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31" r:id="rId2"/>
    <p:sldId id="336" r:id="rId3"/>
    <p:sldId id="342" r:id="rId4"/>
    <p:sldId id="256" r:id="rId5"/>
    <p:sldId id="337" r:id="rId6"/>
    <p:sldId id="343" r:id="rId7"/>
    <p:sldId id="356" r:id="rId8"/>
    <p:sldId id="346" r:id="rId9"/>
    <p:sldId id="347" r:id="rId10"/>
    <p:sldId id="345" r:id="rId11"/>
    <p:sldId id="344" r:id="rId12"/>
    <p:sldId id="340" r:id="rId13"/>
    <p:sldId id="348" r:id="rId14"/>
    <p:sldId id="341" r:id="rId15"/>
    <p:sldId id="349" r:id="rId16"/>
    <p:sldId id="350" r:id="rId17"/>
    <p:sldId id="351" r:id="rId18"/>
    <p:sldId id="352" r:id="rId19"/>
    <p:sldId id="353" r:id="rId20"/>
    <p:sldId id="354" r:id="rId21"/>
    <p:sldId id="355" r:id="rId22"/>
  </p:sldIdLst>
  <p:sldSz cx="12192000" cy="6858000"/>
  <p:notesSz cx="6259513" cy="895985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291B"/>
    <a:srgbClr val="0432FF"/>
    <a:srgbClr val="A48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9"/>
    <p:restoredTop sz="96606" autoAdjust="0"/>
  </p:normalViewPr>
  <p:slideViewPr>
    <p:cSldViewPr snapToGrid="0" showGuides="1">
      <p:cViewPr>
        <p:scale>
          <a:sx n="60" d="100"/>
          <a:sy n="60" d="100"/>
        </p:scale>
        <p:origin x="-84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12456" cy="449549"/>
          </a:xfrm>
          <a:prstGeom prst="rect">
            <a:avLst/>
          </a:prstGeom>
        </p:spPr>
        <p:txBody>
          <a:bodyPr vert="horz" lIns="86959" tIns="43480" rIns="86959" bIns="43480" rtlCol="0"/>
          <a:lstStyle>
            <a:lvl1pPr algn="l">
              <a:defRPr sz="11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545609" y="0"/>
            <a:ext cx="2712456" cy="449549"/>
          </a:xfrm>
          <a:prstGeom prst="rect">
            <a:avLst/>
          </a:prstGeom>
        </p:spPr>
        <p:txBody>
          <a:bodyPr vert="horz" lIns="86959" tIns="43480" rIns="86959" bIns="43480" rtlCol="0"/>
          <a:lstStyle>
            <a:lvl1pPr algn="r">
              <a:defRPr sz="1100"/>
            </a:lvl1pPr>
          </a:lstStyle>
          <a:p>
            <a:pPr fontAlgn="auto"/>
            <a:fld id="{CC2EE3F3-4CC2-4172-982B-E4E60532AAD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2019/9/19</a:t>
            </a:fld>
            <a:endParaRPr lang="zh-CN" altLang="en-US" strike="noStrike" noProof="1"/>
          </a:p>
        </p:txBody>
      </p:sp>
      <p:sp>
        <p:nvSpPr>
          <p:cNvPr id="1331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42913" y="1119188"/>
            <a:ext cx="5373687" cy="3024187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17" name="备注占位符 4"/>
          <p:cNvSpPr>
            <a:spLocks noGrp="1"/>
          </p:cNvSpPr>
          <p:nvPr>
            <p:ph type="body" sz="quarter"/>
          </p:nvPr>
        </p:nvSpPr>
        <p:spPr>
          <a:xfrm>
            <a:off x="625952" y="4311928"/>
            <a:ext cx="5007610" cy="3527941"/>
          </a:xfrm>
          <a:prstGeom prst="rect">
            <a:avLst/>
          </a:prstGeom>
          <a:noFill/>
          <a:ln w="9525">
            <a:noFill/>
          </a:ln>
        </p:spPr>
        <p:txBody>
          <a:bodyPr vert="horz" lIns="86959" tIns="43480" rIns="86959" bIns="4348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510302"/>
            <a:ext cx="2712456" cy="449549"/>
          </a:xfrm>
          <a:prstGeom prst="rect">
            <a:avLst/>
          </a:prstGeom>
        </p:spPr>
        <p:txBody>
          <a:bodyPr vert="horz" lIns="86959" tIns="43480" rIns="86959" bIns="43480" rtlCol="0" anchor="b"/>
          <a:lstStyle>
            <a:lvl1pPr algn="l">
              <a:defRPr sz="11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545609" y="8510302"/>
            <a:ext cx="2712456" cy="449549"/>
          </a:xfrm>
          <a:prstGeom prst="rect">
            <a:avLst/>
          </a:prstGeom>
        </p:spPr>
        <p:txBody>
          <a:bodyPr vert="horz" lIns="86959" tIns="43480" rIns="86959" bIns="43480" rtlCol="0" anchor="b"/>
          <a:lstStyle>
            <a:lvl1pPr algn="r">
              <a:defRPr sz="1100"/>
            </a:lvl1pPr>
          </a:lstStyle>
          <a:p>
            <a:pPr fontAlgn="auto"/>
            <a:fld id="{D2C2E711-2AAB-46ED-8AE3-E1E8C93AE216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25489207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42913" y="1119188"/>
            <a:ext cx="5373687" cy="30241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232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2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86959" tIns="43480" rIns="86959" bIns="43480" anchor="t"/>
          <a:lstStyle/>
          <a:p>
            <a:pPr lvl="0"/>
            <a:endParaRPr lang="zh-CN" altLang="en-US" dirty="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545609" y="8510303"/>
            <a:ext cx="2712456" cy="449548"/>
          </a:xfrm>
          <a:prstGeom prst="rect">
            <a:avLst/>
          </a:prstGeom>
          <a:noFill/>
          <a:ln w="9525">
            <a:noFill/>
          </a:ln>
        </p:spPr>
        <p:txBody>
          <a:bodyPr vert="horz" lIns="86959" tIns="43480" rIns="86959" bIns="43480" anchor="b"/>
          <a:lstStyle/>
          <a:p>
            <a:pPr lvl="0" algn="r"/>
            <a:fld id="{9A0DB2DC-4C9A-4742-B13C-FB6460FD3503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9038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545609" y="8510302"/>
            <a:ext cx="2712456" cy="44799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dirty="0"/>
              <a:t>11</a:t>
            </a:fld>
            <a:endParaRPr lang="en-US" altLang="zh-CN" dirty="0"/>
          </a:p>
        </p:txBody>
      </p:sp>
      <p:sp>
        <p:nvSpPr>
          <p:cNvPr id="29699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86959" tIns="43480" rIns="86959" bIns="43480" anchor="t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/>
            <a:fld id="{6429C6C8-FE31-48AD-BF5B-97037FAAEF9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2019/9/19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/>
            <a:fld id="{9EEEFDA2-8E99-4343-9E8C-360E97EC22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/>
            <a:fld id="{6429C6C8-FE31-48AD-BF5B-97037FAAEF9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2019/9/19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/>
            <a:fld id="{9EEEFDA2-8E99-4343-9E8C-360E97EC22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/>
            <a:fld id="{6429C6C8-FE31-48AD-BF5B-97037FAAEF9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2019/9/19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/>
            <a:fld id="{9EEEFDA2-8E99-4343-9E8C-360E97EC22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69111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/>
            <a:fld id="{6429C6C8-FE31-48AD-BF5B-97037FAAEF9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2019/9/19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/>
            <a:fld id="{9EEEFDA2-8E99-4343-9E8C-360E97EC22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/>
            <a:fld id="{6429C6C8-FE31-48AD-BF5B-97037FAAEF9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2019/9/19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/>
            <a:fld id="{9EEEFDA2-8E99-4343-9E8C-360E97EC22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/>
            <a:fld id="{6429C6C8-FE31-48AD-BF5B-97037FAAEF9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2019/9/19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/>
            <a:fld id="{9EEEFDA2-8E99-4343-9E8C-360E97EC22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/>
            <a:fld id="{6429C6C8-FE31-48AD-BF5B-97037FAAEF9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2019/9/19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/>
            <a:fld id="{9EEEFDA2-8E99-4343-9E8C-360E97EC22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/>
            <a:fld id="{6429C6C8-FE31-48AD-BF5B-97037FAAEF9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2019/9/19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/>
            <a:fld id="{9EEEFDA2-8E99-4343-9E8C-360E97EC22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/>
            <a:fld id="{6429C6C8-FE31-48AD-BF5B-97037FAAEF9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2019/9/19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/>
            <a:fld id="{9EEEFDA2-8E99-4343-9E8C-360E97EC22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/>
            <a:fld id="{6429C6C8-FE31-48AD-BF5B-97037FAAEF9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2019/9/19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/>
            <a:fld id="{9EEEFDA2-8E99-4343-9E8C-360E97EC22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/>
            <a:fld id="{6429C6C8-FE31-48AD-BF5B-97037FAAEF9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2019/9/19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/>
            <a:fld id="{9EEEFDA2-8E99-4343-9E8C-360E97EC22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24052;&#40654;&#20844;&#31038;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2930" y="0"/>
            <a:ext cx="430618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课学案参考答案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069" y="584775"/>
            <a:ext cx="6113721" cy="58785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1.18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世纪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年代；英国；棉纺织业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2.1765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年；哈格里夫斯；珍妮机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3.1785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年，瓦特改进蒸汽机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19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世纪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年代，蒸汽机的广泛运用）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生产力；手工工场；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大工厂；现代工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厂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制度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手工生产、机器生产；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手工工场、大工厂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1825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年；斯蒂芬森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蒸汽机车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（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）生产、市场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）社会生产力水平；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）“蒸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汽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时代”；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（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）英国；君主立宪制；工业革命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9022" y="627291"/>
            <a:ext cx="5497034" cy="52014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一、选择题</a:t>
            </a:r>
            <a:endParaRPr lang="en-US" altLang="zh-CN" dirty="0"/>
          </a:p>
          <a:p>
            <a:r>
              <a:rPr lang="en-US" altLang="zh-CN" dirty="0"/>
              <a:t>1—5</a:t>
            </a:r>
            <a:r>
              <a:rPr lang="zh-CN" altLang="en-US" dirty="0"/>
              <a:t>：</a:t>
            </a:r>
            <a:r>
              <a:rPr lang="en-US" altLang="zh-CN" dirty="0"/>
              <a:t>CADCC</a:t>
            </a:r>
          </a:p>
          <a:p>
            <a:r>
              <a:rPr lang="zh-CN" altLang="en-US" dirty="0"/>
              <a:t>二、材料</a:t>
            </a:r>
            <a:r>
              <a:rPr lang="zh-CN" altLang="en-US" dirty="0" smtClean="0"/>
              <a:t>题</a:t>
            </a:r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）珍妮机的发明、哈格里夫斯；</a:t>
            </a:r>
            <a:endParaRPr lang="en-US" altLang="zh-CN" dirty="0" smtClean="0"/>
          </a:p>
          <a:p>
            <a:r>
              <a:rPr lang="zh-CN" altLang="en-US" dirty="0" smtClean="0"/>
              <a:t>     </a:t>
            </a:r>
            <a:r>
              <a:rPr lang="zh-CN" altLang="en-US" dirty="0" smtClean="0"/>
              <a:t>改进蒸汽机</a:t>
            </a:r>
            <a:r>
              <a:rPr lang="zh-CN" altLang="en-US" dirty="0" smtClean="0"/>
              <a:t>、瓦特；</a:t>
            </a:r>
            <a:endParaRPr lang="en-US" altLang="zh-CN" dirty="0" smtClean="0"/>
          </a:p>
          <a:p>
            <a:r>
              <a:rPr lang="zh-CN" altLang="en-US" dirty="0" smtClean="0"/>
              <a:t>     蒸汽机车、斯蒂芬森</a:t>
            </a:r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）现代工</a:t>
            </a:r>
            <a:r>
              <a:rPr lang="zh-CN" altLang="en-US" sz="4000" dirty="0" smtClean="0">
                <a:solidFill>
                  <a:srgbClr val="FF0000"/>
                </a:solidFill>
              </a:rPr>
              <a:t>厂</a:t>
            </a:r>
            <a:r>
              <a:rPr lang="zh-CN" altLang="en-US" dirty="0" smtClean="0"/>
              <a:t>制度；</a:t>
            </a:r>
            <a:endParaRPr lang="en-US" altLang="zh-CN" dirty="0" smtClean="0"/>
          </a:p>
          <a:p>
            <a:r>
              <a:rPr lang="zh-CN" altLang="en-US" dirty="0" smtClean="0"/>
              <a:t>由</a:t>
            </a:r>
            <a:r>
              <a:rPr lang="zh-CN" altLang="en-US" dirty="0" smtClean="0">
                <a:solidFill>
                  <a:srgbClr val="FF0000"/>
                </a:solidFill>
              </a:rPr>
              <a:t>手工生产</a:t>
            </a:r>
            <a:r>
              <a:rPr lang="zh-CN" altLang="en-US" dirty="0" smtClean="0"/>
              <a:t>发展为</a:t>
            </a:r>
            <a:r>
              <a:rPr lang="zh-CN" altLang="en-US" dirty="0" smtClean="0">
                <a:solidFill>
                  <a:srgbClr val="FF0000"/>
                </a:solidFill>
              </a:rPr>
              <a:t>机器生产；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/>
              <a:t>蒸</a:t>
            </a:r>
            <a:r>
              <a:rPr lang="zh-CN" altLang="en-US" sz="4000" dirty="0">
                <a:solidFill>
                  <a:srgbClr val="FF0000"/>
                </a:solidFill>
              </a:rPr>
              <a:t>汽</a:t>
            </a:r>
            <a:r>
              <a:rPr lang="zh-CN" altLang="en-US" dirty="0" smtClean="0"/>
              <a:t>时代</a:t>
            </a:r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）政治：英国确立君主立宪制</a:t>
            </a:r>
            <a:endParaRPr lang="en-US" altLang="zh-CN" dirty="0" smtClean="0"/>
          </a:p>
          <a:p>
            <a:r>
              <a:rPr lang="zh-CN" altLang="en-US" dirty="0" smtClean="0"/>
              <a:t>     经济：完成第一次工业革命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1375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对象 122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795597"/>
              </p:ext>
            </p:extLst>
          </p:nvPr>
        </p:nvGraphicFramePr>
        <p:xfrm>
          <a:off x="640264" y="1249399"/>
          <a:ext cx="4661535" cy="3529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r:id="rId3" imgW="3284220" imgH="2628900" progId="PBrush">
                  <p:embed/>
                </p:oleObj>
              </mc:Choice>
              <mc:Fallback>
                <p:oleObj r:id="rId3" imgW="3284220" imgH="26289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264" y="1249399"/>
                        <a:ext cx="4661535" cy="3529330"/>
                      </a:xfrm>
                      <a:prstGeom prst="rect">
                        <a:avLst/>
                      </a:prstGeom>
                      <a:noFill/>
                      <a:ln w="19050" cap="flat" cmpd="tri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235503" y="4932266"/>
            <a:ext cx="3896360" cy="5219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恩格斯深入到工人之中</a:t>
            </a:r>
          </a:p>
        </p:txBody>
      </p:sp>
      <p:pic>
        <p:nvPicPr>
          <p:cNvPr id="8" name="图片 7" descr="timg2MLLHFL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6489" y="1250034"/>
            <a:ext cx="2924175" cy="35293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 descr="timgNJ0QHHU2"/>
          <p:cNvPicPr>
            <a:picLocks noChangeAspect="1"/>
          </p:cNvPicPr>
          <p:nvPr/>
        </p:nvPicPr>
        <p:blipFill>
          <a:blip r:embed="rId6"/>
          <a:srcRect l="16264" r="15981"/>
          <a:stretch>
            <a:fillRect/>
          </a:stretch>
        </p:blipFill>
        <p:spPr>
          <a:xfrm>
            <a:off x="9130664" y="1249399"/>
            <a:ext cx="2625090" cy="35299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6731634" y="4907545"/>
            <a:ext cx="4798060" cy="5847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马克思完成巨作</a:t>
            </a:r>
            <a:r>
              <a:rPr kumimoji="0" lang="zh-CN" altLang="en-US" sz="3200" b="1" kern="1200" cap="none" spc="0" normalizeH="0" baseline="0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《资本论》</a:t>
            </a:r>
          </a:p>
        </p:txBody>
      </p:sp>
      <p:sp>
        <p:nvSpPr>
          <p:cNvPr id="2" name="矩形 1"/>
          <p:cNvSpPr/>
          <p:nvPr/>
        </p:nvSpPr>
        <p:spPr>
          <a:xfrm>
            <a:off x="5659754" y="908844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那里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（工人宿舍区）肮脏、发臭和拥挤的情形：一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间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英尺长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英尺宽（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25m</a:t>
            </a:r>
            <a:r>
              <a:rPr lang="en-US" altLang="zh-CN" sz="2800" b="1" baseline="30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）的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屋子，里面有七张像船上那样的双层床，住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42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成年男人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男孩，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一共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56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个人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 </a:t>
            </a: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屋子没有任何通气孔；虽然最近三夜都没有一个人在这间屋子里睡过，但是里面仍然又臭又闷，竟使人一分钟也待不住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——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恩格斯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英国工人阶级状况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1723248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马恩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67" y="94674"/>
            <a:ext cx="10330995" cy="57295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016125" y="5824220"/>
            <a:ext cx="86772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1847年，马克思和恩格斯参加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共产主义同盟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代表大会</a:t>
            </a:r>
          </a:p>
        </p:txBody>
      </p:sp>
    </p:spTree>
    <p:extLst>
      <p:ext uri="{BB962C8B-B14F-4D97-AF65-F5344CB8AC3E}">
        <p14:creationId xmlns:p14="http://schemas.microsoft.com/office/powerpoint/2010/main" val="3616984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0398642" cy="646331"/>
          </a:xfrm>
          <a:prstGeom prst="rect">
            <a:avLst/>
          </a:prstGeom>
          <a:solidFill>
            <a:srgbClr val="FFC000">
              <a:alpha val="75000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二、马克思主义的诞生：</a:t>
            </a:r>
            <a:r>
              <a:rPr lang="en-US" altLang="zh-CN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共产党宣言</a:t>
            </a:r>
            <a:r>
              <a:rPr lang="en-US" altLang="zh-CN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的发表</a:t>
            </a:r>
          </a:p>
        </p:txBody>
      </p:sp>
      <p:graphicFrame>
        <p:nvGraphicFramePr>
          <p:cNvPr id="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240220"/>
              </p:ext>
            </p:extLst>
          </p:nvPr>
        </p:nvGraphicFramePr>
        <p:xfrm>
          <a:off x="76585" y="1178295"/>
          <a:ext cx="2928958" cy="4429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BMP 图像" r:id="rId3" imgW="2591162" imgH="3952381" progId="PBrush">
                  <p:embed/>
                </p:oleObj>
              </mc:Choice>
              <mc:Fallback>
                <p:oleObj name="BMP 图像" r:id="rId3" imgW="2591162" imgH="395238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85" y="1178295"/>
                        <a:ext cx="2928958" cy="442969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35935" y="5607992"/>
            <a:ext cx="196702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《共产党宣言》  </a:t>
            </a:r>
            <a:endParaRPr kumimoji="1" lang="en-US" altLang="zh-CN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 algn="ctr">
              <a:spcBef>
                <a:spcPct val="50000"/>
              </a:spcBef>
              <a:defRPr/>
            </a:pPr>
            <a:r>
              <a:rPr kumimoji="1"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第一版</a:t>
            </a:r>
            <a:r>
              <a:rPr kumimoji="1"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封面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6846" y="646331"/>
            <a:ext cx="2137146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时间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作者</a:t>
            </a:r>
            <a:r>
              <a:rPr lang="zh-CN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内容</a:t>
            </a:r>
            <a:r>
              <a:rPr lang="zh-CN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83286" y="791178"/>
            <a:ext cx="14237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1848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03206" y="1556722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马克思、恩格斯</a:t>
            </a:r>
            <a:r>
              <a:rPr lang="zh-CN" altLang="zh-CN" sz="3200" b="1" u="sng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51544" y="2839239"/>
            <a:ext cx="91404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①</a:t>
            </a:r>
            <a:r>
              <a:rPr lang="zh-CN" altLang="en-US" sz="28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规律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有文字记载的全部历史都是阶级斗争的历史；人类进入资本主义时代，分裂为两大对立的阶级：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资产阶级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无产阶级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zh-CN" altLang="en-US" sz="2800" b="1" u="sng" dirty="0">
                <a:solidFill>
                  <a:srgbClr val="0432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资本主义社会</a:t>
            </a:r>
            <a:r>
              <a:rPr lang="zh-CN" altLang="zh-CN" sz="2800" b="1" u="sng" dirty="0">
                <a:solidFill>
                  <a:srgbClr val="0432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必将被共产主义社会所取代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②</a:t>
            </a:r>
            <a:r>
              <a:rPr lang="zh-CN" altLang="en-US" sz="28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现状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肯定资产阶级在历史上曾起到非常革命的作用；工人阶级创造了巨大的社会财富，但他们相对日益贫困。</a:t>
            </a:r>
          </a:p>
          <a:p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③</a:t>
            </a:r>
            <a:r>
              <a:rPr lang="zh-CN" altLang="en-US" sz="28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方法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号召工人阶级组织起来，建立无产阶级政党，即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共产党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用暴力推翻资产阶级统治，</a:t>
            </a:r>
            <a:r>
              <a:rPr lang="zh-CN" altLang="zh-CN" sz="2800" b="1" u="sng" dirty="0" smtClean="0">
                <a:solidFill>
                  <a:srgbClr val="0432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进行</a:t>
            </a:r>
            <a:r>
              <a:rPr lang="zh-CN" altLang="en-US" sz="2800" b="1" u="sng" dirty="0">
                <a:solidFill>
                  <a:srgbClr val="0432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无产阶级革命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4621619" y="2913846"/>
            <a:ext cx="6096000" cy="1077218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马克思主义是</a:t>
            </a:r>
            <a:r>
              <a:rPr lang="zh-CN" altLang="en-US" sz="32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科学的理论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，创造性的揭示了人类社会发展的历史。</a:t>
            </a:r>
            <a:endParaRPr lang="en-US" altLang="zh-CN" sz="32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45419" y="4469219"/>
            <a:ext cx="6831418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马克思主义是</a:t>
            </a:r>
            <a:r>
              <a:rPr lang="zh-CN" altLang="en-US" sz="32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人民的理论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，第一次创立人民实现自身解放的思想体系。</a:t>
            </a:r>
            <a:endParaRPr lang="en-US" altLang="zh-CN" sz="32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236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线箭头连接符 9">
            <a:extLst>
              <a:ext uri="{FF2B5EF4-FFF2-40B4-BE49-F238E27FC236}">
                <a16:creationId xmlns="" xmlns:a16="http://schemas.microsoft.com/office/drawing/2014/main" id="{E4D49BD0-EF7D-F240-809B-FE12502F12A8}"/>
              </a:ext>
            </a:extLst>
          </p:cNvPr>
          <p:cNvCxnSpPr>
            <a:cxnSpLocks/>
          </p:cNvCxnSpPr>
          <p:nvPr/>
        </p:nvCxnSpPr>
        <p:spPr>
          <a:xfrm flipV="1">
            <a:off x="689113" y="2305879"/>
            <a:ext cx="1150288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>
            <a:extLst>
              <a:ext uri="{FF2B5EF4-FFF2-40B4-BE49-F238E27FC236}">
                <a16:creationId xmlns="" xmlns:a16="http://schemas.microsoft.com/office/drawing/2014/main" id="{2CDF3E19-B0BA-C141-8E0A-C7575CD5D939}"/>
              </a:ext>
            </a:extLst>
          </p:cNvPr>
          <p:cNvSpPr/>
          <p:nvPr/>
        </p:nvSpPr>
        <p:spPr>
          <a:xfrm>
            <a:off x="887896" y="2160104"/>
            <a:ext cx="291547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7C595C59-68FC-734A-A8F2-19B2040BFD50}"/>
              </a:ext>
            </a:extLst>
          </p:cNvPr>
          <p:cNvSpPr txBox="1"/>
          <p:nvPr/>
        </p:nvSpPr>
        <p:spPr>
          <a:xfrm>
            <a:off x="437321" y="1575329"/>
            <a:ext cx="1139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dirty="0"/>
              <a:t>1848</a:t>
            </a:r>
            <a:endParaRPr kumimoji="1" lang="zh-CN" altLang="en-US" sz="3200" dirty="0"/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B6968D28-A0C3-4945-B626-551EFAC91B0D}"/>
              </a:ext>
            </a:extLst>
          </p:cNvPr>
          <p:cNvSpPr txBox="1"/>
          <p:nvPr/>
        </p:nvSpPr>
        <p:spPr>
          <a:xfrm>
            <a:off x="689113" y="2600451"/>
            <a:ext cx="738664" cy="34985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马克思主义诞生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EA6828E6-2082-9142-85FD-5227DA4D18CC}"/>
              </a:ext>
            </a:extLst>
          </p:cNvPr>
          <p:cNvSpPr txBox="1"/>
          <p:nvPr/>
        </p:nvSpPr>
        <p:spPr>
          <a:xfrm>
            <a:off x="2657060" y="1555452"/>
            <a:ext cx="1139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dirty="0"/>
              <a:t>1883</a:t>
            </a:r>
            <a:endParaRPr kumimoji="1" lang="zh-CN" altLang="en-US" sz="3200" dirty="0"/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31EA87F1-58C7-7A41-B34C-3EA6F0BE39F2}"/>
              </a:ext>
            </a:extLst>
          </p:cNvPr>
          <p:cNvSpPr txBox="1"/>
          <p:nvPr/>
        </p:nvSpPr>
        <p:spPr>
          <a:xfrm>
            <a:off x="2857571" y="2600451"/>
            <a:ext cx="738664" cy="24940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马克思去世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2C8C51A7-2914-B34D-9557-C0160CFCAC57}"/>
              </a:ext>
            </a:extLst>
          </p:cNvPr>
          <p:cNvSpPr txBox="1"/>
          <p:nvPr/>
        </p:nvSpPr>
        <p:spPr>
          <a:xfrm>
            <a:off x="4671391" y="1575329"/>
            <a:ext cx="1139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dirty="0"/>
              <a:t>1903</a:t>
            </a:r>
            <a:endParaRPr kumimoji="1" lang="zh-CN" altLang="en-US" sz="3200" dirty="0"/>
          </a:p>
        </p:txBody>
      </p:sp>
      <p:cxnSp>
        <p:nvCxnSpPr>
          <p:cNvPr id="20" name="直线连接符 19">
            <a:extLst>
              <a:ext uri="{FF2B5EF4-FFF2-40B4-BE49-F238E27FC236}">
                <a16:creationId xmlns="" xmlns:a16="http://schemas.microsoft.com/office/drawing/2014/main" id="{7D8B292E-8BCE-9A4E-B18D-27958114FD0B}"/>
              </a:ext>
            </a:extLst>
          </p:cNvPr>
          <p:cNvCxnSpPr/>
          <p:nvPr/>
        </p:nvCxnSpPr>
        <p:spPr>
          <a:xfrm>
            <a:off x="3226903" y="2023982"/>
            <a:ext cx="0" cy="2885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连接符 20">
            <a:extLst>
              <a:ext uri="{FF2B5EF4-FFF2-40B4-BE49-F238E27FC236}">
                <a16:creationId xmlns="" xmlns:a16="http://schemas.microsoft.com/office/drawing/2014/main" id="{5F3DA331-E087-6B4D-860D-BCA073ADD8E3}"/>
              </a:ext>
            </a:extLst>
          </p:cNvPr>
          <p:cNvCxnSpPr/>
          <p:nvPr/>
        </p:nvCxnSpPr>
        <p:spPr>
          <a:xfrm>
            <a:off x="5241234" y="1985172"/>
            <a:ext cx="0" cy="2885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FA15BF6D-867F-8B43-B06D-3B49D60809C1}"/>
              </a:ext>
            </a:extLst>
          </p:cNvPr>
          <p:cNvSpPr txBox="1"/>
          <p:nvPr/>
        </p:nvSpPr>
        <p:spPr>
          <a:xfrm>
            <a:off x="4871902" y="2600450"/>
            <a:ext cx="738664" cy="30818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列宁主义诞生</a:t>
            </a:r>
          </a:p>
        </p:txBody>
      </p:sp>
      <p:cxnSp>
        <p:nvCxnSpPr>
          <p:cNvPr id="24" name="直线连接符 23">
            <a:extLst>
              <a:ext uri="{FF2B5EF4-FFF2-40B4-BE49-F238E27FC236}">
                <a16:creationId xmlns="" xmlns:a16="http://schemas.microsoft.com/office/drawing/2014/main" id="{46D89A5A-4141-4741-A1C0-DBFD39D1A2E9}"/>
              </a:ext>
            </a:extLst>
          </p:cNvPr>
          <p:cNvCxnSpPr/>
          <p:nvPr/>
        </p:nvCxnSpPr>
        <p:spPr>
          <a:xfrm>
            <a:off x="7287747" y="1995966"/>
            <a:ext cx="0" cy="2885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513CFD5B-A95E-A142-AE86-E256EFBF2C61}"/>
              </a:ext>
            </a:extLst>
          </p:cNvPr>
          <p:cNvSpPr txBox="1"/>
          <p:nvPr/>
        </p:nvSpPr>
        <p:spPr>
          <a:xfrm>
            <a:off x="6380921" y="1426531"/>
            <a:ext cx="2066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dirty="0"/>
              <a:t>20</a:t>
            </a:r>
            <a:r>
              <a:rPr kumimoji="1" lang="zh-CN" altLang="en-US" sz="3200" dirty="0"/>
              <a:t>世纪初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1CAE674E-22EE-D444-B084-870959638D79}"/>
              </a:ext>
            </a:extLst>
          </p:cNvPr>
          <p:cNvSpPr txBox="1"/>
          <p:nvPr/>
        </p:nvSpPr>
        <p:spPr>
          <a:xfrm>
            <a:off x="6918415" y="2571000"/>
            <a:ext cx="738664" cy="30818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毛泽东思想</a:t>
            </a:r>
          </a:p>
        </p:txBody>
      </p:sp>
      <p:cxnSp>
        <p:nvCxnSpPr>
          <p:cNvPr id="27" name="直线连接符 26">
            <a:extLst>
              <a:ext uri="{FF2B5EF4-FFF2-40B4-BE49-F238E27FC236}">
                <a16:creationId xmlns="" xmlns:a16="http://schemas.microsoft.com/office/drawing/2014/main" id="{69341DFF-B60A-2B4A-ABB6-E1B19A64A7DA}"/>
              </a:ext>
            </a:extLst>
          </p:cNvPr>
          <p:cNvCxnSpPr/>
          <p:nvPr/>
        </p:nvCxnSpPr>
        <p:spPr>
          <a:xfrm>
            <a:off x="9302078" y="1987456"/>
            <a:ext cx="0" cy="2885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132008AE-53DD-5340-AD3D-7AB3651DA914}"/>
              </a:ext>
            </a:extLst>
          </p:cNvPr>
          <p:cNvSpPr txBox="1"/>
          <p:nvPr/>
        </p:nvSpPr>
        <p:spPr>
          <a:xfrm>
            <a:off x="8395252" y="1418021"/>
            <a:ext cx="2066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dirty="0"/>
              <a:t>20</a:t>
            </a:r>
            <a:r>
              <a:rPr kumimoji="1" lang="zh-CN" altLang="en-US" sz="3200" dirty="0"/>
              <a:t>世纪末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44FFCAD6-934A-E14C-A1E4-4A30B104E670}"/>
              </a:ext>
            </a:extLst>
          </p:cNvPr>
          <p:cNvSpPr txBox="1"/>
          <p:nvPr/>
        </p:nvSpPr>
        <p:spPr>
          <a:xfrm>
            <a:off x="8932746" y="2602162"/>
            <a:ext cx="738664" cy="30818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邓小平理论</a:t>
            </a:r>
          </a:p>
        </p:txBody>
      </p:sp>
      <p:cxnSp>
        <p:nvCxnSpPr>
          <p:cNvPr id="31" name="直线连接符 30">
            <a:extLst>
              <a:ext uri="{FF2B5EF4-FFF2-40B4-BE49-F238E27FC236}">
                <a16:creationId xmlns="" xmlns:a16="http://schemas.microsoft.com/office/drawing/2014/main" id="{1F4B0B0C-77A9-294B-924E-375FF23A4381}"/>
              </a:ext>
            </a:extLst>
          </p:cNvPr>
          <p:cNvCxnSpPr/>
          <p:nvPr/>
        </p:nvCxnSpPr>
        <p:spPr>
          <a:xfrm>
            <a:off x="11189801" y="1974565"/>
            <a:ext cx="0" cy="2885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566D974A-47D6-674E-80A8-DCBDF9F9AE01}"/>
              </a:ext>
            </a:extLst>
          </p:cNvPr>
          <p:cNvSpPr txBox="1"/>
          <p:nvPr/>
        </p:nvSpPr>
        <p:spPr>
          <a:xfrm>
            <a:off x="10282975" y="1405130"/>
            <a:ext cx="2066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dirty="0"/>
              <a:t>21</a:t>
            </a:r>
            <a:r>
              <a:rPr kumimoji="1" lang="zh-CN" altLang="en-US" sz="3200" dirty="0"/>
              <a:t>世纪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BA94B67E-BED8-DE4E-8DC0-C60D564A5774}"/>
              </a:ext>
            </a:extLst>
          </p:cNvPr>
          <p:cNvSpPr txBox="1"/>
          <p:nvPr/>
        </p:nvSpPr>
        <p:spPr>
          <a:xfrm>
            <a:off x="10697935" y="2545347"/>
            <a:ext cx="1292662" cy="40766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习近</a:t>
            </a:r>
            <a:r>
              <a:rPr kumimoji="1" lang="zh-CN" altLang="en-US" sz="3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平新时代中国特色社会主义思想</a:t>
            </a:r>
            <a:endParaRPr kumimoji="1" lang="zh-CN" altLang="en-US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07164" y="910"/>
            <a:ext cx="10983433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马克思主义是</a:t>
            </a:r>
            <a:r>
              <a:rPr lang="zh-CN" altLang="en-US" sz="32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实践的理论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，指引着人民改造世界的行动。</a:t>
            </a:r>
            <a:endParaRPr lang="en-US" altLang="zh-CN" sz="32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马克思主义是</a:t>
            </a:r>
            <a:r>
              <a:rPr lang="zh-CN" altLang="en-US" sz="32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不断发展的理论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，始终站在时代前沿。</a:t>
            </a:r>
            <a:endParaRPr lang="en-US" altLang="zh-CN" sz="32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32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5" grpId="0"/>
      <p:bldP spid="26" grpId="0"/>
      <p:bldP spid="28" grpId="0"/>
      <p:bldP spid="29" grpId="0"/>
      <p:bldP spid="32" grpId="0"/>
      <p:bldP spid="33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1300542519189139964977867978_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4581" y="385740"/>
            <a:ext cx="4162217" cy="5500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 descr="W02018050451007685922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6921" y="1028682"/>
            <a:ext cx="2828925" cy="5200650"/>
          </a:xfrm>
          <a:prstGeom prst="rect">
            <a:avLst/>
          </a:prstGeom>
        </p:spPr>
      </p:pic>
      <p:sp>
        <p:nvSpPr>
          <p:cNvPr id="4" name="文本框 65">
            <a:extLst>
              <a:ext uri="{FF2B5EF4-FFF2-40B4-BE49-F238E27FC236}">
                <a16:creationId xmlns:a16="http://schemas.microsoft.com/office/drawing/2014/main" xmlns="" id="{6449D983-E345-4A0B-B9FB-967F06B33C0D}"/>
              </a:ext>
            </a:extLst>
          </p:cNvPr>
          <p:cNvSpPr txBox="1"/>
          <p:nvPr/>
        </p:nvSpPr>
        <p:spPr>
          <a:xfrm>
            <a:off x="0" y="-3789"/>
            <a:ext cx="192449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影响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062796"/>
            <a:ext cx="768733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①</a:t>
            </a:r>
            <a:r>
              <a:rPr lang="zh-CN" altLang="en-US" sz="3200" b="1" u="sng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标志着马克思主义的诞生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②从此，无产阶级的斗争有了科学理论的指导，国际共产主义运动更加蓬勃地发展起来。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243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601878"/>
            <a:ext cx="2171464" cy="2903840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时间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概况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主要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活动：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23064" y="1964247"/>
            <a:ext cx="20637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1864</a:t>
            </a:r>
            <a:r>
              <a:rPr lang="zh-CN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年</a:t>
            </a:r>
          </a:p>
        </p:txBody>
      </p:sp>
      <p:pic>
        <p:nvPicPr>
          <p:cNvPr id="5" name="图片 4" descr="u=1789530899,4157627680&amp;fm=27&amp;gp=0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441" y="1804191"/>
            <a:ext cx="4398335" cy="3501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197492" y="2793410"/>
            <a:ext cx="6678945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英、法、德等国的工人联合成立的</a:t>
            </a:r>
            <a:r>
              <a:rPr lang="zh-CN" altLang="en-US" sz="32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国际工人协会，史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称“第一国际”。</a:t>
            </a:r>
            <a:endParaRPr lang="zh-CN" altLang="en-US" sz="32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46127" y="4092967"/>
            <a:ext cx="5281723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 dirty="0" smtClean="0">
                <a:solidFill>
                  <a:srgbClr val="002060"/>
                </a:solidFill>
                <a:latin typeface="楷体"/>
                <a:ea typeface="楷体"/>
              </a:rPr>
              <a:t>①</a:t>
            </a:r>
            <a:r>
              <a:rPr lang="zh-CN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在</a:t>
            </a:r>
            <a:r>
              <a:rPr lang="zh-CN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各国建立支部，努力把工人阶级的斗争联合</a:t>
            </a:r>
            <a:r>
              <a:rPr lang="zh-CN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起来。</a:t>
            </a:r>
            <a:r>
              <a:rPr lang="en-US" altLang="zh-CN" sz="3200" b="1" dirty="0" smtClean="0">
                <a:solidFill>
                  <a:srgbClr val="002060"/>
                </a:solidFill>
                <a:latin typeface="楷体"/>
                <a:ea typeface="楷体"/>
              </a:rPr>
              <a:t>②</a:t>
            </a:r>
            <a:r>
              <a:rPr lang="zh-CN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经济斗争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1017103"/>
            <a:ext cx="2246128" cy="584775"/>
          </a:xfrm>
          <a:prstGeom prst="rect">
            <a:avLst/>
          </a:prstGeom>
          <a:solidFill>
            <a:srgbClr val="FFC000">
              <a:alpha val="38000"/>
            </a:srgbClr>
          </a:solidFill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第一国际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4997302" cy="646331"/>
          </a:xfrm>
          <a:prstGeom prst="rect">
            <a:avLst/>
          </a:prstGeom>
          <a:solidFill>
            <a:srgbClr val="FFC000">
              <a:alpha val="75000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三、马克思主义的实践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691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2246128" cy="584775"/>
          </a:xfrm>
          <a:solidFill>
            <a:srgbClr val="FFC000">
              <a:alpha val="38000"/>
            </a:srgbClr>
          </a:solidFill>
        </p:spPr>
        <p:txBody>
          <a:bodyPr wrap="none">
            <a:spAutoFit/>
          </a:bodyPr>
          <a:lstStyle/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2.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巴黎公社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18434" name="Picture 2" descr="11468351073336999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4310" y="966470"/>
            <a:ext cx="8439785" cy="5688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8690035" y="2297578"/>
            <a:ext cx="3388551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1870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年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，普法战争</a:t>
            </a:r>
            <a:r>
              <a:rPr lang="zh-CN" altLang="en-US" sz="3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法国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失败，社会矛盾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激化。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75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矩形 18434"/>
          <p:cNvSpPr/>
          <p:nvPr/>
        </p:nvSpPr>
        <p:spPr>
          <a:xfrm>
            <a:off x="593312" y="370456"/>
            <a:ext cx="109048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1871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日巴黎人民武装起义，推翻资产阶级反动</a:t>
            </a:r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统治。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6386" name="组合 18435"/>
          <p:cNvGrpSpPr/>
          <p:nvPr/>
        </p:nvGrpSpPr>
        <p:grpSpPr>
          <a:xfrm>
            <a:off x="501001" y="1404044"/>
            <a:ext cx="6925945" cy="4562475"/>
            <a:chOff x="0" y="-464"/>
            <a:chExt cx="3688" cy="2682"/>
          </a:xfrm>
        </p:grpSpPr>
        <p:pic>
          <p:nvPicPr>
            <p:cNvPr id="16387" name="图片 18436" descr="2-0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464"/>
              <a:ext cx="3674" cy="2682"/>
            </a:xfrm>
            <a:prstGeom prst="rect">
              <a:avLst/>
            </a:prstGeom>
            <a:noFill/>
            <a:ln w="76200" cap="flat" cmpd="tri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8438" name="文本框 18437"/>
            <p:cNvSpPr txBox="1"/>
            <p:nvPr/>
          </p:nvSpPr>
          <p:spPr>
            <a:xfrm>
              <a:off x="2449" y="-454"/>
              <a:ext cx="1239" cy="23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kern="1200" cap="none" spc="0" normalizeH="0" baseline="0" noProof="1">
                  <a:effectLst>
                    <a:outerShdw blurRad="38100" dist="38100" dir="2700000">
                      <a:srgbClr val="FFFFFF"/>
                    </a:outerShdw>
                  </a:effectLst>
                  <a:latin typeface="Arial" panose="020B0604020202020204" pitchFamily="34" charset="0"/>
                  <a:ea typeface="隶书" panose="02010509060101010101" pitchFamily="49" charset="-122"/>
                  <a:cs typeface="+mn-ea"/>
                </a:rPr>
                <a:t>巴黎公社成立</a:t>
              </a:r>
              <a:endParaRPr kumimoji="0" lang="zh-CN" altLang="en-US" sz="2000" b="1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cs typeface="+mn-cs"/>
              </a:endParaRPr>
            </a:p>
          </p:txBody>
        </p:sp>
      </p:grpSp>
      <p:sp>
        <p:nvSpPr>
          <p:cNvPr id="16389" name="文本框 1"/>
          <p:cNvSpPr txBox="1"/>
          <p:nvPr/>
        </p:nvSpPr>
        <p:spPr>
          <a:xfrm>
            <a:off x="7688580" y="1620089"/>
            <a:ext cx="4198620" cy="378565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800" b="1" dirty="0" smtClean="0">
                <a:latin typeface="宋体" panose="02010600030101010101" pitchFamily="2" charset="-122"/>
              </a:rPr>
              <a:t>1871</a:t>
            </a:r>
            <a:r>
              <a:rPr lang="zh-CN" altLang="en-US" sz="4800" b="1" dirty="0" smtClean="0">
                <a:latin typeface="宋体" panose="02010600030101010101" pitchFamily="2" charset="-122"/>
              </a:rPr>
              <a:t>年</a:t>
            </a:r>
            <a:r>
              <a:rPr lang="en-US" altLang="zh-CN" sz="4800" b="1" dirty="0" smtClean="0">
                <a:latin typeface="宋体" panose="02010600030101010101" pitchFamily="2" charset="-122"/>
              </a:rPr>
              <a:t>3</a:t>
            </a:r>
            <a:r>
              <a:rPr lang="zh-CN" altLang="en-US" sz="4800" b="1" dirty="0">
                <a:latin typeface="宋体" panose="02010600030101010101" pitchFamily="2" charset="-122"/>
              </a:rPr>
              <a:t>月</a:t>
            </a:r>
            <a:r>
              <a:rPr lang="en-US" altLang="zh-CN" sz="4800" b="1" dirty="0">
                <a:latin typeface="宋体" panose="02010600030101010101" pitchFamily="2" charset="-122"/>
              </a:rPr>
              <a:t>28</a:t>
            </a:r>
            <a:r>
              <a:rPr lang="zh-CN" altLang="en-US" sz="4800" b="1" dirty="0">
                <a:latin typeface="宋体" panose="02010600030101010101" pitchFamily="2" charset="-122"/>
              </a:rPr>
              <a:t>日</a:t>
            </a:r>
            <a:r>
              <a:rPr lang="zh-CN" altLang="en-US" sz="4800" b="1" dirty="0" smtClean="0">
                <a:latin typeface="宋体" panose="02010600030101010101" pitchFamily="2" charset="-122"/>
              </a:rPr>
              <a:t>，建立了世界</a:t>
            </a:r>
            <a:r>
              <a:rPr lang="zh-CN" altLang="en-US" sz="4800" b="1" dirty="0">
                <a:latin typeface="宋体" panose="02010600030101010101" pitchFamily="2" charset="-122"/>
              </a:rPr>
              <a:t>上第一个无产阶级政权</a:t>
            </a:r>
            <a:r>
              <a:rPr lang="en-US" altLang="zh-CN" sz="4800" b="1" dirty="0">
                <a:latin typeface="+mn-ea"/>
              </a:rPr>
              <a:t>——</a:t>
            </a:r>
            <a:r>
              <a:rPr lang="zh-CN" altLang="en-US" sz="4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巴黎公社。</a:t>
            </a:r>
            <a:endParaRPr lang="zh-CN" altLang="en-US" sz="4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901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0484"/>
          <p:cNvGrpSpPr/>
          <p:nvPr/>
        </p:nvGrpSpPr>
        <p:grpSpPr>
          <a:xfrm>
            <a:off x="614044" y="1909479"/>
            <a:ext cx="5474335" cy="3877320"/>
            <a:chOff x="0" y="48"/>
            <a:chExt cx="3792" cy="2595"/>
          </a:xfrm>
        </p:grpSpPr>
        <p:pic>
          <p:nvPicPr>
            <p:cNvPr id="18434" name="图片 20485" descr="10"/>
            <p:cNvPicPr>
              <a:picLocks noChangeAspect="1"/>
            </p:cNvPicPr>
            <p:nvPr/>
          </p:nvPicPr>
          <p:blipFill>
            <a:blip r:embed="rId2">
              <a:lum contrast="17999"/>
            </a:blip>
            <a:srcRect l="1759" t="20940" r="69429" b="41867"/>
            <a:stretch>
              <a:fillRect/>
            </a:stretch>
          </p:blipFill>
          <p:spPr>
            <a:xfrm>
              <a:off x="0" y="48"/>
              <a:ext cx="3792" cy="224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8435" name="文本框 20486"/>
            <p:cNvSpPr txBox="1"/>
            <p:nvPr/>
          </p:nvSpPr>
          <p:spPr>
            <a:xfrm>
              <a:off x="600" y="2335"/>
              <a:ext cx="2905" cy="3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400" b="1" dirty="0">
                  <a:latin typeface="宋体" panose="02010600030101010101" pitchFamily="2" charset="-122"/>
                </a:rPr>
                <a:t>五月流血周中的巴黎</a:t>
              </a:r>
            </a:p>
          </p:txBody>
        </p:sp>
      </p:grpSp>
      <p:sp>
        <p:nvSpPr>
          <p:cNvPr id="18436" name="文本框 2"/>
          <p:cNvSpPr txBox="1"/>
          <p:nvPr/>
        </p:nvSpPr>
        <p:spPr>
          <a:xfrm>
            <a:off x="160728" y="752727"/>
            <a:ext cx="11855302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defRPr sz="32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dirty="0"/>
              <a:t>1871</a:t>
            </a:r>
            <a:r>
              <a:rPr lang="zh-CN" altLang="en-US" dirty="0"/>
              <a:t>年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28</a:t>
            </a:r>
            <a:r>
              <a:rPr lang="zh-CN" altLang="en-US" dirty="0"/>
              <a:t>日，资产阶级反动政府勾结普军联合反扑，公社失败。</a:t>
            </a:r>
          </a:p>
        </p:txBody>
      </p:sp>
      <p:pic>
        <p:nvPicPr>
          <p:cNvPr id="90116" name="Picture 4" descr="巴黎公社墙"/>
          <p:cNvPicPr>
            <a:picLocks noChangeAspect="1"/>
          </p:cNvPicPr>
          <p:nvPr/>
        </p:nvPicPr>
        <p:blipFill rotWithShape="1">
          <a:blip r:embed="rId3"/>
          <a:srcRect t="14220"/>
          <a:stretch/>
        </p:blipFill>
        <p:spPr>
          <a:xfrm>
            <a:off x="6625364" y="1850755"/>
            <a:ext cx="4853305" cy="3407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531" name="文本框 22530"/>
          <p:cNvSpPr txBox="1"/>
          <p:nvPr/>
        </p:nvSpPr>
        <p:spPr>
          <a:xfrm>
            <a:off x="6625364" y="5319403"/>
            <a:ext cx="4522788" cy="46037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+mj-ea"/>
                <a:ea typeface="+mj-ea"/>
                <a:cs typeface="+mn-ea"/>
                <a:sym typeface="+mn-ea"/>
              </a:rPr>
              <a:t>巴黎公社社员殉难处</a:t>
            </a:r>
            <a:endParaRPr kumimoji="0" lang="zh-CN" altLang="en-US" sz="2400" b="1" kern="1200" cap="none" spc="0" normalizeH="0" baseline="0" noProof="1">
              <a:effectLst>
                <a:outerShdw blurRad="38100" dist="38100" dir="2700000">
                  <a:srgbClr val="FFFFFF"/>
                </a:outerShdw>
              </a:effectLst>
              <a:latin typeface="+mj-ea"/>
              <a:ea typeface="+mj-ea"/>
              <a:cs typeface="+mn-cs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26781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1096171" y="3643274"/>
            <a:ext cx="9823465" cy="20621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这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首气壮山河的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《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国际歌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》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是一座以巴黎无产阶级鲜血谱写成的纪念碑。一个世纪以来，它以气势磅礴、雄伟庄严的旋律，把无产阶级革命真理传遍全球，成为全世界无产阶级的战歌。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810" y="196850"/>
            <a:ext cx="3450590" cy="30391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316" y="116205"/>
            <a:ext cx="3333750" cy="32004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784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653404" y="367372"/>
            <a:ext cx="10809599" cy="6191293"/>
          </a:xfrm>
          <a:prstGeom prst="roundRect">
            <a:avLst>
              <a:gd name="adj" fmla="val 54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 descr="3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9644" y="1728095"/>
            <a:ext cx="604729" cy="54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1" descr="7"/>
          <p:cNvSpPr>
            <a:spLocks noChangeArrowheads="1"/>
          </p:cNvSpPr>
          <p:nvPr/>
        </p:nvSpPr>
        <p:spPr bwMode="auto">
          <a:xfrm>
            <a:off x="955770" y="1543640"/>
            <a:ext cx="806305" cy="419859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kumimoji="1"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itchFamily="2" charset="-122"/>
                <a:ea typeface="华文隶书" pitchFamily="2" charset="-122"/>
              </a:rPr>
              <a:t>工</a:t>
            </a:r>
          </a:p>
          <a:p>
            <a:pPr algn="ctr">
              <a:defRPr/>
            </a:pPr>
            <a:r>
              <a:rPr kumimoji="1"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itchFamily="2" charset="-122"/>
                <a:ea typeface="华文隶书" pitchFamily="2" charset="-122"/>
              </a:rPr>
              <a:t>业</a:t>
            </a:r>
          </a:p>
          <a:p>
            <a:pPr algn="ctr">
              <a:defRPr/>
            </a:pPr>
            <a:r>
              <a:rPr kumimoji="1"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itchFamily="2" charset="-122"/>
                <a:ea typeface="华文隶书" pitchFamily="2" charset="-122"/>
              </a:rPr>
              <a:t>革</a:t>
            </a:r>
          </a:p>
          <a:p>
            <a:pPr algn="ctr">
              <a:defRPr/>
            </a:pPr>
            <a:r>
              <a:rPr kumimoji="1"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itchFamily="2" charset="-122"/>
                <a:ea typeface="华文隶书" pitchFamily="2" charset="-122"/>
              </a:rPr>
              <a:t>命</a:t>
            </a:r>
          </a:p>
          <a:p>
            <a:pPr algn="ctr">
              <a:defRPr/>
            </a:pPr>
            <a:r>
              <a:rPr kumimoji="1"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itchFamily="2" charset="-122"/>
                <a:ea typeface="华文隶书" pitchFamily="2" charset="-122"/>
              </a:rPr>
              <a:t>的</a:t>
            </a:r>
          </a:p>
          <a:p>
            <a:pPr algn="ctr">
              <a:defRPr/>
            </a:pPr>
            <a:r>
              <a:rPr kumimoji="1"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itchFamily="2" charset="-122"/>
                <a:ea typeface="华文隶书" pitchFamily="2" charset="-122"/>
              </a:rPr>
              <a:t>发</a:t>
            </a:r>
          </a:p>
          <a:p>
            <a:pPr algn="ctr">
              <a:defRPr/>
            </a:pPr>
            <a:r>
              <a:rPr kumimoji="1"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itchFamily="2" charset="-122"/>
                <a:ea typeface="华文隶书" pitchFamily="2" charset="-122"/>
              </a:rPr>
              <a:t>展</a:t>
            </a:r>
          </a:p>
        </p:txBody>
      </p:sp>
      <p:sp>
        <p:nvSpPr>
          <p:cNvPr id="8" name="Rectangle 24" descr="7"/>
          <p:cNvSpPr>
            <a:spLocks noChangeArrowheads="1"/>
          </p:cNvSpPr>
          <p:nvPr/>
        </p:nvSpPr>
        <p:spPr bwMode="auto">
          <a:xfrm>
            <a:off x="3193302" y="1592023"/>
            <a:ext cx="2902697" cy="680357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zh-CN" altLang="en-US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itchFamily="2" charset="-122"/>
                <a:ea typeface="华文隶书" pitchFamily="2" charset="-122"/>
              </a:rPr>
              <a:t>资产阶级</a:t>
            </a:r>
            <a:endParaRPr kumimoji="1" lang="zh-CN" altLang="en-US"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9" name="Rectangle 26" descr="7"/>
          <p:cNvSpPr>
            <a:spLocks noChangeArrowheads="1"/>
          </p:cNvSpPr>
          <p:nvPr/>
        </p:nvSpPr>
        <p:spPr bwMode="auto">
          <a:xfrm>
            <a:off x="3147927" y="4721688"/>
            <a:ext cx="2948051" cy="680362"/>
          </a:xfrm>
          <a:prstGeom prst="roundRect">
            <a:avLst/>
          </a:prstGeom>
          <a:noFill/>
          <a:ln w="76200">
            <a:solidFill>
              <a:srgbClr val="76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kumimoji="1"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itchFamily="2" charset="-122"/>
                <a:ea typeface="华文隶书" pitchFamily="2" charset="-122"/>
              </a:rPr>
              <a:t>无产阶级</a:t>
            </a:r>
            <a:endParaRPr kumimoji="1"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1" name="AutoShape 28" descr="7"/>
          <p:cNvSpPr>
            <a:spLocks noChangeArrowheads="1"/>
          </p:cNvSpPr>
          <p:nvPr/>
        </p:nvSpPr>
        <p:spPr bwMode="auto">
          <a:xfrm>
            <a:off x="3903843" y="2476493"/>
            <a:ext cx="1663004" cy="2032000"/>
          </a:xfrm>
          <a:prstGeom prst="upDownArrowCallout">
            <a:avLst>
              <a:gd name="adj1" fmla="val 25000"/>
              <a:gd name="adj2" fmla="val 25000"/>
              <a:gd name="adj3" fmla="val 16970"/>
              <a:gd name="adj4" fmla="val 50000"/>
            </a:avLst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zh-CN" altLang="en-US" sz="4000" b="0" dirty="0">
                <a:solidFill>
                  <a:srgbClr val="FFFF00"/>
                </a:solidFill>
                <a:latin typeface="华文隶书" pitchFamily="2" charset="-122"/>
                <a:ea typeface="华文隶书" pitchFamily="2" charset="-122"/>
              </a:rPr>
              <a:t>矛盾</a:t>
            </a:r>
          </a:p>
        </p:txBody>
      </p:sp>
      <p:sp>
        <p:nvSpPr>
          <p:cNvPr id="12" name="Rectangle 30" descr="7"/>
          <p:cNvSpPr>
            <a:spLocks noChangeArrowheads="1"/>
          </p:cNvSpPr>
          <p:nvPr/>
        </p:nvSpPr>
        <p:spPr bwMode="auto">
          <a:xfrm>
            <a:off x="7449935" y="1183806"/>
            <a:ext cx="762630" cy="4762533"/>
          </a:xfrm>
          <a:prstGeom prst="roundRect">
            <a:avLst>
              <a:gd name="adj" fmla="val 16667"/>
            </a:avLst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itchFamily="2" charset="-122"/>
                <a:ea typeface="华文隶书" pitchFamily="2" charset="-122"/>
              </a:rPr>
              <a:t>工</a:t>
            </a:r>
          </a:p>
          <a:p>
            <a:pPr algn="ctr"/>
            <a:r>
              <a:rPr kumimoji="1"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itchFamily="2" charset="-122"/>
                <a:ea typeface="华文隶书" pitchFamily="2" charset="-122"/>
              </a:rPr>
              <a:t>人</a:t>
            </a:r>
          </a:p>
          <a:p>
            <a:pPr algn="ctr"/>
            <a:r>
              <a:rPr kumimoji="1"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itchFamily="2" charset="-122"/>
                <a:ea typeface="华文隶书" pitchFamily="2" charset="-122"/>
              </a:rPr>
              <a:t>运</a:t>
            </a:r>
          </a:p>
          <a:p>
            <a:pPr algn="ctr"/>
            <a:r>
              <a:rPr kumimoji="1"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itchFamily="2" charset="-122"/>
                <a:ea typeface="华文隶书" pitchFamily="2" charset="-122"/>
              </a:rPr>
              <a:t>动</a:t>
            </a:r>
          </a:p>
          <a:p>
            <a:pPr algn="ctr"/>
            <a:r>
              <a:rPr kumimoji="1"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itchFamily="2" charset="-122"/>
                <a:ea typeface="华文隶书" pitchFamily="2" charset="-122"/>
              </a:rPr>
              <a:t>蓬</a:t>
            </a:r>
          </a:p>
          <a:p>
            <a:pPr algn="ctr"/>
            <a:r>
              <a:rPr kumimoji="1"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itchFamily="2" charset="-122"/>
                <a:ea typeface="华文隶书" pitchFamily="2" charset="-122"/>
              </a:rPr>
              <a:t>勃</a:t>
            </a:r>
          </a:p>
          <a:p>
            <a:pPr algn="ctr"/>
            <a:r>
              <a:rPr kumimoji="1"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itchFamily="2" charset="-122"/>
                <a:ea typeface="华文隶书" pitchFamily="2" charset="-122"/>
              </a:rPr>
              <a:t>兴</a:t>
            </a:r>
          </a:p>
          <a:p>
            <a:pPr algn="ctr"/>
            <a:r>
              <a:rPr kumimoji="1"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itchFamily="2" charset="-122"/>
                <a:ea typeface="华文隶书" pitchFamily="2" charset="-122"/>
              </a:rPr>
              <a:t>起</a:t>
            </a:r>
            <a:endParaRPr kumimoji="1"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14" name="图片 13" descr="3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4053" y="4721687"/>
            <a:ext cx="604729" cy="54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 descr="3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1591" y="3156855"/>
            <a:ext cx="680324" cy="54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资产阶级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579" y="527377"/>
            <a:ext cx="5642610" cy="5567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2" descr="F:\[人教版多媒体制作资料]\5、历史资料\人教新课标高中历史①必修\第18课  马克思主义的诞生\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0231" y="527377"/>
            <a:ext cx="6298565" cy="5459095"/>
          </a:xfrm>
          <a:prstGeom prst="rect">
            <a:avLst/>
          </a:prstGeom>
          <a:solidFill>
            <a:schemeClr val="bg1">
              <a:alpha val="76999"/>
            </a:schemeClr>
          </a:solidFill>
          <a:ln w="9525">
            <a:noFill/>
          </a:ln>
        </p:spPr>
      </p:pic>
      <p:sp>
        <p:nvSpPr>
          <p:cNvPr id="16" name="TextBox 3"/>
          <p:cNvSpPr txBox="1"/>
          <p:nvPr/>
        </p:nvSpPr>
        <p:spPr>
          <a:xfrm>
            <a:off x="2014053" y="2152330"/>
            <a:ext cx="8261497" cy="255333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8000" b="1" dirty="0" smtClean="0">
                <a:solidFill>
                  <a:srgbClr val="FF0000"/>
                </a:solidFill>
                <a:latin typeface="+mn-ea"/>
              </a:rPr>
              <a:t>两极分化</a:t>
            </a:r>
            <a:endParaRPr lang="en-US" altLang="zh-CN" sz="8000" b="1" dirty="0" smtClean="0">
              <a:solidFill>
                <a:srgbClr val="FF0000"/>
              </a:solidFill>
              <a:latin typeface="+mn-ea"/>
            </a:endParaRPr>
          </a:p>
          <a:p>
            <a:pPr algn="ctr"/>
            <a:r>
              <a:rPr lang="zh-CN" altLang="en-US" sz="8000" b="1" dirty="0" smtClean="0">
                <a:solidFill>
                  <a:srgbClr val="FF0000"/>
                </a:solidFill>
                <a:latin typeface="+mn-ea"/>
              </a:rPr>
              <a:t>（</a:t>
            </a:r>
            <a:r>
              <a:rPr lang="zh-CN" altLang="en-US" sz="8000" b="1" dirty="0">
                <a:solidFill>
                  <a:srgbClr val="FF0000"/>
                </a:solidFill>
                <a:latin typeface="+mn-ea"/>
              </a:rPr>
              <a:t>贫富差距扩大）</a:t>
            </a:r>
          </a:p>
        </p:txBody>
      </p:sp>
    </p:spTree>
    <p:extLst>
      <p:ext uri="{BB962C8B-B14F-4D97-AF65-F5344CB8AC3E}">
        <p14:creationId xmlns:p14="http://schemas.microsoft.com/office/powerpoint/2010/main" val="337084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1" grpId="0" animBg="1" autoUpdateAnimBg="0"/>
      <p:bldP spid="12" grpId="0" animBg="1" autoUpdateAnimBg="0"/>
      <p:bldP spid="16" grpId="0" animBg="1"/>
      <p:bldP spid="1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020101111536210480804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30" y="323215"/>
            <a:ext cx="4192270" cy="6210935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/>
        </p:nvSpPr>
        <p:spPr>
          <a:xfrm>
            <a:off x="4938395" y="46355"/>
            <a:ext cx="6741795" cy="13258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卡尔·海因里希·马克思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4873625" y="1372235"/>
            <a:ext cx="630618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1883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14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日，在伦敦去世，葬于海格特公墓。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192395" y="2419985"/>
            <a:ext cx="5669280" cy="6451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/>
          <a:p>
            <a:r>
              <a:rPr lang="zh-CN" altLang="en-US" sz="3600">
                <a:sym typeface="+mn-ea"/>
              </a:rPr>
              <a:t>全世界无产者，联合起来！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63185" y="3231515"/>
            <a:ext cx="6016625" cy="1076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3200">
                <a:sym typeface="+mn-ea"/>
              </a:rPr>
              <a:t>哲学家们只是用不同的方式解释世界，而问題在于改变世界。</a:t>
            </a:r>
            <a:endParaRPr lang="zh-CN" altLang="en-US" sz="3200"/>
          </a:p>
        </p:txBody>
      </p:sp>
      <p:sp>
        <p:nvSpPr>
          <p:cNvPr id="8" name="文本框 7"/>
          <p:cNvSpPr txBox="1"/>
          <p:nvPr/>
        </p:nvSpPr>
        <p:spPr>
          <a:xfrm>
            <a:off x="5062855" y="4483100"/>
            <a:ext cx="6217920" cy="1568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1999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年，英国剑桥大学文理学院教授们发起，评选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“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千年第一思想家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”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马克思位居第一。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219621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2415" y="219710"/>
            <a:ext cx="20116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课堂小结</a:t>
            </a: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97155" y="4108450"/>
            <a:ext cx="11691620" cy="64770"/>
          </a:xfrm>
          <a:prstGeom prst="straightConnector1">
            <a:avLst/>
          </a:prstGeom>
          <a:ln w="44450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97155" y="4281805"/>
            <a:ext cx="12725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1818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72415" y="2019935"/>
            <a:ext cx="613410" cy="1979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/>
              <a:t>马克思出生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35075" y="4281805"/>
            <a:ext cx="12725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1841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32510" y="2019935"/>
            <a:ext cx="1475105" cy="1979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</a:rPr>
              <a:t>《莱茵报》主编，从事政治活动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07615" y="4281805"/>
            <a:ext cx="12725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1843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837180" y="2019935"/>
            <a:ext cx="613410" cy="1979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>
                <a:solidFill>
                  <a:srgbClr val="7030A0"/>
                </a:solidFill>
              </a:rPr>
              <a:t>移居巴黎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591560" y="4281805"/>
            <a:ext cx="12725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1844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921125" y="2019935"/>
            <a:ext cx="613410" cy="1979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结识恩格斯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744720" y="4281805"/>
            <a:ext cx="12725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1848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928870" y="864870"/>
            <a:ext cx="613410" cy="33807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《共产党宣言》发表</a:t>
            </a:r>
          </a:p>
        </p:txBody>
      </p:sp>
      <p:sp>
        <p:nvSpPr>
          <p:cNvPr id="14" name="矩形 13"/>
          <p:cNvSpPr/>
          <p:nvPr/>
        </p:nvSpPr>
        <p:spPr>
          <a:xfrm>
            <a:off x="4255770" y="-20955"/>
            <a:ext cx="2097405" cy="9531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标志马克思主义的诞生</a:t>
            </a:r>
          </a:p>
        </p:txBody>
      </p:sp>
      <p:sp>
        <p:nvSpPr>
          <p:cNvPr id="15" name="矩形 14"/>
          <p:cNvSpPr/>
          <p:nvPr/>
        </p:nvSpPr>
        <p:spPr>
          <a:xfrm>
            <a:off x="537845" y="5090160"/>
            <a:ext cx="33832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马克思主义哲学</a:t>
            </a:r>
          </a:p>
        </p:txBody>
      </p:sp>
      <p:sp>
        <p:nvSpPr>
          <p:cNvPr id="16" name="矩形 15"/>
          <p:cNvSpPr/>
          <p:nvPr/>
        </p:nvSpPr>
        <p:spPr>
          <a:xfrm>
            <a:off x="4928870" y="5090160"/>
            <a:ext cx="24688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政治经济学</a:t>
            </a:r>
          </a:p>
        </p:txBody>
      </p:sp>
      <p:sp>
        <p:nvSpPr>
          <p:cNvPr id="17" name="矩形 16"/>
          <p:cNvSpPr/>
          <p:nvPr/>
        </p:nvSpPr>
        <p:spPr>
          <a:xfrm>
            <a:off x="8246110" y="5090160"/>
            <a:ext cx="29260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科学社会主义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685915" y="4245610"/>
            <a:ext cx="12725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1864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889115" y="1368425"/>
            <a:ext cx="613410" cy="27400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创立第一国际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990205" y="4281805"/>
            <a:ext cx="12725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1872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958455" y="2019935"/>
            <a:ext cx="1044575" cy="1979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>
                <a:solidFill>
                  <a:srgbClr val="002060"/>
                </a:solidFill>
              </a:rPr>
              <a:t>巴黎公社（失败）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709285" y="4281805"/>
            <a:ext cx="12725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1849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946140" y="1965960"/>
            <a:ext cx="613410" cy="22072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>
                <a:solidFill>
                  <a:srgbClr val="7030A0"/>
                </a:solidFill>
              </a:rPr>
              <a:t>移居伦敦</a:t>
            </a:r>
          </a:p>
        </p:txBody>
      </p:sp>
      <p:sp>
        <p:nvSpPr>
          <p:cNvPr id="24" name="矩形 23"/>
          <p:cNvSpPr/>
          <p:nvPr/>
        </p:nvSpPr>
        <p:spPr>
          <a:xfrm>
            <a:off x="7578090" y="636270"/>
            <a:ext cx="2097405" cy="1383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世界上第一个无产阶级政权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237345" y="4270375"/>
            <a:ext cx="12725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1883</a:t>
            </a:r>
          </a:p>
        </p:txBody>
      </p:sp>
      <p:sp>
        <p:nvSpPr>
          <p:cNvPr id="26" name="文本框 25"/>
          <p:cNvSpPr txBox="1"/>
          <p:nvPr/>
        </p:nvSpPr>
        <p:spPr>
          <a:xfrm flipH="1">
            <a:off x="9476105" y="2019935"/>
            <a:ext cx="613410" cy="19621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/>
              <a:t>马克思去世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0332085" y="4270375"/>
            <a:ext cx="12725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1895</a:t>
            </a:r>
          </a:p>
        </p:txBody>
      </p:sp>
      <p:sp>
        <p:nvSpPr>
          <p:cNvPr id="28" name="文本框 27"/>
          <p:cNvSpPr txBox="1"/>
          <p:nvPr/>
        </p:nvSpPr>
        <p:spPr>
          <a:xfrm flipH="1">
            <a:off x="10558780" y="1991360"/>
            <a:ext cx="613410" cy="19621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/>
              <a:t>恩格斯去世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1250295" y="4245610"/>
            <a:ext cx="12725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749175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 descr="u=3294393019,1017268480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7116" y="733555"/>
            <a:ext cx="4529112" cy="2619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5" descr="u=413573513,374411583&amp;fm=23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1755" y="733555"/>
            <a:ext cx="4128740" cy="25714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341755" y="40640"/>
            <a:ext cx="9992552" cy="6451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+mn-ea"/>
              </a:rPr>
              <a:t>欧洲早期三大工人运动   </a:t>
            </a:r>
            <a:r>
              <a:rPr lang="zh-CN" altLang="zh-CN" sz="3200" b="1" dirty="0">
                <a:solidFill>
                  <a:schemeClr val="tx2"/>
                </a:solidFill>
                <a:latin typeface="楷体_GB2312" pitchFamily="49" charset="-122"/>
              </a:rPr>
              <a:t>(19</a:t>
            </a:r>
            <a:r>
              <a:rPr lang="zh-CN" altLang="en-US" sz="3200" b="1" dirty="0">
                <a:solidFill>
                  <a:schemeClr val="tx2"/>
                </a:solidFill>
                <a:latin typeface="楷体_GB2312" pitchFamily="49" charset="-122"/>
              </a:rPr>
              <a:t>世纪</a:t>
            </a:r>
            <a:r>
              <a:rPr lang="zh-CN" altLang="zh-CN" sz="3200" b="1" dirty="0">
                <a:solidFill>
                  <a:schemeClr val="tx2"/>
                </a:solidFill>
                <a:latin typeface="楷体_GB2312" pitchFamily="49" charset="-122"/>
              </a:rPr>
              <a:t>30</a:t>
            </a:r>
            <a:r>
              <a:rPr lang="zh-CN" altLang="en-US" sz="3200" b="1" dirty="0">
                <a:solidFill>
                  <a:schemeClr val="tx2"/>
                </a:solidFill>
                <a:latin typeface="楷体_GB2312" pitchFamily="49" charset="-122"/>
              </a:rPr>
              <a:t>年代</a:t>
            </a:r>
            <a:r>
              <a:rPr lang="zh-CN" altLang="zh-CN" sz="3200" b="1" dirty="0">
                <a:solidFill>
                  <a:schemeClr val="tx2"/>
                </a:solidFill>
              </a:rPr>
              <a:t>—</a:t>
            </a:r>
            <a:r>
              <a:rPr lang="zh-CN" altLang="zh-CN" sz="3200" b="1" dirty="0">
                <a:solidFill>
                  <a:schemeClr val="tx2"/>
                </a:solidFill>
                <a:latin typeface="楷体_GB2312" pitchFamily="49" charset="-122"/>
              </a:rPr>
              <a:t>40</a:t>
            </a:r>
            <a:r>
              <a:rPr lang="zh-CN" altLang="en-US" sz="3200" b="1" dirty="0">
                <a:solidFill>
                  <a:schemeClr val="tx2"/>
                </a:solidFill>
                <a:latin typeface="楷体_GB2312" pitchFamily="49" charset="-122"/>
              </a:rPr>
              <a:t>年代）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1155881" y="3394508"/>
            <a:ext cx="4955789" cy="5841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①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法国里昂两次工人起义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6648477" y="3403236"/>
            <a:ext cx="3866390" cy="644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②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英国宪章运动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211632" y="4731165"/>
            <a:ext cx="3886200" cy="11988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③1844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年德意志西里西亚织工起义</a:t>
            </a:r>
          </a:p>
        </p:txBody>
      </p:sp>
      <p:pic>
        <p:nvPicPr>
          <p:cNvPr id="10250" name="Picture 10" descr="u=1329656634,2155230931&amp;fm=21&amp;gp=0"/>
          <p:cNvPicPr>
            <a:picLocks noChangeAspect="1" noChangeArrowheads="1"/>
          </p:cNvPicPr>
          <p:nvPr/>
        </p:nvPicPr>
        <p:blipFill rotWithShape="1">
          <a:blip r:embed="rId4"/>
          <a:srcRect l="4961" t="5154" r="4858" b="4529"/>
          <a:stretch/>
        </p:blipFill>
        <p:spPr bwMode="auto">
          <a:xfrm>
            <a:off x="1257109" y="4047761"/>
            <a:ext cx="5820153" cy="2565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397018" y="1465302"/>
            <a:ext cx="2018213" cy="1107996"/>
          </a:xfrm>
          <a:prstGeom prst="rect">
            <a:avLst/>
          </a:prstGeom>
          <a:solidFill>
            <a:schemeClr val="bg1"/>
          </a:solidFill>
          <a:ln w="57150" cap="rnd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失败</a:t>
            </a:r>
            <a:endParaRPr lang="zh-CN" altLang="en-US" sz="6600" dirty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3628" y="1489179"/>
            <a:ext cx="2018213" cy="110799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失败</a:t>
            </a:r>
            <a:endParaRPr lang="zh-CN" altLang="en-US" sz="6600" dirty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58080" y="4903192"/>
            <a:ext cx="2018213" cy="110799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失败</a:t>
            </a:r>
            <a:endParaRPr lang="zh-CN" altLang="en-US" sz="6600" dirty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1044458" y="2442097"/>
            <a:ext cx="9970872" cy="2123658"/>
          </a:xfrm>
          <a:prstGeom prst="rect">
            <a:avLst/>
          </a:prstGeom>
          <a:solidFill>
            <a:srgbClr val="FFFF00"/>
          </a:solidFill>
          <a:ln w="28575" cmpd="thickThin">
            <a:solidFill>
              <a:schemeClr val="tx1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dirty="0" smtClean="0">
                <a:solidFill>
                  <a:srgbClr val="FF0000"/>
                </a:solidFill>
                <a:effectLst/>
                <a:latin typeface="+mn-ea"/>
              </a:rPr>
              <a:t>国际</a:t>
            </a:r>
            <a:r>
              <a:rPr lang="zh-CN" altLang="en-US" sz="6600" b="1" dirty="0">
                <a:solidFill>
                  <a:srgbClr val="FF0000"/>
                </a:solidFill>
                <a:effectLst/>
                <a:latin typeface="+mn-ea"/>
              </a:rPr>
              <a:t>工人运动遭受挫折，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dirty="0" smtClean="0">
                <a:solidFill>
                  <a:srgbClr val="FF0000"/>
                </a:solidFill>
                <a:effectLst/>
                <a:latin typeface="+mn-ea"/>
              </a:rPr>
              <a:t>需要</a:t>
            </a:r>
            <a:r>
              <a:rPr lang="zh-CN" altLang="en-US" sz="6600" b="1" smtClean="0">
                <a:solidFill>
                  <a:srgbClr val="FF0000"/>
                </a:solidFill>
                <a:effectLst/>
                <a:latin typeface="+mn-ea"/>
              </a:rPr>
              <a:t>科学理论的指导</a:t>
            </a:r>
            <a:r>
              <a:rPr lang="zh-CN" altLang="en-US" sz="6600" b="1" dirty="0">
                <a:solidFill>
                  <a:srgbClr val="FF0000"/>
                </a:solidFill>
                <a:effectLst/>
                <a:latin typeface="+mn-ea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72087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  <p:bldP spid="68615" grpId="0"/>
      <p:bldP spid="10249" grpId="0" bldLvl="0" animBg="1" autoUpdateAnimBg="0"/>
      <p:bldP spid="4" grpId="0" animBg="1"/>
      <p:bldP spid="14" grpId="0" animBg="1"/>
      <p:bldP spid="15" grpId="0" animBg="1"/>
      <p:bldP spid="2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3">
            <a:extLst>
              <a:ext uri="{FF2B5EF4-FFF2-40B4-BE49-F238E27FC236}">
                <a16:creationId xmlns="" xmlns:a16="http://schemas.microsoft.com/office/drawing/2014/main" id="{E03192AF-2B74-084B-A91F-2C9ED44C6D3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281209" cy="6858000"/>
            <a:chOff x="0" y="0"/>
            <a:chExt cx="9210907" cy="5143500"/>
          </a:xfrm>
        </p:grpSpPr>
        <p:sp>
          <p:nvSpPr>
            <p:cNvPr id="23" name="矩形 22">
              <a:extLst>
                <a:ext uri="{FF2B5EF4-FFF2-40B4-BE49-F238E27FC236}">
                  <a16:creationId xmlns="" xmlns:a16="http://schemas.microsoft.com/office/drawing/2014/main" id="{731FAA41-0CAD-7544-AF12-E07AC80290FD}"/>
                </a:ext>
              </a:extLst>
            </p:cNvPr>
            <p:cNvSpPr/>
            <p:nvPr/>
          </p:nvSpPr>
          <p:spPr>
            <a:xfrm>
              <a:off x="0" y="4587875"/>
              <a:ext cx="9144000" cy="555625"/>
            </a:xfrm>
            <a:prstGeom prst="rect">
              <a:avLst/>
            </a:prstGeom>
            <a:solidFill>
              <a:srgbClr val="E04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pic>
          <p:nvPicPr>
            <p:cNvPr id="24" name="Picture 4">
              <a:extLst>
                <a:ext uri="{FF2B5EF4-FFF2-40B4-BE49-F238E27FC236}">
                  <a16:creationId xmlns="" xmlns:a16="http://schemas.microsoft.com/office/drawing/2014/main" id="{FEE28A5B-2DBF-1149-8898-9FE9430638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21" t="2122" r="14539" b="10346"/>
            <a:stretch>
              <a:fillRect/>
            </a:stretch>
          </p:blipFill>
          <p:spPr bwMode="auto">
            <a:xfrm>
              <a:off x="4849290" y="1122626"/>
              <a:ext cx="4361617" cy="3633959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直角三角形 27">
              <a:extLst>
                <a:ext uri="{FF2B5EF4-FFF2-40B4-BE49-F238E27FC236}">
                  <a16:creationId xmlns="" xmlns:a16="http://schemas.microsoft.com/office/drawing/2014/main" id="{B0692DCE-C15F-B144-A833-3B428822DF93}"/>
                </a:ext>
              </a:extLst>
            </p:cNvPr>
            <p:cNvSpPr/>
            <p:nvPr/>
          </p:nvSpPr>
          <p:spPr>
            <a:xfrm flipH="1">
              <a:off x="6446838" y="2430463"/>
              <a:ext cx="2697162" cy="2697162"/>
            </a:xfrm>
            <a:prstGeom prst="rtTriangle">
              <a:avLst/>
            </a:pr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grpSp>
          <p:nvGrpSpPr>
            <p:cNvPr id="29" name="组合 22">
              <a:extLst>
                <a:ext uri="{FF2B5EF4-FFF2-40B4-BE49-F238E27FC236}">
                  <a16:creationId xmlns="" xmlns:a16="http://schemas.microsoft.com/office/drawing/2014/main" id="{DBA25A68-DC30-7E49-8C96-0D91B2DD0F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1419622"/>
              <a:chOff x="0" y="0"/>
              <a:chExt cx="9144000" cy="1419622"/>
            </a:xfrm>
          </p:grpSpPr>
          <p:sp>
            <p:nvSpPr>
              <p:cNvPr id="31" name="矩形 30">
                <a:extLst>
                  <a:ext uri="{FF2B5EF4-FFF2-40B4-BE49-F238E27FC236}">
                    <a16:creationId xmlns="" xmlns:a16="http://schemas.microsoft.com/office/drawing/2014/main" id="{AE9F638B-97B7-994B-BC8B-51FCD16CBA5F}"/>
                  </a:ext>
                </a:extLst>
              </p:cNvPr>
              <p:cNvSpPr/>
              <p:nvPr/>
            </p:nvSpPr>
            <p:spPr>
              <a:xfrm>
                <a:off x="0" y="0"/>
                <a:ext cx="9144000" cy="174625"/>
              </a:xfrm>
              <a:prstGeom prst="rect">
                <a:avLst/>
              </a:prstGeom>
              <a:solidFill>
                <a:srgbClr val="E04A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/>
              </a:p>
            </p:txBody>
          </p:sp>
          <p:sp>
            <p:nvSpPr>
              <p:cNvPr id="32" name="直角三角形 31">
                <a:extLst>
                  <a:ext uri="{FF2B5EF4-FFF2-40B4-BE49-F238E27FC236}">
                    <a16:creationId xmlns="" xmlns:a16="http://schemas.microsoft.com/office/drawing/2014/main" id="{B0880FCF-CF3F-C741-B75F-2C362C921AAC}"/>
                  </a:ext>
                </a:extLst>
              </p:cNvPr>
              <p:cNvSpPr/>
              <p:nvPr/>
            </p:nvSpPr>
            <p:spPr>
              <a:xfrm flipV="1">
                <a:off x="0" y="0"/>
                <a:ext cx="1419225" cy="1419225"/>
              </a:xfrm>
              <a:prstGeom prst="rtTriangle">
                <a:avLst/>
              </a:prstGeom>
              <a:solidFill>
                <a:srgbClr val="E04A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/>
              </a:p>
            </p:txBody>
          </p:sp>
          <p:grpSp>
            <p:nvGrpSpPr>
              <p:cNvPr id="33" name="组合 32">
                <a:extLst>
                  <a:ext uri="{FF2B5EF4-FFF2-40B4-BE49-F238E27FC236}">
                    <a16:creationId xmlns="" xmlns:a16="http://schemas.microsoft.com/office/drawing/2014/main" id="{CD033780-E041-D54E-BEEE-FAC9D02AEF68}"/>
                  </a:ext>
                </a:extLst>
              </p:cNvPr>
              <p:cNvGrpSpPr/>
              <p:nvPr/>
            </p:nvGrpSpPr>
            <p:grpSpPr>
              <a:xfrm>
                <a:off x="40597" y="104404"/>
                <a:ext cx="827936" cy="722901"/>
                <a:chOff x="40597" y="104404"/>
                <a:chExt cx="827936" cy="722901"/>
              </a:xfrm>
            </p:grpSpPr>
            <p:pic>
              <p:nvPicPr>
                <p:cNvPr id="34" name="Picture 6" descr="http://a0.att.hudong.com/20/03/01000000000000119080382771520.jpg">
                  <a:extLst>
                    <a:ext uri="{FF2B5EF4-FFF2-40B4-BE49-F238E27FC236}">
                      <a16:creationId xmlns="" xmlns:a16="http://schemas.microsoft.com/office/drawing/2014/main" id="{33F6ADA9-F2C3-7448-9654-B2F512C4604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1552"/>
                <a:stretch>
                  <a:fillRect/>
                </a:stretch>
              </p:blipFill>
              <p:spPr bwMode="auto">
                <a:xfrm>
                  <a:off x="443878" y="104404"/>
                  <a:ext cx="424655" cy="424655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" name="Picture 2" descr="http://a2.att.hudong.com/13/03/01000000000000119080382763513.jpg">
                  <a:extLst>
                    <a:ext uri="{FF2B5EF4-FFF2-40B4-BE49-F238E27FC236}">
                      <a16:creationId xmlns="" xmlns:a16="http://schemas.microsoft.com/office/drawing/2014/main" id="{05B2BAAB-E1D4-634C-8F1E-6C4FB61480F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23" b="9307"/>
                <a:stretch>
                  <a:fillRect/>
                </a:stretch>
              </p:blipFill>
              <p:spPr bwMode="auto">
                <a:xfrm>
                  <a:off x="40597" y="230813"/>
                  <a:ext cx="596492" cy="596492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A2E9F378-E955-AE4B-B6E0-99BA695021F9}"/>
              </a:ext>
            </a:extLst>
          </p:cNvPr>
          <p:cNvSpPr txBox="1"/>
          <p:nvPr/>
        </p:nvSpPr>
        <p:spPr>
          <a:xfrm>
            <a:off x="54129" y="922950"/>
            <a:ext cx="6506571" cy="426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200"/>
              </a:spcAft>
            </a:pPr>
            <a:r>
              <a:rPr kumimoji="1"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kumimoji="1" lang="en-US" altLang="zh-CN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kumimoji="1"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endParaRPr kumimoji="1" lang="en-US" altLang="zh-CN" sz="4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kumimoji="1" lang="zh-CN" altLang="en-US" sz="6000" b="1" u="sng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马克思主义</a:t>
            </a:r>
            <a:r>
              <a:rPr kumimoji="1" lang="zh-CN" altLang="en-US" sz="60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kumimoji="1" lang="zh-CN" altLang="en-US" sz="6000" b="1" u="sng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诞生</a:t>
            </a:r>
            <a:endParaRPr kumimoji="1" lang="en-US" altLang="zh-CN" sz="6000" b="1" u="sng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kumimoji="1" lang="zh-CN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endParaRPr kumimoji="1" lang="en-US" altLang="zh-CN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kumimoji="1" lang="zh-CN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国际共产主义运动的兴起</a:t>
            </a:r>
            <a:endParaRPr kumimoji="1" lang="zh-CN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997302" cy="646331"/>
          </a:xfrm>
          <a:prstGeom prst="rect">
            <a:avLst/>
          </a:prstGeom>
          <a:solidFill>
            <a:srgbClr val="FFC000">
              <a:alpha val="75000"/>
            </a:srgbClr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一、马克思与恩格斯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Picture 3" descr="马克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695" y="887024"/>
            <a:ext cx="3937457" cy="48266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 descr="恩格斯"/>
          <p:cNvPicPr>
            <a:picLocks noChangeAspect="1"/>
          </p:cNvPicPr>
          <p:nvPr/>
        </p:nvPicPr>
        <p:blipFill>
          <a:blip r:embed="rId4"/>
          <a:srcRect b="6765"/>
          <a:stretch>
            <a:fillRect/>
          </a:stretch>
        </p:blipFill>
        <p:spPr>
          <a:xfrm>
            <a:off x="6837417" y="887024"/>
            <a:ext cx="3656272" cy="48266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938195" y="5722004"/>
            <a:ext cx="1520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马克思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05325" y="5675072"/>
            <a:ext cx="1520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恩格斯</a:t>
            </a:r>
          </a:p>
        </p:txBody>
      </p:sp>
    </p:spTree>
    <p:extLst>
      <p:ext uri="{BB962C8B-B14F-4D97-AF65-F5344CB8AC3E}">
        <p14:creationId xmlns:p14="http://schemas.microsoft.com/office/powerpoint/2010/main" val="71241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95639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自主学习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242" y="1036682"/>
            <a:ext cx="11281144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阅读课本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P98—99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，总结概括马克思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和恩格斯的主要革命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活动。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2"/>
          <p:cNvSpPr txBox="1"/>
          <p:nvPr/>
        </p:nvSpPr>
        <p:spPr>
          <a:xfrm>
            <a:off x="21265" y="1817027"/>
            <a:ext cx="11919098" cy="378565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1.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马克思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在</a:t>
            </a:r>
            <a:r>
              <a:rPr lang="zh-CN" altLang="en-US" sz="3200" b="1" u="sng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          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发表文章，抨击普鲁士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政府。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2.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在巴黎，马克思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和</a:t>
            </a:r>
            <a:r>
              <a:rPr lang="zh-CN" altLang="en-US" sz="3200" b="1" u="sng" dirty="0" smtClean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       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一起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讨论各种理论和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欧洲工人运动。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3.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完成著作：</a:t>
            </a:r>
            <a:r>
              <a:rPr lang="zh-CN" altLang="en-US" sz="3200" b="1" u="sng" dirty="0" smtClean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            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。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4.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批判继承前人思想精华，形成</a:t>
            </a:r>
            <a:r>
              <a:rPr lang="zh-CN" altLang="en-US" sz="3200" b="1" u="sng" dirty="0" smtClean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                 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，包括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u="sng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 </a:t>
            </a:r>
            <a:r>
              <a:rPr lang="en-US" altLang="zh-CN" sz="3200" b="1" u="sng" dirty="0" smtClean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             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、</a:t>
            </a:r>
            <a:r>
              <a:rPr lang="zh-CN" altLang="en-US" sz="3200" b="1" u="sng" dirty="0" smtClean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           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和</a:t>
            </a:r>
            <a:r>
              <a:rPr lang="zh-CN" altLang="en-US" sz="3200" b="1" u="sng" dirty="0" smtClean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             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三个部分。  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0939" y="1817027"/>
            <a:ext cx="2317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莱茵报</a:t>
            </a:r>
            <a:r>
              <a:rPr lang="en-US" altLang="zh-CN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0249" y="2545432"/>
            <a:ext cx="1711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恩格斯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3957" y="3282813"/>
            <a:ext cx="2312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资本论</a:t>
            </a:r>
            <a:r>
              <a:rPr lang="en-US" altLang="zh-CN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6897" y="4021749"/>
            <a:ext cx="3896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马克思主义理论</a:t>
            </a:r>
            <a:r>
              <a:rPr lang="en-US" altLang="zh-CN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162" y="4752447"/>
            <a:ext cx="3896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马克思主义哲学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0249" y="4716984"/>
            <a:ext cx="2480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政治经济学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9136" y="4752447"/>
            <a:ext cx="3144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科学社会主义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470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0" y="917923"/>
            <a:ext cx="294322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560618" y="1545288"/>
            <a:ext cx="85066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4000" b="1" dirty="0">
                <a:latin typeface="楷体" pitchFamily="49" charset="-122"/>
                <a:ea typeface="楷体" pitchFamily="49" charset="-122"/>
              </a:rPr>
              <a:t>    我立志选择最能为人类谋福利的职业，我的幸福将属于千百万人</a:t>
            </a:r>
            <a:r>
              <a:rPr lang="en-US" altLang="zh-CN" sz="4000" b="1" dirty="0">
                <a:latin typeface="楷体" pitchFamily="49" charset="-122"/>
                <a:ea typeface="楷体" pitchFamily="49" charset="-122"/>
              </a:rPr>
              <a:t>……</a:t>
            </a:r>
            <a:r>
              <a:rPr lang="zh-CN" altLang="en-US" sz="4000" b="1" dirty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4000" b="1" dirty="0">
              <a:latin typeface="楷体" pitchFamily="49" charset="-122"/>
              <a:ea typeface="楷体" pitchFamily="49" charset="-122"/>
            </a:endParaRPr>
          </a:p>
          <a:p>
            <a:pPr algn="r">
              <a:lnSpc>
                <a:spcPct val="125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——1835</a:t>
            </a:r>
            <a:r>
              <a:rPr lang="zh-CN" altLang="en-US" sz="32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年马克思中学毕业论文</a:t>
            </a:r>
            <a:endParaRPr lang="en-US" altLang="zh-CN" sz="3200" b="1" dirty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  <a:p>
            <a:pPr algn="r">
              <a:lnSpc>
                <a:spcPct val="125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32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青年在选择职业时的考虑</a:t>
            </a:r>
            <a:r>
              <a:rPr lang="en-US" altLang="zh-CN" sz="32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》</a:t>
            </a:r>
            <a:endParaRPr lang="zh-CN" altLang="en-US" sz="3200" b="1" dirty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395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11265"/>
          <p:cNvPicPr>
            <a:picLocks noChangeAspect="1"/>
          </p:cNvPicPr>
          <p:nvPr/>
        </p:nvPicPr>
        <p:blipFill>
          <a:blip r:embed="rId2"/>
          <a:srcRect l="16032" t="16049" r="36911" b="53711"/>
          <a:stretch>
            <a:fillRect/>
          </a:stretch>
        </p:blipFill>
        <p:spPr>
          <a:xfrm>
            <a:off x="433847" y="446723"/>
            <a:ext cx="5201409" cy="4018025"/>
          </a:xfrm>
          <a:prstGeom prst="rect">
            <a:avLst/>
          </a:prstGeom>
          <a:noFill/>
          <a:ln w="76200" cap="flat" cmpd="tri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" name="文本框 3"/>
          <p:cNvSpPr txBox="1"/>
          <p:nvPr/>
        </p:nvSpPr>
        <p:spPr>
          <a:xfrm>
            <a:off x="614601" y="4764464"/>
            <a:ext cx="4716356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马克思任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莱茵报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200" b="1" smtClean="0">
                <a:latin typeface="楷体" panose="02010609060101010101" pitchFamily="49" charset="-122"/>
                <a:ea typeface="楷体" panose="02010609060101010101" pitchFamily="49" charset="-122"/>
              </a:rPr>
              <a:t>编辑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5F93A3CD-7767-2343-AF91-50909DC1B28F}"/>
              </a:ext>
            </a:extLst>
          </p:cNvPr>
          <p:cNvSpPr/>
          <p:nvPr/>
        </p:nvSpPr>
        <p:spPr>
          <a:xfrm>
            <a:off x="6062383" y="3487192"/>
            <a:ext cx="6017715" cy="2554545"/>
          </a:xfrm>
          <a:prstGeom prst="rect">
            <a:avLst/>
          </a:prstGeom>
          <a:ln w="19050">
            <a:solidFill>
              <a:srgbClr val="0432FF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    在第六届莱茵省议会中，地主阶级和新兴资产阶级的代表，要求对一切私伐林木的行为处以重刑，甚至要求</a:t>
            </a:r>
            <a:r>
              <a:rPr lang="zh-CN" altLang="en-US" sz="3200" b="1" dirty="0">
                <a:solidFill>
                  <a:srgbClr val="043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把捡拾枯枝的行为也当作“盗窃”来惩治。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8BB3CD0C-16EA-45EB-B6EA-D8DC7B2BA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180" y="361663"/>
            <a:ext cx="6017715" cy="291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67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文本框 10242"/>
          <p:cNvSpPr txBox="1"/>
          <p:nvPr/>
        </p:nvSpPr>
        <p:spPr>
          <a:xfrm>
            <a:off x="3661617" y="4460853"/>
            <a:ext cx="5152390" cy="5847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1">
                <a:effectLst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马克思和恩格斯的伟大会见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777166"/>
              </p:ext>
            </p:extLst>
          </p:nvPr>
        </p:nvGraphicFramePr>
        <p:xfrm>
          <a:off x="4585188" y="1353318"/>
          <a:ext cx="342392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r:id="rId3" imgW="2095500" imgH="3284220" progId="PBrush">
                  <p:embed/>
                </p:oleObj>
              </mc:Choice>
              <mc:Fallback>
                <p:oleObj r:id="rId3" imgW="2095500" imgH="32842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rcRect t="9302" b="6976"/>
                      <a:stretch>
                        <a:fillRect/>
                      </a:stretch>
                    </p:blipFill>
                    <p:spPr>
                      <a:xfrm>
                        <a:off x="4585188" y="1353318"/>
                        <a:ext cx="3423920" cy="2952750"/>
                      </a:xfrm>
                      <a:prstGeom prst="rect">
                        <a:avLst/>
                      </a:prstGeom>
                      <a:noFill/>
                      <a:ln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 descr="timg4ZUVCPS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095" y="1353318"/>
            <a:ext cx="4358005" cy="29527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 descr="timg64QCUAB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4990" y="1353318"/>
            <a:ext cx="3897630" cy="29527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995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1068</Words>
  <Application>Microsoft Office PowerPoint</Application>
  <PresentationFormat>自定义</PresentationFormat>
  <Paragraphs>169</Paragraphs>
  <Slides>21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Office 主题</vt:lpstr>
      <vt:lpstr>BMP 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2.巴黎公社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梦想稀饭设计出品;我是小河北</dc:creator>
  <cp:lastModifiedBy>ZhouYidan</cp:lastModifiedBy>
  <cp:revision>169</cp:revision>
  <cp:lastPrinted>2018-10-15T00:14:01Z</cp:lastPrinted>
  <dcterms:created xsi:type="dcterms:W3CDTF">2018-02-27T07:01:00Z</dcterms:created>
  <dcterms:modified xsi:type="dcterms:W3CDTF">2019-09-19T01:39:30Z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