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82" r:id="rId2"/>
    <p:sldId id="383" r:id="rId3"/>
    <p:sldId id="384" r:id="rId4"/>
    <p:sldId id="335" r:id="rId5"/>
    <p:sldId id="379" r:id="rId6"/>
    <p:sldId id="304" r:id="rId7"/>
    <p:sldId id="404" r:id="rId8"/>
    <p:sldId id="405" r:id="rId9"/>
    <p:sldId id="407" r:id="rId10"/>
    <p:sldId id="408" r:id="rId11"/>
    <p:sldId id="409" r:id="rId12"/>
    <p:sldId id="410" r:id="rId13"/>
    <p:sldId id="411" r:id="rId14"/>
    <p:sldId id="412" r:id="rId15"/>
    <p:sldId id="414" r:id="rId16"/>
    <p:sldId id="415" r:id="rId17"/>
    <p:sldId id="416" r:id="rId18"/>
    <p:sldId id="417" r:id="rId19"/>
    <p:sldId id="366" r:id="rId20"/>
    <p:sldId id="367" r:id="rId21"/>
    <p:sldId id="368" r:id="rId22"/>
    <p:sldId id="418" r:id="rId2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2090C"/>
    <a:srgbClr val="193251"/>
    <a:srgbClr val="003781"/>
    <a:srgbClr val="105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2" autoAdjust="0"/>
    <p:restoredTop sz="94660"/>
  </p:normalViewPr>
  <p:slideViewPr>
    <p:cSldViewPr snapToGrid="0">
      <p:cViewPr>
        <p:scale>
          <a:sx n="80" d="100"/>
          <a:sy n="80" d="100"/>
        </p:scale>
        <p:origin x="-864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57F34-7C82-4105-8F06-6E843EC59C3F}" type="datetimeFigureOut">
              <a:rPr lang="zh-CN" altLang="en-US" smtClean="0"/>
              <a:pPr/>
              <a:t>2019/8/21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91388-AB29-4A8A-B8BC-CC4E8C2629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32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B2497518-970B-4EEC-AB52-87483B0E18E4}" type="slidenum">
              <a:rPr lang="zh-CN" altLang="en-US">
                <a:solidFill>
                  <a:srgbClr val="000000"/>
                </a:solidFill>
              </a:rPr>
              <a:pPr/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1388-AB29-4A8A-B8BC-CC4E8C2629E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05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9A8B11E-B4CD-4610-B9C2-76D4B19C3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6313-7952-4196-9DBF-42A851AC7209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4A2AD5-09D6-49C4-BF6F-DD3856224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C83091F-7DDE-488F-96B1-6A6BC7FA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21AC-B03B-478B-BA51-3D6FDD2F44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5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449B4C4-741A-4C1A-996C-D85836E6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CE68-80B5-44D6-9AE0-14F36219454C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25B4D71-BF69-4347-8298-9F81C988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DAAD5C-C397-4320-B01E-B2A73916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BEF4-E80F-4238-AF76-2A58844E04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0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73FFF8-D0BA-4577-AB1A-CB575130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2B5C-6BC3-4C8A-A332-B713C81A0D63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90B6A5-A947-4B41-BFFE-8C6BC198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AC1EE80-FDFC-47BC-8130-56A8E23B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4A68-D26F-49F1-BD13-856AA8C03C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51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14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18714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107AA53-BBFA-4241-A049-73BCA8ED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3CC26-8089-40A0-A345-C4BCAC23EE54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FC472E-A400-4D37-A846-9D8170E2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A40E4A8-20B0-44A9-B533-78FB7F98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952DD-284B-44A0-8856-7334184304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1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4472BAE-11CF-4439-92ED-99A35FB0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5D217-2C13-44B6-902F-29DAE01AA6DD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25BF615-300D-4767-869C-53829AF5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E07A418-246E-4211-8FEF-0F91C8AA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6F40-2580-4599-9A59-0CB3B2C687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3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1E4FE62B-D8DF-4F15-B26C-0A9A7CD7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C2E7C-E7EC-46CB-BAD8-05C24D8334B2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BB929ABF-11F3-482C-843B-F7C420BD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5486CE5F-D750-41C5-AB11-83730D11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FDB9-8477-4925-95C0-B71566539C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2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="" id="{4F6A977C-0EC6-4716-944D-2B837584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31FCB-174F-4251-8548-7615FD665B8B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="" id="{28B792F3-89C7-49AD-A4DF-F039DAF2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="" id="{64D3FE96-9614-440E-B72F-AE1DF51B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0C45-53BE-4EDC-BE78-D908B83173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8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612FBB14-B14E-40B0-A495-5EEB51B41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D4FD-068B-4566-9B64-05DF07E89375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1892FC6F-1E40-465E-9182-37C65849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E9543697-63E6-4FBD-B912-CCDA381E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2967-D914-4C9B-B465-662DEEE5B6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53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xmlns="" id="{6D041832-7942-45EB-9248-BE9A2516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F76E9-2ECC-4AA5-A73F-43B9EE257B28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xmlns="" id="{A4B2E3C9-CB96-4944-A1E9-6F826F6E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xmlns="" id="{1CA15DE3-E1EB-4D9A-8467-897FB192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35A2-A6CC-4E29-AF83-10427BB322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7B5D3E3C-FE3A-49BF-AF98-7413C7F1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0754-F869-477E-888C-F87E9EA442D5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77E6E50E-A8DF-4FDC-9E47-64783C71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48B31F88-FE32-429E-B2DC-6310F668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59A0F-9C57-4023-BDBF-F91A48F98A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01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EFDBCAF6-D156-48F6-B146-64C124F2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1E656-BEBA-430F-9E27-52A1EE2A01D5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BB989FF7-91D7-4FB6-8C4E-29AAB628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4042FADF-95E0-4408-B68A-5668590C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7F71-7A80-433B-BAF3-1DC421CBD1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5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xmlns="" id="{9C4AE46C-5A5F-4219-82ED-C31724B273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xmlns="" id="{10820E87-066B-45DC-B362-53AD5A51AA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FA71AE7-DE6F-4676-BF36-D873E9AE3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7B67E6-DADC-4679-A25B-ECBEA725FEB5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30ED294-10CD-4A42-BFC9-A0AB076BD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FA15B29-B28E-4507-9993-C3B29A80F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E36200E-3EC0-423E-B799-0500B07C1F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47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368" y="0"/>
            <a:ext cx="409492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新学期   新起点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07886"/>
            <a:ext cx="9144000" cy="3453253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课程安排：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第一学期上完九上、九下两册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课前要求：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预习，铅笔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圈划；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课堂要求：</a:t>
            </a:r>
            <a:r>
              <a:rPr lang="zh-CN" altLang="en-US" sz="2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认真听讲，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做好笔记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作业要求：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）先背后默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）闭卷完成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4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>
            <a:extLst>
              <a:ext uri="{FF2B5EF4-FFF2-40B4-BE49-F238E27FC236}">
                <a16:creationId xmlns:a16="http://schemas.microsoft.com/office/drawing/2014/main" xmlns="" id="{11969073-E881-45FB-93F0-2C1F4A678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7" y="2329888"/>
            <a:ext cx="3324922" cy="2184221"/>
          </a:xfrm>
          <a:prstGeom prst="rect">
            <a:avLst/>
          </a:prstGeom>
        </p:spPr>
      </p:pic>
      <p:pic>
        <p:nvPicPr>
          <p:cNvPr id="3" name="图片 2" descr="1.jpg">
            <a:extLst>
              <a:ext uri="{FF2B5EF4-FFF2-40B4-BE49-F238E27FC236}">
                <a16:creationId xmlns:a16="http://schemas.microsoft.com/office/drawing/2014/main" xmlns="" id="{B8E3B24F-77EF-45C2-BD90-F474D66CCD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8285" y="2302615"/>
            <a:ext cx="2991355" cy="221149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EC0B1AD-491D-4A82-8166-285CF33E6CE8}"/>
              </a:ext>
            </a:extLst>
          </p:cNvPr>
          <p:cNvSpPr/>
          <p:nvPr/>
        </p:nvSpPr>
        <p:spPr>
          <a:xfrm>
            <a:off x="4453005" y="0"/>
            <a:ext cx="162095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垦殖运动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xmlns="" id="{88362340-A32F-4EC2-861E-7F5BFC3BB65D}"/>
              </a:ext>
            </a:extLst>
          </p:cNvPr>
          <p:cNvSpPr txBox="1"/>
          <p:nvPr/>
        </p:nvSpPr>
        <p:spPr>
          <a:xfrm>
            <a:off x="904184" y="0"/>
            <a:ext cx="253176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生产力的发展</a:t>
            </a:r>
          </a:p>
        </p:txBody>
      </p:sp>
      <p:sp>
        <p:nvSpPr>
          <p:cNvPr id="12" name="矩形 11"/>
          <p:cNvSpPr/>
          <p:nvPr/>
        </p:nvSpPr>
        <p:spPr>
          <a:xfrm>
            <a:off x="2194558" y="860911"/>
            <a:ext cx="5375082" cy="1424666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土地面积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逐渐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扩大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800" b="1" dirty="0" smtClean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开发的地区成为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具有</a:t>
            </a:r>
            <a:endParaRPr lang="en-US" altLang="zh-CN" sz="28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独立</a:t>
            </a:r>
            <a:r>
              <a:rPr lang="zh-CN" altLang="en-US" sz="28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司法权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行政自治权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的地区。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右箭头 12"/>
          <p:cNvSpPr/>
          <p:nvPr/>
        </p:nvSpPr>
        <p:spPr>
          <a:xfrm rot="5400000">
            <a:off x="4909088" y="624782"/>
            <a:ext cx="445273" cy="246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3617843" y="138365"/>
            <a:ext cx="445273" cy="246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5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B420C6B4-152C-41F8-A637-3204BEF5854E}"/>
              </a:ext>
            </a:extLst>
          </p:cNvPr>
          <p:cNvGrpSpPr/>
          <p:nvPr/>
        </p:nvGrpSpPr>
        <p:grpSpPr>
          <a:xfrm>
            <a:off x="6058893" y="342490"/>
            <a:ext cx="2981245" cy="3154243"/>
            <a:chOff x="7673000" y="643286"/>
            <a:chExt cx="3253569" cy="3193423"/>
          </a:xfrm>
        </p:grpSpPr>
        <p:grpSp>
          <p:nvGrpSpPr>
            <p:cNvPr id="6" name="Group 26">
              <a:extLst>
                <a:ext uri="{FF2B5EF4-FFF2-40B4-BE49-F238E27FC236}">
                  <a16:creationId xmlns:a16="http://schemas.microsoft.com/office/drawing/2014/main" xmlns="" id="{57AADCE9-7817-4CD7-AB07-74E45744D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3000" y="643286"/>
              <a:ext cx="3253569" cy="3193423"/>
              <a:chOff x="-123221" y="0"/>
              <a:chExt cx="2320727" cy="2219238"/>
            </a:xfrm>
          </p:grpSpPr>
          <p:sp>
            <p:nvSpPr>
              <p:cNvPr id="8" name="直接连接符​​ 33">
                <a:extLst>
                  <a:ext uri="{FF2B5EF4-FFF2-40B4-BE49-F238E27FC236}">
                    <a16:creationId xmlns:a16="http://schemas.microsoft.com/office/drawing/2014/main" xmlns="" id="{2ECF6AD9-D07A-490F-99DF-092700BFF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302" y="51772"/>
                <a:ext cx="1400720" cy="1"/>
              </a:xfrm>
              <a:prstGeom prst="line">
                <a:avLst/>
              </a:prstGeom>
              <a:noFill/>
              <a:ln w="6350">
                <a:solidFill>
                  <a:srgbClr val="A5A5A5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9" name="圆角矩形​​ 2">
                <a:extLst>
                  <a:ext uri="{FF2B5EF4-FFF2-40B4-BE49-F238E27FC236}">
                    <a16:creationId xmlns:a16="http://schemas.microsoft.com/office/drawing/2014/main" xmlns="" id="{F40B4C0A-9CA2-4842-89AA-82CDE826A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283522">
                <a:off x="-123221" y="906090"/>
                <a:ext cx="2320727" cy="1313148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sz="2800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sp>
            <p:nvSpPr>
              <p:cNvPr id="10" name="直接连接符​​ 11">
                <a:extLst>
                  <a:ext uri="{FF2B5EF4-FFF2-40B4-BE49-F238E27FC236}">
                    <a16:creationId xmlns:a16="http://schemas.microsoft.com/office/drawing/2014/main" xmlns="" id="{A2B1C2B6-38C0-43A4-BCC7-3DDB6C626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927" y="122876"/>
                <a:ext cx="880414" cy="756345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11" name="直接连接符​​ 13">
                <a:extLst>
                  <a:ext uri="{FF2B5EF4-FFF2-40B4-BE49-F238E27FC236}">
                    <a16:creationId xmlns:a16="http://schemas.microsoft.com/office/drawing/2014/main" xmlns="" id="{11827FB5-724B-4BB8-A52A-2796CDF5C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6901" y="122876"/>
                <a:ext cx="336419" cy="621539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12" name="椭圆​​ 4">
                <a:extLst>
                  <a:ext uri="{FF2B5EF4-FFF2-40B4-BE49-F238E27FC236}">
                    <a16:creationId xmlns:a16="http://schemas.microsoft.com/office/drawing/2014/main" xmlns="" id="{EB6657CE-D3F8-4D1D-A9F7-C58C45BD3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2341" y="0"/>
                <a:ext cx="244560" cy="24456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sz="2800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sp>
            <p:nvSpPr>
              <p:cNvPr id="13" name="椭圆​​ 6">
                <a:extLst>
                  <a:ext uri="{FF2B5EF4-FFF2-40B4-BE49-F238E27FC236}">
                    <a16:creationId xmlns:a16="http://schemas.microsoft.com/office/drawing/2014/main" xmlns="" id="{AC3FE8B2-8C53-40B4-87DB-C3F454C12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3662" y="51772"/>
                <a:ext cx="141070" cy="141075"/>
              </a:xfrm>
              <a:prstGeom prst="ellipse">
                <a:avLst/>
              </a:prstGeom>
              <a:solidFill>
                <a:srgbClr val="D8D8D8"/>
              </a:solidFill>
              <a:ln w="3175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sz="2800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sp>
            <p:nvSpPr>
              <p:cNvPr id="14" name="同侧圆角矩形 30">
                <a:extLst>
                  <a:ext uri="{FF2B5EF4-FFF2-40B4-BE49-F238E27FC236}">
                    <a16:creationId xmlns:a16="http://schemas.microsoft.com/office/drawing/2014/main" xmlns="" id="{7AC7EF82-BE99-42B2-BC01-232584430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295192">
                <a:off x="3639" y="885950"/>
                <a:ext cx="2143772" cy="507271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26076572 h 21600"/>
                  <a:gd name="T4" fmla="*/ 2147483647 w 21600"/>
                  <a:gd name="T5" fmla="*/ 113037900 h 21600"/>
                  <a:gd name="T6" fmla="*/ 2147483647 w 21600"/>
                  <a:gd name="T7" fmla="*/ 226076572 h 21600"/>
                  <a:gd name="T8" fmla="*/ 2147483647 w 21600"/>
                  <a:gd name="T9" fmla="*/ 339114473 h 21600"/>
                  <a:gd name="T10" fmla="*/ 2147483647 w 21600"/>
                  <a:gd name="T11" fmla="*/ 22607657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3 w 21600"/>
                  <a:gd name="T19" fmla="*/ 3163 h 21600"/>
                  <a:gd name="T20" fmla="*/ 18437 w 21600"/>
                  <a:gd name="T21" fmla="*/ 18437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mpd="sng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 sz="2800"/>
              </a:p>
            </p:txBody>
          </p:sp>
          <p:sp>
            <p:nvSpPr>
              <p:cNvPr id="15" name="圆角矩形​​ 3">
                <a:extLst>
                  <a:ext uri="{FF2B5EF4-FFF2-40B4-BE49-F238E27FC236}">
                    <a16:creationId xmlns:a16="http://schemas.microsoft.com/office/drawing/2014/main" xmlns="" id="{091FE8BD-B94C-4936-9F20-BC32DE09A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283522">
                <a:off x="-23356" y="985362"/>
                <a:ext cx="2125946" cy="1155226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25000"/>
                </a:schemeClr>
              </a:solidFill>
              <a:ln w="19050">
                <a:solidFill>
                  <a:srgbClr val="D8D8D8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326578" indent="-326578" algn="ctr"/>
                <a:r>
                  <a:rPr lang="zh-CN" altLang="en-US" sz="2800" dirty="0">
                    <a:solidFill>
                      <a:srgbClr val="760000"/>
                    </a:solidFill>
                    <a:latin typeface="华文新魏" pitchFamily="2" charset="-122"/>
                    <a:ea typeface="华文新魏" pitchFamily="2" charset="-122"/>
                    <a:sym typeface="Calibri" pitchFamily="34" charset="0"/>
                  </a:rPr>
                  <a:t>        </a:t>
                </a:r>
                <a:endParaRPr lang="en-US" altLang="zh-CN" sz="2800" dirty="0">
                  <a:solidFill>
                    <a:srgbClr val="760000"/>
                  </a:solidFill>
                  <a:latin typeface="华文新魏" pitchFamily="2" charset="-122"/>
                  <a:ea typeface="华文新魏" pitchFamily="2" charset="-122"/>
                  <a:sym typeface="Calibri" pitchFamily="34" charset="0"/>
                </a:endParaRPr>
              </a:p>
            </p:txBody>
          </p:sp>
          <p:sp>
            <p:nvSpPr>
              <p:cNvPr id="16" name="椭圆​​ 8">
                <a:extLst>
                  <a:ext uri="{FF2B5EF4-FFF2-40B4-BE49-F238E27FC236}">
                    <a16:creationId xmlns:a16="http://schemas.microsoft.com/office/drawing/2014/main" xmlns="" id="{B7493E1D-2577-4333-ACA7-8DCB4FDB5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16478">
                <a:off x="310917" y="878978"/>
                <a:ext cx="89569" cy="89573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sz="2800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sp>
            <p:nvSpPr>
              <p:cNvPr id="17" name="椭圆​​ 9">
                <a:extLst>
                  <a:ext uri="{FF2B5EF4-FFF2-40B4-BE49-F238E27FC236}">
                    <a16:creationId xmlns:a16="http://schemas.microsoft.com/office/drawing/2014/main" xmlns="" id="{48DA41DF-1A5B-430F-BF3A-A6ABB1480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16478">
                <a:off x="1772360" y="744052"/>
                <a:ext cx="89569" cy="89573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sz="2800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479456E8-97DB-4D2C-B425-9C00A8EA1B30}"/>
                </a:ext>
              </a:extLst>
            </p:cNvPr>
            <p:cNvSpPr/>
            <p:nvPr/>
          </p:nvSpPr>
          <p:spPr>
            <a:xfrm rot="21295386">
              <a:off x="7741781" y="2142227"/>
              <a:ext cx="3131933" cy="1598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6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sym typeface="+mn-ea"/>
                </a:rPr>
                <a:t>新垦区与旧庄园</a:t>
              </a:r>
              <a:r>
                <a:rPr lang="zh-CN" altLang="en-US" sz="26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有何不同？可能产生什么连锁反应？</a:t>
              </a:r>
            </a:p>
          </p:txBody>
        </p:sp>
      </p:grpSp>
      <p:sp>
        <p:nvSpPr>
          <p:cNvPr id="18" name="圆角矩形 62">
            <a:extLst>
              <a:ext uri="{FF2B5EF4-FFF2-40B4-BE49-F238E27FC236}">
                <a16:creationId xmlns:a16="http://schemas.microsoft.com/office/drawing/2014/main" xmlns="" id="{C442B39D-6878-4D19-8DC2-927264DC1873}"/>
              </a:ext>
            </a:extLst>
          </p:cNvPr>
          <p:cNvSpPr/>
          <p:nvPr/>
        </p:nvSpPr>
        <p:spPr>
          <a:xfrm>
            <a:off x="1463149" y="3736542"/>
            <a:ext cx="6494205" cy="1055608"/>
          </a:xfrm>
          <a:prstGeom prst="roundRect">
            <a:avLst/>
          </a:prstGeom>
          <a:solidFill>
            <a:srgbClr val="663300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封建庄园人口锐减，劳力短缺，耕地荒芜，最终走向衰落和瓦解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xmlns="" id="{61163EF3-3AB2-41B4-9BE5-CC2EB6D45041}"/>
              </a:ext>
            </a:extLst>
          </p:cNvPr>
          <p:cNvSpPr txBox="1"/>
          <p:nvPr/>
        </p:nvSpPr>
        <p:spPr>
          <a:xfrm>
            <a:off x="30191" y="54257"/>
            <a:ext cx="6027492" cy="3416320"/>
          </a:xfrm>
          <a:prstGeom prst="rect">
            <a:avLst/>
          </a:prstGeom>
          <a:noFill/>
          <a:ln w="28575" cmpd="sng">
            <a:noFill/>
            <a:prstDash val="dash"/>
          </a:ln>
        </p:spPr>
        <p:txBody>
          <a:bodyPr wrap="square">
            <a:spAutoFit/>
          </a:bodyPr>
          <a:lstStyle/>
          <a:p>
            <a:pPr indent="457200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垦区与旧庄园彼此不相干，就像两个不同的世界一样。居民几乎全部都是自由农民，新垦区的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治理模式不是人的的依附关系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，不需要交纳捐税，他们只需缴纳一笔资金，尽可以获得耕地和获得房屋的居住权。</a:t>
            </a:r>
          </a:p>
          <a:p>
            <a:pPr indent="457200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垦区对附近的庄园农奴颇具吸引力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。1150年道恩斯修道院有36人，100年后增加到1248人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亨利·皮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朗《中世纪欧洲经济社会史》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25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 descr="timgAYJ5DR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9952" y="1464116"/>
            <a:ext cx="4365415" cy="2605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882100" y="305506"/>
            <a:ext cx="3530379" cy="9322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69769" tIns="34884" rIns="69769" bIns="34884" rtlCol="0">
            <a:spAutoFit/>
          </a:bodyPr>
          <a:lstStyle/>
          <a:p>
            <a:pPr algn="ctr"/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地租形式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劳役地租</a:t>
            </a:r>
            <a:r>
              <a:rPr lang="zh-CN" altLang="en-US" sz="28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→货币地租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31206" y="3894522"/>
            <a:ext cx="4067083" cy="690878"/>
          </a:xfrm>
          <a:prstGeom prst="roundRect">
            <a:avLst/>
          </a:prstGeom>
          <a:solidFill>
            <a:srgbClr val="FFFF00"/>
          </a:solidFill>
        </p:spPr>
        <p:txBody>
          <a:bodyPr wrap="square" lIns="69769" tIns="34884" rIns="69769" bIns="34884">
            <a:spAutoFit/>
          </a:bodyPr>
          <a:lstStyle/>
          <a:p>
            <a:pPr lvl="0" algn="ctr"/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自由劳动力的增加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CEC0B1AD-491D-4A82-8166-285CF33E6CE8}"/>
              </a:ext>
            </a:extLst>
          </p:cNvPr>
          <p:cNvSpPr/>
          <p:nvPr/>
        </p:nvSpPr>
        <p:spPr>
          <a:xfrm>
            <a:off x="0" y="5867"/>
            <a:ext cx="305724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庄园的衰落和瓦解</a:t>
            </a:r>
          </a:p>
        </p:txBody>
      </p:sp>
      <p:sp>
        <p:nvSpPr>
          <p:cNvPr id="2" name="矩形 1"/>
          <p:cNvSpPr/>
          <p:nvPr/>
        </p:nvSpPr>
        <p:spPr>
          <a:xfrm>
            <a:off x="131206" y="771618"/>
            <a:ext cx="41624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可以用货币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购买劳役豁免权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，以此获得对自己劳动力的自由支配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1206" y="2306450"/>
            <a:ext cx="41624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也可以通过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缴纳迁徙税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zh-CN" altLang="en-US" sz="2800" dirty="0"/>
          </a:p>
          <a:p>
            <a:pPr lvl="0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获得离开庄园、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摆脱领主人身束缚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的机会。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1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EC0B1AD-491D-4A82-8166-285CF33E6CE8}"/>
              </a:ext>
            </a:extLst>
          </p:cNvPr>
          <p:cNvSpPr/>
          <p:nvPr/>
        </p:nvSpPr>
        <p:spPr>
          <a:xfrm>
            <a:off x="0" y="5867"/>
            <a:ext cx="233910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租地农场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0649"/>
            <a:ext cx="5327374" cy="3025104"/>
          </a:xfrm>
          <a:prstGeom prst="rect">
            <a:avLst/>
          </a:prstGeom>
          <a:noFill/>
        </p:spPr>
        <p:txBody>
          <a:bodyPr wrap="square" lIns="69769" tIns="34884" rIns="69769" bIns="3488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背景：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①开展垦殖运动，土地面积逐渐扩大；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农民逐渐获得自由；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③土地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集中成为一种趋势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建立者：</a:t>
            </a:r>
          </a:p>
        </p:txBody>
      </p:sp>
      <p:pic>
        <p:nvPicPr>
          <p:cNvPr id="4" name="图片 3" descr="203378_20160212040804471600_1.jpg"/>
          <p:cNvPicPr>
            <a:picLocks noChangeAspect="1"/>
          </p:cNvPicPr>
          <p:nvPr/>
        </p:nvPicPr>
        <p:blipFill>
          <a:blip r:embed="rId2"/>
          <a:srcRect t="5797" b="13041"/>
          <a:stretch>
            <a:fillRect/>
          </a:stretch>
        </p:blipFill>
        <p:spPr>
          <a:xfrm>
            <a:off x="5246984" y="1166711"/>
            <a:ext cx="3558716" cy="2205359"/>
          </a:xfrm>
          <a:prstGeom prst="roundRect">
            <a:avLst>
              <a:gd name="adj" fmla="val 6132"/>
            </a:avLst>
          </a:prstGeom>
        </p:spPr>
      </p:pic>
      <p:sp>
        <p:nvSpPr>
          <p:cNvPr id="5" name="矩形 4"/>
          <p:cNvSpPr/>
          <p:nvPr/>
        </p:nvSpPr>
        <p:spPr>
          <a:xfrm>
            <a:off x="5246984" y="3558800"/>
            <a:ext cx="3753016" cy="716780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en-US" altLang="zh-CN" sz="2100" dirty="0">
                <a:latin typeface="华文新魏" pitchFamily="2" charset="-122"/>
                <a:ea typeface="华文新魏" pitchFamily="2" charset="-122"/>
              </a:rPr>
              <a:t>14</a:t>
            </a:r>
            <a:r>
              <a:rPr lang="zh-CN" altLang="en-US" sz="2100" dirty="0">
                <a:latin typeface="华文新魏" pitchFamily="2" charset="-122"/>
                <a:ea typeface="华文新魏" pitchFamily="2" charset="-122"/>
              </a:rPr>
              <a:t>世纪中叶以后，出租自营地的浪潮席卷了西欧大部分地区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1041" y="3043668"/>
            <a:ext cx="1603091" cy="501337"/>
          </a:xfrm>
          <a:prstGeom prst="rect">
            <a:avLst/>
          </a:prstGeom>
          <a:noFill/>
        </p:spPr>
        <p:txBody>
          <a:bodyPr wrap="square" lIns="69769" tIns="34884" rIns="69769" bIns="34884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富裕农民</a:t>
            </a:r>
            <a:endParaRPr lang="zh-CN" altLang="en-US" sz="2800" b="1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950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885"/>
            <a:ext cx="2154361" cy="439781"/>
          </a:xfrm>
          <a:prstGeom prst="rect">
            <a:avLst/>
          </a:prstGeom>
          <a:solidFill>
            <a:srgbClr val="FFFF00"/>
          </a:solidFill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租地农场特点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55849" y="-4665"/>
            <a:ext cx="6159424" cy="105533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 lIns="69769" tIns="34884" rIns="69769" bIns="34884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①采用</a:t>
            </a:r>
            <a:r>
              <a:rPr lang="zh-CN" altLang="en-US" sz="2400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新的生产方式</a:t>
            </a:r>
            <a:r>
              <a:rPr lang="zh-CN" altLang="en-US" sz="2400" b="1" dirty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进行经营，</a:t>
            </a:r>
            <a:r>
              <a:rPr lang="zh-CN" altLang="en-US" sz="32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雇用</a:t>
            </a:r>
            <a:r>
              <a:rPr lang="zh-CN" altLang="en-US" sz="2400" b="1" dirty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少地或无地的农民</a:t>
            </a:r>
            <a:r>
              <a:rPr lang="zh-CN" altLang="en-US" sz="2400" b="1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耕种</a:t>
            </a:r>
            <a:r>
              <a:rPr lang="zh-CN" altLang="en-US" sz="2400" b="1" dirty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；</a:t>
            </a:r>
            <a:r>
              <a:rPr lang="zh-CN" altLang="en-US" sz="2400" b="1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②将</a:t>
            </a:r>
            <a:r>
              <a:rPr lang="zh-CN" altLang="en-US" sz="2400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农产品推向</a:t>
            </a:r>
            <a:r>
              <a:rPr lang="zh-CN" altLang="en-US" sz="32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市场</a:t>
            </a:r>
            <a:r>
              <a:rPr lang="zh-CN" altLang="en-US" sz="2400" b="1" dirty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。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53" t="87" r="18457"/>
          <a:stretch>
            <a:fillRect/>
          </a:stretch>
        </p:blipFill>
        <p:spPr bwMode="auto">
          <a:xfrm>
            <a:off x="7468276" y="1337683"/>
            <a:ext cx="963793" cy="122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04" b="2776"/>
          <a:stretch>
            <a:fillRect/>
          </a:stretch>
        </p:blipFill>
        <p:spPr bwMode="auto">
          <a:xfrm>
            <a:off x="444289" y="1245385"/>
            <a:ext cx="915911" cy="127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78" b="4021"/>
          <a:stretch>
            <a:fillRect/>
          </a:stretch>
        </p:blipFill>
        <p:spPr bwMode="auto">
          <a:xfrm>
            <a:off x="3837522" y="1288001"/>
            <a:ext cx="781089" cy="12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6">
            <a:extLst>
              <a:ext uri="{FF2B5EF4-FFF2-40B4-BE49-F238E27FC236}"/>
            </a:extLst>
          </p:cNvPr>
          <p:cNvSpPr txBox="1"/>
          <p:nvPr/>
        </p:nvSpPr>
        <p:spPr>
          <a:xfrm>
            <a:off x="6700910" y="2575601"/>
            <a:ext cx="2340106" cy="3462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800" b="1" dirty="0">
                <a:ln>
                  <a:solidFill>
                    <a:schemeClr val="tx1"/>
                  </a:solidFill>
                </a:ln>
                <a:latin typeface="华文中宋" panose="02010600040101010101" pitchFamily="2" charset="-122"/>
                <a:ea typeface="华文中宋" panose="02010600040101010101" pitchFamily="2" charset="-122"/>
              </a:rPr>
              <a:t>土地劳动者（雇工）</a:t>
            </a:r>
          </a:p>
        </p:txBody>
      </p:sp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0" y="2589878"/>
            <a:ext cx="2521744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r>
              <a:rPr lang="zh-CN" altLang="en-US" sz="1800" b="1" dirty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土地所有者（封建主） </a:t>
            </a:r>
          </a:p>
        </p:txBody>
      </p:sp>
      <p:sp>
        <p:nvSpPr>
          <p:cNvPr id="14" name="文本框 9"/>
          <p:cNvSpPr txBox="1">
            <a:spLocks noChangeArrowheads="1"/>
          </p:cNvSpPr>
          <p:nvPr/>
        </p:nvSpPr>
        <p:spPr bwMode="auto">
          <a:xfrm>
            <a:off x="3132896" y="2597822"/>
            <a:ext cx="267765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r>
              <a:rPr lang="zh-CN" altLang="en-US" sz="1800" b="1" dirty="0">
                <a:solidFill>
                  <a:srgbClr val="2222FC"/>
                </a:solidFill>
                <a:latin typeface="华文中宋" pitchFamily="2" charset="-122"/>
                <a:ea typeface="华文中宋" pitchFamily="2" charset="-122"/>
              </a:rPr>
              <a:t>土地经营者</a:t>
            </a:r>
            <a:r>
              <a:rPr lang="zh-CN" altLang="en-US" sz="1800" b="1" dirty="0" smtClean="0">
                <a:solidFill>
                  <a:srgbClr val="2222FC"/>
                </a:solidFill>
                <a:latin typeface="华文中宋" pitchFamily="2" charset="-122"/>
                <a:ea typeface="华文中宋" pitchFamily="2" charset="-122"/>
              </a:rPr>
              <a:t>（富裕农民）</a:t>
            </a:r>
            <a:endParaRPr lang="zh-CN" altLang="en-US" sz="1800" b="1" dirty="0">
              <a:solidFill>
                <a:srgbClr val="2222FC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" name="文本框 8">
            <a:extLst>
              <a:ext uri="{FF2B5EF4-FFF2-40B4-BE49-F238E27FC236}"/>
            </a:extLst>
          </p:cNvPr>
          <p:cNvSpPr txBox="1"/>
          <p:nvPr/>
        </p:nvSpPr>
        <p:spPr>
          <a:xfrm>
            <a:off x="145178" y="3056127"/>
            <a:ext cx="186400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出租直领地：订</a:t>
            </a:r>
            <a:r>
              <a:rPr lang="zh-CN" altLang="en-US" sz="1800" b="1" dirty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契约</a:t>
            </a:r>
            <a:r>
              <a:rPr lang="en-US" altLang="zh-CN" sz="1800" b="1" dirty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1800" b="1" dirty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收租金</a:t>
            </a:r>
          </a:p>
        </p:txBody>
      </p:sp>
      <p:sp>
        <p:nvSpPr>
          <p:cNvPr id="16" name="文本框 10">
            <a:extLst>
              <a:ext uri="{FF2B5EF4-FFF2-40B4-BE49-F238E27FC236}"/>
            </a:extLst>
          </p:cNvPr>
          <p:cNvSpPr txBox="1"/>
          <p:nvPr/>
        </p:nvSpPr>
        <p:spPr>
          <a:xfrm>
            <a:off x="3405105" y="3047908"/>
            <a:ext cx="213323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承租</a:t>
            </a:r>
            <a:r>
              <a:rPr lang="zh-CN" altLang="en-US" sz="1800" b="1" dirty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别人的直</a:t>
            </a:r>
            <a:r>
              <a:rPr lang="zh-CN" altLang="en-US" sz="1800" b="1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领地：</a:t>
            </a:r>
            <a:endParaRPr lang="en-US" altLang="zh-CN" sz="1800" b="1" dirty="0" smtClean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1800" b="1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订</a:t>
            </a:r>
            <a:r>
              <a:rPr lang="zh-CN" altLang="en-US" sz="1800" b="1" dirty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契约</a:t>
            </a:r>
            <a:r>
              <a:rPr lang="en-US" altLang="zh-CN" sz="1800" b="1" dirty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1800" b="1" dirty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交租金 </a:t>
            </a:r>
            <a:r>
              <a:rPr lang="en-US" altLang="zh-CN" sz="1800" b="1" dirty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1800" b="1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4">
            <a:extLst>
              <a:ext uri="{FF2B5EF4-FFF2-40B4-BE49-F238E27FC236}"/>
            </a:extLst>
          </p:cNvPr>
          <p:cNvSpPr txBox="1"/>
          <p:nvPr/>
        </p:nvSpPr>
        <p:spPr>
          <a:xfrm>
            <a:off x="1719529" y="1322095"/>
            <a:ext cx="1779974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ln>
                  <a:solidFill>
                    <a:schemeClr val="tx1"/>
                  </a:solidFill>
                </a:ln>
              </a:rPr>
              <a:t>契约关系</a:t>
            </a:r>
            <a:endParaRPr lang="zh-CN" altLang="en-US" sz="3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上下箭头 14">
            <a:extLst>
              <a:ext uri="{FF2B5EF4-FFF2-40B4-BE49-F238E27FC236}"/>
            </a:extLst>
          </p:cNvPr>
          <p:cNvSpPr/>
          <p:nvPr/>
        </p:nvSpPr>
        <p:spPr>
          <a:xfrm rot="5400000" flipH="1">
            <a:off x="2494246" y="868054"/>
            <a:ext cx="230540" cy="215977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9" name="上下箭头 15">
            <a:extLst>
              <a:ext uri="{FF2B5EF4-FFF2-40B4-BE49-F238E27FC236}"/>
            </a:extLst>
          </p:cNvPr>
          <p:cNvSpPr/>
          <p:nvPr/>
        </p:nvSpPr>
        <p:spPr>
          <a:xfrm rot="16200000">
            <a:off x="6003694" y="708124"/>
            <a:ext cx="286497" cy="24796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0" name="文本框 17">
            <a:extLst>
              <a:ext uri="{FF2B5EF4-FFF2-40B4-BE49-F238E27FC236}"/>
            </a:extLst>
          </p:cNvPr>
          <p:cNvSpPr txBox="1"/>
          <p:nvPr/>
        </p:nvSpPr>
        <p:spPr>
          <a:xfrm>
            <a:off x="5349537" y="1270092"/>
            <a:ext cx="1779974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雇佣关系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18"/>
          <p:cNvSpPr txBox="1">
            <a:spLocks noChangeArrowheads="1"/>
          </p:cNvSpPr>
          <p:nvPr/>
        </p:nvSpPr>
        <p:spPr bwMode="auto">
          <a:xfrm>
            <a:off x="2788737" y="4099592"/>
            <a:ext cx="2446824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zh-CN" altLang="zh-CN" sz="3000" b="1" dirty="0">
                <a:solidFill>
                  <a:srgbClr val="FF0000"/>
                </a:solidFill>
                <a:latin typeface="Calibri" pitchFamily="34" charset="0"/>
                <a:ea typeface="微软雅黑" pitchFamily="34" charset="-122"/>
                <a:sym typeface="+mn-ea"/>
              </a:rPr>
              <a:t>资本主义性质</a:t>
            </a:r>
          </a:p>
        </p:txBody>
      </p:sp>
    </p:spTree>
    <p:extLst>
      <p:ext uri="{BB962C8B-B14F-4D97-AF65-F5344CB8AC3E}">
        <p14:creationId xmlns:p14="http://schemas.microsoft.com/office/powerpoint/2010/main" val="40780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8" grpId="0" animBg="1"/>
      <p:bldP spid="19" grpId="0" animBg="1"/>
      <p:bldP spid="27" grpId="0"/>
      <p:bldP spid="2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60" y="409316"/>
            <a:ext cx="4452398" cy="2704981"/>
          </a:xfrm>
          <a:prstGeom prst="roundRect">
            <a:avLst>
              <a:gd name="adj" fmla="val 964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844" y="496780"/>
            <a:ext cx="4022630" cy="2707298"/>
          </a:xfrm>
          <a:prstGeom prst="roundRect">
            <a:avLst>
              <a:gd name="adj" fmla="val 11220"/>
            </a:avLst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680174" y="3611347"/>
            <a:ext cx="7851576" cy="932224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随着</a:t>
            </a:r>
            <a:r>
              <a:rPr lang="zh-CN" altLang="en-US" sz="2800" b="1" dirty="0">
                <a:latin typeface="华文隶书" pitchFamily="2" charset="-122"/>
                <a:ea typeface="华文隶书" pitchFamily="2" charset="-122"/>
              </a:rPr>
              <a:t>剩余农产品的增多，</a:t>
            </a:r>
            <a:r>
              <a:rPr lang="zh-CN" altLang="en-US" sz="2800" b="1" dirty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手工业</a:t>
            </a:r>
            <a:r>
              <a:rPr lang="zh-CN" altLang="en-US" sz="2800" b="1" dirty="0">
                <a:latin typeface="华文隶书" pitchFamily="2" charset="-122"/>
                <a:ea typeface="华文隶书" pitchFamily="2" charset="-122"/>
              </a:rPr>
              <a:t>得到发展并逐渐</a:t>
            </a:r>
            <a:r>
              <a:rPr lang="zh-CN" altLang="en-US" sz="2800" b="1" dirty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从农业中分离出来</a:t>
            </a:r>
            <a:r>
              <a:rPr lang="en-US" altLang="zh-CN" sz="2800" b="1" dirty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——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32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9059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（二）手工业：出现手工工场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392" y="803082"/>
            <a:ext cx="8173941" cy="492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自主学习：阅读书本</a:t>
            </a:r>
            <a:r>
              <a:rPr lang="en-US" altLang="zh-CN" sz="2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P61——62</a:t>
            </a:r>
            <a:r>
              <a:rPr lang="zh-CN" altLang="en-US" sz="2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，找出以下问题答案。</a:t>
            </a:r>
            <a:endParaRPr lang="zh-CN" altLang="en-US" sz="2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392" y="1630017"/>
            <a:ext cx="59157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概括手工工场发展的三个阶段。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分析手工工场的特点。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9734" y="2276348"/>
            <a:ext cx="8352847" cy="523220"/>
          </a:xfrm>
          <a:prstGeom prst="rect">
            <a:avLst/>
          </a:prstGeom>
          <a:solidFill>
            <a:srgbClr val="FFC000">
              <a:alpha val="68000"/>
            </a:srgb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手工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作坊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分散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的手工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工场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集中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的手工工场</a:t>
            </a:r>
          </a:p>
        </p:txBody>
      </p:sp>
      <p:sp>
        <p:nvSpPr>
          <p:cNvPr id="8" name="矩形 7"/>
          <p:cNvSpPr/>
          <p:nvPr/>
        </p:nvSpPr>
        <p:spPr>
          <a:xfrm>
            <a:off x="369734" y="3516752"/>
            <a:ext cx="6869928" cy="523220"/>
          </a:xfrm>
          <a:prstGeom prst="rect">
            <a:avLst/>
          </a:prstGeom>
          <a:solidFill>
            <a:srgbClr val="FFC000">
              <a:alpha val="68000"/>
            </a:srgb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雇佣关系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分工合作                面向市场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08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10000000000001190807524935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790" y="1305523"/>
            <a:ext cx="3800251" cy="2206166"/>
          </a:xfrm>
          <a:prstGeom prst="roundRect">
            <a:avLst>
              <a:gd name="adj" fmla="val 12190"/>
            </a:avLst>
          </a:prstGeom>
        </p:spPr>
      </p:pic>
      <p:sp>
        <p:nvSpPr>
          <p:cNvPr id="7" name="TextBox 6"/>
          <p:cNvSpPr txBox="1"/>
          <p:nvPr/>
        </p:nvSpPr>
        <p:spPr>
          <a:xfrm>
            <a:off x="7952" y="0"/>
            <a:ext cx="4134678" cy="523220"/>
          </a:xfrm>
          <a:prstGeom prst="rect">
            <a:avLst/>
          </a:prstGeom>
          <a:solidFill>
            <a:srgbClr val="FFC000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手工工场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的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发展过程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0" y="1305523"/>
            <a:ext cx="2543721" cy="220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493040" y="3573243"/>
            <a:ext cx="2527075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中世纪的</a:t>
            </a:r>
            <a:r>
              <a:rPr lang="zh-CN" altLang="en-US" sz="20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手工作坊 </a:t>
            </a:r>
            <a:endParaRPr lang="en-US" altLang="zh-CN" sz="2800" b="1" u="sng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（依附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关系）</a:t>
            </a:r>
            <a:endParaRPr lang="en-US" altLang="zh-CN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文本框 11"/>
          <p:cNvSpPr txBox="1">
            <a:spLocks noChangeArrowheads="1"/>
          </p:cNvSpPr>
          <p:nvPr/>
        </p:nvSpPr>
        <p:spPr bwMode="auto">
          <a:xfrm>
            <a:off x="4652953" y="3450133"/>
            <a:ext cx="2804734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zh-CN" altLang="en-US" sz="2800" b="1" u="sng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手工工场 </a:t>
            </a:r>
            <a:endParaRPr lang="en-US" altLang="zh-CN" sz="2800" b="1" u="sng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（雇佣关系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endParaRPr lang="en-US" altLang="zh-CN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5165" y="1305523"/>
            <a:ext cx="4631233" cy="30469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当十五世纪羊毛工业迅速发展的时候，便有大批经商的工业家；他们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采购羊毛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，分配给梳毛工人、纺织工人以及其他各种工人；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付给他们以工资，叫他们分别工作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，制成成品，然后收集拢来，销售于国内外各地。工作的人，都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住在自己家里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23155" y="675333"/>
            <a:ext cx="1752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手工作坊 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41634" y="674433"/>
            <a:ext cx="1627369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手工工场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121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3" grpId="0" animBg="1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2" y="0"/>
            <a:ext cx="3069203" cy="523220"/>
          </a:xfrm>
          <a:prstGeom prst="rect">
            <a:avLst/>
          </a:prstGeom>
          <a:solidFill>
            <a:srgbClr val="FFC000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2.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手工工场的特点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7683" y="4190008"/>
            <a:ext cx="2607910" cy="296784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毛纺工场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卡瓦洛里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14" y="992030"/>
            <a:ext cx="2539877" cy="3061629"/>
          </a:xfrm>
          <a:prstGeom prst="roundRect">
            <a:avLst>
              <a:gd name="adj" fmla="val 8293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06503" y="720408"/>
            <a:ext cx="5272514" cy="3394436"/>
          </a:xfrm>
          <a:prstGeom prst="rect">
            <a:avLst/>
          </a:prstGeom>
          <a:noFill/>
        </p:spPr>
        <p:txBody>
          <a:bodyPr wrap="squar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毛纺织业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商人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投资开办作坊，控制原料采购和产品销售两个环节，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雇用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一些行会手工业者和零散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工人工作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生产过程分成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梳毛、纺线、染色、织布、平整等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多道工序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，由专门的手エ业作坊完成。这种生产直接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面向市场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，由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商人直接支配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，手工业者失去了生产资料的所有权，也不再与市场发生直接联系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3851002" y="992030"/>
            <a:ext cx="3344928" cy="46954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剥削方式</a:t>
            </a:r>
            <a:r>
              <a:rPr lang="en-US" altLang="zh-CN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雇佣关系</a:t>
            </a:r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3851002" y="1918444"/>
            <a:ext cx="3344928" cy="46954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生产方式</a:t>
            </a:r>
            <a:r>
              <a:rPr lang="en-US" altLang="zh-CN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分工合作</a:t>
            </a:r>
            <a:endParaRPr lang="zh-CN" altLang="en-U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3851002" y="2792115"/>
            <a:ext cx="3344928" cy="46954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经营特点</a:t>
            </a:r>
            <a:r>
              <a:rPr lang="en-US" altLang="zh-CN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面向市场</a:t>
            </a:r>
          </a:p>
        </p:txBody>
      </p:sp>
      <p:sp>
        <p:nvSpPr>
          <p:cNvPr id="9" name="文本框 6"/>
          <p:cNvSpPr txBox="1"/>
          <p:nvPr/>
        </p:nvSpPr>
        <p:spPr>
          <a:xfrm>
            <a:off x="3370064" y="-4684"/>
            <a:ext cx="5216813" cy="623248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资本主义性质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的生产特征</a:t>
            </a:r>
          </a:p>
        </p:txBody>
      </p:sp>
    </p:spTree>
    <p:extLst>
      <p:ext uri="{BB962C8B-B14F-4D97-AF65-F5344CB8AC3E}">
        <p14:creationId xmlns:p14="http://schemas.microsoft.com/office/powerpoint/2010/main" val="16773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文本框 4"/>
          <p:cNvSpPr txBox="1">
            <a:spLocks noChangeArrowheads="1"/>
          </p:cNvSpPr>
          <p:nvPr/>
        </p:nvSpPr>
        <p:spPr bwMode="auto">
          <a:xfrm>
            <a:off x="295439" y="2373152"/>
            <a:ext cx="8571071" cy="200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的生产和经营方式的影响：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土地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关系的变化和手工业的发展，推动农业和手工业生产组织逐渐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资本主义化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，开始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改变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中世纪欧洲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社会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的整体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面貌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40186"/>
              </p:ext>
            </p:extLst>
          </p:nvPr>
        </p:nvGraphicFramePr>
        <p:xfrm>
          <a:off x="735212" y="348801"/>
          <a:ext cx="7345274" cy="181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185"/>
                <a:gridCol w="2625886"/>
                <a:gridCol w="3222203"/>
              </a:tblGrid>
              <a:tr h="4526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100" b="1" dirty="0" smtClean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封建生产关系</a:t>
                      </a:r>
                      <a:endParaRPr lang="en-US" altLang="zh-CN" sz="2100" b="1" dirty="0" smtClean="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21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  <a:tr h="4526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1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生产目的</a:t>
                      </a: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1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自给自足</a:t>
                      </a: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  <a:tr h="4526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1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表现形式</a:t>
                      </a: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1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自然经济</a:t>
                      </a: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  <a:tr h="4526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1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人身关系</a:t>
                      </a: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1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依附关系</a:t>
                      </a: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027755" y="820811"/>
            <a:ext cx="3141345" cy="39147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用于交换、是利润最大化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04484" y="1297454"/>
            <a:ext cx="1222129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商品经济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04483" y="1763890"/>
            <a:ext cx="1222129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雇佣关系</a:t>
            </a:r>
            <a:endParaRPr lang="zh-CN" altLang="en-US" sz="2100" dirty="0"/>
          </a:p>
        </p:txBody>
      </p:sp>
      <p:sp>
        <p:nvSpPr>
          <p:cNvPr id="10" name="文本框 9"/>
          <p:cNvSpPr txBox="1"/>
          <p:nvPr/>
        </p:nvSpPr>
        <p:spPr>
          <a:xfrm>
            <a:off x="5356933" y="416262"/>
            <a:ext cx="2305759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2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资本主义生产方式</a:t>
            </a:r>
            <a:endParaRPr lang="zh-CN" altLang="en-U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1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4" grpId="0"/>
      <p:bldP spid="5" grpId="0"/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r="5372"/>
          <a:stretch/>
        </p:blipFill>
        <p:spPr bwMode="auto">
          <a:xfrm>
            <a:off x="0" y="-55503"/>
            <a:ext cx="9144000" cy="519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782996" y="3619856"/>
            <a:ext cx="1415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  <a:cs typeface="中山行书百年纪念版"/>
              </a:rPr>
              <a:t>中世纪</a:t>
            </a:r>
            <a:endParaRPr lang="en-US" altLang="zh-CN" sz="3200" dirty="0">
              <a:latin typeface="华文琥珀" panose="02010800040101010101" pitchFamily="2" charset="-122"/>
              <a:ea typeface="华文琥珀" panose="02010800040101010101" pitchFamily="2" charset="-122"/>
              <a:cs typeface="中山行书百年纪念版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58762" y="1606354"/>
            <a:ext cx="18325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封建等级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制度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政治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82996" y="647774"/>
            <a:ext cx="1832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庄园制度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经济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59793" y="974338"/>
            <a:ext cx="15964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神权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至上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文化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759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文本框 3"/>
          <p:cNvSpPr txBox="1"/>
          <p:nvPr/>
        </p:nvSpPr>
        <p:spPr>
          <a:xfrm>
            <a:off x="0" y="0"/>
            <a:ext cx="5003387" cy="56169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二、富裕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农民和市民阶层</a:t>
            </a:r>
          </a:p>
        </p:txBody>
      </p:sp>
      <p:sp>
        <p:nvSpPr>
          <p:cNvPr id="13315" name="文本框 2"/>
          <p:cNvSpPr txBox="1"/>
          <p:nvPr/>
        </p:nvSpPr>
        <p:spPr>
          <a:xfrm>
            <a:off x="210105" y="1342434"/>
            <a:ext cx="8601551" cy="20697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由于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农业发展、货币地租取代劳役地租，农民向领主缴纳货币的现象越来越普遍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。农民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的生产积极性提高</a:t>
            </a:r>
            <a:r>
              <a:rPr lang="en-US" altLang="zh-CN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在财富普遍积累的基础上</a:t>
            </a:r>
            <a:r>
              <a:rPr lang="en-US" altLang="zh-CN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一批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富裕农民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脱颖而出。他们是土地市场的重要参与者</a:t>
            </a:r>
            <a:r>
              <a:rPr lang="en-US" altLang="zh-CN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在法兰西</a:t>
            </a:r>
            <a:r>
              <a:rPr lang="en-US" altLang="zh-CN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他们占有的土地达到总面积的</a:t>
            </a:r>
            <a:r>
              <a:rPr lang="en-US" altLang="zh-CN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1/5,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有的地区甚至达到</a:t>
            </a:r>
            <a:r>
              <a:rPr lang="en-US" altLang="zh-CN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1/3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12364" y="3584206"/>
            <a:ext cx="6197034" cy="807913"/>
          </a:xfrm>
          <a:prstGeom prst="rect">
            <a:avLst/>
          </a:prstGeom>
          <a:solidFill>
            <a:srgbClr val="FFC000">
              <a:alpha val="53000"/>
            </a:srgb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贵族    </a:t>
            </a: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  <a:cs typeface="Aharoni" panose="02010803020104030203" pitchFamily="2" charset="-79"/>
              </a:rPr>
              <a:t>→   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富裕农民</a:t>
            </a: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（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骑士、乡绅）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9569" y="781692"/>
            <a:ext cx="5134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阅读材料，说说农村阶级状况的变化</a:t>
            </a:r>
          </a:p>
        </p:txBody>
      </p:sp>
    </p:spTree>
    <p:extLst>
      <p:ext uri="{BB962C8B-B14F-4D97-AF65-F5344CB8AC3E}">
        <p14:creationId xmlns:p14="http://schemas.microsoft.com/office/powerpoint/2010/main" val="1857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119270"/>
            <a:ext cx="9080389" cy="18420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材料一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在城市中，手工业者和商人享有新的契约关系赋予的权利。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材料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二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市民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中上层分子所掌握的财富十分可观，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经济上他们是国王和大封建主依靠的对象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政治上他们操纵城市的政局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，左右城市的政治倾向，并且以出席等级会议、担任国王官吏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244" y="2081095"/>
            <a:ext cx="8470931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）材料一中，手工业者和商人有了一个新的身份叫什么？他们的法律地位受到什么的保护？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2272" y="2864757"/>
            <a:ext cx="1220391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</a:rPr>
              <a:t>城市居民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82070" y="2864757"/>
            <a:ext cx="5524589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</a:rPr>
              <a:t>受到新的契约关系（</a:t>
            </a:r>
            <a:r>
              <a:rPr lang="zh-CN" altLang="en-US" sz="2100" b="1" dirty="0">
                <a:solidFill>
                  <a:srgbClr val="1D41D5"/>
                </a:solidFill>
                <a:latin typeface="Arial" panose="020B0604020202020204" pitchFamily="34" charset="0"/>
              </a:rPr>
              <a:t>特许状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2100" b="1" dirty="0">
                <a:solidFill>
                  <a:srgbClr val="1D41D5"/>
                </a:solidFill>
                <a:latin typeface="Arial" panose="020B0604020202020204" pitchFamily="34" charset="0"/>
              </a:rPr>
              <a:t>城市法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</a:rPr>
              <a:t>）的保护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9244" y="3352254"/>
            <a:ext cx="4315925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）材料二反映了什么问题？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4347" y="3973234"/>
            <a:ext cx="7683818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</a:rPr>
              <a:t>       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</a:rPr>
              <a:t>反映了市民阶层政治地位的提高、政治权利的扩大</a:t>
            </a:r>
          </a:p>
        </p:txBody>
      </p:sp>
    </p:spTree>
    <p:extLst>
      <p:ext uri="{BB962C8B-B14F-4D97-AF65-F5344CB8AC3E}">
        <p14:creationId xmlns:p14="http://schemas.microsoft.com/office/powerpoint/2010/main" val="4704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7501" y="180975"/>
            <a:ext cx="8647113" cy="48470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b="1" noProof="1"/>
              <a:t>情境再现：</a:t>
            </a:r>
          </a:p>
          <a:p>
            <a:r>
              <a:rPr lang="zh-CN" altLang="en-US" b="1" noProof="1"/>
              <a:t>（年底了，领主正在他的房间里研究着账本，计算着今年的收成。）</a:t>
            </a:r>
          </a:p>
          <a:p>
            <a:r>
              <a:rPr lang="zh-CN" altLang="en-US" b="1" noProof="1"/>
              <a:t>领主：咦，不对啊！怎么今年的收成又比去年低了那么多？管家，这是怎么回事？</a:t>
            </a:r>
          </a:p>
          <a:p>
            <a:r>
              <a:rPr lang="zh-CN" altLang="en-US" b="1" noProof="1"/>
              <a:t>管家：对不起，主人！今年给我们干活的人越来越少，导致我们的那些直领地都快荒弃了。我临时找来的哪几个人又不大会种田，收成很低啊！</a:t>
            </a:r>
          </a:p>
          <a:p>
            <a:r>
              <a:rPr lang="zh-CN" altLang="en-US" b="1" noProof="1"/>
              <a:t>领主：我们的那些农奴呢？他们种我的地，怎么不给我干活？反了他们啦？</a:t>
            </a:r>
          </a:p>
          <a:p>
            <a:r>
              <a:rPr lang="zh-CN" altLang="en-US" b="1" noProof="1"/>
              <a:t>管家：主人，如今不同往常啦。这些农奴多数都花钱从我们这儿买了</a:t>
            </a:r>
            <a:r>
              <a:rPr lang="zh-CN" altLang="en-US" b="1" noProof="1">
                <a:solidFill>
                  <a:srgbClr val="C00000"/>
                </a:solidFill>
              </a:rPr>
              <a:t>劳役豁免权</a:t>
            </a:r>
            <a:r>
              <a:rPr lang="zh-CN" altLang="en-US" b="1" noProof="1"/>
              <a:t>，如今各个庄园都这么允许了，我们也没有办法啊。而且有的农奴还缴纳了</a:t>
            </a:r>
            <a:r>
              <a:rPr lang="zh-CN" altLang="en-US" b="1" noProof="1">
                <a:solidFill>
                  <a:srgbClr val="C00000"/>
                </a:solidFill>
              </a:rPr>
              <a:t>迁徙税</a:t>
            </a:r>
            <a:r>
              <a:rPr lang="zh-CN" altLang="en-US" b="1" noProof="1"/>
              <a:t>，他们都离开庄园了，我们控制不了他们了。</a:t>
            </a:r>
          </a:p>
          <a:p>
            <a:r>
              <a:rPr lang="zh-CN" altLang="en-US" b="1" noProof="1"/>
              <a:t>领主：那你说怎么办？这样下去也不是办法啊！</a:t>
            </a:r>
          </a:p>
          <a:p>
            <a:r>
              <a:rPr lang="zh-CN" altLang="en-US" b="1" noProof="1"/>
              <a:t>管家（做思考状）：要不这样吧，干脆把我们的那些</a:t>
            </a:r>
            <a:r>
              <a:rPr lang="zh-CN" altLang="en-US" b="1" noProof="1">
                <a:solidFill>
                  <a:srgbClr val="7030A0"/>
                </a:solidFill>
              </a:rPr>
              <a:t>直领地都租给那些农民去种</a:t>
            </a:r>
            <a:r>
              <a:rPr lang="zh-CN" altLang="en-US" b="1" noProof="1"/>
              <a:t>，他们会种田，这样我们还能收回些</a:t>
            </a:r>
            <a:r>
              <a:rPr lang="zh-CN" altLang="en-US" b="1" noProof="1">
                <a:solidFill>
                  <a:schemeClr val="accent6">
                    <a:lumMod val="60000"/>
                    <a:lumOff val="40000"/>
                  </a:schemeClr>
                </a:solidFill>
              </a:rPr>
              <a:t>租金</a:t>
            </a:r>
            <a:r>
              <a:rPr lang="zh-CN" altLang="en-US" b="1" noProof="1"/>
              <a:t>。</a:t>
            </a:r>
          </a:p>
          <a:p>
            <a:r>
              <a:rPr lang="zh-CN" altLang="en-US" b="1" noProof="1"/>
              <a:t>领主（叹气）：唉！看来也只能这样了，你去办吧！</a:t>
            </a:r>
          </a:p>
          <a:p>
            <a:r>
              <a:rPr lang="zh-CN" altLang="en-US" b="1" noProof="1"/>
              <a:t>（农民正在田里干活）</a:t>
            </a:r>
          </a:p>
          <a:p>
            <a:r>
              <a:rPr lang="zh-CN" altLang="en-US" b="1" noProof="1"/>
              <a:t>管家：老朋友，正在忙啊！来来来，先把手里的活停一下，我这有事要和你商量呢。</a:t>
            </a:r>
          </a:p>
          <a:p>
            <a:r>
              <a:rPr lang="zh-CN" altLang="en-US" b="1" noProof="1"/>
              <a:t>农民：什么事啊？我已经获得了自主支配权了，不可能再去给你们干活了。</a:t>
            </a:r>
          </a:p>
          <a:p>
            <a:r>
              <a:rPr lang="zh-CN" altLang="en-US" b="1" noProof="1"/>
              <a:t>管家：不是不是，我们主人说了，他决定把地租给你们种，他们只要每年付点租金好了，租金多少我们可以商量。</a:t>
            </a:r>
          </a:p>
          <a:p>
            <a:r>
              <a:rPr lang="zh-CN" altLang="en-US" b="1" noProof="1"/>
              <a:t>农民：可我们刚在村东面新</a:t>
            </a:r>
            <a:r>
              <a:rPr lang="zh-CN" altLang="en-US" b="1" noProof="1">
                <a:solidFill>
                  <a:srgbClr val="00B0F0"/>
                </a:solidFill>
              </a:rPr>
              <a:t>垦殖</a:t>
            </a:r>
            <a:r>
              <a:rPr lang="zh-CN" altLang="en-US" b="1" noProof="1"/>
              <a:t>了不少土地，我们也忙不过来啊！</a:t>
            </a:r>
          </a:p>
          <a:p>
            <a:r>
              <a:rPr lang="zh-CN" altLang="en-US" b="1" noProof="1"/>
              <a:t>管家：这我不管，你要是不要，我就去找别人了。</a:t>
            </a:r>
          </a:p>
          <a:p>
            <a:r>
              <a:rPr lang="zh-CN" altLang="en-US" b="1" noProof="1"/>
              <a:t>农民：好吧，我同意了！我认识些农奴，他们刚花钱从你们那儿购买了劳役豁免权，有一些不想进城，又没有土地，我就去找他们帮忙，我给他们</a:t>
            </a:r>
            <a:r>
              <a:rPr lang="zh-CN" altLang="en-US" b="1" noProof="1">
                <a:solidFill>
                  <a:srgbClr val="00B0F0"/>
                </a:solidFill>
              </a:rPr>
              <a:t>开工资</a:t>
            </a:r>
            <a:r>
              <a:rPr lang="zh-CN" altLang="en-US" b="1" noProof="1"/>
              <a:t>。</a:t>
            </a:r>
          </a:p>
          <a:p>
            <a:r>
              <a:rPr lang="zh-CN" altLang="en-US" b="1" noProof="1"/>
              <a:t>管家：你还挺有头脑的嘛！</a:t>
            </a:r>
          </a:p>
        </p:txBody>
      </p:sp>
    </p:spTree>
    <p:extLst>
      <p:ext uri="{BB962C8B-B14F-4D97-AF65-F5344CB8AC3E}">
        <p14:creationId xmlns:p14="http://schemas.microsoft.com/office/powerpoint/2010/main" val="175367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8" y="148916"/>
            <a:ext cx="4888668" cy="4079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98" t="9791" r="23756" b="10000"/>
          <a:stretch>
            <a:fillRect/>
          </a:stretch>
        </p:blipFill>
        <p:spPr bwMode="auto">
          <a:xfrm>
            <a:off x="5212523" y="148916"/>
            <a:ext cx="3739748" cy="4079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44765" y="4293073"/>
            <a:ext cx="362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政治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封建等级制度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9581" y="4293071"/>
            <a:ext cx="251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经济：封建庄园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424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 bwMode="auto">
          <a:xfrm>
            <a:off x="70979" y="2655986"/>
            <a:ext cx="4462015" cy="699159"/>
          </a:xfrm>
          <a:prstGeom prst="rect">
            <a:avLst/>
          </a:prstGeom>
          <a:solidFill>
            <a:schemeClr val="tx1">
              <a:lumMod val="95000"/>
              <a:lumOff val="5000"/>
              <a:alpha val="13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尖踏式的装饰，高耸入天与上帝接近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 bwMode="auto">
          <a:xfrm>
            <a:off x="4568162" y="2655986"/>
            <a:ext cx="4504860" cy="699159"/>
          </a:xfrm>
          <a:prstGeom prst="rect">
            <a:avLst/>
          </a:prstGeom>
          <a:solidFill>
            <a:schemeClr val="tx1">
              <a:lumMod val="95000"/>
              <a:lumOff val="5000"/>
              <a:alpha val="13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巴黎圣母院比巴黎的王宫更高大宏伟，提示着人们上帝比国王更伟大</a:t>
            </a:r>
          </a:p>
        </p:txBody>
      </p:sp>
      <p:sp>
        <p:nvSpPr>
          <p:cNvPr id="13" name="内容占位符 5">
            <a:extLst>
              <a:ext uri="{FF2B5EF4-FFF2-40B4-BE49-F238E27FC236}">
                <a16:creationId xmlns:a16="http://schemas.microsoft.com/office/drawing/2014/main" xmlns="" id="{FFCD6720-2D52-41D0-8353-3C6942003279}"/>
              </a:ext>
            </a:extLst>
          </p:cNvPr>
          <p:cNvSpPr txBox="1">
            <a:spLocks/>
          </p:cNvSpPr>
          <p:nvPr/>
        </p:nvSpPr>
        <p:spPr bwMode="auto">
          <a:xfrm>
            <a:off x="1207350" y="3499306"/>
            <a:ext cx="5615161" cy="576191"/>
          </a:xfrm>
          <a:prstGeom prst="rect">
            <a:avLst/>
          </a:prstGeom>
          <a:solidFill>
            <a:schemeClr val="bg2">
              <a:lumMod val="50000"/>
              <a:alpha val="38000"/>
            </a:schemeClr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文化上：教会</a:t>
            </a:r>
            <a:r>
              <a:rPr lang="zh-CN" alt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垄断文化，禁锢思想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0980" y="205987"/>
            <a:ext cx="9002042" cy="2450000"/>
            <a:chOff x="94639" y="274648"/>
            <a:chExt cx="12002723" cy="326666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639" y="274648"/>
              <a:ext cx="5954470" cy="326666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282767"/>
              <a:ext cx="6001362" cy="3258547"/>
            </a:xfrm>
            <a:prstGeom prst="rect">
              <a:avLst/>
            </a:prstGeom>
          </p:spPr>
        </p:pic>
        <p:sp>
          <p:nvSpPr>
            <p:cNvPr id="9" name="椭圆 8"/>
            <p:cNvSpPr/>
            <p:nvPr/>
          </p:nvSpPr>
          <p:spPr>
            <a:xfrm>
              <a:off x="406400" y="3225800"/>
              <a:ext cx="558800" cy="313267"/>
            </a:xfrm>
            <a:prstGeom prst="ellipse">
              <a:avLst/>
            </a:prstGeom>
            <a:solidFill>
              <a:srgbClr val="1209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426200" y="3158066"/>
              <a:ext cx="558800" cy="355601"/>
            </a:xfrm>
            <a:prstGeom prst="ellipse">
              <a:avLst/>
            </a:prstGeom>
            <a:solidFill>
              <a:srgbClr val="1209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76"/>
          <p:cNvSpPr txBox="1"/>
          <p:nvPr/>
        </p:nvSpPr>
        <p:spPr>
          <a:xfrm>
            <a:off x="-3839" y="2775141"/>
            <a:ext cx="9144001" cy="1300356"/>
          </a:xfrm>
          <a:prstGeom prst="rect">
            <a:avLst/>
          </a:prstGeom>
          <a:solidFill>
            <a:srgbClr val="262626"/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最黑暗的时刻也是最接近光明的时刻。</a:t>
            </a:r>
            <a:endParaRPr lang="en-US" altLang="zh-CN" sz="4000" b="1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英国谚语</a:t>
            </a:r>
          </a:p>
        </p:txBody>
      </p:sp>
    </p:spTree>
    <p:extLst>
      <p:ext uri="{BB962C8B-B14F-4D97-AF65-F5344CB8AC3E}">
        <p14:creationId xmlns:p14="http://schemas.microsoft.com/office/powerpoint/2010/main" val="20030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 noChangeArrowheads="1"/>
          </p:cNvSpPr>
          <p:nvPr/>
        </p:nvSpPr>
        <p:spPr bwMode="auto">
          <a:xfrm>
            <a:off x="5218627" y="2153726"/>
            <a:ext cx="3447822" cy="1138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lIns="68580" tIns="34290" rIns="68580" bIns="3429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每周在直领地上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天，剩下时间耕种份地。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（劳役地租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136224" y="409566"/>
            <a:ext cx="1749029" cy="43858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latin typeface="微软雅黑" pitchFamily="34" charset="-122"/>
                <a:sym typeface="微软雅黑" pitchFamily="34" charset="-122"/>
              </a:rPr>
              <a:t>领主直领地</a:t>
            </a:r>
            <a:endParaRPr lang="zh-CN" altLang="en-US" sz="2400" dirty="0">
              <a:latin typeface="微软雅黑" pitchFamily="34" charset="-122"/>
              <a:sym typeface="微软雅黑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136224" y="1325254"/>
            <a:ext cx="1437084" cy="438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2400"/>
              <a:t>佃户份地</a:t>
            </a:r>
          </a:p>
        </p:txBody>
      </p:sp>
      <p:sp>
        <p:nvSpPr>
          <p:cNvPr id="5125" name="文本框 8"/>
          <p:cNvSpPr txBox="1">
            <a:spLocks noChangeArrowheads="1"/>
          </p:cNvSpPr>
          <p:nvPr/>
        </p:nvSpPr>
        <p:spPr bwMode="auto">
          <a:xfrm>
            <a:off x="1011841" y="848148"/>
            <a:ext cx="1724025" cy="52982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3000" dirty="0"/>
              <a:t>庄园土地</a:t>
            </a:r>
          </a:p>
        </p:txBody>
      </p:sp>
      <p:cxnSp>
        <p:nvCxnSpPr>
          <p:cNvPr id="11" name="直接箭头连接符 10"/>
          <p:cNvCxnSpPr>
            <a:stCxn id="16" idx="1"/>
            <a:endCxn id="8" idx="3"/>
          </p:cNvCxnSpPr>
          <p:nvPr/>
        </p:nvCxnSpPr>
        <p:spPr>
          <a:xfrm flipH="1">
            <a:off x="4573308" y="1129437"/>
            <a:ext cx="978693" cy="414892"/>
          </a:xfrm>
          <a:prstGeom prst="straightConnector1">
            <a:avLst/>
          </a:prstGeom>
          <a:solidFill>
            <a:srgbClr val="FFFF00"/>
          </a:solidFill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16" idx="1"/>
            <a:endCxn id="5" idx="3"/>
          </p:cNvCxnSpPr>
          <p:nvPr/>
        </p:nvCxnSpPr>
        <p:spPr>
          <a:xfrm flipH="1" flipV="1">
            <a:off x="4885253" y="628857"/>
            <a:ext cx="666748" cy="500580"/>
          </a:xfrm>
          <a:prstGeom prst="straightConnector1">
            <a:avLst/>
          </a:prstGeom>
          <a:solidFill>
            <a:srgbClr val="FFFF00"/>
          </a:solidFill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左大括号 12"/>
          <p:cNvSpPr/>
          <p:nvPr/>
        </p:nvSpPr>
        <p:spPr>
          <a:xfrm>
            <a:off x="2830664" y="628857"/>
            <a:ext cx="305559" cy="1001160"/>
          </a:xfrm>
          <a:prstGeom prst="leftBrace">
            <a:avLst/>
          </a:pr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552001" y="725480"/>
            <a:ext cx="1906321" cy="8079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2400" dirty="0" smtClean="0"/>
              <a:t>农民、农奴</a:t>
            </a:r>
            <a:endParaRPr lang="en-US" altLang="zh-CN" sz="2400" dirty="0" smtClean="0"/>
          </a:p>
          <a:p>
            <a:pPr eaLnBrk="1" hangingPunct="1"/>
            <a:r>
              <a:rPr lang="zh-CN" altLang="en-US" sz="2400" dirty="0" smtClean="0"/>
              <a:t>（耕作者）</a:t>
            </a:r>
            <a:endParaRPr lang="zh-CN" altLang="en-US" sz="2400" dirty="0"/>
          </a:p>
        </p:txBody>
      </p: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359787" y="1429198"/>
            <a:ext cx="2770540" cy="2126967"/>
            <a:chOff x="303" y="5656"/>
            <a:chExt cx="8758" cy="4465"/>
          </a:xfrm>
          <a:solidFill>
            <a:srgbClr val="FFC000"/>
          </a:solidFill>
        </p:grpSpPr>
        <p:sp>
          <p:nvSpPr>
            <p:cNvPr id="3" name="矩形 2"/>
            <p:cNvSpPr/>
            <p:nvPr/>
          </p:nvSpPr>
          <p:spPr>
            <a:xfrm>
              <a:off x="303" y="6933"/>
              <a:ext cx="8758" cy="2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100" b="1" noProof="1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组织</a:t>
              </a:r>
              <a:r>
                <a:rPr lang="zh-CN" altLang="en-US" sz="2100" b="1" noProof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庄园生产的</a:t>
              </a:r>
              <a:r>
                <a:rPr lang="zh-CN" altLang="en-US" sz="2400" b="1" noProof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目的</a:t>
              </a:r>
              <a:r>
                <a:rPr lang="zh-CN" altLang="en-US" sz="2400" b="1" noProof="1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：</a:t>
              </a:r>
              <a:r>
                <a:rPr lang="zh-CN" altLang="en-US" sz="2400" b="1" noProof="1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自给自足</a:t>
              </a:r>
              <a:endParaRPr lang="zh-CN" altLang="en-US" sz="27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21" name="右箭头 20"/>
            <p:cNvSpPr/>
            <p:nvPr/>
          </p:nvSpPr>
          <p:spPr>
            <a:xfrm rot="5400000">
              <a:off x="4136" y="5896"/>
              <a:ext cx="1277" cy="79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24" name="右箭头 23"/>
            <p:cNvSpPr/>
            <p:nvPr/>
          </p:nvSpPr>
          <p:spPr>
            <a:xfrm rot="5400000">
              <a:off x="4307" y="9254"/>
              <a:ext cx="1108" cy="62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</p:grpSp>
      <p:sp>
        <p:nvSpPr>
          <p:cNvPr id="25" name="矩形 24"/>
          <p:cNvSpPr/>
          <p:nvPr/>
        </p:nvSpPr>
        <p:spPr>
          <a:xfrm>
            <a:off x="553249" y="3555927"/>
            <a:ext cx="2442137" cy="594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defRPr/>
            </a:pPr>
            <a:r>
              <a:rPr lang="zh-CN" altLang="en-US" sz="2400" b="1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性质：</a:t>
            </a:r>
            <a:r>
              <a:rPr lang="zh-CN" altLang="en-US" sz="2400" b="1" noProof="1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  <a:sym typeface="+mn-ea"/>
              </a:rPr>
              <a:t>自然经济</a:t>
            </a:r>
            <a:endParaRPr lang="zh-CN" altLang="en-US" sz="2400" b="1" noProof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右箭头 5"/>
          <p:cNvSpPr/>
          <p:nvPr/>
        </p:nvSpPr>
        <p:spPr>
          <a:xfrm rot="5400000">
            <a:off x="6192673" y="1773836"/>
            <a:ext cx="547450" cy="23038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5139" name="WordArt 26"/>
          <p:cNvSpPr>
            <a:spLocks noChangeArrowheads="1" noChangeShapeType="1" noTextEdit="1"/>
          </p:cNvSpPr>
          <p:nvPr/>
        </p:nvSpPr>
        <p:spPr bwMode="auto">
          <a:xfrm>
            <a:off x="8011716" y="4712494"/>
            <a:ext cx="1028700" cy="263129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  <p:sp>
        <p:nvSpPr>
          <p:cNvPr id="39" name="标题 1"/>
          <p:cNvSpPr>
            <a:spLocks noGrp="1" noChangeArrowheads="1"/>
          </p:cNvSpPr>
          <p:nvPr/>
        </p:nvSpPr>
        <p:spPr bwMode="auto">
          <a:xfrm>
            <a:off x="3413681" y="2476292"/>
            <a:ext cx="1587689" cy="4929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lIns="68580" tIns="34290" rIns="68580" bIns="3429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依附关系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2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30588" y="1501046"/>
            <a:ext cx="8825948" cy="994172"/>
          </a:xfrm>
          <a:solidFill>
            <a:schemeClr val="accent1">
              <a:lumMod val="75000"/>
              <a:alpha val="50000"/>
            </a:schemeClr>
          </a:solidFill>
          <a:effectLst>
            <a:softEdge rad="63500"/>
          </a:effectLst>
        </p:spPr>
        <p:txBody>
          <a:bodyPr/>
          <a:lstStyle/>
          <a:p>
            <a:pPr algn="ctr"/>
            <a:r>
              <a:rPr lang="zh-CN" altLang="en-US" sz="4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41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西欧</a:t>
            </a:r>
            <a:r>
              <a:rPr lang="zh-CN" altLang="en-US" sz="4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经济和社会的发展</a:t>
            </a:r>
          </a:p>
        </p:txBody>
      </p:sp>
    </p:spTree>
    <p:extLst>
      <p:ext uri="{BB962C8B-B14F-4D97-AF65-F5344CB8AC3E}">
        <p14:creationId xmlns:p14="http://schemas.microsoft.com/office/powerpoint/2010/main" val="25832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6733" y="1419593"/>
            <a:ext cx="8416457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1.11</a:t>
            </a:r>
            <a:r>
              <a:rPr lang="zh-CN" altLang="en-US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世纪以后，</a:t>
            </a:r>
            <a:r>
              <a:rPr lang="zh-CN" altLang="en-US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西欧</a:t>
            </a:r>
            <a:r>
              <a:rPr lang="zh-CN" altLang="en-US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农村纷纷开展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什么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运动</a:t>
            </a:r>
            <a:r>
              <a:rPr lang="zh-CN" altLang="en-US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r>
              <a:rPr lang="zh-CN" altLang="en-US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这一运动多数是</a:t>
            </a:r>
            <a:r>
              <a:rPr lang="zh-CN" altLang="en-US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</a:t>
            </a:r>
            <a:r>
              <a:rPr lang="zh-CN" altLang="en-US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开展？开展这一运动的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影响</a:t>
            </a:r>
            <a:r>
              <a:rPr lang="zh-CN" altLang="en-US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2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农奴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获得对自己劳动力的自由支配？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摆脱领主人身束缚的机会？</a:t>
            </a:r>
            <a:endParaRPr lang="en-US" altLang="zh-CN" sz="2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世纪中叶以后，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将土地集中起来，建立</a:t>
            </a:r>
            <a:r>
              <a:rPr lang="zh-CN" altLang="en-US" sz="2600" b="1" u="sng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租地农场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？采用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什么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新的生产方式经营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0" y="0"/>
            <a:ext cx="5677232" cy="56169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、新的生产方式和经营方式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733" y="717263"/>
            <a:ext cx="8173941" cy="492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自主学习：阅读书本</a:t>
            </a:r>
            <a:r>
              <a:rPr lang="en-US" altLang="zh-CN" sz="2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P60——61</a:t>
            </a:r>
            <a:r>
              <a:rPr lang="zh-CN" altLang="en-US" sz="2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，找出以下问题答案</a:t>
            </a:r>
            <a:r>
              <a:rPr lang="en-US" altLang="zh-CN" sz="2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zh-CN" altLang="en-US" sz="2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457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.jpg">
            <a:extLst>
              <a:ext uri="{FF2B5EF4-FFF2-40B4-BE49-F238E27FC236}">
                <a16:creationId xmlns:a16="http://schemas.microsoft.com/office/drawing/2014/main" xmlns="" id="{AECBD6B3-8EFC-45C2-B64B-A3FE548E54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567" y="614687"/>
            <a:ext cx="3112656" cy="2068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图片 10" descr="1.jpg">
            <a:extLst>
              <a:ext uri="{FF2B5EF4-FFF2-40B4-BE49-F238E27FC236}">
                <a16:creationId xmlns:a16="http://schemas.microsoft.com/office/drawing/2014/main" xmlns="" id="{04709DC3-D779-4ABB-8A74-A13F9154C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0" y="2734402"/>
            <a:ext cx="3129643" cy="217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73">
            <a:extLst>
              <a:ext uri="{FF2B5EF4-FFF2-40B4-BE49-F238E27FC236}">
                <a16:creationId xmlns:a16="http://schemas.microsoft.com/office/drawing/2014/main" xmlns="" id="{A86040A8-2A15-4FE2-A62E-7150249280AD}"/>
              </a:ext>
            </a:extLst>
          </p:cNvPr>
          <p:cNvSpPr txBox="1"/>
          <p:nvPr/>
        </p:nvSpPr>
        <p:spPr>
          <a:xfrm>
            <a:off x="3354722" y="523220"/>
            <a:ext cx="2786981" cy="45012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11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世纪前后，西欧社会相对趋于稳定，人口持续增长。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1050-1350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年间，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欧洲人口增加了</a:t>
            </a: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随着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人口的大幅度增长，原有的庄园所拥有的土地己不足以供所有人使用，庄园中出现许多无地或少地的人，流浪汉增加。</a:t>
            </a:r>
          </a:p>
        </p:txBody>
      </p:sp>
      <p:grpSp>
        <p:nvGrpSpPr>
          <p:cNvPr id="13" name="Group 26">
            <a:extLst>
              <a:ext uri="{FF2B5EF4-FFF2-40B4-BE49-F238E27FC236}">
                <a16:creationId xmlns:a16="http://schemas.microsoft.com/office/drawing/2014/main" xmlns="" id="{1CF4373E-8D7E-4CB7-8F86-E2281B597ACA}"/>
              </a:ext>
            </a:extLst>
          </p:cNvPr>
          <p:cNvGrpSpPr>
            <a:grpSpLocks/>
          </p:cNvGrpSpPr>
          <p:nvPr/>
        </p:nvGrpSpPr>
        <p:grpSpPr bwMode="auto">
          <a:xfrm>
            <a:off x="6281406" y="698933"/>
            <a:ext cx="2743324" cy="2398276"/>
            <a:chOff x="-127635" y="0"/>
            <a:chExt cx="2320727" cy="2219470"/>
          </a:xfrm>
        </p:grpSpPr>
        <p:sp>
          <p:nvSpPr>
            <p:cNvPr id="14" name="直接连接符​​ 33">
              <a:extLst>
                <a:ext uri="{FF2B5EF4-FFF2-40B4-BE49-F238E27FC236}">
                  <a16:creationId xmlns:a16="http://schemas.microsoft.com/office/drawing/2014/main" xmlns="" id="{B2505F46-D930-4094-BD16-C0886084C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302" y="51772"/>
              <a:ext cx="1400720" cy="1"/>
            </a:xfrm>
            <a:prstGeom prst="line">
              <a:avLst/>
            </a:prstGeom>
            <a:noFill/>
            <a:ln w="6350">
              <a:solidFill>
                <a:srgbClr val="A5A5A5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zh-CN" altLang="en-US" sz="1300"/>
            </a:p>
          </p:txBody>
        </p:sp>
        <p:sp>
          <p:nvSpPr>
            <p:cNvPr id="15" name="圆角矩形​​ 2">
              <a:extLst>
                <a:ext uri="{FF2B5EF4-FFF2-40B4-BE49-F238E27FC236}">
                  <a16:creationId xmlns:a16="http://schemas.microsoft.com/office/drawing/2014/main" xmlns="" id="{E59152CA-D6EF-4BE8-B4AD-5A9F80E486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83522">
              <a:off x="-127635" y="796627"/>
              <a:ext cx="2320727" cy="142284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19" name="直接连接符​​ 11">
              <a:extLst>
                <a:ext uri="{FF2B5EF4-FFF2-40B4-BE49-F238E27FC236}">
                  <a16:creationId xmlns:a16="http://schemas.microsoft.com/office/drawing/2014/main" xmlns="" id="{341B8F05-65B3-486C-8108-769464A654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927" y="122876"/>
              <a:ext cx="880414" cy="756345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00"/>
            </a:p>
          </p:txBody>
        </p:sp>
        <p:sp>
          <p:nvSpPr>
            <p:cNvPr id="23" name="直接连接符​​ 13">
              <a:extLst>
                <a:ext uri="{FF2B5EF4-FFF2-40B4-BE49-F238E27FC236}">
                  <a16:creationId xmlns:a16="http://schemas.microsoft.com/office/drawing/2014/main" xmlns="" id="{DF157874-9944-4496-BC74-EE821423D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901" y="122876"/>
              <a:ext cx="336419" cy="621539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00"/>
            </a:p>
          </p:txBody>
        </p:sp>
        <p:sp>
          <p:nvSpPr>
            <p:cNvPr id="24" name="椭圆​​ 4">
              <a:extLst>
                <a:ext uri="{FF2B5EF4-FFF2-40B4-BE49-F238E27FC236}">
                  <a16:creationId xmlns:a16="http://schemas.microsoft.com/office/drawing/2014/main" xmlns="" id="{C708C894-DDA0-4D15-8816-86471A774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341" y="0"/>
              <a:ext cx="244560" cy="24456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26" name="椭圆​​ 6">
              <a:extLst>
                <a:ext uri="{FF2B5EF4-FFF2-40B4-BE49-F238E27FC236}">
                  <a16:creationId xmlns:a16="http://schemas.microsoft.com/office/drawing/2014/main" xmlns="" id="{60530320-0186-431D-A8FA-E7ED0D4B4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662" y="51772"/>
              <a:ext cx="141070" cy="141075"/>
            </a:xfrm>
            <a:prstGeom prst="ellipse">
              <a:avLst/>
            </a:prstGeom>
            <a:solidFill>
              <a:srgbClr val="D8D8D8"/>
            </a:solidFill>
            <a:ln w="3175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27" name="同侧圆角矩形 30">
              <a:extLst>
                <a:ext uri="{FF2B5EF4-FFF2-40B4-BE49-F238E27FC236}">
                  <a16:creationId xmlns:a16="http://schemas.microsoft.com/office/drawing/2014/main" xmlns="" id="{82FE585F-FBD2-41CE-8B6D-EBCFF6A13A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4808">
              <a:off x="0" y="798100"/>
              <a:ext cx="2143772" cy="595293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26076572 h 21600"/>
                <a:gd name="T4" fmla="*/ 2147483647 w 21600"/>
                <a:gd name="T5" fmla="*/ 113037900 h 21600"/>
                <a:gd name="T6" fmla="*/ 2147483647 w 21600"/>
                <a:gd name="T7" fmla="*/ 226076572 h 21600"/>
                <a:gd name="T8" fmla="*/ 2147483647 w 21600"/>
                <a:gd name="T9" fmla="*/ 339114473 h 21600"/>
                <a:gd name="T10" fmla="*/ 2147483647 w 21600"/>
                <a:gd name="T11" fmla="*/ 226076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FF"/>
            </a:solidFill>
            <a:ln w="9525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 sz="1300"/>
            </a:p>
          </p:txBody>
        </p:sp>
        <p:sp>
          <p:nvSpPr>
            <p:cNvPr id="28" name="圆角矩形​​ 3">
              <a:extLst>
                <a:ext uri="{FF2B5EF4-FFF2-40B4-BE49-F238E27FC236}">
                  <a16:creationId xmlns:a16="http://schemas.microsoft.com/office/drawing/2014/main" xmlns="" id="{74E05D7B-4F4C-4455-8E96-E90EC22DDF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83522">
              <a:off x="-28461" y="874296"/>
              <a:ext cx="2125946" cy="1266528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25000"/>
              </a:schemeClr>
            </a:solidFill>
            <a:ln w="19050">
              <a:solidFill>
                <a:srgbClr val="D8D8D8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244934" indent="-244934" algn="ctr"/>
              <a:r>
                <a:rPr lang="zh-CN" altLang="en-US" sz="1700" dirty="0">
                  <a:solidFill>
                    <a:srgbClr val="760000"/>
                  </a:solidFill>
                  <a:latin typeface="华文新魏" pitchFamily="2" charset="-122"/>
                  <a:ea typeface="华文新魏" pitchFamily="2" charset="-122"/>
                  <a:sym typeface="Calibri" pitchFamily="34" charset="0"/>
                </a:rPr>
                <a:t>        </a:t>
              </a:r>
              <a:endParaRPr lang="en-US" altLang="zh-CN" sz="1700" dirty="0">
                <a:solidFill>
                  <a:srgbClr val="760000"/>
                </a:solidFill>
                <a:latin typeface="华文新魏" pitchFamily="2" charset="-122"/>
                <a:ea typeface="华文新魏" pitchFamily="2" charset="-122"/>
                <a:sym typeface="Calibri" pitchFamily="34" charset="0"/>
              </a:endParaRPr>
            </a:p>
          </p:txBody>
        </p:sp>
        <p:sp>
          <p:nvSpPr>
            <p:cNvPr id="29" name="椭圆​​ 8">
              <a:extLst>
                <a:ext uri="{FF2B5EF4-FFF2-40B4-BE49-F238E27FC236}">
                  <a16:creationId xmlns:a16="http://schemas.microsoft.com/office/drawing/2014/main" xmlns="" id="{30A3BA06-4A6F-4C07-AED1-C4E1E4D5EA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16478">
              <a:off x="310917" y="878978"/>
              <a:ext cx="89569" cy="8957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30" name="椭圆​​ 9">
              <a:extLst>
                <a:ext uri="{FF2B5EF4-FFF2-40B4-BE49-F238E27FC236}">
                  <a16:creationId xmlns:a16="http://schemas.microsoft.com/office/drawing/2014/main" xmlns="" id="{BB5AE242-8CAE-4777-992E-662528F7BE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16478">
              <a:off x="1772360" y="744052"/>
              <a:ext cx="89569" cy="8957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1EFDA467-5B62-4A7F-868D-777662B3A40A}"/>
              </a:ext>
            </a:extLst>
          </p:cNvPr>
          <p:cNvSpPr/>
          <p:nvPr/>
        </p:nvSpPr>
        <p:spPr>
          <a:xfrm rot="21295386">
            <a:off x="6433762" y="1944990"/>
            <a:ext cx="2545083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如何解决越来越多的人口的吃饭问题呢？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8AFFFA0C-228E-4F4F-B039-E213C23509F2}"/>
              </a:ext>
            </a:extLst>
          </p:cNvPr>
          <p:cNvSpPr/>
          <p:nvPr/>
        </p:nvSpPr>
        <p:spPr>
          <a:xfrm rot="21260606">
            <a:off x="6425524" y="3747780"/>
            <a:ext cx="2200362" cy="77280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开发荒芫的土地</a:t>
            </a:r>
            <a:endParaRPr lang="en-US" altLang="zh-CN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増加耕种面积</a:t>
            </a:r>
          </a:p>
        </p:txBody>
      </p:sp>
      <p:sp>
        <p:nvSpPr>
          <p:cNvPr id="33" name="文本框 2"/>
          <p:cNvSpPr txBox="1"/>
          <p:nvPr/>
        </p:nvSpPr>
        <p:spPr>
          <a:xfrm>
            <a:off x="0" y="0"/>
            <a:ext cx="446660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ea"/>
              </a:rPr>
              <a:t>（一）农业：建立租地农场</a:t>
            </a:r>
          </a:p>
        </p:txBody>
      </p:sp>
    </p:spTree>
    <p:extLst>
      <p:ext uri="{BB962C8B-B14F-4D97-AF65-F5344CB8AC3E}">
        <p14:creationId xmlns:p14="http://schemas.microsoft.com/office/powerpoint/2010/main" val="23827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883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开垦土地的条件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23889" r="15000" b="10700"/>
          <a:stretch/>
        </p:blipFill>
        <p:spPr bwMode="auto">
          <a:xfrm>
            <a:off x="234578" y="624857"/>
            <a:ext cx="2269613" cy="1917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99"/>
          <p:cNvSpPr txBox="1"/>
          <p:nvPr/>
        </p:nvSpPr>
        <p:spPr>
          <a:xfrm>
            <a:off x="1104012" y="2804238"/>
            <a:ext cx="6605931" cy="1630877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lIns="69769" tIns="34884" rIns="69769" bIns="3488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动力来源：马力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得到有效利用</a:t>
            </a:r>
          </a:p>
          <a:p>
            <a:pPr>
              <a:lnSpc>
                <a:spcPct val="130000"/>
              </a:lnSpc>
            </a:pP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耕作制度：三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田轮作制取代双田轮作制</a:t>
            </a:r>
          </a:p>
          <a:p>
            <a:pPr>
              <a:lnSpc>
                <a:spcPct val="130000"/>
              </a:lnSpc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农产品加工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技术：风力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磨坊和水力磨坊</a:t>
            </a:r>
          </a:p>
        </p:txBody>
      </p:sp>
      <p:pic>
        <p:nvPicPr>
          <p:cNvPr id="5" name="内容占位符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17" y="624857"/>
            <a:ext cx="3362965" cy="19178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t="24300"/>
          <a:stretch/>
        </p:blipFill>
        <p:spPr>
          <a:xfrm>
            <a:off x="6154308" y="624857"/>
            <a:ext cx="2705563" cy="1917830"/>
          </a:xfrm>
          <a:prstGeom prst="rect">
            <a:avLst/>
          </a:prstGeom>
        </p:spPr>
      </p:pic>
      <p:sp>
        <p:nvSpPr>
          <p:cNvPr id="8" name="TextBox 76"/>
          <p:cNvSpPr txBox="1"/>
          <p:nvPr/>
        </p:nvSpPr>
        <p:spPr>
          <a:xfrm>
            <a:off x="7991061" y="2112144"/>
            <a:ext cx="868810" cy="43858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风车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923602" y="2112144"/>
            <a:ext cx="1367561" cy="43858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马力运用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5216056" y="2124970"/>
            <a:ext cx="767826" cy="43858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水车</a:t>
            </a:r>
          </a:p>
        </p:txBody>
      </p:sp>
    </p:spTree>
    <p:extLst>
      <p:ext uri="{BB962C8B-B14F-4D97-AF65-F5344CB8AC3E}">
        <p14:creationId xmlns:p14="http://schemas.microsoft.com/office/powerpoint/2010/main" val="20073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1716</Words>
  <Application>Microsoft Office PowerPoint</Application>
  <PresentationFormat>全屏显示(16:9)</PresentationFormat>
  <Paragraphs>157</Paragraphs>
  <Slides>22</Slides>
  <Notes>2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第13课    西欧经济和社会的发展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jj</dc:creator>
  <cp:lastModifiedBy>ZhouYidan</cp:lastModifiedBy>
  <cp:revision>182</cp:revision>
  <dcterms:created xsi:type="dcterms:W3CDTF">2019-06-26T11:23:20Z</dcterms:created>
  <dcterms:modified xsi:type="dcterms:W3CDTF">2019-08-21T08:55:09Z</dcterms:modified>
</cp:coreProperties>
</file>