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3"/>
    <p:sldId id="289" r:id="rId4"/>
    <p:sldId id="288" r:id="rId5"/>
    <p:sldId id="258" r:id="rId6"/>
    <p:sldId id="257" r:id="rId7"/>
    <p:sldId id="261" r:id="rId9"/>
    <p:sldId id="265" r:id="rId10"/>
    <p:sldId id="290" r:id="rId11"/>
    <p:sldId id="267" r:id="rId12"/>
    <p:sldId id="270" r:id="rId13"/>
    <p:sldId id="291" r:id="rId14"/>
    <p:sldId id="277" r:id="rId15"/>
    <p:sldId id="280" r:id="rId16"/>
    <p:sldId id="292" r:id="rId17"/>
    <p:sldId id="294" r:id="rId18"/>
    <p:sldId id="293" r:id="rId19"/>
    <p:sldId id="297" r:id="rId20"/>
    <p:sldId id="296" r:id="rId21"/>
    <p:sldId id="295" r:id="rId22"/>
    <p:sldId id="264" r:id="rId23"/>
    <p:sldId id="283" r:id="rId24"/>
    <p:sldId id="284" r:id="rId25"/>
    <p:sldId id="285" r:id="rId26"/>
    <p:sldId id="287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00"/>
    <a:srgbClr val="3399FF"/>
    <a:srgbClr val="EAEAE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260" y="-90"/>
      </p:cViewPr>
      <p:guideLst>
        <p:guide orient="horz" pos="2160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40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4099" name="日期占位符 40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4100" name="幻灯片图像占位符 4099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文本占位符 410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41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4103" name="灯片编号占位符 41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1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备注占位符 2"/>
          <p:cNvSpPr>
            <a:spLocks noGrp="1"/>
          </p:cNvSpPr>
          <p:nvPr>
            <p:ph type="body"/>
          </p:nvPr>
        </p:nvSpPr>
        <p:spPr/>
        <p:txBody>
          <a:bodyPr vert="horz" wrap="square" lIns="91440" tIns="45720" rIns="91440" bIns="45720" anchor="t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512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5602" name="标题 256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5604" name="日期占位符 2560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5" name="页脚占位符 2560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6" name="灯片编号占位符 2560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71" name="矩形 7197"/>
          <p:cNvSpPr/>
          <p:nvPr/>
        </p:nvSpPr>
        <p:spPr>
          <a:xfrm>
            <a:off x="323533" y="166370"/>
            <a:ext cx="4451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目标导学一：基督教的兴起</a:t>
            </a:r>
            <a:endParaRPr lang="zh-CN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6874" name="文本框 36873"/>
          <p:cNvSpPr txBox="1"/>
          <p:nvPr/>
        </p:nvSpPr>
        <p:spPr>
          <a:xfrm>
            <a:off x="395288" y="1007110"/>
            <a:ext cx="82819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、什么是基督教？诞生的时间创立的及原因？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6877" name="文本框 36876"/>
          <p:cNvSpPr txBox="1"/>
          <p:nvPr/>
        </p:nvSpPr>
        <p:spPr>
          <a:xfrm>
            <a:off x="395605" y="1517015"/>
            <a:ext cx="7777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、创立的地点及创立者？基本主张是什么？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6880" name="文本框 36879"/>
          <p:cNvSpPr txBox="1"/>
          <p:nvPr/>
        </p:nvSpPr>
        <p:spPr>
          <a:xfrm>
            <a:off x="395605" y="2036128"/>
            <a:ext cx="14541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、发展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9938" name="矩形 7197"/>
          <p:cNvSpPr/>
          <p:nvPr/>
        </p:nvSpPr>
        <p:spPr>
          <a:xfrm>
            <a:off x="358140" y="2555240"/>
            <a:ext cx="40957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目标导学二：法兰克王国</a:t>
            </a:r>
            <a:endParaRPr lang="zh-CN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9939" name="文本框 6153"/>
          <p:cNvSpPr txBox="1"/>
          <p:nvPr/>
        </p:nvSpPr>
        <p:spPr>
          <a:xfrm>
            <a:off x="-126365" y="3154363"/>
            <a:ext cx="7129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1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、建立的时间、民族、及建立者？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943" name="矩形 39942"/>
          <p:cNvSpPr/>
          <p:nvPr/>
        </p:nvSpPr>
        <p:spPr>
          <a:xfrm>
            <a:off x="395288" y="3600450"/>
            <a:ext cx="466883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sym typeface="宋体" panose="02010600030101010101" pitchFamily="2" charset="-122"/>
              </a:rPr>
              <a:t>、克洛维巩固统治的措施？</a:t>
            </a:r>
            <a:endParaRPr lang="zh-CN" altLang="zh-CN" sz="2800" b="1" dirty="0"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45058" name="矩形 7197"/>
          <p:cNvSpPr/>
          <p:nvPr/>
        </p:nvSpPr>
        <p:spPr>
          <a:xfrm>
            <a:off x="395605" y="4227830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目标导学三：封君与封臣</a:t>
            </a:r>
            <a:endParaRPr lang="zh-CN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5064" name="文本框 45063"/>
          <p:cNvSpPr txBox="1"/>
          <p:nvPr/>
        </p:nvSpPr>
        <p:spPr>
          <a:xfrm>
            <a:off x="395605" y="4839335"/>
            <a:ext cx="8569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、法兰克王国的土地改革（时间、改革内容）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5501640"/>
            <a:ext cx="661987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457200" indent="-457200">
              <a:lnSpc>
                <a:spcPct val="130000"/>
              </a:lnSpc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知道查理大帝和查理曼帝国相关史实。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2" name="矩形 22"/>
          <p:cNvSpPr/>
          <p:nvPr/>
        </p:nvSpPr>
        <p:spPr>
          <a:xfrm>
            <a:off x="323850" y="476250"/>
            <a:ext cx="820896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068705"/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华文隶书"/>
                <a:ea typeface="华文隶书"/>
              </a:rPr>
              <a:t>我的附庸的附庸不是我的附庸。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华文隶书"/>
              <a:ea typeface="华文隶书"/>
            </a:endParaRPr>
          </a:p>
          <a:p>
            <a:pPr defTabSz="1068705"/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华文隶书"/>
                <a:ea typeface="华文隶书"/>
              </a:rPr>
              <a:t>                                      </a:t>
            </a:r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华文隶书"/>
                <a:ea typeface="华文隶书"/>
              </a:rPr>
              <a:t>——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华文隶书"/>
                <a:ea typeface="华文隶书"/>
              </a:rPr>
              <a:t>欧洲中世纪谚语</a:t>
            </a:r>
            <a:endParaRPr lang="zh-CN" altLang="en-US" sz="2800" b="1" dirty="0">
              <a:effectLst>
                <a:outerShdw blurRad="38100" dist="38100" dir="2700000">
                  <a:srgbClr val="C0C0C0"/>
                </a:outerShdw>
              </a:effectLst>
              <a:latin typeface="华文隶书"/>
              <a:ea typeface="华文隶书"/>
            </a:endParaRPr>
          </a:p>
        </p:txBody>
      </p:sp>
      <p:pic>
        <p:nvPicPr>
          <p:cNvPr id="24577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025" y="1617663"/>
            <a:ext cx="6985000" cy="506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708025" y="5077619"/>
            <a:ext cx="287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000">
                <a:solidFill>
                  <a:srgbClr val="663300"/>
                </a:solidFill>
                <a:ea typeface="黑体" panose="02010609060101010101" pitchFamily="2" charset="-122"/>
              </a:rPr>
              <a:t>查理大帝（</a:t>
            </a:r>
            <a:r>
              <a:rPr lang="en-US" altLang="zh-CN" sz="2000">
                <a:solidFill>
                  <a:srgbClr val="663300"/>
                </a:solidFill>
                <a:ea typeface="黑体" panose="02010609060101010101" pitchFamily="2" charset="-122"/>
              </a:rPr>
              <a:t>Charlemagne</a:t>
            </a:r>
            <a:r>
              <a:rPr lang="zh-CN" altLang="en-US" sz="2000">
                <a:solidFill>
                  <a:srgbClr val="663300"/>
                </a:solidFill>
                <a:ea typeface="黑体" panose="02010609060101010101" pitchFamily="2" charset="-122"/>
              </a:rPr>
              <a:t>）</a:t>
            </a:r>
            <a:endParaRPr lang="zh-CN" altLang="en-US" sz="2000">
              <a:solidFill>
                <a:srgbClr val="663300"/>
              </a:solidFill>
              <a:ea typeface="黑体" panose="02010609060101010101" pitchFamily="2" charset="-122"/>
            </a:endParaRP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204854" y="5422876"/>
            <a:ext cx="872331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r>
              <a:rPr lang="zh-CN" altLang="en-US" sz="1700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　　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查尔斯大帝又称为查理曼、查理大帝，法兰克王国加洛林王朝建立者矮子丕平之子，在他执政的</a:t>
            </a:r>
            <a:r>
              <a:rPr lang="en-US" altLang="zh-CN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46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年间（</a:t>
            </a:r>
            <a:r>
              <a:rPr lang="en-US" altLang="zh-CN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768</a:t>
            </a:r>
            <a:r>
              <a:rPr lang="en-US" altLang="en-US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～</a:t>
            </a:r>
            <a:r>
              <a:rPr lang="en-US" altLang="zh-CN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814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年），力精图治，使法兰克王国达于鼎盛。公元</a:t>
            </a:r>
            <a:r>
              <a:rPr lang="en-US" altLang="zh-CN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800</a:t>
            </a:r>
            <a:r>
              <a:rPr lang="zh-CN" altLang="en-US" sz="2000" dirty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年由教皇为之加冕称帝。在位时，对内加强中央集权，对外武力扩张，形成庞大的查理曼帝国。</a:t>
            </a:r>
            <a:endParaRPr lang="zh-CN" altLang="en-US" sz="2000" dirty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39620" name="Picture 4" descr="charlemagn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954405"/>
            <a:ext cx="3264535" cy="39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621" name="Group 5"/>
          <p:cNvGrpSpPr/>
          <p:nvPr/>
        </p:nvGrpSpPr>
        <p:grpSpPr bwMode="auto">
          <a:xfrm>
            <a:off x="4622801" y="691325"/>
            <a:ext cx="3405584" cy="4386294"/>
            <a:chOff x="1715" y="658"/>
            <a:chExt cx="2330" cy="3093"/>
          </a:xfrm>
        </p:grpSpPr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2401" y="3559"/>
              <a:ext cx="96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663300"/>
                  </a:solidFill>
                  <a:ea typeface="黑体" panose="02010609060101010101" pitchFamily="2" charset="-122"/>
                </a:rPr>
                <a:t>国王（</a:t>
              </a:r>
              <a:r>
                <a:rPr lang="en-US" altLang="zh-CN" sz="2000">
                  <a:solidFill>
                    <a:srgbClr val="663300"/>
                  </a:solidFill>
                  <a:ea typeface="黑体" panose="02010609060101010101" pitchFamily="2" charset="-122"/>
                </a:rPr>
                <a:t>King</a:t>
              </a:r>
              <a:r>
                <a:rPr lang="zh-CN" altLang="en-US" sz="2000">
                  <a:solidFill>
                    <a:srgbClr val="663300"/>
                  </a:solidFill>
                  <a:ea typeface="黑体" panose="02010609060101010101" pitchFamily="2" charset="-122"/>
                </a:rPr>
                <a:t>）</a:t>
              </a:r>
              <a:endParaRPr lang="zh-CN" altLang="en-US" sz="2000">
                <a:solidFill>
                  <a:srgbClr val="663300"/>
                </a:solidFill>
                <a:ea typeface="黑体" panose="02010609060101010101" pitchFamily="2" charset="-122"/>
              </a:endParaRPr>
            </a:p>
          </p:txBody>
        </p:sp>
        <p:pic>
          <p:nvPicPr>
            <p:cNvPr id="23962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658"/>
              <a:ext cx="2330" cy="2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9625" name="Group 9"/>
          <p:cNvGrpSpPr/>
          <p:nvPr/>
        </p:nvGrpSpPr>
        <p:grpSpPr bwMode="auto">
          <a:xfrm>
            <a:off x="4622800" y="691515"/>
            <a:ext cx="4396105" cy="4515485"/>
            <a:chOff x="2715" y="601"/>
            <a:chExt cx="2957" cy="3118"/>
          </a:xfrm>
        </p:grpSpPr>
        <p:sp>
          <p:nvSpPr>
            <p:cNvPr id="239626" name="Rectangle 10"/>
            <p:cNvSpPr>
              <a:spLocks noChangeArrowheads="1"/>
            </p:cNvSpPr>
            <p:nvPr/>
          </p:nvSpPr>
          <p:spPr bwMode="auto">
            <a:xfrm>
              <a:off x="5019" y="1278"/>
              <a:ext cx="653" cy="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1600" b="1">
                  <a:solidFill>
                    <a:schemeClr val="bg2"/>
                  </a:solidFill>
                  <a:latin typeface="楷体_GB2312" pitchFamily="49" charset="-122"/>
                  <a:ea typeface="楷体_GB2312" pitchFamily="49" charset="-122"/>
                </a:rPr>
                <a:t>四张国王牌中唯一一张不留胡子</a:t>
              </a:r>
              <a:endParaRPr lang="zh-CN" altLang="en-US" sz="1600" b="1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zh-CN" sz="1600" b="1">
                  <a:solidFill>
                    <a:schemeClr val="bg2"/>
                  </a:solidFill>
                  <a:ea typeface="楷体_GB2312" pitchFamily="49" charset="-122"/>
                </a:rPr>
                <a:t>Charlemagne</a:t>
              </a:r>
              <a:endParaRPr lang="en-US" altLang="zh-CN" sz="1600" b="1">
                <a:solidFill>
                  <a:schemeClr val="bg2"/>
                </a:solidFill>
                <a:ea typeface="楷体_GB2312" pitchFamily="49" charset="-122"/>
              </a:endParaRPr>
            </a:p>
            <a:p>
              <a:pPr algn="ctr"/>
              <a:r>
                <a:rPr lang="zh-CN" altLang="en-US" sz="2000">
                  <a:solidFill>
                    <a:srgbClr val="663300"/>
                  </a:solidFill>
                  <a:ea typeface="黑体" panose="02010609060101010101" pitchFamily="2" charset="-122"/>
                </a:rPr>
                <a:t>查理大帝（查理曼大帝）</a:t>
              </a:r>
              <a:endParaRPr lang="zh-CN" altLang="en-US" sz="160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23962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601"/>
              <a:ext cx="2333" cy="3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530" name="Text Box 4"/>
          <p:cNvSpPr txBox="1"/>
          <p:nvPr/>
        </p:nvSpPr>
        <p:spPr>
          <a:xfrm>
            <a:off x="682943" y="298133"/>
            <a:ext cx="4248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教皇国的建立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39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4" name="矩形 24"/>
          <p:cNvSpPr/>
          <p:nvPr/>
        </p:nvSpPr>
        <p:spPr>
          <a:xfrm>
            <a:off x="3980815" y="636905"/>
            <a:ext cx="476758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1068705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查理以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宝剑和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圣经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推行其扩张政策，他的军队推进到哪里，基督教就传播到哪里，被征服居民扳依基督教是服从法兰克统治的重要标志。教会利用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圣经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》 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中农牧产品的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1/10“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属于上帝</a:t>
            </a:r>
            <a:r>
              <a: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的说法，开始向基督教信徒征收什一税。所征实物按产品性质分为大什一税</a:t>
            </a:r>
            <a:r>
              <a: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粮食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、小什一税</a:t>
            </a:r>
            <a:r>
              <a: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蔬菜、水果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)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、血什一税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(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牲畜</a:t>
            </a:r>
            <a:r>
              <a:rPr lang="en-US" altLang="zh-CN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) </a:t>
            </a:r>
            <a:endParaRPr lang="en-US" altLang="zh-CN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5305" name="图片 27" descr="t014cb2e50a092a98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995363"/>
            <a:ext cx="3389313" cy="443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2" name="矩形 58371"/>
          <p:cNvSpPr/>
          <p:nvPr/>
        </p:nvSpPr>
        <p:spPr>
          <a:xfrm>
            <a:off x="623253" y="366713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帝国分裂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8377" name="图片 40" descr="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" y="1012825"/>
            <a:ext cx="8474075" cy="4401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8" name="矩形 70"/>
          <p:cNvSpPr/>
          <p:nvPr/>
        </p:nvSpPr>
        <p:spPr>
          <a:xfrm>
            <a:off x="358140" y="5507355"/>
            <a:ext cx="85794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1068705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查理曼大帝病逝后不久，帝国陷入混战之中，父子相争、兄弟相残，最终，查理曼三个孙子和解，正式瓜分帝国。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45059"/>
          <p:cNvSpPr txBox="1"/>
          <p:nvPr/>
        </p:nvSpPr>
        <p:spPr>
          <a:xfrm>
            <a:off x="0" y="0"/>
            <a:ext cx="8964613" cy="1599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材料一：甲把一块土地分给乙，甲成为乙的封君，乙成为甲的封臣</a:t>
            </a: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材料二：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5122" name="图片 45060" descr="20091121191046-9065570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4695" y="521335"/>
            <a:ext cx="4173220" cy="3528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45061"/>
          <p:cNvSpPr txBox="1"/>
          <p:nvPr/>
        </p:nvSpPr>
        <p:spPr>
          <a:xfrm>
            <a:off x="0" y="4221163"/>
            <a:ext cx="9144000" cy="2465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请回答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:1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、两则材料反映的是欧洲的什么制度？实质是什么？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、这种制度的形成和哪个国家的改革有关？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、形成这种制度的纽带是什么？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、从材料二可以看出，在这一制度下生活在社会最底层的是什么人？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7630" y="1114425"/>
            <a:ext cx="9020810" cy="57105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" y="447993"/>
            <a:ext cx="8401050" cy="576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1" name="Organization Chart 2"/>
          <p:cNvGrpSpPr/>
          <p:nvPr/>
        </p:nvGrpSpPr>
        <p:grpSpPr>
          <a:xfrm>
            <a:off x="4396740" y="404813"/>
            <a:ext cx="4319588" cy="3517900"/>
            <a:chOff x="1134" y="1270"/>
            <a:chExt cx="3081" cy="720"/>
          </a:xfrm>
        </p:grpSpPr>
        <p:cxnSp>
          <p:nvCxnSpPr>
            <p:cNvPr id="10242" name="_s22532"/>
            <p:cNvCxnSpPr>
              <a:stCxn id="10248" idx="0"/>
              <a:endCxn id="10245" idx="2"/>
            </p:cNvCxnSpPr>
            <p:nvPr/>
          </p:nvCxnSpPr>
          <p:spPr>
            <a:xfrm rot="-5400000" flipV="1">
              <a:off x="3056" y="1076"/>
              <a:ext cx="144" cy="1108"/>
            </a:xfrm>
            <a:prstGeom prst="bentConnector3">
              <a:avLst>
                <a:gd name="adj1" fmla="val 50000"/>
              </a:avLst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243" name="_s22533"/>
            <p:cNvCxnSpPr>
              <a:stCxn id="10247" idx="0"/>
              <a:endCxn id="10245" idx="2"/>
            </p:cNvCxnSpPr>
            <p:nvPr/>
          </p:nvCxnSpPr>
          <p:spPr>
            <a:xfrm rot="-5400000">
              <a:off x="2500" y="1627"/>
              <a:ext cx="144" cy="1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10244" name="_s22534"/>
            <p:cNvCxnSpPr>
              <a:stCxn id="10246" idx="0"/>
              <a:endCxn id="10245" idx="2"/>
            </p:cNvCxnSpPr>
            <p:nvPr/>
          </p:nvCxnSpPr>
          <p:spPr>
            <a:xfrm rot="-5400000">
              <a:off x="1998" y="1126"/>
              <a:ext cx="144" cy="1008"/>
            </a:xfrm>
            <a:prstGeom prst="bentConnector3">
              <a:avLst>
                <a:gd name="adj1" fmla="val 20931"/>
              </a:avLst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0245" name="_s22535"/>
            <p:cNvSpPr/>
            <p:nvPr/>
          </p:nvSpPr>
          <p:spPr>
            <a:xfrm>
              <a:off x="2142" y="1270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 anchorCtr="1"/>
            <a:p>
              <a:pPr algn="ctr"/>
              <a:r>
                <a:rPr lang="zh-CN" altLang="en-US" sz="24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庄园的建筑</a:t>
              </a:r>
              <a:endPara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46" name="_s22536"/>
            <p:cNvSpPr/>
            <p:nvPr/>
          </p:nvSpPr>
          <p:spPr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/>
            <a:p>
              <a:pPr algn="ctr"/>
              <a:endParaRPr lang="en-US" altLang="zh-CN" sz="1600">
                <a:latin typeface="Arial" panose="020B0604020202020204" pitchFamily="34" charset="0"/>
              </a:endParaRPr>
            </a:p>
            <a:p>
              <a:pPr algn="ctr"/>
              <a:endParaRPr lang="en-US" altLang="zh-CN" sz="1600">
                <a:latin typeface="Arial" panose="020B0604020202020204" pitchFamily="34" charset="0"/>
              </a:endParaRPr>
            </a:p>
            <a:p>
              <a:r>
                <a:rPr lang="zh-CN" altLang="en-US" b="1" dirty="0">
                  <a:latin typeface="Arial" panose="020B0604020202020204" pitchFamily="34" charset="0"/>
                </a:rPr>
                <a:t>位于高处，</a:t>
              </a:r>
              <a:endParaRPr lang="zh-CN" altLang="en-US" b="1" dirty="0">
                <a:latin typeface="Arial" panose="020B0604020202020204" pitchFamily="34" charset="0"/>
              </a:endParaRPr>
            </a:p>
            <a:p>
              <a:r>
                <a:rPr lang="zh-CN" altLang="en-US" b="1" dirty="0">
                  <a:latin typeface="Arial" panose="020B0604020202020204" pitchFamily="34" charset="0"/>
                </a:rPr>
                <a:t>豪华的庄园主住所，</a:t>
              </a:r>
              <a:endParaRPr lang="zh-CN" altLang="en-US" b="1" dirty="0">
                <a:latin typeface="Arial" panose="020B0604020202020204" pitchFamily="34" charset="0"/>
              </a:endParaRPr>
            </a:p>
            <a:p>
              <a:r>
                <a:rPr lang="zh-CN" altLang="en-US" b="1" dirty="0">
                  <a:latin typeface="Arial" panose="020B0604020202020204" pitchFamily="34" charset="0"/>
                </a:rPr>
                <a:t>但并非城堡</a:t>
              </a:r>
              <a:r>
                <a:rPr lang="zh-CN" altLang="en-US" sz="1600" dirty="0">
                  <a:latin typeface="Arial" panose="020B0604020202020204" pitchFamily="34" charset="0"/>
                </a:rPr>
                <a:t>。 </a:t>
              </a:r>
              <a:br>
                <a:rPr lang="zh-CN" altLang="en-US" sz="1600" dirty="0">
                  <a:latin typeface="Arial" panose="020B0604020202020204" pitchFamily="34" charset="0"/>
                </a:rPr>
              </a:br>
              <a:br>
                <a:rPr lang="zh-CN" altLang="en-US" sz="1600" dirty="0">
                  <a:latin typeface="Arial" panose="020B0604020202020204" pitchFamily="34" charset="0"/>
                </a:rPr>
              </a:b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0247" name="_s22537"/>
            <p:cNvSpPr/>
            <p:nvPr/>
          </p:nvSpPr>
          <p:spPr>
            <a:xfrm>
              <a:off x="2142" y="1702"/>
              <a:ext cx="864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0" tIns="0" rIns="0" bIns="0" anchor="ctr"/>
            <a:p>
              <a:r>
                <a:rPr lang="zh-CN" altLang="en-US" b="1" dirty="0">
                  <a:latin typeface="Arial" panose="020B0604020202020204" pitchFamily="34" charset="0"/>
                </a:rPr>
                <a:t>简陋的</a:t>
              </a:r>
              <a:endParaRPr lang="zh-CN" altLang="en-US" b="1" dirty="0">
                <a:latin typeface="Arial" panose="020B0604020202020204" pitchFamily="34" charset="0"/>
              </a:endParaRPr>
            </a:p>
            <a:p>
              <a:r>
                <a:rPr lang="zh-CN" altLang="en-US" b="1" dirty="0">
                  <a:latin typeface="Arial" panose="020B0604020202020204" pitchFamily="34" charset="0"/>
                </a:rPr>
                <a:t>农民茅舍 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10248" name="_s22538"/>
            <p:cNvSpPr/>
            <p:nvPr/>
          </p:nvSpPr>
          <p:spPr>
            <a:xfrm>
              <a:off x="3150" y="1702"/>
              <a:ext cx="1065" cy="288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lIns="0" tIns="0" rIns="0" bIns="0" anchor="ctr"/>
            <a:p>
              <a:r>
                <a:rPr lang="zh-CN" altLang="en-US" b="1" dirty="0">
                  <a:latin typeface="Arial" panose="020B0604020202020204" pitchFamily="34" charset="0"/>
                </a:rPr>
                <a:t>设施包括教堂，水磨房（庄园主所有）和手工业者的库房 </a:t>
              </a:r>
              <a:endParaRPr lang="zh-CN" altLang="en-US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0249" name="AutoShape 19"/>
          <p:cNvSpPr/>
          <p:nvPr/>
        </p:nvSpPr>
        <p:spPr>
          <a:xfrm>
            <a:off x="892175" y="2474913"/>
            <a:ext cx="2592388" cy="2159000"/>
          </a:xfrm>
          <a:custGeom>
            <a:avLst/>
            <a:gdLst/>
            <a:ahLst/>
            <a:cxnLst>
              <a:cxn ang="0">
                <a:pos x="77783282" y="53950012"/>
              </a:cxn>
              <a:cxn ang="0">
                <a:pos x="136120773" y="53950012"/>
              </a:cxn>
              <a:cxn ang="0">
                <a:pos x="136120773" y="26975006"/>
              </a:cxn>
              <a:cxn ang="0">
                <a:pos x="116674983" y="26975006"/>
              </a:cxn>
              <a:cxn ang="0">
                <a:pos x="155566563" y="0"/>
              </a:cxn>
              <a:cxn ang="0">
                <a:pos x="194458264" y="26975006"/>
              </a:cxn>
              <a:cxn ang="0">
                <a:pos x="175012354" y="26975006"/>
              </a:cxn>
              <a:cxn ang="0">
                <a:pos x="175012354" y="53950012"/>
              </a:cxn>
              <a:cxn ang="0">
                <a:pos x="233349845" y="53950012"/>
              </a:cxn>
              <a:cxn ang="0">
                <a:pos x="233349845" y="94412570"/>
              </a:cxn>
              <a:cxn ang="0">
                <a:pos x="272241546" y="94412570"/>
              </a:cxn>
              <a:cxn ang="0">
                <a:pos x="272241546" y="80925017"/>
              </a:cxn>
              <a:cxn ang="0">
                <a:pos x="311133127" y="107900023"/>
              </a:cxn>
              <a:cxn ang="0">
                <a:pos x="272241546" y="134875029"/>
              </a:cxn>
              <a:cxn ang="0">
                <a:pos x="272241546" y="121387576"/>
              </a:cxn>
              <a:cxn ang="0">
                <a:pos x="233349845" y="121387576"/>
              </a:cxn>
              <a:cxn ang="0">
                <a:pos x="233349845" y="161850035"/>
              </a:cxn>
              <a:cxn ang="0">
                <a:pos x="175012354" y="161850035"/>
              </a:cxn>
              <a:cxn ang="0">
                <a:pos x="175012354" y="188825041"/>
              </a:cxn>
              <a:cxn ang="0">
                <a:pos x="194458264" y="188825041"/>
              </a:cxn>
              <a:cxn ang="0">
                <a:pos x="155566563" y="215800046"/>
              </a:cxn>
              <a:cxn ang="0">
                <a:pos x="116674983" y="188825041"/>
              </a:cxn>
              <a:cxn ang="0">
                <a:pos x="136120773" y="188825041"/>
              </a:cxn>
              <a:cxn ang="0">
                <a:pos x="136120773" y="161850035"/>
              </a:cxn>
              <a:cxn ang="0">
                <a:pos x="77783282" y="161850035"/>
              </a:cxn>
              <a:cxn ang="0">
                <a:pos x="77783282" y="121387576"/>
              </a:cxn>
              <a:cxn ang="0">
                <a:pos x="38891701" y="121387576"/>
              </a:cxn>
              <a:cxn ang="0">
                <a:pos x="38891701" y="134875029"/>
              </a:cxn>
              <a:cxn ang="0">
                <a:pos x="0" y="107900023"/>
              </a:cxn>
              <a:cxn ang="0">
                <a:pos x="38891701" y="80925017"/>
              </a:cxn>
              <a:cxn ang="0">
                <a:pos x="38891701" y="94412570"/>
              </a:cxn>
              <a:cxn ang="0">
                <a:pos x="77783282" y="94412570"/>
              </a:cxn>
              <a:cxn ang="0">
                <a:pos x="77783282" y="53950012"/>
              </a:cxn>
            </a:cxnLst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50" name="Text Box 20"/>
          <p:cNvSpPr txBox="1"/>
          <p:nvPr/>
        </p:nvSpPr>
        <p:spPr>
          <a:xfrm>
            <a:off x="1487488" y="3141663"/>
            <a:ext cx="1439862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庄园的土地成分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51" name="Text Box 21"/>
          <p:cNvSpPr txBox="1"/>
          <p:nvPr/>
        </p:nvSpPr>
        <p:spPr>
          <a:xfrm>
            <a:off x="1268413" y="1495425"/>
            <a:ext cx="1828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libri" panose="020F0502020204030204" pitchFamily="34" charset="0"/>
              </a:rPr>
              <a:t>领主的“直领地”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252" name="Text Box 23"/>
          <p:cNvSpPr txBox="1"/>
          <p:nvPr/>
        </p:nvSpPr>
        <p:spPr>
          <a:xfrm>
            <a:off x="3508375" y="2214563"/>
            <a:ext cx="647700" cy="267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libri" panose="020F0502020204030204" pitchFamily="34" charset="0"/>
              </a:rPr>
              <a:t>佃户的“份地”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253" name="Text Box 24"/>
          <p:cNvSpPr txBox="1"/>
          <p:nvPr/>
        </p:nvSpPr>
        <p:spPr>
          <a:xfrm>
            <a:off x="352425" y="2187575"/>
            <a:ext cx="684213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libri" panose="020F0502020204030204" pitchFamily="34" charset="0"/>
              </a:rPr>
              <a:t>供放牧的草地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254" name="Text Box 25"/>
          <p:cNvSpPr txBox="1"/>
          <p:nvPr/>
        </p:nvSpPr>
        <p:spPr>
          <a:xfrm>
            <a:off x="1181100" y="4706938"/>
            <a:ext cx="20161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Calibri" panose="020F0502020204030204" pitchFamily="34" charset="0"/>
              </a:rPr>
              <a:t>提供庄园木材的林地 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0255" name="矩形 2"/>
          <p:cNvSpPr/>
          <p:nvPr/>
        </p:nvSpPr>
        <p:spPr>
          <a:xfrm>
            <a:off x="250825" y="404813"/>
            <a:ext cx="3416300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庄园经济的土地划分</a:t>
            </a:r>
            <a:endParaRPr lang="zh-CN" altLang="en-US" sz="28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 Box 11"/>
          <p:cNvSpPr txBox="1"/>
          <p:nvPr/>
        </p:nvSpPr>
        <p:spPr>
          <a:xfrm>
            <a:off x="3483928" y="5015548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庄园制特点一：自给自足的经济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  <p:sp>
        <p:nvSpPr>
          <p:cNvPr id="2" name="Text Box 11"/>
          <p:cNvSpPr txBox="1"/>
          <p:nvPr/>
        </p:nvSpPr>
        <p:spPr>
          <a:xfrm>
            <a:off x="587058" y="5660708"/>
            <a:ext cx="8129587" cy="9531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庄园制特点二：农奴依附于封建主，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黑体" panose="02010609060101010101" pitchFamily="2" charset="-122"/>
              </a:rPr>
              <a:t>                               缺乏人身自由</a:t>
            </a:r>
            <a:endParaRPr lang="zh-CN" altLang="en-US" sz="2800" b="1" dirty="0">
              <a:solidFill>
                <a:srgbClr val="C00000"/>
              </a:solidFill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8" name="文本框 9225"/>
          <p:cNvSpPr txBox="1"/>
          <p:nvPr/>
        </p:nvSpPr>
        <p:spPr>
          <a:xfrm>
            <a:off x="0" y="0"/>
            <a:ext cx="55451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noProof="1" dirty="0">
                <a:solidFill>
                  <a:srgbClr val="FA0C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 Narrow" panose="020B0606020202030204" pitchFamily="34" charset="0"/>
                <a:ea typeface="黑体" panose="02010609060101010101" pitchFamily="2" charset="-122"/>
                <a:cs typeface="+mn-cs"/>
              </a:rPr>
              <a:t>探究二  庄园法庭</a:t>
            </a:r>
            <a:endParaRPr lang="en-US" altLang="zh-CN" sz="3600" b="1" noProof="1" dirty="0">
              <a:solidFill>
                <a:srgbClr val="FA0C00"/>
              </a:solidFill>
              <a:effectLst>
                <a:outerShdw blurRad="38100" dist="38100" dir="2700000">
                  <a:srgbClr val="C0C0C0"/>
                </a:outerShdw>
              </a:effectLst>
              <a:latin typeface="Arial Narrow" panose="020B0606020202030204" pitchFamily="34" charset="0"/>
              <a:ea typeface="黑体" panose="02010609060101010101" pitchFamily="2" charset="-122"/>
            </a:endParaRPr>
          </a:p>
        </p:txBody>
      </p:sp>
      <p:sp>
        <p:nvSpPr>
          <p:cNvPr id="14338" name="文本框 57348"/>
          <p:cNvSpPr txBox="1"/>
          <p:nvPr/>
        </p:nvSpPr>
        <p:spPr>
          <a:xfrm>
            <a:off x="0" y="692150"/>
            <a:ext cx="8893175" cy="58626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结合教材内容，合作探究以下问题：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、庄园法庭的设立，说明庄园有什么权？主持法庭的是什么人？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、庄园法庭的审理范围包括哪些？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、庄园法庭的工作人员、时间、地点有何共同特点？请举例说明。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、庄园法庭惩罚手段通常是什么？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、庄园法庭审判依据是什么？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、庄园法庭在当时起到了哪些作用？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庄园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WordArt 3"/>
          <p:cNvSpPr>
            <a:spLocks noTextEdit="1"/>
          </p:cNvSpPr>
          <p:nvPr/>
        </p:nvSpPr>
        <p:spPr>
          <a:xfrm>
            <a:off x="4648200" y="457200"/>
            <a:ext cx="4343400" cy="10160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华文行楷" charset="0"/>
                <a:ea typeface="华文行楷" charset="0"/>
              </a:rPr>
              <a:t>欧洲庄园的美丽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华文行楷" charset="0"/>
              <a:ea typeface="华文行楷" charset="0"/>
            </a:endParaRPr>
          </a:p>
        </p:txBody>
      </p:sp>
      <p:sp>
        <p:nvSpPr>
          <p:cNvPr id="36868" name="Text Box 4"/>
          <p:cNvSpPr txBox="1"/>
          <p:nvPr/>
        </p:nvSpPr>
        <p:spPr>
          <a:xfrm>
            <a:off x="4876800" y="990600"/>
            <a:ext cx="3886200" cy="2987675"/>
          </a:xfrm>
          <a:prstGeom prst="rect">
            <a:avLst/>
          </a:prstGeom>
          <a:solidFill>
            <a:schemeClr val="accent1">
              <a:alpha val="45097"/>
            </a:schemeClr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99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古罗马人学会了奢华，就有了名利的庄园；英国人看透了工业，就有了乡村的庄园；俄国人得到了农奴，就有了贵族的庄园；法国人创造了葡萄酒，就有了飘满酒香的庄园。</a:t>
            </a:r>
            <a:endParaRPr lang="zh-CN" altLang="en-US" sz="20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99"/>
                </a:solidFill>
                <a:latin typeface="宋体" panose="02010600030101010101" pitchFamily="2" charset="-122"/>
              </a:rPr>
              <a:t>    从古到今，一座庄园就有它的一种文化和制度，庄园里的秘密可能藏过几个世纪。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6869" name="Picture 5" descr="薰衣草庄园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25" y="4086225"/>
            <a:ext cx="268922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6" descr="d93255fc0e974a191507f8cec6cb2e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725" y="4086225"/>
            <a:ext cx="23622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3" name="组合 1"/>
          <p:cNvGrpSpPr/>
          <p:nvPr/>
        </p:nvGrpSpPr>
        <p:grpSpPr>
          <a:xfrm>
            <a:off x="6350" y="15875"/>
            <a:ext cx="1295400" cy="444500"/>
            <a:chOff x="6524" y="16049"/>
            <a:chExt cx="1295400" cy="444500"/>
          </a:xfrm>
        </p:grpSpPr>
        <p:sp>
          <p:nvSpPr>
            <p:cNvPr id="23554" name="文本框 4103"/>
            <p:cNvSpPr txBox="1"/>
            <p:nvPr/>
          </p:nvSpPr>
          <p:spPr>
            <a:xfrm>
              <a:off x="6524" y="16049"/>
              <a:ext cx="1295400" cy="40322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170" tIns="46990" rIns="90170" bIns="46990">
              <a:spAutoFit/>
            </a:bodyPr>
            <a:p>
              <a:r>
                <a:rPr lang="zh-CN" altLang="en-US" sz="2000" b="1" dirty="0">
                  <a:solidFill>
                    <a:srgbClr val="2E6CB8"/>
                  </a:solidFill>
                  <a:latin typeface="华文行楷" pitchFamily="2" charset="-122"/>
                  <a:ea typeface="华文行楷" pitchFamily="2" charset="-122"/>
                </a:rPr>
                <a:t>课堂小结</a:t>
              </a:r>
              <a:endParaRPr lang="zh-CN" altLang="zh-CN" sz="2000" b="1" dirty="0">
                <a:solidFill>
                  <a:srgbClr val="2E6CB8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  <p:pic>
          <p:nvPicPr>
            <p:cNvPr id="23555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20849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AutoShape 5"/>
          <p:cNvSpPr/>
          <p:nvPr/>
        </p:nvSpPr>
        <p:spPr>
          <a:xfrm>
            <a:off x="1314450" y="996950"/>
            <a:ext cx="377825" cy="4211638"/>
          </a:xfrm>
          <a:prstGeom prst="leftBrace">
            <a:avLst>
              <a:gd name="adj1" fmla="val 3994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" y="1706563"/>
            <a:ext cx="677863" cy="27638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西欧庄园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文本框 37893"/>
          <p:cNvSpPr txBox="1"/>
          <p:nvPr/>
        </p:nvSpPr>
        <p:spPr>
          <a:xfrm>
            <a:off x="1779588" y="996950"/>
            <a:ext cx="1355725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庄园的领主与佃户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文本框 37897"/>
          <p:cNvSpPr txBox="1"/>
          <p:nvPr/>
        </p:nvSpPr>
        <p:spPr>
          <a:xfrm>
            <a:off x="3386138" y="908050"/>
            <a:ext cx="17954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自给自足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AutoShape 5"/>
          <p:cNvSpPr/>
          <p:nvPr/>
        </p:nvSpPr>
        <p:spPr>
          <a:xfrm>
            <a:off x="3135313" y="982663"/>
            <a:ext cx="212725" cy="1398587"/>
          </a:xfrm>
          <a:prstGeom prst="leftBrace">
            <a:avLst>
              <a:gd name="adj1" fmla="val 52292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35" name="文本框 37897"/>
          <p:cNvSpPr txBox="1"/>
          <p:nvPr/>
        </p:nvSpPr>
        <p:spPr>
          <a:xfrm>
            <a:off x="1779588" y="4168775"/>
            <a:ext cx="12430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庄园法庭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文本框 37897"/>
          <p:cNvSpPr txBox="1"/>
          <p:nvPr/>
        </p:nvSpPr>
        <p:spPr>
          <a:xfrm>
            <a:off x="3386138" y="1862138"/>
            <a:ext cx="5573712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农奴依附于封建主，缺乏人身自由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文本框 37897"/>
          <p:cNvSpPr txBox="1"/>
          <p:nvPr/>
        </p:nvSpPr>
        <p:spPr>
          <a:xfrm>
            <a:off x="3200400" y="3665538"/>
            <a:ext cx="37020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维护庄园公共秩序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AutoShape 5"/>
          <p:cNvSpPr/>
          <p:nvPr/>
        </p:nvSpPr>
        <p:spPr>
          <a:xfrm>
            <a:off x="2949575" y="3640138"/>
            <a:ext cx="212725" cy="2051050"/>
          </a:xfrm>
          <a:prstGeom prst="leftBrace">
            <a:avLst>
              <a:gd name="adj1" fmla="val 52271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6" name="文本框 37897"/>
          <p:cNvSpPr txBox="1"/>
          <p:nvPr/>
        </p:nvSpPr>
        <p:spPr>
          <a:xfrm>
            <a:off x="3200400" y="4189413"/>
            <a:ext cx="53625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惩罚手段是处以罚金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37897"/>
          <p:cNvSpPr txBox="1"/>
          <p:nvPr/>
        </p:nvSpPr>
        <p:spPr>
          <a:xfrm>
            <a:off x="3200400" y="4711700"/>
            <a:ext cx="53625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既维护了领主的利益，也限制了领主特权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28" grpId="0"/>
      <p:bldP spid="29" grpId="0"/>
      <p:bldP spid="30" grpId="0" bldLvl="0" animBg="1"/>
      <p:bldP spid="35" grpId="0"/>
      <p:bldP spid="36" grpId="0"/>
      <p:bldP spid="14" grpId="0"/>
      <p:bldP spid="15" grpId="0" bldLvl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4572000" y="3581400"/>
            <a:ext cx="1941513" cy="549275"/>
            <a:chOff x="0" y="0"/>
            <a:chExt cx="1223" cy="346"/>
          </a:xfrm>
        </p:grpSpPr>
        <p:sp>
          <p:nvSpPr>
            <p:cNvPr id="5123" name="Rectangle 5"/>
            <p:cNvSpPr>
              <a:spLocks noChangeArrowheads="1"/>
            </p:cNvSpPr>
            <p:nvPr/>
          </p:nvSpPr>
          <p:spPr bwMode="auto">
            <a:xfrm>
              <a:off x="359" y="0"/>
              <a:ext cx="864" cy="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</a:t>
              </a:r>
              <a:r>
                <a:rPr 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395</a:t>
              </a:r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罗马帝国分裂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24" name="Line 6"/>
            <p:cNvSpPr>
              <a:spLocks noChangeShapeType="1"/>
            </p:cNvSpPr>
            <p:nvPr/>
          </p:nvSpPr>
          <p:spPr bwMode="auto">
            <a:xfrm>
              <a:off x="0" y="173"/>
              <a:ext cx="340" cy="0"/>
            </a:xfrm>
            <a:prstGeom prst="line">
              <a:avLst/>
            </a:prstGeom>
            <a:noFill/>
            <a:ln w="50800" cap="rnd" cmpd="sng">
              <a:solidFill>
                <a:srgbClr val="FF0000"/>
              </a:solidFill>
              <a:prstDash val="sysDot"/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6629400" y="2590800"/>
            <a:ext cx="1938338" cy="2351088"/>
            <a:chOff x="0" y="0"/>
            <a:chExt cx="1221" cy="1481"/>
          </a:xfrm>
        </p:grpSpPr>
        <p:sp>
          <p:nvSpPr>
            <p:cNvPr id="5126" name="Rectangle 8"/>
            <p:cNvSpPr>
              <a:spLocks noChangeArrowheads="1"/>
            </p:cNvSpPr>
            <p:nvPr/>
          </p:nvSpPr>
          <p:spPr bwMode="auto">
            <a:xfrm>
              <a:off x="213" y="0"/>
              <a:ext cx="1008" cy="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</a:t>
              </a:r>
              <a:r>
                <a:rPr 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476</a:t>
              </a:r>
              <a:r>
                <a:rPr lang="zh-CN" alt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</a:t>
              </a:r>
              <a:endParaRPr lang="zh-CN" altLang="en-US">
                <a:solidFill>
                  <a:srgbClr val="0000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西罗马帝国灭亡</a:t>
              </a:r>
              <a:endParaRPr lang="zh-CN" altLang="en-US">
                <a:solidFill>
                  <a:srgbClr val="0000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27" name="Rectangle 9"/>
            <p:cNvSpPr>
              <a:spLocks noChangeArrowheads="1"/>
            </p:cNvSpPr>
            <p:nvPr/>
          </p:nvSpPr>
          <p:spPr bwMode="auto">
            <a:xfrm>
              <a:off x="213" y="1135"/>
              <a:ext cx="1008" cy="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</a:t>
              </a:r>
              <a:r>
                <a:rPr 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1453</a:t>
              </a:r>
              <a:r>
                <a:rPr lang="zh-CN" alt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</a:t>
              </a:r>
              <a:endParaRPr lang="zh-CN" altLang="en-US">
                <a:solidFill>
                  <a:srgbClr val="0000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东罗马帝国灭亡</a:t>
              </a:r>
              <a:endParaRPr lang="zh-CN" altLang="en-US">
                <a:solidFill>
                  <a:srgbClr val="0000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28" name="AutoShape 10"/>
            <p:cNvSpPr/>
            <p:nvPr/>
          </p:nvSpPr>
          <p:spPr bwMode="auto">
            <a:xfrm>
              <a:off x="0" y="187"/>
              <a:ext cx="136" cy="1134"/>
            </a:xfrm>
            <a:prstGeom prst="leftBrace">
              <a:avLst>
                <a:gd name="adj1" fmla="val 69485"/>
                <a:gd name="adj2" fmla="val 50000"/>
              </a:avLst>
            </a:prstGeom>
            <a:noFill/>
            <a:ln w="38100" cmpd="sng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152400" y="1295400"/>
            <a:ext cx="2166938" cy="2357438"/>
            <a:chOff x="0" y="0"/>
            <a:chExt cx="1365" cy="1485"/>
          </a:xfrm>
        </p:grpSpPr>
        <p:sp>
          <p:nvSpPr>
            <p:cNvPr id="5130" name="Rectangle 13"/>
            <p:cNvSpPr>
              <a:spLocks noChangeArrowheads="1"/>
            </p:cNvSpPr>
            <p:nvPr/>
          </p:nvSpPr>
          <p:spPr bwMode="auto">
            <a:xfrm>
              <a:off x="35" y="1139"/>
              <a:ext cx="1296" cy="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公元前</a:t>
              </a:r>
              <a:r>
                <a:rPr 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8</a:t>
              </a:r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世纪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台伯河畔出现罗马城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pic>
          <p:nvPicPr>
            <p:cNvPr id="5131" name="Picture 14" descr="l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365" cy="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/>
          <p:nvPr/>
        </p:nvGrpSpPr>
        <p:grpSpPr bwMode="auto">
          <a:xfrm>
            <a:off x="2895600" y="1447800"/>
            <a:ext cx="4486275" cy="3661720"/>
            <a:chOff x="0" y="0"/>
            <a:chExt cx="3018" cy="2322"/>
          </a:xfrm>
        </p:grpSpPr>
        <p:sp>
          <p:nvSpPr>
            <p:cNvPr id="5133" name="Rectangle 16"/>
            <p:cNvSpPr>
              <a:spLocks noChangeArrowheads="1"/>
            </p:cNvSpPr>
            <p:nvPr/>
          </p:nvSpPr>
          <p:spPr bwMode="auto">
            <a:xfrm>
              <a:off x="1082" y="873"/>
              <a:ext cx="173" cy="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 wrap="none" lIns="0" tIns="0" rIns="0" bIns="0">
              <a:spAutoFit/>
            </a:bodyPr>
            <a:lstStyle/>
            <a:p>
              <a:r>
                <a:rPr lang="zh-CN" altLang="en-US">
                  <a:solidFill>
                    <a:schemeClr val="hlink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屋大维</a:t>
              </a:r>
              <a:endParaRPr lang="zh-CN" altLang="en-US">
                <a:solidFill>
                  <a:schemeClr val="hlink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34" name="Rectangle 17"/>
            <p:cNvSpPr>
              <a:spLocks noChangeArrowheads="1"/>
            </p:cNvSpPr>
            <p:nvPr/>
          </p:nvSpPr>
          <p:spPr bwMode="auto">
            <a:xfrm>
              <a:off x="0" y="2088"/>
              <a:ext cx="2506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400" dirty="0" smtClean="0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公元前</a:t>
              </a:r>
              <a:r>
                <a:rPr lang="en-US" sz="2400" dirty="0" smtClean="0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27</a:t>
              </a:r>
              <a:r>
                <a:rPr lang="zh-CN" altLang="en-US" sz="2400" dirty="0" smtClean="0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</a:t>
              </a:r>
              <a:r>
                <a:rPr lang="zh-CN" altLang="en-US" sz="2400" dirty="0">
                  <a:solidFill>
                    <a:srgbClr val="0000CC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　罗马帝国建立</a:t>
              </a:r>
              <a:endParaRPr lang="zh-CN" altLang="en-US" sz="2400" dirty="0">
                <a:solidFill>
                  <a:srgbClr val="0000C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35" name="Line 18"/>
            <p:cNvSpPr>
              <a:spLocks noChangeShapeType="1"/>
            </p:cNvSpPr>
            <p:nvPr/>
          </p:nvSpPr>
          <p:spPr bwMode="auto">
            <a:xfrm flipH="1">
              <a:off x="1402" y="0"/>
              <a:ext cx="1616" cy="728"/>
            </a:xfrm>
            <a:prstGeom prst="line">
              <a:avLst/>
            </a:prstGeom>
            <a:noFill/>
            <a:ln w="50800" cap="rnd" cmpd="sng">
              <a:solidFill>
                <a:srgbClr val="FF0000"/>
              </a:solidFill>
              <a:prstDash val="sysDot"/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136" name="Picture 19" descr="w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2" y="142"/>
              <a:ext cx="1200" cy="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0"/>
          <p:cNvGrpSpPr/>
          <p:nvPr/>
        </p:nvGrpSpPr>
        <p:grpSpPr bwMode="auto">
          <a:xfrm>
            <a:off x="1752600" y="838200"/>
            <a:ext cx="2795588" cy="795338"/>
            <a:chOff x="0" y="0"/>
            <a:chExt cx="1761" cy="501"/>
          </a:xfrm>
        </p:grpSpPr>
        <p:sp>
          <p:nvSpPr>
            <p:cNvPr id="5138" name="Line 21"/>
            <p:cNvSpPr>
              <a:spLocks noChangeShapeType="1"/>
            </p:cNvSpPr>
            <p:nvPr/>
          </p:nvSpPr>
          <p:spPr bwMode="auto">
            <a:xfrm flipV="1">
              <a:off x="0" y="160"/>
              <a:ext cx="683" cy="341"/>
            </a:xfrm>
            <a:prstGeom prst="line">
              <a:avLst/>
            </a:prstGeom>
            <a:noFill/>
            <a:ln w="50800" cap="rnd" cmpd="sng">
              <a:solidFill>
                <a:srgbClr val="FF0000"/>
              </a:solidFill>
              <a:prstDash val="sysDot"/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Rectangle 22"/>
            <p:cNvSpPr>
              <a:spLocks noChangeArrowheads="1"/>
            </p:cNvSpPr>
            <p:nvPr/>
          </p:nvSpPr>
          <p:spPr bwMode="auto">
            <a:xfrm>
              <a:off x="753" y="0"/>
              <a:ext cx="1008" cy="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公元前</a:t>
              </a:r>
              <a:r>
                <a:rPr 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509</a:t>
              </a:r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罗马共和国建立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7" name="Group 23"/>
          <p:cNvGrpSpPr/>
          <p:nvPr/>
        </p:nvGrpSpPr>
        <p:grpSpPr bwMode="auto">
          <a:xfrm>
            <a:off x="4572000" y="762000"/>
            <a:ext cx="2211388" cy="549275"/>
            <a:chOff x="0" y="0"/>
            <a:chExt cx="1393" cy="346"/>
          </a:xfrm>
        </p:grpSpPr>
        <p:sp>
          <p:nvSpPr>
            <p:cNvPr id="5141" name="Rectangle 24"/>
            <p:cNvSpPr>
              <a:spLocks noChangeArrowheads="1"/>
            </p:cNvSpPr>
            <p:nvPr/>
          </p:nvSpPr>
          <p:spPr bwMode="auto">
            <a:xfrm>
              <a:off x="385" y="0"/>
              <a:ext cx="1008" cy="3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公元前</a:t>
              </a:r>
              <a:r>
                <a:rPr 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世纪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统一意大利半岛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42" name="Line 25"/>
            <p:cNvSpPr>
              <a:spLocks noChangeShapeType="1"/>
            </p:cNvSpPr>
            <p:nvPr/>
          </p:nvSpPr>
          <p:spPr bwMode="auto">
            <a:xfrm>
              <a:off x="0" y="171"/>
              <a:ext cx="340" cy="0"/>
            </a:xfrm>
            <a:prstGeom prst="line">
              <a:avLst/>
            </a:prstGeom>
            <a:noFill/>
            <a:ln w="50800" cap="rnd" cmpd="sng">
              <a:solidFill>
                <a:srgbClr val="FF0000"/>
              </a:solidFill>
              <a:prstDash val="sysDot"/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26"/>
          <p:cNvGrpSpPr/>
          <p:nvPr/>
        </p:nvGrpSpPr>
        <p:grpSpPr bwMode="auto">
          <a:xfrm>
            <a:off x="6781800" y="762000"/>
            <a:ext cx="2119313" cy="554038"/>
            <a:chOff x="0" y="0"/>
            <a:chExt cx="1335" cy="349"/>
          </a:xfrm>
        </p:grpSpPr>
        <p:sp>
          <p:nvSpPr>
            <p:cNvPr id="5144" name="Rectangle 27"/>
            <p:cNvSpPr>
              <a:spLocks noChangeArrowheads="1"/>
            </p:cNvSpPr>
            <p:nvPr/>
          </p:nvSpPr>
          <p:spPr bwMode="auto">
            <a:xfrm>
              <a:off x="382" y="0"/>
              <a:ext cx="953" cy="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公元前</a:t>
              </a:r>
              <a:r>
                <a:rPr 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世纪末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r>
                <a:rPr lang="zh-CN" altLang="en-US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称霸地中海</a:t>
              </a:r>
              <a:endParaRPr lang="zh-CN" altLang="en-US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45" name="Line 28"/>
            <p:cNvSpPr>
              <a:spLocks noChangeShapeType="1"/>
            </p:cNvSpPr>
            <p:nvPr/>
          </p:nvSpPr>
          <p:spPr bwMode="auto">
            <a:xfrm>
              <a:off x="0" y="173"/>
              <a:ext cx="340" cy="0"/>
            </a:xfrm>
            <a:prstGeom prst="line">
              <a:avLst/>
            </a:prstGeom>
            <a:noFill/>
            <a:ln w="50800" cap="rnd" cmpd="sng">
              <a:solidFill>
                <a:srgbClr val="FF0000"/>
              </a:solidFill>
              <a:prstDash val="sysDot"/>
              <a:round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46" name="WordArt 28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32004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kern="10">
                <a:ln w="9525" cmpd="sng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古罗马发展线索</a:t>
            </a:r>
            <a:endParaRPr lang="zh-CN" altLang="en-US" sz="3600" kern="10">
              <a:ln w="9525" cmpd="sng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" name="图片 63" descr="t018fb6f47d1ed2cd4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908050"/>
            <a:ext cx="8675688" cy="530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" name="AutoShape 5"/>
          <p:cNvSpPr/>
          <p:nvPr/>
        </p:nvSpPr>
        <p:spPr>
          <a:xfrm>
            <a:off x="1316038" y="520700"/>
            <a:ext cx="377825" cy="5284788"/>
          </a:xfrm>
          <a:prstGeom prst="leftBrace">
            <a:avLst>
              <a:gd name="adj1" fmla="val 40019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</a:pPr>
            <a:endParaRPr dirty="0">
              <a:latin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550" y="1196975"/>
            <a:ext cx="1168400" cy="395128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基督教的兴起和法兰克王国法兰克王国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文本框 37893"/>
          <p:cNvSpPr txBox="1"/>
          <p:nvPr/>
        </p:nvSpPr>
        <p:spPr>
          <a:xfrm>
            <a:off x="1781175" y="1852613"/>
            <a:ext cx="1355725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法兰克王国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9" name="文本框 37897"/>
          <p:cNvSpPr txBox="1"/>
          <p:nvPr/>
        </p:nvSpPr>
        <p:spPr>
          <a:xfrm>
            <a:off x="3387725" y="1552575"/>
            <a:ext cx="50022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481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年建立在高卢地区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0" name="AutoShape 5"/>
          <p:cNvSpPr/>
          <p:nvPr/>
        </p:nvSpPr>
        <p:spPr>
          <a:xfrm>
            <a:off x="3136900" y="1627188"/>
            <a:ext cx="212725" cy="1398587"/>
          </a:xfrm>
          <a:prstGeom prst="leftBrace">
            <a:avLst>
              <a:gd name="adj1" fmla="val 5232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</a:pPr>
            <a:endParaRPr dirty="0">
              <a:latin typeface="宋体" panose="02010600030101010101" pitchFamily="2" charset="-122"/>
            </a:endParaRPr>
          </a:p>
        </p:txBody>
      </p:sp>
      <p:sp>
        <p:nvSpPr>
          <p:cNvPr id="31" name="文本框 37893"/>
          <p:cNvSpPr txBox="1"/>
          <p:nvPr/>
        </p:nvSpPr>
        <p:spPr>
          <a:xfrm>
            <a:off x="1781175" y="3516313"/>
            <a:ext cx="21780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封君与封臣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37897"/>
          <p:cNvSpPr txBox="1"/>
          <p:nvPr/>
        </p:nvSpPr>
        <p:spPr>
          <a:xfrm>
            <a:off x="1781175" y="5029200"/>
            <a:ext cx="2071688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查理曼帝国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文本框 37897"/>
          <p:cNvSpPr txBox="1"/>
          <p:nvPr/>
        </p:nvSpPr>
        <p:spPr>
          <a:xfrm>
            <a:off x="3387725" y="2284413"/>
            <a:ext cx="399415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王国扩张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37897"/>
          <p:cNvSpPr txBox="1"/>
          <p:nvPr/>
        </p:nvSpPr>
        <p:spPr>
          <a:xfrm>
            <a:off x="4103688" y="3021013"/>
            <a:ext cx="493236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11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世纪以土地封赐为纽带的封建制度普遍存在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AutoShape 5"/>
          <p:cNvSpPr/>
          <p:nvPr/>
        </p:nvSpPr>
        <p:spPr>
          <a:xfrm>
            <a:off x="3852863" y="3105150"/>
            <a:ext cx="212725" cy="1398588"/>
          </a:xfrm>
          <a:prstGeom prst="leftBrace">
            <a:avLst>
              <a:gd name="adj1" fmla="val 5232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</a:pPr>
            <a:endParaRPr dirty="0">
              <a:latin typeface="宋体" panose="02010600030101010101" pitchFamily="2" charset="-122"/>
            </a:endParaRPr>
          </a:p>
        </p:txBody>
      </p:sp>
      <p:sp>
        <p:nvSpPr>
          <p:cNvPr id="15" name="文本框 37897"/>
          <p:cNvSpPr txBox="1"/>
          <p:nvPr/>
        </p:nvSpPr>
        <p:spPr>
          <a:xfrm>
            <a:off x="4103688" y="3960813"/>
            <a:ext cx="32781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权利与义务的关系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文本框 37897"/>
          <p:cNvSpPr txBox="1"/>
          <p:nvPr/>
        </p:nvSpPr>
        <p:spPr>
          <a:xfrm>
            <a:off x="4103688" y="4692650"/>
            <a:ext cx="1785937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版图扩张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AutoShape 5"/>
          <p:cNvSpPr/>
          <p:nvPr/>
        </p:nvSpPr>
        <p:spPr>
          <a:xfrm>
            <a:off x="3852863" y="4738688"/>
            <a:ext cx="212725" cy="1398587"/>
          </a:xfrm>
          <a:prstGeom prst="leftBrace">
            <a:avLst>
              <a:gd name="adj1" fmla="val 52323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>
              <a:buFont typeface="Arial" panose="020B0604020202020204" pitchFamily="34" charset="0"/>
            </a:pPr>
            <a:endParaRPr dirty="0">
              <a:latin typeface="宋体" panose="02010600030101010101" pitchFamily="2" charset="-122"/>
            </a:endParaRPr>
          </a:p>
        </p:txBody>
      </p:sp>
      <p:sp>
        <p:nvSpPr>
          <p:cNvPr id="18" name="文本框 37897"/>
          <p:cNvSpPr txBox="1"/>
          <p:nvPr/>
        </p:nvSpPr>
        <p:spPr>
          <a:xfrm>
            <a:off x="4103688" y="5168900"/>
            <a:ext cx="25019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查理曼称帝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文本框 37897"/>
          <p:cNvSpPr txBox="1"/>
          <p:nvPr/>
        </p:nvSpPr>
        <p:spPr>
          <a:xfrm>
            <a:off x="4103688" y="5643563"/>
            <a:ext cx="25019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帝国一分为三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文本框 37893"/>
          <p:cNvSpPr txBox="1"/>
          <p:nvPr/>
        </p:nvSpPr>
        <p:spPr>
          <a:xfrm>
            <a:off x="1887538" y="522288"/>
            <a:ext cx="24257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基督教的兴起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461" name="文本框 61460"/>
          <p:cNvSpPr txBox="1"/>
          <p:nvPr/>
        </p:nvSpPr>
        <p:spPr>
          <a:xfrm>
            <a:off x="0" y="188913"/>
            <a:ext cx="16129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本课小结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30" grpId="0" animBg="1"/>
      <p:bldP spid="31" grpId="0"/>
      <p:bldP spid="35" grpId="0"/>
      <p:bldP spid="36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文本框 56321"/>
          <p:cNvSpPr txBox="1"/>
          <p:nvPr/>
        </p:nvSpPr>
        <p:spPr>
          <a:xfrm>
            <a:off x="250825" y="1651000"/>
            <a:ext cx="8632825" cy="2570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1. 6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世纪欧洲最主要的国家是（   ）</a:t>
            </a:r>
            <a:endParaRPr lang="zh-CN" altLang="en-US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．法兰克王国</a:t>
            </a:r>
            <a:b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．查里曼帝国</a:t>
            </a:r>
            <a:b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．英吉利王国</a:t>
            </a:r>
            <a:b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</a:b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D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．意大利</a:t>
            </a:r>
            <a:endParaRPr lang="zh-CN" altLang="en-US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1500" y="1420813"/>
            <a:ext cx="7651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</a:pPr>
            <a:r>
              <a:rPr lang="en-US" altLang="zh-CN" sz="6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en-US" altLang="en-US" sz="6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en-US" altLang="en-US" sz="6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2471" name="文本框 62470"/>
          <p:cNvSpPr txBox="1"/>
          <p:nvPr/>
        </p:nvSpPr>
        <p:spPr>
          <a:xfrm>
            <a:off x="827088" y="620713"/>
            <a:ext cx="23606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CC0000"/>
                </a:solidFill>
                <a:latin typeface="Arial" panose="020B0604020202020204" pitchFamily="34" charset="0"/>
              </a:rPr>
              <a:t>随堂训练</a:t>
            </a:r>
            <a:endParaRPr lang="zh-CN" altLang="en-US" sz="36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56321"/>
          <p:cNvSpPr txBox="1">
            <a:spLocks noChangeArrowheads="1"/>
          </p:cNvSpPr>
          <p:nvPr/>
        </p:nvSpPr>
        <p:spPr bwMode="auto">
          <a:xfrm>
            <a:off x="250825" y="1139825"/>
            <a:ext cx="8632825" cy="3584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2. 8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世纪前期，法兰克王国宫相查理</a:t>
            </a: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马特改变了以前无条件赏赐贵族土地的做法，实现有条件的土地分封。这场改革给西欧带来的影响是（    ）</a:t>
            </a:r>
            <a:endParaRPr lang="zh-CN" altLang="en-US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  <a:buAutoNum type="alphaUcPeriod"/>
            </a:pP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日耳曼民族的大量入侵                    </a:t>
            </a:r>
            <a:endParaRPr lang="zh-CN" altLang="en-US" sz="30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B. 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罗马教廷权力至高无上</a:t>
            </a:r>
            <a:endParaRPr lang="zh-CN" altLang="en-US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C. 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森严的封建等级制度形成                  </a:t>
            </a:r>
            <a:endParaRPr lang="zh-CN" altLang="en-US" sz="30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D. </a:t>
            </a:r>
            <a:r>
              <a:rPr lang="zh-CN" altLang="en-US" sz="3000" b="1" dirty="0">
                <a:latin typeface="宋体" panose="02010600030101010101" pitchFamily="2" charset="-122"/>
                <a:sym typeface="宋体" panose="02010600030101010101" pitchFamily="2" charset="-122"/>
              </a:rPr>
              <a:t>拜占庭帝国被外族所灭</a:t>
            </a:r>
            <a:endParaRPr lang="zh-CN" altLang="en-US" sz="3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08850" y="1916113"/>
            <a:ext cx="7651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</a:pPr>
            <a:r>
              <a:rPr lang="en-US" altLang="zh-CN" sz="6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en-US" altLang="en-US" sz="6000" b="1" dirty="0">
                <a:solidFill>
                  <a:srgbClr val="0000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   </a:t>
            </a:r>
            <a:endParaRPr lang="en-US" altLang="en-US" sz="6000" b="1" dirty="0">
              <a:solidFill>
                <a:srgbClr val="0000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0" name="文本框 65539"/>
          <p:cNvSpPr txBox="1"/>
          <p:nvPr/>
        </p:nvSpPr>
        <p:spPr>
          <a:xfrm>
            <a:off x="2987675" y="148431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solidFill>
                  <a:srgbClr val="CC0000"/>
                </a:solidFill>
                <a:latin typeface="Arial" panose="020B0604020202020204" pitchFamily="34" charset="0"/>
              </a:rPr>
              <a:t>课后作业</a:t>
            </a:r>
            <a:endParaRPr lang="zh-CN" altLang="en-US" sz="32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文本框 65540"/>
          <p:cNvSpPr txBox="1"/>
          <p:nvPr/>
        </p:nvSpPr>
        <p:spPr>
          <a:xfrm>
            <a:off x="755650" y="2349500"/>
            <a:ext cx="66452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</a:rPr>
              <a:t>、基督教创立的时间、地点及创立者？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5542" name="文本框 65541"/>
          <p:cNvSpPr txBox="1"/>
          <p:nvPr/>
        </p:nvSpPr>
        <p:spPr>
          <a:xfrm>
            <a:off x="755650" y="2997200"/>
            <a:ext cx="74723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</a:rPr>
              <a:t>、法兰克王国建立的时间及建立者？查理曼帝国建立时间及分裂时间？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65543" name="文本框 65542"/>
          <p:cNvSpPr txBox="1"/>
          <p:nvPr/>
        </p:nvSpPr>
        <p:spPr>
          <a:xfrm>
            <a:off x="684213" y="4149725"/>
            <a:ext cx="7416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</a:rPr>
              <a:t>、西欧封建社会的封君与封臣之间关系的纽带是什么？他们之间关系如何？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" y="78105"/>
            <a:ext cx="885888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32040" y="4653136"/>
            <a:ext cx="19050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东罗马帝国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99792" y="4676397"/>
            <a:ext cx="1806575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西罗马帝国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8" name="Picture 6" descr="C:\Users\Administrator\Desktop\224278056.jpg"/>
          <p:cNvPicPr>
            <a:picLocks noChangeAspect="1"/>
          </p:cNvPicPr>
          <p:nvPr/>
        </p:nvPicPr>
        <p:blipFill>
          <a:blip r:embed="rId1"/>
          <a:srcRect b="3595"/>
          <a:stretch>
            <a:fillRect/>
          </a:stretch>
        </p:blipFill>
        <p:spPr>
          <a:xfrm>
            <a:off x="29845" y="635"/>
            <a:ext cx="9093835" cy="686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0480" y="3382645"/>
            <a:ext cx="9093200" cy="255333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公元前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476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年，西罗马帝国灭亡，取而代之的是日耳曼人的“蛮族”国家。主要有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西哥特王国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，它占有了欧洲西部，包括现在的西班牙和法国西部；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东哥特王国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，它占领了意大利；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法兰克王国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，它占有了现在的法国与德国的大部分。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文本框 1"/>
          <p:cNvSpPr txBox="1"/>
          <p:nvPr/>
        </p:nvSpPr>
        <p:spPr>
          <a:xfrm>
            <a:off x="323850" y="1052513"/>
            <a:ext cx="8299450" cy="240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第三单元 封建时代的欧洲</a:t>
            </a:r>
            <a:endParaRPr lang="zh-CN" altLang="en-US" sz="3600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buFont typeface="Arial" panose="020B0604020202020204" pitchFamily="34" charset="0"/>
            </a:pP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buFont typeface="Arial" panose="020B0604020202020204" pitchFamily="34" charset="0"/>
            </a:pP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课 基督教的兴起和法兰克王国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" name="图片 20" descr="1.jpg"/>
          <p:cNvPicPr>
            <a:picLocks noChangeAspect="1"/>
          </p:cNvPicPr>
          <p:nvPr/>
        </p:nvPicPr>
        <p:blipFill>
          <a:blip r:embed="rId1" cstate="print"/>
          <a:srcRect r="8155"/>
          <a:stretch>
            <a:fillRect/>
          </a:stretch>
        </p:blipFill>
        <p:spPr>
          <a:xfrm>
            <a:off x="7487" y="4019128"/>
            <a:ext cx="2292332" cy="2213434"/>
          </a:xfrm>
          <a:prstGeom prst="roundRect">
            <a:avLst>
              <a:gd name="adj" fmla="val 10227"/>
            </a:avLst>
          </a:prstGeom>
        </p:spPr>
      </p:pic>
      <p:pic>
        <p:nvPicPr>
          <p:cNvPr id="3077" name="图片 2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538" y="4005263"/>
            <a:ext cx="2449512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5" descr="1.jpg"/>
          <p:cNvPicPr>
            <a:picLocks noChangeAspect="1"/>
          </p:cNvPicPr>
          <p:nvPr/>
        </p:nvPicPr>
        <p:blipFill>
          <a:blip r:embed="rId3"/>
          <a:srcRect l="25314"/>
          <a:stretch>
            <a:fillRect/>
          </a:stretch>
        </p:blipFill>
        <p:spPr>
          <a:xfrm>
            <a:off x="4643438" y="4005263"/>
            <a:ext cx="2303462" cy="2173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 descr="5.jpg"/>
          <p:cNvPicPr>
            <a:picLocks noChangeAspect="1"/>
          </p:cNvPicPr>
          <p:nvPr/>
        </p:nvPicPr>
        <p:blipFill>
          <a:blip r:embed="rId4" cstate="print"/>
          <a:srcRect r="9438"/>
          <a:stretch>
            <a:fillRect/>
          </a:stretch>
        </p:blipFill>
        <p:spPr>
          <a:xfrm>
            <a:off x="6919166" y="3940933"/>
            <a:ext cx="2219709" cy="2190619"/>
          </a:xfrm>
          <a:prstGeom prst="roundRect">
            <a:avLst>
              <a:gd name="adj" fmla="val 10227"/>
            </a:avLst>
          </a:prstGeom>
        </p:spPr>
      </p:pic>
      <p:grpSp>
        <p:nvGrpSpPr>
          <p:cNvPr id="62" name="组合 61"/>
          <p:cNvGrpSpPr/>
          <p:nvPr/>
        </p:nvGrpSpPr>
        <p:grpSpPr>
          <a:xfrm>
            <a:off x="2339975" y="3706813"/>
            <a:ext cx="2127250" cy="3151187"/>
            <a:chOff x="2172071" y="1865364"/>
            <a:chExt cx="2127373" cy="3151653"/>
          </a:xfrm>
        </p:grpSpPr>
        <p:pic>
          <p:nvPicPr>
            <p:cNvPr id="55" name="图片 2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3653"/>
            <a:stretch>
              <a:fillRect/>
            </a:stretch>
          </p:blipFill>
          <p:spPr bwMode="auto">
            <a:xfrm>
              <a:off x="2403451" y="1885938"/>
              <a:ext cx="1673122" cy="207170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9" name="矩形 48"/>
            <p:cNvSpPr/>
            <p:nvPr/>
          </p:nvSpPr>
          <p:spPr>
            <a:xfrm>
              <a:off x="2546317" y="2243128"/>
              <a:ext cx="428599" cy="15541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10699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华文隶书" pitchFamily="2" charset="-122"/>
                  <a:ea typeface="华文隶书" pitchFamily="2" charset="-122"/>
                  <a:cs typeface="+mn-cs"/>
                </a:rPr>
                <a:t>克洛维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itchFamily="2" charset="-122"/>
                <a:ea typeface="华文隶书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6" name="图片 46" descr="a780002b97912af848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248285"/>
            <a:ext cx="6722110" cy="4307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矩形 47"/>
          <p:cNvSpPr/>
          <p:nvPr/>
        </p:nvSpPr>
        <p:spPr>
          <a:xfrm>
            <a:off x="297180" y="4746625"/>
            <a:ext cx="82467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1068705"/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基督教在罗国帝国时期曾受到压制，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</a:rPr>
              <a:t>392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年，罗马皇帝狄奥多西一世将基督教正式定为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新魏" pitchFamily="2" charset="-122"/>
                <a:ea typeface="华文新魏" pitchFamily="2" charset="-122"/>
              </a:rPr>
              <a:t>罗马国教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，基督教取代多神信仰，成为帝国的官方宗教，后来又成为</a:t>
            </a:r>
            <a:r>
              <a:rPr lang="zh-CN" alt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新魏" pitchFamily="2" charset="-122"/>
                <a:ea typeface="华文新魏" pitchFamily="2" charset="-122"/>
              </a:rPr>
              <a:t>欧洲封建社会主要精神支柱</a:t>
            </a:r>
            <a:r>
              <a:rPr lang="zh-CN" altLang="en-US" sz="2800" dirty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4" name="文本框 39943"/>
          <p:cNvSpPr txBox="1"/>
          <p:nvPr/>
        </p:nvSpPr>
        <p:spPr>
          <a:xfrm>
            <a:off x="5379720" y="193358"/>
            <a:ext cx="35290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）皈依基督教</a:t>
            </a:r>
            <a:endParaRPr lang="zh-CN" altLang="en-US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9945" name="文本框 39944"/>
          <p:cNvSpPr txBox="1"/>
          <p:nvPr/>
        </p:nvSpPr>
        <p:spPr>
          <a:xfrm>
            <a:off x="5393690" y="783908"/>
            <a:ext cx="38020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）分封土地</a:t>
            </a:r>
            <a:endParaRPr lang="zh-CN" altLang="en-US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9946" name="文本框 39945"/>
          <p:cNvSpPr txBox="1"/>
          <p:nvPr/>
        </p:nvSpPr>
        <p:spPr>
          <a:xfrm>
            <a:off x="5379720" y="1331913"/>
            <a:ext cx="18113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）扩张</a:t>
            </a:r>
            <a:endParaRPr lang="zh-CN" altLang="en-US" sz="2800" b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图片 48" descr="1.jpg"/>
          <p:cNvPicPr>
            <a:picLocks noChangeAspect="1"/>
          </p:cNvPicPr>
          <p:nvPr/>
        </p:nvPicPr>
        <p:blipFill>
          <a:blip r:embed="rId1"/>
          <a:srcRect b="18519"/>
          <a:stretch>
            <a:fillRect/>
          </a:stretch>
        </p:blipFill>
        <p:spPr>
          <a:xfrm>
            <a:off x="629920" y="1981200"/>
            <a:ext cx="7884795" cy="488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4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10"/>
            <a:ext cx="5502275" cy="394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658540" y="4776445"/>
            <a:ext cx="17922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查理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马特像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3192145" y="710565"/>
            <a:ext cx="54819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查理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·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马特（约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688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—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741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年），法兰克王国墨洛温王朝宫相（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714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—</a:t>
            </a:r>
            <a:r>
              <a:rPr lang="en-US" altLang="zh-CN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741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年），丕平之父。当时，他权势倾朝，是法兰克王国实际统治者。任宫相期间，他积极推行封君封臣制度（又称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“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采邑制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”</a:t>
            </a: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）。</a:t>
            </a:r>
            <a:endParaRPr lang="zh-CN" altLang="en-US" sz="36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855345"/>
            <a:ext cx="2582545" cy="3686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矩形 7197"/>
          <p:cNvSpPr/>
          <p:nvPr/>
        </p:nvSpPr>
        <p:spPr>
          <a:xfrm>
            <a:off x="250825" y="260350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目标导学三：封君与封臣</a:t>
            </a:r>
            <a:endParaRPr lang="zh-CN" altLang="zh-CN" sz="2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5062" name="文本框 45061"/>
          <p:cNvSpPr txBox="1"/>
          <p:nvPr/>
        </p:nvSpPr>
        <p:spPr>
          <a:xfrm>
            <a:off x="395288" y="1628775"/>
            <a:ext cx="18049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）时间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5064" name="文本框 45063"/>
          <p:cNvSpPr txBox="1"/>
          <p:nvPr/>
        </p:nvSpPr>
        <p:spPr>
          <a:xfrm>
            <a:off x="250825" y="981075"/>
            <a:ext cx="8569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法兰克王国的土地改革（查理马特改革）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45065" name="文本框 45064"/>
          <p:cNvSpPr txBox="1"/>
          <p:nvPr/>
        </p:nvSpPr>
        <p:spPr>
          <a:xfrm>
            <a:off x="395288" y="2060575"/>
            <a:ext cx="2447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）内容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5066" name="文本框 45065"/>
          <p:cNvSpPr txBox="1"/>
          <p:nvPr/>
        </p:nvSpPr>
        <p:spPr>
          <a:xfrm>
            <a:off x="395605" y="2580005"/>
            <a:ext cx="22320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</a:rPr>
              <a:t>（</a:t>
            </a:r>
            <a:r>
              <a:rPr lang="en-US" altLang="zh-CN" sz="2800" dirty="0"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</a:rPr>
              <a:t>）结果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45069" name="矩形 45068"/>
          <p:cNvSpPr/>
          <p:nvPr/>
        </p:nvSpPr>
        <p:spPr>
          <a:xfrm>
            <a:off x="815023" y="2408873"/>
            <a:ext cx="309880" cy="9531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47110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630" y="1503045"/>
            <a:ext cx="6372225" cy="5266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2234</Words>
  <Application>WPS 演示</Application>
  <PresentationFormat>在屏幕上显示</PresentationFormat>
  <Paragraphs>225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华文细黑</vt:lpstr>
      <vt:lpstr>Times New Roman</vt:lpstr>
      <vt:lpstr>楷体</vt:lpstr>
      <vt:lpstr>隶书</vt:lpstr>
      <vt:lpstr>黑体</vt:lpstr>
      <vt:lpstr>华文隶书</vt:lpstr>
      <vt:lpstr>Calibri</vt:lpstr>
      <vt:lpstr>华文新魏</vt:lpstr>
      <vt:lpstr>华文隶书</vt:lpstr>
      <vt:lpstr>Arial Unicode MS</vt:lpstr>
      <vt:lpstr>华文楷体</vt:lpstr>
      <vt:lpstr>楷体_GB2312</vt:lpstr>
      <vt:lpstr>Arial Narrow</vt:lpstr>
      <vt:lpstr>华文行楷</vt:lpstr>
      <vt:lpstr>华文行楷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12</cp:revision>
  <dcterms:created xsi:type="dcterms:W3CDTF">2018-09-23T05:17:00Z</dcterms:created>
  <dcterms:modified xsi:type="dcterms:W3CDTF">2019-06-13T03:33:14Z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