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04"/>
  </p:handoutMasterIdLst>
  <p:sldIdLst>
    <p:sldId id="256" r:id="rId3"/>
    <p:sldId id="292" r:id="rId4"/>
    <p:sldId id="257" r:id="rId5"/>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5" r:id="rId25"/>
    <p:sldId id="277" r:id="rId26"/>
    <p:sldId id="278" r:id="rId27"/>
    <p:sldId id="281" r:id="rId28"/>
    <p:sldId id="279" r:id="rId29"/>
    <p:sldId id="282" r:id="rId30"/>
    <p:sldId id="284" r:id="rId31"/>
    <p:sldId id="285" r:id="rId32"/>
    <p:sldId id="286" r:id="rId33"/>
    <p:sldId id="287" r:id="rId34"/>
    <p:sldId id="288" r:id="rId35"/>
    <p:sldId id="289" r:id="rId36"/>
    <p:sldId id="290" r:id="rId37"/>
    <p:sldId id="291" r:id="rId38"/>
    <p:sldId id="326" r:id="rId39"/>
    <p:sldId id="327" r:id="rId40"/>
    <p:sldId id="328" r:id="rId41"/>
    <p:sldId id="329" r:id="rId42"/>
    <p:sldId id="330" r:id="rId43"/>
    <p:sldId id="331" r:id="rId44"/>
    <p:sldId id="332" r:id="rId45"/>
    <p:sldId id="334" r:id="rId46"/>
    <p:sldId id="335" r:id="rId47"/>
    <p:sldId id="333" r:id="rId48"/>
    <p:sldId id="336" r:id="rId49"/>
    <p:sldId id="352" r:id="rId50"/>
    <p:sldId id="338" r:id="rId51"/>
    <p:sldId id="339" r:id="rId52"/>
    <p:sldId id="340" r:id="rId53"/>
    <p:sldId id="341" r:id="rId54"/>
    <p:sldId id="342" r:id="rId55"/>
    <p:sldId id="343" r:id="rId56"/>
    <p:sldId id="344" r:id="rId57"/>
    <p:sldId id="345" r:id="rId58"/>
    <p:sldId id="346" r:id="rId59"/>
    <p:sldId id="347" r:id="rId60"/>
    <p:sldId id="350" r:id="rId61"/>
    <p:sldId id="353" r:id="rId62"/>
    <p:sldId id="354" r:id="rId63"/>
    <p:sldId id="355" r:id="rId64"/>
    <p:sldId id="467" r:id="rId65"/>
    <p:sldId id="468" r:id="rId66"/>
    <p:sldId id="469" r:id="rId67"/>
    <p:sldId id="470" r:id="rId68"/>
    <p:sldId id="471" r:id="rId69"/>
    <p:sldId id="472" r:id="rId70"/>
    <p:sldId id="473" r:id="rId71"/>
    <p:sldId id="474" r:id="rId72"/>
    <p:sldId id="475" r:id="rId73"/>
    <p:sldId id="476" r:id="rId74"/>
    <p:sldId id="477" r:id="rId75"/>
    <p:sldId id="557" r:id="rId76"/>
    <p:sldId id="356" r:id="rId77"/>
    <p:sldId id="357" r:id="rId78"/>
    <p:sldId id="358" r:id="rId79"/>
    <p:sldId id="359" r:id="rId80"/>
    <p:sldId id="367" r:id="rId81"/>
    <p:sldId id="373" r:id="rId82"/>
    <p:sldId id="372" r:id="rId83"/>
    <p:sldId id="393" r:id="rId84"/>
    <p:sldId id="395" r:id="rId85"/>
    <p:sldId id="394" r:id="rId86"/>
    <p:sldId id="382" r:id="rId87"/>
    <p:sldId id="478" r:id="rId88"/>
    <p:sldId id="479" r:id="rId89"/>
    <p:sldId id="480" r:id="rId90"/>
    <p:sldId id="481" r:id="rId91"/>
    <p:sldId id="487" r:id="rId92"/>
    <p:sldId id="488" r:id="rId93"/>
    <p:sldId id="368" r:id="rId94"/>
    <p:sldId id="365" r:id="rId95"/>
    <p:sldId id="369" r:id="rId96"/>
    <p:sldId id="370" r:id="rId97"/>
    <p:sldId id="371" r:id="rId98"/>
    <p:sldId id="482" r:id="rId99"/>
    <p:sldId id="483" r:id="rId100"/>
    <p:sldId id="484" r:id="rId101"/>
    <p:sldId id="485" r:id="rId102"/>
    <p:sldId id="486" r:id="rId103"/>
    <p:sldId id="375" r:id="rId104"/>
    <p:sldId id="376" r:id="rId105"/>
    <p:sldId id="379" r:id="rId106"/>
    <p:sldId id="380" r:id="rId107"/>
    <p:sldId id="381" r:id="rId108"/>
    <p:sldId id="491" r:id="rId109"/>
    <p:sldId id="490" r:id="rId110"/>
    <p:sldId id="492" r:id="rId111"/>
    <p:sldId id="660" r:id="rId112"/>
    <p:sldId id="489" r:id="rId113"/>
    <p:sldId id="728" r:id="rId114"/>
    <p:sldId id="383" r:id="rId115"/>
    <p:sldId id="384" r:id="rId116"/>
    <p:sldId id="385" r:id="rId117"/>
    <p:sldId id="415" r:id="rId118"/>
    <p:sldId id="386" r:id="rId119"/>
    <p:sldId id="417" r:id="rId120"/>
    <p:sldId id="430" r:id="rId121"/>
    <p:sldId id="431" r:id="rId122"/>
    <p:sldId id="432" r:id="rId123"/>
    <p:sldId id="493" r:id="rId124"/>
    <p:sldId id="443" r:id="rId125"/>
    <p:sldId id="444" r:id="rId126"/>
    <p:sldId id="447" r:id="rId127"/>
    <p:sldId id="433" r:id="rId128"/>
    <p:sldId id="434" r:id="rId129"/>
    <p:sldId id="435" r:id="rId130"/>
    <p:sldId id="436" r:id="rId131"/>
    <p:sldId id="438" r:id="rId132"/>
    <p:sldId id="439" r:id="rId133"/>
    <p:sldId id="440" r:id="rId134"/>
    <p:sldId id="441" r:id="rId135"/>
    <p:sldId id="442" r:id="rId136"/>
    <p:sldId id="494" r:id="rId137"/>
    <p:sldId id="495" r:id="rId138"/>
    <p:sldId id="496" r:id="rId139"/>
    <p:sldId id="497" r:id="rId140"/>
    <p:sldId id="498" r:id="rId141"/>
    <p:sldId id="499" r:id="rId142"/>
    <p:sldId id="500" r:id="rId143"/>
    <p:sldId id="501" r:id="rId144"/>
    <p:sldId id="502" r:id="rId145"/>
    <p:sldId id="503" r:id="rId146"/>
    <p:sldId id="504" r:id="rId147"/>
    <p:sldId id="418" r:id="rId148"/>
    <p:sldId id="419" r:id="rId149"/>
    <p:sldId id="420" r:id="rId150"/>
    <p:sldId id="421" r:id="rId151"/>
    <p:sldId id="422" r:id="rId152"/>
    <p:sldId id="559" r:id="rId153"/>
    <p:sldId id="560" r:id="rId154"/>
    <p:sldId id="561" r:id="rId155"/>
    <p:sldId id="562" r:id="rId156"/>
    <p:sldId id="563" r:id="rId157"/>
    <p:sldId id="423" r:id="rId158"/>
    <p:sldId id="425" r:id="rId159"/>
    <p:sldId id="424" r:id="rId160"/>
    <p:sldId id="427" r:id="rId161"/>
    <p:sldId id="428" r:id="rId162"/>
    <p:sldId id="573" r:id="rId163"/>
    <p:sldId id="574" r:id="rId164"/>
    <p:sldId id="575" r:id="rId165"/>
    <p:sldId id="576" r:id="rId166"/>
    <p:sldId id="577" r:id="rId167"/>
    <p:sldId id="578" r:id="rId168"/>
    <p:sldId id="579" r:id="rId169"/>
    <p:sldId id="580" r:id="rId170"/>
    <p:sldId id="581" r:id="rId171"/>
    <p:sldId id="582" r:id="rId172"/>
    <p:sldId id="583" r:id="rId173"/>
    <p:sldId id="584" r:id="rId174"/>
    <p:sldId id="585" r:id="rId175"/>
    <p:sldId id="586" r:id="rId176"/>
    <p:sldId id="587" r:id="rId177"/>
    <p:sldId id="588" r:id="rId178"/>
    <p:sldId id="589" r:id="rId179"/>
    <p:sldId id="590" r:id="rId180"/>
    <p:sldId id="795" r:id="rId181"/>
    <p:sldId id="796" r:id="rId182"/>
    <p:sldId id="797" r:id="rId183"/>
    <p:sldId id="798" r:id="rId184"/>
    <p:sldId id="799" r:id="rId185"/>
    <p:sldId id="800" r:id="rId186"/>
    <p:sldId id="802" r:id="rId187"/>
    <p:sldId id="803" r:id="rId188"/>
    <p:sldId id="801" r:id="rId189"/>
    <p:sldId id="804" r:id="rId190"/>
    <p:sldId id="805" r:id="rId191"/>
    <p:sldId id="806" r:id="rId192"/>
    <p:sldId id="808" r:id="rId193"/>
    <p:sldId id="809" r:id="rId194"/>
    <p:sldId id="810" r:id="rId195"/>
    <p:sldId id="812" r:id="rId196"/>
    <p:sldId id="813" r:id="rId197"/>
    <p:sldId id="814" r:id="rId198"/>
    <p:sldId id="815" r:id="rId199"/>
    <p:sldId id="816" r:id="rId200"/>
    <p:sldId id="817" r:id="rId201"/>
    <p:sldId id="818" r:id="rId202"/>
    <p:sldId id="819" r:id="rId20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78" y="-114"/>
      </p:cViewPr>
      <p:guideLst>
        <p:guide orient="horz" pos="2177"/>
        <p:guide pos="288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7" Type="http://schemas.openxmlformats.org/officeDocument/2006/relationships/tableStyles" Target="tableStyles.xml"/><Relationship Id="rId206" Type="http://schemas.openxmlformats.org/officeDocument/2006/relationships/viewProps" Target="viewProps.xml"/><Relationship Id="rId205" Type="http://schemas.openxmlformats.org/officeDocument/2006/relationships/presProps" Target="presProps.xml"/><Relationship Id="rId204" Type="http://schemas.openxmlformats.org/officeDocument/2006/relationships/handoutMaster" Target="handoutMasters/handoutMaster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C1F3B-1C63-4A16-8C32-0974CE2C6AB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F67CD-C049-44E2-A700-F0FF96C064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0CF67CD-C049-44E2-A700-F0FF96C064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a:xfrm>
            <a:off x="1143000" y="685800"/>
            <a:ext cx="4572000" cy="3429000"/>
          </a:xfrm>
        </p:spPr>
      </p:sp>
      <p:sp>
        <p:nvSpPr>
          <p:cNvPr id="95235" name="备注占位符 2"/>
          <p:cNvSpPr>
            <a:spLocks noGrp="1"/>
          </p:cNvSpPr>
          <p:nvPr>
            <p:ph type="body" idx="1"/>
          </p:nvPr>
        </p:nvSpPr>
        <p:spPr>
          <a:noFill/>
        </p:spPr>
        <p:txBody>
          <a:bodyPr/>
          <a:lstStyle/>
          <a:p>
            <a:endParaRPr lang="zh-CN" altLang="en-US" smtClean="0"/>
          </a:p>
        </p:txBody>
      </p:sp>
      <p:sp>
        <p:nvSpPr>
          <p:cNvPr id="95236" name="灯片编号占位符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charset="0"/>
                <a:ea typeface="宋体" panose="02010600030101010101" pitchFamily="2" charset="-122"/>
              </a:defRPr>
            </a:lvl1pPr>
            <a:lvl2pPr marL="742950" indent="-285750" eaLnBrk="0" hangingPunct="0">
              <a:spcBef>
                <a:spcPct val="30000"/>
              </a:spcBef>
              <a:defRPr sz="1200">
                <a:solidFill>
                  <a:schemeClr val="tx1"/>
                </a:solidFill>
                <a:latin typeface="Calibri" panose="020F050202020403020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FE0FFD5A-DE26-42B4-A0B7-DA6606286714}"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FB645D-993E-40FA-B7C6-96D432DE7DC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C99B62E-9CE3-4D87-BB86-9F9266D488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CA19A-4CD4-402E-B6F1-EA884E70483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9B62E-9CE3-4D87-BB86-9F9266D488B8}"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CA19A-4CD4-402E-B6F1-EA884E7048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slide" Target="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slide" Target="slide7.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emf"/></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slide" Target="slide145.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slide" Target="slide104.xml"/><Relationship Id="rId1" Type="http://schemas.openxmlformats.org/officeDocument/2006/relationships/tags" Target="../tags/tag2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slide" Target="slide5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slide" Target="slide5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slide" Target="slide9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slide" Target="slide9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slide" Target="slide4.xml"/></Relationships>
</file>

<file path=ppt/slides/_rels/slide15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slide" Target="slide4.xml"/><Relationship Id="rId1" Type="http://schemas.openxmlformats.org/officeDocument/2006/relationships/tags" Target="../tags/tag2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slide" Target="slide5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slide" Target="slide1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slide" Target="slide12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5.jpeg"/></Relationships>
</file>

<file path=ppt/slides/_rels/slide18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6.xml"/><Relationship Id="rId2" Type="http://schemas.openxmlformats.org/officeDocument/2006/relationships/image" Target="../media/image27.jpeg"/><Relationship Id="rId1" Type="http://schemas.openxmlformats.org/officeDocument/2006/relationships/image" Target="../media/image26.png"/></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8.jpe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tags" Target="../tags/tag9.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836712"/>
            <a:ext cx="7772400" cy="1470025"/>
          </a:xfrm>
        </p:spPr>
        <p:txBody>
          <a:bodyPr/>
          <a:lstStyle/>
          <a:p>
            <a:r>
              <a:rPr lang="zh-CN" altLang="en-US" dirty="0" smtClean="0"/>
              <a:t>教育部考试中心</a:t>
            </a:r>
            <a:endParaRPr lang="zh-CN" altLang="en-US" dirty="0"/>
          </a:p>
        </p:txBody>
      </p:sp>
      <p:sp>
        <p:nvSpPr>
          <p:cNvPr id="3" name="副标题 2"/>
          <p:cNvSpPr>
            <a:spLocks noGrp="1"/>
          </p:cNvSpPr>
          <p:nvPr>
            <p:ph type="subTitle" idx="1"/>
          </p:nvPr>
        </p:nvSpPr>
        <p:spPr>
          <a:xfrm>
            <a:off x="2051720" y="2564904"/>
            <a:ext cx="6400800" cy="1752600"/>
          </a:xfrm>
        </p:spPr>
        <p:txBody>
          <a:bodyPr>
            <a:normAutofit fontScale="77500" lnSpcReduction="20000"/>
          </a:bodyPr>
          <a:lstStyle/>
          <a:p>
            <a:r>
              <a:rPr lang="en-US" altLang="zh-CN" sz="7200" dirty="0" smtClean="0"/>
              <a:t>《</a:t>
            </a:r>
            <a:r>
              <a:rPr lang="zh-CN" altLang="en-US" sz="7200" dirty="0" smtClean="0"/>
              <a:t>考试说明</a:t>
            </a:r>
            <a:r>
              <a:rPr lang="en-US" altLang="zh-CN" sz="7200" dirty="0" smtClean="0"/>
              <a:t>》</a:t>
            </a:r>
            <a:endParaRPr lang="en-US" altLang="zh-CN" sz="7200" dirty="0" smtClean="0"/>
          </a:p>
          <a:p>
            <a:r>
              <a:rPr lang="en-US" altLang="zh-CN" sz="7200" dirty="0"/>
              <a:t> </a:t>
            </a:r>
            <a:r>
              <a:rPr lang="en-US" altLang="zh-CN" sz="7200" dirty="0" smtClean="0"/>
              <a:t>        </a:t>
            </a:r>
            <a:r>
              <a:rPr lang="zh-CN" altLang="en-US" sz="7200" dirty="0" smtClean="0"/>
              <a:t>解读</a:t>
            </a:r>
            <a:endParaRPr lang="zh-CN" altLang="en-US" sz="7200" dirty="0" smtClean="0"/>
          </a:p>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0" y="980728"/>
            <a:ext cx="5220072" cy="5877272"/>
          </a:xfrm>
        </p:spPr>
        <p:txBody>
          <a:bodyPr>
            <a:noAutofit/>
          </a:bodyPr>
          <a:lstStyle/>
          <a:p>
            <a:pPr>
              <a:buNone/>
            </a:pPr>
            <a:r>
              <a:rPr lang="zh-CN" altLang="en-US" sz="2400" b="1" dirty="0" smtClean="0"/>
              <a:t>（二）调动和运用知识</a:t>
            </a:r>
            <a:endParaRPr lang="en-US" altLang="zh-CN" sz="2400" b="1" dirty="0" smtClean="0"/>
          </a:p>
          <a:p>
            <a:pPr>
              <a:buNone/>
            </a:pPr>
            <a:r>
              <a:rPr lang="en-US" altLang="zh-CN" sz="2400" b="1" dirty="0" smtClean="0"/>
              <a:t>2</a:t>
            </a:r>
            <a:r>
              <a:rPr lang="en-US" altLang="zh-CN" sz="2400" b="1" dirty="0"/>
              <a:t>.</a:t>
            </a:r>
            <a:r>
              <a:rPr lang="zh-CN" altLang="en-US" sz="2400" b="1" dirty="0"/>
              <a:t>理解历史事实，分析历史结论</a:t>
            </a:r>
            <a:endParaRPr lang="zh-CN" altLang="en-US" sz="2400" b="1" dirty="0"/>
          </a:p>
          <a:p>
            <a:pPr>
              <a:buNone/>
            </a:pPr>
            <a:r>
              <a:rPr lang="zh-CN" altLang="en-US" sz="2000" dirty="0"/>
              <a:t>例</a:t>
            </a:r>
            <a:r>
              <a:rPr lang="en-US" altLang="zh-CN" sz="2000" dirty="0" smtClean="0"/>
              <a:t>5</a:t>
            </a:r>
            <a:r>
              <a:rPr lang="zh-CN" altLang="en-US" sz="2000" dirty="0" smtClean="0"/>
              <a:t>、美</a:t>
            </a:r>
            <a:r>
              <a:rPr lang="zh-CN" altLang="en-US" sz="2000" dirty="0"/>
              <a:t>国首都华盛顿所在地原是一片荒无人烟的灌木丛林。联邦政府机构位于城市中心</a:t>
            </a:r>
            <a:r>
              <a:rPr lang="zh-CN" altLang="en-US" sz="2000" dirty="0" smtClean="0"/>
              <a:t>，</a:t>
            </a:r>
            <a:r>
              <a:rPr lang="zh-CN" altLang="en-US" sz="2000" dirty="0"/>
              <a:t>国</a:t>
            </a:r>
            <a:r>
              <a:rPr lang="zh-CN" altLang="en-US" sz="2000" dirty="0" smtClean="0"/>
              <a:t>会</a:t>
            </a:r>
            <a:r>
              <a:rPr lang="zh-CN" altLang="en-US" sz="2000" dirty="0"/>
              <a:t>大厦在全城最高点“国会山”上，在其两侧分别是总统府和联</a:t>
            </a:r>
            <a:r>
              <a:rPr lang="zh-CN" altLang="en-US" sz="2000" dirty="0" smtClean="0"/>
              <a:t>邦最高法</a:t>
            </a:r>
            <a:r>
              <a:rPr lang="zh-CN" altLang="en-US" sz="2000" dirty="0"/>
              <a:t>院。以建都时各州名称命名的</a:t>
            </a:r>
            <a:r>
              <a:rPr lang="en-US" altLang="zh-CN" sz="2000" dirty="0"/>
              <a:t>15</a:t>
            </a:r>
            <a:r>
              <a:rPr lang="zh-CN" altLang="en-US" sz="2000" dirty="0"/>
              <a:t>条大道由内向外辐射，覆盖全城。华盛顿的建筑规划体现的美同政治文化是</a:t>
            </a:r>
            <a:endParaRPr lang="zh-CN" altLang="en-US" sz="2000" dirty="0"/>
          </a:p>
          <a:p>
            <a:r>
              <a:rPr lang="en-US" altLang="zh-CN" sz="2000" dirty="0"/>
              <a:t>A.</a:t>
            </a:r>
            <a:r>
              <a:rPr lang="zh-CN" altLang="en-US" sz="2000" dirty="0"/>
              <a:t>白手起家的开拓精神	</a:t>
            </a:r>
            <a:endParaRPr lang="en-US" altLang="zh-CN" sz="2000" dirty="0" smtClean="0"/>
          </a:p>
          <a:p>
            <a:r>
              <a:rPr lang="en-US" altLang="zh-CN" sz="2000" dirty="0" smtClean="0"/>
              <a:t>B</a:t>
            </a:r>
            <a:r>
              <a:rPr lang="en-US" altLang="zh-CN" sz="2000" dirty="0"/>
              <a:t>.</a:t>
            </a:r>
            <a:r>
              <a:rPr lang="zh-CN" altLang="en-US" sz="2000" dirty="0"/>
              <a:t>议会中心与共和意识</a:t>
            </a:r>
            <a:endParaRPr lang="zh-CN" altLang="en-US" sz="2000" dirty="0"/>
          </a:p>
          <a:p>
            <a:r>
              <a:rPr lang="en-US" altLang="zh-CN" sz="2000" dirty="0"/>
              <a:t>C.</a:t>
            </a:r>
            <a:r>
              <a:rPr lang="zh-CN" altLang="en-US" sz="2000" dirty="0"/>
              <a:t>三权分立与制衡原则	</a:t>
            </a:r>
            <a:endParaRPr lang="en-US" altLang="zh-CN" sz="2000" dirty="0" smtClean="0"/>
          </a:p>
          <a:p>
            <a:r>
              <a:rPr lang="en-US" altLang="zh-CN" sz="2000" dirty="0" smtClean="0"/>
              <a:t>D</a:t>
            </a:r>
            <a:r>
              <a:rPr lang="en-US" altLang="zh-CN" sz="2000" dirty="0"/>
              <a:t>.</a:t>
            </a:r>
            <a:r>
              <a:rPr lang="zh-CN" altLang="en-US" sz="2000" dirty="0"/>
              <a:t>平等独立的州权观念</a:t>
            </a:r>
            <a:endParaRPr lang="zh-CN" altLang="en-US" sz="2000" dirty="0"/>
          </a:p>
          <a:p>
            <a:endParaRPr lang="zh-CN" altLang="en-US" sz="2400" dirty="0"/>
          </a:p>
        </p:txBody>
      </p:sp>
      <p:sp>
        <p:nvSpPr>
          <p:cNvPr id="4" name="内容占位符 3"/>
          <p:cNvSpPr>
            <a:spLocks noGrp="1"/>
          </p:cNvSpPr>
          <p:nvPr>
            <p:ph sz="half" idx="2"/>
          </p:nvPr>
        </p:nvSpPr>
        <p:spPr>
          <a:xfrm>
            <a:off x="5076056" y="1196752"/>
            <a:ext cx="3682752" cy="4525963"/>
          </a:xfrm>
        </p:spPr>
        <p:txBody>
          <a:bodyPr>
            <a:normAutofit fontScale="92500" lnSpcReduction="20000"/>
          </a:bodyPr>
          <a:lstStyle/>
          <a:p>
            <a:r>
              <a:rPr lang="zh-CN" altLang="en-US" dirty="0" smtClean="0"/>
              <a:t>［解析］本题以华盛顿建筑规划设计理念为切入点，深入考查考生对美国政治文化的认识。题目设置情境新颖，体现鲜明的时代感和宽广的学科视野，要求考生对美国历史和政治文化的基础知识和重要概念有一定认识，具备较强的综合学科材料和知识的能力。</a:t>
            </a:r>
            <a:endParaRPr lang="zh-CN" altLang="en-US" dirty="0" smtClean="0"/>
          </a:p>
          <a:p>
            <a:endParaRPr lang="zh-CN" altLang="en-US" dirty="0"/>
          </a:p>
        </p:txBody>
      </p:sp>
      <p:sp>
        <p:nvSpPr>
          <p:cNvPr id="5" name="TextBox 4"/>
          <p:cNvSpPr txBox="1"/>
          <p:nvPr/>
        </p:nvSpPr>
        <p:spPr>
          <a:xfrm>
            <a:off x="3995936" y="4005064"/>
            <a:ext cx="431528" cy="646331"/>
          </a:xfrm>
          <a:prstGeom prst="rect">
            <a:avLst/>
          </a:prstGeom>
          <a:noFill/>
        </p:spPr>
        <p:txBody>
          <a:bodyPr wrap="none" rtlCol="0">
            <a:spAutoFit/>
          </a:bodyPr>
          <a:lstStyle/>
          <a:p>
            <a:r>
              <a:rPr lang="en-US" altLang="zh-CN" sz="3600" dirty="0" smtClean="0"/>
              <a:t>C</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55965" y="1646802"/>
            <a:ext cx="8563347"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3350"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(1)</a:t>
            </a:r>
            <a:r>
              <a:rPr lang="zh-CN" altLang="zh-CN" b="1" kern="100" dirty="0">
                <a:latin typeface="Times New Roman" panose="02020603050405020304"/>
                <a:cs typeface="Times New Roman" panose="02020603050405020304"/>
              </a:rPr>
              <a:t>历史观点论证题中常见的行为动词为</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评</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评述</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评论</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评析</a:t>
            </a:r>
            <a:r>
              <a:rPr lang="en-US" altLang="zh-CN" b="1" kern="100" dirty="0">
                <a:latin typeface="宋体" panose="02010600030101010101" pitchFamily="2" charset="-122"/>
                <a:cs typeface="Times New Roman" panose="02020603050405020304"/>
              </a:rPr>
              <a:t>”</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评价并论述</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探讨</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或</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探究</a:t>
            </a:r>
            <a:r>
              <a:rPr lang="en-US" altLang="zh-CN" b="1" kern="100" dirty="0">
                <a:latin typeface="宋体" panose="02010600030101010101" pitchFamily="2" charset="-122"/>
                <a:cs typeface="Times New Roman" panose="02020603050405020304"/>
              </a:rPr>
              <a:t>”</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探索研讨</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。答题步骤一般为三步：第一步：材料观点</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为何</a:t>
            </a:r>
            <a:r>
              <a:rPr lang="en-US" altLang="zh-CN" b="1" kern="100" dirty="0">
                <a:latin typeface="宋体" panose="02010600030101010101" pitchFamily="2" charset="-122"/>
                <a:cs typeface="Times New Roman" panose="02020603050405020304"/>
              </a:rPr>
              <a:t>”</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是什么</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；第二步：我对观点的态度</a:t>
            </a:r>
            <a:r>
              <a:rPr lang="zh-CN"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如何</a:t>
            </a:r>
            <a:r>
              <a:rPr lang="zh-CN" altLang="zh-CN" b="1" kern="100" dirty="0">
                <a:latin typeface="宋体" panose="02010600030101010101" pitchFamily="2" charset="-122"/>
                <a:cs typeface="Times New Roman" panose="02020603050405020304"/>
              </a:rPr>
              <a:t>”</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怎么样</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；第三步：论证过程</a:t>
            </a:r>
            <a:r>
              <a:rPr lang="zh-CN"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缘何</a:t>
            </a:r>
            <a:r>
              <a:rPr lang="zh-CN" altLang="zh-CN" b="1" kern="100" dirty="0">
                <a:latin typeface="宋体" panose="02010600030101010101" pitchFamily="2" charset="-122"/>
                <a:cs typeface="Times New Roman" panose="02020603050405020304"/>
              </a:rPr>
              <a:t>”</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为什么</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运用史实，说明原因或影响。</a:t>
            </a:r>
            <a:endParaRPr lang="zh-CN" altLang="zh-CN" sz="790" kern="100" dirty="0">
              <a:latin typeface="宋体" panose="02010600030101010101" pitchFamily="2" charset="-122"/>
              <a:cs typeface="Courier New" panose="02070309020205020404"/>
            </a:endParaRPr>
          </a:p>
          <a:p>
            <a:pPr>
              <a:lnSpc>
                <a:spcPct val="150000"/>
              </a:lnSpc>
            </a:pPr>
            <a:r>
              <a:rPr lang="en-US" altLang="zh-CN" b="1" kern="100" dirty="0">
                <a:latin typeface="Times New Roman" panose="02020603050405020304"/>
              </a:rPr>
              <a:t>(2)</a:t>
            </a:r>
            <a:r>
              <a:rPr lang="zh-CN" altLang="zh-CN" b="1" kern="100" dirty="0">
                <a:latin typeface="Times New Roman" panose="02020603050405020304"/>
                <a:cs typeface="Times New Roman" panose="02020603050405020304"/>
              </a:rPr>
              <a:t>解答要牢记注意事项，规避风险。就材料中自己掌握史料最充分、最熟悉的一个观点进行论证；尽量不论证逆向思维观点或轻易否定材料中的顺向思维观点；注意史论的时空限制，准确表述一个完整的历史观点。</a:t>
            </a:r>
            <a:endParaRPr lang="zh-CN" altLang="zh-CN" sz="790" kern="100" dirty="0">
              <a:effectLst/>
              <a:latin typeface="宋体" panose="02010600030101010101" pitchFamily="2" charset="-122"/>
              <a:cs typeface="Courier New" panose="02070309020205020404"/>
            </a:endParaRPr>
          </a:p>
        </p:txBody>
      </p:sp>
      <p:pic>
        <p:nvPicPr>
          <p:cNvPr id="4098" name="Picture 2" descr="备考点拨"/>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011" y="1280502"/>
            <a:ext cx="1140837" cy="35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做选择题的“四诊法”</a:t>
            </a:r>
            <a:endParaRPr lang="zh-CN" altLang="en-US"/>
          </a:p>
        </p:txBody>
      </p:sp>
      <p:sp>
        <p:nvSpPr>
          <p:cNvPr id="3" name="文本框 2"/>
          <p:cNvSpPr txBox="1"/>
          <p:nvPr/>
        </p:nvSpPr>
        <p:spPr>
          <a:xfrm>
            <a:off x="457200" y="1417955"/>
            <a:ext cx="4227830" cy="2306955"/>
          </a:xfrm>
          <a:prstGeom prst="rect">
            <a:avLst/>
          </a:prstGeom>
          <a:noFill/>
        </p:spPr>
        <p:txBody>
          <a:bodyPr wrap="square" rtlCol="0" anchor="t">
            <a:spAutoFit/>
          </a:bodyPr>
          <a:p>
            <a:r>
              <a:rPr lang="zh-CN" altLang="en-US" sz="2400"/>
              <a:t>1.诊断时空（显性、隐性）。显性以年月日、朝代、历史阶段等呈现；隐形则多以人物、著作、历史事件或提示性关键词等呈现；空间则多为国家、区域、方位、具体地点等。</a:t>
            </a:r>
            <a:endParaRPr lang="zh-CN" altLang="en-US" sz="2400"/>
          </a:p>
        </p:txBody>
      </p:sp>
      <p:sp>
        <p:nvSpPr>
          <p:cNvPr id="4" name="文本框 3"/>
          <p:cNvSpPr txBox="1"/>
          <p:nvPr/>
        </p:nvSpPr>
        <p:spPr>
          <a:xfrm>
            <a:off x="543560" y="4237355"/>
            <a:ext cx="3957320" cy="1568450"/>
          </a:xfrm>
          <a:prstGeom prst="rect">
            <a:avLst/>
          </a:prstGeom>
          <a:noFill/>
        </p:spPr>
        <p:txBody>
          <a:bodyPr wrap="square" rtlCol="0" anchor="t">
            <a:spAutoFit/>
          </a:bodyPr>
          <a:p>
            <a:r>
              <a:rPr lang="zh-CN" altLang="en-US" sz="2400"/>
              <a:t>2.诊断题干材料（主干主语、关键词、隐含条件、逻辑关系、甚至是句式语气），尤其是对新情境的准确理解。</a:t>
            </a:r>
            <a:endParaRPr lang="zh-CN" altLang="en-US" sz="2400"/>
          </a:p>
        </p:txBody>
      </p:sp>
      <p:sp>
        <p:nvSpPr>
          <p:cNvPr id="5" name="文本框 4"/>
          <p:cNvSpPr txBox="1"/>
          <p:nvPr/>
        </p:nvSpPr>
        <p:spPr>
          <a:xfrm>
            <a:off x="4801235" y="1271905"/>
            <a:ext cx="4185920" cy="3415030"/>
          </a:xfrm>
          <a:prstGeom prst="rect">
            <a:avLst/>
          </a:prstGeom>
          <a:noFill/>
        </p:spPr>
        <p:txBody>
          <a:bodyPr wrap="square" rtlCol="0" anchor="t">
            <a:spAutoFit/>
          </a:bodyPr>
          <a:p>
            <a:r>
              <a:rPr lang="zh-CN" altLang="en-US" sz="2400"/>
              <a:t>3.诊断设问角度（如表明、说明、反映、体现、由此可知等）。表明是表示清楚，从现象到现象；说明更多是说明原因；反映是指本质、规律；体现可是现象，也可是本质或人的主观意志；由此可知则需要依据所学知识进行理解和判断，属于认识层面。</a:t>
            </a:r>
            <a:endParaRPr lang="zh-CN" altLang="en-US" sz="2400"/>
          </a:p>
        </p:txBody>
      </p:sp>
      <p:sp>
        <p:nvSpPr>
          <p:cNvPr id="6" name="文本框 5"/>
          <p:cNvSpPr txBox="1"/>
          <p:nvPr/>
        </p:nvSpPr>
        <p:spPr>
          <a:xfrm>
            <a:off x="4896485" y="4857115"/>
            <a:ext cx="3930015" cy="1198880"/>
          </a:xfrm>
          <a:prstGeom prst="rect">
            <a:avLst/>
          </a:prstGeom>
          <a:noFill/>
        </p:spPr>
        <p:txBody>
          <a:bodyPr wrap="square" rtlCol="0" anchor="t">
            <a:spAutoFit/>
          </a:bodyPr>
          <a:p>
            <a:r>
              <a:rPr lang="zh-CN" altLang="en-US" sz="2400"/>
              <a:t>4.诊断备选项。对被选项的诊断同时也是我们做选择题的答题妙招。</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32560" y="452755"/>
            <a:ext cx="5466080" cy="583565"/>
          </a:xfrm>
          <a:prstGeom prst="rect">
            <a:avLst/>
          </a:prstGeom>
          <a:noFill/>
        </p:spPr>
        <p:txBody>
          <a:bodyPr wrap="none" rtlCol="0">
            <a:spAutoFit/>
          </a:bodyPr>
          <a:p>
            <a:r>
              <a:rPr lang="zh-CN" altLang="en-US" sz="3200"/>
              <a:t>符合材料不符合史实的，排除</a:t>
            </a:r>
            <a:endParaRPr lang="zh-CN" altLang="en-US" sz="3200"/>
          </a:p>
        </p:txBody>
      </p:sp>
      <p:sp>
        <p:nvSpPr>
          <p:cNvPr id="4" name="文本框 3"/>
          <p:cNvSpPr txBox="1"/>
          <p:nvPr/>
        </p:nvSpPr>
        <p:spPr>
          <a:xfrm>
            <a:off x="1559560" y="1198245"/>
            <a:ext cx="5466080" cy="583565"/>
          </a:xfrm>
          <a:prstGeom prst="rect">
            <a:avLst/>
          </a:prstGeom>
          <a:noFill/>
        </p:spPr>
        <p:txBody>
          <a:bodyPr wrap="none" rtlCol="0">
            <a:spAutoFit/>
          </a:bodyPr>
          <a:p>
            <a:pPr algn="l"/>
            <a:r>
              <a:rPr lang="zh-CN" altLang="en-US" sz="3200"/>
              <a:t>符合</a:t>
            </a:r>
            <a:r>
              <a:rPr lang="zh-CN" altLang="en-US" sz="3200">
                <a:sym typeface="+mn-ea"/>
              </a:rPr>
              <a:t>史实</a:t>
            </a:r>
            <a:r>
              <a:rPr lang="zh-CN" altLang="en-US" sz="3200"/>
              <a:t>不符合</a:t>
            </a:r>
            <a:r>
              <a:rPr lang="zh-CN" altLang="en-US" sz="3200">
                <a:sym typeface="+mn-ea"/>
              </a:rPr>
              <a:t>材料</a:t>
            </a:r>
            <a:r>
              <a:rPr lang="zh-CN" altLang="en-US" sz="3200"/>
              <a:t>的，排除</a:t>
            </a:r>
            <a:endParaRPr lang="zh-CN" altLang="en-US" sz="3200"/>
          </a:p>
        </p:txBody>
      </p:sp>
      <p:sp>
        <p:nvSpPr>
          <p:cNvPr id="5" name="文本框 4"/>
          <p:cNvSpPr txBox="1"/>
          <p:nvPr/>
        </p:nvSpPr>
        <p:spPr>
          <a:xfrm>
            <a:off x="1559560" y="2033905"/>
            <a:ext cx="4653280" cy="583565"/>
          </a:xfrm>
          <a:prstGeom prst="rect">
            <a:avLst/>
          </a:prstGeom>
          <a:noFill/>
        </p:spPr>
        <p:txBody>
          <a:bodyPr wrap="none" rtlCol="0">
            <a:spAutoFit/>
          </a:bodyPr>
          <a:p>
            <a:pPr algn="l"/>
            <a:r>
              <a:rPr lang="zh-CN" altLang="en-US" sz="3200"/>
              <a:t>与设问方向背离的，排除</a:t>
            </a:r>
            <a:endParaRPr lang="zh-CN" altLang="en-US" sz="3200"/>
          </a:p>
        </p:txBody>
      </p:sp>
      <p:sp>
        <p:nvSpPr>
          <p:cNvPr id="6" name="文本框 5"/>
          <p:cNvSpPr txBox="1"/>
          <p:nvPr/>
        </p:nvSpPr>
        <p:spPr>
          <a:xfrm>
            <a:off x="1559560" y="2819400"/>
            <a:ext cx="7091680" cy="583565"/>
          </a:xfrm>
          <a:prstGeom prst="rect">
            <a:avLst/>
          </a:prstGeom>
          <a:noFill/>
        </p:spPr>
        <p:txBody>
          <a:bodyPr wrap="none" rtlCol="0">
            <a:spAutoFit/>
          </a:bodyPr>
          <a:p>
            <a:pPr algn="l"/>
            <a:r>
              <a:rPr lang="zh-CN" altLang="en-US" sz="3200"/>
              <a:t>曲解材料信息，扩大或缩小内涵，排除</a:t>
            </a:r>
            <a:endParaRPr lang="zh-CN" altLang="en-US" sz="3200"/>
          </a:p>
        </p:txBody>
      </p:sp>
      <p:sp>
        <p:nvSpPr>
          <p:cNvPr id="7" name="文本框 6"/>
          <p:cNvSpPr txBox="1"/>
          <p:nvPr/>
        </p:nvSpPr>
        <p:spPr>
          <a:xfrm>
            <a:off x="1559560" y="3656330"/>
            <a:ext cx="4246880" cy="583565"/>
          </a:xfrm>
          <a:prstGeom prst="rect">
            <a:avLst/>
          </a:prstGeom>
          <a:noFill/>
        </p:spPr>
        <p:txBody>
          <a:bodyPr wrap="none" rtlCol="0">
            <a:spAutoFit/>
          </a:bodyPr>
          <a:p>
            <a:pPr algn="l"/>
            <a:r>
              <a:rPr lang="zh-CN" altLang="en-US" sz="3200"/>
              <a:t>描述过于绝对的，排除</a:t>
            </a:r>
            <a:endParaRPr lang="zh-CN" altLang="en-US" sz="3200"/>
          </a:p>
        </p:txBody>
      </p:sp>
      <p:sp>
        <p:nvSpPr>
          <p:cNvPr id="8" name="文本框 7"/>
          <p:cNvSpPr txBox="1"/>
          <p:nvPr/>
        </p:nvSpPr>
        <p:spPr>
          <a:xfrm>
            <a:off x="1432560" y="4363085"/>
            <a:ext cx="7091680" cy="583565"/>
          </a:xfrm>
          <a:prstGeom prst="rect">
            <a:avLst/>
          </a:prstGeom>
          <a:noFill/>
        </p:spPr>
        <p:txBody>
          <a:bodyPr wrap="none" rtlCol="0">
            <a:spAutoFit/>
          </a:bodyPr>
          <a:p>
            <a:pPr algn="l"/>
            <a:r>
              <a:rPr lang="zh-CN" altLang="en-US" sz="3200"/>
              <a:t>选项中的程度副词不符合材料的，排除</a:t>
            </a:r>
            <a:endParaRPr lang="zh-CN" altLang="en-US" sz="3200"/>
          </a:p>
        </p:txBody>
      </p:sp>
      <p:sp>
        <p:nvSpPr>
          <p:cNvPr id="9" name="文本框 8"/>
          <p:cNvSpPr txBox="1"/>
          <p:nvPr/>
        </p:nvSpPr>
        <p:spPr>
          <a:xfrm>
            <a:off x="1432560" y="5176520"/>
            <a:ext cx="7498080" cy="583565"/>
          </a:xfrm>
          <a:prstGeom prst="rect">
            <a:avLst/>
          </a:prstGeom>
          <a:noFill/>
        </p:spPr>
        <p:txBody>
          <a:bodyPr wrap="none" rtlCol="0">
            <a:spAutoFit/>
          </a:bodyPr>
          <a:p>
            <a:pPr algn="l"/>
            <a:r>
              <a:rPr lang="zh-CN" altLang="en-US" sz="3200"/>
              <a:t>涉及根本找原因，没有原因找内因，排除</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57960" y="139065"/>
            <a:ext cx="6750050" cy="521970"/>
          </a:xfrm>
          <a:prstGeom prst="rect">
            <a:avLst/>
          </a:prstGeom>
          <a:noFill/>
        </p:spPr>
        <p:txBody>
          <a:bodyPr wrap="none" rtlCol="0">
            <a:spAutoFit/>
          </a:bodyPr>
          <a:p>
            <a:r>
              <a:rPr lang="zh-CN" altLang="en-US" sz="2800"/>
              <a:t>第</a:t>
            </a:r>
            <a:r>
              <a:rPr lang="en-US" altLang="zh-CN" sz="2800"/>
              <a:t>27</a:t>
            </a:r>
            <a:r>
              <a:rPr lang="zh-CN" altLang="en-US" sz="2800"/>
              <a:t>题  明清时期的政治、经济、思想文化</a:t>
            </a:r>
            <a:endParaRPr lang="zh-CN" altLang="en-US" sz="2800"/>
          </a:p>
        </p:txBody>
      </p:sp>
      <p:sp>
        <p:nvSpPr>
          <p:cNvPr id="4" name="文本框 3"/>
          <p:cNvSpPr txBox="1"/>
          <p:nvPr/>
        </p:nvSpPr>
        <p:spPr>
          <a:xfrm>
            <a:off x="1844040" y="661035"/>
            <a:ext cx="5638800" cy="368300"/>
          </a:xfrm>
          <a:prstGeom prst="rect">
            <a:avLst/>
          </a:prstGeom>
          <a:noFill/>
        </p:spPr>
        <p:txBody>
          <a:bodyPr wrap="none" rtlCol="0">
            <a:spAutoFit/>
          </a:bodyPr>
          <a:p>
            <a:r>
              <a:rPr lang="en-US" altLang="zh-CN"/>
              <a:t>2017——2019</a:t>
            </a:r>
            <a:r>
              <a:rPr lang="zh-CN" altLang="en-US"/>
              <a:t>年全国卷第</a:t>
            </a:r>
            <a:r>
              <a:rPr lang="en-US" altLang="zh-CN"/>
              <a:t>27</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613410" y="1147445"/>
          <a:ext cx="8439150" cy="5710555"/>
        </p:xfrm>
        <a:graphic>
          <a:graphicData uri="http://schemas.openxmlformats.org/drawingml/2006/table">
            <a:tbl>
              <a:tblPr firstRow="1" bandRow="1">
                <a:tableStyleId>{5C22544A-7EE6-4342-B048-85BDC9FD1C3A}</a:tableStyleId>
              </a:tblPr>
              <a:tblGrid>
                <a:gridCol w="1054735"/>
                <a:gridCol w="1594485"/>
                <a:gridCol w="3063240"/>
                <a:gridCol w="2726690"/>
              </a:tblGrid>
              <a:tr h="43751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65760">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明代的经济与政治</a:t>
                      </a:r>
                      <a:endParaRPr lang="zh-CN" altLang="en-US"/>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65760">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明代君主专制的强化</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史学常识</a:t>
                      </a:r>
                      <a:endParaRPr lang="zh-CN" altLang="en-US"/>
                    </a:p>
                  </a:txBody>
                  <a:tcPr/>
                </a:tc>
                <a:tc vMerge="1">
                  <a:tcPr/>
                </a:tc>
              </a:tr>
              <a:tr h="365760">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传统文化与对外关系</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明清文化</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明清文化</a:t>
                      </a:r>
                      <a:endParaRPr lang="zh-CN" altLang="en-US"/>
                    </a:p>
                  </a:txBody>
                  <a:tcPr/>
                </a:tc>
                <a:tc vMerge="1">
                  <a:tcPr/>
                </a:tc>
              </a:tr>
              <a:tr h="365760">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明代商业</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明清商业</a:t>
                      </a:r>
                      <a:endParaRPr lang="zh-CN" altLang="en-US"/>
                    </a:p>
                  </a:txBody>
                  <a:tcPr/>
                </a:tc>
                <a:tc vMerge="1">
                  <a:tcPr/>
                </a:tc>
              </a:tr>
              <a:tr h="47307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明清租佃关系发展</a:t>
                      </a:r>
                      <a:endParaRPr lang="zh-CN" altLang="en-US"/>
                    </a:p>
                  </a:txBody>
                  <a:tcPr/>
                </a:tc>
                <a:tc vMerge="1">
                  <a:tcPr/>
                </a:tc>
              </a:tr>
            </a:tbl>
          </a:graphicData>
        </a:graphic>
      </p:graphicFrame>
      <p:sp>
        <p:nvSpPr>
          <p:cNvPr id="6" name="文本框 5"/>
          <p:cNvSpPr txBox="1"/>
          <p:nvPr/>
        </p:nvSpPr>
        <p:spPr>
          <a:xfrm>
            <a:off x="6339840" y="1598295"/>
            <a:ext cx="2468880" cy="645160"/>
          </a:xfrm>
          <a:prstGeom prst="rect">
            <a:avLst/>
          </a:prstGeom>
          <a:noFill/>
        </p:spPr>
        <p:txBody>
          <a:bodyPr wrap="none" rtlCol="0">
            <a:spAutoFit/>
          </a:bodyPr>
          <a:p>
            <a:pPr algn="l">
              <a:buNone/>
            </a:pPr>
            <a:r>
              <a:rPr lang="zh-CN" altLang="zh-CN">
                <a:sym typeface="+mn-ea"/>
              </a:rPr>
              <a:t>考查阶段看：均在明清</a:t>
            </a:r>
            <a:endParaRPr lang="zh-CN" altLang="zh-CN">
              <a:sym typeface="+mn-ea"/>
            </a:endParaRPr>
          </a:p>
          <a:p>
            <a:pPr algn="l">
              <a:buNone/>
            </a:pPr>
            <a:r>
              <a:rPr lang="zh-CN" altLang="zh-CN">
                <a:sym typeface="+mn-ea"/>
              </a:rPr>
              <a:t>时期，以明为主。</a:t>
            </a:r>
            <a:endParaRPr lang="zh-CN" altLang="en-US"/>
          </a:p>
        </p:txBody>
      </p:sp>
      <p:sp>
        <p:nvSpPr>
          <p:cNvPr id="7" name="文本框 6"/>
          <p:cNvSpPr txBox="1"/>
          <p:nvPr/>
        </p:nvSpPr>
        <p:spPr>
          <a:xfrm>
            <a:off x="6339840" y="2160905"/>
            <a:ext cx="2711450" cy="1476375"/>
          </a:xfrm>
          <a:prstGeom prst="rect">
            <a:avLst/>
          </a:prstGeom>
          <a:noFill/>
        </p:spPr>
        <p:txBody>
          <a:bodyPr wrap="square" rtlCol="0">
            <a:spAutoFit/>
          </a:bodyPr>
          <a:p>
            <a:pPr algn="l">
              <a:buNone/>
            </a:pPr>
            <a:r>
              <a:rPr lang="zh-CN" altLang="zh-CN">
                <a:sym typeface="+mn-ea"/>
              </a:rPr>
              <a:t>考查内容看：考查较多</a:t>
            </a:r>
            <a:endParaRPr lang="zh-CN" altLang="zh-CN">
              <a:sym typeface="+mn-ea"/>
            </a:endParaRPr>
          </a:p>
          <a:p>
            <a:pPr algn="l">
              <a:buNone/>
            </a:pPr>
            <a:r>
              <a:rPr lang="zh-CN" altLang="zh-CN">
                <a:sym typeface="+mn-ea"/>
              </a:rPr>
              <a:t>的是明清时期的经济，其次是思想文化，政治</a:t>
            </a:r>
            <a:r>
              <a:rPr lang="en-US" altLang="zh-CN">
                <a:sym typeface="+mn-ea"/>
              </a:rPr>
              <a:t>,</a:t>
            </a:r>
            <a:r>
              <a:rPr lang="zh-CN" altLang="en-US">
                <a:sym typeface="+mn-ea"/>
              </a:rPr>
              <a:t>考查较少</a:t>
            </a:r>
            <a:r>
              <a:rPr lang="zh-CN" altLang="zh-CN">
                <a:sym typeface="+mn-ea"/>
              </a:rPr>
              <a:t>，且与经济结合考查，偶尔涉及史学理论。</a:t>
            </a:r>
            <a:endParaRPr lang="zh-CN" altLang="en-US"/>
          </a:p>
        </p:txBody>
      </p:sp>
      <p:sp>
        <p:nvSpPr>
          <p:cNvPr id="8" name="文本框 7"/>
          <p:cNvSpPr txBox="1"/>
          <p:nvPr/>
        </p:nvSpPr>
        <p:spPr>
          <a:xfrm>
            <a:off x="6339840" y="3637280"/>
            <a:ext cx="2468880" cy="922020"/>
          </a:xfrm>
          <a:prstGeom prst="rect">
            <a:avLst/>
          </a:prstGeom>
          <a:noFill/>
        </p:spPr>
        <p:txBody>
          <a:bodyPr wrap="square" rtlCol="0">
            <a:spAutoFit/>
          </a:bodyPr>
          <a:p>
            <a:pPr algn="l">
              <a:buNone/>
            </a:pPr>
            <a:r>
              <a:rPr lang="zh-CN" altLang="zh-CN">
                <a:sym typeface="+mn-ea"/>
              </a:rPr>
              <a:t>考查侧重点看：明清时期的商业发展及其影响成为高频考点</a:t>
            </a:r>
            <a:endParaRPr lang="zh-CN" altLang="en-US"/>
          </a:p>
        </p:txBody>
      </p:sp>
      <p:sp>
        <p:nvSpPr>
          <p:cNvPr id="10" name="文本框 9"/>
          <p:cNvSpPr txBox="1"/>
          <p:nvPr/>
        </p:nvSpPr>
        <p:spPr>
          <a:xfrm>
            <a:off x="6353810" y="4559300"/>
            <a:ext cx="2468880" cy="922020"/>
          </a:xfrm>
          <a:prstGeom prst="rect">
            <a:avLst/>
          </a:prstGeom>
          <a:noFill/>
        </p:spPr>
        <p:txBody>
          <a:bodyPr wrap="none" rtlCol="0">
            <a:spAutoFit/>
          </a:bodyPr>
          <a:p>
            <a:pPr algn="l"/>
            <a:r>
              <a:rPr lang="zh-CN" altLang="zh-CN">
                <a:sym typeface="+mn-ea"/>
              </a:rPr>
              <a:t>命题角度看：以新材料</a:t>
            </a:r>
            <a:endParaRPr lang="zh-CN" altLang="zh-CN">
              <a:sym typeface="+mn-ea"/>
            </a:endParaRPr>
          </a:p>
          <a:p>
            <a:pPr algn="l"/>
            <a:r>
              <a:rPr lang="zh-CN" altLang="zh-CN">
                <a:sym typeface="+mn-ea"/>
              </a:rPr>
              <a:t>新情景为依托，每年各</a:t>
            </a:r>
            <a:endParaRPr lang="zh-CN" altLang="zh-CN">
              <a:sym typeface="+mn-ea"/>
            </a:endParaRPr>
          </a:p>
          <a:p>
            <a:pPr algn="l"/>
            <a:r>
              <a:rPr lang="zh-CN" altLang="zh-CN">
                <a:sym typeface="+mn-ea"/>
              </a:rPr>
              <a:t>有侧重</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1687195"/>
            <a:ext cx="675005" cy="2936240"/>
          </a:xfrm>
          <a:prstGeom prst="rect">
            <a:avLst/>
          </a:prstGeom>
          <a:noFill/>
        </p:spPr>
        <p:txBody>
          <a:bodyPr vert="eaVert" wrap="none" rtlCol="0">
            <a:spAutoFit/>
          </a:bodyPr>
          <a:p>
            <a:r>
              <a:rPr lang="zh-CN" altLang="en-US" sz="3200"/>
              <a:t>明清的社会转型</a:t>
            </a:r>
            <a:endParaRPr lang="zh-CN" altLang="en-US" sz="3200"/>
          </a:p>
        </p:txBody>
      </p:sp>
      <p:sp>
        <p:nvSpPr>
          <p:cNvPr id="3" name="文本框 2"/>
          <p:cNvSpPr txBox="1"/>
          <p:nvPr/>
        </p:nvSpPr>
        <p:spPr>
          <a:xfrm>
            <a:off x="735330" y="3891915"/>
            <a:ext cx="1325880" cy="368300"/>
          </a:xfrm>
          <a:prstGeom prst="rect">
            <a:avLst/>
          </a:prstGeom>
          <a:noFill/>
        </p:spPr>
        <p:txBody>
          <a:bodyPr wrap="none" rtlCol="0">
            <a:spAutoFit/>
          </a:bodyPr>
          <a:p>
            <a:r>
              <a:rPr lang="zh-CN" altLang="en-US"/>
              <a:t>核心考点：</a:t>
            </a:r>
            <a:endParaRPr lang="zh-CN" altLang="en-US"/>
          </a:p>
        </p:txBody>
      </p:sp>
      <p:sp>
        <p:nvSpPr>
          <p:cNvPr id="6" name="左大括号 5"/>
          <p:cNvSpPr/>
          <p:nvPr/>
        </p:nvSpPr>
        <p:spPr>
          <a:xfrm>
            <a:off x="1792605" y="2961005"/>
            <a:ext cx="76200" cy="36836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2416175" y="873760"/>
            <a:ext cx="6812280" cy="645160"/>
          </a:xfrm>
          <a:prstGeom prst="rect">
            <a:avLst/>
          </a:prstGeom>
          <a:noFill/>
        </p:spPr>
        <p:txBody>
          <a:bodyPr wrap="none" rtlCol="0">
            <a:spAutoFit/>
          </a:bodyPr>
          <a:p>
            <a:pPr algn="l"/>
            <a:r>
              <a:rPr lang="zh-CN" altLang="en-US"/>
              <a:t>经济：农耕经济高度发达，经济总量世界第一</a:t>
            </a:r>
            <a:r>
              <a:rPr lang="zh-CN"/>
              <a:t>；新经济发展受阻，</a:t>
            </a:r>
            <a:endParaRPr lang="zh-CN"/>
          </a:p>
          <a:p>
            <a:pPr algn="l"/>
            <a:r>
              <a:rPr lang="zh-CN"/>
              <a:t>            中国逐步落后于世界潮流。</a:t>
            </a:r>
            <a:r>
              <a:t> </a:t>
            </a:r>
          </a:p>
        </p:txBody>
      </p:sp>
      <p:sp>
        <p:nvSpPr>
          <p:cNvPr id="9" name="文本框 8"/>
          <p:cNvSpPr txBox="1"/>
          <p:nvPr/>
        </p:nvSpPr>
        <p:spPr>
          <a:xfrm>
            <a:off x="2432050" y="4623435"/>
            <a:ext cx="6812280" cy="645160"/>
          </a:xfrm>
          <a:prstGeom prst="rect">
            <a:avLst/>
          </a:prstGeom>
          <a:noFill/>
        </p:spPr>
        <p:txBody>
          <a:bodyPr wrap="none" rtlCol="0">
            <a:spAutoFit/>
          </a:bodyPr>
          <a:p>
            <a:pPr algn="l"/>
            <a:r>
              <a:rPr lang="zh-CN" altLang="en-US"/>
              <a:t>社会结构变化：首先表现在人口结构变化，主要指农业人口</a:t>
            </a:r>
            <a:endParaRPr lang="zh-CN" altLang="en-US"/>
          </a:p>
          <a:p>
            <a:pPr algn="l"/>
            <a:r>
              <a:rPr lang="zh-CN" altLang="en-US"/>
              <a:t>减少，而从事工商业的人口在增加。第二个表现是市民阶层壮大。</a:t>
            </a:r>
            <a:endParaRPr lang="zh-CN" altLang="en-US"/>
          </a:p>
        </p:txBody>
      </p:sp>
      <p:sp>
        <p:nvSpPr>
          <p:cNvPr id="10" name="文本框 9"/>
          <p:cNvSpPr txBox="1"/>
          <p:nvPr/>
        </p:nvSpPr>
        <p:spPr>
          <a:xfrm>
            <a:off x="1868805" y="3269615"/>
            <a:ext cx="868680" cy="368300"/>
          </a:xfrm>
          <a:prstGeom prst="rect">
            <a:avLst/>
          </a:prstGeom>
          <a:noFill/>
        </p:spPr>
        <p:txBody>
          <a:bodyPr wrap="none" rtlCol="0">
            <a:spAutoFit/>
          </a:bodyPr>
          <a:p>
            <a:r>
              <a:rPr lang="zh-CN" altLang="en-US"/>
              <a:t>经济：</a:t>
            </a:r>
            <a:endParaRPr lang="zh-CN" altLang="en-US"/>
          </a:p>
        </p:txBody>
      </p:sp>
      <p:sp>
        <p:nvSpPr>
          <p:cNvPr id="11" name="文本框 10"/>
          <p:cNvSpPr txBox="1"/>
          <p:nvPr/>
        </p:nvSpPr>
        <p:spPr>
          <a:xfrm>
            <a:off x="2706370" y="3523615"/>
            <a:ext cx="1097280" cy="368300"/>
          </a:xfrm>
          <a:prstGeom prst="rect">
            <a:avLst/>
          </a:prstGeom>
          <a:noFill/>
        </p:spPr>
        <p:txBody>
          <a:bodyPr wrap="none" rtlCol="0">
            <a:spAutoFit/>
          </a:bodyPr>
          <a:p>
            <a:r>
              <a:rPr lang="zh-CN" altLang="en-US"/>
              <a:t>手工业：</a:t>
            </a:r>
            <a:endParaRPr lang="zh-CN" altLang="en-US"/>
          </a:p>
        </p:txBody>
      </p:sp>
      <p:sp>
        <p:nvSpPr>
          <p:cNvPr id="12" name="文本框 11"/>
          <p:cNvSpPr txBox="1"/>
          <p:nvPr/>
        </p:nvSpPr>
        <p:spPr>
          <a:xfrm>
            <a:off x="2503805" y="3830320"/>
            <a:ext cx="6669405" cy="922020"/>
          </a:xfrm>
          <a:prstGeom prst="rect">
            <a:avLst/>
          </a:prstGeom>
          <a:noFill/>
        </p:spPr>
        <p:txBody>
          <a:bodyPr wrap="none" rtlCol="0">
            <a:spAutoFit/>
          </a:bodyPr>
          <a:p>
            <a:pPr algn="l"/>
            <a:r>
              <a:rPr lang="zh-CN" altLang="en-US"/>
              <a:t>商业：商品经济发展：农产品商品化；白银货币化；工商业</a:t>
            </a:r>
            <a:endParaRPr lang="zh-CN" altLang="en-US"/>
          </a:p>
          <a:p>
            <a:pPr algn="l"/>
            <a:r>
              <a:rPr lang="zh-CN" altLang="en-US"/>
              <a:t>               市镇崛起；地域性商帮出现；全国性市场形成；重农抑商</a:t>
            </a:r>
            <a:endParaRPr lang="zh-CN" altLang="en-US"/>
          </a:p>
          <a:p>
            <a:pPr algn="l"/>
            <a:r>
              <a:rPr lang="zh-CN" altLang="en-US"/>
              <a:t>                   </a:t>
            </a:r>
            <a:r>
              <a:rPr lang="zh-CN" altLang="en-US">
                <a:sym typeface="+mn-ea"/>
              </a:rPr>
              <a:t>海禁</a:t>
            </a:r>
            <a:r>
              <a:rPr lang="zh-CN" altLang="en-US"/>
              <a:t> 。</a:t>
            </a:r>
            <a:endParaRPr lang="zh-CN" altLang="en-US"/>
          </a:p>
        </p:txBody>
      </p:sp>
      <p:sp>
        <p:nvSpPr>
          <p:cNvPr id="2" name="文本框 1"/>
          <p:cNvSpPr txBox="1"/>
          <p:nvPr/>
        </p:nvSpPr>
        <p:spPr>
          <a:xfrm>
            <a:off x="2432050" y="1518920"/>
            <a:ext cx="6583680" cy="922020"/>
          </a:xfrm>
          <a:prstGeom prst="rect">
            <a:avLst/>
          </a:prstGeom>
          <a:noFill/>
        </p:spPr>
        <p:txBody>
          <a:bodyPr wrap="none" rtlCol="0">
            <a:spAutoFit/>
          </a:bodyPr>
          <a:p>
            <a:pPr algn="l"/>
            <a:r>
              <a:rPr lang="zh-CN" altLang="en-US"/>
              <a:t>文化：承古萌新。理学主导，文字狱和八股取士；明清之际进步</a:t>
            </a:r>
            <a:endParaRPr lang="zh-CN" altLang="en-US"/>
          </a:p>
          <a:p>
            <a:pPr algn="l"/>
            <a:r>
              <a:rPr lang="zh-CN" altLang="en-US"/>
              <a:t>思想产生，</a:t>
            </a:r>
            <a:r>
              <a:rPr lang="zh-CN" altLang="en-US">
                <a:sym typeface="+mn-ea"/>
              </a:rPr>
              <a:t>近代</a:t>
            </a:r>
            <a:r>
              <a:rPr lang="zh-CN" altLang="en-US"/>
              <a:t>西方科技伴随殖民侵略和基督教东传传入。总结</a:t>
            </a:r>
            <a:endParaRPr lang="zh-CN" altLang="en-US"/>
          </a:p>
          <a:p>
            <a:pPr algn="l"/>
            <a:r>
              <a:rPr lang="zh-CN" altLang="en-US"/>
              <a:t>性科技成就突出；文化世俗化，小说兴起</a:t>
            </a:r>
            <a:endParaRPr lang="zh-CN" altLang="en-US"/>
          </a:p>
        </p:txBody>
      </p:sp>
      <p:sp>
        <p:nvSpPr>
          <p:cNvPr id="13" name="文本框 12"/>
          <p:cNvSpPr txBox="1"/>
          <p:nvPr/>
        </p:nvSpPr>
        <p:spPr>
          <a:xfrm>
            <a:off x="849630" y="648970"/>
            <a:ext cx="1097280" cy="368300"/>
          </a:xfrm>
          <a:prstGeom prst="rect">
            <a:avLst/>
          </a:prstGeom>
          <a:noFill/>
        </p:spPr>
        <p:txBody>
          <a:bodyPr wrap="none" rtlCol="0" anchor="t">
            <a:spAutoFit/>
          </a:bodyPr>
          <a:p>
            <a:r>
              <a:rPr lang="zh-CN" altLang="en-US"/>
              <a:t>阶段特征</a:t>
            </a:r>
            <a:endParaRPr lang="zh-CN" altLang="en-US"/>
          </a:p>
        </p:txBody>
      </p:sp>
      <p:sp>
        <p:nvSpPr>
          <p:cNvPr id="14" name="左大括号 13"/>
          <p:cNvSpPr/>
          <p:nvPr/>
        </p:nvSpPr>
        <p:spPr>
          <a:xfrm>
            <a:off x="675005" y="873760"/>
            <a:ext cx="174625" cy="39090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2416175" y="0"/>
            <a:ext cx="3383280" cy="368300"/>
          </a:xfrm>
          <a:prstGeom prst="rect">
            <a:avLst/>
          </a:prstGeom>
          <a:noFill/>
        </p:spPr>
        <p:txBody>
          <a:bodyPr wrap="none" rtlCol="0" anchor="t">
            <a:spAutoFit/>
          </a:bodyPr>
          <a:p>
            <a:r>
              <a:rPr lang="zh-CN" altLang="en-US"/>
              <a:t>总特征：中华文明的辉煌与迟滞</a:t>
            </a:r>
            <a:endParaRPr lang="zh-CN" altLang="en-US"/>
          </a:p>
        </p:txBody>
      </p:sp>
      <p:sp>
        <p:nvSpPr>
          <p:cNvPr id="16" name="文本框 15"/>
          <p:cNvSpPr txBox="1"/>
          <p:nvPr/>
        </p:nvSpPr>
        <p:spPr>
          <a:xfrm>
            <a:off x="2416175" y="412115"/>
            <a:ext cx="6183630" cy="368300"/>
          </a:xfrm>
          <a:prstGeom prst="rect">
            <a:avLst/>
          </a:prstGeom>
          <a:noFill/>
        </p:spPr>
        <p:txBody>
          <a:bodyPr wrap="none" rtlCol="0" anchor="t">
            <a:spAutoFit/>
          </a:bodyPr>
          <a:p>
            <a:pPr algn="l"/>
            <a:r>
              <a:rPr lang="zh-CN" altLang="en-US"/>
              <a:t>政治：专制主义中央集权制度空前强化,也走向僵化和衰落。</a:t>
            </a:r>
            <a:endParaRPr lang="zh-CN" altLang="en-US"/>
          </a:p>
        </p:txBody>
      </p:sp>
      <p:sp>
        <p:nvSpPr>
          <p:cNvPr id="17" name="左大括号 16"/>
          <p:cNvSpPr/>
          <p:nvPr/>
        </p:nvSpPr>
        <p:spPr>
          <a:xfrm>
            <a:off x="2259965" y="232410"/>
            <a:ext cx="156210" cy="20688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9" name="文本框 18"/>
          <p:cNvSpPr txBox="1"/>
          <p:nvPr/>
        </p:nvSpPr>
        <p:spPr>
          <a:xfrm>
            <a:off x="3575050" y="2876550"/>
            <a:ext cx="5440680" cy="368300"/>
          </a:xfrm>
          <a:prstGeom prst="rect">
            <a:avLst/>
          </a:prstGeom>
          <a:noFill/>
        </p:spPr>
        <p:txBody>
          <a:bodyPr wrap="none" rtlCol="0">
            <a:spAutoFit/>
          </a:bodyPr>
          <a:p>
            <a:pPr algn="l"/>
            <a:r>
              <a:rPr lang="zh-CN" altLang="en-US"/>
              <a:t>农业生产关系发展：租佃关系的变化；赋役货币化。</a:t>
            </a:r>
            <a:endParaRPr lang="zh-CN" altLang="en-US"/>
          </a:p>
        </p:txBody>
      </p:sp>
      <p:sp>
        <p:nvSpPr>
          <p:cNvPr id="23" name="文本框 22"/>
          <p:cNvSpPr txBox="1"/>
          <p:nvPr/>
        </p:nvSpPr>
        <p:spPr>
          <a:xfrm>
            <a:off x="6148705" y="3244850"/>
            <a:ext cx="868680" cy="368300"/>
          </a:xfrm>
          <a:prstGeom prst="rect">
            <a:avLst/>
          </a:prstGeom>
          <a:noFill/>
        </p:spPr>
        <p:txBody>
          <a:bodyPr wrap="none" rtlCol="0">
            <a:spAutoFit/>
          </a:bodyPr>
          <a:p>
            <a:r>
              <a:rPr lang="zh-CN" altLang="en-US"/>
              <a:t>永佃制</a:t>
            </a:r>
            <a:endParaRPr lang="zh-CN" altLang="en-US"/>
          </a:p>
        </p:txBody>
      </p:sp>
      <p:sp>
        <p:nvSpPr>
          <p:cNvPr id="29" name="左大括号 28"/>
          <p:cNvSpPr/>
          <p:nvPr/>
        </p:nvSpPr>
        <p:spPr>
          <a:xfrm>
            <a:off x="2416175" y="2945130"/>
            <a:ext cx="186055" cy="2692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1" name="文本框 30"/>
          <p:cNvSpPr txBox="1"/>
          <p:nvPr/>
        </p:nvSpPr>
        <p:spPr>
          <a:xfrm>
            <a:off x="2706370" y="2901315"/>
            <a:ext cx="868680" cy="368300"/>
          </a:xfrm>
          <a:prstGeom prst="rect">
            <a:avLst/>
          </a:prstGeom>
          <a:noFill/>
        </p:spPr>
        <p:txBody>
          <a:bodyPr wrap="none" rtlCol="0">
            <a:spAutoFit/>
          </a:bodyPr>
          <a:p>
            <a:r>
              <a:rPr lang="zh-CN" altLang="en-US">
                <a:solidFill>
                  <a:schemeClr val="tx1"/>
                </a:solidFill>
                <a:uFillTx/>
              </a:rPr>
              <a:t>农业：</a:t>
            </a:r>
            <a:endParaRPr lang="zh-CN" altLang="en-US">
              <a:solidFill>
                <a:schemeClr val="tx1"/>
              </a:solidFill>
              <a:uFillTx/>
            </a:endParaRPr>
          </a:p>
        </p:txBody>
      </p:sp>
      <p:sp>
        <p:nvSpPr>
          <p:cNvPr id="33" name="文本框 32"/>
          <p:cNvSpPr txBox="1"/>
          <p:nvPr/>
        </p:nvSpPr>
        <p:spPr>
          <a:xfrm>
            <a:off x="3803650" y="3523615"/>
            <a:ext cx="1097280" cy="368300"/>
          </a:xfrm>
          <a:prstGeom prst="rect">
            <a:avLst/>
          </a:prstGeom>
          <a:noFill/>
        </p:spPr>
        <p:txBody>
          <a:bodyPr wrap="none" rtlCol="0" anchor="t">
            <a:spAutoFit/>
          </a:bodyPr>
          <a:p>
            <a:r>
              <a:rPr lang="zh-CN" altLang="en-US"/>
              <a:t>粉彩技术</a:t>
            </a:r>
            <a:endParaRPr lang="zh-CN" altLang="en-US"/>
          </a:p>
        </p:txBody>
      </p:sp>
      <p:sp>
        <p:nvSpPr>
          <p:cNvPr id="5" name="文本框 4"/>
          <p:cNvSpPr txBox="1"/>
          <p:nvPr/>
        </p:nvSpPr>
        <p:spPr>
          <a:xfrm>
            <a:off x="2602230" y="5268595"/>
            <a:ext cx="5840095" cy="368300"/>
          </a:xfrm>
          <a:prstGeom prst="rect">
            <a:avLst/>
          </a:prstGeom>
          <a:noFill/>
        </p:spPr>
        <p:txBody>
          <a:bodyPr wrap="square" rtlCol="0" anchor="t">
            <a:spAutoFit/>
          </a:bodyPr>
          <a:p>
            <a:r>
              <a:rPr lang="zh-CN" altLang="en-US"/>
              <a:t>社会风气变化：价值取向变化、重商思潮出现。</a:t>
            </a:r>
            <a:endParaRPr lang="zh-CN" altLang="en-US"/>
          </a:p>
        </p:txBody>
      </p:sp>
      <p:sp>
        <p:nvSpPr>
          <p:cNvPr id="8" name="文本框 7"/>
          <p:cNvSpPr txBox="1"/>
          <p:nvPr/>
        </p:nvSpPr>
        <p:spPr>
          <a:xfrm>
            <a:off x="1868805" y="5756910"/>
            <a:ext cx="3840480" cy="368300"/>
          </a:xfrm>
          <a:prstGeom prst="rect">
            <a:avLst/>
          </a:prstGeom>
          <a:noFill/>
        </p:spPr>
        <p:txBody>
          <a:bodyPr wrap="none" rtlCol="0">
            <a:spAutoFit/>
          </a:bodyPr>
          <a:p>
            <a:r>
              <a:rPr lang="zh-CN" altLang="en-US"/>
              <a:t>政治：专制主义中央集权制高度强化</a:t>
            </a:r>
            <a:endParaRPr lang="zh-CN" altLang="en-US"/>
          </a:p>
        </p:txBody>
      </p:sp>
      <p:sp>
        <p:nvSpPr>
          <p:cNvPr id="21" name="文本框 20"/>
          <p:cNvSpPr txBox="1"/>
          <p:nvPr/>
        </p:nvSpPr>
        <p:spPr>
          <a:xfrm>
            <a:off x="1868805" y="6125210"/>
            <a:ext cx="7068185" cy="645160"/>
          </a:xfrm>
          <a:prstGeom prst="rect">
            <a:avLst/>
          </a:prstGeom>
          <a:noFill/>
        </p:spPr>
        <p:txBody>
          <a:bodyPr wrap="square" rtlCol="0" anchor="t">
            <a:spAutoFit/>
          </a:bodyPr>
          <a:p>
            <a:r>
              <a:rPr lang="zh-CN" altLang="en-US"/>
              <a:t>科技思想文化：出现总结性科技著作，西方科技传入；理学主导，出现进步思想，反礼教文学；明清小说；八股取士和文字狱</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linds(horizontal)">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linds(horizontal)">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linds(horizontal)">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blinds(horizontal)">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blinds(horizontal)">
                                      <p:cBhvr>
                                        <p:cTn id="97" dur="500"/>
                                        <p:tgtEl>
                                          <p:spTgt spid="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blinds(horizontal)">
                                      <p:cBhvr>
                                        <p:cTn id="102" dur="500"/>
                                        <p:tgtEl>
                                          <p:spTgt spid="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blinds(horizontal)">
                                      <p:cBhvr>
                                        <p:cTn id="10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bldLvl="0" animBg="1"/>
      <p:bldP spid="10" grpId="0"/>
      <p:bldP spid="11" grpId="0"/>
      <p:bldP spid="2" grpId="0"/>
      <p:bldP spid="14" grpId="0" bldLvl="0" animBg="1"/>
      <p:bldP spid="13" grpId="0"/>
      <p:bldP spid="15" grpId="0"/>
      <p:bldP spid="16" grpId="0"/>
      <p:bldP spid="17" grpId="0" bldLvl="0" animBg="1"/>
      <p:bldP spid="19" grpId="0"/>
      <p:bldP spid="23" grpId="0"/>
      <p:bldP spid="29" grpId="0" bldLvl="0" animBg="1"/>
      <p:bldP spid="31" grpId="0" bldLvl="0" animBg="1"/>
      <p:bldP spid="33" grpId="0"/>
      <p:bldP spid="12" grpId="0"/>
      <p:bldP spid="9" grpId="0"/>
      <p:bldP spid="5" grpId="0"/>
      <p:bldP spid="8" grpId="0"/>
      <p:bldP spid="2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1687195"/>
            <a:ext cx="675005" cy="2936240"/>
          </a:xfrm>
          <a:prstGeom prst="rect">
            <a:avLst/>
          </a:prstGeom>
          <a:noFill/>
        </p:spPr>
        <p:txBody>
          <a:bodyPr vert="eaVert" wrap="none" rtlCol="0">
            <a:spAutoFit/>
          </a:bodyPr>
          <a:p>
            <a:r>
              <a:rPr lang="zh-CN" altLang="en-US" sz="3200"/>
              <a:t>明清的社会转型</a:t>
            </a:r>
            <a:endParaRPr lang="zh-CN" altLang="en-US" sz="3200"/>
          </a:p>
        </p:txBody>
      </p:sp>
      <p:sp>
        <p:nvSpPr>
          <p:cNvPr id="14" name="左大括号 13"/>
          <p:cNvSpPr/>
          <p:nvPr/>
        </p:nvSpPr>
        <p:spPr>
          <a:xfrm>
            <a:off x="675005" y="873760"/>
            <a:ext cx="174625" cy="39090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849630" y="648970"/>
            <a:ext cx="1097280" cy="368300"/>
          </a:xfrm>
          <a:prstGeom prst="rect">
            <a:avLst/>
          </a:prstGeom>
          <a:noFill/>
        </p:spPr>
        <p:txBody>
          <a:bodyPr wrap="none" rtlCol="0" anchor="t">
            <a:spAutoFit/>
          </a:bodyPr>
          <a:p>
            <a:r>
              <a:rPr lang="zh-CN" altLang="en-US"/>
              <a:t>阶段特征</a:t>
            </a:r>
            <a:endParaRPr lang="zh-CN" altLang="en-US"/>
          </a:p>
        </p:txBody>
      </p:sp>
      <p:sp>
        <p:nvSpPr>
          <p:cNvPr id="3" name="文本框 2"/>
          <p:cNvSpPr txBox="1"/>
          <p:nvPr/>
        </p:nvSpPr>
        <p:spPr>
          <a:xfrm>
            <a:off x="849630" y="2177415"/>
            <a:ext cx="1325880" cy="368300"/>
          </a:xfrm>
          <a:prstGeom prst="rect">
            <a:avLst/>
          </a:prstGeom>
          <a:noFill/>
        </p:spPr>
        <p:txBody>
          <a:bodyPr wrap="none" rtlCol="0">
            <a:spAutoFit/>
          </a:bodyPr>
          <a:p>
            <a:r>
              <a:rPr lang="zh-CN" altLang="en-US"/>
              <a:t>核心考点：</a:t>
            </a:r>
            <a:endParaRPr lang="zh-CN" altLang="en-US"/>
          </a:p>
        </p:txBody>
      </p:sp>
      <p:sp>
        <p:nvSpPr>
          <p:cNvPr id="6" name="左大括号 5"/>
          <p:cNvSpPr/>
          <p:nvPr/>
        </p:nvSpPr>
        <p:spPr>
          <a:xfrm>
            <a:off x="2099310" y="1687195"/>
            <a:ext cx="76200" cy="13620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332355" y="1583055"/>
            <a:ext cx="868680" cy="368300"/>
          </a:xfrm>
          <a:prstGeom prst="rect">
            <a:avLst/>
          </a:prstGeom>
          <a:noFill/>
        </p:spPr>
        <p:txBody>
          <a:bodyPr wrap="none" rtlCol="0">
            <a:spAutoFit/>
          </a:bodyPr>
          <a:p>
            <a:r>
              <a:rPr lang="zh-CN" altLang="en-US"/>
              <a:t>经济：</a:t>
            </a:r>
            <a:endParaRPr lang="zh-CN" altLang="en-US"/>
          </a:p>
        </p:txBody>
      </p:sp>
      <p:sp>
        <p:nvSpPr>
          <p:cNvPr id="8" name="文本框 7"/>
          <p:cNvSpPr txBox="1"/>
          <p:nvPr/>
        </p:nvSpPr>
        <p:spPr>
          <a:xfrm>
            <a:off x="2332355" y="2184400"/>
            <a:ext cx="868680" cy="368300"/>
          </a:xfrm>
          <a:prstGeom prst="rect">
            <a:avLst/>
          </a:prstGeom>
          <a:noFill/>
        </p:spPr>
        <p:txBody>
          <a:bodyPr wrap="none" rtlCol="0">
            <a:spAutoFit/>
          </a:bodyPr>
          <a:p>
            <a:r>
              <a:rPr lang="zh-CN" altLang="en-US"/>
              <a:t>政治：</a:t>
            </a:r>
            <a:endParaRPr lang="zh-CN" altLang="en-US"/>
          </a:p>
        </p:txBody>
      </p:sp>
      <p:sp>
        <p:nvSpPr>
          <p:cNvPr id="21" name="文本框 20"/>
          <p:cNvSpPr txBox="1"/>
          <p:nvPr/>
        </p:nvSpPr>
        <p:spPr>
          <a:xfrm>
            <a:off x="2332355" y="2832735"/>
            <a:ext cx="1838960" cy="368300"/>
          </a:xfrm>
          <a:prstGeom prst="rect">
            <a:avLst/>
          </a:prstGeom>
          <a:noFill/>
        </p:spPr>
        <p:txBody>
          <a:bodyPr wrap="square" rtlCol="0" anchor="t">
            <a:spAutoFit/>
          </a:bodyPr>
          <a:p>
            <a:r>
              <a:rPr lang="zh-CN" altLang="en-US"/>
              <a:t>科技思想文化：</a:t>
            </a:r>
            <a:endParaRPr lang="zh-CN" altLang="en-US"/>
          </a:p>
        </p:txBody>
      </p:sp>
      <p:sp>
        <p:nvSpPr>
          <p:cNvPr id="5" name="文本框 4"/>
          <p:cNvSpPr txBox="1"/>
          <p:nvPr/>
        </p:nvSpPr>
        <p:spPr>
          <a:xfrm>
            <a:off x="849630" y="4137660"/>
            <a:ext cx="2540000" cy="645160"/>
          </a:xfrm>
          <a:prstGeom prst="rect">
            <a:avLst/>
          </a:prstGeom>
          <a:noFill/>
        </p:spPr>
        <p:txBody>
          <a:bodyPr wrap="square" rtlCol="0" anchor="t">
            <a:spAutoFit/>
          </a:bodyPr>
          <a:p>
            <a:r>
              <a:rPr lang="zh-CN" altLang="en-US"/>
              <a:t>近代前夜中西方历史的不同走向及原因</a:t>
            </a:r>
            <a:endParaRPr lang="zh-CN" altLang="en-US"/>
          </a:p>
        </p:txBody>
      </p:sp>
      <p:graphicFrame>
        <p:nvGraphicFramePr>
          <p:cNvPr id="7" name="表格 6"/>
          <p:cNvGraphicFramePr/>
          <p:nvPr>
            <p:custDataLst>
              <p:tags r:id="rId1"/>
            </p:custDataLst>
          </p:nvPr>
        </p:nvGraphicFramePr>
        <p:xfrm>
          <a:off x="3201035" y="3772535"/>
          <a:ext cx="5718175" cy="2503805"/>
        </p:xfrm>
        <a:graphic>
          <a:graphicData uri="http://schemas.openxmlformats.org/drawingml/2006/table">
            <a:tbl>
              <a:tblPr firstRow="1" bandRow="1">
                <a:tableStyleId>{5C22544A-7EE6-4342-B048-85BDC9FD1C3A}</a:tableStyleId>
              </a:tblPr>
              <a:tblGrid>
                <a:gridCol w="861695"/>
                <a:gridCol w="2300605"/>
                <a:gridCol w="2555875"/>
              </a:tblGrid>
              <a:tr h="372745">
                <a:tc>
                  <a:txBody>
                    <a:bodyPr/>
                    <a:p>
                      <a:pPr>
                        <a:buNone/>
                      </a:pPr>
                      <a:endParaRPr lang="zh-CN" altLang="en-US"/>
                    </a:p>
                  </a:txBody>
                  <a:tcPr/>
                </a:tc>
                <a:tc>
                  <a:txBody>
                    <a:bodyPr/>
                    <a:p>
                      <a:pPr>
                        <a:buNone/>
                      </a:pPr>
                      <a:r>
                        <a:rPr lang="zh-CN" altLang="en-US"/>
                        <a:t>中国</a:t>
                      </a:r>
                      <a:endParaRPr lang="zh-CN" altLang="en-US"/>
                    </a:p>
                  </a:txBody>
                  <a:tcPr/>
                </a:tc>
                <a:tc>
                  <a:txBody>
                    <a:bodyPr/>
                    <a:p>
                      <a:pPr>
                        <a:buNone/>
                      </a:pPr>
                      <a:r>
                        <a:rPr lang="zh-CN" altLang="en-US"/>
                        <a:t>西方</a:t>
                      </a:r>
                      <a:endParaRPr lang="zh-CN" altLang="en-US"/>
                    </a:p>
                  </a:txBody>
                  <a:tcPr/>
                </a:tc>
              </a:tr>
              <a:tr h="372745">
                <a:tc>
                  <a:txBody>
                    <a:bodyPr/>
                    <a:p>
                      <a:pPr>
                        <a:buNone/>
                      </a:pPr>
                      <a:r>
                        <a:rPr lang="zh-CN" altLang="en-US" sz="1800">
                          <a:sym typeface="+mn-ea"/>
                        </a:rPr>
                        <a:t>经济</a:t>
                      </a:r>
                      <a:endParaRPr lang="zh-CN" altLang="en-US" sz="1800">
                        <a:sym typeface="+mn-ea"/>
                      </a:endParaRPr>
                    </a:p>
                  </a:txBody>
                  <a:tcPr/>
                </a:tc>
                <a:tc>
                  <a:txBody>
                    <a:bodyPr/>
                    <a:p>
                      <a:pPr>
                        <a:buNone/>
                      </a:pPr>
                      <a:r>
                        <a:rPr lang="zh-CN" altLang="en-US"/>
                        <a:t>小农主导，萌芽受阻</a:t>
                      </a:r>
                      <a:endParaRPr lang="zh-CN" altLang="en-US"/>
                    </a:p>
                  </a:txBody>
                  <a:tcPr/>
                </a:tc>
                <a:tc>
                  <a:txBody>
                    <a:bodyPr/>
                    <a:p>
                      <a:pPr>
                        <a:buNone/>
                      </a:pPr>
                      <a:r>
                        <a:rPr lang="zh-CN" altLang="en-US"/>
                        <a:t>资本主义经济发展，向工业革命过渡</a:t>
                      </a:r>
                      <a:endParaRPr lang="zh-CN" altLang="en-US"/>
                    </a:p>
                  </a:txBody>
                  <a:tcPr/>
                </a:tc>
              </a:tr>
              <a:tr h="372745">
                <a:tc>
                  <a:txBody>
                    <a:bodyPr/>
                    <a:p>
                      <a:pPr>
                        <a:buNone/>
                      </a:pPr>
                      <a:r>
                        <a:rPr lang="zh-CN" altLang="en-US" sz="1800">
                          <a:sym typeface="+mn-ea"/>
                        </a:rPr>
                        <a:t>政治</a:t>
                      </a:r>
                      <a:endParaRPr lang="zh-CN" altLang="en-US" sz="1800">
                        <a:sym typeface="+mn-ea"/>
                      </a:endParaRPr>
                    </a:p>
                  </a:txBody>
                  <a:tcPr/>
                </a:tc>
                <a:tc>
                  <a:txBody>
                    <a:bodyPr/>
                    <a:p>
                      <a:pPr>
                        <a:buNone/>
                      </a:pPr>
                      <a:r>
                        <a:rPr lang="zh-CN" altLang="en-US"/>
                        <a:t>君主专制强化</a:t>
                      </a:r>
                      <a:endParaRPr lang="zh-CN" altLang="en-US"/>
                    </a:p>
                  </a:txBody>
                  <a:tcPr/>
                </a:tc>
                <a:tc>
                  <a:txBody>
                    <a:bodyPr/>
                    <a:p>
                      <a:pPr>
                        <a:buNone/>
                      </a:pPr>
                      <a:r>
                        <a:rPr lang="zh-CN" altLang="en-US"/>
                        <a:t>资本主义制度逐步确立</a:t>
                      </a:r>
                      <a:endParaRPr lang="zh-CN" altLang="en-US"/>
                    </a:p>
                  </a:txBody>
                  <a:tcPr/>
                </a:tc>
              </a:tr>
              <a:tr h="372745">
                <a:tc>
                  <a:txBody>
                    <a:bodyPr/>
                    <a:p>
                      <a:pPr>
                        <a:buNone/>
                      </a:pPr>
                      <a:r>
                        <a:rPr lang="zh-CN" altLang="en-US"/>
                        <a:t>思想</a:t>
                      </a:r>
                      <a:endParaRPr lang="zh-CN" altLang="en-US"/>
                    </a:p>
                  </a:txBody>
                  <a:tcPr/>
                </a:tc>
                <a:tc>
                  <a:txBody>
                    <a:bodyPr/>
                    <a:p>
                      <a:pPr>
                        <a:buNone/>
                      </a:pPr>
                      <a:r>
                        <a:rPr lang="zh-CN" altLang="en-US"/>
                        <a:t>理学主导，进步思想</a:t>
                      </a:r>
                      <a:endParaRPr lang="zh-CN" altLang="en-US"/>
                    </a:p>
                  </a:txBody>
                  <a:tcPr/>
                </a:tc>
                <a:tc>
                  <a:txBody>
                    <a:bodyPr/>
                    <a:p>
                      <a:pPr>
                        <a:buNone/>
                      </a:pPr>
                      <a:r>
                        <a:rPr lang="zh-CN" altLang="en-US"/>
                        <a:t>文艺复兴、宗教改革、启蒙运动</a:t>
                      </a:r>
                      <a:endParaRPr lang="zh-CN" altLang="en-US"/>
                    </a:p>
                  </a:txBody>
                  <a:tcPr/>
                </a:tc>
              </a:tr>
              <a:tr h="372745">
                <a:tc>
                  <a:txBody>
                    <a:bodyPr/>
                    <a:p>
                      <a:pPr>
                        <a:buNone/>
                      </a:pPr>
                      <a:r>
                        <a:rPr lang="zh-CN" altLang="en-US"/>
                        <a:t>外交</a:t>
                      </a:r>
                      <a:endParaRPr lang="zh-CN" altLang="en-US"/>
                    </a:p>
                  </a:txBody>
                  <a:tcPr/>
                </a:tc>
                <a:tc>
                  <a:txBody>
                    <a:bodyPr/>
                    <a:p>
                      <a:pPr>
                        <a:buNone/>
                      </a:pPr>
                      <a:r>
                        <a:rPr lang="zh-CN" altLang="en-US"/>
                        <a:t>闭关锁国，朝贡贸易</a:t>
                      </a:r>
                      <a:endParaRPr lang="zh-CN" altLang="en-US"/>
                    </a:p>
                  </a:txBody>
                  <a:tcPr/>
                </a:tc>
                <a:tc>
                  <a:txBody>
                    <a:bodyPr/>
                    <a:p>
                      <a:pPr>
                        <a:buNone/>
                      </a:pPr>
                      <a:r>
                        <a:rPr lang="zh-CN" altLang="en-US"/>
                        <a:t>殖民扩张</a:t>
                      </a:r>
                      <a:endParaRPr lang="zh-CN" altLang="en-US"/>
                    </a:p>
                  </a:txBody>
                  <a:tcPr/>
                </a:tc>
              </a:tr>
              <a:tr h="372745">
                <a:tc>
                  <a:txBody>
                    <a:bodyPr/>
                    <a:p>
                      <a:pPr>
                        <a:buNone/>
                      </a:pPr>
                      <a:r>
                        <a:rPr lang="zh-CN" altLang="en-US"/>
                        <a:t>科技</a:t>
                      </a:r>
                      <a:endParaRPr lang="zh-CN" altLang="en-US"/>
                    </a:p>
                  </a:txBody>
                  <a:tcPr/>
                </a:tc>
                <a:tc>
                  <a:txBody>
                    <a:bodyPr/>
                    <a:p>
                      <a:pPr>
                        <a:buNone/>
                      </a:pPr>
                      <a:r>
                        <a:rPr lang="zh-CN" altLang="en-US"/>
                        <a:t>总结性的传统科技</a:t>
                      </a:r>
                      <a:endParaRPr lang="zh-CN" altLang="en-US"/>
                    </a:p>
                  </a:txBody>
                  <a:tcPr/>
                </a:tc>
                <a:tc>
                  <a:txBody>
                    <a:bodyPr/>
                    <a:p>
                      <a:pPr>
                        <a:buNone/>
                      </a:pPr>
                      <a:r>
                        <a:rPr lang="zh-CN" altLang="en-US"/>
                        <a:t>近代科技产生发展</a:t>
                      </a:r>
                      <a:endParaRPr lang="zh-CN" alt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3" grpId="0"/>
      <p:bldP spid="3" grpId="0"/>
      <p:bldP spid="6" grpId="0" bldLvl="0" animBg="1"/>
      <p:bldP spid="10" grpId="0"/>
      <p:bldP spid="8" grpId="0"/>
      <p:bldP spid="21" grpId="0"/>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40331" y="2001374"/>
            <a:ext cx="8394616"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史料观点</a:t>
            </a:r>
            <a:r>
              <a:rPr lang="en-US" altLang="zh-CN" b="1" kern="100" dirty="0">
                <a:latin typeface="Times New Roman" panose="02020603050405020304"/>
                <a:ea typeface="黑体" panose="02010609060101010101" charset="-122"/>
                <a:cs typeface="Courier New" panose="02070309020205020404"/>
              </a:rPr>
              <a:t>] </a:t>
            </a:r>
            <a:r>
              <a:rPr lang="zh-CN" altLang="zh-CN" b="1" kern="100" dirty="0">
                <a:latin typeface="Times New Roman" panose="02020603050405020304"/>
                <a:ea typeface="黑体" panose="02010609060101010101" charset="-122"/>
                <a:cs typeface="Times New Roman" panose="02020603050405020304"/>
              </a:rPr>
              <a:t>美洲农作物传入的影响</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楷体_GB2312"/>
                <a:cs typeface="Times New Roman" panose="02020603050405020304"/>
              </a:rPr>
              <a:t>明朝后期，玉米、番薯等美洲粮食作物通过多种途径传入中国，逐渐得到推广。</a:t>
            </a:r>
            <a:r>
              <a:rPr lang="zh-CN"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楷体_GB2312"/>
                <a:cs typeface="Times New Roman" panose="02020603050405020304"/>
              </a:rPr>
              <a:t>社会生活的许多方面也因此深受影响。而粮食生产革命和人口爆炸互为因果</a:t>
            </a:r>
            <a:r>
              <a:rPr lang="zh-CN" altLang="zh-CN" b="1" kern="100" dirty="0">
                <a:latin typeface="宋体" panose="02010600030101010101" pitchFamily="2" charset="-122"/>
                <a:cs typeface="Times New Roman" panose="02020603050405020304"/>
              </a:rPr>
              <a:t>……</a:t>
            </a:r>
            <a:endParaRPr lang="zh-CN" altLang="zh-CN" sz="790" kern="100" dirty="0">
              <a:latin typeface="宋体" panose="02010600030101010101" pitchFamily="2" charset="-122"/>
              <a:cs typeface="Courier New" panose="02070309020205020404"/>
            </a:endParaRPr>
          </a:p>
          <a:p>
            <a:pPr algn="r">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摘编自何炳棣、陈树平等研究成果</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核心论点：</a:t>
            </a:r>
            <a:r>
              <a:rPr lang="en-US" altLang="zh-CN" b="1" u="dotted" kern="100" dirty="0">
                <a:latin typeface="Times New Roman" panose="02020603050405020304"/>
                <a:cs typeface="Courier New" panose="02070309020205020404"/>
              </a:rPr>
              <a:t>(1)</a:t>
            </a:r>
            <a:r>
              <a:rPr lang="zh-CN" altLang="zh-CN" b="1" u="dotted" kern="100" dirty="0">
                <a:latin typeface="Times New Roman" panose="02020603050405020304"/>
                <a:cs typeface="Times New Roman" panose="02020603050405020304"/>
              </a:rPr>
              <a:t>美洲农作物传入中国受到了新航路开辟的影响。</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en-US" altLang="zh-CN" b="1" u="dotted" kern="100" dirty="0">
                <a:latin typeface="Times New Roman" panose="02020603050405020304"/>
                <a:cs typeface="Courier New" panose="02070309020205020404"/>
              </a:rPr>
              <a:t>(2)</a:t>
            </a:r>
            <a:r>
              <a:rPr lang="zh-CN" altLang="zh-CN" b="1" u="dotted" kern="100" dirty="0">
                <a:latin typeface="Times New Roman" panose="02020603050405020304"/>
                <a:cs typeface="Times New Roman" panose="02020603050405020304"/>
              </a:rPr>
              <a:t>美洲农作物传入对明清经济的影响；清代的人口、环境问题与外来农作物的内在联系。</a:t>
            </a:r>
            <a:endParaRPr lang="zh-CN" altLang="zh-CN" sz="790" kern="100" dirty="0">
              <a:effectLst/>
              <a:latin typeface="宋体" panose="02010600030101010101" pitchFamily="2" charset="-122"/>
              <a:cs typeface="Courier New" panose="02070309020205020404"/>
            </a:endParaRPr>
          </a:p>
        </p:txBody>
      </p:sp>
      <p:pic>
        <p:nvPicPr>
          <p:cNvPr id="26626" name="Picture 2" descr="教材拓展补遗"/>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7998" y="1290096"/>
            <a:ext cx="2501423" cy="4267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386465" y="2209796"/>
            <a:ext cx="8371070" cy="506730"/>
          </a:xfrm>
          <a:prstGeom prst="rect">
            <a:avLst/>
          </a:prstGeom>
          <a:noFill/>
          <a:ln w="19050">
            <a:solidFill>
              <a:srgbClr val="000000"/>
            </a:solidFill>
            <a:prstDash val="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spcAft>
                <a:spcPts val="0"/>
              </a:spcAft>
              <a:tabLst>
                <a:tab pos="1260475" algn="l"/>
                <a:tab pos="2610485" algn="l"/>
              </a:tabLst>
            </a:pPr>
            <a:endParaRPr lang="en-US" altLang="zh-CN" b="1" kern="100" dirty="0" smtClean="0">
              <a:latin typeface="Times New Roman" panose="02020603050405020304"/>
              <a:ea typeface="黑体" panose="02010609060101010101" charset="-122"/>
              <a:cs typeface="Times New Roman" panose="02020603050405020304"/>
            </a:endParaRPr>
          </a:p>
        </p:txBody>
      </p:sp>
      <p:sp>
        <p:nvSpPr>
          <p:cNvPr id="9" name="矩形 1"/>
          <p:cNvSpPr>
            <a:spLocks noChangeArrowheads="1"/>
          </p:cNvSpPr>
          <p:nvPr/>
        </p:nvSpPr>
        <p:spPr bwMode="auto">
          <a:xfrm>
            <a:off x="432420" y="2371814"/>
            <a:ext cx="810103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spcAft>
                <a:spcPts val="0"/>
              </a:spcAft>
              <a:tabLst>
                <a:tab pos="900430" algn="l"/>
                <a:tab pos="1710690" algn="l"/>
                <a:tab pos="2790825" algn="l"/>
              </a:tabLst>
            </a:pPr>
            <a:r>
              <a:rPr lang="zh-CN" altLang="zh-CN" b="1" kern="100" dirty="0">
                <a:latin typeface="Times New Roman" panose="02020603050405020304"/>
                <a:ea typeface="黑体" panose="02010609060101010101" charset="-122"/>
                <a:cs typeface="Times New Roman" panose="02020603050405020304"/>
              </a:rPr>
              <a:t>广州十三行</a:t>
            </a:r>
            <a:endParaRPr lang="zh-CN" altLang="zh-CN" sz="790" kern="100" dirty="0">
              <a:latin typeface="宋体" panose="02010600030101010101" pitchFamily="2" charset="-122"/>
              <a:cs typeface="Courier New" panose="02070309020205020404"/>
            </a:endParaRPr>
          </a:p>
          <a:p>
            <a:pPr>
              <a:lnSpc>
                <a:spcPct val="150000"/>
              </a:lnSpc>
              <a:tabLst>
                <a:tab pos="900430" algn="l"/>
                <a:tab pos="1710690" algn="l"/>
                <a:tab pos="2790825" algn="l"/>
              </a:tabLst>
            </a:pPr>
            <a:r>
              <a:rPr lang="zh-CN" altLang="zh-CN" b="1" kern="100" dirty="0">
                <a:latin typeface="Times New Roman" panose="02020603050405020304"/>
                <a:ea typeface="楷体_GB2312"/>
                <a:cs typeface="Times New Roman" panose="02020603050405020304"/>
              </a:rPr>
              <a:t>十三行是清政府指定专营对外贸易的垄断机构，又叫</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ea typeface="楷体_GB2312"/>
                <a:cs typeface="Times New Roman" panose="02020603050405020304"/>
              </a:rPr>
              <a:t>洋行</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ea typeface="楷体_GB2312"/>
                <a:cs typeface="Times New Roman" panose="02020603050405020304"/>
              </a:rPr>
              <a:t>或</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ea typeface="楷体_GB2312"/>
                <a:cs typeface="Times New Roman" panose="02020603050405020304"/>
              </a:rPr>
              <a:t>洋货行</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ea typeface="楷体_GB2312"/>
                <a:cs typeface="Times New Roman" panose="02020603050405020304"/>
              </a:rPr>
              <a:t>。十三行反映了清朝政府实行</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ea typeface="楷体_GB2312"/>
                <a:cs typeface="Times New Roman" panose="02020603050405020304"/>
              </a:rPr>
              <a:t>闭关锁国</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ea typeface="楷体_GB2312"/>
                <a:cs typeface="Times New Roman" panose="02020603050405020304"/>
              </a:rPr>
              <a:t>的对外政策，对外国的侵略起到了一定的自卫作用，但也阻碍了中国与世界的联系与经济往来，使中国逐渐落伍于世界。</a:t>
            </a:r>
            <a:endParaRPr lang="zh-CN" altLang="zh-CN" sz="790" kern="100" dirty="0">
              <a:effectLst/>
              <a:latin typeface="宋体" panose="02010600030101010101" pitchFamily="2" charset="-122"/>
              <a:cs typeface="Courier New" panose="02070309020205020404"/>
            </a:endParaRPr>
          </a:p>
        </p:txBody>
      </p:sp>
      <p:pic>
        <p:nvPicPr>
          <p:cNvPr id="13"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0441" y="2047742"/>
            <a:ext cx="162020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descr="教材补充"/>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574" y="1987607"/>
            <a:ext cx="1518455" cy="4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87160" y="1538759"/>
            <a:ext cx="8100957"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zh-CN" altLang="zh-CN" b="1" kern="100" dirty="0">
                <a:latin typeface="宋体" panose="02010600030101010101" pitchFamily="2" charset="-122"/>
                <a:ea typeface="Times New Roman" panose="02020603050405020304"/>
                <a:cs typeface="Courier New" panose="02070309020205020404"/>
              </a:rPr>
              <a:t> </a:t>
            </a:r>
            <a:r>
              <a:rPr lang="en-US" altLang="zh-CN" b="1" kern="100" dirty="0">
                <a:latin typeface="宋体" panose="02010600030101010101" pitchFamily="2" charset="-122"/>
                <a:ea typeface="Times New Roman" panose="02020603050405020304"/>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史料观点</a:t>
            </a:r>
            <a:r>
              <a:rPr lang="en-US" altLang="zh-CN" b="1" kern="100" dirty="0">
                <a:latin typeface="Times New Roman" panose="02020603050405020304"/>
                <a:ea typeface="黑体" panose="02010609060101010101" charset="-122"/>
                <a:cs typeface="Courier New" panose="02070309020205020404"/>
              </a:rPr>
              <a:t>] </a:t>
            </a:r>
            <a:r>
              <a:rPr lang="zh-CN" altLang="zh-CN" b="1" kern="100" dirty="0">
                <a:latin typeface="Times New Roman" panose="02020603050405020304"/>
                <a:ea typeface="黑体" panose="02010609060101010101" charset="-122"/>
                <a:cs typeface="Times New Roman" panose="02020603050405020304"/>
              </a:rPr>
              <a:t>明清手工业发展的特点</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楷体_GB2312"/>
                <a:cs typeface="Times New Roman" panose="02020603050405020304"/>
              </a:rPr>
              <a:t>明万历年间，仅苏州丝织业中受雇于私营机房的织工就有数千人，是官局的两三倍。清初在苏州复置官局，设机</a:t>
            </a:r>
            <a:r>
              <a:rPr lang="en-US" altLang="zh-CN" b="1" kern="100" dirty="0">
                <a:latin typeface="Times New Roman" panose="02020603050405020304"/>
                <a:ea typeface="楷体_GB2312"/>
                <a:cs typeface="Courier New" panose="02070309020205020404"/>
              </a:rPr>
              <a:t>800</a:t>
            </a:r>
            <a:r>
              <a:rPr lang="zh-CN" altLang="zh-CN" b="1" kern="100" dirty="0">
                <a:latin typeface="Times New Roman" panose="02020603050405020304"/>
                <a:ea typeface="楷体_GB2312"/>
                <a:cs typeface="Times New Roman" panose="02020603050405020304"/>
              </a:rPr>
              <a:t>张，织工</a:t>
            </a:r>
            <a:r>
              <a:rPr lang="en-US" altLang="zh-CN" b="1" kern="100" dirty="0">
                <a:latin typeface="Times New Roman" panose="02020603050405020304"/>
                <a:ea typeface="楷体_GB2312"/>
                <a:cs typeface="Courier New" panose="02070309020205020404"/>
              </a:rPr>
              <a:t>2 330</a:t>
            </a:r>
            <a:r>
              <a:rPr lang="zh-CN" altLang="zh-CN" b="1" kern="100" dirty="0">
                <a:latin typeface="Times New Roman" panose="02020603050405020304"/>
                <a:ea typeface="楷体_GB2312"/>
                <a:cs typeface="Times New Roman" panose="02020603050405020304"/>
              </a:rPr>
              <a:t>名。至康熙六年</a:t>
            </a:r>
            <a:r>
              <a:rPr lang="en-US" altLang="zh-CN" b="1" kern="100" dirty="0">
                <a:latin typeface="Times New Roman" panose="02020603050405020304"/>
                <a:ea typeface="楷体_GB2312"/>
                <a:cs typeface="Courier New" panose="02070309020205020404"/>
              </a:rPr>
              <a:t>(1667</a:t>
            </a:r>
            <a:r>
              <a:rPr lang="zh-CN" altLang="zh-CN" b="1" kern="100" dirty="0">
                <a:latin typeface="Times New Roman" panose="02020603050405020304"/>
                <a:ea typeface="楷体_GB2312"/>
                <a:cs typeface="Times New Roman" panose="02020603050405020304"/>
              </a:rPr>
              <a:t>年</a:t>
            </a:r>
            <a:r>
              <a:rPr lang="en-US" altLang="zh-CN" b="1" kern="100" dirty="0">
                <a:latin typeface="Times New Roman" panose="02020603050405020304"/>
                <a:ea typeface="楷体_GB2312"/>
                <a:cs typeface="Courier New" panose="02070309020205020404"/>
              </a:rPr>
              <a:t>)</a:t>
            </a:r>
            <a:r>
              <a:rPr lang="zh-CN" altLang="zh-CN" b="1" kern="100" dirty="0">
                <a:latin typeface="Times New Roman" panose="02020603050405020304"/>
                <a:ea typeface="楷体_GB2312"/>
                <a:cs typeface="Times New Roman" panose="02020603050405020304"/>
              </a:rPr>
              <a:t>缺机</a:t>
            </a:r>
            <a:r>
              <a:rPr lang="en-US" altLang="zh-CN" b="1" kern="100" dirty="0">
                <a:latin typeface="Times New Roman" panose="02020603050405020304"/>
                <a:ea typeface="楷体_GB2312"/>
                <a:cs typeface="Courier New" panose="02070309020205020404"/>
              </a:rPr>
              <a:t>170</a:t>
            </a:r>
            <a:r>
              <a:rPr lang="zh-CN" altLang="zh-CN" b="1" kern="100" dirty="0">
                <a:latin typeface="Times New Roman" panose="02020603050405020304"/>
                <a:ea typeface="楷体_GB2312"/>
                <a:cs typeface="Times New Roman" panose="02020603050405020304"/>
              </a:rPr>
              <a:t>张，机匠补充困难，而同一时期苏州民机不少于</a:t>
            </a:r>
            <a:r>
              <a:rPr lang="en-US" altLang="zh-CN" b="1" kern="100" dirty="0">
                <a:latin typeface="Times New Roman" panose="02020603050405020304"/>
                <a:ea typeface="楷体_GB2312"/>
                <a:cs typeface="Courier New" panose="02070309020205020404"/>
              </a:rPr>
              <a:t>3 400</a:t>
            </a:r>
            <a:r>
              <a:rPr lang="zh-CN" altLang="zh-CN" b="1" kern="100" dirty="0">
                <a:latin typeface="Times New Roman" panose="02020603050405020304"/>
                <a:ea typeface="楷体_GB2312"/>
                <a:cs typeface="Times New Roman" panose="02020603050405020304"/>
              </a:rPr>
              <a:t>张。</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楷体_GB2312"/>
                <a:cs typeface="Times New Roman" panose="02020603050405020304"/>
              </a:rPr>
              <a:t>家杼轴而户纂组，机户出资，机工出力，相依为命久已。</a:t>
            </a:r>
            <a:r>
              <a:rPr lang="en-US" altLang="zh-CN" b="1" kern="100" dirty="0">
                <a:latin typeface="宋体" panose="02010600030101010101" pitchFamily="2" charset="-122"/>
                <a:cs typeface="Times New Roman" panose="02020603050405020304"/>
              </a:rPr>
              <a:t>”</a:t>
            </a:r>
            <a:endParaRPr lang="zh-CN" altLang="zh-CN" sz="790" kern="100" dirty="0">
              <a:latin typeface="宋体" panose="02010600030101010101" pitchFamily="2" charset="-122"/>
              <a:cs typeface="Courier New" panose="02070309020205020404"/>
            </a:endParaRPr>
          </a:p>
          <a:p>
            <a:pPr algn="r">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许涤新、吴承明主编《中国</a:t>
            </a:r>
            <a:endParaRPr lang="zh-CN" altLang="zh-CN" sz="790" kern="100" dirty="0">
              <a:latin typeface="宋体" panose="02010600030101010101" pitchFamily="2" charset="-122"/>
              <a:cs typeface="Courier New" panose="02070309020205020404"/>
            </a:endParaRPr>
          </a:p>
          <a:p>
            <a:pPr algn="r">
              <a:lnSpc>
                <a:spcPct val="150000"/>
              </a:lnSpc>
              <a:spcAft>
                <a:spcPts val="0"/>
              </a:spcAft>
              <a:tabLst>
                <a:tab pos="1350645" algn="l"/>
                <a:tab pos="2610485" algn="l"/>
              </a:tabLst>
            </a:pPr>
            <a:r>
              <a:rPr lang="zh-CN" altLang="zh-CN" b="1" kern="100" dirty="0">
                <a:latin typeface="Times New Roman" panose="02020603050405020304"/>
                <a:cs typeface="Times New Roman" panose="02020603050405020304"/>
              </a:rPr>
              <a:t>资本主义发展史》</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核心论点：</a:t>
            </a:r>
            <a:r>
              <a:rPr lang="en-US" altLang="zh-CN" b="1" u="dotted" kern="100" dirty="0">
                <a:latin typeface="Times New Roman" panose="02020603050405020304"/>
                <a:cs typeface="Courier New" panose="02070309020205020404"/>
              </a:rPr>
              <a:t>(1)</a:t>
            </a:r>
            <a:r>
              <a:rPr lang="zh-CN" altLang="zh-CN" b="1" u="dotted" kern="100" dirty="0">
                <a:latin typeface="Times New Roman" panose="02020603050405020304"/>
                <a:cs typeface="Times New Roman" panose="02020603050405020304"/>
              </a:rPr>
              <a:t>私营手工业发展迅速，超过官营手工业。</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en-US" altLang="zh-CN" b="1" u="dotted" kern="100" dirty="0">
                <a:latin typeface="Times New Roman" panose="02020603050405020304"/>
                <a:cs typeface="Courier New" panose="02070309020205020404"/>
              </a:rPr>
              <a:t>(2)</a:t>
            </a:r>
            <a:r>
              <a:rPr lang="zh-CN" altLang="zh-CN" b="1" u="dotted" kern="100" dirty="0">
                <a:latin typeface="Times New Roman" panose="02020603050405020304"/>
                <a:cs typeface="Times New Roman" panose="02020603050405020304"/>
              </a:rPr>
              <a:t>私营手工业中出现了雇佣劳动为特征的资本主义萌芽。</a:t>
            </a:r>
            <a:endParaRPr lang="zh-CN" altLang="zh-CN" sz="79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21505" descr="紫禁城"/>
          <p:cNvPicPr>
            <a:picLocks noChangeAspect="1"/>
          </p:cNvPicPr>
          <p:nvPr/>
        </p:nvPicPr>
        <p:blipFill>
          <a:blip r:embed="rId1">
            <a:lum bright="58002" contrast="-88000"/>
          </a:blip>
          <a:stretch>
            <a:fillRect/>
          </a:stretch>
        </p:blipFill>
        <p:spPr>
          <a:xfrm>
            <a:off x="0" y="0"/>
            <a:ext cx="9144000" cy="6858000"/>
          </a:xfrm>
          <a:prstGeom prst="rect">
            <a:avLst/>
          </a:prstGeom>
          <a:noFill/>
          <a:ln w="9525">
            <a:noFill/>
          </a:ln>
        </p:spPr>
      </p:pic>
      <p:graphicFrame>
        <p:nvGraphicFramePr>
          <p:cNvPr id="21507" name="内容占位符 21506"/>
          <p:cNvGraphicFramePr/>
          <p:nvPr>
            <p:ph idx="4294967295"/>
          </p:nvPr>
        </p:nvGraphicFramePr>
        <p:xfrm>
          <a:off x="395288" y="1700213"/>
          <a:ext cx="8207375" cy="4095750"/>
        </p:xfrm>
        <a:graphic>
          <a:graphicData uri="http://schemas.openxmlformats.org/drawingml/2006/table">
            <a:tbl>
              <a:tblPr/>
              <a:tblGrid>
                <a:gridCol w="1368425"/>
                <a:gridCol w="1152525"/>
                <a:gridCol w="1006475"/>
                <a:gridCol w="936625"/>
                <a:gridCol w="863600"/>
                <a:gridCol w="1152525"/>
                <a:gridCol w="863600"/>
                <a:gridCol w="863600"/>
              </a:tblGrid>
              <a:tr h="4556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dirty="0">
                          <a:effectLst>
                            <a:outerShdw blurRad="38100" dist="38100" dir="2700000">
                              <a:srgbClr val="C0C0C0"/>
                            </a:outerShdw>
                          </a:effectLst>
                          <a:latin typeface="楷体" panose="02010609060101010101" pitchFamily="49" charset="-122"/>
                          <a:ea typeface="楷体" panose="02010609060101010101" pitchFamily="49" charset="-122"/>
                        </a:rPr>
                        <a:t> </a:t>
                      </a: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中 国</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dirty="0">
                          <a:effectLst>
                            <a:outerShdw blurRad="38100" dist="38100" dir="2700000">
                              <a:srgbClr val="C0C0C0"/>
                            </a:outerShdw>
                          </a:effectLst>
                          <a:latin typeface="楷体" panose="02010609060101010101" pitchFamily="49" charset="-122"/>
                          <a:ea typeface="楷体" panose="02010609060101010101" pitchFamily="49" charset="-122"/>
                        </a:rPr>
                        <a:t> </a:t>
                      </a: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印度</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英国</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法国</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德意志</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美国</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日本</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588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dirty="0">
                          <a:effectLst>
                            <a:outerShdw blurRad="38100" dist="38100" dir="2700000">
                              <a:srgbClr val="C0C0C0"/>
                            </a:outerShdw>
                          </a:effectLst>
                          <a:latin typeface="楷体" panose="02010609060101010101" pitchFamily="49" charset="-122"/>
                          <a:ea typeface="楷体" panose="02010609060101010101" pitchFamily="49" charset="-122"/>
                        </a:rPr>
                        <a:t>1750</a:t>
                      </a: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年</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p>
                      <a:pPr marL="0" lvl="0" indent="0" algn="ctr">
                        <a:buNone/>
                      </a:pP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（乾隆十五年）</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 32.8</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 24.5</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1.9</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4.0</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2.9</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0.1</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3.8</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8586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dirty="0">
                          <a:effectLst>
                            <a:outerShdw blurRad="38100" dist="38100" dir="2700000">
                              <a:srgbClr val="C0C0C0"/>
                            </a:outerShdw>
                          </a:effectLst>
                          <a:latin typeface="楷体" panose="02010609060101010101" pitchFamily="49" charset="-122"/>
                          <a:ea typeface="楷体" panose="02010609060101010101" pitchFamily="49" charset="-122"/>
                        </a:rPr>
                        <a:t>1830</a:t>
                      </a: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年（道光十年）</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 29.8 </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 17.6</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9.5</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5.2</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3.5</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2.4</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2.8</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8586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dirty="0">
                          <a:effectLst>
                            <a:outerShdw blurRad="38100" dist="38100" dir="2700000">
                              <a:srgbClr val="C0C0C0"/>
                            </a:outerShdw>
                          </a:effectLst>
                          <a:latin typeface="楷体" panose="02010609060101010101" pitchFamily="49" charset="-122"/>
                          <a:ea typeface="楷体" panose="02010609060101010101" pitchFamily="49" charset="-122"/>
                        </a:rPr>
                        <a:t>1880</a:t>
                      </a:r>
                      <a:r>
                        <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rPr>
                        <a:t>年（光绪六年）</a:t>
                      </a:r>
                      <a:endParaRPr lang="zh-CN" altLang="en-US" sz="2400" b="1" dirty="0">
                        <a:effectLst>
                          <a:outerShdw blurRad="38100" dist="38100" dir="2700000">
                            <a:srgbClr val="C0C0C0"/>
                          </a:outerShdw>
                        </a:effectLst>
                        <a:latin typeface="楷体" panose="02010609060101010101" pitchFamily="49" charset="-122"/>
                        <a:ea typeface="楷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 12.5</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 2.8 </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22.9</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7.8</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8.5</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14.7</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effectLst>
                            <a:outerShdw blurRad="38100" dist="38100" dir="2700000">
                              <a:srgbClr val="C0C0C0"/>
                            </a:outerShdw>
                          </a:effectLst>
                          <a:latin typeface="楷体" panose="02010609060101010101" pitchFamily="49" charset="-122"/>
                          <a:ea typeface="楷体" panose="02010609060101010101" pitchFamily="49" charset="-122"/>
                        </a:rPr>
                        <a:t>2.4</a:t>
                      </a:r>
                      <a:endParaRPr lang="zh-CN" altLang="en-US" sz="2400" b="1">
                        <a:effectLst>
                          <a:outerShdw blurRad="38100" dist="38100" dir="2700000">
                            <a:srgbClr val="C0C0C0"/>
                          </a:outerShdw>
                        </a:effectLst>
                        <a:latin typeface="楷体" panose="02010609060101010101" pitchFamily="49" charset="-122"/>
                        <a:ea typeface="楷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9505" name="文本框 21553"/>
          <p:cNvSpPr txBox="1"/>
          <p:nvPr/>
        </p:nvSpPr>
        <p:spPr>
          <a:xfrm>
            <a:off x="2843213" y="1196975"/>
            <a:ext cx="3889375" cy="457200"/>
          </a:xfrm>
          <a:prstGeom prst="rect">
            <a:avLst/>
          </a:prstGeom>
          <a:solidFill>
            <a:srgbClr val="FFFF99"/>
          </a:solidFill>
          <a:ln w="9525">
            <a:noFill/>
          </a:ln>
        </p:spPr>
        <p:txBody>
          <a:bodyPr anchor="t">
            <a:spAutoFit/>
          </a:bodyPr>
          <a:p>
            <a:r>
              <a:rPr lang="zh-CN" altLang="en-US" sz="2400" b="1" dirty="0">
                <a:solidFill>
                  <a:srgbClr val="000066"/>
                </a:solidFill>
                <a:latin typeface="Arial" panose="020B0604020202020204" pitchFamily="34" charset="0"/>
                <a:ea typeface="楷体" panose="02010609060101010101" pitchFamily="49" charset="-122"/>
              </a:rPr>
              <a:t>世界制造业产量的相对份额</a:t>
            </a:r>
            <a:endParaRPr lang="zh-CN" altLang="en-US" sz="2400" b="1" dirty="0">
              <a:solidFill>
                <a:srgbClr val="000066"/>
              </a:solidFill>
              <a:latin typeface="Arial" panose="020B0604020202020204" pitchFamily="34" charset="0"/>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0" y="1600200"/>
            <a:ext cx="5652120" cy="4525963"/>
          </a:xfrm>
        </p:spPr>
        <p:txBody>
          <a:bodyPr>
            <a:normAutofit fontScale="77500" lnSpcReduction="20000"/>
          </a:bodyPr>
          <a:lstStyle/>
          <a:p>
            <a:pPr>
              <a:buNone/>
            </a:pPr>
            <a:r>
              <a:rPr lang="en-US" altLang="zh-CN" b="1" dirty="0"/>
              <a:t>3.</a:t>
            </a:r>
            <a:r>
              <a:rPr lang="zh-CN" altLang="en-US" b="1" dirty="0"/>
              <a:t>说明和证明历史现象和历史观</a:t>
            </a:r>
            <a:r>
              <a:rPr lang="zh-CN" altLang="en-US" b="1" dirty="0" smtClean="0"/>
              <a:t>点</a:t>
            </a:r>
            <a:endParaRPr lang="en-US" altLang="zh-CN" b="1" dirty="0" smtClean="0"/>
          </a:p>
          <a:p>
            <a:r>
              <a:rPr lang="zh-CN" altLang="en-US" dirty="0" smtClean="0"/>
              <a:t>例</a:t>
            </a:r>
            <a:r>
              <a:rPr lang="en-US" altLang="zh-CN" dirty="0" smtClean="0"/>
              <a:t>6.</a:t>
            </a:r>
            <a:r>
              <a:rPr lang="zh-CN" altLang="en-US" dirty="0"/>
              <a:t>中日双方对</a:t>
            </a:r>
            <a:r>
              <a:rPr lang="en-US" altLang="zh-CN" dirty="0"/>
              <a:t>1894</a:t>
            </a:r>
            <a:r>
              <a:rPr lang="zh-CN" altLang="en-US" dirty="0"/>
              <a:t>年</a:t>
            </a:r>
            <a:r>
              <a:rPr lang="en-US" altLang="zh-CN" dirty="0"/>
              <a:t>7</a:t>
            </a:r>
            <a:r>
              <a:rPr lang="zh-CN" altLang="en-US" dirty="0"/>
              <a:t>月</a:t>
            </a:r>
            <a:r>
              <a:rPr lang="en-US" altLang="zh-CN" dirty="0"/>
              <a:t>25</a:t>
            </a:r>
            <a:r>
              <a:rPr lang="zh-CN" altLang="en-US" dirty="0"/>
              <a:t>日发生的丰岛海战记述各异。中方</a:t>
            </a:r>
            <a:r>
              <a:rPr lang="en-US" altLang="zh-CN" dirty="0"/>
              <a:t>《</a:t>
            </a:r>
            <a:r>
              <a:rPr lang="zh-CN" altLang="en-US" dirty="0"/>
              <a:t>济远航海日志</a:t>
            </a:r>
            <a:r>
              <a:rPr lang="en-US" altLang="zh-CN" dirty="0"/>
              <a:t>》</a:t>
            </a:r>
            <a:r>
              <a:rPr lang="zh-CN" altLang="en-US" dirty="0"/>
              <a:t>记载：“</a:t>
            </a:r>
            <a:r>
              <a:rPr lang="en-US" altLang="zh-CN" dirty="0"/>
              <a:t>7</a:t>
            </a:r>
            <a:r>
              <a:rPr lang="zh-CN" altLang="en-US" dirty="0"/>
              <a:t>点</a:t>
            </a:r>
            <a:r>
              <a:rPr lang="en-US" altLang="zh-CN" dirty="0"/>
              <a:t>45</a:t>
            </a:r>
            <a:r>
              <a:rPr lang="zh-CN" altLang="en-US" dirty="0"/>
              <a:t>分，倭三舰同放真弹子，轰击我船，我船即刻还炮。”日文出版的</a:t>
            </a:r>
            <a:r>
              <a:rPr lang="en-US" altLang="zh-CN" dirty="0"/>
              <a:t>《</a:t>
            </a:r>
            <a:r>
              <a:rPr lang="zh-CN" altLang="en-US" dirty="0"/>
              <a:t>二十七八年海战史</a:t>
            </a:r>
            <a:r>
              <a:rPr lang="en-US" altLang="zh-CN" dirty="0"/>
              <a:t>》</a:t>
            </a:r>
            <a:r>
              <a:rPr lang="zh-CN" altLang="en-US" dirty="0"/>
              <a:t>称：“</a:t>
            </a:r>
            <a:r>
              <a:rPr lang="en-US" altLang="zh-CN" dirty="0"/>
              <a:t>7</a:t>
            </a:r>
            <a:r>
              <a:rPr lang="zh-CN" altLang="en-US" dirty="0"/>
              <a:t>点</a:t>
            </a:r>
            <a:r>
              <a:rPr lang="en-US" altLang="zh-CN" dirty="0"/>
              <a:t>52</a:t>
            </a:r>
            <a:r>
              <a:rPr lang="zh-CN" altLang="en-US" dirty="0"/>
              <a:t>分，彼我相距约</a:t>
            </a:r>
            <a:r>
              <a:rPr lang="en-US" altLang="zh-CN" dirty="0"/>
              <a:t>3000</a:t>
            </a:r>
            <a:r>
              <a:rPr lang="zh-CN" altLang="en-US" dirty="0"/>
              <a:t>米之距离。济远首先向我发炮，旗舰吉野立即迎战，以左舷炮向济远轰击。”这说明</a:t>
            </a:r>
            <a:endParaRPr lang="zh-CN" altLang="en-US" dirty="0"/>
          </a:p>
          <a:p>
            <a:r>
              <a:rPr lang="en-US" altLang="zh-CN" dirty="0"/>
              <a:t>A.</a:t>
            </a:r>
            <a:r>
              <a:rPr lang="zh-CN" altLang="en-US" dirty="0"/>
              <a:t>研究者的立场会影响其对历史的解释   </a:t>
            </a:r>
            <a:endParaRPr lang="zh-CN" altLang="en-US" dirty="0"/>
          </a:p>
          <a:p>
            <a:r>
              <a:rPr lang="en-US" altLang="zh-CN" dirty="0"/>
              <a:t>B.</a:t>
            </a:r>
            <a:r>
              <a:rPr lang="zh-CN" altLang="en-US" dirty="0"/>
              <a:t>历史真相因年代久远而变得模糊不清</a:t>
            </a:r>
            <a:endParaRPr lang="zh-CN" altLang="en-US" dirty="0"/>
          </a:p>
          <a:p>
            <a:r>
              <a:rPr lang="en-US" altLang="zh-CN" dirty="0"/>
              <a:t>C.</a:t>
            </a:r>
            <a:r>
              <a:rPr lang="zh-CN" altLang="en-US" dirty="0"/>
              <a:t>通过文献记录最终能够还原历史真相   </a:t>
            </a:r>
            <a:endParaRPr lang="zh-CN" altLang="en-US" dirty="0"/>
          </a:p>
          <a:p>
            <a:r>
              <a:rPr lang="en-US" altLang="zh-CN" dirty="0"/>
              <a:t>D.</a:t>
            </a:r>
            <a:r>
              <a:rPr lang="zh-CN" altLang="en-US" dirty="0"/>
              <a:t>原始记录比研究文献更接近历史真相</a:t>
            </a:r>
            <a:endParaRPr lang="zh-CN" altLang="en-US" dirty="0"/>
          </a:p>
          <a:p>
            <a:pPr>
              <a:buNone/>
            </a:pPr>
            <a:endParaRPr lang="zh-CN" altLang="en-US" b="1" dirty="0"/>
          </a:p>
          <a:p>
            <a:endParaRPr lang="zh-CN" altLang="en-US" dirty="0"/>
          </a:p>
        </p:txBody>
      </p:sp>
      <p:sp>
        <p:nvSpPr>
          <p:cNvPr id="4" name="内容占位符 3"/>
          <p:cNvSpPr>
            <a:spLocks noGrp="1"/>
          </p:cNvSpPr>
          <p:nvPr>
            <p:ph sz="half" idx="2"/>
          </p:nvPr>
        </p:nvSpPr>
        <p:spPr>
          <a:xfrm>
            <a:off x="5652120" y="1600200"/>
            <a:ext cx="3034680" cy="4525963"/>
          </a:xfrm>
        </p:spPr>
        <p:txBody>
          <a:bodyPr>
            <a:normAutofit fontScale="77500" lnSpcReduction="20000"/>
          </a:bodyPr>
          <a:lstStyle/>
          <a:p>
            <a:r>
              <a:rPr lang="zh-CN" altLang="en-US" dirty="0" smtClean="0"/>
              <a:t>解析：本题主要考查考生理解史料，说明历史现象和观点的能力。要求考生通过互为矛盾的两条历史记载的辨析，认识到当事双方及研究者受各自立场、利益、阶级、认识等方面的局限，直接影响着对同一个事件和解释的可靠性</a:t>
            </a:r>
            <a:endParaRPr lang="zh-CN" altLang="en-US" dirty="0"/>
          </a:p>
        </p:txBody>
      </p:sp>
      <p:sp>
        <p:nvSpPr>
          <p:cNvPr id="5" name="TextBox 4"/>
          <p:cNvSpPr txBox="1"/>
          <p:nvPr/>
        </p:nvSpPr>
        <p:spPr>
          <a:xfrm>
            <a:off x="5220072" y="3861048"/>
            <a:ext cx="452368" cy="646331"/>
          </a:xfrm>
          <a:prstGeom prst="rect">
            <a:avLst/>
          </a:prstGeom>
          <a:noFill/>
        </p:spPr>
        <p:txBody>
          <a:bodyPr wrap="none" rtlCol="0">
            <a:spAutoFit/>
          </a:bodyPr>
          <a:lstStyle/>
          <a:p>
            <a:r>
              <a:rPr lang="en-US" altLang="zh-CN" sz="3600" dirty="0" smtClean="0"/>
              <a:t>A</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40331" y="1808793"/>
            <a:ext cx="8394616"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命题素材</a:t>
            </a:r>
            <a:r>
              <a:rPr lang="en-US" altLang="zh-CN" b="1" kern="100" dirty="0">
                <a:latin typeface="Times New Roman" panose="02020603050405020304"/>
                <a:ea typeface="黑体" panose="02010609060101010101" charset="-122"/>
                <a:cs typeface="Courier New" panose="02070309020205020404"/>
              </a:rPr>
              <a:t>] </a:t>
            </a:r>
            <a:r>
              <a:rPr lang="zh-CN" altLang="zh-CN" b="1" kern="100" dirty="0">
                <a:latin typeface="Times New Roman" panose="02020603050405020304"/>
                <a:ea typeface="黑体" panose="02010609060101010101" charset="-122"/>
                <a:cs typeface="Times New Roman" panose="02020603050405020304"/>
              </a:rPr>
              <a:t>从</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黑体" panose="02010609060101010101" charset="-122"/>
                <a:cs typeface="Times New Roman" panose="02020603050405020304"/>
              </a:rPr>
              <a:t>史料实证</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黑体" panose="02010609060101010101" charset="-122"/>
                <a:cs typeface="Times New Roman" panose="02020603050405020304"/>
              </a:rPr>
              <a:t>角度考查明清时期中西方经济的比较</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楷体_GB2312"/>
                <a:cs typeface="Times New Roman" panose="02020603050405020304"/>
              </a:rPr>
              <a:t>反观中国，直到</a:t>
            </a:r>
            <a:r>
              <a:rPr lang="en-US" altLang="zh-CN" b="1" kern="100" dirty="0">
                <a:latin typeface="Times New Roman" panose="02020603050405020304"/>
                <a:ea typeface="楷体_GB2312"/>
                <a:cs typeface="Courier New" panose="02070309020205020404"/>
              </a:rPr>
              <a:t>15</a:t>
            </a:r>
            <a:r>
              <a:rPr lang="zh-CN" altLang="zh-CN" b="1" kern="100" dirty="0">
                <a:latin typeface="Times New Roman" panose="02020603050405020304"/>
                <a:ea typeface="楷体_GB2312"/>
                <a:cs typeface="Times New Roman" panose="02020603050405020304"/>
              </a:rPr>
              <a:t>世纪时还处在人类文明发展最先进的行列之中，但是从</a:t>
            </a:r>
            <a:r>
              <a:rPr lang="en-US" altLang="zh-CN" b="1" kern="100" dirty="0">
                <a:latin typeface="Times New Roman" panose="02020603050405020304"/>
                <a:ea typeface="楷体_GB2312"/>
                <a:cs typeface="Courier New" panose="02070309020205020404"/>
              </a:rPr>
              <a:t>16</a:t>
            </a:r>
            <a:r>
              <a:rPr lang="zh-CN" altLang="zh-CN" b="1" kern="100" dirty="0">
                <a:latin typeface="Times New Roman" panose="02020603050405020304"/>
                <a:ea typeface="楷体_GB2312"/>
                <a:cs typeface="Times New Roman" panose="02020603050405020304"/>
              </a:rPr>
              <a:t>世纪起却逐渐落后下来。中国游离于世界经济圈之外，闭关自守，以天朝大国自居，一直坚守着传统的文明。如果从绝对数字上看，明代经济的发展，尤其是</a:t>
            </a:r>
            <a:r>
              <a:rPr lang="en-US" altLang="zh-CN" b="1" kern="100" dirty="0">
                <a:latin typeface="Times New Roman" panose="02020603050405020304"/>
                <a:ea typeface="楷体_GB2312"/>
                <a:cs typeface="Courier New" panose="02070309020205020404"/>
              </a:rPr>
              <a:t>17</a:t>
            </a:r>
            <a:r>
              <a:rPr lang="zh-CN" altLang="zh-CN" b="1" kern="100" dirty="0">
                <a:latin typeface="Times New Roman" panose="02020603050405020304"/>
                <a:ea typeface="楷体_GB2312"/>
                <a:cs typeface="Times New Roman" panose="02020603050405020304"/>
              </a:rPr>
              <a:t>世纪中叶到</a:t>
            </a:r>
            <a:r>
              <a:rPr lang="en-US" altLang="zh-CN" b="1" kern="100" dirty="0">
                <a:latin typeface="Times New Roman" panose="02020603050405020304"/>
                <a:ea typeface="楷体_GB2312"/>
                <a:cs typeface="Courier New" panose="02070309020205020404"/>
              </a:rPr>
              <a:t>18</a:t>
            </a:r>
            <a:r>
              <a:rPr lang="zh-CN" altLang="zh-CN" b="1" kern="100" dirty="0">
                <a:latin typeface="Times New Roman" panose="02020603050405020304"/>
                <a:ea typeface="楷体_GB2312"/>
                <a:cs typeface="Times New Roman" panose="02020603050405020304"/>
              </a:rPr>
              <a:t>世纪后期的</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楷体_GB2312"/>
                <a:cs typeface="Times New Roman" panose="02020603050405020304"/>
              </a:rPr>
              <a:t>康乾盛世</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楷体_GB2312"/>
                <a:cs typeface="Times New Roman" panose="02020603050405020304"/>
              </a:rPr>
              <a:t>，其繁荣程度仍然远逾西方。但是，问题的实质在于，西方已步入商品经济时代，其发展势头之兴旺是难以估量的；而中国依旧处于自然经济状态下，依靠的是农本经济，已不可能出现突破性的大发展。</a:t>
            </a:r>
            <a:endParaRPr lang="zh-CN" altLang="zh-CN" sz="790" kern="100" dirty="0">
              <a:latin typeface="宋体" panose="02010600030101010101" pitchFamily="2" charset="-122"/>
              <a:cs typeface="Courier New" panose="02070309020205020404"/>
            </a:endParaRPr>
          </a:p>
          <a:p>
            <a:pPr algn="r">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刘宗绪主编《历史新知识，创新能力培养》</a:t>
            </a:r>
            <a:endParaRPr lang="zh-CN" altLang="zh-CN" sz="790" kern="100" dirty="0">
              <a:effectLst/>
              <a:latin typeface="宋体" panose="02010600030101010101" pitchFamily="2" charset="-122"/>
              <a:cs typeface="Courier New" panose="02070309020205020404"/>
            </a:endParaRPr>
          </a:p>
        </p:txBody>
      </p:sp>
      <p:pic>
        <p:nvPicPr>
          <p:cNvPr id="30722" name="Picture 2" descr="提升核心素养"/>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1304804"/>
            <a:ext cx="8562668" cy="34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custDataLst>
              <p:tags r:id="rId1"/>
            </p:custDataLst>
          </p:nvPr>
        </p:nvGraphicFramePr>
        <p:xfrm>
          <a:off x="913765" y="835660"/>
          <a:ext cx="7470775" cy="4885690"/>
        </p:xfrm>
        <a:graphic>
          <a:graphicData uri="http://schemas.openxmlformats.org/drawingml/2006/table">
            <a:tbl>
              <a:tblPr firstRow="1" bandRow="1">
                <a:tableStyleId>{5C22544A-7EE6-4342-B048-85BDC9FD1C3A}</a:tableStyleId>
              </a:tblPr>
              <a:tblGrid>
                <a:gridCol w="1125855"/>
                <a:gridCol w="3005455"/>
                <a:gridCol w="3339465"/>
              </a:tblGrid>
              <a:tr h="657860">
                <a:tc>
                  <a:txBody>
                    <a:bodyPr/>
                    <a:p>
                      <a:pPr>
                        <a:buNone/>
                      </a:pPr>
                      <a:endParaRPr lang="zh-CN" altLang="en-US"/>
                    </a:p>
                  </a:txBody>
                  <a:tcPr/>
                </a:tc>
                <a:tc>
                  <a:txBody>
                    <a:bodyPr/>
                    <a:p>
                      <a:pPr>
                        <a:buNone/>
                      </a:pPr>
                      <a:r>
                        <a:rPr lang="zh-CN" altLang="en-US"/>
                        <a:t>中国</a:t>
                      </a:r>
                      <a:endParaRPr lang="zh-CN" altLang="en-US"/>
                    </a:p>
                  </a:txBody>
                  <a:tcPr/>
                </a:tc>
                <a:tc>
                  <a:txBody>
                    <a:bodyPr/>
                    <a:p>
                      <a:pPr>
                        <a:buNone/>
                      </a:pPr>
                      <a:r>
                        <a:rPr lang="zh-CN" altLang="en-US"/>
                        <a:t>西方</a:t>
                      </a:r>
                      <a:endParaRPr lang="zh-CN" altLang="en-US"/>
                    </a:p>
                  </a:txBody>
                  <a:tcPr/>
                </a:tc>
              </a:tr>
              <a:tr h="1127760">
                <a:tc>
                  <a:txBody>
                    <a:bodyPr/>
                    <a:p>
                      <a:pPr>
                        <a:buNone/>
                      </a:pPr>
                      <a:r>
                        <a:rPr lang="zh-CN" altLang="en-US" sz="1800">
                          <a:sym typeface="+mn-ea"/>
                        </a:rPr>
                        <a:t>经济</a:t>
                      </a:r>
                      <a:endParaRPr lang="zh-CN" altLang="en-US" sz="1800">
                        <a:sym typeface="+mn-ea"/>
                      </a:endParaRPr>
                    </a:p>
                  </a:txBody>
                  <a:tcPr/>
                </a:tc>
                <a:tc>
                  <a:txBody>
                    <a:bodyPr/>
                    <a:p>
                      <a:pPr>
                        <a:buNone/>
                      </a:pPr>
                      <a:r>
                        <a:rPr lang="zh-CN" altLang="en-US"/>
                        <a:t>小农主导，萌芽受阻</a:t>
                      </a:r>
                      <a:endParaRPr lang="zh-CN" altLang="en-US"/>
                    </a:p>
                  </a:txBody>
                  <a:tcPr/>
                </a:tc>
                <a:tc>
                  <a:txBody>
                    <a:bodyPr/>
                    <a:p>
                      <a:pPr>
                        <a:buNone/>
                      </a:pPr>
                      <a:r>
                        <a:rPr lang="zh-CN" altLang="en-US"/>
                        <a:t>资本主义经济发展，向工业革命过渡</a:t>
                      </a:r>
                      <a:endParaRPr lang="zh-CN" altLang="en-US"/>
                    </a:p>
                  </a:txBody>
                  <a:tcPr/>
                </a:tc>
              </a:tr>
              <a:tr h="657860">
                <a:tc>
                  <a:txBody>
                    <a:bodyPr/>
                    <a:p>
                      <a:pPr>
                        <a:buNone/>
                      </a:pPr>
                      <a:r>
                        <a:rPr lang="zh-CN" altLang="en-US" sz="1800">
                          <a:sym typeface="+mn-ea"/>
                        </a:rPr>
                        <a:t>政治</a:t>
                      </a:r>
                      <a:endParaRPr lang="zh-CN" altLang="en-US" sz="1800">
                        <a:sym typeface="+mn-ea"/>
                      </a:endParaRPr>
                    </a:p>
                  </a:txBody>
                  <a:tcPr/>
                </a:tc>
                <a:tc>
                  <a:txBody>
                    <a:bodyPr/>
                    <a:p>
                      <a:pPr>
                        <a:buNone/>
                      </a:pPr>
                      <a:r>
                        <a:rPr lang="zh-CN" altLang="en-US"/>
                        <a:t>君主专制强化</a:t>
                      </a:r>
                      <a:endParaRPr lang="zh-CN" altLang="en-US"/>
                    </a:p>
                  </a:txBody>
                  <a:tcPr/>
                </a:tc>
                <a:tc>
                  <a:txBody>
                    <a:bodyPr/>
                    <a:p>
                      <a:pPr>
                        <a:buNone/>
                      </a:pPr>
                      <a:r>
                        <a:rPr lang="zh-CN" altLang="en-US"/>
                        <a:t>资本主义制度逐步确立</a:t>
                      </a:r>
                      <a:endParaRPr lang="zh-CN" altLang="en-US"/>
                    </a:p>
                  </a:txBody>
                  <a:tcPr/>
                </a:tc>
              </a:tr>
              <a:tr h="1127760">
                <a:tc>
                  <a:txBody>
                    <a:bodyPr/>
                    <a:p>
                      <a:pPr>
                        <a:buNone/>
                      </a:pPr>
                      <a:r>
                        <a:rPr lang="zh-CN" altLang="en-US"/>
                        <a:t>思想</a:t>
                      </a:r>
                      <a:endParaRPr lang="zh-CN" altLang="en-US"/>
                    </a:p>
                  </a:txBody>
                  <a:tcPr/>
                </a:tc>
                <a:tc>
                  <a:txBody>
                    <a:bodyPr/>
                    <a:p>
                      <a:pPr>
                        <a:buNone/>
                      </a:pPr>
                      <a:r>
                        <a:rPr lang="zh-CN" altLang="en-US"/>
                        <a:t>理学主导，进步思想</a:t>
                      </a:r>
                      <a:endParaRPr lang="zh-CN" altLang="en-US"/>
                    </a:p>
                  </a:txBody>
                  <a:tcPr/>
                </a:tc>
                <a:tc>
                  <a:txBody>
                    <a:bodyPr/>
                    <a:p>
                      <a:pPr>
                        <a:buNone/>
                      </a:pPr>
                      <a:r>
                        <a:rPr lang="zh-CN" altLang="en-US"/>
                        <a:t>文艺复兴、宗教改革、启蒙运动</a:t>
                      </a:r>
                      <a:endParaRPr lang="zh-CN" altLang="en-US"/>
                    </a:p>
                  </a:txBody>
                  <a:tcPr/>
                </a:tc>
              </a:tr>
              <a:tr h="656590">
                <a:tc>
                  <a:txBody>
                    <a:bodyPr/>
                    <a:p>
                      <a:pPr>
                        <a:buNone/>
                      </a:pPr>
                      <a:r>
                        <a:rPr lang="zh-CN" altLang="en-US"/>
                        <a:t>外交</a:t>
                      </a:r>
                      <a:endParaRPr lang="zh-CN" altLang="en-US"/>
                    </a:p>
                  </a:txBody>
                  <a:tcPr/>
                </a:tc>
                <a:tc>
                  <a:txBody>
                    <a:bodyPr/>
                    <a:p>
                      <a:pPr>
                        <a:buNone/>
                      </a:pPr>
                      <a:r>
                        <a:rPr lang="zh-CN" altLang="en-US"/>
                        <a:t>闭关锁国，朝贡贸易</a:t>
                      </a:r>
                      <a:endParaRPr lang="zh-CN" altLang="en-US"/>
                    </a:p>
                  </a:txBody>
                  <a:tcPr/>
                </a:tc>
                <a:tc>
                  <a:txBody>
                    <a:bodyPr/>
                    <a:p>
                      <a:pPr>
                        <a:buNone/>
                      </a:pPr>
                      <a:r>
                        <a:rPr lang="zh-CN" altLang="en-US"/>
                        <a:t>殖民扩张</a:t>
                      </a:r>
                      <a:endParaRPr lang="zh-CN" altLang="en-US"/>
                    </a:p>
                  </a:txBody>
                  <a:tcPr/>
                </a:tc>
              </a:tr>
              <a:tr h="657860">
                <a:tc>
                  <a:txBody>
                    <a:bodyPr/>
                    <a:p>
                      <a:pPr>
                        <a:buNone/>
                      </a:pPr>
                      <a:r>
                        <a:rPr lang="zh-CN" altLang="en-US"/>
                        <a:t>科技</a:t>
                      </a:r>
                      <a:endParaRPr lang="zh-CN" altLang="en-US"/>
                    </a:p>
                  </a:txBody>
                  <a:tcPr/>
                </a:tc>
                <a:tc>
                  <a:txBody>
                    <a:bodyPr/>
                    <a:p>
                      <a:pPr>
                        <a:buNone/>
                      </a:pPr>
                      <a:r>
                        <a:rPr lang="zh-CN" altLang="en-US"/>
                        <a:t>总结性的传统科技</a:t>
                      </a:r>
                      <a:endParaRPr lang="zh-CN" altLang="en-US"/>
                    </a:p>
                  </a:txBody>
                  <a:tcPr/>
                </a:tc>
                <a:tc>
                  <a:txBody>
                    <a:bodyPr/>
                    <a:p>
                      <a:pPr>
                        <a:buNone/>
                      </a:pPr>
                      <a:r>
                        <a:rPr lang="zh-CN" altLang="en-US"/>
                        <a:t>近代科技产生发展</a:t>
                      </a:r>
                      <a:endParaRPr lang="zh-CN" alt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48590" y="95250"/>
            <a:ext cx="8212455" cy="1938020"/>
          </a:xfrm>
          <a:prstGeom prst="rect">
            <a:avLst/>
          </a:prstGeom>
          <a:noFill/>
          <a:ln w="9525">
            <a:noFill/>
          </a:ln>
        </p:spPr>
        <p:txBody>
          <a:bodyPr wrap="square">
            <a:spAutoFit/>
          </a:bodyPr>
          <a:p>
            <a:pPr indent="0"/>
            <a:r>
              <a:rPr lang="en-US" sz="2400" b="0">
                <a:latin typeface="宋体" panose="02010600030101010101" pitchFamily="2" charset="-122"/>
              </a:rPr>
              <a:t>27.</a:t>
            </a:r>
            <a:r>
              <a:rPr lang="zh-CN" sz="2400" b="0">
                <a:ea typeface="宋体" panose="02010600030101010101" pitchFamily="2" charset="-122"/>
              </a:rPr>
              <a:t>明前中期，朝廷在饮食器具使用上有一套严格规定，例如官员不得使用玉制器皿等。到明后期，连低级官员乃至普通人家也都使用玉制器皿。这一变化反映了</a:t>
            </a:r>
            <a:r>
              <a:rPr lang="en-US" sz="2400" b="0">
                <a:latin typeface="宋体" panose="02010600030101010101" pitchFamily="2" charset="-122"/>
              </a:rPr>
              <a:t>A.</a:t>
            </a:r>
            <a:r>
              <a:rPr lang="zh-CN" sz="2400" b="0">
                <a:ea typeface="宋体" panose="02010600030101010101" pitchFamily="2" charset="-122"/>
              </a:rPr>
              <a:t>君主专制统治逐渐加强     </a:t>
            </a:r>
            <a:r>
              <a:rPr lang="en-US" sz="2400" b="0">
                <a:latin typeface="宋体" panose="02010600030101010101" pitchFamily="2" charset="-122"/>
              </a:rPr>
              <a:t>B.</a:t>
            </a:r>
            <a:r>
              <a:rPr lang="zh-CN" sz="2400" b="0">
                <a:ea typeface="宋体" panose="02010600030101010101" pitchFamily="2" charset="-122"/>
              </a:rPr>
              <a:t>经济发展冲击等级秩序</a:t>
            </a:r>
            <a:r>
              <a:rPr lang="en-US" sz="2400" b="0">
                <a:latin typeface="宋体" panose="02010600030101010101" pitchFamily="2" charset="-122"/>
              </a:rPr>
              <a:t>C.</a:t>
            </a:r>
            <a:r>
              <a:rPr lang="zh-CN" sz="2400" b="0">
                <a:ea typeface="宋体" panose="02010600030101010101" pitchFamily="2" charset="-122"/>
              </a:rPr>
              <a:t>市民兴起瓦解传统伦理     </a:t>
            </a:r>
            <a:r>
              <a:rPr lang="en-US" sz="2400" b="0">
                <a:latin typeface="宋体" panose="02010600030101010101" pitchFamily="2" charset="-122"/>
              </a:rPr>
              <a:t>D.</a:t>
            </a:r>
            <a:r>
              <a:rPr lang="zh-CN" sz="2400" b="0">
                <a:ea typeface="宋体" panose="02010600030101010101" pitchFamily="2" charset="-122"/>
              </a:rPr>
              <a:t>低级官员易染奢靡风气</a:t>
            </a:r>
            <a:endParaRPr lang="zh-CN" altLang="en-US" sz="2400"/>
          </a:p>
        </p:txBody>
      </p:sp>
      <p:sp>
        <p:nvSpPr>
          <p:cNvPr id="3" name="文本框 2"/>
          <p:cNvSpPr txBox="1"/>
          <p:nvPr/>
        </p:nvSpPr>
        <p:spPr>
          <a:xfrm>
            <a:off x="194945" y="2033270"/>
            <a:ext cx="8753475" cy="1938020"/>
          </a:xfrm>
          <a:prstGeom prst="rect">
            <a:avLst/>
          </a:prstGeom>
          <a:noFill/>
          <a:ln w="9525">
            <a:noFill/>
          </a:ln>
        </p:spPr>
        <p:txBody>
          <a:bodyPr wrap="square">
            <a:spAutoFit/>
          </a:bodyPr>
          <a:p>
            <a:pPr indent="0"/>
            <a:r>
              <a:rPr lang="en-US" sz="2400" b="0">
                <a:solidFill>
                  <a:srgbClr val="000000"/>
                </a:solidFill>
                <a:latin typeface="Calibri" panose="020F0502020204030204" charset="0"/>
              </a:rPr>
              <a:t>27</a:t>
            </a:r>
            <a:r>
              <a:rPr lang="zh-CN" sz="2400" b="0">
                <a:solidFill>
                  <a:srgbClr val="000000"/>
                </a:solidFill>
                <a:ea typeface="宋体" panose="02010600030101010101" pitchFamily="2" charset="-122"/>
              </a:rPr>
              <a:t>．明初朱元璋严禁宦官读书识字，但中后期宦官读书识字逐渐制度化，士大夫甚至有针对性地编纂适合宦官学习的读本。由此可以推知，明代中后期</a:t>
            </a:r>
            <a:r>
              <a:rPr lang="en-US" sz="2400" b="0">
                <a:solidFill>
                  <a:srgbClr val="000000"/>
                </a:solidFill>
                <a:latin typeface="Calibri" panose="020F0502020204030204" charset="0"/>
              </a:rPr>
              <a:t>A</a:t>
            </a:r>
            <a:r>
              <a:rPr lang="zh-CN" sz="2400" b="0">
                <a:solidFill>
                  <a:srgbClr val="000000"/>
                </a:solidFill>
                <a:ea typeface="宋体" panose="02010600030101010101" pitchFamily="2" charset="-122"/>
              </a:rPr>
              <a:t>．中枢决策过程发生异变</a:t>
            </a:r>
            <a:r>
              <a:rPr lang="en-US" sz="2400" b="0">
                <a:solidFill>
                  <a:srgbClr val="000000"/>
                </a:solidFill>
                <a:latin typeface="宋体" panose="02010600030101010101" pitchFamily="2" charset="-122"/>
              </a:rPr>
              <a:t>		</a:t>
            </a:r>
            <a:r>
              <a:rPr lang="en-US" sz="2400" b="0">
                <a:solidFill>
                  <a:srgbClr val="000000"/>
                </a:solidFill>
                <a:latin typeface="Calibri" panose="020F0502020204030204" charset="0"/>
              </a:rPr>
              <a:t>B</a:t>
            </a:r>
            <a:r>
              <a:rPr lang="zh-CN" sz="2400" b="0">
                <a:solidFill>
                  <a:srgbClr val="000000"/>
                </a:solidFill>
                <a:ea typeface="宋体" panose="02010600030101010101" pitchFamily="2" charset="-122"/>
              </a:rPr>
              <a:t>．皇帝权力日趋衰落</a:t>
            </a:r>
            <a:r>
              <a:rPr lang="en-US" sz="2400" b="0">
                <a:solidFill>
                  <a:srgbClr val="000000"/>
                </a:solidFill>
                <a:latin typeface="Calibri" panose="020F0502020204030204" charset="0"/>
              </a:rPr>
              <a:t>C</a:t>
            </a:r>
            <a:r>
              <a:rPr lang="zh-CN" sz="2400" b="0">
                <a:solidFill>
                  <a:srgbClr val="000000"/>
                </a:solidFill>
                <a:ea typeface="宋体" panose="02010600030101010101" pitchFamily="2" charset="-122"/>
              </a:rPr>
              <a:t>．内阁议政功能已经丧失</a:t>
            </a:r>
            <a:r>
              <a:rPr lang="en-US" sz="2400" b="0">
                <a:solidFill>
                  <a:srgbClr val="000000"/>
                </a:solidFill>
                <a:latin typeface="宋体" panose="02010600030101010101" pitchFamily="2" charset="-122"/>
              </a:rPr>
              <a:t>		</a:t>
            </a:r>
            <a:r>
              <a:rPr lang="en-US" sz="2400" b="0">
                <a:solidFill>
                  <a:srgbClr val="000000"/>
                </a:solidFill>
                <a:latin typeface="Calibri" panose="020F0502020204030204" charset="0"/>
              </a:rPr>
              <a:t>D</a:t>
            </a:r>
            <a:r>
              <a:rPr lang="zh-CN" sz="2400" b="0">
                <a:solidFill>
                  <a:srgbClr val="000000"/>
                </a:solidFill>
                <a:ea typeface="宋体" panose="02010600030101010101" pitchFamily="2" charset="-122"/>
              </a:rPr>
              <a:t>．宦官掌握决策权力</a:t>
            </a:r>
            <a:endParaRPr lang="zh-CN" altLang="en-US" sz="2400"/>
          </a:p>
        </p:txBody>
      </p:sp>
      <p:sp>
        <p:nvSpPr>
          <p:cNvPr id="4" name="文本框 3"/>
          <p:cNvSpPr txBox="1"/>
          <p:nvPr/>
        </p:nvSpPr>
        <p:spPr>
          <a:xfrm>
            <a:off x="148590" y="3811905"/>
            <a:ext cx="8650605" cy="3046095"/>
          </a:xfrm>
          <a:prstGeom prst="rect">
            <a:avLst/>
          </a:prstGeom>
          <a:noFill/>
          <a:ln w="9525">
            <a:noFill/>
          </a:ln>
        </p:spPr>
        <p:txBody>
          <a:bodyPr wrap="square">
            <a:spAutoFit/>
          </a:bodyPr>
          <a:p>
            <a:pPr indent="0"/>
            <a:r>
              <a:rPr lang="en-US" sz="2400" b="0">
                <a:latin typeface="Calibri" panose="020F0502020204030204" charset="0"/>
              </a:rPr>
              <a:t>27</a:t>
            </a:r>
            <a:r>
              <a:rPr lang="zh-CN" sz="2400" b="0">
                <a:ea typeface="宋体" panose="02010600030101010101" pitchFamily="2" charset="-122"/>
              </a:rPr>
              <a:t>．关于宋太祖驾崩前夜宋太宗（时为晋王）的活动，北宋时期有不同记载。《续湘山野录》记载，宋太宗当晚曾与其兄宋太祖在宫中饮酒，并宿于宫中；《涑水记闻》则称，那晚宋太宗并未进宫。这反映出</a:t>
            </a:r>
            <a:r>
              <a:rPr lang="en-US" sz="2400" b="0">
                <a:latin typeface="Calibri" panose="020F0502020204030204" charset="0"/>
              </a:rPr>
              <a:t>A</a:t>
            </a:r>
            <a:r>
              <a:rPr lang="zh-CN" sz="2400" b="0">
                <a:ea typeface="宋体" panose="02010600030101010101" pitchFamily="2" charset="-122"/>
              </a:rPr>
              <a:t>．历史事实都是通过历史叙述呈现</a:t>
            </a:r>
            <a:r>
              <a:rPr lang="en-US" sz="2400" b="0">
                <a:latin typeface="Calibri" panose="020F0502020204030204" charset="0"/>
              </a:rPr>
              <a:t>B</a:t>
            </a:r>
            <a:r>
              <a:rPr lang="zh-CN" sz="2400" b="0">
                <a:ea typeface="宋体" panose="02010600030101010101" pitchFamily="2" charset="-122"/>
              </a:rPr>
              <a:t>．同一历史事实会有不同历史记载</a:t>
            </a:r>
            <a:r>
              <a:rPr lang="en-US" sz="2400" b="0">
                <a:latin typeface="Calibri" panose="020F0502020204030204" charset="0"/>
              </a:rPr>
              <a:t>C</a:t>
            </a:r>
            <a:r>
              <a:rPr lang="zh-CN" sz="2400" b="0">
                <a:ea typeface="宋体" panose="02010600030101010101" pitchFamily="2" charset="-122"/>
              </a:rPr>
              <a:t>．历史叙述不能客观准确再现历史事实</a:t>
            </a:r>
            <a:r>
              <a:rPr lang="en-US" sz="2400" b="0">
                <a:latin typeface="Calibri" panose="020F0502020204030204" charset="0"/>
              </a:rPr>
              <a:t>D</a:t>
            </a:r>
            <a:r>
              <a:rPr lang="zh-CN" sz="2400" b="0">
                <a:ea typeface="宋体" panose="02010600030101010101" pitchFamily="2" charset="-122"/>
              </a:rPr>
              <a:t>．综合多种历史叙述即可确认历史事实</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6500813" y="889000"/>
            <a:ext cx="1304925" cy="1876425"/>
          </a:xfrm>
          <a:prstGeom prst="rect">
            <a:avLst/>
          </a:prstGeom>
          <a:noFill/>
          <a:ln w="9525">
            <a:noFill/>
          </a:ln>
        </p:spPr>
      </p:pic>
      <p:sp>
        <p:nvSpPr>
          <p:cNvPr id="101" name="文本框 100"/>
          <p:cNvSpPr txBox="1"/>
          <p:nvPr/>
        </p:nvSpPr>
        <p:spPr>
          <a:xfrm>
            <a:off x="0" y="0"/>
            <a:ext cx="8839835" cy="2676525"/>
          </a:xfrm>
          <a:prstGeom prst="rect">
            <a:avLst/>
          </a:prstGeom>
          <a:noFill/>
          <a:ln w="9525">
            <a:noFill/>
          </a:ln>
        </p:spPr>
        <p:txBody>
          <a:bodyPr wrap="square">
            <a:spAutoFit/>
          </a:bodyPr>
          <a:p>
            <a:pPr indent="0"/>
            <a:r>
              <a:rPr lang="zh-CN" sz="2400" b="0">
                <a:ea typeface="宋体" panose="02010600030101010101" pitchFamily="2" charset="-122"/>
              </a:rPr>
              <a:t>27.图6中的动物是郑和下西洋时外国使臣随船向明政府贡献的奇珍异兽。明朝君臣认为，这就是中国传说中的</a:t>
            </a:r>
            <a:r>
              <a:rPr lang="en-US" sz="2400" b="0">
                <a:latin typeface="宋体" panose="02010600030101010101" pitchFamily="2" charset="-122"/>
              </a:rPr>
              <a:t>“</a:t>
            </a:r>
            <a:r>
              <a:rPr lang="zh-CN" sz="2400" b="0">
                <a:ea typeface="宋体" panose="02010600030101010101" pitchFamily="2" charset="-122"/>
              </a:rPr>
              <a:t>麒麟</a:t>
            </a:r>
            <a:r>
              <a:rPr lang="en-US" sz="2400" b="0">
                <a:latin typeface="宋体" panose="02010600030101010101" pitchFamily="2" charset="-122"/>
              </a:rPr>
              <a:t>”</a:t>
            </a:r>
            <a:r>
              <a:rPr lang="zh-CN" sz="2400" b="0">
                <a:ea typeface="宋体" panose="02010600030101010101" pitchFamily="2" charset="-122"/>
              </a:rPr>
              <a:t>，明成祖遂厚赐外国使臣。这表明当时A.对外交流促使中国传统绘画出现新的类型</a:t>
            </a:r>
            <a:r>
              <a:rPr lang="en-US" sz="2400" b="0">
                <a:latin typeface="宋体" panose="02010600030101010101" pitchFamily="2" charset="-122"/>
              </a:rPr>
              <a:t>B.</a:t>
            </a:r>
            <a:r>
              <a:rPr lang="zh-CN" sz="2400" b="0">
                <a:ea typeface="宋体" panose="02010600030101010101" pitchFamily="2" charset="-122"/>
              </a:rPr>
              <a:t>朝廷用中国文化对朝贡贸易贡品加以解读</a:t>
            </a:r>
            <a:r>
              <a:rPr lang="en-US" sz="2400" b="0">
                <a:latin typeface="宋体" panose="02010600030101010101" pitchFamily="2" charset="-122"/>
              </a:rPr>
              <a:t>C.</a:t>
            </a:r>
            <a:r>
              <a:rPr lang="zh-CN" sz="2400" b="0">
                <a:ea typeface="宋体" panose="02010600030101010101" pitchFamily="2" charset="-122"/>
              </a:rPr>
              <a:t>海禁政策的解除促进了对外文化交流</a:t>
            </a:r>
            <a:r>
              <a:rPr lang="en-US" sz="2400" b="0">
                <a:latin typeface="宋体" panose="02010600030101010101" pitchFamily="2" charset="-122"/>
              </a:rPr>
              <a:t>D.</a:t>
            </a:r>
            <a:r>
              <a:rPr lang="zh-CN" sz="2400" b="0">
                <a:ea typeface="宋体" panose="02010600030101010101" pitchFamily="2" charset="-122"/>
              </a:rPr>
              <a:t>外来物品的传入推动了传统观念更新</a:t>
            </a:r>
            <a:endParaRPr lang="zh-CN" altLang="en-US" sz="2400"/>
          </a:p>
        </p:txBody>
      </p:sp>
      <p:sp>
        <p:nvSpPr>
          <p:cNvPr id="3" name="文本框 2"/>
          <p:cNvSpPr txBox="1"/>
          <p:nvPr/>
        </p:nvSpPr>
        <p:spPr>
          <a:xfrm>
            <a:off x="0" y="2676525"/>
            <a:ext cx="9011920" cy="2306955"/>
          </a:xfrm>
          <a:prstGeom prst="rect">
            <a:avLst/>
          </a:prstGeom>
          <a:noFill/>
          <a:ln w="9525">
            <a:noFill/>
          </a:ln>
        </p:spPr>
        <p:txBody>
          <a:bodyPr wrap="square">
            <a:spAutoFit/>
          </a:bodyPr>
          <a:p>
            <a:pPr marL="266700" indent="-266700"/>
            <a:r>
              <a:rPr lang="en-US" sz="2400" b="0">
                <a:latin typeface="Times New Roman" panose="02020603050405020304" pitchFamily="18" charset="0"/>
              </a:rPr>
              <a:t>27</a:t>
            </a:r>
            <a:r>
              <a:rPr lang="zh-CN" sz="2400" b="0">
                <a:ea typeface="宋体" panose="02010600030101010101" pitchFamily="2" charset="-122"/>
              </a:rPr>
              <a:t>．昆曲在明朝万历年间被视为</a:t>
            </a:r>
            <a:r>
              <a:rPr lang="en-US" sz="2400" b="0">
                <a:latin typeface="Times New Roman" panose="02020603050405020304" pitchFamily="18" charset="0"/>
              </a:rPr>
              <a:t>“</a:t>
            </a:r>
            <a:r>
              <a:rPr lang="zh-CN" sz="2400" b="0">
                <a:ea typeface="宋体" panose="02010600030101010101" pitchFamily="2" charset="-122"/>
              </a:rPr>
              <a:t>官腔</a:t>
            </a:r>
            <a:r>
              <a:rPr lang="en-US" sz="2400" b="0">
                <a:latin typeface="Times New Roman" panose="02020603050405020304" pitchFamily="18" charset="0"/>
              </a:rPr>
              <a:t>”</a:t>
            </a:r>
            <a:r>
              <a:rPr lang="zh-CN" sz="2400" b="0">
                <a:ea typeface="宋体" panose="02010600030101010101" pitchFamily="2" charset="-122"/>
              </a:rPr>
              <a:t>，到清代被誉为</a:t>
            </a:r>
            <a:r>
              <a:rPr lang="en-US" sz="2400" b="0">
                <a:latin typeface="Times New Roman" panose="02020603050405020304" pitchFamily="18" charset="0"/>
              </a:rPr>
              <a:t>“</a:t>
            </a:r>
            <a:r>
              <a:rPr lang="zh-CN" sz="2400" b="0">
                <a:ea typeface="宋体" panose="02010600030101010101" pitchFamily="2" charset="-122"/>
              </a:rPr>
              <a:t>雅乐</a:t>
            </a:r>
            <a:r>
              <a:rPr lang="en-US" sz="2400" b="0">
                <a:latin typeface="Times New Roman" panose="02020603050405020304" pitchFamily="18" charset="0"/>
              </a:rPr>
              <a:t>”“</a:t>
            </a:r>
            <a:r>
              <a:rPr lang="zh-CN" sz="2400" b="0">
                <a:ea typeface="宋体" panose="02010600030101010101" pitchFamily="2" charset="-122"/>
              </a:rPr>
              <a:t>盛世元音</a:t>
            </a:r>
            <a:r>
              <a:rPr lang="en-US" sz="2400" b="0">
                <a:latin typeface="Times New Roman" panose="02020603050405020304" pitchFamily="18" charset="0"/>
              </a:rPr>
              <a:t>”</a:t>
            </a:r>
            <a:r>
              <a:rPr lang="zh-CN" sz="2400" b="0">
                <a:ea typeface="宋体" panose="02010600030101010101" pitchFamily="2" charset="-122"/>
              </a:rPr>
              <a:t>，宫廷重要活动常有昆曲演出，江南地区</a:t>
            </a:r>
            <a:r>
              <a:rPr lang="en-US" sz="2400" b="0">
                <a:latin typeface="Times New Roman" panose="02020603050405020304" pitchFamily="18" charset="0"/>
              </a:rPr>
              <a:t>“</a:t>
            </a:r>
            <a:r>
              <a:rPr lang="zh-CN" sz="2400" b="0">
                <a:ea typeface="宋体" panose="02010600030101010101" pitchFamily="2" charset="-122"/>
              </a:rPr>
              <a:t>郡邑大夫宴款不敢不用</a:t>
            </a:r>
            <a:r>
              <a:rPr lang="en-US" sz="2400" b="0">
                <a:latin typeface="Times New Roman" panose="02020603050405020304" pitchFamily="18" charset="0"/>
              </a:rPr>
              <a:t>”</a:t>
            </a:r>
            <a:r>
              <a:rPr lang="zh-CN" sz="2400" b="0">
                <a:ea typeface="宋体" panose="02010600030101010101" pitchFamily="2" charset="-122"/>
              </a:rPr>
              <a:t>，甚至</a:t>
            </a:r>
            <a:r>
              <a:rPr lang="en-US" sz="2400" b="0">
                <a:latin typeface="Times New Roman" panose="02020603050405020304" pitchFamily="18" charset="0"/>
              </a:rPr>
              <a:t>“</a:t>
            </a:r>
            <a:r>
              <a:rPr lang="zh-CN" sz="2400" b="0">
                <a:ea typeface="宋体" panose="02010600030101010101" pitchFamily="2" charset="-122"/>
              </a:rPr>
              <a:t>演戏必请昆班，以示府城中庙会之高雅</a:t>
            </a:r>
            <a:r>
              <a:rPr lang="en-US" sz="2400" b="0">
                <a:latin typeface="Times New Roman" panose="02020603050405020304" pitchFamily="18" charset="0"/>
              </a:rPr>
              <a:t>”</a:t>
            </a:r>
            <a:r>
              <a:rPr lang="zh-CN" sz="2400" b="0">
                <a:ea typeface="宋体" panose="02010600030101010101" pitchFamily="2" charset="-122"/>
              </a:rPr>
              <a:t>。这些史实表明，昆曲在明清时期的流行是因为</a:t>
            </a:r>
            <a:r>
              <a:rPr lang="en-US" sz="2400" b="0">
                <a:latin typeface="Times New Roman" panose="02020603050405020304" pitchFamily="18" charset="0"/>
              </a:rPr>
              <a:t>A</a:t>
            </a:r>
            <a:r>
              <a:rPr lang="zh-CN" sz="2400" b="0">
                <a:ea typeface="宋体" panose="02010600030101010101" pitchFamily="2" charset="-122"/>
              </a:rPr>
              <a:t>．陆王心学广泛传播</a:t>
            </a:r>
            <a:r>
              <a:rPr lang="en-US" sz="2400" b="0">
                <a:latin typeface="Times New Roman" panose="02020603050405020304" pitchFamily="18" charset="0"/>
              </a:rPr>
              <a:t>		B</a:t>
            </a:r>
            <a:r>
              <a:rPr lang="zh-CN" sz="2400" b="0">
                <a:ea typeface="宋体" panose="02010600030101010101" pitchFamily="2" charset="-122"/>
              </a:rPr>
              <a:t>．吸收了京剧的戏曲元素</a:t>
            </a:r>
            <a:r>
              <a:rPr lang="en-US" sz="2400" b="0">
                <a:latin typeface="Times New Roman" panose="02020603050405020304" pitchFamily="18" charset="0"/>
              </a:rPr>
              <a:t>C</a:t>
            </a:r>
            <a:r>
              <a:rPr lang="zh-CN" sz="2400" b="0">
                <a:ea typeface="宋体" panose="02010600030101010101" pitchFamily="2" charset="-122"/>
              </a:rPr>
              <a:t>．社会等级观念弱化</a:t>
            </a:r>
            <a:r>
              <a:rPr lang="en-US" sz="2400" b="0">
                <a:latin typeface="Times New Roman" panose="02020603050405020304" pitchFamily="18" charset="0"/>
              </a:rPr>
              <a:t>		D</a:t>
            </a:r>
            <a:r>
              <a:rPr lang="zh-CN" sz="2400" b="0">
                <a:ea typeface="宋体" panose="02010600030101010101" pitchFamily="2" charset="-122"/>
              </a:rPr>
              <a:t>．符合士大夫的文化品味</a:t>
            </a:r>
            <a:endParaRPr lang="zh-CN" altLang="en-US" sz="2400"/>
          </a:p>
        </p:txBody>
      </p:sp>
      <p:sp>
        <p:nvSpPr>
          <p:cNvPr id="5" name="文本框 4"/>
          <p:cNvSpPr txBox="1"/>
          <p:nvPr/>
        </p:nvSpPr>
        <p:spPr>
          <a:xfrm>
            <a:off x="0" y="4874895"/>
            <a:ext cx="9010650" cy="1630045"/>
          </a:xfrm>
          <a:prstGeom prst="rect">
            <a:avLst/>
          </a:prstGeom>
          <a:noFill/>
          <a:ln w="9525">
            <a:noFill/>
          </a:ln>
        </p:spPr>
        <p:txBody>
          <a:bodyPr wrap="square">
            <a:spAutoFit/>
          </a:bodyPr>
          <a:p>
            <a:pPr marL="266700" indent="-266700"/>
            <a:r>
              <a:rPr lang="en-US" sz="2000" b="0">
                <a:latin typeface="Times New Roman" panose="02020603050405020304" pitchFamily="18" charset="0"/>
              </a:rPr>
              <a:t>27</a:t>
            </a:r>
            <a:r>
              <a:rPr lang="zh-CN" sz="2000" b="0">
                <a:ea typeface="宋体" panose="02010600030101010101" pitchFamily="2" charset="-122"/>
              </a:rPr>
              <a:t>．明朝中期以后，京城及江南地区，雕印出版个人著作之风盛行，有人谑称：“老童（生）、低秀（才），胸无墨、眼无丁者，无不刻一文稿以为交游酒食之资。”士大夫间也流行将书籍作为礼物。这种现象可以说明当时</a:t>
            </a:r>
            <a:endParaRPr lang="zh-CN" sz="2000" b="0">
              <a:ea typeface="宋体" panose="02010600030101010101" pitchFamily="2" charset="-122"/>
            </a:endParaRPr>
          </a:p>
          <a:p>
            <a:pPr marL="266700" indent="-266700"/>
            <a:r>
              <a:rPr lang="zh-CN" altLang="en-US" sz="2000"/>
              <a:t>A．学术文化水平迅速提升             B．士人的地位显著提高</a:t>
            </a:r>
            <a:endParaRPr lang="zh-CN" altLang="en-US" sz="2000"/>
          </a:p>
          <a:p>
            <a:pPr marL="266700" indent="-266700"/>
            <a:r>
              <a:rPr lang="zh-CN" altLang="en-US" sz="2000"/>
              <a:t>C．经世致用思想影响广泛             D．崇尚文化的氛围浓厚</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0" y="0"/>
            <a:ext cx="9126220" cy="1938020"/>
          </a:xfrm>
          <a:prstGeom prst="rect">
            <a:avLst/>
          </a:prstGeom>
          <a:noFill/>
          <a:ln w="9525">
            <a:noFill/>
          </a:ln>
        </p:spPr>
        <p:txBody>
          <a:bodyPr wrap="square">
            <a:spAutoFit/>
          </a:bodyPr>
          <a:p>
            <a:pPr marL="269240" indent="-269240"/>
            <a:r>
              <a:rPr lang="en-US" sz="2400" b="0">
                <a:latin typeface="宋体" panose="02010600030101010101" pitchFamily="2" charset="-122"/>
              </a:rPr>
              <a:t>27</a:t>
            </a:r>
            <a:r>
              <a:rPr lang="zh-CN" sz="2400" b="0">
                <a:ea typeface="宋体" panose="02010600030101010101" pitchFamily="2" charset="-122"/>
              </a:rPr>
              <a:t>．明中后期，大运河流经的东昌府是山东最重要的棉花产区，所产棉花多由江淮商人坐地收揽，沿运河运至江南，而后返销棉布。这一现象产生的主要因素是</a:t>
            </a:r>
            <a:r>
              <a:rPr lang="en-US" sz="2400" b="0">
                <a:latin typeface="宋体" panose="02010600030101010101" pitchFamily="2" charset="-122"/>
              </a:rPr>
              <a:t>A</a:t>
            </a:r>
            <a:r>
              <a:rPr lang="zh-CN" sz="2400" b="0">
                <a:ea typeface="宋体" panose="02010600030101010101" pitchFamily="2" charset="-122"/>
              </a:rPr>
              <a:t>．交通方式的变革          </a:t>
            </a:r>
            <a:r>
              <a:rPr lang="en-US" sz="2400" b="0">
                <a:latin typeface="宋体" panose="02010600030101010101" pitchFamily="2" charset="-122"/>
              </a:rPr>
              <a:t>B</a:t>
            </a:r>
            <a:r>
              <a:rPr lang="zh-CN" sz="2400" b="0">
                <a:ea typeface="宋体" panose="02010600030101010101" pitchFamily="2" charset="-122"/>
              </a:rPr>
              <a:t>．土地制度的调整</a:t>
            </a:r>
            <a:r>
              <a:rPr lang="en-US" sz="2400" b="0">
                <a:latin typeface="宋体" panose="02010600030101010101" pitchFamily="2" charset="-122"/>
              </a:rPr>
              <a:t>C</a:t>
            </a:r>
            <a:r>
              <a:rPr lang="zh-CN" sz="2400" b="0">
                <a:ea typeface="宋体" panose="02010600030101010101" pitchFamily="2" charset="-122"/>
              </a:rPr>
              <a:t>．货币制度的改变           </a:t>
            </a:r>
            <a:r>
              <a:rPr lang="en-US" sz="2400" b="0">
                <a:latin typeface="宋体" panose="02010600030101010101" pitchFamily="2" charset="-122"/>
              </a:rPr>
              <a:t>D</a:t>
            </a:r>
            <a:r>
              <a:rPr lang="zh-CN" sz="2400" b="0">
                <a:ea typeface="宋体" panose="02010600030101010101" pitchFamily="2" charset="-122"/>
              </a:rPr>
              <a:t>．地区经济的差异</a:t>
            </a:r>
            <a:endParaRPr lang="zh-CN" altLang="en-US" sz="2400"/>
          </a:p>
        </p:txBody>
      </p:sp>
      <p:sp>
        <p:nvSpPr>
          <p:cNvPr id="3" name="文本框 2"/>
          <p:cNvSpPr txBox="1"/>
          <p:nvPr/>
        </p:nvSpPr>
        <p:spPr>
          <a:xfrm>
            <a:off x="0" y="2070735"/>
            <a:ext cx="9040495" cy="1938020"/>
          </a:xfrm>
          <a:prstGeom prst="rect">
            <a:avLst/>
          </a:prstGeom>
          <a:noFill/>
          <a:ln w="9525">
            <a:noFill/>
          </a:ln>
        </p:spPr>
        <p:txBody>
          <a:bodyPr wrap="square">
            <a:spAutoFit/>
          </a:bodyPr>
          <a:p>
            <a:pPr marL="266700" indent="-266700"/>
            <a:r>
              <a:rPr lang="en-US" sz="2400" b="0">
                <a:latin typeface="宋体" panose="02010600030101010101" pitchFamily="2" charset="-122"/>
              </a:rPr>
              <a:t>27</a:t>
            </a:r>
            <a:r>
              <a:rPr lang="zh-CN" sz="2400" b="0">
                <a:ea typeface="宋体" panose="02010600030101010101" pitchFamily="2" charset="-122"/>
              </a:rPr>
              <a:t>．研究表明，明代大商人的资本一般为白银数十万两，多者上百万两。到清代中期，大商人的资本一般在一百万两以上，甚至多达千万两。这表明清代中期</a:t>
            </a:r>
            <a:r>
              <a:rPr lang="en-US" sz="2400" b="0">
                <a:latin typeface="Calibri" panose="020F0502020204030204" charset="0"/>
              </a:rPr>
              <a:t>A</a:t>
            </a:r>
            <a:r>
              <a:rPr lang="zh-CN" sz="2400" b="0">
                <a:ea typeface="宋体" panose="02010600030101010101" pitchFamily="2" charset="-122"/>
              </a:rPr>
              <a:t>．商人的地位发生根本性改变</a:t>
            </a:r>
            <a:r>
              <a:rPr lang="en-US" sz="2400" b="0">
                <a:latin typeface="宋体" panose="02010600030101010101" pitchFamily="2" charset="-122"/>
              </a:rPr>
              <a:t>	</a:t>
            </a:r>
            <a:r>
              <a:rPr lang="en-US" sz="2400" b="0">
                <a:latin typeface="Calibri" panose="020F0502020204030204" charset="0"/>
              </a:rPr>
              <a:t>B</a:t>
            </a:r>
            <a:r>
              <a:rPr lang="zh-CN" sz="2400" b="0">
                <a:ea typeface="宋体" panose="02010600030101010101" pitchFamily="2" charset="-122"/>
              </a:rPr>
              <a:t>．重农抑商政策明显松弛</a:t>
            </a:r>
            <a:r>
              <a:rPr lang="en-US" sz="2400" b="0">
                <a:latin typeface="Calibri" panose="020F0502020204030204" charset="0"/>
              </a:rPr>
              <a:t>C</a:t>
            </a:r>
            <a:r>
              <a:rPr lang="zh-CN" sz="2400" b="0">
                <a:ea typeface="宋体" panose="02010600030101010101" pitchFamily="2" charset="-122"/>
              </a:rPr>
              <a:t>．商业活动的规模进一步扩大</a:t>
            </a:r>
            <a:r>
              <a:rPr lang="en-US" sz="2400" b="0">
                <a:latin typeface="宋体" panose="02010600030101010101" pitchFamily="2" charset="-122"/>
              </a:rPr>
              <a:t>	</a:t>
            </a:r>
            <a:r>
              <a:rPr lang="en-US" sz="2400" b="0">
                <a:latin typeface="Calibri" panose="020F0502020204030204" charset="0"/>
              </a:rPr>
              <a:t>D</a:t>
            </a:r>
            <a:r>
              <a:rPr lang="zh-CN" sz="2400" b="0">
                <a:ea typeface="宋体" panose="02010600030101010101" pitchFamily="2" charset="-122"/>
              </a:rPr>
              <a:t>．白银开始成为流通货币</a:t>
            </a:r>
            <a:endParaRPr lang="zh-CN" altLang="en-US" sz="2400"/>
          </a:p>
        </p:txBody>
      </p:sp>
      <p:sp>
        <p:nvSpPr>
          <p:cNvPr id="5" name="文本框 4"/>
          <p:cNvSpPr txBox="1"/>
          <p:nvPr/>
        </p:nvSpPr>
        <p:spPr>
          <a:xfrm>
            <a:off x="-5080" y="4181475"/>
            <a:ext cx="9045575" cy="2676525"/>
          </a:xfrm>
          <a:prstGeom prst="rect">
            <a:avLst/>
          </a:prstGeom>
          <a:noFill/>
          <a:ln w="9525">
            <a:noFill/>
          </a:ln>
        </p:spPr>
        <p:txBody>
          <a:bodyPr wrap="square">
            <a:spAutoFit/>
          </a:bodyPr>
          <a:p>
            <a:pPr marL="269240" indent="-269240"/>
            <a:r>
              <a:rPr lang="en-US" sz="2400" b="0">
                <a:latin typeface="宋体" panose="02010600030101010101" pitchFamily="2" charset="-122"/>
              </a:rPr>
              <a:t>27</a:t>
            </a:r>
            <a:r>
              <a:rPr lang="zh-CN" sz="2400" b="0">
                <a:ea typeface="宋体" panose="02010600030101010101" pitchFamily="2" charset="-122"/>
              </a:rPr>
              <a:t>．乾隆时江南地主“所居在城或他州异县，地亩山场皆委之佃户”。苏州甚至出现“土著安业者田不满百亩，余皆佃农也。上田半归于郡城之富户”。由此可知，当时江南</a:t>
            </a:r>
            <a:r>
              <a:rPr lang="en-US" sz="2400" b="0">
                <a:latin typeface="宋体" panose="02010600030101010101" pitchFamily="2" charset="-122"/>
              </a:rPr>
              <a:t>A</a:t>
            </a:r>
            <a:r>
              <a:rPr lang="zh-CN" sz="2400" b="0">
                <a:ea typeface="宋体" panose="02010600030101010101" pitchFamily="2" charset="-122"/>
              </a:rPr>
              <a:t>．土地所有权变更极为频繁</a:t>
            </a:r>
            <a:r>
              <a:rPr lang="en-US" sz="2400" b="0">
                <a:latin typeface="宋体" panose="02010600030101010101" pitchFamily="2" charset="-122"/>
              </a:rPr>
              <a:t>B</a:t>
            </a:r>
            <a:r>
              <a:rPr lang="zh-CN" sz="2400" b="0">
                <a:ea typeface="宋体" panose="02010600030101010101" pitchFamily="2" charset="-122"/>
              </a:rPr>
              <a:t>．农业生产利润微不足道</a:t>
            </a:r>
            <a:r>
              <a:rPr lang="en-US" sz="2400" b="0">
                <a:latin typeface="宋体" panose="02010600030101010101" pitchFamily="2" charset="-122"/>
              </a:rPr>
              <a:t>C</a:t>
            </a:r>
            <a:r>
              <a:rPr lang="zh-CN" sz="2400" b="0">
                <a:ea typeface="宋体" panose="02010600030101010101" pitchFamily="2" charset="-122"/>
              </a:rPr>
              <a:t>．个体农耕为主要生产形式</a:t>
            </a:r>
            <a:r>
              <a:rPr lang="en-US" sz="2400" b="0">
                <a:latin typeface="宋体" panose="02010600030101010101" pitchFamily="2" charset="-122"/>
              </a:rPr>
              <a:t>D</a:t>
            </a:r>
            <a:r>
              <a:rPr lang="zh-CN" sz="2400" b="0">
                <a:ea typeface="宋体" panose="02010600030101010101" pitchFamily="2" charset="-122"/>
              </a:rPr>
              <a:t>．农业中商品化生产普遍</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85420" y="139065"/>
            <a:ext cx="9012555" cy="521970"/>
          </a:xfrm>
          <a:prstGeom prst="rect">
            <a:avLst/>
          </a:prstGeom>
          <a:noFill/>
        </p:spPr>
        <p:txBody>
          <a:bodyPr wrap="none" rtlCol="0">
            <a:spAutoFit/>
          </a:bodyPr>
          <a:p>
            <a:r>
              <a:rPr lang="zh-CN" altLang="en-US" sz="2800"/>
              <a:t>第</a:t>
            </a:r>
            <a:r>
              <a:rPr lang="en-US" altLang="zh-CN" sz="2800"/>
              <a:t>28</a:t>
            </a:r>
            <a:r>
              <a:rPr lang="zh-CN" altLang="en-US" sz="2800"/>
              <a:t>题  晚清时期（</a:t>
            </a:r>
            <a:r>
              <a:rPr lang="en-US" altLang="zh-CN" sz="2800"/>
              <a:t>1840-1911</a:t>
            </a:r>
            <a:r>
              <a:rPr lang="zh-CN" altLang="en-US" sz="2800"/>
              <a:t>）</a:t>
            </a:r>
            <a:r>
              <a:rPr lang="zh-CN" altLang="en-US" sz="2800"/>
              <a:t>的政治、经济、思想文化</a:t>
            </a:r>
            <a:endParaRPr lang="zh-CN" altLang="en-US" sz="2800"/>
          </a:p>
        </p:txBody>
      </p:sp>
      <p:sp>
        <p:nvSpPr>
          <p:cNvPr id="4" name="文本框 3"/>
          <p:cNvSpPr txBox="1"/>
          <p:nvPr/>
        </p:nvSpPr>
        <p:spPr>
          <a:xfrm>
            <a:off x="1844040" y="661035"/>
            <a:ext cx="5638800" cy="368300"/>
          </a:xfrm>
          <a:prstGeom prst="rect">
            <a:avLst/>
          </a:prstGeom>
          <a:noFill/>
        </p:spPr>
        <p:txBody>
          <a:bodyPr wrap="none" rtlCol="0">
            <a:spAutoFit/>
          </a:bodyPr>
          <a:p>
            <a:r>
              <a:rPr lang="en-US" altLang="zh-CN"/>
              <a:t>2017——2019</a:t>
            </a:r>
            <a:r>
              <a:rPr lang="zh-CN" altLang="en-US"/>
              <a:t>年全国卷第</a:t>
            </a:r>
            <a:r>
              <a:rPr lang="en-US" altLang="zh-CN"/>
              <a:t>28</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704850" y="1416050"/>
          <a:ext cx="8439150" cy="4770755"/>
        </p:xfrm>
        <a:graphic>
          <a:graphicData uri="http://schemas.openxmlformats.org/drawingml/2006/table">
            <a:tbl>
              <a:tblPr firstRow="1" bandRow="1">
                <a:tableStyleId>{5C22544A-7EE6-4342-B048-85BDC9FD1C3A}</a:tableStyleId>
              </a:tblPr>
              <a:tblGrid>
                <a:gridCol w="1054735"/>
                <a:gridCol w="1594485"/>
                <a:gridCol w="3063240"/>
                <a:gridCol w="2726690"/>
              </a:tblGrid>
              <a:tr h="38163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81635">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洋务运动</a:t>
                      </a:r>
                      <a:endParaRPr lang="zh-CN" altLang="en-US"/>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洋务运动</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晚清经济结构的变动</a:t>
                      </a:r>
                      <a:endParaRPr lang="zh-CN" altLang="en-US"/>
                    </a:p>
                  </a:txBody>
                  <a:tcPr/>
                </a:tc>
                <a:tc vMerge="1">
                  <a:tcPr/>
                </a:tc>
              </a:tr>
              <a:tr h="381635">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晚清外交</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晚清外交的近代化</a:t>
                      </a:r>
                      <a:endParaRPr lang="zh-CN" altLang="en-US" sz="1800">
                        <a:sym typeface="+mn-ea"/>
                      </a:endParaRPr>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近代中国的思想解放潮流</a:t>
                      </a:r>
                      <a:endParaRPr lang="zh-CN" altLang="en-US"/>
                    </a:p>
                  </a:txBody>
                  <a:tcPr/>
                </a:tc>
                <a:tc vMerge="1">
                  <a:tcPr/>
                </a:tc>
              </a:tr>
              <a:tr h="381635">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sz="1800">
                          <a:sym typeface="+mn-ea"/>
                        </a:rPr>
                        <a:t>晚清社会结构的受冲击</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外媒对维新变法运动的态度</a:t>
                      </a:r>
                      <a:endParaRPr lang="zh-CN" altLang="en-US"/>
                    </a:p>
                  </a:txBody>
                  <a:tcPr/>
                </a:tc>
                <a:tc vMerge="1">
                  <a:tcPr/>
                </a:tc>
              </a:tr>
              <a:tr h="133604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晚清经济结构的变动</a:t>
                      </a:r>
                      <a:endParaRPr lang="zh-CN" altLang="en-US"/>
                    </a:p>
                  </a:txBody>
                  <a:tcPr/>
                </a:tc>
                <a:tc vMerge="1">
                  <a:tcPr/>
                </a:tc>
              </a:tr>
            </a:tbl>
          </a:graphicData>
        </a:graphic>
      </p:graphicFrame>
      <p:sp>
        <p:nvSpPr>
          <p:cNvPr id="6" name="文本框 5"/>
          <p:cNvSpPr txBox="1"/>
          <p:nvPr/>
        </p:nvSpPr>
        <p:spPr>
          <a:xfrm>
            <a:off x="6474460" y="1899920"/>
            <a:ext cx="2626995" cy="645160"/>
          </a:xfrm>
          <a:prstGeom prst="rect">
            <a:avLst/>
          </a:prstGeom>
          <a:noFill/>
        </p:spPr>
        <p:txBody>
          <a:bodyPr wrap="square" rtlCol="0">
            <a:spAutoFit/>
          </a:bodyPr>
          <a:p>
            <a:pPr algn="l">
              <a:buNone/>
            </a:pPr>
            <a:r>
              <a:rPr lang="zh-CN" altLang="zh-CN">
                <a:sym typeface="+mn-ea"/>
              </a:rPr>
              <a:t>考查阶段看：均在晚清</a:t>
            </a:r>
            <a:endParaRPr lang="zh-CN" altLang="zh-CN">
              <a:sym typeface="+mn-ea"/>
            </a:endParaRPr>
          </a:p>
          <a:p>
            <a:pPr algn="l">
              <a:buNone/>
            </a:pPr>
            <a:r>
              <a:rPr lang="zh-CN" altLang="zh-CN">
                <a:sym typeface="+mn-ea"/>
              </a:rPr>
              <a:t>时期。</a:t>
            </a:r>
            <a:endParaRPr lang="zh-CN" altLang="en-US"/>
          </a:p>
        </p:txBody>
      </p:sp>
      <p:sp>
        <p:nvSpPr>
          <p:cNvPr id="7" name="文本框 6"/>
          <p:cNvSpPr txBox="1"/>
          <p:nvPr/>
        </p:nvSpPr>
        <p:spPr>
          <a:xfrm>
            <a:off x="6432550" y="2545080"/>
            <a:ext cx="2711450" cy="1198880"/>
          </a:xfrm>
          <a:prstGeom prst="rect">
            <a:avLst/>
          </a:prstGeom>
          <a:noFill/>
        </p:spPr>
        <p:txBody>
          <a:bodyPr wrap="square" rtlCol="0">
            <a:spAutoFit/>
          </a:bodyPr>
          <a:p>
            <a:pPr algn="l">
              <a:buNone/>
            </a:pPr>
            <a:r>
              <a:rPr lang="zh-CN" altLang="zh-CN">
                <a:sym typeface="+mn-ea"/>
              </a:rPr>
              <a:t>考查内容看：考查较多</a:t>
            </a:r>
            <a:endParaRPr lang="zh-CN" altLang="zh-CN">
              <a:sym typeface="+mn-ea"/>
            </a:endParaRPr>
          </a:p>
          <a:p>
            <a:pPr algn="l">
              <a:buNone/>
            </a:pPr>
            <a:r>
              <a:rPr lang="zh-CN" altLang="zh-CN">
                <a:sym typeface="+mn-ea"/>
              </a:rPr>
              <a:t>的是晚清时期的经济，其次是</a:t>
            </a:r>
            <a:r>
              <a:rPr lang="zh-CN" altLang="zh-CN">
                <a:sym typeface="+mn-ea"/>
              </a:rPr>
              <a:t>政治</a:t>
            </a:r>
            <a:r>
              <a:rPr lang="zh-CN" altLang="zh-CN">
                <a:sym typeface="+mn-ea"/>
              </a:rPr>
              <a:t>，</a:t>
            </a:r>
            <a:r>
              <a:rPr lang="zh-CN" altLang="zh-CN">
                <a:sym typeface="+mn-ea"/>
              </a:rPr>
              <a:t>思想文化</a:t>
            </a:r>
            <a:r>
              <a:rPr lang="zh-CN" altLang="en-US">
                <a:sym typeface="+mn-ea"/>
              </a:rPr>
              <a:t>考查较少</a:t>
            </a:r>
            <a:r>
              <a:rPr lang="zh-CN" altLang="zh-CN">
                <a:sym typeface="+mn-ea"/>
              </a:rPr>
              <a:t>。</a:t>
            </a:r>
            <a:endParaRPr lang="zh-CN" altLang="en-US"/>
          </a:p>
        </p:txBody>
      </p:sp>
      <p:sp>
        <p:nvSpPr>
          <p:cNvPr id="8" name="文本框 7"/>
          <p:cNvSpPr txBox="1"/>
          <p:nvPr/>
        </p:nvSpPr>
        <p:spPr>
          <a:xfrm>
            <a:off x="6378575" y="3743960"/>
            <a:ext cx="2697480" cy="922020"/>
          </a:xfrm>
          <a:prstGeom prst="rect">
            <a:avLst/>
          </a:prstGeom>
          <a:noFill/>
        </p:spPr>
        <p:txBody>
          <a:bodyPr wrap="square" rtlCol="0">
            <a:spAutoFit/>
          </a:bodyPr>
          <a:p>
            <a:pPr algn="l">
              <a:buNone/>
            </a:pPr>
            <a:r>
              <a:rPr lang="zh-CN" altLang="zh-CN">
                <a:sym typeface="+mn-ea"/>
              </a:rPr>
              <a:t>考查侧重点看：晚清时期的</a:t>
            </a:r>
            <a:r>
              <a:rPr lang="zh-CN" altLang="en-US">
                <a:sym typeface="+mn-ea"/>
              </a:rPr>
              <a:t>经济结构的变动为</a:t>
            </a:r>
            <a:r>
              <a:rPr lang="zh-CN" altLang="zh-CN">
                <a:sym typeface="+mn-ea"/>
              </a:rPr>
              <a:t>高频考点</a:t>
            </a:r>
            <a:endParaRPr lang="zh-CN" altLang="en-US"/>
          </a:p>
        </p:txBody>
      </p:sp>
      <p:sp>
        <p:nvSpPr>
          <p:cNvPr id="10" name="文本框 9"/>
          <p:cNvSpPr txBox="1"/>
          <p:nvPr/>
        </p:nvSpPr>
        <p:spPr>
          <a:xfrm>
            <a:off x="6378575" y="4665980"/>
            <a:ext cx="2819400" cy="922020"/>
          </a:xfrm>
          <a:prstGeom prst="rect">
            <a:avLst/>
          </a:prstGeom>
          <a:noFill/>
        </p:spPr>
        <p:txBody>
          <a:bodyPr wrap="square" rtlCol="0">
            <a:spAutoFit/>
          </a:bodyPr>
          <a:p>
            <a:pPr algn="l"/>
            <a:r>
              <a:rPr lang="zh-CN" altLang="zh-CN">
                <a:sym typeface="+mn-ea"/>
              </a:rPr>
              <a:t>命题角度看：以新材料</a:t>
            </a:r>
            <a:endParaRPr lang="zh-CN" altLang="zh-CN">
              <a:sym typeface="+mn-ea"/>
            </a:endParaRPr>
          </a:p>
          <a:p>
            <a:pPr algn="l"/>
            <a:r>
              <a:rPr lang="zh-CN" altLang="zh-CN">
                <a:sym typeface="+mn-ea"/>
              </a:rPr>
              <a:t>新情景为依托，核心素养</a:t>
            </a:r>
            <a:endParaRPr lang="zh-CN" altLang="zh-CN">
              <a:sym typeface="+mn-ea"/>
            </a:endParaRPr>
          </a:p>
          <a:p>
            <a:pPr algn="l"/>
            <a:r>
              <a:rPr lang="zh-CN" altLang="en-US"/>
              <a:t>为依据。</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1687195"/>
            <a:ext cx="675005" cy="2936240"/>
          </a:xfrm>
          <a:prstGeom prst="rect">
            <a:avLst/>
          </a:prstGeom>
          <a:noFill/>
        </p:spPr>
        <p:txBody>
          <a:bodyPr vert="eaVert" wrap="none" rtlCol="0">
            <a:spAutoFit/>
          </a:bodyPr>
          <a:p>
            <a:r>
              <a:rPr lang="zh-CN" altLang="en-US" sz="3200"/>
              <a:t>晚清的社会转型</a:t>
            </a:r>
            <a:endParaRPr lang="zh-CN" altLang="en-US" sz="32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675005" y="1058545"/>
            <a:ext cx="1097280" cy="368300"/>
          </a:xfrm>
          <a:prstGeom prst="rect">
            <a:avLst/>
          </a:prstGeom>
          <a:noFill/>
        </p:spPr>
        <p:txBody>
          <a:bodyPr wrap="none" rtlCol="0" anchor="t">
            <a:spAutoFit/>
          </a:bodyPr>
          <a:p>
            <a:r>
              <a:rPr lang="zh-CN" altLang="en-US"/>
              <a:t>阶段特征</a:t>
            </a:r>
            <a:endParaRPr lang="zh-CN" altLang="en-US"/>
          </a:p>
        </p:txBody>
      </p:sp>
      <p:sp>
        <p:nvSpPr>
          <p:cNvPr id="6" name="左大括号 5"/>
          <p:cNvSpPr/>
          <p:nvPr/>
        </p:nvSpPr>
        <p:spPr>
          <a:xfrm>
            <a:off x="1545590" y="153035"/>
            <a:ext cx="226695" cy="21793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1772285" y="0"/>
            <a:ext cx="4983480" cy="368300"/>
          </a:xfrm>
          <a:prstGeom prst="rect">
            <a:avLst/>
          </a:prstGeom>
          <a:noFill/>
        </p:spPr>
        <p:txBody>
          <a:bodyPr wrap="none" rtlCol="0" anchor="t">
            <a:spAutoFit/>
          </a:bodyPr>
          <a:p>
            <a:r>
              <a:rPr lang="zh-CN" altLang="en-US"/>
              <a:t>总特征：在侵略与抗争，传统与现代中艰难转型</a:t>
            </a:r>
            <a:endParaRPr lang="en-US" altLang="zh-CN"/>
          </a:p>
        </p:txBody>
      </p:sp>
      <p:sp>
        <p:nvSpPr>
          <p:cNvPr id="2" name="文本框 1"/>
          <p:cNvSpPr txBox="1"/>
          <p:nvPr/>
        </p:nvSpPr>
        <p:spPr>
          <a:xfrm>
            <a:off x="1870075" y="368300"/>
            <a:ext cx="6812280" cy="645160"/>
          </a:xfrm>
          <a:prstGeom prst="rect">
            <a:avLst/>
          </a:prstGeom>
          <a:noFill/>
        </p:spPr>
        <p:txBody>
          <a:bodyPr wrap="none" rtlCol="0" anchor="t">
            <a:spAutoFit/>
          </a:bodyPr>
          <a:p>
            <a:r>
              <a:rPr lang="zh-CN" altLang="en-US"/>
              <a:t>政治上：列强侵略，中国逐步沦为半殖民地半封建社会；中国人民</a:t>
            </a:r>
            <a:endParaRPr lang="zh-CN" altLang="en-US"/>
          </a:p>
          <a:p>
            <a:r>
              <a:rPr lang="zh-CN" altLang="en-US"/>
              <a:t>反抗，进行救亡图存。</a:t>
            </a:r>
            <a:endParaRPr lang="en-US" altLang="zh-CN"/>
          </a:p>
        </p:txBody>
      </p:sp>
      <p:sp>
        <p:nvSpPr>
          <p:cNvPr id="3" name="文本框 2"/>
          <p:cNvSpPr txBox="1"/>
          <p:nvPr/>
        </p:nvSpPr>
        <p:spPr>
          <a:xfrm>
            <a:off x="1772285" y="1013460"/>
            <a:ext cx="6812280" cy="645160"/>
          </a:xfrm>
          <a:prstGeom prst="rect">
            <a:avLst/>
          </a:prstGeom>
          <a:noFill/>
        </p:spPr>
        <p:txBody>
          <a:bodyPr wrap="none" rtlCol="0" anchor="t">
            <a:spAutoFit/>
          </a:bodyPr>
          <a:p>
            <a:r>
              <a:rPr lang="zh-CN" altLang="en-US"/>
              <a:t>经济上：列强侵略，小农经济逐步解体，中国被卷入资本主义的世</a:t>
            </a:r>
            <a:endParaRPr lang="zh-CN" altLang="en-US"/>
          </a:p>
          <a:p>
            <a:r>
              <a:rPr lang="zh-CN" altLang="en-US"/>
              <a:t>界市场；中国民族经济兴起和初步发展。</a:t>
            </a:r>
            <a:endParaRPr lang="en-US" altLang="zh-CN"/>
          </a:p>
        </p:txBody>
      </p:sp>
      <p:sp>
        <p:nvSpPr>
          <p:cNvPr id="5" name="文本框 4"/>
          <p:cNvSpPr txBox="1"/>
          <p:nvPr/>
        </p:nvSpPr>
        <p:spPr>
          <a:xfrm>
            <a:off x="1772285" y="1687195"/>
            <a:ext cx="7371715" cy="368300"/>
          </a:xfrm>
          <a:prstGeom prst="rect">
            <a:avLst/>
          </a:prstGeom>
          <a:noFill/>
        </p:spPr>
        <p:txBody>
          <a:bodyPr wrap="square" rtlCol="0" anchor="t">
            <a:spAutoFit/>
          </a:bodyPr>
          <a:p>
            <a:r>
              <a:rPr lang="zh-CN" altLang="en-US"/>
              <a:t>思想上：</a:t>
            </a:r>
            <a:r>
              <a:rPr lang="zh-CN" altLang="en-US">
                <a:sym typeface="+mn-ea"/>
              </a:rPr>
              <a:t>民族危机、</a:t>
            </a:r>
            <a:r>
              <a:rPr lang="zh-CN" altLang="en-US"/>
              <a:t>西学东渐、传统精神，向西方学习的层次不断加深。</a:t>
            </a:r>
            <a:endParaRPr lang="en-US" altLang="zh-CN"/>
          </a:p>
        </p:txBody>
      </p:sp>
      <p:sp>
        <p:nvSpPr>
          <p:cNvPr id="7" name="文本框 6"/>
          <p:cNvSpPr txBox="1"/>
          <p:nvPr/>
        </p:nvSpPr>
        <p:spPr>
          <a:xfrm>
            <a:off x="1823085" y="2055495"/>
            <a:ext cx="4983480" cy="368300"/>
          </a:xfrm>
          <a:prstGeom prst="rect">
            <a:avLst/>
          </a:prstGeom>
          <a:noFill/>
        </p:spPr>
        <p:txBody>
          <a:bodyPr wrap="none" rtlCol="0" anchor="t">
            <a:spAutoFit/>
          </a:bodyPr>
          <a:p>
            <a:r>
              <a:rPr lang="zh-CN" altLang="en-US"/>
              <a:t>生活上：东西合璧、移风易俗、形式与观念结合</a:t>
            </a:r>
            <a:endParaRPr lang="en-US" altLang="zh-CN"/>
          </a:p>
        </p:txBody>
      </p:sp>
      <p:sp>
        <p:nvSpPr>
          <p:cNvPr id="8" name="文本框 7"/>
          <p:cNvSpPr txBox="1"/>
          <p:nvPr/>
        </p:nvSpPr>
        <p:spPr>
          <a:xfrm>
            <a:off x="864235" y="350139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2202180" y="2832100"/>
            <a:ext cx="372745" cy="31451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444115" y="3244850"/>
            <a:ext cx="1097280" cy="368300"/>
          </a:xfrm>
          <a:prstGeom prst="rect">
            <a:avLst/>
          </a:prstGeom>
          <a:noFill/>
        </p:spPr>
        <p:txBody>
          <a:bodyPr wrap="none" rtlCol="0" anchor="t">
            <a:spAutoFit/>
          </a:bodyPr>
          <a:p>
            <a:r>
              <a:rPr lang="zh-CN" altLang="en-US"/>
              <a:t>政治方面</a:t>
            </a:r>
            <a:endParaRPr lang="zh-CN" altLang="en-US"/>
          </a:p>
        </p:txBody>
      </p:sp>
      <p:sp>
        <p:nvSpPr>
          <p:cNvPr id="11" name="左大括号 10"/>
          <p:cNvSpPr/>
          <p:nvPr/>
        </p:nvSpPr>
        <p:spPr>
          <a:xfrm>
            <a:off x="3541395" y="2580640"/>
            <a:ext cx="226695" cy="27216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3622675" y="2832735"/>
            <a:ext cx="640080" cy="645160"/>
          </a:xfrm>
          <a:prstGeom prst="rect">
            <a:avLst/>
          </a:prstGeom>
          <a:noFill/>
        </p:spPr>
        <p:txBody>
          <a:bodyPr wrap="none" rtlCol="0" anchor="t">
            <a:spAutoFit/>
          </a:bodyPr>
          <a:p>
            <a:r>
              <a:rPr lang="zh-CN" altLang="en-US"/>
              <a:t>列强</a:t>
            </a:r>
            <a:endParaRPr lang="zh-CN" altLang="en-US"/>
          </a:p>
          <a:p>
            <a:r>
              <a:rPr lang="zh-CN" altLang="en-US"/>
              <a:t>侵略</a:t>
            </a:r>
            <a:endParaRPr lang="zh-CN" altLang="en-US"/>
          </a:p>
        </p:txBody>
      </p:sp>
      <p:sp>
        <p:nvSpPr>
          <p:cNvPr id="18" name="左大括号 17"/>
          <p:cNvSpPr/>
          <p:nvPr/>
        </p:nvSpPr>
        <p:spPr>
          <a:xfrm>
            <a:off x="4135120" y="2475230"/>
            <a:ext cx="257810" cy="16503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9" name="文本框 18"/>
          <p:cNvSpPr txBox="1"/>
          <p:nvPr/>
        </p:nvSpPr>
        <p:spPr>
          <a:xfrm>
            <a:off x="5074920" y="2423795"/>
            <a:ext cx="3611880" cy="368300"/>
          </a:xfrm>
          <a:prstGeom prst="rect">
            <a:avLst/>
          </a:prstGeom>
          <a:noFill/>
        </p:spPr>
        <p:txBody>
          <a:bodyPr wrap="none" rtlCol="0" anchor="t">
            <a:spAutoFit/>
          </a:bodyPr>
          <a:p>
            <a:r>
              <a:rPr lang="zh-CN" altLang="en-US"/>
              <a:t>鸦片战争：时间，根本原因、影响</a:t>
            </a:r>
            <a:endParaRPr lang="zh-CN" altLang="en-US"/>
          </a:p>
        </p:txBody>
      </p:sp>
      <p:sp>
        <p:nvSpPr>
          <p:cNvPr id="20" name="文本框 19"/>
          <p:cNvSpPr txBox="1"/>
          <p:nvPr/>
        </p:nvSpPr>
        <p:spPr>
          <a:xfrm>
            <a:off x="4977765" y="2792095"/>
            <a:ext cx="4297680" cy="368300"/>
          </a:xfrm>
          <a:prstGeom prst="rect">
            <a:avLst/>
          </a:prstGeom>
          <a:noFill/>
        </p:spPr>
        <p:txBody>
          <a:bodyPr wrap="none" rtlCol="0" anchor="t">
            <a:spAutoFit/>
          </a:bodyPr>
          <a:p>
            <a:r>
              <a:rPr lang="zh-CN" altLang="en-US"/>
              <a:t>第二次鸦片战争：时间，根本原因、影响</a:t>
            </a:r>
            <a:endParaRPr lang="zh-CN" altLang="en-US"/>
          </a:p>
        </p:txBody>
      </p:sp>
      <p:sp>
        <p:nvSpPr>
          <p:cNvPr id="21" name="文本框 20"/>
          <p:cNvSpPr txBox="1"/>
          <p:nvPr/>
        </p:nvSpPr>
        <p:spPr>
          <a:xfrm>
            <a:off x="5070475" y="3339465"/>
            <a:ext cx="3611880" cy="368300"/>
          </a:xfrm>
          <a:prstGeom prst="rect">
            <a:avLst/>
          </a:prstGeom>
          <a:noFill/>
        </p:spPr>
        <p:txBody>
          <a:bodyPr wrap="none" rtlCol="0" anchor="t">
            <a:spAutoFit/>
          </a:bodyPr>
          <a:p>
            <a:r>
              <a:rPr lang="zh-CN" altLang="en-US"/>
              <a:t>甲午战争：时间，根本原因、影响</a:t>
            </a:r>
            <a:endParaRPr lang="zh-CN" altLang="en-US"/>
          </a:p>
        </p:txBody>
      </p:sp>
      <p:sp>
        <p:nvSpPr>
          <p:cNvPr id="22" name="文本框 21"/>
          <p:cNvSpPr txBox="1"/>
          <p:nvPr/>
        </p:nvSpPr>
        <p:spPr>
          <a:xfrm>
            <a:off x="5074920" y="3757295"/>
            <a:ext cx="4069080" cy="368300"/>
          </a:xfrm>
          <a:prstGeom prst="rect">
            <a:avLst/>
          </a:prstGeom>
          <a:noFill/>
        </p:spPr>
        <p:txBody>
          <a:bodyPr wrap="none" rtlCol="0" anchor="t">
            <a:spAutoFit/>
          </a:bodyPr>
          <a:p>
            <a:r>
              <a:rPr lang="zh-CN" altLang="en-US"/>
              <a:t>八国联军战争：时间，根本原因、影响</a:t>
            </a:r>
            <a:endParaRPr lang="zh-CN" altLang="en-US"/>
          </a:p>
        </p:txBody>
      </p:sp>
      <p:sp>
        <p:nvSpPr>
          <p:cNvPr id="23" name="文本框 22"/>
          <p:cNvSpPr txBox="1"/>
          <p:nvPr/>
        </p:nvSpPr>
        <p:spPr>
          <a:xfrm>
            <a:off x="3622675" y="4742815"/>
            <a:ext cx="640080" cy="645160"/>
          </a:xfrm>
          <a:prstGeom prst="rect">
            <a:avLst/>
          </a:prstGeom>
          <a:noFill/>
        </p:spPr>
        <p:txBody>
          <a:bodyPr wrap="none" rtlCol="0" anchor="t">
            <a:spAutoFit/>
          </a:bodyPr>
          <a:p>
            <a:r>
              <a:rPr lang="zh-CN" altLang="en-US"/>
              <a:t>抗争</a:t>
            </a:r>
            <a:endParaRPr lang="zh-CN" altLang="en-US"/>
          </a:p>
          <a:p>
            <a:r>
              <a:rPr lang="zh-CN" altLang="en-US"/>
              <a:t>探索</a:t>
            </a:r>
            <a:endParaRPr lang="zh-CN" altLang="en-US"/>
          </a:p>
        </p:txBody>
      </p:sp>
      <p:sp>
        <p:nvSpPr>
          <p:cNvPr id="25" name="左大括号 24"/>
          <p:cNvSpPr/>
          <p:nvPr/>
        </p:nvSpPr>
        <p:spPr>
          <a:xfrm>
            <a:off x="4135120" y="4220210"/>
            <a:ext cx="367030" cy="2531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6" name="文本框 25"/>
          <p:cNvSpPr txBox="1"/>
          <p:nvPr/>
        </p:nvSpPr>
        <p:spPr>
          <a:xfrm>
            <a:off x="4502150" y="4146550"/>
            <a:ext cx="3383280" cy="368300"/>
          </a:xfrm>
          <a:prstGeom prst="rect">
            <a:avLst/>
          </a:prstGeom>
          <a:noFill/>
        </p:spPr>
        <p:txBody>
          <a:bodyPr wrap="none" rtlCol="0" anchor="t">
            <a:spAutoFit/>
          </a:bodyPr>
          <a:p>
            <a:r>
              <a:rPr lang="zh-CN" altLang="en-US"/>
              <a:t>三元里抗英：时间、地点、意义</a:t>
            </a:r>
            <a:endParaRPr lang="en-US" altLang="zh-CN"/>
          </a:p>
        </p:txBody>
      </p:sp>
      <p:sp>
        <p:nvSpPr>
          <p:cNvPr id="27" name="文本框 26"/>
          <p:cNvSpPr txBox="1"/>
          <p:nvPr/>
        </p:nvSpPr>
        <p:spPr>
          <a:xfrm>
            <a:off x="4502150" y="4742815"/>
            <a:ext cx="3840480" cy="368300"/>
          </a:xfrm>
          <a:prstGeom prst="rect">
            <a:avLst/>
          </a:prstGeom>
          <a:noFill/>
        </p:spPr>
        <p:txBody>
          <a:bodyPr wrap="none" rtlCol="0" anchor="t">
            <a:spAutoFit/>
          </a:bodyPr>
          <a:p>
            <a:r>
              <a:rPr lang="zh-CN" altLang="en-US"/>
              <a:t>左宗棠收复新疆：时间、地点、意义</a:t>
            </a:r>
            <a:endParaRPr lang="en-US" altLang="zh-CN"/>
          </a:p>
        </p:txBody>
      </p:sp>
      <p:sp>
        <p:nvSpPr>
          <p:cNvPr id="28" name="文本框 27"/>
          <p:cNvSpPr txBox="1"/>
          <p:nvPr/>
        </p:nvSpPr>
        <p:spPr>
          <a:xfrm>
            <a:off x="4502150" y="5111115"/>
            <a:ext cx="3840480" cy="368300"/>
          </a:xfrm>
          <a:prstGeom prst="rect">
            <a:avLst/>
          </a:prstGeom>
          <a:noFill/>
        </p:spPr>
        <p:txBody>
          <a:bodyPr wrap="none" rtlCol="0" anchor="t">
            <a:spAutoFit/>
          </a:bodyPr>
          <a:p>
            <a:r>
              <a:rPr lang="zh-CN" altLang="en-US"/>
              <a:t>黄海海战和反割台斗争：人物、意义</a:t>
            </a:r>
            <a:endParaRPr lang="en-US" altLang="zh-CN"/>
          </a:p>
        </p:txBody>
      </p:sp>
      <p:sp>
        <p:nvSpPr>
          <p:cNvPr id="29" name="文本框 28"/>
          <p:cNvSpPr txBox="1"/>
          <p:nvPr/>
        </p:nvSpPr>
        <p:spPr>
          <a:xfrm>
            <a:off x="4392930" y="4465955"/>
            <a:ext cx="5001895" cy="368300"/>
          </a:xfrm>
          <a:prstGeom prst="rect">
            <a:avLst/>
          </a:prstGeom>
          <a:noFill/>
        </p:spPr>
        <p:txBody>
          <a:bodyPr wrap="square" rtlCol="0" anchor="t">
            <a:spAutoFit/>
          </a:bodyPr>
          <a:p>
            <a:r>
              <a:rPr lang="zh-CN" altLang="en-US"/>
              <a:t>太平天国运动：打击清，政治和权力结构变化</a:t>
            </a:r>
            <a:endParaRPr lang="en-US" altLang="zh-CN"/>
          </a:p>
        </p:txBody>
      </p:sp>
      <p:sp>
        <p:nvSpPr>
          <p:cNvPr id="30" name="文本框 29"/>
          <p:cNvSpPr txBox="1"/>
          <p:nvPr/>
        </p:nvSpPr>
        <p:spPr>
          <a:xfrm>
            <a:off x="4502150" y="5387975"/>
            <a:ext cx="4297680" cy="368300"/>
          </a:xfrm>
          <a:prstGeom prst="rect">
            <a:avLst/>
          </a:prstGeom>
          <a:noFill/>
        </p:spPr>
        <p:txBody>
          <a:bodyPr wrap="none" rtlCol="0" anchor="t">
            <a:spAutoFit/>
          </a:bodyPr>
          <a:p>
            <a:r>
              <a:rPr lang="zh-CN" altLang="en-US"/>
              <a:t>维新变法：是爱国、进步、思想解放运动</a:t>
            </a:r>
            <a:endParaRPr lang="en-US" altLang="zh-CN"/>
          </a:p>
        </p:txBody>
      </p:sp>
      <p:sp>
        <p:nvSpPr>
          <p:cNvPr id="31" name="文本框 30"/>
          <p:cNvSpPr txBox="1"/>
          <p:nvPr/>
        </p:nvSpPr>
        <p:spPr>
          <a:xfrm>
            <a:off x="4502150" y="5756275"/>
            <a:ext cx="3840480" cy="368300"/>
          </a:xfrm>
          <a:prstGeom prst="rect">
            <a:avLst/>
          </a:prstGeom>
          <a:noFill/>
        </p:spPr>
        <p:txBody>
          <a:bodyPr wrap="none" rtlCol="0" anchor="t">
            <a:spAutoFit/>
          </a:bodyPr>
          <a:p>
            <a:r>
              <a:rPr lang="zh-CN" altLang="en-US"/>
              <a:t>义和团运动：是盲目排外的爱国运动</a:t>
            </a:r>
            <a:endParaRPr lang="en-US" altLang="zh-CN"/>
          </a:p>
        </p:txBody>
      </p:sp>
      <p:sp>
        <p:nvSpPr>
          <p:cNvPr id="32" name="文本框 31"/>
          <p:cNvSpPr txBox="1"/>
          <p:nvPr/>
        </p:nvSpPr>
        <p:spPr>
          <a:xfrm>
            <a:off x="4616450" y="6489700"/>
            <a:ext cx="3611880" cy="368300"/>
          </a:xfrm>
          <a:prstGeom prst="rect">
            <a:avLst/>
          </a:prstGeom>
          <a:noFill/>
        </p:spPr>
        <p:txBody>
          <a:bodyPr wrap="none" rtlCol="0" anchor="t">
            <a:spAutoFit/>
          </a:bodyPr>
          <a:p>
            <a:r>
              <a:rPr lang="zh-CN" altLang="en-US"/>
              <a:t>辛亥革命：实现帝制到共和的转型</a:t>
            </a:r>
            <a:endParaRPr lang="en-US" altLang="zh-CN"/>
          </a:p>
        </p:txBody>
      </p:sp>
      <p:sp>
        <p:nvSpPr>
          <p:cNvPr id="12" name="文本框 11"/>
          <p:cNvSpPr txBox="1"/>
          <p:nvPr/>
        </p:nvSpPr>
        <p:spPr>
          <a:xfrm>
            <a:off x="4262755" y="2475230"/>
            <a:ext cx="868680" cy="645160"/>
          </a:xfrm>
          <a:prstGeom prst="rect">
            <a:avLst/>
          </a:prstGeom>
          <a:noFill/>
        </p:spPr>
        <p:txBody>
          <a:bodyPr wrap="none" rtlCol="0" anchor="t">
            <a:spAutoFit/>
          </a:bodyPr>
          <a:p>
            <a:r>
              <a:rPr lang="en-US" altLang="zh-CN"/>
              <a:t>19</a:t>
            </a:r>
            <a:r>
              <a:rPr lang="zh-CN" altLang="en-US"/>
              <a:t>世</a:t>
            </a:r>
            <a:endParaRPr lang="zh-CN" altLang="en-US"/>
          </a:p>
          <a:p>
            <a:r>
              <a:rPr lang="zh-CN" altLang="en-US"/>
              <a:t>纪中期</a:t>
            </a:r>
            <a:endParaRPr lang="zh-CN" altLang="en-US"/>
          </a:p>
        </p:txBody>
      </p:sp>
      <p:sp>
        <p:nvSpPr>
          <p:cNvPr id="16" name="文本框 15"/>
          <p:cNvSpPr txBox="1"/>
          <p:nvPr/>
        </p:nvSpPr>
        <p:spPr>
          <a:xfrm>
            <a:off x="4262755" y="3501390"/>
            <a:ext cx="868680" cy="645160"/>
          </a:xfrm>
          <a:prstGeom prst="rect">
            <a:avLst/>
          </a:prstGeom>
          <a:noFill/>
        </p:spPr>
        <p:txBody>
          <a:bodyPr wrap="none" rtlCol="0" anchor="t">
            <a:spAutoFit/>
          </a:bodyPr>
          <a:p>
            <a:r>
              <a:rPr lang="en-US" altLang="zh-CN"/>
              <a:t>19</a:t>
            </a:r>
            <a:r>
              <a:rPr lang="zh-CN" altLang="en-US"/>
              <a:t>世</a:t>
            </a:r>
            <a:endParaRPr lang="zh-CN" altLang="en-US"/>
          </a:p>
          <a:p>
            <a:r>
              <a:rPr lang="zh-CN" altLang="en-US"/>
              <a:t>纪末期</a:t>
            </a:r>
            <a:endParaRPr lang="zh-CN" altLang="en-US"/>
          </a:p>
        </p:txBody>
      </p:sp>
      <p:sp>
        <p:nvSpPr>
          <p:cNvPr id="24" name="文本框 23"/>
          <p:cNvSpPr txBox="1"/>
          <p:nvPr/>
        </p:nvSpPr>
        <p:spPr>
          <a:xfrm>
            <a:off x="4616450" y="6121400"/>
            <a:ext cx="1097280" cy="368300"/>
          </a:xfrm>
          <a:prstGeom prst="rect">
            <a:avLst/>
          </a:prstGeom>
          <a:noFill/>
        </p:spPr>
        <p:txBody>
          <a:bodyPr wrap="none" rtlCol="0" anchor="t">
            <a:spAutoFit/>
          </a:bodyPr>
          <a:p>
            <a:r>
              <a:rPr lang="zh-CN" altLang="en-US"/>
              <a:t>清末新政</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blinds(horizontal)">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linds(horizontal)">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linds(horizont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linds(horizont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blinds(horizontal)">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blinds(horizontal)">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linds(horizont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blinds(horizontal)">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blinds(horizontal)">
                                      <p:cBhvr>
                                        <p:cTn id="142" dur="500"/>
                                        <p:tgtEl>
                                          <p:spTgt spid="24"/>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blinds(horizontal)">
                                      <p:cBhvr>
                                        <p:cTn id="1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5" grpId="0"/>
      <p:bldP spid="2" grpId="0"/>
      <p:bldP spid="3" grpId="0"/>
      <p:bldP spid="5" grpId="0"/>
      <p:bldP spid="7" grpId="0"/>
      <p:bldP spid="8" grpId="0"/>
      <p:bldP spid="9" grpId="0" bldLvl="0" animBg="1"/>
      <p:bldP spid="10" grpId="0"/>
      <p:bldP spid="11" grpId="0" bldLvl="0" animBg="1"/>
      <p:bldP spid="17" grpId="0"/>
      <p:bldP spid="18" grpId="0" bldLvl="0" animBg="1"/>
      <p:bldP spid="19" grpId="0"/>
      <p:bldP spid="20" grpId="0"/>
      <p:bldP spid="21" grpId="0"/>
      <p:bldP spid="22" grpId="0"/>
      <p:bldP spid="23" grpId="0"/>
      <p:bldP spid="25" grpId="0" bldLvl="0" animBg="1"/>
      <p:bldP spid="26" grpId="0"/>
      <p:bldP spid="27" grpId="0"/>
      <p:bldP spid="28" grpId="0"/>
      <p:bldP spid="29" grpId="0"/>
      <p:bldP spid="30" grpId="0"/>
      <p:bldP spid="31" grpId="0"/>
      <p:bldP spid="32" grpId="0"/>
      <p:bldP spid="12" grpId="0"/>
      <p:bldP spid="16" grpId="0"/>
      <p:bldP spid="2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1687195"/>
            <a:ext cx="675005" cy="2936240"/>
          </a:xfrm>
          <a:prstGeom prst="rect">
            <a:avLst/>
          </a:prstGeom>
          <a:noFill/>
        </p:spPr>
        <p:txBody>
          <a:bodyPr vert="eaVert" wrap="none" rtlCol="0">
            <a:spAutoFit/>
          </a:bodyPr>
          <a:p>
            <a:r>
              <a:rPr lang="zh-CN" altLang="en-US" sz="3200"/>
              <a:t>晚清的社会转型</a:t>
            </a:r>
            <a:endParaRPr lang="zh-CN" altLang="en-US" sz="32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71830"/>
            <a:ext cx="1097280" cy="368300"/>
          </a:xfrm>
          <a:prstGeom prst="rect">
            <a:avLst/>
          </a:prstGeom>
          <a:noFill/>
        </p:spPr>
        <p:txBody>
          <a:bodyPr wrap="none" rtlCol="0" anchor="t">
            <a:spAutoFit/>
          </a:bodyPr>
          <a:p>
            <a:r>
              <a:rPr lang="zh-CN" altLang="en-US"/>
              <a:t>阶段特征</a:t>
            </a:r>
            <a:endParaRPr lang="zh-CN" altLang="en-US"/>
          </a:p>
        </p:txBody>
      </p:sp>
      <p:sp>
        <p:nvSpPr>
          <p:cNvPr id="8" name="文本框 7"/>
          <p:cNvSpPr txBox="1"/>
          <p:nvPr/>
        </p:nvSpPr>
        <p:spPr>
          <a:xfrm>
            <a:off x="758825" y="359156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2202180" y="832485"/>
            <a:ext cx="398145" cy="57372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682875" y="671830"/>
            <a:ext cx="1097280" cy="368300"/>
          </a:xfrm>
          <a:prstGeom prst="rect">
            <a:avLst/>
          </a:prstGeom>
          <a:noFill/>
        </p:spPr>
        <p:txBody>
          <a:bodyPr wrap="none" rtlCol="0" anchor="t">
            <a:spAutoFit/>
          </a:bodyPr>
          <a:p>
            <a:r>
              <a:rPr lang="zh-CN" altLang="en-US"/>
              <a:t>政治方面</a:t>
            </a:r>
            <a:endParaRPr lang="zh-CN" altLang="en-US"/>
          </a:p>
        </p:txBody>
      </p:sp>
      <p:sp>
        <p:nvSpPr>
          <p:cNvPr id="3" name="文本框 2"/>
          <p:cNvSpPr txBox="1"/>
          <p:nvPr/>
        </p:nvSpPr>
        <p:spPr>
          <a:xfrm>
            <a:off x="2600325" y="1930400"/>
            <a:ext cx="1097280" cy="368300"/>
          </a:xfrm>
          <a:prstGeom prst="rect">
            <a:avLst/>
          </a:prstGeom>
          <a:noFill/>
        </p:spPr>
        <p:txBody>
          <a:bodyPr wrap="none" rtlCol="0" anchor="t">
            <a:spAutoFit/>
          </a:bodyPr>
          <a:p>
            <a:r>
              <a:rPr lang="zh-CN" altLang="en-US"/>
              <a:t>经济方面</a:t>
            </a:r>
            <a:endParaRPr lang="zh-CN" altLang="en-US"/>
          </a:p>
        </p:txBody>
      </p:sp>
      <p:sp>
        <p:nvSpPr>
          <p:cNvPr id="11" name="左大括号 10"/>
          <p:cNvSpPr/>
          <p:nvPr/>
        </p:nvSpPr>
        <p:spPr>
          <a:xfrm>
            <a:off x="3780155" y="1133475"/>
            <a:ext cx="221615" cy="3078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文本框 4"/>
          <p:cNvSpPr txBox="1"/>
          <p:nvPr/>
        </p:nvSpPr>
        <p:spPr>
          <a:xfrm>
            <a:off x="4105910" y="950595"/>
            <a:ext cx="2011680" cy="368300"/>
          </a:xfrm>
          <a:prstGeom prst="rect">
            <a:avLst/>
          </a:prstGeom>
          <a:noFill/>
        </p:spPr>
        <p:txBody>
          <a:bodyPr wrap="none" rtlCol="0" anchor="t">
            <a:spAutoFit/>
          </a:bodyPr>
          <a:p>
            <a:r>
              <a:rPr lang="zh-CN" altLang="en-US"/>
              <a:t>社会经济结构变动</a:t>
            </a:r>
            <a:endParaRPr lang="zh-CN" altLang="en-US"/>
          </a:p>
        </p:txBody>
      </p:sp>
      <p:sp>
        <p:nvSpPr>
          <p:cNvPr id="6" name="左大括号 5"/>
          <p:cNvSpPr/>
          <p:nvPr/>
        </p:nvSpPr>
        <p:spPr>
          <a:xfrm>
            <a:off x="5890895" y="162560"/>
            <a:ext cx="226695" cy="21570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6117590" y="530860"/>
            <a:ext cx="2011680" cy="368300"/>
          </a:xfrm>
          <a:prstGeom prst="rect">
            <a:avLst/>
          </a:prstGeom>
          <a:noFill/>
        </p:spPr>
        <p:txBody>
          <a:bodyPr wrap="none" rtlCol="0" anchor="t">
            <a:spAutoFit/>
          </a:bodyPr>
          <a:p>
            <a:r>
              <a:rPr lang="zh-CN" altLang="en-US"/>
              <a:t>自然经济逐步解体</a:t>
            </a:r>
            <a:endParaRPr lang="zh-CN" altLang="en-US"/>
          </a:p>
        </p:txBody>
      </p:sp>
      <p:sp>
        <p:nvSpPr>
          <p:cNvPr id="12" name="文本框 11"/>
          <p:cNvSpPr txBox="1"/>
          <p:nvPr/>
        </p:nvSpPr>
        <p:spPr>
          <a:xfrm>
            <a:off x="6117590" y="162560"/>
            <a:ext cx="2697480" cy="368300"/>
          </a:xfrm>
          <a:prstGeom prst="rect">
            <a:avLst/>
          </a:prstGeom>
          <a:noFill/>
        </p:spPr>
        <p:txBody>
          <a:bodyPr wrap="none" rtlCol="0" anchor="t">
            <a:spAutoFit/>
          </a:bodyPr>
          <a:p>
            <a:r>
              <a:rPr lang="zh-CN" altLang="en-US"/>
              <a:t>外国商品输入、外资企业</a:t>
            </a:r>
            <a:endParaRPr lang="zh-CN" altLang="en-US"/>
          </a:p>
        </p:txBody>
      </p:sp>
      <p:sp>
        <p:nvSpPr>
          <p:cNvPr id="15" name="文本框 14"/>
          <p:cNvSpPr txBox="1"/>
          <p:nvPr/>
        </p:nvSpPr>
        <p:spPr>
          <a:xfrm>
            <a:off x="6279515" y="1040130"/>
            <a:ext cx="2240280" cy="368300"/>
          </a:xfrm>
          <a:prstGeom prst="rect">
            <a:avLst/>
          </a:prstGeom>
          <a:noFill/>
        </p:spPr>
        <p:txBody>
          <a:bodyPr wrap="none" rtlCol="0" anchor="t">
            <a:spAutoFit/>
          </a:bodyPr>
          <a:p>
            <a:r>
              <a:rPr lang="zh-CN" altLang="en-US"/>
              <a:t>农产品的商品化程度</a:t>
            </a:r>
            <a:endParaRPr lang="zh-CN" altLang="en-US"/>
          </a:p>
        </p:txBody>
      </p:sp>
      <p:sp>
        <p:nvSpPr>
          <p:cNvPr id="16" name="文本框 15"/>
          <p:cNvSpPr txBox="1"/>
          <p:nvPr/>
        </p:nvSpPr>
        <p:spPr>
          <a:xfrm>
            <a:off x="6338570" y="1776730"/>
            <a:ext cx="1783080" cy="368300"/>
          </a:xfrm>
          <a:prstGeom prst="rect">
            <a:avLst/>
          </a:prstGeom>
          <a:noFill/>
        </p:spPr>
        <p:txBody>
          <a:bodyPr wrap="none" rtlCol="0" anchor="t">
            <a:spAutoFit/>
          </a:bodyPr>
          <a:p>
            <a:r>
              <a:rPr lang="zh-CN" altLang="en-US"/>
              <a:t>贸易中心的转移</a:t>
            </a:r>
            <a:endParaRPr lang="zh-CN" altLang="en-US"/>
          </a:p>
        </p:txBody>
      </p:sp>
      <p:sp>
        <p:nvSpPr>
          <p:cNvPr id="17" name="文本框 16"/>
          <p:cNvSpPr txBox="1"/>
          <p:nvPr/>
        </p:nvSpPr>
        <p:spPr>
          <a:xfrm>
            <a:off x="6346190" y="2145030"/>
            <a:ext cx="1783080" cy="368300"/>
          </a:xfrm>
          <a:prstGeom prst="rect">
            <a:avLst/>
          </a:prstGeom>
          <a:noFill/>
        </p:spPr>
        <p:txBody>
          <a:bodyPr wrap="none" rtlCol="0" anchor="t">
            <a:spAutoFit/>
          </a:bodyPr>
          <a:p>
            <a:r>
              <a:rPr lang="zh-CN" altLang="en-US"/>
              <a:t>被卷入世界市场</a:t>
            </a:r>
            <a:endParaRPr lang="zh-CN" altLang="en-US"/>
          </a:p>
        </p:txBody>
      </p:sp>
      <p:sp>
        <p:nvSpPr>
          <p:cNvPr id="18" name="文本框 17"/>
          <p:cNvSpPr txBox="1"/>
          <p:nvPr/>
        </p:nvSpPr>
        <p:spPr>
          <a:xfrm>
            <a:off x="6338570" y="1408430"/>
            <a:ext cx="1325880" cy="368300"/>
          </a:xfrm>
          <a:prstGeom prst="rect">
            <a:avLst/>
          </a:prstGeom>
          <a:noFill/>
        </p:spPr>
        <p:txBody>
          <a:bodyPr wrap="none" rtlCol="0" anchor="t">
            <a:spAutoFit/>
          </a:bodyPr>
          <a:p>
            <a:r>
              <a:rPr lang="zh-CN" altLang="en-US"/>
              <a:t>洋行和买办</a:t>
            </a:r>
            <a:endParaRPr lang="zh-CN" altLang="en-US"/>
          </a:p>
        </p:txBody>
      </p:sp>
      <p:sp>
        <p:nvSpPr>
          <p:cNvPr id="19" name="文本框 18"/>
          <p:cNvSpPr txBox="1"/>
          <p:nvPr/>
        </p:nvSpPr>
        <p:spPr>
          <a:xfrm>
            <a:off x="4001770" y="2513330"/>
            <a:ext cx="1097280" cy="368300"/>
          </a:xfrm>
          <a:prstGeom prst="rect">
            <a:avLst/>
          </a:prstGeom>
          <a:noFill/>
        </p:spPr>
        <p:txBody>
          <a:bodyPr wrap="none" rtlCol="0" anchor="t">
            <a:spAutoFit/>
          </a:bodyPr>
          <a:p>
            <a:r>
              <a:rPr lang="zh-CN" altLang="en-US"/>
              <a:t>洋务运动</a:t>
            </a:r>
            <a:endParaRPr lang="zh-CN" altLang="en-US"/>
          </a:p>
        </p:txBody>
      </p:sp>
      <p:sp>
        <p:nvSpPr>
          <p:cNvPr id="20" name="左大括号 19"/>
          <p:cNvSpPr/>
          <p:nvPr/>
        </p:nvSpPr>
        <p:spPr>
          <a:xfrm>
            <a:off x="4985385" y="2063750"/>
            <a:ext cx="253365" cy="14116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5250815" y="2063750"/>
            <a:ext cx="640080" cy="368300"/>
          </a:xfrm>
          <a:prstGeom prst="rect">
            <a:avLst/>
          </a:prstGeom>
          <a:noFill/>
        </p:spPr>
        <p:txBody>
          <a:bodyPr wrap="none" rtlCol="0" anchor="t">
            <a:spAutoFit/>
          </a:bodyPr>
          <a:p>
            <a:r>
              <a:rPr lang="zh-CN" altLang="en-US"/>
              <a:t>背景</a:t>
            </a:r>
            <a:endParaRPr lang="zh-CN" altLang="en-US"/>
          </a:p>
        </p:txBody>
      </p:sp>
      <p:sp>
        <p:nvSpPr>
          <p:cNvPr id="22" name="文本框 21"/>
          <p:cNvSpPr txBox="1"/>
          <p:nvPr/>
        </p:nvSpPr>
        <p:spPr>
          <a:xfrm>
            <a:off x="5238750" y="2513330"/>
            <a:ext cx="1325880" cy="368300"/>
          </a:xfrm>
          <a:prstGeom prst="rect">
            <a:avLst/>
          </a:prstGeom>
          <a:noFill/>
        </p:spPr>
        <p:txBody>
          <a:bodyPr wrap="none" rtlCol="0" anchor="t">
            <a:spAutoFit/>
          </a:bodyPr>
          <a:p>
            <a:r>
              <a:rPr lang="zh-CN" altLang="en-US"/>
              <a:t>时间和人物</a:t>
            </a:r>
            <a:endParaRPr lang="zh-CN" altLang="en-US"/>
          </a:p>
        </p:txBody>
      </p:sp>
      <p:sp>
        <p:nvSpPr>
          <p:cNvPr id="23" name="文本框 22"/>
          <p:cNvSpPr txBox="1"/>
          <p:nvPr/>
        </p:nvSpPr>
        <p:spPr>
          <a:xfrm>
            <a:off x="5341620" y="2881630"/>
            <a:ext cx="1325880" cy="368300"/>
          </a:xfrm>
          <a:prstGeom prst="rect">
            <a:avLst/>
          </a:prstGeom>
          <a:noFill/>
        </p:spPr>
        <p:txBody>
          <a:bodyPr wrap="none" rtlCol="0" anchor="t">
            <a:spAutoFit/>
          </a:bodyPr>
          <a:p>
            <a:r>
              <a:rPr lang="zh-CN" altLang="en-US"/>
              <a:t>阶段和内容</a:t>
            </a:r>
            <a:endParaRPr lang="zh-CN" altLang="en-US"/>
          </a:p>
        </p:txBody>
      </p:sp>
      <p:sp>
        <p:nvSpPr>
          <p:cNvPr id="24" name="文本框 23"/>
          <p:cNvSpPr txBox="1"/>
          <p:nvPr/>
        </p:nvSpPr>
        <p:spPr>
          <a:xfrm>
            <a:off x="5341620" y="3249930"/>
            <a:ext cx="1325880" cy="368300"/>
          </a:xfrm>
          <a:prstGeom prst="rect">
            <a:avLst/>
          </a:prstGeom>
          <a:noFill/>
        </p:spPr>
        <p:txBody>
          <a:bodyPr wrap="none" rtlCol="0" anchor="t">
            <a:spAutoFit/>
          </a:bodyPr>
          <a:p>
            <a:r>
              <a:rPr lang="zh-CN" altLang="en-US"/>
              <a:t>特点和评价</a:t>
            </a:r>
            <a:endParaRPr lang="zh-CN" altLang="en-US"/>
          </a:p>
        </p:txBody>
      </p:sp>
      <p:sp>
        <p:nvSpPr>
          <p:cNvPr id="25" name="文本框 24"/>
          <p:cNvSpPr txBox="1"/>
          <p:nvPr/>
        </p:nvSpPr>
        <p:spPr>
          <a:xfrm>
            <a:off x="4001770" y="3959860"/>
            <a:ext cx="1554480" cy="368300"/>
          </a:xfrm>
          <a:prstGeom prst="rect">
            <a:avLst/>
          </a:prstGeom>
          <a:noFill/>
        </p:spPr>
        <p:txBody>
          <a:bodyPr wrap="none" rtlCol="0" anchor="t">
            <a:spAutoFit/>
          </a:bodyPr>
          <a:p>
            <a:r>
              <a:rPr lang="zh-CN" altLang="en-US"/>
              <a:t>中国民族资本</a:t>
            </a:r>
            <a:endParaRPr lang="zh-CN" altLang="en-US"/>
          </a:p>
        </p:txBody>
      </p:sp>
      <p:sp>
        <p:nvSpPr>
          <p:cNvPr id="26" name="左大括号 25"/>
          <p:cNvSpPr/>
          <p:nvPr/>
        </p:nvSpPr>
        <p:spPr>
          <a:xfrm>
            <a:off x="5556250" y="3833495"/>
            <a:ext cx="203835" cy="645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7" name="文本框 26"/>
          <p:cNvSpPr txBox="1"/>
          <p:nvPr/>
        </p:nvSpPr>
        <p:spPr>
          <a:xfrm>
            <a:off x="5760720" y="3727450"/>
            <a:ext cx="3383280" cy="368300"/>
          </a:xfrm>
          <a:prstGeom prst="rect">
            <a:avLst/>
          </a:prstGeom>
          <a:noFill/>
        </p:spPr>
        <p:txBody>
          <a:bodyPr wrap="none" rtlCol="0" anchor="t">
            <a:spAutoFit/>
          </a:bodyPr>
          <a:p>
            <a:r>
              <a:rPr lang="zh-CN" altLang="en-US"/>
              <a:t>产生：时间、原因、代表、评价</a:t>
            </a:r>
            <a:endParaRPr lang="zh-CN" altLang="en-US"/>
          </a:p>
        </p:txBody>
      </p:sp>
      <p:sp>
        <p:nvSpPr>
          <p:cNvPr id="28" name="文本框 27"/>
          <p:cNvSpPr txBox="1"/>
          <p:nvPr/>
        </p:nvSpPr>
        <p:spPr>
          <a:xfrm>
            <a:off x="5774690" y="4328160"/>
            <a:ext cx="3383280" cy="368300"/>
          </a:xfrm>
          <a:prstGeom prst="rect">
            <a:avLst/>
          </a:prstGeom>
          <a:noFill/>
        </p:spPr>
        <p:txBody>
          <a:bodyPr wrap="none" rtlCol="0" anchor="t">
            <a:spAutoFit/>
          </a:bodyPr>
          <a:p>
            <a:r>
              <a:rPr lang="zh-CN" altLang="en-US"/>
              <a:t>产生：时间、原因、代表、评价</a:t>
            </a:r>
            <a:endParaRPr lang="zh-CN" altLang="en-US"/>
          </a:p>
        </p:txBody>
      </p:sp>
      <p:sp>
        <p:nvSpPr>
          <p:cNvPr id="29" name="文本框 28"/>
          <p:cNvSpPr txBox="1"/>
          <p:nvPr/>
        </p:nvSpPr>
        <p:spPr>
          <a:xfrm>
            <a:off x="2600325" y="5154930"/>
            <a:ext cx="1097280" cy="368300"/>
          </a:xfrm>
          <a:prstGeom prst="rect">
            <a:avLst/>
          </a:prstGeom>
          <a:noFill/>
        </p:spPr>
        <p:txBody>
          <a:bodyPr wrap="none" rtlCol="0" anchor="t">
            <a:spAutoFit/>
          </a:bodyPr>
          <a:p>
            <a:r>
              <a:rPr lang="zh-CN" altLang="en-US"/>
              <a:t>思想方面</a:t>
            </a:r>
            <a:endParaRPr lang="zh-CN" altLang="en-US"/>
          </a:p>
        </p:txBody>
      </p:sp>
      <p:sp>
        <p:nvSpPr>
          <p:cNvPr id="30" name="左大括号 29"/>
          <p:cNvSpPr/>
          <p:nvPr/>
        </p:nvSpPr>
        <p:spPr>
          <a:xfrm>
            <a:off x="3697605" y="4478655"/>
            <a:ext cx="175260" cy="15030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1" name="文本框 30"/>
          <p:cNvSpPr txBox="1"/>
          <p:nvPr/>
        </p:nvSpPr>
        <p:spPr>
          <a:xfrm>
            <a:off x="3872865" y="4786630"/>
            <a:ext cx="640080" cy="368300"/>
          </a:xfrm>
          <a:prstGeom prst="rect">
            <a:avLst/>
          </a:prstGeom>
          <a:noFill/>
        </p:spPr>
        <p:txBody>
          <a:bodyPr wrap="none" rtlCol="0" anchor="t">
            <a:spAutoFit/>
          </a:bodyPr>
          <a:p>
            <a:r>
              <a:rPr lang="zh-CN" altLang="en-US"/>
              <a:t>器物</a:t>
            </a:r>
            <a:endParaRPr lang="zh-CN" altLang="en-US"/>
          </a:p>
        </p:txBody>
      </p:sp>
      <p:sp>
        <p:nvSpPr>
          <p:cNvPr id="32" name="左大括号 31"/>
          <p:cNvSpPr/>
          <p:nvPr/>
        </p:nvSpPr>
        <p:spPr>
          <a:xfrm>
            <a:off x="4526915" y="4584700"/>
            <a:ext cx="90805" cy="772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3" name="文本框 32"/>
          <p:cNvSpPr txBox="1"/>
          <p:nvPr/>
        </p:nvSpPr>
        <p:spPr>
          <a:xfrm>
            <a:off x="4679315" y="4696460"/>
            <a:ext cx="4297680" cy="368300"/>
          </a:xfrm>
          <a:prstGeom prst="rect">
            <a:avLst/>
          </a:prstGeom>
          <a:noFill/>
        </p:spPr>
        <p:txBody>
          <a:bodyPr wrap="none" rtlCol="0" anchor="t">
            <a:spAutoFit/>
          </a:bodyPr>
          <a:p>
            <a:r>
              <a:rPr lang="zh-CN" altLang="en-US"/>
              <a:t>地主阶级抵抗派：林则徐、魏源、徐继畲</a:t>
            </a:r>
            <a:endParaRPr lang="zh-CN" altLang="en-US"/>
          </a:p>
        </p:txBody>
      </p:sp>
      <p:sp>
        <p:nvSpPr>
          <p:cNvPr id="34" name="文本框 33"/>
          <p:cNvSpPr txBox="1"/>
          <p:nvPr/>
        </p:nvSpPr>
        <p:spPr>
          <a:xfrm>
            <a:off x="4679315" y="5154930"/>
            <a:ext cx="3840480" cy="368300"/>
          </a:xfrm>
          <a:prstGeom prst="rect">
            <a:avLst/>
          </a:prstGeom>
          <a:noFill/>
        </p:spPr>
        <p:txBody>
          <a:bodyPr wrap="none" rtlCol="0" anchor="t">
            <a:spAutoFit/>
          </a:bodyPr>
          <a:p>
            <a:r>
              <a:rPr lang="zh-CN" altLang="en-US"/>
              <a:t>地主阶级洋务派：曾、李、左、张等</a:t>
            </a:r>
            <a:endParaRPr lang="zh-CN" altLang="en-US"/>
          </a:p>
        </p:txBody>
      </p:sp>
      <p:sp>
        <p:nvSpPr>
          <p:cNvPr id="35" name="文本框 34"/>
          <p:cNvSpPr txBox="1"/>
          <p:nvPr/>
        </p:nvSpPr>
        <p:spPr>
          <a:xfrm>
            <a:off x="3872865" y="5613400"/>
            <a:ext cx="640080" cy="368300"/>
          </a:xfrm>
          <a:prstGeom prst="rect">
            <a:avLst/>
          </a:prstGeom>
          <a:noFill/>
        </p:spPr>
        <p:txBody>
          <a:bodyPr wrap="none" rtlCol="0" anchor="t">
            <a:spAutoFit/>
          </a:bodyPr>
          <a:p>
            <a:r>
              <a:rPr lang="zh-CN" altLang="en-US"/>
              <a:t>器物</a:t>
            </a:r>
            <a:endParaRPr lang="zh-CN" altLang="en-US"/>
          </a:p>
        </p:txBody>
      </p:sp>
      <p:sp>
        <p:nvSpPr>
          <p:cNvPr id="36" name="左大括号 35"/>
          <p:cNvSpPr/>
          <p:nvPr/>
        </p:nvSpPr>
        <p:spPr>
          <a:xfrm>
            <a:off x="4504690" y="5523230"/>
            <a:ext cx="90805" cy="772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7" name="文本框 36"/>
          <p:cNvSpPr txBox="1"/>
          <p:nvPr/>
        </p:nvSpPr>
        <p:spPr>
          <a:xfrm>
            <a:off x="4595495" y="5523230"/>
            <a:ext cx="4297680" cy="368300"/>
          </a:xfrm>
          <a:prstGeom prst="rect">
            <a:avLst/>
          </a:prstGeom>
          <a:noFill/>
        </p:spPr>
        <p:txBody>
          <a:bodyPr wrap="none" rtlCol="0" anchor="t">
            <a:spAutoFit/>
          </a:bodyPr>
          <a:p>
            <a:r>
              <a:rPr lang="zh-CN" altLang="en-US"/>
              <a:t>资产阶级维新派：康有为、梁启超、严复</a:t>
            </a:r>
            <a:endParaRPr lang="zh-CN" altLang="en-US"/>
          </a:p>
        </p:txBody>
      </p:sp>
      <p:sp>
        <p:nvSpPr>
          <p:cNvPr id="38" name="文本框 37"/>
          <p:cNvSpPr txBox="1"/>
          <p:nvPr/>
        </p:nvSpPr>
        <p:spPr>
          <a:xfrm>
            <a:off x="4617720" y="5981700"/>
            <a:ext cx="4069080" cy="368300"/>
          </a:xfrm>
          <a:prstGeom prst="rect">
            <a:avLst/>
          </a:prstGeom>
          <a:noFill/>
        </p:spPr>
        <p:txBody>
          <a:bodyPr wrap="none" rtlCol="0" anchor="t">
            <a:spAutoFit/>
          </a:bodyPr>
          <a:p>
            <a:r>
              <a:rPr lang="zh-CN" altLang="en-US"/>
              <a:t>资产阶级革命：孙中山、陈天华、邹容</a:t>
            </a:r>
            <a:endParaRPr lang="zh-CN" altLang="en-US"/>
          </a:p>
        </p:txBody>
      </p:sp>
      <p:sp>
        <p:nvSpPr>
          <p:cNvPr id="39" name="文本框 38"/>
          <p:cNvSpPr txBox="1"/>
          <p:nvPr/>
        </p:nvSpPr>
        <p:spPr>
          <a:xfrm>
            <a:off x="2600325" y="6350000"/>
            <a:ext cx="6126480" cy="368300"/>
          </a:xfrm>
          <a:prstGeom prst="rect">
            <a:avLst/>
          </a:prstGeom>
          <a:noFill/>
        </p:spPr>
        <p:txBody>
          <a:bodyPr wrap="none" rtlCol="0" anchor="t">
            <a:spAutoFit/>
          </a:bodyPr>
          <a:p>
            <a:r>
              <a:rPr lang="zh-CN" altLang="en-US"/>
              <a:t>生活方面：衣食住行传媒；中西合璧，城乡差异、移风易俗</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linds(horizont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linds(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linds(horizontal)">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blinds(horizontal)">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blinds(horizontal)">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linds(horizont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blinds(horizontal)">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blinds(horizontal)">
                                      <p:cBhvr>
                                        <p:cTn id="142" dur="5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blinds(horizontal)">
                                      <p:cBhvr>
                                        <p:cTn id="147" dur="500"/>
                                        <p:tgtEl>
                                          <p:spTgt spid="33"/>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blinds(horizontal)">
                                      <p:cBhvr>
                                        <p:cTn id="152" dur="500"/>
                                        <p:tgtEl>
                                          <p:spTgt spid="34"/>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blinds(horizontal)">
                                      <p:cBhvr>
                                        <p:cTn id="157" dur="500"/>
                                        <p:tgtEl>
                                          <p:spTgt spid="35"/>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blinds(horizontal)">
                                      <p:cBhvr>
                                        <p:cTn id="162" dur="500"/>
                                        <p:tgtEl>
                                          <p:spTgt spid="36"/>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blinds(horizontal)">
                                      <p:cBhvr>
                                        <p:cTn id="167" dur="500"/>
                                        <p:tgtEl>
                                          <p:spTgt spid="37"/>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blinds(horizontal)">
                                      <p:cBhvr>
                                        <p:cTn id="172" dur="500"/>
                                        <p:tgtEl>
                                          <p:spTgt spid="38"/>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39"/>
                                        </p:tgtEl>
                                        <p:attrNameLst>
                                          <p:attrName>style.visibility</p:attrName>
                                        </p:attrNameLst>
                                      </p:cBhvr>
                                      <p:to>
                                        <p:strVal val="visible"/>
                                      </p:to>
                                    </p:set>
                                    <p:animEffect transition="in" filter="blinds(horizontal)">
                                      <p:cBhvr>
                                        <p:cTn id="1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bldLvl="0" animBg="1"/>
      <p:bldP spid="10" grpId="0"/>
      <p:bldP spid="3" grpId="0"/>
      <p:bldP spid="11" grpId="0" bldLvl="0" animBg="1"/>
      <p:bldP spid="5" grpId="0"/>
      <p:bldP spid="6" grpId="0" bldLvl="0" animBg="1"/>
      <p:bldP spid="7" grpId="0"/>
      <p:bldP spid="12" grpId="0"/>
      <p:bldP spid="15" grpId="0"/>
      <p:bldP spid="16" grpId="0"/>
      <p:bldP spid="17" grpId="0"/>
      <p:bldP spid="18" grpId="0"/>
      <p:bldP spid="19" grpId="0"/>
      <p:bldP spid="20" grpId="0" bldLvl="0" animBg="1"/>
      <p:bldP spid="21" grpId="0"/>
      <p:bldP spid="22" grpId="0"/>
      <p:bldP spid="23" grpId="0"/>
      <p:bldP spid="24" grpId="0"/>
      <p:bldP spid="25" grpId="0"/>
      <p:bldP spid="26" grpId="0" bldLvl="0" animBg="1"/>
      <p:bldP spid="27" grpId="0"/>
      <p:bldP spid="28" grpId="0"/>
      <p:bldP spid="29" grpId="0"/>
      <p:bldP spid="30" grpId="0" bldLvl="0" animBg="1"/>
      <p:bldP spid="31" grpId="0"/>
      <p:bldP spid="32" grpId="0" bldLvl="0" animBg="1"/>
      <p:bldP spid="33" grpId="0"/>
      <p:bldP spid="34" grpId="0"/>
      <p:bldP spid="35" grpId="0"/>
      <p:bldP spid="36" grpId="0" bldLvl="0" animBg="1"/>
      <p:bldP spid="37" grpId="0"/>
      <p:bldP spid="38" grpId="0"/>
      <p:bldP spid="3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16175"/>
            <a:ext cx="8640960" cy="433832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方正粗雅宋_GBK" panose="02000000000000000000" pitchFamily="2" charset="-122"/>
              </a:rPr>
              <a:t>   </a:t>
            </a:r>
            <a:r>
              <a:rPr lang="zh-CN" altLang="zh-CN" sz="2800" dirty="0" smtClean="0">
                <a:solidFill>
                  <a:schemeClr val="tx1"/>
                </a:solidFill>
                <a:uFillTx/>
                <a:latin typeface="方正粗雅宋_GBK" panose="02000000000000000000" charset="0"/>
                <a:ea typeface="楷体" panose="02010609060101010101" pitchFamily="49" charset="-122"/>
              </a:rPr>
              <a:t>《北京条约》</a:t>
            </a:r>
            <a:r>
              <a:rPr lang="zh-CN" altLang="zh-CN" sz="2800" dirty="0">
                <a:solidFill>
                  <a:schemeClr val="tx1"/>
                </a:solidFill>
                <a:uFillTx/>
                <a:latin typeface="方正粗雅宋_GBK" panose="02000000000000000000" charset="0"/>
                <a:ea typeface="楷体" panose="02010609060101010101" pitchFamily="49" charset="-122"/>
              </a:rPr>
              <a:t>的意义极为重大，《南京条约》时中国只是开放了港口，这回却不得不打开国门了。中国天子引见外国公使，不得不以对等礼仪交际，这在之前是不可想象的。清朝中央政府有处理与朝贡国事务的鸿胪寺，但没有处理与对等外国交涉事务的外务省。因此清朝新设总理各国通商事务衙门，简称总理衙门，任命咸丰之弟恭亲王为总理大臣。而这以后，对外交涉成为清廷的政治中心问题，实权移到总理衙门，一直以来的军机大臣失去发言权，成为闲职</a:t>
            </a:r>
            <a:r>
              <a:rPr lang="zh-CN" altLang="zh-CN" sz="2800" dirty="0" smtClean="0">
                <a:solidFill>
                  <a:schemeClr val="tx1"/>
                </a:solidFill>
                <a:uFillTx/>
                <a:latin typeface="方正粗雅宋_GBK" panose="02000000000000000000" charset="0"/>
                <a:ea typeface="楷体" panose="02010609060101010101" pitchFamily="49" charset="-122"/>
              </a:rPr>
              <a:t>。</a:t>
            </a:r>
            <a:endParaRPr lang="en-US" altLang="zh-CN" sz="2800" dirty="0" smtClean="0">
              <a:solidFill>
                <a:schemeClr val="tx1"/>
              </a:solidFill>
              <a:uFillTx/>
              <a:latin typeface="方正粗雅宋_GBK" panose="02000000000000000000" charset="0"/>
              <a:ea typeface="楷体" panose="02010609060101010101" pitchFamily="49" charset="-122"/>
            </a:endParaRPr>
          </a:p>
          <a:p>
            <a:pPr algn="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日</a:t>
            </a: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宫崎市定</a:t>
            </a: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中国史</a:t>
            </a:r>
            <a:r>
              <a:rPr lang="en-US" altLang="zh-CN" sz="2400" dirty="0" smtClean="0">
                <a:solidFill>
                  <a:schemeClr val="tx1"/>
                </a:solidFill>
                <a:uFillTx/>
                <a:latin typeface="方正粗雅宋_GBK" panose="02000000000000000000" charset="0"/>
                <a:ea typeface="楷体" panose="02010609060101010101" pitchFamily="49" charset="-122"/>
              </a:rPr>
              <a:t>》</a:t>
            </a:r>
            <a:endParaRPr lang="en-US" altLang="zh-CN" sz="2400" dirty="0" smtClean="0">
              <a:solidFill>
                <a:schemeClr val="tx1"/>
              </a:solidFill>
              <a:uFillTx/>
              <a:latin typeface="方正粗雅宋_GBK" panose="02000000000000000000" charset="0"/>
              <a:ea typeface="楷体" panose="02010609060101010101" pitchFamily="49" charset="-122"/>
            </a:endParaRPr>
          </a:p>
        </p:txBody>
      </p:sp>
      <p:sp>
        <p:nvSpPr>
          <p:cNvPr id="3" name="文本框 2"/>
          <p:cNvSpPr txBox="1"/>
          <p:nvPr/>
        </p:nvSpPr>
        <p:spPr>
          <a:xfrm>
            <a:off x="1543685" y="201930"/>
            <a:ext cx="7044055" cy="706755"/>
          </a:xfrm>
          <a:prstGeom prst="rect">
            <a:avLst/>
          </a:prstGeom>
          <a:solidFill>
            <a:schemeClr val="bg1"/>
          </a:solidFill>
        </p:spPr>
        <p:txBody>
          <a:bodyPr wrap="none" rtlCol="0">
            <a:spAutoFit/>
          </a:bodyPr>
          <a:p>
            <a:r>
              <a:rPr lang="en-US" altLang="zh-CN" sz="4000"/>
              <a:t>1</a:t>
            </a:r>
            <a:r>
              <a:rPr lang="zh-CN" altLang="zh-CN" sz="4000"/>
              <a:t>、</a:t>
            </a:r>
            <a:r>
              <a:rPr lang="zh-CN" altLang="zh-CN" sz="4000"/>
              <a:t>对第二次鸦片战争的再评价</a:t>
            </a:r>
            <a:endParaRPr lang="zh-CN" altLang="zh-CN" sz="400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932723"/>
            <a:ext cx="8640960" cy="3476625"/>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方正粗雅宋_GBK" panose="02000000000000000000" pitchFamily="2" charset="-122"/>
              </a:rPr>
              <a:t>   </a:t>
            </a:r>
            <a:r>
              <a:rPr lang="zh-CN" altLang="zh-CN" sz="2800" dirty="0" smtClean="0">
                <a:solidFill>
                  <a:schemeClr val="tx1"/>
                </a:solidFill>
                <a:uFillTx/>
                <a:latin typeface="方正粗雅宋_GBK" panose="02000000000000000000" charset="0"/>
                <a:ea typeface="楷体" panose="02010609060101010101" pitchFamily="49" charset="-122"/>
              </a:rPr>
              <a:t>第二次鸦片战争</a:t>
            </a:r>
            <a:r>
              <a:rPr lang="zh-CN" altLang="zh-CN" sz="2800" dirty="0">
                <a:solidFill>
                  <a:schemeClr val="tx1"/>
                </a:solidFill>
                <a:uFillTx/>
                <a:latin typeface="方正粗雅宋_GBK" panose="02000000000000000000" charset="0"/>
                <a:ea typeface="楷体" panose="02010609060101010101" pitchFamily="49" charset="-122"/>
              </a:rPr>
              <a:t>后中国与英、美、法、俄订立的《天津条约》和《北京条约》，极大地扩充了列强在华特权，不平等条约由此而初步形成体系。</a:t>
            </a:r>
            <a:endParaRPr lang="zh-CN" altLang="zh-CN" sz="2800" dirty="0">
              <a:solidFill>
                <a:schemeClr val="tx1"/>
              </a:solidFill>
              <a:uFillTx/>
              <a:latin typeface="方正粗雅宋_GBK" panose="02000000000000000000" charset="0"/>
              <a:ea typeface="楷体" panose="02010609060101010101" pitchFamily="49" charset="-122"/>
            </a:endParaRPr>
          </a:p>
          <a:p>
            <a:pPr algn="just"/>
            <a:r>
              <a:rPr lang="en-US" altLang="zh-CN" sz="2800" dirty="0" smtClean="0">
                <a:solidFill>
                  <a:schemeClr val="tx1"/>
                </a:solidFill>
                <a:uFillTx/>
                <a:latin typeface="方正粗雅宋_GBK" panose="02000000000000000000" charset="0"/>
                <a:ea typeface="楷体" panose="02010609060101010101" pitchFamily="49" charset="-122"/>
              </a:rPr>
              <a:t>    </a:t>
            </a:r>
            <a:r>
              <a:rPr lang="zh-CN" altLang="zh-CN" sz="2800" dirty="0" smtClean="0">
                <a:solidFill>
                  <a:schemeClr val="tx1"/>
                </a:solidFill>
                <a:uFillTx/>
                <a:latin typeface="方正粗雅宋_GBK" panose="02000000000000000000" charset="0"/>
                <a:ea typeface="楷体" panose="02010609060101010101" pitchFamily="49" charset="-122"/>
              </a:rPr>
              <a:t>第二次鸦片战争</a:t>
            </a:r>
            <a:r>
              <a:rPr lang="zh-CN" altLang="zh-CN" sz="2800" dirty="0">
                <a:solidFill>
                  <a:schemeClr val="tx1"/>
                </a:solidFill>
                <a:uFillTx/>
                <a:latin typeface="方正粗雅宋_GBK" panose="02000000000000000000" charset="0"/>
                <a:ea typeface="楷体" panose="02010609060101010101" pitchFamily="49" charset="-122"/>
              </a:rPr>
              <a:t>后，中西双方都试着开始调整政策，中逐渐加入近代国际体系，晚清官员在逐渐认知和接受西方国家的外交观念上存在一个渐进的过程，对国际法的接纳是中国外交近代化的一个重要因素</a:t>
            </a:r>
            <a:r>
              <a:rPr lang="zh-CN" altLang="zh-CN" sz="2800" dirty="0" smtClean="0">
                <a:solidFill>
                  <a:schemeClr val="tx1"/>
                </a:solidFill>
                <a:uFillTx/>
                <a:latin typeface="方正粗雅宋_GBK" panose="02000000000000000000" charset="0"/>
                <a:ea typeface="楷体" panose="02010609060101010101" pitchFamily="49" charset="-122"/>
              </a:rPr>
              <a:t>。</a:t>
            </a:r>
            <a:endParaRPr lang="en-US" altLang="zh-CN" sz="2800" dirty="0" smtClean="0">
              <a:solidFill>
                <a:schemeClr val="tx1"/>
              </a:solidFill>
              <a:uFillTx/>
              <a:latin typeface="方正粗雅宋_GBK" panose="02000000000000000000" charset="0"/>
              <a:ea typeface="楷体" panose="02010609060101010101" pitchFamily="49" charset="-122"/>
            </a:endParaRPr>
          </a:p>
          <a:p>
            <a:pPr algn="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曾业英主编</a:t>
            </a: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当代中国近代史研究</a:t>
            </a:r>
            <a:r>
              <a:rPr lang="en-US" altLang="zh-CN" sz="2400" dirty="0" smtClean="0">
                <a:solidFill>
                  <a:schemeClr val="tx1"/>
                </a:solidFill>
                <a:uFillTx/>
                <a:latin typeface="方正粗雅宋_GBK" panose="02000000000000000000" charset="0"/>
                <a:ea typeface="楷体" panose="02010609060101010101" pitchFamily="49" charset="-122"/>
              </a:rPr>
              <a:t>》</a:t>
            </a:r>
            <a:endParaRPr lang="en-US" altLang="zh-CN" sz="2400" dirty="0" smtClean="0">
              <a:solidFill>
                <a:schemeClr val="tx1"/>
              </a:solidFill>
              <a:uFillTx/>
              <a:latin typeface="方正粗雅宋_GBK" panose="02000000000000000000" charset="0"/>
              <a:ea typeface="楷体" panose="02010609060101010101" pitchFamily="49" charset="-122"/>
            </a:endParaRPr>
          </a:p>
        </p:txBody>
      </p:sp>
      <p:pic>
        <p:nvPicPr>
          <p:cNvPr id="3" name="Picture 2" descr="C:\Users\lixf\Desktop\无标题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7" y="5868724"/>
            <a:ext cx="461379" cy="440596"/>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0" y="1196752"/>
            <a:ext cx="5148064" cy="5661248"/>
          </a:xfrm>
        </p:spPr>
        <p:txBody>
          <a:bodyPr>
            <a:normAutofit fontScale="40000" lnSpcReduction="20000"/>
          </a:bodyPr>
          <a:lstStyle/>
          <a:p>
            <a:r>
              <a:rPr lang="zh-CN" altLang="en-US" sz="5100" b="1" dirty="0"/>
              <a:t>（三）描述和阐释事</a:t>
            </a:r>
            <a:r>
              <a:rPr lang="zh-CN" altLang="en-US" sz="5100" b="1" dirty="0" smtClean="0"/>
              <a:t>物</a:t>
            </a:r>
            <a:endParaRPr lang="en-US" altLang="zh-CN" sz="5100" b="1" dirty="0" smtClean="0"/>
          </a:p>
          <a:p>
            <a:r>
              <a:rPr lang="en-US" altLang="zh-CN" sz="5100" b="1" dirty="0" smtClean="0"/>
              <a:t>1</a:t>
            </a:r>
            <a:r>
              <a:rPr lang="zh-CN" altLang="en-US" sz="5100" b="1" dirty="0" smtClean="0"/>
              <a:t>、客观描述历史事实</a:t>
            </a:r>
            <a:endParaRPr lang="zh-CN" altLang="en-US" sz="5100" b="1" dirty="0"/>
          </a:p>
          <a:p>
            <a:r>
              <a:rPr lang="zh-CN" altLang="en-US" sz="4500" dirty="0" smtClean="0"/>
              <a:t>例</a:t>
            </a:r>
            <a:r>
              <a:rPr lang="en-US" altLang="zh-CN" sz="4500" dirty="0" smtClean="0"/>
              <a:t>7</a:t>
            </a:r>
            <a:r>
              <a:rPr lang="zh-CN" altLang="en-US" sz="4500" dirty="0" smtClean="0"/>
              <a:t>、庙</a:t>
            </a:r>
            <a:r>
              <a:rPr lang="zh-CN" altLang="en-US" sz="4500" dirty="0"/>
              <a:t>号改革是北魏孝文帝改革的一项重要内容。公元</a:t>
            </a:r>
            <a:r>
              <a:rPr lang="en-US" altLang="zh-CN" sz="4500" dirty="0"/>
              <a:t>398</a:t>
            </a:r>
            <a:r>
              <a:rPr lang="zh-CN" altLang="en-US" sz="4500" dirty="0"/>
              <a:t>年，拓跋珪迁都平城，仿中原传统制度设立太庙，早先草原部落联盟时代的首领以“太祖”“高祖”等庙号受到祭祀，他们的子孙被封为王公，享有政治军事特权，成为北魏政权的统治支柱。孝文帝下令改革庙号</a:t>
            </a:r>
            <a:r>
              <a:rPr lang="zh-CN" altLang="en-US" sz="4500" dirty="0" smtClean="0"/>
              <a:t>，</a:t>
            </a:r>
            <a:r>
              <a:rPr lang="zh-CN" altLang="en-US" sz="4500" u="dashLongHeavy" dirty="0" smtClean="0">
                <a:uFill>
                  <a:solidFill>
                    <a:srgbClr val="FF0000"/>
                  </a:solidFill>
                </a:uFill>
              </a:rPr>
              <a:t>宣称按“宗有功，祖有德”的原则</a:t>
            </a:r>
            <a:r>
              <a:rPr lang="zh-CN" altLang="en-US" sz="4500" dirty="0" smtClean="0"/>
              <a:t>，推最先实现在中原进行统治的</a:t>
            </a:r>
            <a:r>
              <a:rPr lang="zh-CN" altLang="en-US" sz="4500" u="dashLongHeavy" dirty="0" smtClean="0">
                <a:uFill>
                  <a:solidFill>
                    <a:srgbClr val="FF0000"/>
                  </a:solidFill>
                </a:uFill>
              </a:rPr>
              <a:t>拓跋珪为太祖，</a:t>
            </a:r>
            <a:r>
              <a:rPr lang="zh-CN" altLang="en-US" sz="4500" dirty="0" smtClean="0"/>
              <a:t>不</a:t>
            </a:r>
            <a:r>
              <a:rPr lang="zh-CN" altLang="en-US" sz="4500" dirty="0"/>
              <a:t>再为拓跋珪以前的祖先设庙祭拜。因太祖拓跋珪以后只有五位皇帝去世，为了不违“天子七庙”这一儒家礼制，</a:t>
            </a:r>
            <a:r>
              <a:rPr lang="zh-CN" altLang="en-US" sz="4500" u="dashLongHeavy" dirty="0">
                <a:uFill>
                  <a:solidFill>
                    <a:srgbClr val="FF0000"/>
                  </a:solidFill>
                </a:uFill>
              </a:rPr>
              <a:t>孝文帝甚至前无古人地在太庙中为自己虚设一庙，</a:t>
            </a:r>
            <a:r>
              <a:rPr lang="zh-CN" altLang="en-US" sz="4500" dirty="0"/>
              <a:t>庙号改定后，孝文帝下令，“非太祖子孙”及</a:t>
            </a:r>
            <a:r>
              <a:rPr lang="zh-CN" altLang="en-US" sz="4500" u="dashLongHeavy" dirty="0">
                <a:uFill>
                  <a:solidFill>
                    <a:srgbClr val="FF0000"/>
                  </a:solidFill>
                </a:uFill>
              </a:rPr>
              <a:t>异姓封王、公、侯、伯者，皆降一等。</a:t>
            </a:r>
            <a:endParaRPr lang="zh-CN" altLang="en-US" sz="4500" u="dashLongHeavy" dirty="0">
              <a:uFill>
                <a:solidFill>
                  <a:srgbClr val="FF0000"/>
                </a:solidFill>
              </a:uFill>
            </a:endParaRPr>
          </a:p>
          <a:p>
            <a:r>
              <a:rPr lang="en-US" altLang="zh-CN" sz="4500" dirty="0"/>
              <a:t>——</a:t>
            </a:r>
            <a:r>
              <a:rPr lang="zh-CN" altLang="en-US" sz="4500" dirty="0"/>
              <a:t>据吕思勉</a:t>
            </a:r>
            <a:r>
              <a:rPr lang="en-US" altLang="zh-CN" sz="4500" dirty="0"/>
              <a:t>《</a:t>
            </a:r>
            <a:r>
              <a:rPr lang="zh-CN" altLang="en-US" sz="4500" dirty="0"/>
              <a:t>魏晋南北朝史</a:t>
            </a:r>
            <a:r>
              <a:rPr lang="en-US" altLang="zh-CN" sz="4500" dirty="0"/>
              <a:t>》</a:t>
            </a:r>
            <a:endParaRPr lang="zh-CN" altLang="en-US" sz="4500" dirty="0"/>
          </a:p>
          <a:p>
            <a:r>
              <a:rPr lang="zh-CN" altLang="en-US" sz="4500" dirty="0"/>
              <a:t>（</a:t>
            </a:r>
            <a:r>
              <a:rPr lang="en-US" altLang="zh-CN" sz="4500" dirty="0"/>
              <a:t>1</a:t>
            </a:r>
            <a:r>
              <a:rPr lang="zh-CN" altLang="en-US" sz="4500" dirty="0"/>
              <a:t>）根据材料，概括孝文帝庙号改革的内容</a:t>
            </a:r>
            <a:r>
              <a:rPr lang="zh-CN" altLang="en-US" sz="4500" dirty="0" smtClean="0"/>
              <a:t>。（</a:t>
            </a:r>
            <a:r>
              <a:rPr lang="en-US" altLang="zh-CN" sz="4500" dirty="0"/>
              <a:t>8</a:t>
            </a:r>
            <a:r>
              <a:rPr lang="zh-CN" altLang="en-US" sz="4500" dirty="0"/>
              <a:t>分）</a:t>
            </a:r>
            <a:endParaRPr lang="zh-CN" altLang="en-US" sz="4500" dirty="0"/>
          </a:p>
          <a:p>
            <a:r>
              <a:rPr lang="zh-CN" altLang="en-US" sz="4500" dirty="0"/>
              <a:t>（</a:t>
            </a:r>
            <a:r>
              <a:rPr lang="en-US" altLang="zh-CN" sz="4500" dirty="0"/>
              <a:t>2</a:t>
            </a:r>
            <a:r>
              <a:rPr lang="zh-CN" altLang="en-US" sz="4500" dirty="0"/>
              <a:t>）根据材料并结合所学知识，简析孝文帝推行庙号改革的意义。（</a:t>
            </a:r>
            <a:r>
              <a:rPr lang="en-US" altLang="zh-CN" sz="4500" dirty="0"/>
              <a:t>7</a:t>
            </a:r>
            <a:r>
              <a:rPr lang="zh-CN" altLang="en-US" sz="4500" dirty="0"/>
              <a:t>分）</a:t>
            </a:r>
            <a:endParaRPr lang="zh-CN" altLang="en-US" sz="4500" dirty="0"/>
          </a:p>
          <a:p>
            <a:endParaRPr lang="zh-CN" altLang="en-US" dirty="0"/>
          </a:p>
        </p:txBody>
      </p:sp>
      <p:sp>
        <p:nvSpPr>
          <p:cNvPr id="4" name="内容占位符 3"/>
          <p:cNvSpPr>
            <a:spLocks noGrp="1"/>
          </p:cNvSpPr>
          <p:nvPr>
            <p:ph sz="half" idx="2"/>
          </p:nvPr>
        </p:nvSpPr>
        <p:spPr>
          <a:xfrm>
            <a:off x="5436096" y="1196752"/>
            <a:ext cx="3707904" cy="4929411"/>
          </a:xfrm>
        </p:spPr>
        <p:txBody>
          <a:bodyPr>
            <a:normAutofit fontScale="40000" lnSpcReduction="20000"/>
          </a:bodyPr>
          <a:lstStyle/>
          <a:p>
            <a:r>
              <a:rPr lang="zh-CN" altLang="en-US" sz="5100" dirty="0" smtClean="0"/>
              <a:t>本题旨在考查考生解读和提取材料有效信息，准确描述和解释历史现象的能力。试题提供了孝文帝庙号改革的历史史实，要求考生根据材料概括孝文帝庙号改革的主要内容，简析</a:t>
            </a:r>
            <a:r>
              <a:rPr lang="en-US" altLang="zh-CN" sz="5100" dirty="0" smtClean="0"/>
              <a:t>1</a:t>
            </a:r>
            <a:r>
              <a:rPr lang="zh-CN" altLang="en-US" sz="5100" dirty="0" smtClean="0"/>
              <a:t>其庙号改革的意义</a:t>
            </a:r>
            <a:endParaRPr lang="en-US" altLang="zh-CN" sz="5100" dirty="0" smtClean="0"/>
          </a:p>
          <a:p>
            <a:r>
              <a:rPr lang="zh-CN" altLang="en-US" sz="5100" dirty="0" smtClean="0"/>
              <a:t>（</a:t>
            </a:r>
            <a:r>
              <a:rPr lang="en-US" altLang="zh-CN" sz="5100" dirty="0" smtClean="0"/>
              <a:t>1</a:t>
            </a:r>
            <a:r>
              <a:rPr lang="zh-CN" altLang="en-US" sz="5100" dirty="0"/>
              <a:t>）确立新的原则，不再尊奉部落首领；确立北魏创立者拓跋珪的地位；突破礼制，为自己虚设一庙；将庙号改革与爵位改革结合。（</a:t>
            </a:r>
            <a:r>
              <a:rPr lang="en-US" altLang="zh-CN" sz="5100" dirty="0"/>
              <a:t>8</a:t>
            </a:r>
            <a:r>
              <a:rPr lang="zh-CN" altLang="en-US" sz="5100" dirty="0"/>
              <a:t>分）</a:t>
            </a:r>
            <a:endParaRPr lang="zh-CN" altLang="en-US" sz="5100" dirty="0"/>
          </a:p>
          <a:p>
            <a:r>
              <a:rPr lang="zh-CN" altLang="en-US" sz="5100" dirty="0"/>
              <a:t>（</a:t>
            </a:r>
            <a:r>
              <a:rPr lang="en-US" altLang="zh-CN" sz="5100" dirty="0"/>
              <a:t>2</a:t>
            </a:r>
            <a:r>
              <a:rPr lang="zh-CN" altLang="en-US" sz="5100" dirty="0"/>
              <a:t>）宣示北魏政权将抛弃草原传统，全面融入中原；表明改革决心；削弱鲜卑族的政治军事特权，减少改革阻力。（</a:t>
            </a:r>
            <a:r>
              <a:rPr lang="en-US" altLang="zh-CN" sz="5100" dirty="0"/>
              <a:t>7</a:t>
            </a:r>
            <a:r>
              <a:rPr lang="zh-CN" altLang="en-US" sz="5100" dirty="0"/>
              <a:t>分）</a:t>
            </a:r>
            <a:endParaRPr lang="zh-CN" altLang="en-US" sz="5100"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932723"/>
            <a:ext cx="8640960" cy="3446145"/>
          </a:xfrm>
          <a:prstGeom prst="rect">
            <a:avLst/>
          </a:prstGeom>
        </p:spPr>
        <p:txBody>
          <a:bodyPr wrap="square">
            <a:spAutoFit/>
          </a:bodyPr>
          <a:lstStyle/>
          <a:p>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楷体" panose="02010609060101010101" pitchFamily="49" charset="-122"/>
              </a:rPr>
              <a:t> </a:t>
            </a:r>
            <a:r>
              <a:rPr lang="zh-CN" altLang="zh-CN" sz="2800" dirty="0" smtClean="0">
                <a:solidFill>
                  <a:schemeClr val="tx1"/>
                </a:solidFill>
                <a:uFillTx/>
                <a:latin typeface="方正粗雅宋_GBK" panose="02000000000000000000" charset="0"/>
                <a:ea typeface="楷体" panose="02010609060101010101" pitchFamily="49" charset="-122"/>
              </a:rPr>
              <a:t>两</a:t>
            </a:r>
            <a:r>
              <a:rPr lang="zh-CN" altLang="zh-CN" sz="2800" dirty="0">
                <a:solidFill>
                  <a:schemeClr val="tx1"/>
                </a:solidFill>
                <a:uFillTx/>
                <a:latin typeface="方正粗雅宋_GBK" panose="02000000000000000000" charset="0"/>
                <a:ea typeface="楷体" panose="02010609060101010101" pitchFamily="49" charset="-122"/>
              </a:rPr>
              <a:t>次鸦片战争，对清廷打击创巨痛深。虽然仍有人抱着天朝上国的心理不放，但中外关系毕竟发生了本质性的改变。这就是不平等条约体系的建立，并由此构建了近代中西方关系模式，其主要</a:t>
            </a:r>
            <a:r>
              <a:rPr lang="zh-CN" altLang="zh-CN" sz="2800" dirty="0" smtClean="0">
                <a:solidFill>
                  <a:schemeClr val="tx1"/>
                </a:solidFill>
                <a:uFillTx/>
                <a:latin typeface="方正粗雅宋_GBK" panose="02000000000000000000" charset="0"/>
                <a:ea typeface="楷体" panose="02010609060101010101" pitchFamily="49" charset="-122"/>
              </a:rPr>
              <a:t>特点</a:t>
            </a:r>
            <a:r>
              <a:rPr lang="zh-CN" altLang="zh-CN" sz="2800" dirty="0">
                <a:solidFill>
                  <a:schemeClr val="tx1"/>
                </a:solidFill>
                <a:uFillTx/>
                <a:latin typeface="方正粗雅宋_GBK" panose="02000000000000000000" charset="0"/>
                <a:ea typeface="楷体" panose="02010609060101010101" pitchFamily="49" charset="-122"/>
              </a:rPr>
              <a:t>是：</a:t>
            </a:r>
            <a:endParaRPr lang="zh-CN" altLang="zh-CN" sz="2800" dirty="0">
              <a:solidFill>
                <a:schemeClr val="tx1"/>
              </a:solidFill>
              <a:uFillTx/>
              <a:latin typeface="方正粗雅宋_GBK" panose="02000000000000000000" charset="0"/>
              <a:ea typeface="楷体" panose="02010609060101010101" pitchFamily="49" charset="-122"/>
            </a:endParaRPr>
          </a:p>
          <a:p>
            <a:r>
              <a:rPr lang="en-US" altLang="zh-CN" sz="2800" dirty="0" smtClean="0">
                <a:solidFill>
                  <a:schemeClr val="tx1"/>
                </a:solidFill>
                <a:uFillTx/>
                <a:latin typeface="方正粗雅宋_GBK" panose="02000000000000000000" charset="0"/>
                <a:ea typeface="楷体" panose="02010609060101010101" pitchFamily="49" charset="-122"/>
              </a:rPr>
              <a:t>    1.</a:t>
            </a:r>
            <a:r>
              <a:rPr lang="zh-CN" altLang="en-US" sz="2800" dirty="0" smtClean="0">
                <a:solidFill>
                  <a:schemeClr val="tx1"/>
                </a:solidFill>
                <a:uFillTx/>
                <a:latin typeface="方正粗雅宋_GBK" panose="02000000000000000000" charset="0"/>
                <a:ea typeface="楷体" panose="02010609060101010101" pitchFamily="49" charset="-122"/>
              </a:rPr>
              <a:t>形式</a:t>
            </a:r>
            <a:r>
              <a:rPr lang="zh-CN" altLang="zh-CN" sz="2800" dirty="0" smtClean="0">
                <a:solidFill>
                  <a:schemeClr val="tx1"/>
                </a:solidFill>
                <a:uFillTx/>
                <a:latin typeface="方正粗雅宋_GBK" panose="02000000000000000000" charset="0"/>
                <a:ea typeface="楷体" panose="02010609060101010101" pitchFamily="49" charset="-122"/>
              </a:rPr>
              <a:t>上</a:t>
            </a:r>
            <a:r>
              <a:rPr lang="zh-CN" altLang="zh-CN" sz="2800" dirty="0">
                <a:solidFill>
                  <a:schemeClr val="tx1"/>
                </a:solidFill>
                <a:uFillTx/>
                <a:latin typeface="方正粗雅宋_GBK" panose="02000000000000000000" charset="0"/>
                <a:ea typeface="楷体" panose="02010609060101010101" pitchFamily="49" charset="-122"/>
              </a:rPr>
              <a:t>中西平等关系的</a:t>
            </a:r>
            <a:r>
              <a:rPr lang="zh-CN" altLang="zh-CN" sz="2800" dirty="0" smtClean="0">
                <a:solidFill>
                  <a:schemeClr val="tx1"/>
                </a:solidFill>
                <a:uFillTx/>
                <a:latin typeface="方正粗雅宋_GBK" panose="02000000000000000000" charset="0"/>
                <a:ea typeface="楷体" panose="02010609060101010101" pitchFamily="49" charset="-122"/>
              </a:rPr>
              <a:t>建立</a:t>
            </a:r>
            <a:endParaRPr lang="en-US" altLang="zh-CN" sz="2800" dirty="0" smtClean="0">
              <a:solidFill>
                <a:schemeClr val="tx1"/>
              </a:solidFill>
              <a:uFillTx/>
              <a:latin typeface="方正粗雅宋_GBK" panose="02000000000000000000" charset="0"/>
              <a:ea typeface="楷体" panose="02010609060101010101" pitchFamily="49" charset="-122"/>
            </a:endParaRPr>
          </a:p>
          <a:p>
            <a:r>
              <a:rPr lang="en-US" altLang="zh-CN" sz="2800" dirty="0">
                <a:solidFill>
                  <a:schemeClr val="tx1"/>
                </a:solidFill>
                <a:uFillTx/>
                <a:latin typeface="方正粗雅宋_GBK" panose="02000000000000000000" charset="0"/>
                <a:ea typeface="楷体" panose="02010609060101010101" pitchFamily="49" charset="-122"/>
              </a:rPr>
              <a:t> </a:t>
            </a:r>
            <a:r>
              <a:rPr lang="en-US" altLang="zh-CN" sz="2800" dirty="0" smtClean="0">
                <a:solidFill>
                  <a:schemeClr val="tx1"/>
                </a:solidFill>
                <a:uFillTx/>
                <a:latin typeface="方正粗雅宋_GBK" panose="02000000000000000000" charset="0"/>
                <a:ea typeface="楷体" panose="02010609060101010101" pitchFamily="49" charset="-122"/>
              </a:rPr>
              <a:t>   2.</a:t>
            </a:r>
            <a:r>
              <a:rPr lang="zh-CN" altLang="zh-CN" sz="2800" dirty="0" smtClean="0">
                <a:solidFill>
                  <a:schemeClr val="tx1"/>
                </a:solidFill>
                <a:uFillTx/>
                <a:latin typeface="方正粗雅宋_GBK" panose="02000000000000000000" charset="0"/>
                <a:ea typeface="楷体" panose="02010609060101010101" pitchFamily="49" charset="-122"/>
              </a:rPr>
              <a:t>半殖民地</a:t>
            </a:r>
            <a:r>
              <a:rPr lang="zh-CN" altLang="zh-CN" sz="2800" dirty="0">
                <a:solidFill>
                  <a:schemeClr val="tx1"/>
                </a:solidFill>
                <a:uFillTx/>
                <a:latin typeface="方正粗雅宋_GBK" panose="02000000000000000000" charset="0"/>
                <a:ea typeface="楷体" panose="02010609060101010101" pitchFamily="49" charset="-122"/>
              </a:rPr>
              <a:t>秩序的</a:t>
            </a:r>
            <a:r>
              <a:rPr lang="zh-CN" altLang="zh-CN" sz="2800" dirty="0" smtClean="0">
                <a:solidFill>
                  <a:schemeClr val="tx1"/>
                </a:solidFill>
                <a:uFillTx/>
                <a:latin typeface="方正粗雅宋_GBK" panose="02000000000000000000" charset="0"/>
                <a:ea typeface="楷体" panose="02010609060101010101" pitchFamily="49" charset="-122"/>
              </a:rPr>
              <a:t>确立</a:t>
            </a:r>
            <a:endParaRPr lang="en-US" altLang="zh-CN" sz="2800" dirty="0" smtClean="0">
              <a:solidFill>
                <a:schemeClr val="tx1"/>
              </a:solidFill>
              <a:uFillTx/>
              <a:latin typeface="方正粗雅宋_GBK" panose="02000000000000000000" charset="0"/>
              <a:ea typeface="楷体" panose="02010609060101010101" pitchFamily="49" charset="-122"/>
            </a:endParaRPr>
          </a:p>
          <a:p>
            <a:r>
              <a:rPr lang="en-US" altLang="zh-CN" sz="2800" dirty="0">
                <a:solidFill>
                  <a:schemeClr val="tx1"/>
                </a:solidFill>
                <a:uFillTx/>
                <a:latin typeface="方正粗雅宋_GBK" panose="02000000000000000000" charset="0"/>
                <a:ea typeface="楷体" panose="02010609060101010101" pitchFamily="49" charset="-122"/>
              </a:rPr>
              <a:t> </a:t>
            </a:r>
            <a:r>
              <a:rPr lang="en-US" altLang="zh-CN" sz="2800" dirty="0" smtClean="0">
                <a:solidFill>
                  <a:schemeClr val="tx1"/>
                </a:solidFill>
                <a:uFillTx/>
                <a:latin typeface="方正粗雅宋_GBK" panose="02000000000000000000" charset="0"/>
                <a:ea typeface="楷体" panose="02010609060101010101" pitchFamily="49" charset="-122"/>
              </a:rPr>
              <a:t>   3.</a:t>
            </a:r>
            <a:r>
              <a:rPr lang="zh-CN" altLang="zh-CN" sz="2800" dirty="0" smtClean="0">
                <a:solidFill>
                  <a:schemeClr val="tx1"/>
                </a:solidFill>
                <a:uFillTx/>
                <a:latin typeface="方正粗雅宋_GBK" panose="02000000000000000000" charset="0"/>
                <a:ea typeface="楷体" panose="02010609060101010101" pitchFamily="49" charset="-122"/>
              </a:rPr>
              <a:t>清廷</a:t>
            </a:r>
            <a:r>
              <a:rPr lang="zh-CN" altLang="zh-CN" sz="2800" dirty="0">
                <a:solidFill>
                  <a:schemeClr val="tx1"/>
                </a:solidFill>
                <a:uFillTx/>
                <a:latin typeface="方正粗雅宋_GBK" panose="02000000000000000000" charset="0"/>
                <a:ea typeface="楷体" panose="02010609060101010101" pitchFamily="49" charset="-122"/>
              </a:rPr>
              <a:t>接受条约</a:t>
            </a:r>
            <a:r>
              <a:rPr lang="zh-CN" altLang="zh-CN" sz="2800" dirty="0" smtClean="0">
                <a:solidFill>
                  <a:schemeClr val="tx1"/>
                </a:solidFill>
                <a:uFillTx/>
                <a:latin typeface="方正粗雅宋_GBK" panose="02000000000000000000" charset="0"/>
                <a:ea typeface="楷体" panose="02010609060101010101" pitchFamily="49" charset="-122"/>
              </a:rPr>
              <a:t>制度</a:t>
            </a:r>
            <a:r>
              <a:rPr lang="zh-CN" altLang="en-US" sz="2800" dirty="0" smtClean="0">
                <a:solidFill>
                  <a:schemeClr val="tx1"/>
                </a:solidFill>
                <a:uFillTx/>
                <a:latin typeface="方正粗雅宋_GBK" panose="02000000000000000000" charset="0"/>
                <a:ea typeface="楷体" panose="02010609060101010101" pitchFamily="49" charset="-122"/>
              </a:rPr>
              <a:t>，以之维护自身利益</a:t>
            </a:r>
            <a:endParaRPr lang="en-US" altLang="zh-CN" sz="2800" dirty="0" smtClean="0">
              <a:solidFill>
                <a:schemeClr val="tx1"/>
              </a:solidFill>
              <a:uFillTx/>
              <a:latin typeface="方正粗雅宋_GBK" panose="02000000000000000000" charset="0"/>
              <a:ea typeface="楷体" panose="02010609060101010101" pitchFamily="49" charset="-122"/>
            </a:endParaRPr>
          </a:p>
          <a:p>
            <a:pPr algn="r"/>
            <a:r>
              <a:rPr lang="en-US" altLang="zh-CN" sz="2200" dirty="0" smtClean="0">
                <a:solidFill>
                  <a:schemeClr val="tx1"/>
                </a:solidFill>
                <a:uFillTx/>
                <a:latin typeface="方正粗雅宋_GBK" panose="02000000000000000000" charset="0"/>
                <a:ea typeface="楷体" panose="02010609060101010101" pitchFamily="49" charset="-122"/>
              </a:rPr>
              <a:t>——</a:t>
            </a:r>
            <a:r>
              <a:rPr lang="zh-CN" altLang="en-US" sz="2200" dirty="0" smtClean="0">
                <a:solidFill>
                  <a:schemeClr val="tx1"/>
                </a:solidFill>
                <a:uFillTx/>
                <a:latin typeface="方正粗雅宋_GBK" panose="02000000000000000000" charset="0"/>
                <a:ea typeface="楷体" panose="02010609060101010101" pitchFamily="49" charset="-122"/>
              </a:rPr>
              <a:t>摘编自刘保刚</a:t>
            </a:r>
            <a:r>
              <a:rPr lang="en-US" altLang="zh-CN" sz="2200" dirty="0" smtClean="0">
                <a:solidFill>
                  <a:schemeClr val="tx1"/>
                </a:solidFill>
                <a:uFillTx/>
                <a:latin typeface="方正粗雅宋_GBK" panose="02000000000000000000" charset="0"/>
                <a:ea typeface="楷体" panose="02010609060101010101" pitchFamily="49" charset="-122"/>
              </a:rPr>
              <a:t>《</a:t>
            </a:r>
            <a:r>
              <a:rPr lang="zh-CN" altLang="en-US" sz="2200" dirty="0" smtClean="0">
                <a:solidFill>
                  <a:schemeClr val="tx1"/>
                </a:solidFill>
                <a:uFillTx/>
                <a:latin typeface="方正粗雅宋_GBK" panose="02000000000000000000" charset="0"/>
                <a:ea typeface="楷体" panose="02010609060101010101" pitchFamily="49" charset="-122"/>
              </a:rPr>
              <a:t>全球化与现代化：近代中国的发展历程</a:t>
            </a:r>
            <a:r>
              <a:rPr lang="en-US" altLang="zh-CN" sz="2200" dirty="0" smtClean="0">
                <a:solidFill>
                  <a:schemeClr val="tx1"/>
                </a:solidFill>
                <a:uFillTx/>
                <a:latin typeface="方正粗雅宋_GBK" panose="02000000000000000000" charset="0"/>
                <a:ea typeface="楷体" panose="02010609060101010101" pitchFamily="49" charset="-122"/>
              </a:rPr>
              <a:t>》</a:t>
            </a:r>
            <a:endParaRPr lang="en-US" altLang="zh-CN" sz="2200" dirty="0" smtClean="0">
              <a:solidFill>
                <a:schemeClr val="tx1"/>
              </a:solidFill>
              <a:uFillTx/>
              <a:latin typeface="方正粗雅宋_GBK" panose="02000000000000000000" charset="0"/>
              <a:ea typeface="楷体" panose="02010609060101010101" pitchFamily="49" charset="-122"/>
            </a:endParaRPr>
          </a:p>
        </p:txBody>
      </p:sp>
      <p:pic>
        <p:nvPicPr>
          <p:cNvPr id="3" name="Picture 2" descr="C:\Users\lixf\Desktop\无标题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7" y="5868724"/>
            <a:ext cx="461379" cy="440596"/>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3770" name="图片 533769"/>
          <p:cNvPicPr>
            <a:picLocks noChangeAspect="1"/>
          </p:cNvPicPr>
          <p:nvPr/>
        </p:nvPicPr>
        <p:blipFill>
          <a:blip r:embed="rId1"/>
          <a:stretch>
            <a:fillRect/>
          </a:stretch>
        </p:blipFill>
        <p:spPr>
          <a:xfrm>
            <a:off x="463550" y="1439863"/>
            <a:ext cx="8216900" cy="4149725"/>
          </a:xfrm>
          <a:prstGeom prst="rect">
            <a:avLst/>
          </a:prstGeom>
          <a:noFill/>
          <a:ln w="19050">
            <a:noFill/>
          </a:ln>
        </p:spPr>
      </p:pic>
      <p:graphicFrame>
        <p:nvGraphicFramePr>
          <p:cNvPr id="533777" name="表格 533776"/>
          <p:cNvGraphicFramePr/>
          <p:nvPr/>
        </p:nvGraphicFramePr>
        <p:xfrm>
          <a:off x="179388" y="1341438"/>
          <a:ext cx="8640763" cy="4103688"/>
        </p:xfrm>
        <a:graphic>
          <a:graphicData uri="http://schemas.openxmlformats.org/drawingml/2006/table">
            <a:tbl>
              <a:tblPr/>
              <a:tblGrid>
                <a:gridCol w="8640763"/>
              </a:tblGrid>
              <a:tr h="4103688">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marL="90000" marR="90000" marT="46800" marB="46800">
                    <a:lnL w="19050" cap="flat" cmpd="sng">
                      <a:solidFill>
                        <a:schemeClr val="tx1"/>
                      </a:solidFill>
                      <a:prstDash val="dash"/>
                      <a:headEnd type="none" w="med" len="med"/>
                      <a:tailEnd type="none" w="med" len="med"/>
                    </a:lnL>
                    <a:lnR w="19050" cap="flat" cmpd="sng">
                      <a:solidFill>
                        <a:schemeClr val="tx1"/>
                      </a:solidFill>
                      <a:prstDash val="dash"/>
                      <a:headEnd type="none" w="med" len="med"/>
                      <a:tailEnd type="none" w="med" len="med"/>
                    </a:lnR>
                    <a:lnT w="19050" cap="flat" cmpd="sng">
                      <a:solidFill>
                        <a:schemeClr val="tx1"/>
                      </a:solidFill>
                      <a:prstDash val="dash"/>
                      <a:headEnd type="none" w="med" len="med"/>
                      <a:tailEnd type="none" w="med" len="med"/>
                    </a:lnT>
                    <a:lnB w="19050" cap="flat" cmpd="sng">
                      <a:solidFill>
                        <a:schemeClr val="tx1"/>
                      </a:solidFill>
                      <a:prstDash val="dash"/>
                      <a:headEnd type="none" w="med" len="med"/>
                      <a:tailEnd type="none" w="med" len="med"/>
                    </a:lnB>
                    <a:lnTlToBr>
                      <a:noFill/>
                    </a:lnTlToBr>
                    <a:lnBlToTr>
                      <a:noFill/>
                    </a:lnBlToTr>
                    <a:noFill/>
                  </a:tcPr>
                </a:tc>
              </a:tr>
            </a:tbl>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33770"/>
                                        </p:tgtEl>
                                        <p:attrNameLst>
                                          <p:attrName>style.visibility</p:attrName>
                                        </p:attrNameLst>
                                      </p:cBhvr>
                                      <p:to>
                                        <p:strVal val="visible"/>
                                      </p:to>
                                    </p:set>
                                    <p:animEffect transition="in" filter="wipe(up)">
                                      <p:cBhvr>
                                        <p:cTn id="7" dur="500"/>
                                        <p:tgtEl>
                                          <p:spTgt spid="533770"/>
                                        </p:tgtEl>
                                      </p:cBhvr>
                                    </p:animEffect>
                                  </p:childTnLst>
                                </p:cTn>
                              </p:par>
                              <p:par>
                                <p:cTn id="8" presetID="22" presetClass="entr" presetSubtype="1" fill="hold" nodeType="withEffect">
                                  <p:stCondLst>
                                    <p:cond delay="0"/>
                                  </p:stCondLst>
                                  <p:childTnLst>
                                    <p:set>
                                      <p:cBhvr>
                                        <p:cTn id="9" dur="1" fill="hold">
                                          <p:stCondLst>
                                            <p:cond delay="0"/>
                                          </p:stCondLst>
                                        </p:cTn>
                                        <p:tgtEl>
                                          <p:spTgt spid="533777"/>
                                        </p:tgtEl>
                                        <p:attrNameLst>
                                          <p:attrName>style.visibility</p:attrName>
                                        </p:attrNameLst>
                                      </p:cBhvr>
                                      <p:to>
                                        <p:strVal val="visible"/>
                                      </p:to>
                                    </p:set>
                                    <p:animEffect transition="in" filter="wipe(up)">
                                      <p:cBhvr>
                                        <p:cTn id="10" dur="500"/>
                                        <p:tgtEl>
                                          <p:spTgt spid="533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605001"/>
            <a:ext cx="8640960" cy="6062345"/>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2</a:t>
            </a:r>
            <a:r>
              <a:rPr lang="zh-CN" altLang="en-US" sz="2800" dirty="0" smtClean="0">
                <a:solidFill>
                  <a:schemeClr val="tx1"/>
                </a:solidFill>
                <a:uFillTx/>
                <a:latin typeface="楷体" panose="02010609060101010101" pitchFamily="49" charset="-122"/>
                <a:ea typeface="楷体" panose="02010609060101010101" pitchFamily="49" charset="-122"/>
              </a:rPr>
              <a:t>、</a:t>
            </a:r>
            <a:r>
              <a:rPr lang="zh-CN" altLang="zh-CN" sz="2800" dirty="0" smtClean="0">
                <a:solidFill>
                  <a:schemeClr val="tx1"/>
                </a:solidFill>
                <a:uFillTx/>
                <a:latin typeface="楷体" panose="02010609060101010101" pitchFamily="49" charset="-122"/>
                <a:ea typeface="楷体" panose="02010609060101010101" pitchFamily="49" charset="-122"/>
              </a:rPr>
              <a:t>近代</a:t>
            </a:r>
            <a:r>
              <a:rPr lang="zh-CN" altLang="zh-CN" sz="2800" dirty="0">
                <a:solidFill>
                  <a:schemeClr val="tx1"/>
                </a:solidFill>
                <a:uFillTx/>
                <a:latin typeface="楷体" panose="02010609060101010101" pitchFamily="49" charset="-122"/>
                <a:ea typeface="楷体" panose="02010609060101010101" pitchFamily="49" charset="-122"/>
              </a:rPr>
              <a:t>中国自然经济的解体，呈现出如下一些特点：</a:t>
            </a:r>
            <a:endParaRPr lang="zh-CN" altLang="zh-CN" sz="2800" dirty="0">
              <a:solidFill>
                <a:schemeClr val="tx1"/>
              </a:solidFill>
              <a:uFillTx/>
              <a:latin typeface="楷体" panose="02010609060101010101" pitchFamily="49" charset="-122"/>
              <a:ea typeface="楷体" panose="02010609060101010101" pitchFamily="49" charset="-122"/>
            </a:endParaRPr>
          </a:p>
          <a:p>
            <a:pPr algn="just"/>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第一</a:t>
            </a:r>
            <a:r>
              <a:rPr lang="zh-CN" altLang="zh-CN" sz="2800" dirty="0">
                <a:solidFill>
                  <a:schemeClr val="tx1"/>
                </a:solidFill>
                <a:uFillTx/>
                <a:latin typeface="楷体" panose="02010609060101010101" pitchFamily="49" charset="-122"/>
                <a:ea typeface="楷体" panose="02010609060101010101" pitchFamily="49" charset="-122"/>
              </a:rPr>
              <a:t>，导致自然经济解体的力量主要来自外部，使中国变成了外国资本主义推销商品和掠夺原料的半殖民地经济。</a:t>
            </a:r>
            <a:endParaRPr lang="zh-CN" altLang="zh-CN" sz="2800" dirty="0">
              <a:solidFill>
                <a:schemeClr val="tx1"/>
              </a:solidFill>
              <a:uFillTx/>
              <a:latin typeface="楷体" panose="02010609060101010101" pitchFamily="49" charset="-122"/>
              <a:ea typeface="楷体" panose="02010609060101010101" pitchFamily="49" charset="-122"/>
            </a:endParaRPr>
          </a:p>
          <a:p>
            <a:pPr algn="just"/>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第二</a:t>
            </a:r>
            <a:r>
              <a:rPr lang="zh-CN" altLang="zh-CN" sz="2800" dirty="0">
                <a:solidFill>
                  <a:schemeClr val="tx1"/>
                </a:solidFill>
                <a:uFillTx/>
                <a:latin typeface="楷体" panose="02010609060101010101" pitchFamily="49" charset="-122"/>
                <a:ea typeface="楷体" panose="02010609060101010101" pitchFamily="49" charset="-122"/>
              </a:rPr>
              <a:t>，各地自然经济解体的程度强弱不同</a:t>
            </a:r>
            <a:r>
              <a:rPr lang="zh-CN" altLang="zh-CN" sz="2800" dirty="0" smtClean="0">
                <a:solidFill>
                  <a:schemeClr val="tx1"/>
                </a:solidFill>
                <a:uFillTx/>
                <a:latin typeface="楷体" panose="02010609060101010101" pitchFamily="49" charset="-122"/>
                <a:ea typeface="楷体" panose="02010609060101010101" pitchFamily="49" charset="-122"/>
              </a:rPr>
              <a:t>。各地</a:t>
            </a:r>
            <a:r>
              <a:rPr lang="zh-CN" altLang="zh-CN" sz="2800" dirty="0">
                <a:solidFill>
                  <a:schemeClr val="tx1"/>
                </a:solidFill>
                <a:uFillTx/>
                <a:latin typeface="楷体" panose="02010609060101010101" pitchFamily="49" charset="-122"/>
                <a:ea typeface="楷体" panose="02010609060101010101" pitchFamily="49" charset="-122"/>
              </a:rPr>
              <a:t>经济发展不平衡，外国侵入的时间和程度不一。东南沿海及长江</a:t>
            </a:r>
            <a:r>
              <a:rPr lang="zh-CN" altLang="zh-CN" sz="2800" dirty="0" smtClean="0">
                <a:solidFill>
                  <a:schemeClr val="tx1"/>
                </a:solidFill>
                <a:uFillTx/>
                <a:latin typeface="楷体" panose="02010609060101010101" pitchFamily="49" charset="-122"/>
                <a:ea typeface="楷体" panose="02010609060101010101" pitchFamily="49" charset="-122"/>
              </a:rPr>
              <a:t>中下游自然经济</a:t>
            </a:r>
            <a:r>
              <a:rPr lang="zh-CN" altLang="zh-CN" sz="2800" dirty="0">
                <a:solidFill>
                  <a:schemeClr val="tx1"/>
                </a:solidFill>
                <a:uFillTx/>
                <a:latin typeface="楷体" panose="02010609060101010101" pitchFamily="49" charset="-122"/>
                <a:ea typeface="楷体" panose="02010609060101010101" pitchFamily="49" charset="-122"/>
              </a:rPr>
              <a:t>解体的速度快、程度深；内陆地区缓慢</a:t>
            </a:r>
            <a:r>
              <a:rPr lang="zh-CN" altLang="zh-CN" sz="2800" dirty="0" smtClean="0">
                <a:solidFill>
                  <a:schemeClr val="tx1"/>
                </a:solidFill>
                <a:uFillTx/>
                <a:latin typeface="楷体" panose="02010609060101010101" pitchFamily="49" charset="-122"/>
                <a:ea typeface="楷体" panose="02010609060101010101" pitchFamily="49" charset="-122"/>
              </a:rPr>
              <a:t>，程度</a:t>
            </a:r>
            <a:r>
              <a:rPr lang="zh-CN" altLang="zh-CN" sz="2800" dirty="0">
                <a:solidFill>
                  <a:schemeClr val="tx1"/>
                </a:solidFill>
                <a:uFillTx/>
                <a:latin typeface="楷体" panose="02010609060101010101" pitchFamily="49" charset="-122"/>
                <a:ea typeface="楷体" panose="02010609060101010101" pitchFamily="49" charset="-122"/>
              </a:rPr>
              <a:t>浅；偏僻</a:t>
            </a:r>
            <a:r>
              <a:rPr lang="zh-CN" altLang="zh-CN" sz="2800" dirty="0" smtClean="0">
                <a:solidFill>
                  <a:schemeClr val="tx1"/>
                </a:solidFill>
                <a:uFillTx/>
                <a:latin typeface="楷体" panose="02010609060101010101" pitchFamily="49" charset="-122"/>
                <a:ea typeface="楷体" panose="02010609060101010101" pitchFamily="49" charset="-122"/>
              </a:rPr>
              <a:t>地区甚至</a:t>
            </a:r>
            <a:r>
              <a:rPr lang="zh-CN" altLang="zh-CN" sz="2800" dirty="0">
                <a:solidFill>
                  <a:schemeClr val="tx1"/>
                </a:solidFill>
                <a:uFillTx/>
                <a:latin typeface="楷体" panose="02010609060101010101" pitchFamily="49" charset="-122"/>
                <a:ea typeface="楷体" panose="02010609060101010101" pitchFamily="49" charset="-122"/>
              </a:rPr>
              <a:t>原封不动。</a:t>
            </a:r>
            <a:endParaRPr lang="zh-CN" altLang="zh-CN" sz="2800" dirty="0">
              <a:solidFill>
                <a:schemeClr val="tx1"/>
              </a:solidFill>
              <a:uFillTx/>
              <a:latin typeface="楷体" panose="02010609060101010101" pitchFamily="49" charset="-122"/>
              <a:ea typeface="楷体" panose="02010609060101010101" pitchFamily="49" charset="-122"/>
            </a:endParaRPr>
          </a:p>
          <a:p>
            <a:pPr algn="just"/>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第三</a:t>
            </a:r>
            <a:r>
              <a:rPr lang="zh-CN" altLang="zh-CN" sz="2800" dirty="0">
                <a:solidFill>
                  <a:schemeClr val="tx1"/>
                </a:solidFill>
                <a:uFillTx/>
                <a:latin typeface="楷体" panose="02010609060101010101" pitchFamily="49" charset="-122"/>
                <a:ea typeface="楷体" panose="02010609060101010101" pitchFamily="49" charset="-122"/>
              </a:rPr>
              <a:t>，自然经济解体持续时间长且不彻底。</a:t>
            </a:r>
            <a:endParaRPr lang="zh-CN" altLang="zh-CN" sz="2800" dirty="0">
              <a:solidFill>
                <a:schemeClr val="tx1"/>
              </a:solidFill>
              <a:uFillTx/>
              <a:latin typeface="楷体" panose="02010609060101010101" pitchFamily="49" charset="-122"/>
              <a:ea typeface="楷体" panose="02010609060101010101" pitchFamily="49" charset="-122"/>
            </a:endParaRPr>
          </a:p>
          <a:p>
            <a:pPr algn="just"/>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第四</a:t>
            </a:r>
            <a:r>
              <a:rPr lang="zh-CN" altLang="zh-CN" sz="2800" dirty="0">
                <a:solidFill>
                  <a:schemeClr val="tx1"/>
                </a:solidFill>
                <a:uFillTx/>
                <a:latin typeface="楷体" panose="02010609060101010101" pitchFamily="49" charset="-122"/>
                <a:ea typeface="楷体" panose="02010609060101010101" pitchFamily="49" charset="-122"/>
              </a:rPr>
              <a:t>，自然经济的解体并未导致中国农村资本主义的</a:t>
            </a:r>
            <a:r>
              <a:rPr lang="zh-CN" altLang="zh-CN" sz="2800" dirty="0" smtClean="0">
                <a:solidFill>
                  <a:schemeClr val="tx1"/>
                </a:solidFill>
                <a:uFillTx/>
                <a:latin typeface="楷体" panose="02010609060101010101" pitchFamily="49" charset="-122"/>
                <a:ea typeface="楷体" panose="02010609060101010101" pitchFamily="49" charset="-122"/>
              </a:rPr>
              <a:t>发展</a:t>
            </a:r>
            <a:r>
              <a:rPr lang="zh-CN" altLang="en-US" sz="2800" dirty="0" smtClean="0">
                <a:solidFill>
                  <a:schemeClr val="tx1"/>
                </a:solidFill>
                <a:uFillTx/>
                <a:latin typeface="楷体" panose="02010609060101010101" pitchFamily="49" charset="-122"/>
                <a:ea typeface="楷体" panose="02010609060101010101" pitchFamily="49" charset="-122"/>
              </a:rPr>
              <a:t>，但是</a:t>
            </a:r>
            <a:r>
              <a:rPr lang="zh-CN" altLang="zh-CN" sz="2800" dirty="0" smtClean="0">
                <a:solidFill>
                  <a:schemeClr val="tx1"/>
                </a:solidFill>
                <a:uFillTx/>
                <a:latin typeface="楷体" panose="02010609060101010101" pitchFamily="49" charset="-122"/>
                <a:ea typeface="楷体" panose="02010609060101010101" pitchFamily="49" charset="-122"/>
              </a:rPr>
              <a:t>为</a:t>
            </a:r>
            <a:r>
              <a:rPr lang="zh-CN" altLang="zh-CN" sz="2800" dirty="0">
                <a:solidFill>
                  <a:schemeClr val="tx1"/>
                </a:solidFill>
                <a:uFillTx/>
                <a:latin typeface="楷体" panose="02010609060101010101" pitchFamily="49" charset="-122"/>
                <a:ea typeface="楷体" panose="02010609060101010101" pitchFamily="49" charset="-122"/>
              </a:rPr>
              <a:t>近代工业</a:t>
            </a:r>
            <a:r>
              <a:rPr lang="zh-CN" altLang="zh-CN" sz="2800" dirty="0" smtClean="0">
                <a:solidFill>
                  <a:schemeClr val="tx1"/>
                </a:solidFill>
                <a:uFillTx/>
                <a:latin typeface="楷体" panose="02010609060101010101" pitchFamily="49" charset="-122"/>
                <a:ea typeface="楷体" panose="02010609060101010101" pitchFamily="49" charset="-122"/>
              </a:rPr>
              <a:t>的发展</a:t>
            </a:r>
            <a:r>
              <a:rPr lang="zh-CN" altLang="zh-CN" sz="2800" dirty="0">
                <a:solidFill>
                  <a:schemeClr val="tx1"/>
                </a:solidFill>
                <a:uFillTx/>
                <a:latin typeface="楷体" panose="02010609060101010101" pitchFamily="49" charset="-122"/>
                <a:ea typeface="楷体" panose="02010609060101010101" pitchFamily="49" charset="-122"/>
              </a:rPr>
              <a:t>提供了某些便利条件</a:t>
            </a:r>
            <a:r>
              <a:rPr lang="zh-CN" altLang="zh-CN" sz="2800" dirty="0" smtClean="0">
                <a:solidFill>
                  <a:schemeClr val="tx1"/>
                </a:solidFill>
                <a:uFillTx/>
                <a:latin typeface="楷体" panose="02010609060101010101" pitchFamily="49" charset="-122"/>
                <a:ea typeface="楷体" panose="02010609060101010101" pitchFamily="49" charset="-122"/>
              </a:rPr>
              <a:t>，</a:t>
            </a:r>
            <a:r>
              <a:rPr lang="zh-CN" altLang="en-US" sz="2800" dirty="0" smtClean="0">
                <a:solidFill>
                  <a:schemeClr val="tx1"/>
                </a:solidFill>
                <a:uFillTx/>
                <a:latin typeface="楷体" panose="02010609060101010101" pitchFamily="49" charset="-122"/>
                <a:ea typeface="楷体" panose="02010609060101010101" pitchFamily="49" charset="-122"/>
              </a:rPr>
              <a:t>也促进了</a:t>
            </a:r>
            <a:r>
              <a:rPr lang="zh-CN" altLang="zh-CN" sz="2800" dirty="0" smtClean="0">
                <a:solidFill>
                  <a:schemeClr val="tx1"/>
                </a:solidFill>
                <a:uFillTx/>
                <a:latin typeface="楷体" panose="02010609060101010101" pitchFamily="49" charset="-122"/>
                <a:ea typeface="楷体" panose="02010609060101010101" pitchFamily="49" charset="-122"/>
              </a:rPr>
              <a:t>农村</a:t>
            </a:r>
            <a:r>
              <a:rPr lang="zh-CN" altLang="zh-CN" sz="2800" dirty="0">
                <a:solidFill>
                  <a:schemeClr val="tx1"/>
                </a:solidFill>
                <a:uFillTx/>
                <a:latin typeface="楷体" panose="02010609060101010101" pitchFamily="49" charset="-122"/>
                <a:ea typeface="楷体" panose="02010609060101010101" pitchFamily="49" charset="-122"/>
              </a:rPr>
              <a:t>商品经济的</a:t>
            </a:r>
            <a:r>
              <a:rPr lang="zh-CN" altLang="zh-CN" sz="2800" dirty="0" smtClean="0">
                <a:solidFill>
                  <a:schemeClr val="tx1"/>
                </a:solidFill>
                <a:uFillTx/>
                <a:latin typeface="楷体" panose="02010609060101010101" pitchFamily="49" charset="-122"/>
                <a:ea typeface="楷体" panose="02010609060101010101" pitchFamily="49" charset="-122"/>
              </a:rPr>
              <a:t>发展。</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摘编自刘方健等主编</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中国经济发展史简明教程</a:t>
            </a:r>
            <a:r>
              <a:rPr lang="en-US" altLang="zh-CN" sz="2400" dirty="0" smtClean="0">
                <a:solidFill>
                  <a:schemeClr val="tx1"/>
                </a:solidFill>
                <a:uFillTx/>
                <a:latin typeface="楷体" panose="02010609060101010101" pitchFamily="49" charset="-122"/>
                <a:ea typeface="楷体" panose="02010609060101010101" pitchFamily="49" charset="-122"/>
              </a:rPr>
              <a:t>》</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pic>
        <p:nvPicPr>
          <p:cNvPr id="3" name="Picture 2" descr="C:\Users\lixf\Desktop\无标题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88427" y="5868724"/>
            <a:ext cx="461379" cy="440596"/>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a:off x="8336365" y="646113"/>
            <a:ext cx="615553"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3000">
                <a:solidFill>
                  <a:schemeClr val="tx1"/>
                </a:solidFill>
                <a:latin typeface="Arial" panose="020B0604020202020204" pitchFamily="34" charset="0"/>
                <a:ea typeface="宋体" panose="02010600030101010101" pitchFamily="2" charset="-122"/>
              </a:defRPr>
            </a:lvl1pPr>
            <a:lvl2pPr marL="742950" indent="-285750" eaLnBrk="0" hangingPunct="0">
              <a:defRPr sz="3000">
                <a:solidFill>
                  <a:schemeClr val="tx1"/>
                </a:solidFill>
                <a:latin typeface="Arial" panose="020B0604020202020204" pitchFamily="34" charset="0"/>
                <a:ea typeface="宋体" panose="02010600030101010101" pitchFamily="2" charset="-122"/>
              </a:defRPr>
            </a:lvl2pPr>
            <a:lvl3pPr marL="1143000" indent="-228600" eaLnBrk="0" hangingPunct="0">
              <a:defRPr sz="3000">
                <a:solidFill>
                  <a:schemeClr val="tx1"/>
                </a:solidFill>
                <a:latin typeface="Arial" panose="020B0604020202020204" pitchFamily="34" charset="0"/>
                <a:ea typeface="宋体" panose="02010600030101010101" pitchFamily="2" charset="-122"/>
              </a:defRPr>
            </a:lvl3pPr>
            <a:lvl4pPr marL="1600200" indent="-228600" eaLnBrk="0" hangingPunct="0">
              <a:defRPr sz="3000">
                <a:solidFill>
                  <a:schemeClr val="tx1"/>
                </a:solidFill>
                <a:latin typeface="Arial" panose="020B0604020202020204" pitchFamily="34" charset="0"/>
                <a:ea typeface="宋体" panose="02010600030101010101" pitchFamily="2" charset="-122"/>
              </a:defRPr>
            </a:lvl4pPr>
            <a:lvl5pPr marL="2057400" indent="-228600" eaLnBrk="0" hangingPunct="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bg1"/>
                </a:solidFill>
                <a:ea typeface="隶书" panose="02010509060101010101" pitchFamily="49" charset="-122"/>
              </a:rPr>
              <a:t>轮船招商局</a:t>
            </a:r>
            <a:endParaRPr lang="zh-CN" altLang="en-US" sz="2800" dirty="0">
              <a:solidFill>
                <a:schemeClr val="bg1"/>
              </a:solidFill>
              <a:ea typeface="隶书" panose="02010509060101010101" pitchFamily="49" charset="-122"/>
            </a:endParaRPr>
          </a:p>
        </p:txBody>
      </p:sp>
      <p:pic>
        <p:nvPicPr>
          <p:cNvPr id="7170" name="Picture 2" descr="C:\Users\lixf\Desktop\d18acf03918fa0ec374354ff279759ee3c6ddb12.jpg"/>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099935" y="919163"/>
            <a:ext cx="7236229" cy="52328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05560" y="212725"/>
            <a:ext cx="7044055" cy="706755"/>
          </a:xfrm>
          <a:prstGeom prst="rect">
            <a:avLst/>
          </a:prstGeom>
          <a:noFill/>
        </p:spPr>
        <p:txBody>
          <a:bodyPr wrap="none" rtlCol="0">
            <a:spAutoFit/>
          </a:bodyPr>
          <a:p>
            <a:r>
              <a:rPr lang="en-US" altLang="zh-CN" sz="4000"/>
              <a:t>3</a:t>
            </a:r>
            <a:r>
              <a:rPr lang="zh-CN" altLang="en-US" sz="4000"/>
              <a:t>、</a:t>
            </a:r>
            <a:r>
              <a:rPr lang="zh-CN" altLang="en-US" sz="4000"/>
              <a:t>上海轮船招商局的前世今生</a:t>
            </a:r>
            <a:endParaRPr lang="zh-CN" altLang="en-US" sz="4000"/>
          </a:p>
        </p:txBody>
      </p:sp>
      <p:sp>
        <p:nvSpPr>
          <p:cNvPr id="4" name="文本框 3"/>
          <p:cNvSpPr txBox="1"/>
          <p:nvPr/>
        </p:nvSpPr>
        <p:spPr>
          <a:xfrm>
            <a:off x="3674745" y="6235065"/>
            <a:ext cx="1330960" cy="368300"/>
          </a:xfrm>
          <a:prstGeom prst="rect">
            <a:avLst/>
          </a:prstGeom>
          <a:noFill/>
        </p:spPr>
        <p:txBody>
          <a:bodyPr wrap="none" rtlCol="0">
            <a:spAutoFit/>
          </a:bodyPr>
          <a:p>
            <a:r>
              <a:rPr lang="en-US" altLang="zh-CN"/>
              <a:t>1873</a:t>
            </a:r>
            <a:r>
              <a:rPr lang="zh-CN" altLang="en-US"/>
              <a:t>年建立</a:t>
            </a:r>
            <a:endParaRPr lang="zh-CN" alt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42860" y="912175"/>
            <a:ext cx="8858280" cy="47390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just" defTabSz="914400" rtl="0" eaLnBrk="1" fontAlgn="base" latinLnBrk="0" hangingPunct="1">
              <a:lnSpc>
                <a:spcPct val="90000"/>
              </a:lnSpc>
              <a:spcBef>
                <a:spcPct val="0"/>
              </a:spcBef>
              <a:spcAft>
                <a:spcPct val="0"/>
              </a:spcAft>
              <a:buClrTx/>
              <a:buSzTx/>
              <a:buFontTx/>
              <a:buNone/>
            </a:pP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1882</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年  投资开平矿务局</a:t>
            </a:r>
            <a:endPar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marL="0" marR="0" lvl="0" indent="304800" algn="just" defTabSz="914400" rtl="0" eaLnBrk="0" fontAlgn="base" latinLnBrk="0" hangingPunct="0">
              <a:lnSpc>
                <a:spcPct val="90000"/>
              </a:lnSpc>
              <a:spcBef>
                <a:spcPct val="0"/>
              </a:spcBef>
              <a:spcAft>
                <a:spcPct val="0"/>
              </a:spcAft>
              <a:buClrTx/>
              <a:buSzTx/>
              <a:buFontTx/>
              <a:buNone/>
            </a:pP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1896</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年  投资创设中国第一家银行</a:t>
            </a: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中国通商银行</a:t>
            </a:r>
            <a:endPar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marL="0" marR="0" lvl="0" indent="304800" algn="just" defTabSz="914400" rtl="0" eaLnBrk="0" fontAlgn="base" latinLnBrk="0" hangingPunct="0">
              <a:lnSpc>
                <a:spcPct val="90000"/>
              </a:lnSpc>
              <a:spcBef>
                <a:spcPct val="0"/>
              </a:spcBef>
              <a:spcAft>
                <a:spcPct val="0"/>
              </a:spcAft>
              <a:buClrTx/>
              <a:buSzTx/>
              <a:buFontTx/>
              <a:buNone/>
            </a:pP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1896</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年  投资创设南洋公学</a:t>
            </a: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上海交通大学前身</a:t>
            </a: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a:t>
            </a:r>
            <a:endPar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lvl="0" indent="304800" algn="just" eaLnBrk="0" hangingPunct="0">
              <a:lnSpc>
                <a:spcPct val="90000"/>
              </a:lnSpc>
            </a:pP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1949</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年  </a:t>
            </a:r>
            <a:r>
              <a:rPr lang="zh-CN" altLang="en-US" sz="2800" dirty="0" smtClean="0">
                <a:solidFill>
                  <a:schemeClr val="tx1"/>
                </a:solidFill>
                <a:uFillTx/>
                <a:latin typeface="楷体" panose="02010609060101010101" pitchFamily="49" charset="-122"/>
                <a:ea typeface="楷体" panose="02010609060101010101" pitchFamily="49" charset="-122"/>
                <a:cs typeface="宋体" panose="02010600030101010101" pitchFamily="2" charset="-122"/>
              </a:rPr>
              <a:t>上海</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解放，上海市军管会接管招商局</a:t>
            </a:r>
            <a:endPar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marL="0" marR="0" lvl="0" indent="304800" algn="just" defTabSz="914400" rtl="0" eaLnBrk="0" fontAlgn="base" latinLnBrk="0" hangingPunct="0">
              <a:lnSpc>
                <a:spcPct val="90000"/>
              </a:lnSpc>
              <a:spcBef>
                <a:spcPct val="0"/>
              </a:spcBef>
              <a:spcAft>
                <a:spcPct val="0"/>
              </a:spcAft>
              <a:buClrTx/>
              <a:buSzTx/>
              <a:buFontTx/>
              <a:buNone/>
            </a:pP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1951</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年  招商局</a:t>
            </a: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上海总公司</a:t>
            </a: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改组为中国人民轮船</a:t>
            </a:r>
            <a:endPar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marL="0" marR="0" lvl="0" indent="304800" algn="just" defTabSz="914400" rtl="0" eaLnBrk="0" fontAlgn="base" latinLnBrk="0" hangingPunct="0">
              <a:lnSpc>
                <a:spcPct val="90000"/>
              </a:lnSpc>
              <a:spcBef>
                <a:spcPct val="0"/>
              </a:spcBef>
              <a:spcAft>
                <a:spcPct val="0"/>
              </a:spcAft>
              <a:buClrTx/>
              <a:buSzTx/>
              <a:buFontTx/>
              <a:buNone/>
            </a:pPr>
            <a:r>
              <a:rPr lang="en-US" altLang="zh-CN" sz="2800" dirty="0" smtClean="0">
                <a:solidFill>
                  <a:schemeClr val="tx1"/>
                </a:solidFill>
                <a:uFillTx/>
                <a:latin typeface="楷体" panose="02010609060101010101" pitchFamily="49" charset="-122"/>
                <a:ea typeface="楷体" panose="02010609060101010101" pitchFamily="49" charset="-122"/>
                <a:cs typeface="宋体" panose="02010600030101010101" pitchFamily="2" charset="-122"/>
              </a:rPr>
              <a:t>         </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总公司</a:t>
            </a:r>
            <a:endPar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marL="0" marR="0" lvl="0" indent="304800" algn="just" defTabSz="914400" rtl="0" eaLnBrk="0" fontAlgn="base" latinLnBrk="0" hangingPunct="0">
              <a:lnSpc>
                <a:spcPct val="90000"/>
              </a:lnSpc>
              <a:spcBef>
                <a:spcPct val="0"/>
              </a:spcBef>
              <a:spcAft>
                <a:spcPct val="0"/>
              </a:spcAft>
              <a:buClrTx/>
              <a:buSzTx/>
              <a:buFontTx/>
              <a:buNone/>
            </a:pP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1985</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年  国务院批准成立招商局集团有限公司，为</a:t>
            </a:r>
            <a:endPar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marL="0" marR="0" lvl="0" indent="304800" algn="just" defTabSz="914400" rtl="0" eaLnBrk="0" fontAlgn="base" latinLnBrk="0" hangingPunct="0">
              <a:lnSpc>
                <a:spcPct val="90000"/>
              </a:lnSpc>
              <a:spcBef>
                <a:spcPct val="0"/>
              </a:spcBef>
              <a:spcAft>
                <a:spcPct val="0"/>
              </a:spcAft>
              <a:buClrTx/>
              <a:buSzTx/>
              <a:buFontTx/>
              <a:buNone/>
            </a:pPr>
            <a:r>
              <a:rPr lang="en-US" altLang="zh-CN" sz="2800" dirty="0" smtClean="0">
                <a:solidFill>
                  <a:schemeClr val="tx1"/>
                </a:solidFill>
                <a:uFillTx/>
                <a:latin typeface="楷体" panose="02010609060101010101" pitchFamily="49" charset="-122"/>
                <a:ea typeface="楷体" panose="02010609060101010101" pitchFamily="49" charset="-122"/>
                <a:cs typeface="宋体" panose="02010600030101010101" pitchFamily="2" charset="-122"/>
              </a:rPr>
              <a:t>         </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交通部直属一级企业</a:t>
            </a: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 </a:t>
            </a:r>
            <a:endPar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marL="0" marR="0" lvl="0" indent="304800" algn="just" defTabSz="914400" rtl="0" eaLnBrk="0" fontAlgn="base" latinLnBrk="0" hangingPunct="0">
              <a:lnSpc>
                <a:spcPct val="90000"/>
              </a:lnSpc>
              <a:spcBef>
                <a:spcPct val="0"/>
              </a:spcBef>
              <a:spcAft>
                <a:spcPct val="0"/>
              </a:spcAft>
              <a:buClrTx/>
              <a:buSzTx/>
              <a:buFontTx/>
              <a:buNone/>
            </a:pP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1986</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年  收购在香港上市的友联银行，成为第一家</a:t>
            </a:r>
            <a:endPar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marL="0" marR="0" lvl="0" indent="304800" algn="just" defTabSz="914400" rtl="0" eaLnBrk="0" fontAlgn="base" latinLnBrk="0" hangingPunct="0">
              <a:lnSpc>
                <a:spcPct val="90000"/>
              </a:lnSpc>
              <a:spcBef>
                <a:spcPct val="0"/>
              </a:spcBef>
              <a:spcAft>
                <a:spcPct val="0"/>
              </a:spcAft>
              <a:buClrTx/>
              <a:buSzTx/>
              <a:buFontTx/>
              <a:buNone/>
            </a:pPr>
            <a:r>
              <a:rPr lang="en-US" altLang="zh-CN" sz="2800" dirty="0" smtClean="0">
                <a:solidFill>
                  <a:schemeClr val="tx1"/>
                </a:solidFill>
                <a:uFillTx/>
                <a:latin typeface="楷体" panose="02010609060101010101" pitchFamily="49" charset="-122"/>
                <a:ea typeface="楷体" panose="02010609060101010101" pitchFamily="49" charset="-122"/>
                <a:cs typeface="宋体" panose="02010600030101010101" pitchFamily="2" charset="-122"/>
              </a:rPr>
              <a:t>         </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拥有银行的非金融性企业。</a:t>
            </a:r>
            <a:endPar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marL="0" marR="0" lvl="0" indent="304800" algn="just" defTabSz="914400" rtl="0" eaLnBrk="0" fontAlgn="base" latinLnBrk="0" hangingPunct="0">
              <a:lnSpc>
                <a:spcPct val="90000"/>
              </a:lnSpc>
              <a:spcBef>
                <a:spcPct val="0"/>
              </a:spcBef>
              <a:spcAft>
                <a:spcPct val="0"/>
              </a:spcAft>
              <a:buClrTx/>
              <a:buSzTx/>
              <a:buFontTx/>
              <a:buNone/>
            </a:pP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1987</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年  中国人民银行批准招商局创立招商银行</a:t>
            </a:r>
            <a:r>
              <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为</a:t>
            </a:r>
            <a:endParaRPr kumimoji="0" lang="en-US" altLang="zh-CN"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a:p>
            <a:pPr marL="0" marR="0" lvl="0" indent="304800" algn="just" defTabSz="914400" rtl="0" eaLnBrk="0" fontAlgn="base" latinLnBrk="0" hangingPunct="0">
              <a:lnSpc>
                <a:spcPct val="90000"/>
              </a:lnSpc>
              <a:spcBef>
                <a:spcPct val="0"/>
              </a:spcBef>
              <a:spcAft>
                <a:spcPct val="0"/>
              </a:spcAft>
              <a:buClrTx/>
              <a:buSzTx/>
              <a:buFontTx/>
              <a:buNone/>
            </a:pPr>
            <a:r>
              <a:rPr lang="en-US" altLang="zh-CN" sz="2800" dirty="0" smtClean="0">
                <a:solidFill>
                  <a:schemeClr val="tx1"/>
                </a:solidFill>
                <a:uFillTx/>
                <a:latin typeface="楷体" panose="02010609060101010101" pitchFamily="49" charset="-122"/>
                <a:ea typeface="楷体" panose="02010609060101010101" pitchFamily="49" charset="-122"/>
                <a:cs typeface="宋体" panose="02010600030101010101" pitchFamily="2" charset="-122"/>
              </a:rPr>
              <a:t>         </a:t>
            </a:r>
            <a:r>
              <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rPr>
              <a:t>第一家企业投资创办的股份制商业银行</a:t>
            </a:r>
            <a:endParaRPr kumimoji="0" lang="zh-CN" altLang="en-US" sz="2800" b="0" i="0" baseline="0" dirty="0" smtClean="0">
              <a:ln>
                <a:noFill/>
              </a:ln>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475" y="1339632"/>
            <a:ext cx="8640960" cy="433832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方正粗雅宋_GBK" panose="02000000000000000000" pitchFamily="2" charset="-122"/>
              </a:rPr>
              <a:t>   </a:t>
            </a:r>
            <a:r>
              <a:rPr lang="zh-CN" altLang="zh-CN" sz="2800" dirty="0" smtClean="0">
                <a:solidFill>
                  <a:schemeClr val="tx1"/>
                </a:solidFill>
                <a:uFillTx/>
                <a:latin typeface="方正粗雅宋_GBK" panose="02000000000000000000" charset="0"/>
                <a:ea typeface="楷体" panose="02010609060101010101" pitchFamily="49" charset="-122"/>
              </a:rPr>
              <a:t>在</a:t>
            </a:r>
            <a:r>
              <a:rPr lang="zh-CN" altLang="zh-CN" sz="2800" dirty="0">
                <a:solidFill>
                  <a:schemeClr val="tx1"/>
                </a:solidFill>
                <a:uFillTx/>
                <a:latin typeface="方正粗雅宋_GBK" panose="02000000000000000000" charset="0"/>
                <a:ea typeface="楷体" panose="02010609060101010101" pitchFamily="49" charset="-122"/>
              </a:rPr>
              <a:t>近代中国早期历史上，太平天国肯定是一个怎样估价都不算过分的重大事件。这场与清廷对峙十几年的“异样政权”，即便最终失败了，终结了，但确确实实在一定程度上改变了中国历史的走向。我们不难设想，假如没有这场革命，清廷不会向西方学习，中国必然会在旧有轨道上徐徐而行；假如没有这场革命，汉人士大夫还会继续沉沦，不会有曾国藩、左宗棠、李鸿章，也就不会</a:t>
            </a:r>
            <a:r>
              <a:rPr lang="zh-CN" altLang="zh-CN" sz="2800" dirty="0" smtClean="0">
                <a:solidFill>
                  <a:schemeClr val="tx1"/>
                </a:solidFill>
                <a:uFillTx/>
                <a:latin typeface="方正粗雅宋_GBK" panose="02000000000000000000" charset="0"/>
                <a:ea typeface="楷体" panose="02010609060101010101" pitchFamily="49" charset="-122"/>
              </a:rPr>
              <a:t>有后来</a:t>
            </a:r>
            <a:r>
              <a:rPr lang="zh-CN" altLang="zh-CN" sz="2800" dirty="0">
                <a:solidFill>
                  <a:schemeClr val="tx1"/>
                </a:solidFill>
                <a:uFillTx/>
                <a:latin typeface="方正粗雅宋_GBK" panose="02000000000000000000" charset="0"/>
                <a:ea typeface="楷体" panose="02010609060101010101" pitchFamily="49" charset="-122"/>
              </a:rPr>
              <a:t>的政治大变局。太平天国在中国历史上的意义要从世界背景进行关照</a:t>
            </a:r>
            <a:r>
              <a:rPr lang="zh-CN" altLang="zh-CN" sz="2800" dirty="0" smtClean="0">
                <a:solidFill>
                  <a:schemeClr val="tx1"/>
                </a:solidFill>
                <a:uFillTx/>
                <a:latin typeface="方正粗雅宋_GBK" panose="02000000000000000000" charset="0"/>
                <a:ea typeface="楷体" panose="02010609060101010101" pitchFamily="49" charset="-122"/>
              </a:rPr>
              <a:t>。</a:t>
            </a:r>
            <a:endParaRPr lang="en-US" altLang="zh-CN" sz="2800" dirty="0" smtClean="0">
              <a:solidFill>
                <a:schemeClr val="tx1"/>
              </a:solidFill>
              <a:uFillTx/>
              <a:latin typeface="方正粗雅宋_GBK" panose="02000000000000000000" charset="0"/>
              <a:ea typeface="楷体" panose="02010609060101010101" pitchFamily="49" charset="-122"/>
            </a:endParaRPr>
          </a:p>
          <a:p>
            <a:pPr algn="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马勇</a:t>
            </a: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中国历史的侧面</a:t>
            </a:r>
            <a:r>
              <a:rPr lang="en-US" altLang="zh-CN" sz="2400" dirty="0" smtClean="0">
                <a:solidFill>
                  <a:schemeClr val="tx1"/>
                </a:solidFill>
                <a:uFillTx/>
                <a:latin typeface="方正粗雅宋_GBK" panose="02000000000000000000" charset="0"/>
                <a:ea typeface="楷体" panose="02010609060101010101" pitchFamily="49" charset="-122"/>
              </a:rPr>
              <a:t>》</a:t>
            </a:r>
            <a:endParaRPr lang="en-US" altLang="zh-CN" sz="2400" dirty="0" smtClean="0">
              <a:solidFill>
                <a:schemeClr val="tx1"/>
              </a:solidFill>
              <a:uFillTx/>
              <a:latin typeface="方正粗雅宋_GBK" panose="02000000000000000000" charset="0"/>
              <a:ea typeface="楷体" panose="02010609060101010101" pitchFamily="49" charset="-122"/>
            </a:endParaRPr>
          </a:p>
        </p:txBody>
      </p:sp>
      <p:sp>
        <p:nvSpPr>
          <p:cNvPr id="3" name="文本框 2"/>
          <p:cNvSpPr txBox="1"/>
          <p:nvPr/>
        </p:nvSpPr>
        <p:spPr>
          <a:xfrm>
            <a:off x="1543685" y="201930"/>
            <a:ext cx="5520055" cy="706755"/>
          </a:xfrm>
          <a:prstGeom prst="rect">
            <a:avLst/>
          </a:prstGeom>
          <a:solidFill>
            <a:schemeClr val="bg1"/>
          </a:solidFill>
        </p:spPr>
        <p:txBody>
          <a:bodyPr wrap="none" rtlCol="0">
            <a:spAutoFit/>
          </a:bodyPr>
          <a:p>
            <a:r>
              <a:rPr lang="en-US" altLang="zh-CN" sz="4000"/>
              <a:t>4</a:t>
            </a:r>
            <a:r>
              <a:rPr lang="zh-CN" altLang="en-US" sz="4000"/>
              <a:t>、</a:t>
            </a:r>
            <a:r>
              <a:rPr lang="zh-CN" altLang="zh-CN" sz="4000"/>
              <a:t>对太平天国的再评价</a:t>
            </a:r>
            <a:endParaRPr lang="zh-CN" altLang="zh-CN"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836712"/>
            <a:ext cx="8640960" cy="3046095"/>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方正粗雅宋_GBK" panose="02000000000000000000" pitchFamily="2" charset="-122"/>
              </a:rPr>
              <a:t>  </a:t>
            </a:r>
            <a:r>
              <a:rPr lang="zh-CN" altLang="zh-CN" sz="2800" dirty="0" smtClean="0">
                <a:solidFill>
                  <a:schemeClr val="tx1"/>
                </a:solidFill>
                <a:uFillTx/>
                <a:latin typeface="方正粗雅宋_GBK" panose="02000000000000000000" charset="0"/>
                <a:ea typeface="楷体" panose="02010609060101010101" pitchFamily="49" charset="-122"/>
              </a:rPr>
              <a:t>太平天国</a:t>
            </a:r>
            <a:r>
              <a:rPr lang="zh-CN" altLang="zh-CN" sz="2800" dirty="0">
                <a:solidFill>
                  <a:schemeClr val="tx1"/>
                </a:solidFill>
                <a:uFillTx/>
                <a:latin typeface="方正粗雅宋_GBK" panose="02000000000000000000" charset="0"/>
                <a:ea typeface="楷体" panose="02010609060101010101" pitchFamily="49" charset="-122"/>
              </a:rPr>
              <a:t>起义不仅沉重打击了清朝</a:t>
            </a:r>
            <a:r>
              <a:rPr lang="zh-CN" altLang="zh-CN" sz="2800" dirty="0" smtClean="0">
                <a:solidFill>
                  <a:schemeClr val="tx1"/>
                </a:solidFill>
                <a:uFillTx/>
                <a:latin typeface="方正粗雅宋_GBK" panose="02000000000000000000" charset="0"/>
                <a:ea typeface="楷体" panose="02010609060101010101" pitchFamily="49" charset="-122"/>
              </a:rPr>
              <a:t>的统治</a:t>
            </a:r>
            <a:r>
              <a:rPr lang="zh-CN" altLang="zh-CN" sz="2800" dirty="0">
                <a:solidFill>
                  <a:schemeClr val="tx1"/>
                </a:solidFill>
                <a:uFillTx/>
                <a:latin typeface="方正粗雅宋_GBK" panose="02000000000000000000" charset="0"/>
                <a:ea typeface="楷体" panose="02010609060101010101" pitchFamily="49" charset="-122"/>
              </a:rPr>
              <a:t>，而且促进了清朝传统政治和权力结构的变化。在镇压太平天国的过程中，湘军、淮军逐渐由最初的武装力量演变为政坛上有举足轻重影响的两大政治军事集团，改变了原有满重汉轻、内重外轻的政治格局，深刻地影响了晚清政治的走向</a:t>
            </a:r>
            <a:r>
              <a:rPr lang="zh-CN" altLang="zh-CN" sz="2800" dirty="0" smtClean="0">
                <a:solidFill>
                  <a:schemeClr val="tx1"/>
                </a:solidFill>
                <a:uFillTx/>
                <a:latin typeface="方正粗雅宋_GBK" panose="02000000000000000000" charset="0"/>
                <a:ea typeface="楷体" panose="02010609060101010101" pitchFamily="49" charset="-122"/>
              </a:rPr>
              <a:t>。</a:t>
            </a:r>
            <a:endParaRPr lang="en-US" altLang="zh-CN" sz="2800" dirty="0" smtClean="0">
              <a:solidFill>
                <a:schemeClr val="tx1"/>
              </a:solidFill>
              <a:uFillTx/>
              <a:latin typeface="方正粗雅宋_GBK" panose="02000000000000000000" charset="0"/>
              <a:ea typeface="楷体" panose="02010609060101010101" pitchFamily="49" charset="-122"/>
            </a:endParaRPr>
          </a:p>
          <a:p>
            <a:pPr algn="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中国近代史</a:t>
            </a: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编写组</a:t>
            </a: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a:solidFill>
                  <a:schemeClr val="tx1"/>
                </a:solidFill>
                <a:uFillTx/>
                <a:latin typeface="方正粗雅宋_GBK" panose="02000000000000000000" charset="0"/>
                <a:ea typeface="楷体" panose="02010609060101010101" pitchFamily="49" charset="-122"/>
              </a:rPr>
              <a:t>中国近代史</a:t>
            </a:r>
            <a:r>
              <a:rPr lang="en-US" altLang="zh-CN" sz="2400" dirty="0">
                <a:solidFill>
                  <a:schemeClr val="tx1"/>
                </a:solidFill>
                <a:uFillTx/>
                <a:latin typeface="方正粗雅宋_GBK" panose="02000000000000000000" charset="0"/>
                <a:ea typeface="楷体" panose="02010609060101010101" pitchFamily="49" charset="-122"/>
              </a:rPr>
              <a:t>》</a:t>
            </a:r>
            <a:endParaRPr lang="en-US" altLang="zh-CN" sz="2400" dirty="0">
              <a:solidFill>
                <a:schemeClr val="tx1"/>
              </a:solidFill>
              <a:uFillTx/>
              <a:latin typeface="方正粗雅宋_GBK" panose="02000000000000000000" charset="0"/>
              <a:ea typeface="楷体" panose="02010609060101010101" pitchFamily="49" charset="-122"/>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597457"/>
            <a:ext cx="8640960" cy="5569585"/>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方正粗雅宋_GBK" panose="02000000000000000000" pitchFamily="2" charset="-122"/>
              </a:rPr>
              <a:t>   </a:t>
            </a:r>
            <a:r>
              <a:rPr lang="zh-CN" altLang="zh-CN" sz="2800" dirty="0" smtClean="0">
                <a:solidFill>
                  <a:schemeClr val="tx1"/>
                </a:solidFill>
                <a:uFillTx/>
                <a:latin typeface="方正粗雅宋_GBK" panose="02000000000000000000" charset="0"/>
                <a:ea typeface="楷体" panose="02010609060101010101" pitchFamily="49" charset="-122"/>
              </a:rPr>
              <a:t>清末</a:t>
            </a:r>
            <a:r>
              <a:rPr lang="zh-CN" altLang="zh-CN" sz="2800" dirty="0">
                <a:solidFill>
                  <a:schemeClr val="tx1"/>
                </a:solidFill>
                <a:uFillTx/>
                <a:latin typeface="方正粗雅宋_GBK" panose="02000000000000000000" charset="0"/>
                <a:ea typeface="楷体" panose="02010609060101010101" pitchFamily="49" charset="-122"/>
              </a:rPr>
              <a:t>地方督抚执掌军事指挥权，固然帮助清政府扑灭了农民起义，使清朝得以苟延残喘数十年；但他们在反对外国侵略的自卫战争中，为了保卫国家独立和领土完整，也作出了有益的贡献。</a:t>
            </a:r>
            <a:r>
              <a:rPr lang="zh-CN" altLang="zh-CN" sz="2800" dirty="0" smtClean="0">
                <a:solidFill>
                  <a:schemeClr val="tx1"/>
                </a:solidFill>
                <a:uFillTx/>
                <a:latin typeface="方正粗雅宋_GBK" panose="02000000000000000000" charset="0"/>
                <a:ea typeface="楷体" panose="02010609060101010101" pitchFamily="49" charset="-122"/>
              </a:rPr>
              <a:t>清末主要</a:t>
            </a:r>
            <a:r>
              <a:rPr lang="zh-CN" altLang="zh-CN" sz="2800" dirty="0">
                <a:solidFill>
                  <a:schemeClr val="tx1"/>
                </a:solidFill>
                <a:uFillTx/>
                <a:latin typeface="方正粗雅宋_GBK" panose="02000000000000000000" charset="0"/>
                <a:ea typeface="楷体" panose="02010609060101010101" pitchFamily="49" charset="-122"/>
              </a:rPr>
              <a:t>依赖地方督抚支撑统治，地方督抚执掌军事有日益扩大的趋势</a:t>
            </a:r>
            <a:r>
              <a:rPr lang="zh-CN" altLang="zh-CN" sz="2800" dirty="0" smtClean="0">
                <a:solidFill>
                  <a:schemeClr val="tx1"/>
                </a:solidFill>
                <a:uFillTx/>
                <a:latin typeface="方正粗雅宋_GBK" panose="02000000000000000000" charset="0"/>
                <a:ea typeface="楷体" panose="02010609060101010101" pitchFamily="49" charset="-122"/>
              </a:rPr>
              <a:t>。清末</a:t>
            </a:r>
            <a:r>
              <a:rPr lang="zh-CN" altLang="zh-CN" sz="2800" dirty="0">
                <a:solidFill>
                  <a:schemeClr val="tx1"/>
                </a:solidFill>
                <a:uFillTx/>
                <a:latin typeface="方正粗雅宋_GBK" panose="02000000000000000000" charset="0"/>
                <a:ea typeface="楷体" panose="02010609060101010101" pitchFamily="49" charset="-122"/>
              </a:rPr>
              <a:t>不少地方督抚，因镇压农民起义，由功臣而变为疆臣，又因内忧外患日趋严重，被朝廷视若长城，由疆臣而成权臣。甲午战争以后，地方督抚权力进一步膨胀，尤其是义和团运动后，出现了地方左右中央的政治局面，其深远影响远及民国初年。民初的军阀割据政局追溯起来，均与此有关</a:t>
            </a:r>
            <a:r>
              <a:rPr lang="zh-CN" altLang="zh-CN" sz="2800" dirty="0" smtClean="0">
                <a:solidFill>
                  <a:schemeClr val="tx1"/>
                </a:solidFill>
                <a:uFillTx/>
                <a:latin typeface="方正粗雅宋_GBK" panose="02000000000000000000" charset="0"/>
                <a:ea typeface="楷体" panose="02010609060101010101" pitchFamily="49" charset="-122"/>
              </a:rPr>
              <a:t>。</a:t>
            </a:r>
            <a:endParaRPr lang="en-US" altLang="zh-CN" sz="2800" dirty="0" smtClean="0">
              <a:solidFill>
                <a:schemeClr val="tx1"/>
              </a:solidFill>
              <a:uFillTx/>
              <a:latin typeface="方正粗雅宋_GBK" panose="02000000000000000000" charset="0"/>
              <a:ea typeface="楷体" panose="02010609060101010101" pitchFamily="49" charset="-122"/>
            </a:endParaRPr>
          </a:p>
          <a:p>
            <a:pPr algn="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谢俊美</a:t>
            </a: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政治制度与近代中国</a:t>
            </a:r>
            <a:r>
              <a:rPr lang="en-US" altLang="zh-CN" sz="2400" dirty="0" smtClean="0">
                <a:solidFill>
                  <a:schemeClr val="tx1"/>
                </a:solidFill>
                <a:uFillTx/>
                <a:latin typeface="方正粗雅宋_GBK" panose="02000000000000000000" charset="0"/>
                <a:ea typeface="楷体" panose="02010609060101010101" pitchFamily="49" charset="-122"/>
              </a:rPr>
              <a:t>》</a:t>
            </a:r>
            <a:endParaRPr lang="zh-CN" altLang="en-US" sz="2400" dirty="0">
              <a:solidFill>
                <a:schemeClr val="tx1"/>
              </a:solidFill>
              <a:uFillTx/>
              <a:latin typeface="方正粗雅宋_GBK" panose="02000000000000000000" charset="0"/>
              <a:ea typeface="楷体" panose="02010609060101010101" pitchFamily="49" charset="-122"/>
            </a:endParaRPr>
          </a:p>
          <a:p>
            <a:pPr algn="just"/>
            <a:endParaRPr lang="zh-CN" altLang="en-US" sz="2400" dirty="0">
              <a:solidFill>
                <a:schemeClr val="tx1"/>
              </a:solidFill>
              <a:uFillTx/>
              <a:latin typeface="方正粗雅宋_GBK" panose="02000000000000000000" charset="0"/>
              <a:ea typeface="楷体" panose="02010609060101010101" pitchFamily="49" charset="-122"/>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51522" y="1405884"/>
          <a:ext cx="8640957" cy="3657600"/>
        </p:xfrm>
        <a:graphic>
          <a:graphicData uri="http://schemas.openxmlformats.org/drawingml/2006/table">
            <a:tbl>
              <a:tblPr firstRow="1" firstCol="1" bandRow="1">
                <a:tableStyleId>{5C22544A-7EE6-4342-B048-85BDC9FD1C3A}</a:tableStyleId>
              </a:tblPr>
              <a:tblGrid>
                <a:gridCol w="1727583"/>
                <a:gridCol w="1727583"/>
                <a:gridCol w="1728597"/>
                <a:gridCol w="1728597"/>
                <a:gridCol w="1728597"/>
              </a:tblGrid>
              <a:tr h="582956">
                <a:tc rowSpan="2">
                  <a:txBody>
                    <a:bodyPr/>
                    <a:lstStyle/>
                    <a:p>
                      <a:pPr algn="ctr">
                        <a:lnSpc>
                          <a:spcPct val="150000"/>
                        </a:lnSpc>
                        <a:spcAft>
                          <a:spcPts val="0"/>
                        </a:spcAft>
                      </a:pPr>
                      <a:r>
                        <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endPar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gridSpan="2">
                  <a:txBody>
                    <a:bodyPr/>
                    <a:lstStyle/>
                    <a:p>
                      <a:pPr algn="ctr">
                        <a:lnSpc>
                          <a:spcPct val="150000"/>
                        </a:lnSpc>
                        <a:spcAft>
                          <a:spcPts val="0"/>
                        </a:spcAft>
                      </a:pPr>
                      <a:r>
                        <a:rPr lang="zh-CN"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满族</a:t>
                      </a:r>
                      <a:endParaRPr lang="zh-CN"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hMerge="1">
                  <a:tcPr/>
                </a:tc>
                <a:tc gridSpan="2">
                  <a:txBody>
                    <a:bodyPr/>
                    <a:lstStyle/>
                    <a:p>
                      <a:pPr algn="ctr">
                        <a:lnSpc>
                          <a:spcPct val="150000"/>
                        </a:lnSpc>
                        <a:spcAft>
                          <a:spcPts val="0"/>
                        </a:spcAft>
                      </a:pPr>
                      <a:r>
                        <a:rPr lang="zh-CN"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汉族</a:t>
                      </a:r>
                      <a:endParaRPr lang="zh-CN"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hMerge="1">
                  <a:tcPr/>
                </a:tc>
              </a:tr>
              <a:tr h="696308">
                <a:tc vMerge="1">
                  <a:tcPr/>
                </a:tc>
                <a:tc>
                  <a:txBody>
                    <a:bodyPr/>
                    <a:lstStyle/>
                    <a:p>
                      <a:pPr algn="ctr">
                        <a:lnSpc>
                          <a:spcPct val="150000"/>
                        </a:lnSpc>
                        <a:spcAft>
                          <a:spcPts val="0"/>
                        </a:spcAft>
                      </a:pPr>
                      <a:r>
                        <a:rPr lang="zh-CN" sz="3200" b="0" kern="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总督</a:t>
                      </a:r>
                      <a:endParaRPr lang="zh-CN" sz="3200" b="0" kern="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solidFill>
                      <a:schemeClr val="accent1">
                        <a:lumMod val="75000"/>
                      </a:schemeClr>
                    </a:solidFill>
                  </a:tcPr>
                </a:tc>
                <a:tc>
                  <a:txBody>
                    <a:bodyPr/>
                    <a:lstStyle/>
                    <a:p>
                      <a:pPr algn="ctr">
                        <a:lnSpc>
                          <a:spcPct val="150000"/>
                        </a:lnSpc>
                        <a:spcAft>
                          <a:spcPts val="0"/>
                        </a:spcAft>
                      </a:pPr>
                      <a:r>
                        <a:rPr lang="zh-CN" sz="3200" b="0" kern="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巡抚</a:t>
                      </a:r>
                      <a:endParaRPr lang="zh-CN" sz="3200" b="0" kern="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solidFill>
                      <a:schemeClr val="accent1">
                        <a:lumMod val="75000"/>
                      </a:schemeClr>
                    </a:solidFill>
                  </a:tcPr>
                </a:tc>
                <a:tc>
                  <a:txBody>
                    <a:bodyPr/>
                    <a:lstStyle/>
                    <a:p>
                      <a:pPr algn="ctr">
                        <a:lnSpc>
                          <a:spcPct val="150000"/>
                        </a:lnSpc>
                        <a:spcAft>
                          <a:spcPts val="0"/>
                        </a:spcAft>
                      </a:pPr>
                      <a:r>
                        <a:rPr lang="zh-CN" sz="3200" b="0" kern="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总督</a:t>
                      </a:r>
                      <a:endParaRPr lang="zh-CN" sz="3200" b="0" kern="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solidFill>
                      <a:schemeClr val="accent1">
                        <a:lumMod val="75000"/>
                      </a:schemeClr>
                    </a:solidFill>
                  </a:tcPr>
                </a:tc>
                <a:tc>
                  <a:txBody>
                    <a:bodyPr/>
                    <a:lstStyle/>
                    <a:p>
                      <a:pPr algn="ctr">
                        <a:lnSpc>
                          <a:spcPct val="150000"/>
                        </a:lnSpc>
                        <a:spcAft>
                          <a:spcPts val="0"/>
                        </a:spcAft>
                      </a:pPr>
                      <a:r>
                        <a:rPr lang="zh-CN" sz="3200" b="0" kern="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巡抚</a:t>
                      </a:r>
                      <a:endParaRPr lang="zh-CN" sz="3200" b="0" kern="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solidFill>
                      <a:schemeClr val="accent1">
                        <a:lumMod val="75000"/>
                      </a:schemeClr>
                    </a:solidFill>
                  </a:tcPr>
                </a:tc>
              </a:tr>
              <a:tr h="658728">
                <a:tc>
                  <a:txBody>
                    <a:bodyPr/>
                    <a:lstStyle/>
                    <a:p>
                      <a:pPr algn="ctr">
                        <a:lnSpc>
                          <a:spcPct val="150000"/>
                        </a:lnSpc>
                        <a:spcAft>
                          <a:spcPts val="0"/>
                        </a:spcAft>
                      </a:pPr>
                      <a:r>
                        <a:rPr lang="zh-CN"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道光朝</a:t>
                      </a:r>
                      <a:endParaRPr lang="zh-CN"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28</a:t>
                      </a:r>
                      <a:endPar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26</a:t>
                      </a:r>
                      <a:endPar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43</a:t>
                      </a:r>
                      <a:endPar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72</a:t>
                      </a:r>
                      <a:endParaRPr lang="en-US"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r>
              <a:tr h="639097">
                <a:tc>
                  <a:txBody>
                    <a:bodyPr/>
                    <a:lstStyle/>
                    <a:p>
                      <a:pPr algn="ctr">
                        <a:lnSpc>
                          <a:spcPct val="150000"/>
                        </a:lnSpc>
                        <a:spcAft>
                          <a:spcPts val="0"/>
                        </a:spcAft>
                      </a:pPr>
                      <a:r>
                        <a:rPr lang="zh-CN"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咸丰朝</a:t>
                      </a:r>
                      <a:endParaRPr lang="zh-CN"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16</a:t>
                      </a:r>
                      <a:endParaRPr lang="en-US"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21</a:t>
                      </a:r>
                      <a:endParaRPr lang="en-US"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28</a:t>
                      </a:r>
                      <a:endPar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38</a:t>
                      </a:r>
                      <a:endParaRPr lang="en-US"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r>
              <a:tr h="619466">
                <a:tc>
                  <a:txBody>
                    <a:bodyPr/>
                    <a:lstStyle/>
                    <a:p>
                      <a:pPr algn="ctr">
                        <a:lnSpc>
                          <a:spcPct val="150000"/>
                        </a:lnSpc>
                        <a:spcAft>
                          <a:spcPts val="0"/>
                        </a:spcAft>
                      </a:pPr>
                      <a:r>
                        <a:rPr lang="zh-CN"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同治朝</a:t>
                      </a:r>
                      <a:endParaRPr lang="zh-CN"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a:t>
                      </a:r>
                      <a:endPar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endParaRPr lang="en-US" sz="3200" b="0" ker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40</a:t>
                      </a:r>
                      <a:endPar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c>
                  <a:txBody>
                    <a:bodyPr/>
                    <a:lstStyle/>
                    <a:p>
                      <a:pPr algn="ctr">
                        <a:lnSpc>
                          <a:spcPct val="150000"/>
                        </a:lnSpc>
                        <a:spcAft>
                          <a:spcPts val="0"/>
                        </a:spcAft>
                      </a:pPr>
                      <a:r>
                        <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21</a:t>
                      </a:r>
                      <a:endParaRPr lang="en-US" sz="3200" b="0" kern="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a:txBody>
                  <a:tcPr marL="68580" marR="68580" marT="0" marB="0">
                    <a:cell3D prstMaterial="dkEdge">
                      <a:bevel/>
                      <a:lightRig rig="flood" dir="t"/>
                    </a:cell3D>
                  </a:tcPr>
                </a:tc>
              </a:tr>
            </a:tbl>
          </a:graphicData>
        </a:graphic>
      </p:graphicFrame>
      <p:pic>
        <p:nvPicPr>
          <p:cNvPr id="3" name="Picture 2" descr="C:\Users\lixf\Desktop\无标题_副本.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40733" y="5851523"/>
            <a:ext cx="461379" cy="440596"/>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525687"/>
            <a:ext cx="8640960" cy="4532630"/>
          </a:xfrm>
          <a:prstGeom prst="rect">
            <a:avLst/>
          </a:prstGeom>
        </p:spPr>
        <p:txBody>
          <a:bodyPr wrap="square">
            <a:spAutoFit/>
          </a:bodyPr>
          <a:lstStyle/>
          <a:p>
            <a:pPr algn="just">
              <a:lnSpc>
                <a:spcPct val="95000"/>
              </a:lnSpc>
            </a:pPr>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方正粗雅宋_GBK" panose="02000000000000000000" pitchFamily="2" charset="-122"/>
              </a:rPr>
              <a:t> </a:t>
            </a:r>
            <a:r>
              <a:rPr lang="zh-CN" altLang="zh-CN" sz="2800" dirty="0" smtClean="0">
                <a:solidFill>
                  <a:schemeClr val="tx1"/>
                </a:solidFill>
                <a:uFillTx/>
                <a:latin typeface="方正粗雅宋_GBK" panose="02000000000000000000" charset="0"/>
                <a:ea typeface="楷体" panose="02010609060101010101" pitchFamily="49" charset="-122"/>
              </a:rPr>
              <a:t>甲午战争</a:t>
            </a:r>
            <a:r>
              <a:rPr lang="zh-CN" altLang="zh-CN" sz="2800" dirty="0">
                <a:solidFill>
                  <a:schemeClr val="tx1"/>
                </a:solidFill>
                <a:uFillTx/>
                <a:latin typeface="方正粗雅宋_GBK" panose="02000000000000000000" charset="0"/>
                <a:ea typeface="楷体" panose="02010609060101010101" pitchFamily="49" charset="-122"/>
              </a:rPr>
              <a:t>的失败，一定程度上也使清政府标榜的 </a:t>
            </a:r>
            <a:r>
              <a:rPr lang="zh-CN" altLang="zh-CN" sz="2800" dirty="0" smtClean="0">
                <a:solidFill>
                  <a:schemeClr val="tx1"/>
                </a:solidFill>
                <a:uFillTx/>
                <a:latin typeface="方正粗雅宋_GBK" panose="02000000000000000000" charset="0"/>
                <a:ea typeface="楷体" panose="02010609060101010101" pitchFamily="49" charset="-122"/>
              </a:rPr>
              <a:t>“自强新政”</a:t>
            </a:r>
            <a:r>
              <a:rPr lang="en-US" altLang="zh-CN" sz="2800" dirty="0" smtClean="0">
                <a:solidFill>
                  <a:schemeClr val="tx1"/>
                </a:solidFill>
                <a:uFillTx/>
                <a:latin typeface="方正粗雅宋_GBK" panose="02000000000000000000" charset="0"/>
                <a:ea typeface="楷体" panose="02010609060101010101" pitchFamily="49" charset="-122"/>
              </a:rPr>
              <a:t>(</a:t>
            </a:r>
            <a:r>
              <a:rPr lang="zh-CN" altLang="zh-CN" sz="2800" dirty="0" smtClean="0">
                <a:solidFill>
                  <a:schemeClr val="tx1"/>
                </a:solidFill>
                <a:uFillTx/>
                <a:latin typeface="方正粗雅宋_GBK" panose="02000000000000000000" charset="0"/>
                <a:ea typeface="楷体" panose="02010609060101010101" pitchFamily="49" charset="-122"/>
              </a:rPr>
              <a:t>洋务运动</a:t>
            </a:r>
            <a:r>
              <a:rPr lang="en-US" altLang="zh-CN" sz="2800" dirty="0" smtClean="0">
                <a:solidFill>
                  <a:schemeClr val="tx1"/>
                </a:solidFill>
                <a:uFillTx/>
                <a:latin typeface="方正粗雅宋_GBK" panose="02000000000000000000" charset="0"/>
                <a:ea typeface="楷体" panose="02010609060101010101" pitchFamily="49" charset="-122"/>
              </a:rPr>
              <a:t>)</a:t>
            </a:r>
            <a:r>
              <a:rPr lang="zh-CN" altLang="zh-CN" sz="2800" dirty="0" smtClean="0">
                <a:solidFill>
                  <a:schemeClr val="tx1"/>
                </a:solidFill>
                <a:uFillTx/>
                <a:latin typeface="方正粗雅宋_GBK" panose="02000000000000000000" charset="0"/>
                <a:ea typeface="楷体" panose="02010609060101010101" pitchFamily="49" charset="-122"/>
              </a:rPr>
              <a:t>受到</a:t>
            </a:r>
            <a:r>
              <a:rPr lang="zh-CN" altLang="zh-CN" sz="2800" dirty="0">
                <a:solidFill>
                  <a:schemeClr val="tx1"/>
                </a:solidFill>
                <a:uFillTx/>
                <a:latin typeface="方正粗雅宋_GBK" panose="02000000000000000000" charset="0"/>
                <a:ea typeface="楷体" panose="02010609060101010101" pitchFamily="49" charset="-122"/>
              </a:rPr>
              <a:t>顿挫。备受指斥的洋务派既不能垄断民族工业；陷入财政困难的清政府也无力投资设厂开矿，不得不给民族工商业让出更多空间。同时，甲午之后由于允许外国资本在中国自由办厂，清政府也不得不放松了对商办企业的限制。加之民族危机加剧，促使有识之士转而投资实业，以挽救被列强侵夺的民族权益。在这些因素的共同作用下，甲午之后一段时间内，中国商办工业得到一定的发展，其速度远远超过了所谓的“官办”工业</a:t>
            </a:r>
            <a:r>
              <a:rPr lang="zh-CN" altLang="zh-CN" sz="2800" dirty="0" smtClean="0">
                <a:solidFill>
                  <a:schemeClr val="tx1"/>
                </a:solidFill>
                <a:uFillTx/>
                <a:latin typeface="方正粗雅宋_GBK" panose="02000000000000000000" charset="0"/>
                <a:ea typeface="楷体" panose="02010609060101010101" pitchFamily="49" charset="-122"/>
              </a:rPr>
              <a:t>。</a:t>
            </a:r>
            <a:endParaRPr lang="en-US" altLang="zh-CN" sz="2800" dirty="0" smtClean="0">
              <a:solidFill>
                <a:schemeClr val="tx1"/>
              </a:solidFill>
              <a:uFillTx/>
              <a:latin typeface="方正粗雅宋_GBK" panose="02000000000000000000" charset="0"/>
              <a:ea typeface="楷体" panose="02010609060101010101" pitchFamily="49" charset="-122"/>
            </a:endParaRPr>
          </a:p>
          <a:p>
            <a:pPr algn="r">
              <a:lnSpc>
                <a:spcPct val="95000"/>
              </a:lnSpc>
            </a:pP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王先明主编</a:t>
            </a: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中国近代史</a:t>
            </a:r>
            <a:r>
              <a:rPr lang="en-US" altLang="zh-CN" sz="2400" dirty="0" smtClean="0">
                <a:solidFill>
                  <a:schemeClr val="tx1"/>
                </a:solidFill>
                <a:uFillTx/>
                <a:latin typeface="方正粗雅宋_GBK" panose="02000000000000000000" charset="0"/>
                <a:ea typeface="楷体" panose="02010609060101010101" pitchFamily="49" charset="-122"/>
              </a:rPr>
              <a:t>》</a:t>
            </a:r>
            <a:endParaRPr lang="en-US" altLang="zh-CN" sz="2400" dirty="0" smtClean="0">
              <a:solidFill>
                <a:schemeClr val="tx1"/>
              </a:solidFill>
              <a:uFillTx/>
              <a:latin typeface="方正粗雅宋_GBK" panose="02000000000000000000" charset="0"/>
              <a:ea typeface="楷体" panose="02010609060101010101" pitchFamily="49" charset="-122"/>
            </a:endParaRPr>
          </a:p>
        </p:txBody>
      </p:sp>
      <p:sp>
        <p:nvSpPr>
          <p:cNvPr id="3" name="文本框 2"/>
          <p:cNvSpPr txBox="1"/>
          <p:nvPr/>
        </p:nvSpPr>
        <p:spPr>
          <a:xfrm>
            <a:off x="1686560" y="158750"/>
            <a:ext cx="6536055" cy="706755"/>
          </a:xfrm>
          <a:prstGeom prst="rect">
            <a:avLst/>
          </a:prstGeom>
          <a:solidFill>
            <a:schemeClr val="bg1"/>
          </a:solidFill>
        </p:spPr>
        <p:txBody>
          <a:bodyPr wrap="none" rtlCol="0">
            <a:spAutoFit/>
          </a:bodyPr>
          <a:p>
            <a:r>
              <a:rPr lang="en-US" altLang="zh-CN" sz="4000"/>
              <a:t>5</a:t>
            </a:r>
            <a:r>
              <a:rPr lang="zh-CN" altLang="en-US" sz="4000"/>
              <a:t>、</a:t>
            </a:r>
            <a:r>
              <a:rPr lang="zh-CN" altLang="en-US" sz="4000"/>
              <a:t>重新审视甲午战败的影响</a:t>
            </a:r>
            <a:endParaRPr lang="zh-CN" altLang="en-US" sz="4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0"/>
            <a:ext cx="8229600" cy="692696"/>
          </a:xfrm>
        </p:spPr>
        <p:txBody>
          <a:bodyPr>
            <a:normAutofit fontScale="90000"/>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0" y="836930"/>
            <a:ext cx="8966200" cy="6021070"/>
          </a:xfrm>
        </p:spPr>
        <p:txBody>
          <a:bodyPr>
            <a:normAutofit fontScale="30000" lnSpcReduction="20000"/>
          </a:bodyPr>
          <a:lstStyle/>
          <a:p>
            <a:r>
              <a:rPr lang="zh-CN" altLang="en-US" sz="6200" b="1" dirty="0" smtClean="0"/>
              <a:t>（三）描述和阐释事物</a:t>
            </a:r>
            <a:endParaRPr lang="en-US" altLang="zh-CN" sz="6200" b="1" dirty="0" smtClean="0"/>
          </a:p>
          <a:p>
            <a:r>
              <a:rPr lang="en-US" altLang="zh-CN" sz="6200" b="1" dirty="0"/>
              <a:t>2.</a:t>
            </a:r>
            <a:r>
              <a:rPr lang="zh-CN" altLang="en-US" sz="6200" b="1" dirty="0"/>
              <a:t>准确描述和解释历史事物的特征</a:t>
            </a:r>
            <a:endParaRPr lang="zh-CN" altLang="en-US" sz="6200" b="1" dirty="0"/>
          </a:p>
          <a:p>
            <a:r>
              <a:rPr lang="zh-CN" altLang="en-US" sz="7000" dirty="0"/>
              <a:t>例</a:t>
            </a:r>
            <a:r>
              <a:rPr lang="en-US" altLang="zh-CN" sz="7000" dirty="0"/>
              <a:t>8	</a:t>
            </a:r>
            <a:r>
              <a:rPr lang="zh-CN" altLang="en-US" sz="7000" dirty="0"/>
              <a:t>根据材料与所学知识回答问题</a:t>
            </a:r>
            <a:r>
              <a:rPr lang="zh-CN" altLang="en-US" sz="7000" dirty="0" smtClean="0"/>
              <a:t>。</a:t>
            </a:r>
            <a:endParaRPr lang="en-US" altLang="zh-CN" sz="7000" dirty="0" smtClean="0"/>
          </a:p>
          <a:p>
            <a:r>
              <a:rPr lang="zh-CN" altLang="en-US" sz="7000" dirty="0" smtClean="0"/>
              <a:t>材</a:t>
            </a:r>
            <a:r>
              <a:rPr lang="zh-CN" altLang="en-US" sz="7000" dirty="0"/>
              <a:t>料</a:t>
            </a:r>
            <a:r>
              <a:rPr lang="zh-CN" altLang="en-US" sz="7000" dirty="0" smtClean="0"/>
              <a:t>一  在</a:t>
            </a:r>
            <a:r>
              <a:rPr lang="zh-CN" altLang="en-US" sz="7000" dirty="0">
                <a:solidFill>
                  <a:srgbClr val="FF0000"/>
                </a:solidFill>
              </a:rPr>
              <a:t>权利</a:t>
            </a:r>
            <a:r>
              <a:rPr lang="zh-CN" altLang="en-US" sz="7000" dirty="0"/>
              <a:t>方面，人们生来是而且始终是</a:t>
            </a:r>
            <a:r>
              <a:rPr lang="zh-CN" altLang="en-US" sz="7000" dirty="0">
                <a:solidFill>
                  <a:srgbClr val="FF0000"/>
                </a:solidFill>
              </a:rPr>
              <a:t>自由平等</a:t>
            </a:r>
            <a:r>
              <a:rPr lang="zh-CN" altLang="en-US" sz="7000" dirty="0"/>
              <a:t>的整个主权的本原主妥是寄托于国民在法律面前，所有的公民都是平等的，故他们都能平等地按其能力担任一切官职、公共职位和职务自由传达思想和意见是人类最宝贵的权利之一各个公民都有言论、著述和出版的自由财产（权）是神圣不可侵犯的权利</a:t>
            </a:r>
            <a:r>
              <a:rPr lang="zh-CN" altLang="en-US" sz="7000" dirty="0" smtClean="0"/>
              <a:t>。</a:t>
            </a:r>
            <a:endParaRPr lang="en-US" altLang="zh-CN" sz="7000" dirty="0" smtClean="0"/>
          </a:p>
          <a:p>
            <a:r>
              <a:rPr lang="en-US" altLang="zh-CN" sz="7000" dirty="0"/>
              <a:t> </a:t>
            </a:r>
            <a:r>
              <a:rPr lang="en-US" altLang="zh-CN" sz="7000" dirty="0" smtClean="0"/>
              <a:t>                 ——</a:t>
            </a:r>
            <a:r>
              <a:rPr lang="zh-CN" altLang="en-US" sz="7000" dirty="0"/>
              <a:t>摘自</a:t>
            </a:r>
            <a:r>
              <a:rPr lang="en-US" altLang="zh-CN" sz="7000" dirty="0"/>
              <a:t>《</a:t>
            </a:r>
            <a:r>
              <a:rPr lang="zh-CN" altLang="en-US" sz="7000" dirty="0"/>
              <a:t>人权宣言</a:t>
            </a:r>
            <a:r>
              <a:rPr lang="en-US" altLang="zh-CN" sz="7000" dirty="0"/>
              <a:t>》</a:t>
            </a:r>
            <a:r>
              <a:rPr lang="zh-CN" altLang="en-US" sz="7000" dirty="0"/>
              <a:t>（</a:t>
            </a:r>
            <a:r>
              <a:rPr lang="en-US" altLang="zh-CN" sz="7000" dirty="0"/>
              <a:t>1789</a:t>
            </a:r>
            <a:r>
              <a:rPr lang="zh-CN" altLang="en-US" sz="7000" dirty="0"/>
              <a:t>年）</a:t>
            </a:r>
            <a:endParaRPr lang="zh-CN" altLang="en-US" sz="7000" dirty="0"/>
          </a:p>
          <a:p>
            <a:r>
              <a:rPr lang="zh-CN" altLang="en-US" sz="7000" dirty="0"/>
              <a:t>材料</a:t>
            </a:r>
            <a:r>
              <a:rPr lang="zh-CN" altLang="en-US" sz="7000" dirty="0" smtClean="0"/>
              <a:t>二  “</a:t>
            </a:r>
            <a:r>
              <a:rPr lang="zh-CN" altLang="en-US" sz="7000" dirty="0"/>
              <a:t>人人生而</a:t>
            </a:r>
            <a:r>
              <a:rPr lang="zh-CN" altLang="en-US" sz="7000" dirty="0">
                <a:solidFill>
                  <a:srgbClr val="FF0000"/>
                </a:solidFill>
              </a:rPr>
              <a:t>自由</a:t>
            </a:r>
            <a:r>
              <a:rPr lang="zh-CN" altLang="en-US" sz="7000" dirty="0"/>
              <a:t>，在尊严和权利上一律</a:t>
            </a:r>
            <a:r>
              <a:rPr lang="zh-CN" altLang="en-US" sz="7000" dirty="0">
                <a:solidFill>
                  <a:srgbClr val="FF0000"/>
                </a:solidFill>
              </a:rPr>
              <a:t>平等</a:t>
            </a:r>
            <a:r>
              <a:rPr lang="zh-CN" altLang="en-US" sz="7000" dirty="0"/>
              <a:t>”；“人人有权享有主张和发表意见的自由”，“人人有直接或通过自由选择的代表参与治理本国的</a:t>
            </a:r>
            <a:r>
              <a:rPr lang="zh-CN" altLang="en-US" sz="7000" dirty="0">
                <a:solidFill>
                  <a:srgbClr val="FF0000"/>
                </a:solidFill>
              </a:rPr>
              <a:t>权利</a:t>
            </a:r>
            <a:r>
              <a:rPr lang="zh-CN" altLang="en-US" sz="7000" dirty="0"/>
              <a:t>”；“人人有权工作、自由选择职业、享受公正和合适的工作条件并享受免于失业的保障”，“人人有同工同酬的权利，不受任何歧视”，“人人有为维护其利益而组织和参加工会的权利”；“人人有享受休息和闲暇的权利”，“人人都有受教育的权利”，“人人有权自由参加社会的文化生活，享受艺术，并分享科学进步及其产生的福利”；“人人有权妥求一种社会的和国际的秩序，在这种秩序中，本宣言所载的权利和自由能获得充分实现</a:t>
            </a:r>
            <a:r>
              <a:rPr lang="zh-CN" altLang="en-US" sz="7000" dirty="0" smtClean="0"/>
              <a:t>。”</a:t>
            </a:r>
            <a:endParaRPr lang="en-US" altLang="zh-CN" sz="7000" dirty="0" smtClean="0"/>
          </a:p>
          <a:p>
            <a:r>
              <a:rPr lang="en-US" altLang="zh-CN" sz="7000" dirty="0"/>
              <a:t> </a:t>
            </a:r>
            <a:r>
              <a:rPr lang="en-US" altLang="zh-CN" sz="7000" dirty="0" smtClean="0"/>
              <a:t>  ——</a:t>
            </a:r>
            <a:r>
              <a:rPr lang="zh-CN" altLang="en-US" sz="7000" dirty="0"/>
              <a:t>摘自</a:t>
            </a:r>
            <a:r>
              <a:rPr lang="en-US" altLang="zh-CN" sz="7000" dirty="0"/>
              <a:t>《</a:t>
            </a:r>
            <a:r>
              <a:rPr lang="zh-CN" altLang="en-US" sz="7000" dirty="0"/>
              <a:t>世界人权宣言</a:t>
            </a:r>
            <a:r>
              <a:rPr lang="en-US" altLang="zh-CN" sz="7000" dirty="0"/>
              <a:t>》</a:t>
            </a:r>
            <a:r>
              <a:rPr lang="zh-CN" altLang="en-US" sz="7000" dirty="0"/>
              <a:t>（</a:t>
            </a:r>
            <a:r>
              <a:rPr lang="en-US" altLang="zh-CN" sz="7000" dirty="0"/>
              <a:t>1948</a:t>
            </a:r>
            <a:r>
              <a:rPr lang="zh-CN" altLang="en-US" sz="7000" dirty="0"/>
              <a:t>年联合国大会通过）</a:t>
            </a:r>
            <a:endParaRPr lang="zh-CN" altLang="en-US" sz="7000" dirty="0"/>
          </a:p>
          <a:p>
            <a:endParaRPr lang="en-US" altLang="zh-CN" sz="4300" b="1" dirty="0" smtClean="0"/>
          </a:p>
          <a:p>
            <a:endParaRPr lang="zh-CN" altLang="en-US" sz="43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lixf\Desktop\图片2.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223797" y="584772"/>
            <a:ext cx="3871216" cy="29050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2467" name="Picture 3" descr="D:\Users\李晓风\Desktop\img7y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797" y="3697248"/>
            <a:ext cx="3871216" cy="261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lixf\Desktop\图片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487" y="584772"/>
            <a:ext cx="5089924" cy="57244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右箭头 1"/>
          <p:cNvSpPr/>
          <p:nvPr/>
        </p:nvSpPr>
        <p:spPr>
          <a:xfrm rot="19033358">
            <a:off x="3794069" y="3481583"/>
            <a:ext cx="1866597" cy="292592"/>
          </a:xfrm>
          <a:prstGeom prst="rightArrow">
            <a:avLst/>
          </a:prstGeom>
          <a:solidFill>
            <a:srgbClr val="C00000"/>
          </a:solidFill>
          <a:ln>
            <a:solidFill>
              <a:srgbClr val="CC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5059" y="4845350"/>
            <a:ext cx="7286676" cy="1814830"/>
          </a:xfrm>
          <a:prstGeom prst="rect">
            <a:avLst/>
          </a:prstGeom>
          <a:solidFill>
            <a:schemeClr val="bg1">
              <a:lumMod val="95000"/>
              <a:alpha val="57000"/>
            </a:schemeClr>
          </a:solidFill>
          <a:ln w="38100">
            <a:solidFill>
              <a:schemeClr val="accent1"/>
            </a:solidFill>
          </a:ln>
        </p:spPr>
        <p:txBody>
          <a:bodyPr wrap="square">
            <a:spAutoFit/>
          </a:bodyPr>
          <a:lstStyle/>
          <a:p>
            <a:pPr algn="just">
              <a:defRPr/>
            </a:pPr>
            <a:r>
              <a:rPr lang="en-US" altLang="zh-CN" sz="2800" dirty="0" smtClean="0">
                <a:solidFill>
                  <a:srgbClr val="FF0000"/>
                </a:solidFill>
                <a:effectLst>
                  <a:outerShdw blurRad="38100" dist="38100" dir="2700000" algn="tl">
                    <a:srgbClr val="000000">
                      <a:alpha val="43137"/>
                    </a:srgbClr>
                  </a:outerShdw>
                </a:effectLst>
                <a:latin typeface="方正粗雅宋_GBK" panose="02000000000000000000" pitchFamily="2" charset="-122"/>
                <a:ea typeface="方正粗雅宋_GBK" panose="02000000000000000000" pitchFamily="2" charset="-122"/>
              </a:rPr>
              <a:t>    </a:t>
            </a:r>
            <a:r>
              <a:rPr lang="zh-CN" altLang="zh-CN" sz="2800" dirty="0" smtClean="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rPr>
              <a:t>甲午战争后，</a:t>
            </a:r>
            <a:r>
              <a:rPr lang="zh-CN" altLang="en-US" sz="2800" dirty="0" smtClean="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rPr>
              <a:t>列强</a:t>
            </a:r>
            <a:r>
              <a:rPr lang="zh-CN" altLang="zh-CN" sz="2800" dirty="0" smtClean="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rPr>
              <a:t>加紧对</a:t>
            </a:r>
            <a:r>
              <a:rPr lang="zh-CN" altLang="en-US" sz="2800" dirty="0" smtClean="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rPr>
              <a:t>华</a:t>
            </a:r>
            <a:r>
              <a:rPr lang="zh-CN" altLang="zh-CN" sz="2800" dirty="0" smtClean="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rPr>
              <a:t>商品</a:t>
            </a:r>
            <a:r>
              <a:rPr lang="zh-CN" altLang="zh-CN" sz="2800" dirty="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rPr>
              <a:t>输出和</a:t>
            </a:r>
            <a:r>
              <a:rPr lang="zh-CN" altLang="zh-CN" sz="2800" dirty="0" smtClean="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rPr>
              <a:t>资本输出</a:t>
            </a:r>
            <a:r>
              <a:rPr lang="zh-CN" altLang="zh-CN" sz="2800" dirty="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rPr>
              <a:t>，促使中国自然经济进一步解体，国內商品市场和劳动力市场迅速扩大。这就为中国资本主义的发展提供了条件。</a:t>
            </a:r>
            <a:endParaRPr lang="zh-CN" altLang="zh-CN" sz="2800" dirty="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endParaRPr>
          </a:p>
        </p:txBody>
      </p:sp>
      <p:pic>
        <p:nvPicPr>
          <p:cNvPr id="6" name="Picture 2" descr="C:\Users\lixf\Desktop\无标题_副本.png">
            <a:hlinkClick r:id="" action="ppaction://noaction"/>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519983" y="6106913"/>
            <a:ext cx="461379" cy="4405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虚尾箭头 2"/>
          <p:cNvSpPr/>
          <p:nvPr/>
        </p:nvSpPr>
        <p:spPr>
          <a:xfrm rot="6586256">
            <a:off x="7288524" y="695794"/>
            <a:ext cx="720080" cy="242316"/>
          </a:xfrm>
          <a:prstGeom prst="stripedRightArrow">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1000"/>
                                        <p:tgtEl>
                                          <p:spTgt spid="5123"/>
                                        </p:tgtEl>
                                      </p:cBhvr>
                                    </p:animEffect>
                                    <p:anim calcmode="lin" valueType="num">
                                      <p:cBhvr>
                                        <p:cTn id="11" dur="1000" fill="hold"/>
                                        <p:tgtEl>
                                          <p:spTgt spid="5123"/>
                                        </p:tgtEl>
                                        <p:attrNameLst>
                                          <p:attrName>ppt_x</p:attrName>
                                        </p:attrNameLst>
                                      </p:cBhvr>
                                      <p:tavLst>
                                        <p:tav tm="0">
                                          <p:val>
                                            <p:strVal val="#ppt_x"/>
                                          </p:val>
                                        </p:tav>
                                        <p:tav tm="100000">
                                          <p:val>
                                            <p:strVal val="#ppt_x"/>
                                          </p:val>
                                        </p:tav>
                                      </p:tavLst>
                                    </p:anim>
                                    <p:anim calcmode="lin" valueType="num">
                                      <p:cBhvr>
                                        <p:cTn id="12"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3" grpId="0" bldLvl="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836712"/>
            <a:ext cx="8640960" cy="5139055"/>
          </a:xfrm>
          <a:prstGeom prst="rect">
            <a:avLst/>
          </a:prstGeom>
        </p:spPr>
        <p:txBody>
          <a:bodyPr wrap="square">
            <a:spAutoFit/>
          </a:bodyPr>
          <a:lstStyle/>
          <a:p>
            <a:pPr algn="just"/>
            <a:r>
              <a:rPr lang="zh-CN" altLang="en-US" sz="2800" dirty="0" smtClean="0">
                <a:solidFill>
                  <a:schemeClr val="bg1"/>
                </a:solidFill>
                <a:latin typeface="方正粗雅宋_GBK" panose="02000000000000000000" pitchFamily="2" charset="-122"/>
                <a:ea typeface="方正粗雅宋_GBK" panose="02000000000000000000" pitchFamily="2" charset="-122"/>
              </a:rPr>
              <a:t> </a:t>
            </a:r>
            <a:r>
              <a:rPr lang="zh-CN" altLang="en-US" sz="2800" dirty="0" smtClean="0">
                <a:solidFill>
                  <a:schemeClr val="tx1"/>
                </a:solidFill>
                <a:uFillTx/>
                <a:latin typeface="方正粗雅宋_GBK" panose="02000000000000000000" pitchFamily="2" charset="-122"/>
                <a:ea typeface="方正粗雅宋_GBK" panose="02000000000000000000" pitchFamily="2" charset="-122"/>
              </a:rPr>
              <a:t>  </a:t>
            </a:r>
            <a:r>
              <a:rPr lang="zh-CN" altLang="en-US" sz="2800" dirty="0" smtClean="0">
                <a:solidFill>
                  <a:schemeClr val="tx1"/>
                </a:solidFill>
                <a:uFillTx/>
                <a:latin typeface="方正粗雅宋_GBK" panose="02000000000000000000" pitchFamily="2" charset="-122"/>
                <a:ea typeface="楷体" panose="02010609060101010101" pitchFamily="49" charset="-122"/>
              </a:rPr>
              <a:t> 割让</a:t>
            </a:r>
            <a:r>
              <a:rPr lang="zh-CN" altLang="en-US" sz="2800" dirty="0">
                <a:solidFill>
                  <a:schemeClr val="tx1"/>
                </a:solidFill>
                <a:uFillTx/>
                <a:latin typeface="方正粗雅宋_GBK" panose="02000000000000000000" pitchFamily="2" charset="-122"/>
                <a:ea typeface="楷体" panose="02010609060101010101" pitchFamily="49" charset="-122"/>
              </a:rPr>
              <a:t>如此多的中国领土，固然是奇耻大辱，但是更让中国人痛不欲生的，是竟然败</a:t>
            </a:r>
            <a:r>
              <a:rPr lang="zh-CN" altLang="en-US" sz="2800" dirty="0" smtClean="0">
                <a:solidFill>
                  <a:schemeClr val="tx1"/>
                </a:solidFill>
                <a:uFillTx/>
                <a:latin typeface="方正粗雅宋_GBK" panose="02000000000000000000" pitchFamily="2" charset="-122"/>
                <a:ea typeface="楷体" panose="02010609060101010101" pitchFamily="49" charset="-122"/>
              </a:rPr>
              <a:t>在日本</a:t>
            </a:r>
            <a:r>
              <a:rPr lang="zh-CN" altLang="en-US" sz="2800" dirty="0">
                <a:solidFill>
                  <a:schemeClr val="tx1"/>
                </a:solidFill>
                <a:uFillTx/>
                <a:latin typeface="方正粗雅宋_GBK" panose="02000000000000000000" pitchFamily="2" charset="-122"/>
                <a:ea typeface="楷体" panose="02010609060101010101" pitchFamily="49" charset="-122"/>
              </a:rPr>
              <a:t>的手上。败在欧洲国家手上，感觉已经够糟，但这些国家再怎么说，毕竟和中国分</a:t>
            </a:r>
            <a:r>
              <a:rPr lang="zh-CN" altLang="en-US" sz="2800" dirty="0" smtClean="0">
                <a:solidFill>
                  <a:schemeClr val="tx1"/>
                </a:solidFill>
                <a:uFillTx/>
                <a:latin typeface="方正粗雅宋_GBK" panose="02000000000000000000" pitchFamily="2" charset="-122"/>
                <a:ea typeface="楷体" panose="02010609060101010101" pitchFamily="49" charset="-122"/>
              </a:rPr>
              <a:t>属不同</a:t>
            </a:r>
            <a:r>
              <a:rPr lang="zh-CN" altLang="en-US" sz="2800" dirty="0">
                <a:solidFill>
                  <a:schemeClr val="tx1"/>
                </a:solidFill>
                <a:uFillTx/>
                <a:latin typeface="方正粗雅宋_GBK" panose="02000000000000000000" pitchFamily="2" charset="-122"/>
                <a:ea typeface="楷体" panose="02010609060101010101" pitchFamily="49" charset="-122"/>
              </a:rPr>
              <a:t>文明。但是，曾经仿效华夏文明、中国人向来视之</a:t>
            </a:r>
            <a:r>
              <a:rPr lang="zh-CN" altLang="en-US" sz="2800" dirty="0" smtClean="0">
                <a:solidFill>
                  <a:schemeClr val="tx1"/>
                </a:solidFill>
                <a:uFillTx/>
                <a:latin typeface="方正粗雅宋_GBK" panose="02000000000000000000" pitchFamily="2" charset="-122"/>
                <a:ea typeface="楷体" panose="02010609060101010101" pitchFamily="49" charset="-122"/>
              </a:rPr>
              <a:t>为“倭寇”的</a:t>
            </a:r>
            <a:r>
              <a:rPr lang="zh-CN" altLang="en-US" sz="2800" dirty="0">
                <a:solidFill>
                  <a:schemeClr val="tx1"/>
                </a:solidFill>
                <a:uFillTx/>
                <a:latin typeface="方正粗雅宋_GBK" panose="02000000000000000000" pitchFamily="2" charset="-122"/>
                <a:ea typeface="楷体" panose="02010609060101010101" pitchFamily="49" charset="-122"/>
              </a:rPr>
              <a:t>日本，现在竟然使</a:t>
            </a:r>
            <a:r>
              <a:rPr lang="zh-CN" altLang="en-US" sz="2800" dirty="0" smtClean="0">
                <a:solidFill>
                  <a:schemeClr val="tx1"/>
                </a:solidFill>
                <a:uFillTx/>
                <a:latin typeface="方正粗雅宋_GBK" panose="02000000000000000000" pitchFamily="2" charset="-122"/>
                <a:ea typeface="楷体" panose="02010609060101010101" pitchFamily="49" charset="-122"/>
              </a:rPr>
              <a:t>大清</a:t>
            </a:r>
            <a:r>
              <a:rPr lang="zh-CN" altLang="en-US" sz="2800" dirty="0">
                <a:solidFill>
                  <a:schemeClr val="tx1"/>
                </a:solidFill>
                <a:uFillTx/>
                <a:latin typeface="方正粗雅宋_GBK" panose="02000000000000000000" pitchFamily="2" charset="-122"/>
                <a:ea typeface="楷体" panose="02010609060101010101" pitchFamily="49" charset="-122"/>
              </a:rPr>
              <a:t>帝国威信扫地，实在是对国家尊严的沉重打击。由於中日甲午战争带来如此深刻的</a:t>
            </a:r>
            <a:r>
              <a:rPr lang="zh-CN" altLang="en-US" sz="2800" dirty="0" smtClean="0">
                <a:solidFill>
                  <a:schemeClr val="tx1"/>
                </a:solidFill>
                <a:uFillTx/>
                <a:latin typeface="方正粗雅宋_GBK" panose="02000000000000000000" pitchFamily="2" charset="-122"/>
                <a:ea typeface="楷体" panose="02010609060101010101" pitchFamily="49" charset="-122"/>
              </a:rPr>
              <a:t>心理打击</a:t>
            </a:r>
            <a:r>
              <a:rPr lang="zh-CN" altLang="en-US" sz="2800" dirty="0">
                <a:solidFill>
                  <a:schemeClr val="tx1"/>
                </a:solidFill>
                <a:uFillTx/>
                <a:latin typeface="方正粗雅宋_GBK" panose="02000000000000000000" pitchFamily="2" charset="-122"/>
                <a:ea typeface="楷体" panose="02010609060101010101" pitchFamily="49" charset="-122"/>
              </a:rPr>
              <a:t>，比起任何一次危机，都更能迫使中国人审视自身的实力与虚弱之处。到底什么</a:t>
            </a:r>
            <a:r>
              <a:rPr lang="zh-CN" altLang="en-US" sz="2800" dirty="0" smtClean="0">
                <a:solidFill>
                  <a:schemeClr val="tx1"/>
                </a:solidFill>
                <a:uFillTx/>
                <a:latin typeface="方正粗雅宋_GBK" panose="02000000000000000000" pitchFamily="2" charset="-122"/>
                <a:ea typeface="楷体" panose="02010609060101010101" pitchFamily="49" charset="-122"/>
              </a:rPr>
              <a:t>地方出</a:t>
            </a:r>
            <a:r>
              <a:rPr lang="zh-CN" altLang="en-US" sz="2800" dirty="0">
                <a:solidFill>
                  <a:schemeClr val="tx1"/>
                </a:solidFill>
                <a:uFillTx/>
                <a:latin typeface="方正粗雅宋_GBK" panose="02000000000000000000" pitchFamily="2" charset="-122"/>
                <a:ea typeface="楷体" panose="02010609060101010101" pitchFamily="49" charset="-122"/>
              </a:rPr>
              <a:t>了问题</a:t>
            </a:r>
            <a:r>
              <a:rPr lang="en-US" altLang="zh-CN" sz="2800" dirty="0">
                <a:solidFill>
                  <a:schemeClr val="tx1"/>
                </a:solidFill>
                <a:uFillTx/>
                <a:latin typeface="方正粗雅宋_GBK" panose="02000000000000000000" pitchFamily="2" charset="-122"/>
                <a:ea typeface="楷体" panose="02010609060101010101" pitchFamily="49" charset="-122"/>
              </a:rPr>
              <a:t>?</a:t>
            </a:r>
            <a:r>
              <a:rPr lang="zh-CN" altLang="en-US" sz="2800" dirty="0">
                <a:solidFill>
                  <a:schemeClr val="tx1"/>
                </a:solidFill>
                <a:uFillTx/>
                <a:latin typeface="方正粗雅宋_GBK" panose="02000000000000000000" pitchFamily="2" charset="-122"/>
                <a:ea typeface="楷体" panose="02010609060101010101" pitchFamily="49" charset="-122"/>
              </a:rPr>
              <a:t>究竟为什么，中国的自强运动到头来，却成了泡影一场</a:t>
            </a:r>
            <a:r>
              <a:rPr lang="en-US" altLang="zh-CN" sz="2800" dirty="0" smtClean="0">
                <a:solidFill>
                  <a:schemeClr val="tx1"/>
                </a:solidFill>
                <a:uFillTx/>
                <a:latin typeface="方正粗雅宋_GBK" panose="02000000000000000000" pitchFamily="2" charset="-122"/>
                <a:ea typeface="楷体" panose="02010609060101010101" pitchFamily="49" charset="-122"/>
              </a:rPr>
              <a:t>?</a:t>
            </a:r>
            <a:endParaRPr lang="en-US" altLang="zh-CN" sz="2800" dirty="0" smtClean="0">
              <a:solidFill>
                <a:schemeClr val="tx1"/>
              </a:solidFill>
              <a:uFillTx/>
              <a:latin typeface="方正粗雅宋_GBK" panose="02000000000000000000" pitchFamily="2" charset="-122"/>
              <a:ea typeface="楷体" panose="02010609060101010101" pitchFamily="49" charset="-122"/>
            </a:endParaRPr>
          </a:p>
          <a:p>
            <a:pPr algn="r"/>
            <a:r>
              <a:rPr lang="en-US" altLang="zh-CN" sz="2400" dirty="0" smtClean="0">
                <a:solidFill>
                  <a:schemeClr val="tx1"/>
                </a:solidFill>
                <a:uFillTx/>
                <a:latin typeface="方正粗雅宋_GBK" panose="02000000000000000000" pitchFamily="2" charset="-122"/>
                <a:ea typeface="楷体" panose="02010609060101010101" pitchFamily="49" charset="-122"/>
              </a:rPr>
              <a:t>——[</a:t>
            </a:r>
            <a:r>
              <a:rPr lang="zh-CN" altLang="en-US" sz="2400" dirty="0" smtClean="0">
                <a:solidFill>
                  <a:schemeClr val="tx1"/>
                </a:solidFill>
                <a:uFillTx/>
                <a:latin typeface="方正粗雅宋_GBK" panose="02000000000000000000" pitchFamily="2" charset="-122"/>
                <a:ea typeface="楷体" panose="02010609060101010101" pitchFamily="49" charset="-122"/>
              </a:rPr>
              <a:t>美</a:t>
            </a:r>
            <a:r>
              <a:rPr lang="en-US" altLang="zh-CN" sz="2400" dirty="0" smtClean="0">
                <a:solidFill>
                  <a:schemeClr val="tx1"/>
                </a:solidFill>
                <a:uFillTx/>
                <a:latin typeface="方正粗雅宋_GBK" panose="02000000000000000000" pitchFamily="2" charset="-122"/>
                <a:ea typeface="楷体" panose="02010609060101010101" pitchFamily="49" charset="-122"/>
              </a:rPr>
              <a:t>]</a:t>
            </a:r>
            <a:r>
              <a:rPr lang="zh-CN" altLang="en-US" sz="2400" dirty="0" smtClean="0">
                <a:solidFill>
                  <a:schemeClr val="tx1"/>
                </a:solidFill>
                <a:uFillTx/>
                <a:latin typeface="方正粗雅宋_GBK" panose="02000000000000000000" pitchFamily="2" charset="-122"/>
                <a:ea typeface="楷体" panose="02010609060101010101" pitchFamily="49" charset="-122"/>
              </a:rPr>
              <a:t>魏斐德</a:t>
            </a:r>
            <a:r>
              <a:rPr lang="en-US" altLang="zh-CN" sz="2400" dirty="0" smtClean="0">
                <a:solidFill>
                  <a:schemeClr val="tx1"/>
                </a:solidFill>
                <a:uFillTx/>
                <a:latin typeface="方正粗雅宋_GBK" panose="02000000000000000000" pitchFamily="2" charset="-122"/>
                <a:ea typeface="楷体" panose="02010609060101010101" pitchFamily="49" charset="-122"/>
              </a:rPr>
              <a:t>《</a:t>
            </a:r>
            <a:r>
              <a:rPr lang="zh-CN" altLang="en-US" sz="2400" dirty="0" smtClean="0">
                <a:solidFill>
                  <a:schemeClr val="tx1"/>
                </a:solidFill>
                <a:uFillTx/>
                <a:latin typeface="方正粗雅宋_GBK" panose="02000000000000000000" pitchFamily="2" charset="-122"/>
                <a:ea typeface="楷体" panose="02010609060101010101" pitchFamily="49" charset="-122"/>
              </a:rPr>
              <a:t>大清帝国的衰亡</a:t>
            </a:r>
            <a:r>
              <a:rPr lang="en-US" altLang="zh-CN" sz="2400" dirty="0" smtClean="0">
                <a:solidFill>
                  <a:schemeClr val="tx1"/>
                </a:solidFill>
                <a:uFillTx/>
                <a:latin typeface="方正粗雅宋_GBK" panose="02000000000000000000" pitchFamily="2" charset="-122"/>
                <a:ea typeface="楷体" panose="02010609060101010101" pitchFamily="49" charset="-122"/>
              </a:rPr>
              <a:t>》</a:t>
            </a:r>
            <a:endParaRPr lang="en-US" altLang="zh-CN" sz="2400" dirty="0" smtClean="0">
              <a:solidFill>
                <a:schemeClr val="tx1"/>
              </a:solidFill>
              <a:uFillTx/>
              <a:latin typeface="方正粗雅宋_GBK" panose="02000000000000000000" pitchFamily="2" charset="-122"/>
              <a:ea typeface="楷体" panose="02010609060101010101" pitchFamily="49" charset="-122"/>
            </a:endParaRPr>
          </a:p>
          <a:p>
            <a:pPr algn="r"/>
            <a:r>
              <a:rPr lang="en-US" altLang="zh-CN" sz="2400" b="1" dirty="0" smtClean="0">
                <a:solidFill>
                  <a:schemeClr val="tx1"/>
                </a:solidFill>
                <a:uFillTx/>
                <a:latin typeface="楷体" panose="02010609060101010101" pitchFamily="49" charset="-122"/>
                <a:ea typeface="楷体" panose="02010609060101010101" pitchFamily="49" charset="-122"/>
              </a:rPr>
              <a:t>(</a:t>
            </a:r>
            <a:r>
              <a:rPr lang="zh-CN" altLang="en-US" sz="2400" b="1" dirty="0" smtClean="0">
                <a:solidFill>
                  <a:schemeClr val="tx1"/>
                </a:solidFill>
                <a:uFillTx/>
                <a:latin typeface="楷体" panose="02010609060101010101" pitchFamily="49" charset="-122"/>
                <a:ea typeface="楷体" panose="02010609060101010101" pitchFamily="49" charset="-122"/>
              </a:rPr>
              <a:t>大陆译本</a:t>
            </a:r>
            <a:r>
              <a:rPr lang="en-US" altLang="zh-CN" sz="2400" b="1" dirty="0" smtClean="0">
                <a:solidFill>
                  <a:schemeClr val="tx1"/>
                </a:solidFill>
                <a:uFillTx/>
                <a:latin typeface="楷体" panose="02010609060101010101" pitchFamily="49" charset="-122"/>
                <a:ea typeface="楷体" panose="02010609060101010101" pitchFamily="49" charset="-122"/>
              </a:rPr>
              <a:t>《</a:t>
            </a:r>
            <a:r>
              <a:rPr lang="zh-CN" altLang="en-US" sz="2400" b="1" dirty="0" smtClean="0">
                <a:solidFill>
                  <a:schemeClr val="tx1"/>
                </a:solidFill>
                <a:uFillTx/>
                <a:latin typeface="楷体" panose="02010609060101010101" pitchFamily="49" charset="-122"/>
                <a:ea typeface="楷体" panose="02010609060101010101" pitchFamily="49" charset="-122"/>
              </a:rPr>
              <a:t>中华帝制的衰落</a:t>
            </a:r>
            <a:r>
              <a:rPr lang="en-US" altLang="zh-CN" sz="2400" b="1" dirty="0" smtClean="0">
                <a:solidFill>
                  <a:schemeClr val="tx1"/>
                </a:solidFill>
                <a:uFillTx/>
                <a:latin typeface="楷体" panose="02010609060101010101" pitchFamily="49" charset="-122"/>
                <a:ea typeface="楷体" panose="02010609060101010101" pitchFamily="49" charset="-122"/>
              </a:rPr>
              <a:t>》)</a:t>
            </a:r>
            <a:endParaRPr lang="en-US" altLang="zh-CN" sz="2400" b="1" dirty="0" smtClean="0">
              <a:solidFill>
                <a:schemeClr val="tx1"/>
              </a:solidFill>
              <a:uFillTx/>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9345" y="836712"/>
            <a:ext cx="8640960" cy="4769485"/>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方正粗雅宋_GBK" panose="02000000000000000000" pitchFamily="2" charset="-122"/>
              </a:rPr>
              <a:t> </a:t>
            </a:r>
            <a:r>
              <a:rPr lang="zh-CN" altLang="zh-CN" sz="2800" dirty="0" smtClean="0">
                <a:solidFill>
                  <a:schemeClr val="tx1"/>
                </a:solidFill>
                <a:uFillTx/>
                <a:latin typeface="方正粗雅宋_GBK" panose="02000000000000000000" charset="0"/>
                <a:ea typeface="楷体" panose="02010609060101010101" pitchFamily="49" charset="-122"/>
              </a:rPr>
              <a:t>“</a:t>
            </a:r>
            <a:r>
              <a:rPr lang="zh-CN" altLang="zh-CN" sz="2800" dirty="0">
                <a:solidFill>
                  <a:schemeClr val="tx1"/>
                </a:solidFill>
                <a:uFillTx/>
                <a:latin typeface="方正粗雅宋_GBK" panose="02000000000000000000" charset="0"/>
                <a:ea typeface="楷体" panose="02010609060101010101" pitchFamily="49" charset="-122"/>
              </a:rPr>
              <a:t>自从和日本打了一个败仗下来，国内有心人，真像睡梦中着了一个霹雳，因想到，堂堂中国为什么衰败到这田地，都为的是政制不良……”梁启超的说明不一定十分全面，但肯定近代中国人在认识世界的思想转变中，甲午战争起了重要的催化作用，却是千真万确的。因此，对于中国说来，甲午战争失败产生了双重效应：一方面，是使中国社会进一步沉沦，更深地滑向半封建半殖民地的苦难深渊；另一方面，是极大地刺激了中国人民，使他们决心奋起，挽救祖国于危亡，为中国与世界列强并雄而奋斗到底</a:t>
            </a:r>
            <a:r>
              <a:rPr lang="zh-CN" altLang="zh-CN" sz="2800" dirty="0" smtClean="0">
                <a:solidFill>
                  <a:schemeClr val="tx1"/>
                </a:solidFill>
                <a:uFillTx/>
                <a:latin typeface="方正粗雅宋_GBK" panose="02000000000000000000" charset="0"/>
                <a:ea typeface="楷体" panose="02010609060101010101" pitchFamily="49" charset="-122"/>
              </a:rPr>
              <a:t>。</a:t>
            </a:r>
            <a:endParaRPr lang="en-US" altLang="zh-CN" sz="2800" dirty="0" smtClean="0">
              <a:solidFill>
                <a:schemeClr val="tx1"/>
              </a:solidFill>
              <a:uFillTx/>
              <a:latin typeface="方正粗雅宋_GBK" panose="02000000000000000000" charset="0"/>
              <a:ea typeface="楷体" panose="02010609060101010101" pitchFamily="49" charset="-122"/>
            </a:endParaRPr>
          </a:p>
          <a:p>
            <a:pPr algn="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戚其章</a:t>
            </a: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晚清史治要</a:t>
            </a:r>
            <a:r>
              <a:rPr lang="en-US" altLang="zh-CN" sz="2400" dirty="0" smtClean="0">
                <a:solidFill>
                  <a:schemeClr val="tx1"/>
                </a:solidFill>
                <a:uFillTx/>
                <a:latin typeface="方正粗雅宋_GBK" panose="02000000000000000000" charset="0"/>
                <a:ea typeface="楷体" panose="02010609060101010101" pitchFamily="49" charset="-122"/>
              </a:rPr>
              <a:t>》</a:t>
            </a:r>
            <a:endParaRPr lang="en-US" altLang="zh-CN" sz="2400" dirty="0" smtClean="0">
              <a:solidFill>
                <a:schemeClr val="tx1"/>
              </a:solidFill>
              <a:uFillTx/>
              <a:latin typeface="方正粗雅宋_GBK" panose="02000000000000000000" charset="0"/>
              <a:ea typeface="楷体" panose="02010609060101010101" pitchFamily="49" charset="-122"/>
            </a:endParaRPr>
          </a:p>
        </p:txBody>
      </p:sp>
      <p:pic>
        <p:nvPicPr>
          <p:cNvPr id="3" name="Picture 2" descr="C:\Users\lixf\Desktop\无标题_副本.png">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418926" y="5882615"/>
            <a:ext cx="461379" cy="440596"/>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7524" y="1772816"/>
            <a:ext cx="8568952" cy="298450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方正粗雅宋_GBK" panose="02000000000000000000" pitchFamily="2" charset="-122"/>
              </a:rPr>
              <a:t> </a:t>
            </a:r>
            <a:r>
              <a:rPr lang="en-US" altLang="zh-CN" sz="2800" dirty="0" smtClean="0">
                <a:solidFill>
                  <a:schemeClr val="tx1"/>
                </a:solidFill>
                <a:uFillTx/>
                <a:latin typeface="方正粗雅宋_GBK" panose="02000000000000000000" charset="0"/>
                <a:ea typeface="叶根友毛笔行书2.0版" panose="02010601030101010101" charset="-122"/>
              </a:rPr>
              <a:t> </a:t>
            </a:r>
            <a:r>
              <a:rPr lang="zh-CN" altLang="zh-CN" sz="2800" dirty="0" smtClean="0">
                <a:solidFill>
                  <a:schemeClr val="tx1"/>
                </a:solidFill>
                <a:uFillTx/>
                <a:latin typeface="方正粗雅宋_GBK" panose="02000000000000000000" charset="0"/>
                <a:ea typeface="楷体" panose="02010609060101010101" pitchFamily="49" charset="-122"/>
              </a:rPr>
              <a:t>《马关条约》</a:t>
            </a:r>
            <a:r>
              <a:rPr lang="zh-CN" altLang="zh-CN" sz="2800" dirty="0">
                <a:solidFill>
                  <a:schemeClr val="tx1"/>
                </a:solidFill>
                <a:uFillTx/>
                <a:latin typeface="方正粗雅宋_GBK" panose="02000000000000000000" charset="0"/>
                <a:ea typeface="楷体" panose="02010609060101010101" pitchFamily="49" charset="-122"/>
              </a:rPr>
              <a:t>的签订使东亚的国际秩序最终崩溃。以往的以中国为中心的华夷秩序·册封朝贡体制瓦解，国际法秩序和不平等条约体制在东亚也得到了贯彻。同时，中日甲午战争与《马关条约》使日本正式走上了通过大陆政策侵略亚洲的道路</a:t>
            </a:r>
            <a:r>
              <a:rPr lang="zh-CN" altLang="zh-CN" sz="2800" dirty="0" smtClean="0">
                <a:solidFill>
                  <a:schemeClr val="tx1"/>
                </a:solidFill>
                <a:uFillTx/>
                <a:latin typeface="方正粗雅宋_GBK" panose="02000000000000000000" charset="0"/>
                <a:ea typeface="楷体" panose="02010609060101010101" pitchFamily="49" charset="-122"/>
              </a:rPr>
              <a:t>。</a:t>
            </a:r>
            <a:endParaRPr lang="en-US" altLang="zh-CN" sz="2800" dirty="0" smtClean="0">
              <a:solidFill>
                <a:schemeClr val="tx1"/>
              </a:solidFill>
              <a:uFillTx/>
              <a:latin typeface="方正粗雅宋_GBK" panose="02000000000000000000" charset="0"/>
              <a:ea typeface="楷体" panose="02010609060101010101" pitchFamily="49" charset="-122"/>
            </a:endParaRPr>
          </a:p>
          <a:p>
            <a:pPr algn="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中日韩三国共同历史编纂委员会著</a:t>
            </a:r>
            <a:endParaRPr lang="en-US" altLang="zh-CN" sz="2400" dirty="0" smtClean="0">
              <a:solidFill>
                <a:schemeClr val="tx1"/>
              </a:solidFill>
              <a:uFillTx/>
              <a:latin typeface="方正粗雅宋_GBK" panose="02000000000000000000" charset="0"/>
              <a:ea typeface="楷体" panose="02010609060101010101" pitchFamily="49" charset="-122"/>
            </a:endParaRPr>
          </a:p>
          <a:p>
            <a:pPr algn="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超越国境的东亚近现代史</a:t>
            </a:r>
            <a:r>
              <a:rPr lang="en-US" altLang="zh-CN" sz="2400" dirty="0" smtClean="0">
                <a:solidFill>
                  <a:schemeClr val="tx1"/>
                </a:solidFill>
                <a:uFillTx/>
                <a:latin typeface="方正粗雅宋_GBK" panose="02000000000000000000" charset="0"/>
                <a:ea typeface="楷体" panose="02010609060101010101" pitchFamily="49" charset="-122"/>
              </a:rPr>
              <a:t>(</a:t>
            </a:r>
            <a:r>
              <a:rPr lang="zh-CN" altLang="en-US" sz="2400" dirty="0" smtClean="0">
                <a:solidFill>
                  <a:schemeClr val="tx1"/>
                </a:solidFill>
                <a:uFillTx/>
                <a:latin typeface="方正粗雅宋_GBK" panose="02000000000000000000" charset="0"/>
                <a:ea typeface="楷体" panose="02010609060101010101" pitchFamily="49" charset="-122"/>
              </a:rPr>
              <a:t>上</a:t>
            </a:r>
            <a:r>
              <a:rPr lang="en-US" altLang="zh-CN" sz="2400" dirty="0" smtClean="0">
                <a:solidFill>
                  <a:schemeClr val="tx1"/>
                </a:solidFill>
                <a:uFillTx/>
                <a:latin typeface="方正粗雅宋_GBK" panose="02000000000000000000" charset="0"/>
                <a:ea typeface="楷体" panose="02010609060101010101" pitchFamily="49" charset="-122"/>
              </a:rPr>
              <a:t>)》</a:t>
            </a:r>
            <a:endParaRPr lang="en-US" altLang="zh-CN" sz="2400" dirty="0" smtClean="0">
              <a:solidFill>
                <a:schemeClr val="tx1"/>
              </a:solidFill>
              <a:uFillTx/>
              <a:latin typeface="方正粗雅宋_GBK" panose="02000000000000000000" charset="0"/>
              <a:ea typeface="楷体" panose="02010609060101010101" pitchFamily="49" charset="-122"/>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828715"/>
            <a:ext cx="8496944" cy="520065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当</a:t>
            </a:r>
            <a:r>
              <a:rPr lang="zh-CN" altLang="zh-CN" sz="2800" dirty="0">
                <a:solidFill>
                  <a:schemeClr val="tx1"/>
                </a:solidFill>
                <a:uFillTx/>
                <a:latin typeface="楷体" panose="02010609060101010101" pitchFamily="49" charset="-122"/>
                <a:ea typeface="楷体" panose="02010609060101010101" pitchFamily="49" charset="-122"/>
              </a:rPr>
              <a:t>变法进入高潮之后</a:t>
            </a:r>
            <a:r>
              <a:rPr lang="zh-CN" altLang="zh-CN" sz="2800" dirty="0" smtClean="0">
                <a:solidFill>
                  <a:schemeClr val="tx1"/>
                </a:solidFill>
                <a:uFillTx/>
                <a:latin typeface="楷体" panose="02010609060101010101" pitchFamily="49" charset="-122"/>
                <a:ea typeface="楷体" panose="02010609060101010101" pitchFamily="49" charset="-122"/>
              </a:rPr>
              <a:t>，各种</a:t>
            </a:r>
            <a:r>
              <a:rPr lang="zh-CN" altLang="zh-CN" sz="2800" dirty="0">
                <a:solidFill>
                  <a:schemeClr val="tx1"/>
                </a:solidFill>
                <a:uFillTx/>
                <a:latin typeface="楷体" panose="02010609060101010101" pitchFamily="49" charset="-122"/>
                <a:ea typeface="楷体" panose="02010609060101010101" pitchFamily="49" charset="-122"/>
              </a:rPr>
              <a:t>矛盾逐渐尖锐化。满、汉之间，帝、后之间，新、旧之间，联英日与联俄之间，满族大臣之间，汉族大臣如翁同龢、张荫桓、张之洞、李鸿章等之间，维新派内部康党与其他人土</a:t>
            </a:r>
            <a:r>
              <a:rPr lang="zh-CN" altLang="zh-CN" sz="2800" dirty="0" smtClean="0">
                <a:solidFill>
                  <a:schemeClr val="tx1"/>
                </a:solidFill>
                <a:uFillTx/>
                <a:latin typeface="楷体" panose="02010609060101010101" pitchFamily="49" charset="-122"/>
                <a:ea typeface="楷体" panose="02010609060101010101" pitchFamily="49" charset="-122"/>
              </a:rPr>
              <a:t>之间</a:t>
            </a:r>
            <a:r>
              <a:rPr lang="en-US" altLang="zh-CN" sz="2800" dirty="0" smtClean="0">
                <a:solidFill>
                  <a:schemeClr val="tx1"/>
                </a:solidFill>
                <a:uFillTx/>
                <a:latin typeface="楷体" panose="02010609060101010101" pitchFamily="49" charset="-122"/>
                <a:ea typeface="楷体" panose="02010609060101010101" pitchFamily="49" charset="-122"/>
              </a:rPr>
              <a:t>……</a:t>
            </a:r>
            <a:r>
              <a:rPr lang="zh-CN" altLang="zh-CN" sz="2800" dirty="0" smtClean="0">
                <a:solidFill>
                  <a:schemeClr val="tx1"/>
                </a:solidFill>
                <a:uFillTx/>
                <a:latin typeface="楷体" panose="02010609060101010101" pitchFamily="49" charset="-122"/>
                <a:ea typeface="楷体" panose="02010609060101010101" pitchFamily="49" charset="-122"/>
              </a:rPr>
              <a:t>康</a:t>
            </a:r>
            <a:r>
              <a:rPr lang="zh-CN" altLang="zh-CN" sz="2800" dirty="0">
                <a:solidFill>
                  <a:schemeClr val="tx1"/>
                </a:solidFill>
                <a:uFillTx/>
                <a:latin typeface="楷体" panose="02010609060101010101" pitchFamily="49" charset="-122"/>
                <a:ea typeface="楷体" panose="02010609060101010101" pitchFamily="49" charset="-122"/>
              </a:rPr>
              <a:t>、梁等维新</a:t>
            </a:r>
            <a:r>
              <a:rPr lang="zh-CN" altLang="zh-CN" sz="2800" dirty="0" smtClean="0">
                <a:solidFill>
                  <a:schemeClr val="tx1"/>
                </a:solidFill>
                <a:uFillTx/>
                <a:latin typeface="楷体" panose="02010609060101010101" pitchFamily="49" charset="-122"/>
                <a:ea typeface="楷体" panose="02010609060101010101" pitchFamily="49" charset="-122"/>
              </a:rPr>
              <a:t>人</a:t>
            </a:r>
            <a:r>
              <a:rPr lang="zh-CN" altLang="en-US" sz="2800" dirty="0" smtClean="0">
                <a:solidFill>
                  <a:schemeClr val="tx1"/>
                </a:solidFill>
                <a:uFillTx/>
                <a:latin typeface="楷体" panose="02010609060101010101" pitchFamily="49" charset="-122"/>
                <a:ea typeface="楷体" panose="02010609060101010101" pitchFamily="49" charset="-122"/>
              </a:rPr>
              <a:t>士</a:t>
            </a:r>
            <a:r>
              <a:rPr lang="zh-CN" altLang="zh-CN" sz="2800" dirty="0" smtClean="0">
                <a:solidFill>
                  <a:schemeClr val="tx1"/>
                </a:solidFill>
                <a:uFillTx/>
                <a:latin typeface="楷体" panose="02010609060101010101" pitchFamily="49" charset="-122"/>
                <a:ea typeface="楷体" panose="02010609060101010101" pitchFamily="49" charset="-122"/>
              </a:rPr>
              <a:t>由于</a:t>
            </a:r>
            <a:r>
              <a:rPr lang="zh-CN" altLang="zh-CN" sz="2800" dirty="0">
                <a:solidFill>
                  <a:schemeClr val="tx1"/>
                </a:solidFill>
                <a:uFillTx/>
                <a:latin typeface="楷体" panose="02010609060101010101" pitchFamily="49" charset="-122"/>
                <a:ea typeface="楷体" panose="02010609060101010101" pitchFamily="49" charset="-122"/>
              </a:rPr>
              <a:t>指导思想上存在问题，总以奔竞躁进的姿态，试图鼓动年轻无政治经验、无真实权力的光绪帝</a:t>
            </a:r>
            <a:r>
              <a:rPr lang="zh-CN" altLang="zh-CN" sz="2800" dirty="0" smtClean="0">
                <a:solidFill>
                  <a:schemeClr val="tx1"/>
                </a:solidFill>
                <a:uFillTx/>
                <a:latin typeface="楷体" panose="02010609060101010101" pitchFamily="49" charset="-122"/>
                <a:ea typeface="楷体" panose="02010609060101010101" pitchFamily="49" charset="-122"/>
              </a:rPr>
              <a:t>，在短时间内取得</a:t>
            </a:r>
            <a:r>
              <a:rPr lang="zh-CN" altLang="zh-CN" sz="2800" dirty="0">
                <a:solidFill>
                  <a:schemeClr val="tx1"/>
                </a:solidFill>
                <a:uFillTx/>
                <a:latin typeface="楷体" panose="02010609060101010101" pitchFamily="49" charset="-122"/>
                <a:ea typeface="楷体" panose="02010609060101010101" pitchFamily="49" charset="-122"/>
              </a:rPr>
              <a:t>变法的</a:t>
            </a:r>
            <a:r>
              <a:rPr lang="zh-CN" altLang="zh-CN" sz="2800" dirty="0" smtClean="0">
                <a:solidFill>
                  <a:schemeClr val="tx1"/>
                </a:solidFill>
                <a:uFillTx/>
                <a:latin typeface="楷体" panose="02010609060101010101" pitchFamily="49" charset="-122"/>
                <a:ea typeface="楷体" panose="02010609060101010101" pitchFamily="49" charset="-122"/>
              </a:rPr>
              <a:t>成功。由于</a:t>
            </a:r>
            <a:r>
              <a:rPr lang="zh-CN" altLang="zh-CN" sz="2800" dirty="0">
                <a:solidFill>
                  <a:schemeClr val="tx1"/>
                </a:solidFill>
                <a:uFillTx/>
                <a:latin typeface="楷体" panose="02010609060101010101" pitchFamily="49" charset="-122"/>
                <a:ea typeface="楷体" panose="02010609060101010101" pitchFamily="49" charset="-122"/>
              </a:rPr>
              <a:t>过急过猛而引起强烈的社会动荡和心理不安，这些都预示着慈禧出而执政的时机即将来临。维新变法的失败当然是由于守旧势力的绝对强大造成的，但也与光绪帝及康、梁等人政略上的失误紧密相关。</a:t>
            </a:r>
            <a:endParaRPr lang="zh-CN" altLang="zh-CN" sz="2800" dirty="0">
              <a:solidFill>
                <a:schemeClr val="tx1"/>
              </a:solidFill>
              <a:uFillTx/>
              <a:latin typeface="楷体" panose="02010609060101010101" pitchFamily="49" charset="-122"/>
              <a:ea typeface="楷体" panose="02010609060101010101" pitchFamily="49" charset="-122"/>
            </a:endParaRPr>
          </a:p>
          <a:p>
            <a:pPr algn="r"/>
            <a:r>
              <a:rPr lang="zh-CN"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摘编自</a:t>
            </a:r>
            <a:r>
              <a:rPr lang="zh-CN" altLang="zh-CN" sz="2400" dirty="0" smtClean="0">
                <a:solidFill>
                  <a:schemeClr val="tx1"/>
                </a:solidFill>
                <a:uFillTx/>
                <a:latin typeface="楷体" panose="02010609060101010101" pitchFamily="49" charset="-122"/>
                <a:ea typeface="楷体" panose="02010609060101010101" pitchFamily="49" charset="-122"/>
              </a:rPr>
              <a:t>王建朗</a:t>
            </a:r>
            <a:r>
              <a:rPr lang="en-US" altLang="zh-CN" sz="2400" dirty="0" smtClean="0">
                <a:solidFill>
                  <a:schemeClr val="tx1"/>
                </a:solidFill>
                <a:uFillTx/>
                <a:latin typeface="楷体" panose="02010609060101010101" pitchFamily="49" charset="-122"/>
                <a:ea typeface="楷体" panose="02010609060101010101" pitchFamily="49" charset="-122"/>
              </a:rPr>
              <a:t>  </a:t>
            </a:r>
            <a:r>
              <a:rPr lang="zh-CN" altLang="en-US" sz="2400" dirty="0" smtClean="0">
                <a:solidFill>
                  <a:schemeClr val="tx1"/>
                </a:solidFill>
                <a:uFillTx/>
                <a:latin typeface="楷体" panose="02010609060101010101" pitchFamily="49" charset="-122"/>
                <a:ea typeface="楷体" panose="02010609060101010101" pitchFamily="49" charset="-122"/>
              </a:rPr>
              <a:t>黄克武主编</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两岸新编中国近代史</a:t>
            </a:r>
            <a:r>
              <a:rPr lang="en-US" altLang="zh-CN" sz="2400" dirty="0" smtClean="0">
                <a:solidFill>
                  <a:schemeClr val="tx1"/>
                </a:solidFill>
                <a:uFillTx/>
                <a:latin typeface="楷体" panose="02010609060101010101" pitchFamily="49" charset="-122"/>
                <a:ea typeface="楷体" panose="02010609060101010101" pitchFamily="49" charset="-122"/>
              </a:rPr>
              <a:t>》</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sp>
        <p:nvSpPr>
          <p:cNvPr id="2" name="文本框 1"/>
          <p:cNvSpPr txBox="1"/>
          <p:nvPr/>
        </p:nvSpPr>
        <p:spPr>
          <a:xfrm>
            <a:off x="1902460" y="0"/>
            <a:ext cx="6536055" cy="706755"/>
          </a:xfrm>
          <a:prstGeom prst="rect">
            <a:avLst/>
          </a:prstGeom>
          <a:solidFill>
            <a:schemeClr val="bg1"/>
          </a:solidFill>
        </p:spPr>
        <p:txBody>
          <a:bodyPr wrap="none" rtlCol="0">
            <a:spAutoFit/>
          </a:bodyPr>
          <a:p>
            <a:r>
              <a:rPr lang="en-US" altLang="zh-CN" sz="4000"/>
              <a:t>6</a:t>
            </a:r>
            <a:r>
              <a:rPr lang="zh-CN" altLang="en-US" sz="4000"/>
              <a:t>、</a:t>
            </a:r>
            <a:r>
              <a:rPr lang="zh-CN" altLang="zh-CN" sz="4000"/>
              <a:t>维新变法失败原因再认识</a:t>
            </a:r>
            <a:endParaRPr lang="zh-CN" altLang="zh-CN" sz="400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9114" y="1538976"/>
            <a:ext cx="8280920" cy="433832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东南</a:t>
            </a:r>
            <a:r>
              <a:rPr lang="zh-CN" altLang="zh-CN" sz="2800" dirty="0">
                <a:solidFill>
                  <a:schemeClr val="tx1"/>
                </a:solidFill>
                <a:uFillTx/>
                <a:latin typeface="楷体" panose="02010609060101010101" pitchFamily="49" charset="-122"/>
                <a:ea typeface="楷体" panose="02010609060101010101" pitchFamily="49" charset="-122"/>
              </a:rPr>
              <a:t>互保范围的扩大，体现了晚清崛起的地方实力派</a:t>
            </a:r>
            <a:r>
              <a:rPr lang="zh-CN" altLang="zh-CN" sz="2800" dirty="0">
                <a:solidFill>
                  <a:srgbClr val="FF0000"/>
                </a:solidFill>
                <a:uFillTx/>
                <a:latin typeface="楷体" panose="02010609060101010101" pitchFamily="49" charset="-122"/>
                <a:ea typeface="楷体" panose="02010609060101010101" pitchFamily="49" charset="-122"/>
              </a:rPr>
              <a:t>对中央权威的挑战</a:t>
            </a:r>
            <a:r>
              <a:rPr lang="zh-CN" altLang="zh-CN" sz="2800" dirty="0">
                <a:solidFill>
                  <a:schemeClr val="tx1"/>
                </a:solidFill>
                <a:uFillTx/>
                <a:latin typeface="楷体" panose="02010609060101010101" pitchFamily="49" charset="-122"/>
                <a:ea typeface="楷体" panose="02010609060101010101" pitchFamily="49" charset="-122"/>
              </a:rPr>
              <a:t>。同时，它也反映了半殖民地社会状态下</a:t>
            </a:r>
            <a:r>
              <a:rPr lang="zh-CN" altLang="zh-CN" sz="2800" dirty="0">
                <a:solidFill>
                  <a:srgbClr val="FF0000"/>
                </a:solidFill>
                <a:uFillTx/>
                <a:latin typeface="楷体" panose="02010609060101010101" pitchFamily="49" charset="-122"/>
                <a:ea typeface="楷体" panose="02010609060101010101" pitchFamily="49" charset="-122"/>
              </a:rPr>
              <a:t>中国南北方在政治、经济、社会意识形态上发展的不平衡性</a:t>
            </a:r>
            <a:r>
              <a:rPr lang="zh-CN" altLang="zh-CN" sz="2800" dirty="0">
                <a:solidFill>
                  <a:schemeClr val="tx1"/>
                </a:solidFill>
                <a:uFillTx/>
                <a:latin typeface="楷体" panose="02010609060101010101" pitchFamily="49" charset="-122"/>
                <a:ea typeface="楷体" panose="02010609060101010101" pitchFamily="49" charset="-122"/>
              </a:rPr>
              <a:t>。在“东南互保”运动中，与西方资本主义接触较多的东南各省督抚，特别是刘坤一、张之洞、李鸿章三人“砥柱东南”，“互保”扩展至全国大部分省份，</a:t>
            </a:r>
            <a:r>
              <a:rPr lang="zh-CN" altLang="zh-CN" sz="2800" dirty="0">
                <a:solidFill>
                  <a:srgbClr val="FF0000"/>
                </a:solidFill>
                <a:uFillTx/>
                <a:latin typeface="楷体" panose="02010609060101010101" pitchFamily="49" charset="-122"/>
                <a:ea typeface="楷体" panose="02010609060101010101" pitchFamily="49" charset="-122"/>
              </a:rPr>
              <a:t>体现了清末中央集权的衰落与地方实力派的强势崛起。</a:t>
            </a:r>
            <a:r>
              <a:rPr lang="zh-CN" altLang="zh-CN" sz="2800" dirty="0">
                <a:solidFill>
                  <a:schemeClr val="tx1"/>
                </a:solidFill>
                <a:uFillTx/>
                <a:latin typeface="楷体" panose="02010609060101010101" pitchFamily="49" charset="-122"/>
                <a:ea typeface="楷体" panose="02010609060101010101" pitchFamily="49" charset="-122"/>
              </a:rPr>
              <a:t>它的出现和日趋发展，事实上也</a:t>
            </a:r>
            <a:r>
              <a:rPr lang="zh-CN" altLang="zh-CN" sz="2800" dirty="0">
                <a:solidFill>
                  <a:srgbClr val="FF0000"/>
                </a:solidFill>
                <a:uFillTx/>
                <a:latin typeface="楷体" panose="02010609060101010101" pitchFamily="49" charset="-122"/>
                <a:ea typeface="楷体" panose="02010609060101010101" pitchFamily="49" charset="-122"/>
              </a:rPr>
              <a:t>加速了晚清中央集权崩溃的步伐</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zh-CN" altLang="zh-CN" sz="2800" dirty="0">
              <a:solidFill>
                <a:schemeClr val="tx1"/>
              </a:solidFill>
              <a:uFillTx/>
              <a:latin typeface="楷体" panose="02010609060101010101" pitchFamily="49" charset="-122"/>
              <a:ea typeface="楷体" panose="02010609060101010101" pitchFamily="49" charset="-122"/>
            </a:endParaRPr>
          </a:p>
          <a:p>
            <a:pPr algn="r"/>
            <a:r>
              <a:rPr lang="zh-CN" altLang="zh-CN" sz="2400" dirty="0">
                <a:solidFill>
                  <a:schemeClr val="tx1"/>
                </a:solidFill>
                <a:uFillTx/>
                <a:latin typeface="楷体" panose="02010609060101010101" pitchFamily="49" charset="-122"/>
                <a:ea typeface="楷体" panose="02010609060101010101" pitchFamily="49" charset="-122"/>
              </a:rPr>
              <a:t>——王先</a:t>
            </a:r>
            <a:r>
              <a:rPr lang="zh-CN" altLang="zh-CN" sz="2400" dirty="0" smtClean="0">
                <a:solidFill>
                  <a:schemeClr val="tx1"/>
                </a:solidFill>
                <a:uFillTx/>
                <a:latin typeface="楷体" panose="02010609060101010101" pitchFamily="49" charset="-122"/>
                <a:ea typeface="楷体" panose="02010609060101010101" pitchFamily="49" charset="-122"/>
              </a:rPr>
              <a:t>明</a:t>
            </a:r>
            <a:r>
              <a:rPr lang="zh-CN" altLang="en-US" sz="2400" dirty="0" smtClean="0">
                <a:solidFill>
                  <a:schemeClr val="tx1"/>
                </a:solidFill>
                <a:uFillTx/>
                <a:latin typeface="楷体" panose="02010609060101010101" pitchFamily="49" charset="-122"/>
                <a:ea typeface="楷体" panose="02010609060101010101" pitchFamily="49" charset="-122"/>
              </a:rPr>
              <a:t>主编</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中国近代史</a:t>
            </a:r>
            <a:r>
              <a:rPr lang="en-US" altLang="zh-CN" sz="2400" dirty="0" smtClean="0">
                <a:solidFill>
                  <a:schemeClr val="tx1"/>
                </a:solidFill>
                <a:uFillTx/>
                <a:latin typeface="楷体" panose="02010609060101010101" pitchFamily="49" charset="-122"/>
                <a:ea typeface="楷体" panose="02010609060101010101" pitchFamily="49" charset="-122"/>
              </a:rPr>
              <a:t>(1840—1949)》</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pic>
        <p:nvPicPr>
          <p:cNvPr id="3" name="Picture 2" descr="C:\Users\lixf\Desktop\无标题9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50438" y="5877272"/>
            <a:ext cx="440596" cy="42397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441575" y="528955"/>
            <a:ext cx="4504055" cy="706755"/>
          </a:xfrm>
          <a:prstGeom prst="rect">
            <a:avLst/>
          </a:prstGeom>
          <a:solidFill>
            <a:schemeClr val="bg1"/>
          </a:solidFill>
        </p:spPr>
        <p:txBody>
          <a:bodyPr wrap="none" rtlCol="0">
            <a:spAutoFit/>
          </a:bodyPr>
          <a:p>
            <a:r>
              <a:rPr lang="en-US" altLang="zh-CN" sz="4000"/>
              <a:t>7</a:t>
            </a:r>
            <a:r>
              <a:rPr lang="zh-CN" altLang="en-US" sz="4000"/>
              <a:t>、</a:t>
            </a:r>
            <a:r>
              <a:rPr lang="zh-CN" altLang="zh-CN" sz="4000"/>
              <a:t>东南互保再评价</a:t>
            </a:r>
            <a:endParaRPr lang="zh-CN" altLang="zh-CN" sz="400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887095"/>
            <a:ext cx="8208912" cy="563118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半殖民地</a:t>
            </a:r>
            <a:r>
              <a:rPr lang="zh-CN" altLang="zh-CN" sz="2800" dirty="0">
                <a:solidFill>
                  <a:schemeClr val="tx1"/>
                </a:solidFill>
                <a:uFillTx/>
                <a:latin typeface="楷体" panose="02010609060101010101" pitchFamily="49" charset="-122"/>
                <a:ea typeface="楷体" panose="02010609060101010101" pitchFamily="49" charset="-122"/>
              </a:rPr>
              <a:t>地位的确立并不表明瓜分的危机已成过去。对于帝国主义者来说，最“方便”的形式还是殖民地。义和团运动彻底粉碎了帝国主义瓜分中国的阴谋，这种说法显然是悖于实际的</a:t>
            </a:r>
            <a:r>
              <a:rPr lang="zh-CN" altLang="zh-CN" sz="2800" dirty="0" smtClean="0">
                <a:solidFill>
                  <a:schemeClr val="tx1"/>
                </a:solidFill>
                <a:uFillTx/>
                <a:latin typeface="楷体" panose="02010609060101010101" pitchFamily="49" charset="-122"/>
                <a:ea typeface="楷体" panose="02010609060101010101" pitchFamily="49" charset="-122"/>
              </a:rPr>
              <a:t>。论</a:t>
            </a:r>
            <a:r>
              <a:rPr lang="zh-CN" altLang="zh-CN" sz="2800" dirty="0">
                <a:solidFill>
                  <a:schemeClr val="tx1"/>
                </a:solidFill>
                <a:uFillTx/>
                <a:latin typeface="楷体" panose="02010609060101010101" pitchFamily="49" charset="-122"/>
                <a:ea typeface="楷体" panose="02010609060101010101" pitchFamily="49" charset="-122"/>
              </a:rPr>
              <a:t>者往往引用联军统帅瓦德西的话：“无论欧美日本各国，皆无此脑力与兵力可以统治此天下生灵四分之一，故瓜分一事，实为下策”，证明义和团运动阻止了瓜分。事实上，瓦德西个人的观感并不能代表</a:t>
            </a:r>
            <a:r>
              <a:rPr lang="zh-CN" altLang="zh-CN" sz="2800" dirty="0" smtClean="0">
                <a:solidFill>
                  <a:schemeClr val="tx1"/>
                </a:solidFill>
                <a:uFillTx/>
                <a:latin typeface="楷体" panose="02010609060101010101" pitchFamily="49" charset="-122"/>
                <a:ea typeface="楷体" panose="02010609060101010101" pitchFamily="49" charset="-122"/>
              </a:rPr>
              <a:t>德国政策</a:t>
            </a:r>
            <a:r>
              <a:rPr lang="zh-CN" altLang="zh-CN" sz="2800" dirty="0">
                <a:solidFill>
                  <a:schemeClr val="tx1"/>
                </a:solidFill>
                <a:uFillTx/>
                <a:latin typeface="楷体" panose="02010609060101010101" pitchFamily="49" charset="-122"/>
                <a:ea typeface="楷体" panose="02010609060101010101" pitchFamily="49" charset="-122"/>
              </a:rPr>
              <a:t>，德皇一直把瓜分作为对华政策的基点，只是</a:t>
            </a:r>
            <a:r>
              <a:rPr lang="zh-CN" altLang="zh-CN" sz="2800" dirty="0">
                <a:solidFill>
                  <a:srgbClr val="FF0000"/>
                </a:solidFill>
                <a:uFillTx/>
                <a:latin typeface="楷体" panose="02010609060101010101" pitchFamily="49" charset="-122"/>
                <a:ea typeface="楷体" panose="02010609060101010101" pitchFamily="49" charset="-122"/>
              </a:rPr>
              <a:t>由于帝国主义之间的矛盾</a:t>
            </a:r>
            <a:r>
              <a:rPr lang="zh-CN" altLang="zh-CN" sz="2800" dirty="0">
                <a:solidFill>
                  <a:schemeClr val="tx1"/>
                </a:solidFill>
                <a:uFillTx/>
                <a:latin typeface="楷体" panose="02010609060101010101" pitchFamily="49" charset="-122"/>
                <a:ea typeface="楷体" panose="02010609060101010101" pitchFamily="49" charset="-122"/>
              </a:rPr>
              <a:t>，瓜分才没有实行</a:t>
            </a:r>
            <a:r>
              <a:rPr lang="zh-CN" altLang="zh-CN" sz="2800" dirty="0" smtClean="0">
                <a:solidFill>
                  <a:schemeClr val="tx1"/>
                </a:solidFill>
                <a:uFillTx/>
                <a:latin typeface="楷体" panose="02010609060101010101" pitchFamily="49" charset="-122"/>
                <a:ea typeface="楷体" panose="02010609060101010101" pitchFamily="49" charset="-122"/>
              </a:rPr>
              <a:t>。俄、德</a:t>
            </a:r>
            <a:r>
              <a:rPr lang="zh-CN" altLang="en-US" sz="2800" dirty="0" smtClean="0">
                <a:solidFill>
                  <a:schemeClr val="tx1"/>
                </a:solidFill>
                <a:uFillTx/>
                <a:latin typeface="楷体" panose="02010609060101010101" pitchFamily="49" charset="-122"/>
                <a:ea typeface="楷体" panose="02010609060101010101" pitchFamily="49" charset="-122"/>
              </a:rPr>
              <a:t>、</a:t>
            </a:r>
            <a:r>
              <a:rPr lang="zh-CN" altLang="zh-CN" sz="2800" dirty="0" smtClean="0">
                <a:solidFill>
                  <a:schemeClr val="tx1"/>
                </a:solidFill>
                <a:uFillTx/>
                <a:latin typeface="楷体" panose="02010609060101010101" pitchFamily="49" charset="-122"/>
                <a:ea typeface="楷体" panose="02010609060101010101" pitchFamily="49" charset="-122"/>
              </a:rPr>
              <a:t>法国的政策</a:t>
            </a:r>
            <a:r>
              <a:rPr lang="zh-CN" altLang="zh-CN" sz="2800" dirty="0">
                <a:solidFill>
                  <a:schemeClr val="tx1"/>
                </a:solidFill>
                <a:uFillTx/>
                <a:latin typeface="楷体" panose="02010609060101010101" pitchFamily="49" charset="-122"/>
                <a:ea typeface="楷体" panose="02010609060101010101" pitchFamily="49" charset="-122"/>
              </a:rPr>
              <a:t>都着眼于</a:t>
            </a:r>
            <a:r>
              <a:rPr lang="zh-CN" altLang="zh-CN" sz="2800" dirty="0" smtClean="0">
                <a:solidFill>
                  <a:schemeClr val="tx1"/>
                </a:solidFill>
                <a:uFillTx/>
                <a:latin typeface="楷体" panose="02010609060101010101" pitchFamily="49" charset="-122"/>
                <a:ea typeface="楷体" panose="02010609060101010101" pitchFamily="49" charset="-122"/>
              </a:rPr>
              <a:t>瓜分</a:t>
            </a:r>
            <a:r>
              <a:rPr lang="zh-CN" altLang="en-US" sz="2800" dirty="0" smtClean="0">
                <a:solidFill>
                  <a:schemeClr val="tx1"/>
                </a:solidFill>
                <a:uFillTx/>
                <a:latin typeface="楷体" panose="02010609060101010101" pitchFamily="49" charset="-122"/>
                <a:ea typeface="楷体" panose="02010609060101010101" pitchFamily="49" charset="-122"/>
              </a:rPr>
              <a:t>。</a:t>
            </a:r>
            <a:r>
              <a:rPr lang="zh-CN" altLang="zh-CN" sz="2800" dirty="0" smtClean="0">
                <a:solidFill>
                  <a:schemeClr val="tx1"/>
                </a:solidFill>
                <a:uFillTx/>
                <a:latin typeface="楷体" panose="02010609060101010101" pitchFamily="49" charset="-122"/>
                <a:ea typeface="楷体" panose="02010609060101010101" pitchFamily="49" charset="-122"/>
              </a:rPr>
              <a:t>因此</a:t>
            </a:r>
            <a:r>
              <a:rPr lang="zh-CN" altLang="zh-CN" sz="2800" dirty="0">
                <a:solidFill>
                  <a:schemeClr val="tx1"/>
                </a:solidFill>
                <a:uFillTx/>
                <a:latin typeface="楷体" panose="02010609060101010101" pitchFamily="49" charset="-122"/>
                <a:ea typeface="楷体" panose="02010609060101010101" pitchFamily="49" charset="-122"/>
              </a:rPr>
              <a:t>粉碎瓜分阴谋</a:t>
            </a:r>
            <a:r>
              <a:rPr lang="zh-CN" altLang="zh-CN" sz="2800" dirty="0" smtClean="0">
                <a:solidFill>
                  <a:schemeClr val="tx1"/>
                </a:solidFill>
                <a:uFillTx/>
                <a:latin typeface="楷体" panose="02010609060101010101" pitchFamily="49" charset="-122"/>
                <a:ea typeface="楷体" panose="02010609060101010101" pitchFamily="49" charset="-122"/>
              </a:rPr>
              <a:t>，不能</a:t>
            </a:r>
            <a:r>
              <a:rPr lang="zh-CN" altLang="zh-CN" sz="2800" dirty="0">
                <a:solidFill>
                  <a:schemeClr val="tx1"/>
                </a:solidFill>
                <a:uFillTx/>
                <a:latin typeface="楷体" panose="02010609060101010101" pitchFamily="49" charset="-122"/>
                <a:ea typeface="楷体" panose="02010609060101010101" pitchFamily="49" charset="-122"/>
              </a:rPr>
              <a:t>依靠盲目排外，</a:t>
            </a:r>
            <a:r>
              <a:rPr lang="zh-CN" altLang="zh-CN" sz="2800" dirty="0">
                <a:solidFill>
                  <a:srgbClr val="FF0000"/>
                </a:solidFill>
                <a:uFillTx/>
                <a:latin typeface="楷体" panose="02010609060101010101" pitchFamily="49" charset="-122"/>
                <a:ea typeface="楷体" panose="02010609060101010101" pitchFamily="49" charset="-122"/>
              </a:rPr>
              <a:t>只能依靠中国社会的不断</a:t>
            </a:r>
            <a:r>
              <a:rPr lang="zh-CN" altLang="zh-CN" sz="2800" dirty="0" smtClean="0">
                <a:solidFill>
                  <a:srgbClr val="FF0000"/>
                </a:solidFill>
                <a:uFillTx/>
                <a:latin typeface="楷体" panose="02010609060101010101" pitchFamily="49" charset="-122"/>
                <a:ea typeface="楷体" panose="02010609060101010101" pitchFamily="49" charset="-122"/>
              </a:rPr>
              <a:t>进步</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zh-CN" altLang="zh-CN" sz="2800" dirty="0">
              <a:solidFill>
                <a:schemeClr val="tx1"/>
              </a:solidFill>
              <a:uFillTx/>
              <a:latin typeface="楷体" panose="02010609060101010101" pitchFamily="49" charset="-122"/>
              <a:ea typeface="楷体" panose="02010609060101010101" pitchFamily="49" charset="-122"/>
            </a:endParaRPr>
          </a:p>
          <a:p>
            <a:pPr algn="r"/>
            <a:r>
              <a:rPr lang="zh-CN"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摘编自</a:t>
            </a:r>
            <a:r>
              <a:rPr lang="zh-CN" altLang="zh-CN" sz="2400" dirty="0" smtClean="0">
                <a:solidFill>
                  <a:schemeClr val="tx1"/>
                </a:solidFill>
                <a:uFillTx/>
                <a:latin typeface="楷体" panose="02010609060101010101" pitchFamily="49" charset="-122"/>
                <a:ea typeface="楷体" panose="02010609060101010101" pitchFamily="49" charset="-122"/>
              </a:rPr>
              <a:t>李</a:t>
            </a:r>
            <a:r>
              <a:rPr lang="zh-CN" altLang="zh-CN" sz="2400" dirty="0">
                <a:solidFill>
                  <a:schemeClr val="tx1"/>
                </a:solidFill>
                <a:uFillTx/>
                <a:latin typeface="楷体" panose="02010609060101010101" pitchFamily="49" charset="-122"/>
                <a:ea typeface="楷体" panose="02010609060101010101" pitchFamily="49" charset="-122"/>
              </a:rPr>
              <a:t>时岳《义和团运动再认识》</a:t>
            </a:r>
            <a:endParaRPr lang="zh-CN" altLang="zh-CN" sz="2400" dirty="0">
              <a:solidFill>
                <a:schemeClr val="tx1"/>
              </a:solidFill>
              <a:uFillTx/>
              <a:latin typeface="楷体" panose="02010609060101010101" pitchFamily="49" charset="-122"/>
              <a:ea typeface="楷体" panose="02010609060101010101" pitchFamily="49" charset="-122"/>
            </a:endParaRPr>
          </a:p>
        </p:txBody>
      </p:sp>
      <p:sp>
        <p:nvSpPr>
          <p:cNvPr id="4" name="文本框 3"/>
          <p:cNvSpPr txBox="1"/>
          <p:nvPr/>
        </p:nvSpPr>
        <p:spPr>
          <a:xfrm>
            <a:off x="2532380" y="180340"/>
            <a:ext cx="5012055" cy="706755"/>
          </a:xfrm>
          <a:prstGeom prst="rect">
            <a:avLst/>
          </a:prstGeom>
          <a:solidFill>
            <a:schemeClr val="bg1"/>
          </a:solidFill>
        </p:spPr>
        <p:txBody>
          <a:bodyPr wrap="none" rtlCol="0">
            <a:spAutoFit/>
          </a:bodyPr>
          <a:p>
            <a:r>
              <a:rPr lang="en-US" altLang="zh-CN" sz="4000"/>
              <a:t>8</a:t>
            </a:r>
            <a:r>
              <a:rPr lang="zh-CN" altLang="en-US" sz="4000"/>
              <a:t>、</a:t>
            </a:r>
            <a:r>
              <a:rPr lang="zh-CN" altLang="zh-CN" sz="4000"/>
              <a:t>对义和团的再认识</a:t>
            </a:r>
            <a:endParaRPr lang="zh-CN" altLang="zh-CN" sz="400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3538" y="474345"/>
            <a:ext cx="8316924" cy="6062345"/>
          </a:xfrm>
          <a:prstGeom prst="rect">
            <a:avLst/>
          </a:prstGeom>
        </p:spPr>
        <p:txBody>
          <a:bodyPr wrap="square">
            <a:spAutoFit/>
          </a:bodyPr>
          <a:lstStyle/>
          <a:p>
            <a:pPr algn="just"/>
            <a:r>
              <a:rPr lang="en-US" altLang="zh-CN" sz="2800" dirty="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义和团运动</a:t>
            </a:r>
            <a:r>
              <a:rPr lang="zh-CN" altLang="zh-CN" sz="2800" dirty="0">
                <a:solidFill>
                  <a:schemeClr val="tx1"/>
                </a:solidFill>
                <a:uFillTx/>
                <a:latin typeface="楷体" panose="02010609060101010101" pitchFamily="49" charset="-122"/>
                <a:ea typeface="楷体" panose="02010609060101010101" pitchFamily="49" charset="-122"/>
              </a:rPr>
              <a:t>反推了“开民智”时代的到来</a:t>
            </a:r>
            <a:r>
              <a:rPr lang="zh-CN" altLang="zh-CN" sz="2800" dirty="0" smtClean="0">
                <a:solidFill>
                  <a:schemeClr val="tx1"/>
                </a:solidFill>
                <a:uFillTx/>
                <a:latin typeface="楷体" panose="02010609060101010101" pitchFamily="49" charset="-122"/>
                <a:ea typeface="楷体" panose="02010609060101010101" pitchFamily="49" charset="-122"/>
              </a:rPr>
              <a:t>。不仅</a:t>
            </a:r>
            <a:r>
              <a:rPr lang="zh-CN" altLang="zh-CN" sz="2800" dirty="0">
                <a:solidFill>
                  <a:schemeClr val="tx1"/>
                </a:solidFill>
                <a:uFillTx/>
                <a:latin typeface="楷体" panose="02010609060101010101" pitchFamily="49" charset="-122"/>
                <a:ea typeface="楷体" panose="02010609060101010101" pitchFamily="49" charset="-122"/>
              </a:rPr>
              <a:t>使得民族抗争运动达成“一概排外者，此惩于媚外者之愤兵，非救亡存弱之通津也”的共识，而且也推动了全民动员的民族抗争运动的</a:t>
            </a:r>
            <a:r>
              <a:rPr lang="zh-CN" altLang="zh-CN" sz="2800" dirty="0" smtClean="0">
                <a:solidFill>
                  <a:schemeClr val="tx1"/>
                </a:solidFill>
                <a:uFillTx/>
                <a:latin typeface="楷体" panose="02010609060101010101" pitchFamily="49" charset="-122"/>
                <a:ea typeface="楷体" panose="02010609060101010101" pitchFamily="49" charset="-122"/>
              </a:rPr>
              <a:t>兴起。</a:t>
            </a:r>
            <a:r>
              <a:rPr lang="zh-CN" altLang="zh-CN" sz="2800" dirty="0">
                <a:solidFill>
                  <a:schemeClr val="tx1"/>
                </a:solidFill>
                <a:uFillTx/>
                <a:latin typeface="楷体" panose="02010609060101010101" pitchFamily="49" charset="-122"/>
                <a:ea typeface="楷体" panose="02010609060101010101" pitchFamily="49" charset="-122"/>
              </a:rPr>
              <a:t>义和团之后，即“国民当自保利权之说，至此遂遍于通国，延及于下流社会矣。无以今日之局，较诸三年以前国家有大</a:t>
            </a:r>
            <a:r>
              <a:rPr lang="zh-CN" altLang="zh-CN" sz="2800" dirty="0" smtClean="0">
                <a:solidFill>
                  <a:schemeClr val="tx1"/>
                </a:solidFill>
                <a:uFillTx/>
                <a:latin typeface="楷体" panose="02010609060101010101" pitchFamily="49" charset="-122"/>
                <a:ea typeface="楷体" panose="02010609060101010101" pitchFamily="49" charset="-122"/>
              </a:rPr>
              <a:t>得失</a:t>
            </a:r>
            <a:r>
              <a:rPr lang="zh-CN" altLang="en-US" sz="2800" dirty="0" smtClean="0">
                <a:solidFill>
                  <a:schemeClr val="tx1"/>
                </a:solidFill>
                <a:uFillTx/>
                <a:latin typeface="楷体" panose="02010609060101010101" pitchFamily="49" charset="-122"/>
                <a:ea typeface="楷体" panose="02010609060101010101" pitchFamily="49" charset="-122"/>
              </a:rPr>
              <a:t>士大夫</a:t>
            </a:r>
            <a:r>
              <a:rPr lang="zh-CN" altLang="zh-CN" sz="2800" dirty="0" smtClean="0">
                <a:solidFill>
                  <a:schemeClr val="tx1"/>
                </a:solidFill>
                <a:uFillTx/>
                <a:latin typeface="楷体" panose="02010609060101010101" pitchFamily="49" charset="-122"/>
                <a:ea typeface="楷体" panose="02010609060101010101" pitchFamily="49" charset="-122"/>
              </a:rPr>
              <a:t>皆</a:t>
            </a:r>
            <a:r>
              <a:rPr lang="zh-CN" altLang="zh-CN" sz="2800" dirty="0">
                <a:solidFill>
                  <a:schemeClr val="tx1"/>
                </a:solidFill>
                <a:uFillTx/>
                <a:latin typeface="楷体" panose="02010609060101010101" pitchFamily="49" charset="-122"/>
                <a:ea typeface="楷体" panose="02010609060101010101" pitchFamily="49" charset="-122"/>
              </a:rPr>
              <a:t>熟视无睹时，岂不谓之大有进步？</a:t>
            </a:r>
            <a:r>
              <a:rPr lang="zh-CN" altLang="zh-CN" sz="2800" dirty="0" smtClean="0">
                <a:solidFill>
                  <a:schemeClr val="tx1"/>
                </a:solidFill>
                <a:uFillTx/>
                <a:latin typeface="楷体" panose="02010609060101010101" pitchFamily="49" charset="-122"/>
                <a:ea typeface="楷体" panose="02010609060101010101" pitchFamily="49" charset="-122"/>
              </a:rPr>
              <a:t>”</a:t>
            </a:r>
            <a:r>
              <a:rPr lang="zh-CN" altLang="zh-CN" sz="2800" dirty="0" smtClean="0">
                <a:solidFill>
                  <a:srgbClr val="FF0000"/>
                </a:solidFill>
                <a:uFillTx/>
                <a:latin typeface="楷体" panose="02010609060101010101" pitchFamily="49" charset="-122"/>
                <a:ea typeface="楷体" panose="02010609060101010101" pitchFamily="49" charset="-122"/>
              </a:rPr>
              <a:t>民族主义</a:t>
            </a:r>
            <a:r>
              <a:rPr lang="zh-CN" altLang="zh-CN" sz="2800" dirty="0">
                <a:solidFill>
                  <a:srgbClr val="FF0000"/>
                </a:solidFill>
                <a:uFillTx/>
                <a:latin typeface="楷体" panose="02010609060101010101" pitchFamily="49" charset="-122"/>
                <a:ea typeface="楷体" panose="02010609060101010101" pitchFamily="49" charset="-122"/>
              </a:rPr>
              <a:t>、爱国情操和休戚与共的同胞感情渐渐在一般人心中滋长</a:t>
            </a:r>
            <a:r>
              <a:rPr lang="zh-CN" altLang="zh-CN" sz="2800" dirty="0">
                <a:solidFill>
                  <a:schemeClr val="tx1"/>
                </a:solidFill>
                <a:uFillTx/>
                <a:latin typeface="楷体" panose="02010609060101010101" pitchFamily="49" charset="-122"/>
                <a:ea typeface="楷体" panose="02010609060101010101" pitchFamily="49" charset="-122"/>
              </a:rPr>
              <a:t>。相继而起的抵制美货、争矿运动、收回利权等运动，新知识群体、传统绅士等知识精英，常常直接诉诸群众力量的态度，既体现了“社会启蒙”的成功，也反映了当时“民间社会”势力的茁壮</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zh-CN" altLang="zh-CN" sz="2800" dirty="0">
              <a:solidFill>
                <a:schemeClr val="tx1"/>
              </a:solidFill>
              <a:uFillTx/>
              <a:latin typeface="楷体" panose="02010609060101010101" pitchFamily="49" charset="-122"/>
              <a:ea typeface="楷体" panose="02010609060101010101" pitchFamily="49" charset="-122"/>
            </a:endParaRPr>
          </a:p>
          <a:p>
            <a:pPr algn="r"/>
            <a:r>
              <a:rPr lang="zh-CN" altLang="zh-CN" sz="2400" dirty="0">
                <a:solidFill>
                  <a:schemeClr val="tx1"/>
                </a:solidFill>
                <a:uFillTx/>
                <a:latin typeface="楷体" panose="02010609060101010101" pitchFamily="49" charset="-122"/>
                <a:ea typeface="楷体" panose="02010609060101010101" pitchFamily="49" charset="-122"/>
              </a:rPr>
              <a:t>——王先明</a:t>
            </a:r>
            <a:r>
              <a:rPr lang="zh-CN" altLang="en-US" sz="2400" dirty="0">
                <a:solidFill>
                  <a:schemeClr val="tx1"/>
                </a:solidFill>
                <a:uFillTx/>
                <a:latin typeface="楷体" panose="02010609060101010101" pitchFamily="49" charset="-122"/>
                <a:ea typeface="楷体" panose="02010609060101010101" pitchFamily="49" charset="-122"/>
              </a:rPr>
              <a:t>主编</a:t>
            </a: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中国</a:t>
            </a:r>
            <a:r>
              <a:rPr lang="zh-CN" altLang="en-US" sz="2400" dirty="0" smtClean="0">
                <a:solidFill>
                  <a:schemeClr val="tx1"/>
                </a:solidFill>
                <a:uFillTx/>
                <a:latin typeface="楷体" panose="02010609060101010101" pitchFamily="49" charset="-122"/>
                <a:ea typeface="楷体" panose="02010609060101010101" pitchFamily="49" charset="-122"/>
              </a:rPr>
              <a:t>近代史</a:t>
            </a:r>
            <a:r>
              <a:rPr lang="en-US" altLang="zh-CN" sz="2400" dirty="0" smtClean="0">
                <a:solidFill>
                  <a:schemeClr val="tx1"/>
                </a:solidFill>
                <a:uFillTx/>
                <a:latin typeface="楷体" panose="02010609060101010101" pitchFamily="49" charset="-122"/>
                <a:ea typeface="楷体" panose="02010609060101010101" pitchFamily="49" charset="-122"/>
              </a:rPr>
              <a:t>(1840—1949)》</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pic>
        <p:nvPicPr>
          <p:cNvPr id="3" name="Picture 2" descr="C:\Users\lixf\Desktop\无标题9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50438" y="5877272"/>
            <a:ext cx="440596" cy="42397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4230" y="1314996"/>
            <a:ext cx="8639514" cy="520065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还</a:t>
            </a:r>
            <a:r>
              <a:rPr lang="zh-CN" altLang="zh-CN" sz="2800" dirty="0">
                <a:solidFill>
                  <a:schemeClr val="tx1"/>
                </a:solidFill>
                <a:uFillTx/>
                <a:latin typeface="楷体" panose="02010609060101010101" pitchFamily="49" charset="-122"/>
                <a:ea typeface="楷体" panose="02010609060101010101" pitchFamily="49" charset="-122"/>
              </a:rPr>
              <a:t>在南京临时政府未成立之前，当时同盟会内部对未来政府究竟采行总是责任内阁制，就存在分歧。以孙中山为代表，坚决主张实行总统制</a:t>
            </a:r>
            <a:r>
              <a:rPr lang="zh-CN" altLang="zh-CN" sz="2800" dirty="0" smtClean="0">
                <a:solidFill>
                  <a:schemeClr val="tx1"/>
                </a:solidFill>
                <a:uFillTx/>
                <a:latin typeface="楷体" panose="02010609060101010101" pitchFamily="49" charset="-122"/>
                <a:ea typeface="楷体" panose="02010609060101010101" pitchFamily="49" charset="-122"/>
              </a:rPr>
              <a:t>，</a:t>
            </a:r>
            <a:r>
              <a:rPr lang="zh-CN" altLang="en-US" sz="2800" dirty="0" smtClean="0">
                <a:solidFill>
                  <a:schemeClr val="tx1"/>
                </a:solidFill>
                <a:uFillTx/>
                <a:latin typeface="楷体" panose="02010609060101010101" pitchFamily="49" charset="-122"/>
                <a:ea typeface="楷体" panose="02010609060101010101" pitchFamily="49" charset="-122"/>
              </a:rPr>
              <a:t>理由是</a:t>
            </a:r>
            <a:r>
              <a:rPr lang="zh-CN" altLang="zh-CN" sz="2800" dirty="0" smtClean="0">
                <a:solidFill>
                  <a:schemeClr val="tx1"/>
                </a:solidFill>
                <a:uFillTx/>
                <a:latin typeface="楷体" panose="02010609060101010101" pitchFamily="49" charset="-122"/>
                <a:ea typeface="楷体" panose="02010609060101010101" pitchFamily="49" charset="-122"/>
              </a:rPr>
              <a:t>民国</a:t>
            </a:r>
            <a:r>
              <a:rPr lang="zh-CN" altLang="zh-CN" sz="2800" dirty="0">
                <a:solidFill>
                  <a:schemeClr val="tx1"/>
                </a:solidFill>
                <a:uFillTx/>
                <a:latin typeface="楷体" panose="02010609060101010101" pitchFamily="49" charset="-122"/>
                <a:ea typeface="楷体" panose="02010609060101010101" pitchFamily="49" charset="-122"/>
              </a:rPr>
              <a:t>初建，国家尚未统一，实行总统制有利于新政权的巩固。但以宋教仁为代表，则主张实行责任内阁制，赋予内阁更多的权力，理由是有鉴于中国数千年君主专制独裁统治的教训，若行总统制，给总统过大的权力，日后难免出现变相的独裁。因此，竭力反对行总统制。当时黄兴表示，究竟实行何种制度，待到南京，交付南京，交付各省都督府代表会议表决。结果，代表会议选择了总统制</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谢俊美</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政治制度与近代中国</a:t>
            </a:r>
            <a:r>
              <a:rPr lang="en-US" altLang="zh-CN" sz="2400" dirty="0" smtClean="0">
                <a:solidFill>
                  <a:schemeClr val="tx1"/>
                </a:solidFill>
                <a:uFillTx/>
                <a:latin typeface="楷体" panose="02010609060101010101" pitchFamily="49" charset="-122"/>
                <a:ea typeface="楷体" panose="02010609060101010101" pitchFamily="49" charset="-122"/>
              </a:rPr>
              <a:t>》</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sp>
        <p:nvSpPr>
          <p:cNvPr id="3" name="文本框 2"/>
          <p:cNvSpPr txBox="1"/>
          <p:nvPr/>
        </p:nvSpPr>
        <p:spPr>
          <a:xfrm>
            <a:off x="67945" y="201295"/>
            <a:ext cx="9076055" cy="706755"/>
          </a:xfrm>
          <a:prstGeom prst="rect">
            <a:avLst/>
          </a:prstGeom>
          <a:solidFill>
            <a:schemeClr val="bg1"/>
          </a:solidFill>
        </p:spPr>
        <p:txBody>
          <a:bodyPr wrap="none" rtlCol="0">
            <a:spAutoFit/>
          </a:bodyPr>
          <a:p>
            <a:r>
              <a:rPr lang="en-US" altLang="zh-CN" sz="4000"/>
              <a:t>9</a:t>
            </a:r>
            <a:r>
              <a:rPr lang="zh-CN" altLang="en-US" sz="4000"/>
              <a:t>、</a:t>
            </a:r>
            <a:r>
              <a:rPr lang="zh-CN" altLang="en-US" sz="4000"/>
              <a:t>如何看待民国初年的总统制和内阁制</a:t>
            </a:r>
            <a:endParaRPr lang="zh-CN" altLang="en-US" sz="400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836712"/>
            <a:ext cx="8496944" cy="390779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对</a:t>
            </a:r>
            <a:r>
              <a:rPr lang="zh-CN" altLang="zh-CN" sz="2800" dirty="0">
                <a:solidFill>
                  <a:schemeClr val="tx1"/>
                </a:solidFill>
                <a:uFillTx/>
                <a:latin typeface="楷体" panose="02010609060101010101" pitchFamily="49" charset="-122"/>
                <a:ea typeface="楷体" panose="02010609060101010101" pitchFamily="49" charset="-122"/>
              </a:rPr>
              <a:t>革命党人来说，改总统制为内阁制，反映了其维护民主共和制的良苦用，但因人事而立法的做法一直受到后人的诟病，因为此种做法在</a:t>
            </a:r>
            <a:r>
              <a:rPr lang="en-US" altLang="zh-CN" sz="2800" dirty="0">
                <a:solidFill>
                  <a:schemeClr val="tx1"/>
                </a:solidFill>
                <a:uFillTx/>
                <a:latin typeface="楷体" panose="02010609060101010101" pitchFamily="49" charset="-122"/>
                <a:ea typeface="楷体" panose="02010609060101010101" pitchFamily="49" charset="-122"/>
              </a:rPr>
              <a:t>20</a:t>
            </a:r>
            <a:r>
              <a:rPr lang="zh-CN" altLang="zh-CN" sz="2800" dirty="0">
                <a:solidFill>
                  <a:schemeClr val="tx1"/>
                </a:solidFill>
                <a:uFillTx/>
                <a:latin typeface="楷体" panose="02010609060101010101" pitchFamily="49" charset="-122"/>
                <a:ea typeface="楷体" panose="02010609060101010101" pitchFamily="49" charset="-122"/>
              </a:rPr>
              <a:t>世纪中国宪政史上开了一个因人设法与因人废法的先例。孙中山晚年在广州讲述五权宪法时不无遗憾地说：“在南京订出来的民国约法里头，只有‘中华民国主权属于国民全体’的那一条是兄弟所主张的。其余都不是兄弟的意思。</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闾小波</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中国近代政治发展史</a:t>
            </a:r>
            <a:r>
              <a:rPr lang="en-US" altLang="zh-CN" sz="2400" dirty="0" smtClean="0">
                <a:solidFill>
                  <a:schemeClr val="tx1"/>
                </a:solidFill>
                <a:uFillTx/>
                <a:latin typeface="楷体" panose="02010609060101010101" pitchFamily="49" charset="-122"/>
                <a:ea typeface="楷体" panose="02010609060101010101" pitchFamily="49" charset="-122"/>
              </a:rPr>
              <a:t>》</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98" y="2674323"/>
            <a:ext cx="9072880" cy="163004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解析</a:t>
            </a: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］本题主要考查考生在全面解读材料的基础上正确解释历史事物的能力。</a:t>
            </a:r>
            <a:endPar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要求考生找出两个文件的不同特征，概括出人权观念产生、发展和扩散的过程，</a:t>
            </a:r>
            <a:endPar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并根据材料信息，进一步理解中国人权观的特点。第一问在解答时首先要找出</a:t>
            </a:r>
            <a:endPar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比较项，一般从内容、范围和影响等角度考虑，然后再分析原因。第二问在解</a:t>
            </a:r>
            <a:endPar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答时要立足材料，紧扣材料分析。</a:t>
            </a:r>
            <a:endParaRPr kumimoji="0" 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 name="文本框 1"/>
          <p:cNvSpPr txBox="1"/>
          <p:nvPr/>
        </p:nvSpPr>
        <p:spPr>
          <a:xfrm>
            <a:off x="192405" y="4304665"/>
            <a:ext cx="9073515" cy="2553335"/>
          </a:xfrm>
          <a:prstGeom prst="rect">
            <a:avLst/>
          </a:prstGeom>
          <a:noFill/>
        </p:spPr>
        <p:txBody>
          <a:bodyPr wrap="square" rtlCol="0">
            <a:spAutoFit/>
          </a:bodyPr>
          <a:p>
            <a:pPr algn="l"/>
            <a:r>
              <a:rPr lang="zh-CN" altLang="en-US" sz="2000"/>
              <a:t>(1)相同：二者都肯定人的平等自由的基本权利．(2 分)</a:t>
            </a:r>
            <a:endParaRPr lang="zh-CN" altLang="en-US" sz="2000"/>
          </a:p>
          <a:p>
            <a:pPr algn="l"/>
            <a:r>
              <a:rPr lang="zh-CN" altLang="en-US" sz="2000"/>
              <a:t>不同：二者应用范围不同。《人权宣言》是法国大革命反封建的纲领性文件，《世界人权宣言》是世界人民和各国努力实现的目标；</a:t>
            </a:r>
            <a:endParaRPr lang="zh-CN" altLang="en-US" sz="2000"/>
          </a:p>
          <a:p>
            <a:pPr algn="l"/>
            <a:r>
              <a:rPr lang="zh-CN" altLang="en-US" sz="2000"/>
              <a:t>二者内容不同，《人权宣言》主要局限在政治权利， 《世界人权宣言》把人权扩大到经济、杜会、文化、教育等各领域。(6 分) </a:t>
            </a:r>
            <a:endParaRPr lang="zh-CN" altLang="en-US" sz="2000"/>
          </a:p>
          <a:p>
            <a:pPr algn="l"/>
            <a:r>
              <a:rPr lang="zh-CN" altLang="en-US" sz="2000"/>
              <a:t>实现人权是人类的普遍理想和追求；经过一百多年的实践，特别是第二次世界大战后，人权进—步得到重视，人们对人权的认识也不断深入。(3 分)</a:t>
            </a:r>
            <a:endParaRPr lang="zh-CN" altLang="en-US" sz="2000"/>
          </a:p>
          <a:p>
            <a:pPr algn="l"/>
            <a:r>
              <a:rPr lang="zh-CN" altLang="en-US" sz="2000"/>
              <a:t> (2)重视生存权和发展权，重视集体人权。(3 分)</a:t>
            </a:r>
            <a:endParaRPr lang="zh-CN" altLang="en-US" sz="2000"/>
          </a:p>
        </p:txBody>
      </p:sp>
      <p:sp>
        <p:nvSpPr>
          <p:cNvPr id="4" name="内容占位符 3"/>
          <p:cNvSpPr>
            <a:spLocks noGrp="1"/>
          </p:cNvSpPr>
          <p:nvPr>
            <p:ph sz="half" idx="2"/>
          </p:nvPr>
        </p:nvSpPr>
        <p:spPr>
          <a:xfrm>
            <a:off x="-108585" y="0"/>
            <a:ext cx="9181465" cy="2675255"/>
          </a:xfrm>
        </p:spPr>
        <p:txBody>
          <a:bodyPr>
            <a:noAutofit/>
          </a:bodyPr>
          <a:p>
            <a:r>
              <a:rPr lang="zh-CN" altLang="en-US" sz="1800" dirty="0" smtClean="0"/>
              <a:t>材料三  新中国成立</a:t>
            </a:r>
            <a:r>
              <a:rPr lang="en-US" altLang="zh-CN" sz="1800" dirty="0" smtClean="0"/>
              <a:t>50</a:t>
            </a:r>
            <a:r>
              <a:rPr lang="zh-CN" altLang="en-US" sz="1800" dirty="0" smtClean="0"/>
              <a:t>年来，特别是改革开放以来，中国政府始终把解决人民的</a:t>
            </a:r>
            <a:r>
              <a:rPr lang="zh-CN" altLang="en-US" sz="1800" dirty="0" smtClean="0">
                <a:solidFill>
                  <a:srgbClr val="FF0000"/>
                </a:solidFill>
              </a:rPr>
              <a:t>生存权和发展权</a:t>
            </a:r>
            <a:r>
              <a:rPr lang="zh-CN" altLang="en-US" sz="1800" dirty="0" smtClean="0"/>
              <a:t>问题放在首位，坚持以经济建设为中心，大力发展社会生产力，使经济和社会发展突飞猛进，综合国力显著增强，人民生活水平大幅度提高，实现了从贫困到温饱和从温饱到小康的两次历史性跨越中国的民主法制建设取得重大进展，</a:t>
            </a:r>
            <a:r>
              <a:rPr lang="zh-CN" altLang="en-US" sz="1800" dirty="0" smtClean="0">
                <a:solidFill>
                  <a:srgbClr val="FF0000"/>
                </a:solidFill>
              </a:rPr>
              <a:t>人民</a:t>
            </a:r>
            <a:r>
              <a:rPr lang="zh-CN" altLang="en-US" sz="1800" dirty="0" smtClean="0"/>
              <a:t>的公民权利和政治权利依法得到维护和保障</a:t>
            </a:r>
            <a:r>
              <a:rPr lang="en-US" altLang="zh-CN" sz="1800" dirty="0" smtClean="0"/>
              <a:t>…</a:t>
            </a:r>
            <a:r>
              <a:rPr lang="zh-CN" altLang="en-US" sz="1800" dirty="0" smtClean="0"/>
              <a:t>（实现了）</a:t>
            </a:r>
            <a:r>
              <a:rPr lang="zh-CN" altLang="en-US" sz="1800" dirty="0" smtClean="0">
                <a:solidFill>
                  <a:srgbClr val="FF0000"/>
                </a:solidFill>
              </a:rPr>
              <a:t>妇女、儿童权利的保护少数民族</a:t>
            </a:r>
            <a:r>
              <a:rPr lang="zh-CN" altLang="en-US" sz="1800" dirty="0" smtClean="0"/>
              <a:t>的平等权利和特殊保护。</a:t>
            </a:r>
            <a:endParaRPr lang="zh-CN" altLang="en-US" sz="1800" dirty="0" smtClean="0"/>
          </a:p>
          <a:p>
            <a:r>
              <a:rPr lang="zh-CN" altLang="en-US" sz="1800" dirty="0" smtClean="0"/>
              <a:t>                                  </a:t>
            </a:r>
            <a:r>
              <a:rPr lang="en-US" altLang="zh-CN" sz="1800" dirty="0" smtClean="0"/>
              <a:t>——</a:t>
            </a:r>
            <a:r>
              <a:rPr lang="zh-CN" altLang="en-US" sz="1800" dirty="0" smtClean="0"/>
              <a:t>摘自国务院新闻办公室</a:t>
            </a:r>
            <a:r>
              <a:rPr lang="en-US" altLang="zh-CN" sz="1800" dirty="0" smtClean="0"/>
              <a:t>《</a:t>
            </a:r>
            <a:r>
              <a:rPr lang="zh-CN" altLang="en-US" sz="1800" dirty="0" smtClean="0"/>
              <a:t>中国人权五十年</a:t>
            </a:r>
            <a:r>
              <a:rPr lang="en-US" altLang="zh-CN" sz="1800" dirty="0" smtClean="0"/>
              <a:t>》</a:t>
            </a:r>
            <a:r>
              <a:rPr lang="zh-CN" altLang="en-US" sz="1800" dirty="0" smtClean="0"/>
              <a:t>（</a:t>
            </a:r>
            <a:r>
              <a:rPr lang="en-US" altLang="zh-CN" sz="1800" dirty="0" smtClean="0"/>
              <a:t>2000</a:t>
            </a:r>
            <a:r>
              <a:rPr lang="zh-CN" altLang="en-US" sz="1800" dirty="0" smtClean="0"/>
              <a:t>年）</a:t>
            </a:r>
            <a:endParaRPr lang="zh-CN" altLang="en-US" sz="1800" dirty="0" smtClean="0"/>
          </a:p>
          <a:p>
            <a:pPr marL="0" indent="0">
              <a:buNone/>
            </a:pPr>
            <a:r>
              <a:rPr lang="en-US" altLang="zh-CN" sz="1800" dirty="0" smtClean="0"/>
              <a:t>(I</a:t>
            </a:r>
            <a:r>
              <a:rPr lang="zh-CN" altLang="en-US" sz="1800" dirty="0" smtClean="0"/>
              <a:t>）根据材料一、材料二，分析</a:t>
            </a:r>
            <a:r>
              <a:rPr lang="en-US" altLang="zh-CN" sz="1800" dirty="0" smtClean="0"/>
              <a:t>《</a:t>
            </a:r>
            <a:r>
              <a:rPr lang="zh-CN" altLang="en-US" sz="1800" dirty="0" smtClean="0"/>
              <a:t>人权宣言</a:t>
            </a:r>
            <a:r>
              <a:rPr lang="en-US" altLang="zh-CN" sz="1800" dirty="0" smtClean="0"/>
              <a:t>》</a:t>
            </a:r>
            <a:r>
              <a:rPr lang="zh-CN" altLang="en-US" sz="1800" dirty="0" smtClean="0"/>
              <a:t>与</a:t>
            </a:r>
            <a:r>
              <a:rPr lang="en-US" altLang="zh-CN" sz="1800" dirty="0" smtClean="0"/>
              <a:t>《</a:t>
            </a:r>
            <a:r>
              <a:rPr lang="zh-CN" altLang="en-US" sz="1800" dirty="0" smtClean="0"/>
              <a:t>世界人权宣言</a:t>
            </a:r>
            <a:r>
              <a:rPr lang="en-US" altLang="zh-CN" sz="1800" dirty="0" smtClean="0"/>
              <a:t>》</a:t>
            </a:r>
            <a:r>
              <a:rPr lang="zh-CN" altLang="en-US" sz="1800" dirty="0" smtClean="0"/>
              <a:t>的异同，并指出其原因。</a:t>
            </a:r>
            <a:endParaRPr lang="zh-CN" altLang="en-US" sz="1800" dirty="0" smtClean="0"/>
          </a:p>
          <a:p>
            <a:pPr marL="0" indent="0">
              <a:buNone/>
            </a:pPr>
            <a:r>
              <a:rPr lang="en-US" altLang="zh-CN" sz="1800" dirty="0" smtClean="0"/>
              <a:t>(2</a:t>
            </a:r>
            <a:r>
              <a:rPr lang="zh-CN" altLang="en-US" sz="1800" dirty="0" smtClean="0"/>
              <a:t>）概括材料三所反映的中国人权观的特点。</a:t>
            </a:r>
            <a:endParaRPr lang="zh-CN" altLang="en-US" sz="1800" dirty="0" smtClean="0"/>
          </a:p>
          <a:p>
            <a:endParaRPr lang="zh-CN"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1"/>
                                        </p:tgtEl>
                                        <p:attrNameLst>
                                          <p:attrName>style.visibility</p:attrName>
                                        </p:attrNameLst>
                                      </p:cBhvr>
                                      <p:to>
                                        <p:strVal val="visible"/>
                                      </p:to>
                                    </p:set>
                                    <p:animEffect transition="in" filter="blinds(horizontal)">
                                      <p:cBhvr>
                                        <p:cTn id="27" dur="500"/>
                                        <p:tgtEl>
                                          <p:spTgt spid="51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linds(horizontal)">
                                      <p:cBhvr>
                                        <p:cTn id="32" dur="500"/>
                                        <p:tgtEl>
                                          <p:spTgt spid="2">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blinds(horizontal)">
                                      <p:cBhvr>
                                        <p:cTn id="35" dur="500"/>
                                        <p:tgtEl>
                                          <p:spTgt spid="2">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blinds(horizontal)">
                                      <p:cBhvr>
                                        <p:cTn id="38" dur="500"/>
                                        <p:tgtEl>
                                          <p:spTgt spid="2">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blinds(horizontal)">
                                      <p:cBhvr>
                                        <p:cTn id="41" dur="500"/>
                                        <p:tgtEl>
                                          <p:spTgt spid="2">
                                            <p:txEl>
                                              <p:pRg st="3" end="3"/>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blinds(horizontal)">
                                      <p:cBhvr>
                                        <p:cTn id="4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bldLvl="0" animBg="1"/>
      <p:bldP spid="4" grpId="0" uiExpand="1"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540" y="716965"/>
            <a:ext cx="8280920" cy="3046095"/>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《临时约法》</a:t>
            </a:r>
            <a:r>
              <a:rPr lang="zh-CN" altLang="zh-CN" sz="2800" dirty="0">
                <a:solidFill>
                  <a:schemeClr val="tx1"/>
                </a:solidFill>
                <a:uFillTx/>
                <a:latin typeface="楷体" panose="02010609060101010101" pitchFamily="49" charset="-122"/>
                <a:ea typeface="楷体" panose="02010609060101010101" pitchFamily="49" charset="-122"/>
              </a:rPr>
              <a:t>是辛亥革命的产物，它的内容揭示了崭新的进步的社会政治制度，代表了中国近代社会发展的方向。它是中国近代资产阶级宪政运动呈动的结晶，是中国民族资产阶级的宪法文献，是中国法制史上的一个里程碑，在世界法制史上有着重要的地位</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曾宪义等主编</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中国法制史</a:t>
            </a:r>
            <a:r>
              <a:rPr lang="en-US" altLang="zh-CN" sz="2400" dirty="0" smtClean="0">
                <a:solidFill>
                  <a:schemeClr val="tx1"/>
                </a:solidFill>
                <a:uFillTx/>
                <a:latin typeface="楷体" panose="02010609060101010101" pitchFamily="49" charset="-122"/>
                <a:ea typeface="楷体" panose="02010609060101010101" pitchFamily="49" charset="-122"/>
              </a:rPr>
              <a:t>》</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pic>
        <p:nvPicPr>
          <p:cNvPr id="3" name="Picture 2" descr="C:\Users\lixf\Desktop\无标题9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50438" y="5899798"/>
            <a:ext cx="440596" cy="42397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69832"/>
            <a:ext cx="8640960" cy="433832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现代</a:t>
            </a:r>
            <a:r>
              <a:rPr lang="zh-CN" altLang="zh-CN" sz="2800" dirty="0" smtClean="0">
                <a:solidFill>
                  <a:schemeClr val="tx1"/>
                </a:solidFill>
                <a:uFillTx/>
                <a:latin typeface="楷体" panose="02010609060101010101" pitchFamily="49" charset="-122"/>
                <a:ea typeface="楷体" panose="02010609060101010101" pitchFamily="49" charset="-122"/>
              </a:rPr>
              <a:t>化</a:t>
            </a:r>
            <a:r>
              <a:rPr lang="zh-CN" altLang="zh-CN" sz="2800" dirty="0">
                <a:solidFill>
                  <a:schemeClr val="tx1"/>
                </a:solidFill>
                <a:uFillTx/>
                <a:latin typeface="楷体" panose="02010609060101010101" pitchFamily="49" charset="-122"/>
                <a:ea typeface="楷体" panose="02010609060101010101" pitchFamily="49" charset="-122"/>
              </a:rPr>
              <a:t>范式对辛亥革命史直接冲击，是否定辛亥革命的史实，过分渲染清末新政之功，甚至认为革命打断了新政所开启的近代化的进程</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袁伟时</a:t>
            </a:r>
            <a:r>
              <a:rPr lang="zh-CN" altLang="zh-CN" sz="2800" dirty="0">
                <a:solidFill>
                  <a:schemeClr val="tx1"/>
                </a:solidFill>
                <a:uFillTx/>
                <a:latin typeface="楷体" panose="02010609060101010101" pitchFamily="49" charset="-122"/>
                <a:ea typeface="楷体" panose="02010609060101010101" pitchFamily="49" charset="-122"/>
              </a:rPr>
              <a:t>认为辛亥革命“建树不多”，但承认“加速了思想观念的变革”，肯定“辛亥革命是新文化运动的真正起点”；强调“辛亥革命前夕的清王朝，正在向立宪政体转化；而号称民国的政府大都是专制政权”，“辛亥革命前夕的清政府比后来军阀统治时期的政府更容易向民主、法治体制过渡</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曾业英主编</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当代中国近代史研究</a:t>
            </a:r>
            <a:r>
              <a:rPr lang="en-US" altLang="zh-CN" sz="2400" dirty="0" smtClean="0">
                <a:solidFill>
                  <a:schemeClr val="tx1"/>
                </a:solidFill>
                <a:uFillTx/>
                <a:latin typeface="楷体" panose="02010609060101010101" pitchFamily="49" charset="-122"/>
                <a:ea typeface="楷体" panose="02010609060101010101" pitchFamily="49" charset="-122"/>
              </a:rPr>
              <a:t>(1949—2009)》</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sp>
        <p:nvSpPr>
          <p:cNvPr id="3" name="文本框 2"/>
          <p:cNvSpPr txBox="1"/>
          <p:nvPr/>
        </p:nvSpPr>
        <p:spPr>
          <a:xfrm>
            <a:off x="2623185" y="542290"/>
            <a:ext cx="4761230" cy="706755"/>
          </a:xfrm>
          <a:prstGeom prst="rect">
            <a:avLst/>
          </a:prstGeom>
          <a:solidFill>
            <a:schemeClr val="bg1"/>
          </a:solidFill>
        </p:spPr>
        <p:txBody>
          <a:bodyPr wrap="none" rtlCol="0">
            <a:spAutoFit/>
          </a:bodyPr>
          <a:p>
            <a:r>
              <a:rPr lang="en-US" altLang="zh-CN" sz="4000"/>
              <a:t>10</a:t>
            </a:r>
            <a:r>
              <a:rPr lang="zh-CN" altLang="en-US" sz="4000"/>
              <a:t>、</a:t>
            </a:r>
            <a:r>
              <a:rPr lang="zh-CN" altLang="en-US" sz="4000"/>
              <a:t>对辛亥革命评价</a:t>
            </a:r>
            <a:endParaRPr lang="zh-CN" altLang="en-US" sz="400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836712"/>
            <a:ext cx="8352928" cy="433832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辛亥革命</a:t>
            </a:r>
            <a:r>
              <a:rPr lang="zh-CN" altLang="zh-CN" sz="2800" dirty="0">
                <a:solidFill>
                  <a:schemeClr val="tx1"/>
                </a:solidFill>
                <a:uFillTx/>
                <a:latin typeface="楷体" panose="02010609060101010101" pitchFamily="49" charset="-122"/>
                <a:ea typeface="楷体" panose="02010609060101010101" pitchFamily="49" charset="-122"/>
              </a:rPr>
              <a:t>既有的“资产阶级革命”论断，已为学界同人所质疑。张宪文从革命动力、支持者与奋斗目标分析，指出“不应将辛亥革命完全定性为资产阶级革命”，辛亥革命的性质是民族民主革命。并且否定辛亥革命失败说，认为辛亥革命完成推翻清王朝专制统治、建立民主共和国的任务，“至于当时深刻存在的更为复杂的社会改造任务，绝非武昌起义一声枪响，或革命党人一朝一夕所能完成的”，不必过分苛求革命先行者们</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曾业英主编</a:t>
            </a: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当代中国近代史</a:t>
            </a:r>
            <a:r>
              <a:rPr lang="zh-CN" altLang="en-US" sz="2400" dirty="0" smtClean="0">
                <a:solidFill>
                  <a:schemeClr val="tx1"/>
                </a:solidFill>
                <a:uFillTx/>
                <a:latin typeface="楷体" panose="02010609060101010101" pitchFamily="49" charset="-122"/>
                <a:ea typeface="楷体" panose="02010609060101010101" pitchFamily="49" charset="-122"/>
              </a:rPr>
              <a:t>研究</a:t>
            </a:r>
            <a:r>
              <a:rPr lang="en-US" altLang="zh-CN" sz="2400" dirty="0" smtClean="0">
                <a:solidFill>
                  <a:schemeClr val="tx1"/>
                </a:solidFill>
                <a:uFillTx/>
                <a:latin typeface="楷体" panose="02010609060101010101" pitchFamily="49" charset="-122"/>
                <a:ea typeface="楷体" panose="02010609060101010101" pitchFamily="49" charset="-122"/>
              </a:rPr>
              <a:t>(1949—2009)》</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692696"/>
            <a:ext cx="8352928" cy="563118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郭世佑</a:t>
            </a:r>
            <a:r>
              <a:rPr lang="zh-CN" altLang="zh-CN" sz="2800" dirty="0">
                <a:solidFill>
                  <a:schemeClr val="tx1"/>
                </a:solidFill>
                <a:uFillTx/>
                <a:latin typeface="楷体" panose="02010609060101010101" pitchFamily="49" charset="-122"/>
                <a:ea typeface="楷体" panose="02010609060101010101" pitchFamily="49" charset="-122"/>
              </a:rPr>
              <a:t>提出：“就辛亥革命的实质或性质而言，与其说它是资产阶级革命，还不如说是以反满为主题的国内民族革命与变君主政体为民主政体的政治革命的有机结合。”其立论根据</a:t>
            </a:r>
            <a:r>
              <a:rPr lang="zh-CN" altLang="zh-CN" sz="2800" dirty="0" smtClean="0">
                <a:solidFill>
                  <a:schemeClr val="tx1"/>
                </a:solidFill>
                <a:uFillTx/>
                <a:latin typeface="楷体" panose="02010609060101010101" pitchFamily="49" charset="-122"/>
                <a:ea typeface="楷体" panose="02010609060101010101" pitchFamily="49" charset="-122"/>
              </a:rPr>
              <a:t>：</a:t>
            </a:r>
            <a:r>
              <a:rPr lang="en-US" altLang="zh-CN" sz="2800" dirty="0" smtClean="0">
                <a:solidFill>
                  <a:schemeClr val="tx1"/>
                </a:solidFill>
                <a:uFillTx/>
                <a:latin typeface="楷体" panose="02010609060101010101" pitchFamily="49" charset="-122"/>
                <a:ea typeface="楷体" panose="02010609060101010101" pitchFamily="49" charset="-122"/>
              </a:rPr>
              <a:t>(1)</a:t>
            </a:r>
            <a:r>
              <a:rPr lang="zh-CN" altLang="zh-CN" sz="2800" dirty="0" smtClean="0">
                <a:solidFill>
                  <a:schemeClr val="tx1"/>
                </a:solidFill>
                <a:uFillTx/>
                <a:latin typeface="楷体" panose="02010609060101010101" pitchFamily="49" charset="-122"/>
                <a:ea typeface="楷体" panose="02010609060101010101" pitchFamily="49" charset="-122"/>
              </a:rPr>
              <a:t>“节制资本”</a:t>
            </a:r>
            <a:r>
              <a:rPr lang="zh-CN" altLang="zh-CN" sz="2800" dirty="0">
                <a:solidFill>
                  <a:schemeClr val="tx1"/>
                </a:solidFill>
                <a:uFillTx/>
                <a:latin typeface="楷体" panose="02010609060101010101" pitchFamily="49" charset="-122"/>
                <a:ea typeface="楷体" panose="02010609060101010101" pitchFamily="49" charset="-122"/>
              </a:rPr>
              <a:t>的孙中山是否代表资产资产阶级有待释证</a:t>
            </a:r>
            <a:r>
              <a:rPr lang="zh-CN" altLang="zh-CN" sz="2800" dirty="0" smtClean="0">
                <a:solidFill>
                  <a:schemeClr val="tx1"/>
                </a:solidFill>
                <a:uFillTx/>
                <a:latin typeface="楷体" panose="02010609060101010101" pitchFamily="49" charset="-122"/>
                <a:ea typeface="楷体" panose="02010609060101010101" pitchFamily="49" charset="-122"/>
              </a:rPr>
              <a:t>；</a:t>
            </a:r>
            <a:r>
              <a:rPr lang="en-US" altLang="zh-CN" sz="2800" dirty="0" smtClean="0">
                <a:solidFill>
                  <a:schemeClr val="tx1"/>
                </a:solidFill>
                <a:uFillTx/>
                <a:latin typeface="楷体" panose="02010609060101010101" pitchFamily="49" charset="-122"/>
                <a:ea typeface="楷体" panose="02010609060101010101" pitchFamily="49" charset="-122"/>
              </a:rPr>
              <a:t>(2)</a:t>
            </a:r>
            <a:r>
              <a:rPr lang="zh-CN" altLang="zh-CN" sz="2800" dirty="0" smtClean="0">
                <a:solidFill>
                  <a:schemeClr val="tx1"/>
                </a:solidFill>
                <a:uFillTx/>
                <a:latin typeface="楷体" panose="02010609060101010101" pitchFamily="49" charset="-122"/>
                <a:ea typeface="楷体" panose="02010609060101010101" pitchFamily="49" charset="-122"/>
              </a:rPr>
              <a:t>孙中山</a:t>
            </a:r>
            <a:r>
              <a:rPr lang="zh-CN" altLang="zh-CN" sz="2800" dirty="0">
                <a:solidFill>
                  <a:schemeClr val="tx1"/>
                </a:solidFill>
                <a:uFillTx/>
                <a:latin typeface="楷体" panose="02010609060101010101" pitchFamily="49" charset="-122"/>
                <a:ea typeface="楷体" panose="02010609060101010101" pitchFamily="49" charset="-122"/>
              </a:rPr>
              <a:t>等革命领袖认同平等、人权者甚少</a:t>
            </a:r>
            <a:r>
              <a:rPr lang="zh-CN" altLang="zh-CN" sz="2800" dirty="0" smtClean="0">
                <a:solidFill>
                  <a:schemeClr val="tx1"/>
                </a:solidFill>
                <a:uFillTx/>
                <a:latin typeface="楷体" panose="02010609060101010101" pitchFamily="49" charset="-122"/>
                <a:ea typeface="楷体" panose="02010609060101010101" pitchFamily="49" charset="-122"/>
              </a:rPr>
              <a:t>；</a:t>
            </a:r>
            <a:r>
              <a:rPr lang="en-US" altLang="zh-CN" sz="2800" dirty="0" smtClean="0">
                <a:solidFill>
                  <a:schemeClr val="tx1"/>
                </a:solidFill>
                <a:uFillTx/>
                <a:latin typeface="楷体" panose="02010609060101010101" pitchFamily="49" charset="-122"/>
                <a:ea typeface="楷体" panose="02010609060101010101" pitchFamily="49" charset="-122"/>
              </a:rPr>
              <a:t>(3)</a:t>
            </a:r>
            <a:r>
              <a:rPr lang="zh-CN" altLang="zh-CN" sz="2800" dirty="0" smtClean="0">
                <a:solidFill>
                  <a:schemeClr val="tx1"/>
                </a:solidFill>
                <a:uFillTx/>
                <a:latin typeface="楷体" panose="02010609060101010101" pitchFamily="49" charset="-122"/>
                <a:ea typeface="楷体" panose="02010609060101010101" pitchFamily="49" charset="-122"/>
              </a:rPr>
              <a:t>革命</a:t>
            </a:r>
            <a:r>
              <a:rPr lang="zh-CN" altLang="zh-CN" sz="2800" dirty="0">
                <a:solidFill>
                  <a:schemeClr val="tx1"/>
                </a:solidFill>
                <a:uFillTx/>
                <a:latin typeface="楷体" panose="02010609060101010101" pitchFamily="49" charset="-122"/>
                <a:ea typeface="楷体" panose="02010609060101010101" pitchFamily="49" charset="-122"/>
              </a:rPr>
              <a:t>实际上是否有利于资产阶级参政需考订，如以同盟会骨干为主体的临时参议院</a:t>
            </a:r>
            <a:r>
              <a:rPr lang="en-US" altLang="zh-CN" sz="2800" dirty="0">
                <a:solidFill>
                  <a:schemeClr val="tx1"/>
                </a:solidFill>
                <a:uFillTx/>
                <a:latin typeface="楷体" panose="02010609060101010101" pitchFamily="49" charset="-122"/>
                <a:ea typeface="楷体" panose="02010609060101010101" pitchFamily="49" charset="-122"/>
              </a:rPr>
              <a:t>1912 </a:t>
            </a:r>
            <a:r>
              <a:rPr lang="zh-CN" altLang="zh-CN" sz="2800" dirty="0">
                <a:solidFill>
                  <a:schemeClr val="tx1"/>
                </a:solidFill>
                <a:uFillTx/>
                <a:latin typeface="楷体" panose="02010609060101010101" pitchFamily="49" charset="-122"/>
                <a:ea typeface="楷体" panose="02010609060101010101" pitchFamily="49" charset="-122"/>
              </a:rPr>
              <a:t>年通过的《众议院议员选举法》中有若干条款不利于广大资本家参与民国政权</a:t>
            </a:r>
            <a:r>
              <a:rPr lang="zh-CN" altLang="zh-CN" sz="2800" dirty="0" smtClean="0">
                <a:solidFill>
                  <a:schemeClr val="tx1"/>
                </a:solidFill>
                <a:uFillTx/>
                <a:latin typeface="楷体" panose="02010609060101010101" pitchFamily="49" charset="-122"/>
                <a:ea typeface="楷体" panose="02010609060101010101" pitchFamily="49" charset="-122"/>
              </a:rPr>
              <a:t>；</a:t>
            </a:r>
            <a:r>
              <a:rPr lang="en-US" altLang="zh-CN" sz="2800" dirty="0" smtClean="0">
                <a:solidFill>
                  <a:schemeClr val="tx1"/>
                </a:solidFill>
                <a:uFillTx/>
                <a:latin typeface="楷体" panose="02010609060101010101" pitchFamily="49" charset="-122"/>
                <a:ea typeface="楷体" panose="02010609060101010101" pitchFamily="49" charset="-122"/>
              </a:rPr>
              <a:t>(4)</a:t>
            </a:r>
            <a:r>
              <a:rPr lang="zh-CN" altLang="zh-CN" sz="2800" dirty="0" smtClean="0">
                <a:solidFill>
                  <a:schemeClr val="tx1"/>
                </a:solidFill>
                <a:uFillTx/>
                <a:latin typeface="楷体" panose="02010609060101010101" pitchFamily="49" charset="-122"/>
                <a:ea typeface="楷体" panose="02010609060101010101" pitchFamily="49" charset="-122"/>
              </a:rPr>
              <a:t>如果</a:t>
            </a:r>
            <a:r>
              <a:rPr lang="zh-CN" altLang="zh-CN" sz="2800" dirty="0">
                <a:solidFill>
                  <a:schemeClr val="tx1"/>
                </a:solidFill>
                <a:uFillTx/>
                <a:latin typeface="楷体" panose="02010609060101010101" pitchFamily="49" charset="-122"/>
                <a:ea typeface="楷体" panose="02010609060101010101" pitchFamily="49" charset="-122"/>
              </a:rPr>
              <a:t>承认“新政”带有资本主义性质的改革，同时认为辛亥革命为资本主义发展开辟道路，那么，辛亥革命的革命性与必要性在哪里</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曾业英主编</a:t>
            </a: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当代中国近代史</a:t>
            </a:r>
            <a:r>
              <a:rPr lang="zh-CN" altLang="en-US" sz="2400" dirty="0" smtClean="0">
                <a:solidFill>
                  <a:schemeClr val="tx1"/>
                </a:solidFill>
                <a:uFillTx/>
                <a:latin typeface="楷体" panose="02010609060101010101" pitchFamily="49" charset="-122"/>
                <a:ea typeface="楷体" panose="02010609060101010101" pitchFamily="49" charset="-122"/>
              </a:rPr>
              <a:t>研究</a:t>
            </a:r>
            <a:r>
              <a:rPr lang="en-US" altLang="zh-CN" sz="2400" dirty="0" smtClean="0">
                <a:solidFill>
                  <a:schemeClr val="tx1"/>
                </a:solidFill>
                <a:uFillTx/>
                <a:latin typeface="楷体" panose="02010609060101010101" pitchFamily="49" charset="-122"/>
                <a:ea typeface="楷体" panose="02010609060101010101" pitchFamily="49" charset="-122"/>
              </a:rPr>
              <a:t>(1949—2009)》</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5556" y="836712"/>
            <a:ext cx="7992888" cy="4831080"/>
          </a:xfrm>
          <a:prstGeom prst="rect">
            <a:avLst/>
          </a:prstGeom>
        </p:spPr>
        <p:txBody>
          <a:bodyPr wrap="square">
            <a:spAutoFit/>
          </a:bodyPr>
          <a:lstStyle/>
          <a:p>
            <a:pPr algn="just"/>
            <a:r>
              <a:rPr lang="zh-CN" altLang="en-US" sz="2800" dirty="0" smtClean="0">
                <a:solidFill>
                  <a:schemeClr val="bg1"/>
                </a:solidFill>
                <a:latin typeface="方正粗雅宋_GBK" panose="02000000000000000000" pitchFamily="2" charset="-122"/>
                <a:ea typeface="方正粗雅宋_GBK" panose="02000000000000000000" pitchFamily="2" charset="-122"/>
              </a:rPr>
              <a:t> </a:t>
            </a:r>
            <a:r>
              <a:rPr lang="zh-CN" altLang="en-US" sz="2800" dirty="0" smtClean="0">
                <a:solidFill>
                  <a:schemeClr val="tx1"/>
                </a:solidFill>
                <a:latin typeface="楷体" panose="02010609060101010101" pitchFamily="49" charset="-122"/>
                <a:ea typeface="楷体" panose="02010609060101010101" pitchFamily="49" charset="-122"/>
              </a:rPr>
              <a:t>   辛亥革命</a:t>
            </a:r>
            <a:r>
              <a:rPr lang="zh-CN" altLang="en-US" sz="2800" dirty="0">
                <a:solidFill>
                  <a:schemeClr val="tx1"/>
                </a:solidFill>
                <a:latin typeface="楷体" panose="02010609060101010101" pitchFamily="49" charset="-122"/>
                <a:ea typeface="楷体" panose="02010609060101010101" pitchFamily="49" charset="-122"/>
              </a:rPr>
              <a:t>推翻了清王朝统治，结束了统治中国几千年的君主专制制度，传播了民主共和的理念，以巨大的震撼力和深刻的影响力推动了近代中国社会变革。虽然由于历史进程和社会条件的制约，辛亥革命没有改变旧中国半殖民地半封建的社会性质，没有改变中国人民的悲惨境遇，没有完成实现民族独立、人民解放的历史任务，但它开创了完全意义上的近代民族民主革命，极大推动了中华民族的思想解放，打开了中国进步潮流的闸门，为中华民族发展进步探索了道路</a:t>
            </a:r>
            <a:r>
              <a:rPr lang="zh-CN" altLang="en-US" sz="2800" dirty="0" smtClean="0">
                <a:solidFill>
                  <a:schemeClr val="tx1"/>
                </a:solidFill>
                <a:latin typeface="楷体" panose="02010609060101010101" pitchFamily="49" charset="-122"/>
                <a:ea typeface="楷体" panose="02010609060101010101" pitchFamily="49" charset="-122"/>
              </a:rPr>
              <a:t>。</a:t>
            </a:r>
            <a:endParaRPr lang="en-US" altLang="zh-CN" sz="2800" dirty="0" smtClean="0">
              <a:solidFill>
                <a:schemeClr val="tx1"/>
              </a:solidFill>
              <a:latin typeface="楷体" panose="02010609060101010101" pitchFamily="49" charset="-122"/>
              <a:ea typeface="楷体" panose="02010609060101010101" pitchFamily="49" charset="-122"/>
            </a:endParaRPr>
          </a:p>
          <a:p>
            <a:pPr algn="r"/>
            <a:r>
              <a:rPr lang="en-US" altLang="zh-CN" sz="2800" dirty="0" smtClean="0">
                <a:solidFill>
                  <a:schemeClr val="tx1"/>
                </a:solidFill>
                <a:latin typeface="楷体" panose="02010609060101010101" pitchFamily="49" charset="-122"/>
                <a:ea typeface="楷体" panose="02010609060101010101" pitchFamily="49" charset="-122"/>
              </a:rPr>
              <a:t>——</a:t>
            </a:r>
            <a:r>
              <a:rPr lang="zh-CN" altLang="en-US" sz="2400" dirty="0">
                <a:solidFill>
                  <a:schemeClr val="tx1"/>
                </a:solidFill>
                <a:latin typeface="楷体" panose="02010609060101010101" pitchFamily="49" charset="-122"/>
                <a:ea typeface="楷体" panose="02010609060101010101" pitchFamily="49" charset="-122"/>
              </a:rPr>
              <a:t>胡锦</a:t>
            </a:r>
            <a:r>
              <a:rPr lang="zh-CN" altLang="en-US" sz="2400" dirty="0" smtClean="0">
                <a:solidFill>
                  <a:schemeClr val="tx1"/>
                </a:solidFill>
                <a:latin typeface="楷体" panose="02010609060101010101" pitchFamily="49" charset="-122"/>
                <a:ea typeface="楷体" panose="02010609060101010101" pitchFamily="49" charset="-122"/>
              </a:rPr>
              <a:t>涛</a:t>
            </a:r>
            <a:r>
              <a:rPr lang="en-US" altLang="zh-CN" sz="2400" dirty="0" smtClean="0">
                <a:solidFill>
                  <a:schemeClr val="tx1"/>
                </a:solidFill>
                <a:latin typeface="楷体" panose="02010609060101010101" pitchFamily="49" charset="-122"/>
                <a:ea typeface="楷体" panose="02010609060101010101" pitchFamily="49" charset="-122"/>
              </a:rPr>
              <a:t>《</a:t>
            </a:r>
            <a:r>
              <a:rPr lang="zh-CN" altLang="en-US" sz="2400" dirty="0" smtClean="0">
                <a:solidFill>
                  <a:schemeClr val="tx1"/>
                </a:solidFill>
                <a:latin typeface="楷体" panose="02010609060101010101" pitchFamily="49" charset="-122"/>
                <a:ea typeface="楷体" panose="02010609060101010101" pitchFamily="49" charset="-122"/>
              </a:rPr>
              <a:t>在</a:t>
            </a:r>
            <a:r>
              <a:rPr lang="zh-CN" altLang="en-US" sz="2400" dirty="0">
                <a:solidFill>
                  <a:schemeClr val="tx1"/>
                </a:solidFill>
                <a:latin typeface="楷体" panose="02010609060101010101" pitchFamily="49" charset="-122"/>
                <a:ea typeface="楷体" panose="02010609060101010101" pitchFamily="49" charset="-122"/>
              </a:rPr>
              <a:t>纪念辛亥革命</a:t>
            </a:r>
            <a:r>
              <a:rPr lang="en-US" altLang="zh-CN" sz="2400" dirty="0">
                <a:solidFill>
                  <a:schemeClr val="tx1"/>
                </a:solidFill>
                <a:latin typeface="楷体" panose="02010609060101010101" pitchFamily="49" charset="-122"/>
                <a:ea typeface="楷体" panose="02010609060101010101" pitchFamily="49" charset="-122"/>
              </a:rPr>
              <a:t>100</a:t>
            </a:r>
            <a:r>
              <a:rPr lang="zh-CN" altLang="en-US" sz="2400" dirty="0">
                <a:solidFill>
                  <a:schemeClr val="tx1"/>
                </a:solidFill>
                <a:latin typeface="楷体" panose="02010609060101010101" pitchFamily="49" charset="-122"/>
                <a:ea typeface="楷体" panose="02010609060101010101" pitchFamily="49" charset="-122"/>
              </a:rPr>
              <a:t>周年大会上的</a:t>
            </a:r>
            <a:r>
              <a:rPr lang="zh-CN" altLang="en-US" sz="2400" dirty="0" smtClean="0">
                <a:solidFill>
                  <a:schemeClr val="tx1"/>
                </a:solidFill>
                <a:latin typeface="楷体" panose="02010609060101010101" pitchFamily="49" charset="-122"/>
                <a:ea typeface="楷体" panose="02010609060101010101" pitchFamily="49" charset="-122"/>
              </a:rPr>
              <a:t>讲话</a:t>
            </a:r>
            <a:r>
              <a:rPr lang="en-US" altLang="zh-CN" sz="2400" dirty="0" smtClean="0">
                <a:solidFill>
                  <a:schemeClr val="tx1"/>
                </a:solidFill>
                <a:latin typeface="楷体" panose="02010609060101010101" pitchFamily="49" charset="-122"/>
                <a:ea typeface="楷体" panose="02010609060101010101" pitchFamily="49" charset="-122"/>
              </a:rPr>
              <a:t>》</a:t>
            </a:r>
            <a:endParaRPr lang="en-US" altLang="zh-CN" sz="2400" dirty="0" smtClean="0">
              <a:solidFill>
                <a:schemeClr val="tx1"/>
              </a:solidFill>
              <a:latin typeface="楷体" panose="02010609060101010101" pitchFamily="49" charset="-122"/>
              <a:ea typeface="楷体" panose="02010609060101010101" pitchFamily="49" charset="-122"/>
            </a:endParaRPr>
          </a:p>
        </p:txBody>
      </p:sp>
      <p:pic>
        <p:nvPicPr>
          <p:cNvPr id="3" name="Picture 2" descr="C:\Users\lixf\Desktop\无标题9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50438" y="5899798"/>
            <a:ext cx="440596" cy="42397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0825" y="163195"/>
            <a:ext cx="8893175" cy="2306955"/>
          </a:xfrm>
          <a:prstGeom prst="rect">
            <a:avLst/>
          </a:prstGeom>
          <a:noFill/>
          <a:ln w="9525">
            <a:noFill/>
          </a:ln>
        </p:spPr>
        <p:txBody>
          <a:bodyPr wrap="square">
            <a:spAutoFit/>
          </a:bodyPr>
          <a:p>
            <a:pPr indent="0"/>
            <a:r>
              <a:rPr lang="en-US" sz="2400" b="0">
                <a:latin typeface="宋体" panose="02010600030101010101" pitchFamily="2" charset="-122"/>
              </a:rPr>
              <a:t>28.</a:t>
            </a:r>
            <a:r>
              <a:rPr lang="zh-CN" sz="2400" b="0">
                <a:ea typeface="宋体" panose="02010600030101010101" pitchFamily="2" charset="-122"/>
              </a:rPr>
              <a:t>开平煤矿正式投产时，土煤在国内从一个通商口岸装船到另一个通商口岸卸货，须缴纳出口税和复进口税，每吨税金达</a:t>
            </a:r>
            <a:r>
              <a:rPr lang="en-US" sz="2400" b="0">
                <a:latin typeface="Calibri" panose="020F0502020204030204" charset="0"/>
              </a:rPr>
              <a:t>1</a:t>
            </a:r>
            <a:r>
              <a:rPr lang="zh-CN" sz="2400" b="0">
                <a:ea typeface="宋体" panose="02010600030101010101" pitchFamily="2" charset="-122"/>
              </a:rPr>
              <a:t>两以上，比洋煤进口税多</a:t>
            </a:r>
            <a:r>
              <a:rPr lang="en-US" sz="2400" b="0">
                <a:latin typeface="Calibri" panose="020F0502020204030204" charset="0"/>
              </a:rPr>
              <a:t>20</a:t>
            </a:r>
            <a:r>
              <a:rPr lang="zh-CN" sz="2400" b="0">
                <a:ea typeface="宋体" panose="02010600030101010101" pitchFamily="2" charset="-122"/>
              </a:rPr>
              <a:t>余倍。李鸿章奏准开平所产之煤出口税每吨减</a:t>
            </a:r>
            <a:r>
              <a:rPr lang="en-US" sz="2400" b="0">
                <a:latin typeface="Calibri" panose="020F0502020204030204" charset="0"/>
              </a:rPr>
              <a:t>1</a:t>
            </a:r>
            <a:r>
              <a:rPr lang="zh-CN" sz="2400" b="0">
                <a:ea typeface="宋体" panose="02010600030101010101" pitchFamily="2" charset="-122"/>
              </a:rPr>
              <a:t>钱。这一举措A.增强了洋务派兴办矿业的信心B.加强了对开平煤矿的管理</a:t>
            </a:r>
            <a:endParaRPr lang="zh-CN" sz="2400" b="0">
              <a:ea typeface="宋体" panose="02010600030101010101" pitchFamily="2" charset="-122"/>
            </a:endParaRPr>
          </a:p>
          <a:p>
            <a:pPr indent="0"/>
            <a:r>
              <a:rPr lang="zh-CN" sz="2400" b="0">
                <a:ea typeface="宋体" panose="02010600030101010101" pitchFamily="2" charset="-122"/>
              </a:rPr>
              <a:t>C.摆脱了列强对煤矿业的控制    D.保证了煤矿业稳健发展</a:t>
            </a:r>
            <a:endParaRPr lang="zh-CN" altLang="en-US" sz="2400"/>
          </a:p>
        </p:txBody>
      </p:sp>
      <p:sp>
        <p:nvSpPr>
          <p:cNvPr id="3" name="文本框 2"/>
          <p:cNvSpPr txBox="1"/>
          <p:nvPr/>
        </p:nvSpPr>
        <p:spPr>
          <a:xfrm>
            <a:off x="132715" y="2470150"/>
            <a:ext cx="8879205" cy="1938020"/>
          </a:xfrm>
          <a:prstGeom prst="rect">
            <a:avLst/>
          </a:prstGeom>
          <a:noFill/>
          <a:ln w="9525">
            <a:noFill/>
          </a:ln>
        </p:spPr>
        <p:txBody>
          <a:bodyPr wrap="square">
            <a:spAutoFit/>
          </a:bodyPr>
          <a:p>
            <a:pPr indent="0"/>
            <a:r>
              <a:rPr lang="en-US" sz="2400" b="0">
                <a:solidFill>
                  <a:srgbClr val="000000"/>
                </a:solidFill>
                <a:latin typeface="Calibri" panose="020F0502020204030204" charset="0"/>
              </a:rPr>
              <a:t>28</a:t>
            </a:r>
            <a:r>
              <a:rPr lang="zh-CN" sz="2400" b="0">
                <a:solidFill>
                  <a:srgbClr val="000000"/>
                </a:solidFill>
                <a:ea typeface="宋体" panose="02010600030101010101" pitchFamily="2" charset="-122"/>
              </a:rPr>
              <a:t>．</a:t>
            </a:r>
            <a:r>
              <a:rPr lang="en-US" sz="2400" b="0">
                <a:solidFill>
                  <a:srgbClr val="000000"/>
                </a:solidFill>
                <a:latin typeface="Calibri" panose="020F0502020204030204" charset="0"/>
              </a:rPr>
              <a:t>1879</a:t>
            </a:r>
            <a:r>
              <a:rPr lang="zh-CN" sz="2400" b="0">
                <a:solidFill>
                  <a:srgbClr val="000000"/>
                </a:solidFill>
                <a:ea typeface="宋体" panose="02010600030101010101" pitchFamily="2" charset="-122"/>
              </a:rPr>
              <a:t>年以前，福州船政局所造之船均</a:t>
            </a:r>
            <a:r>
              <a:rPr lang="en-US" sz="2400" b="0">
                <a:solidFill>
                  <a:srgbClr val="000000"/>
                </a:solidFill>
                <a:latin typeface="Calibri" panose="020F0502020204030204" charset="0"/>
              </a:rPr>
              <a:t>“</a:t>
            </a:r>
            <a:r>
              <a:rPr lang="zh-CN" sz="2400" b="0">
                <a:solidFill>
                  <a:srgbClr val="000000"/>
                </a:solidFill>
                <a:ea typeface="宋体" panose="02010600030101010101" pitchFamily="2" charset="-122"/>
              </a:rPr>
              <a:t>派拨各省，并不索取原价分文</a:t>
            </a:r>
            <a:r>
              <a:rPr lang="en-US" sz="2400" b="0">
                <a:solidFill>
                  <a:srgbClr val="000000"/>
                </a:solidFill>
                <a:latin typeface="Calibri" panose="020F0502020204030204" charset="0"/>
              </a:rPr>
              <a:t>”</a:t>
            </a:r>
            <a:r>
              <a:rPr lang="zh-CN" sz="2400" b="0">
                <a:solidFill>
                  <a:srgbClr val="000000"/>
                </a:solidFill>
                <a:ea typeface="宋体" panose="02010600030101010101" pitchFamily="2" charset="-122"/>
              </a:rPr>
              <a:t>；此后造船所用材料费由用船一方拨付，采取</a:t>
            </a:r>
            <a:r>
              <a:rPr lang="en-US" sz="2400" b="0">
                <a:solidFill>
                  <a:srgbClr val="000000"/>
                </a:solidFill>
                <a:latin typeface="Calibri" panose="020F0502020204030204" charset="0"/>
              </a:rPr>
              <a:t>“</a:t>
            </a:r>
            <a:r>
              <a:rPr lang="zh-CN" sz="2400" b="0">
                <a:solidFill>
                  <a:srgbClr val="000000"/>
                </a:solidFill>
                <a:ea typeface="宋体" panose="02010600030101010101" pitchFamily="2" charset="-122"/>
              </a:rPr>
              <a:t>协造</a:t>
            </a:r>
            <a:r>
              <a:rPr lang="en-US" sz="2400" b="0">
                <a:solidFill>
                  <a:srgbClr val="000000"/>
                </a:solidFill>
                <a:latin typeface="Calibri" panose="020F0502020204030204" charset="0"/>
              </a:rPr>
              <a:t>”</a:t>
            </a:r>
            <a:r>
              <a:rPr lang="zh-CN" sz="2400" b="0">
                <a:solidFill>
                  <a:srgbClr val="000000"/>
                </a:solidFill>
                <a:ea typeface="宋体" panose="02010600030101010101" pitchFamily="2" charset="-122"/>
              </a:rPr>
              <a:t>方式生产。这种变化反映了</a:t>
            </a:r>
            <a:r>
              <a:rPr lang="en-US" sz="2400" b="0">
                <a:latin typeface="Calibri" panose="020F0502020204030204" charset="0"/>
              </a:rPr>
              <a:t>A</a:t>
            </a:r>
            <a:r>
              <a:rPr lang="zh-CN" sz="2400" b="0">
                <a:ea typeface="宋体" panose="02010600030101010101" pitchFamily="2" charset="-122"/>
              </a:rPr>
              <a:t>．军用工业由官办转为商办</a:t>
            </a:r>
            <a:r>
              <a:rPr lang="en-US" sz="2400" b="0">
                <a:latin typeface="宋体" panose="02010600030101010101" pitchFamily="2" charset="-122"/>
              </a:rPr>
              <a:t>	</a:t>
            </a:r>
            <a:r>
              <a:rPr lang="en-US" sz="2400" b="0">
                <a:latin typeface="Calibri" panose="020F0502020204030204" charset="0"/>
              </a:rPr>
              <a:t>B</a:t>
            </a:r>
            <a:r>
              <a:rPr lang="zh-CN" sz="2400" b="0">
                <a:ea typeface="宋体" panose="02010600030101010101" pitchFamily="2" charset="-122"/>
              </a:rPr>
              <a:t>．</a:t>
            </a:r>
            <a:r>
              <a:rPr lang="en-US" sz="2400" b="0">
                <a:latin typeface="Calibri" panose="020F0502020204030204" charset="0"/>
              </a:rPr>
              <a:t>“</a:t>
            </a:r>
            <a:r>
              <a:rPr lang="zh-CN" sz="2400" b="0">
                <a:ea typeface="宋体" panose="02010600030101010101" pitchFamily="2" charset="-122"/>
              </a:rPr>
              <a:t>协造</a:t>
            </a:r>
            <a:r>
              <a:rPr lang="en-US" sz="2400" b="0">
                <a:latin typeface="Calibri" panose="020F0502020204030204" charset="0"/>
              </a:rPr>
              <a:t>”</a:t>
            </a:r>
            <a:r>
              <a:rPr lang="zh-CN" sz="2400" b="0">
                <a:ea typeface="宋体" panose="02010600030101010101" pitchFamily="2" charset="-122"/>
              </a:rPr>
              <a:t>意在缓解经费压力</a:t>
            </a:r>
            <a:r>
              <a:rPr lang="en-US" sz="2400" b="0">
                <a:latin typeface="Calibri" panose="020F0502020204030204" charset="0"/>
              </a:rPr>
              <a:t>C</a:t>
            </a:r>
            <a:r>
              <a:rPr lang="zh-CN" sz="2400" b="0">
                <a:ea typeface="宋体" panose="02010600030101010101" pitchFamily="2" charset="-122"/>
              </a:rPr>
              <a:t>．军用产品市场化趋势明显</a:t>
            </a:r>
            <a:r>
              <a:rPr lang="en-US" sz="2400" b="0">
                <a:latin typeface="宋体" panose="02010600030101010101" pitchFamily="2" charset="-122"/>
              </a:rPr>
              <a:t>	</a:t>
            </a:r>
            <a:r>
              <a:rPr lang="en-US" sz="2400" b="0">
                <a:latin typeface="Calibri" panose="020F0502020204030204" charset="0"/>
              </a:rPr>
              <a:t>D</a:t>
            </a:r>
            <a:r>
              <a:rPr lang="zh-CN" sz="2400" b="0">
                <a:ea typeface="宋体" panose="02010600030101010101" pitchFamily="2" charset="-122"/>
              </a:rPr>
              <a:t>．近代轮船制造业走出困境</a:t>
            </a:r>
            <a:endParaRPr lang="zh-CN" altLang="en-US" sz="2400"/>
          </a:p>
        </p:txBody>
      </p:sp>
      <p:sp>
        <p:nvSpPr>
          <p:cNvPr id="4" name="文本框 3"/>
          <p:cNvSpPr txBox="1"/>
          <p:nvPr/>
        </p:nvSpPr>
        <p:spPr>
          <a:xfrm>
            <a:off x="133350" y="4516120"/>
            <a:ext cx="8878570" cy="2306955"/>
          </a:xfrm>
          <a:prstGeom prst="rect">
            <a:avLst/>
          </a:prstGeom>
          <a:noFill/>
          <a:ln w="9525">
            <a:noFill/>
          </a:ln>
        </p:spPr>
        <p:txBody>
          <a:bodyPr wrap="square">
            <a:spAutoFit/>
          </a:bodyPr>
          <a:p>
            <a:pPr indent="0"/>
            <a:r>
              <a:rPr lang="en-US" sz="2400" b="0">
                <a:latin typeface="Calibri" panose="020F0502020204030204" charset="0"/>
              </a:rPr>
              <a:t>28</a:t>
            </a:r>
            <a:r>
              <a:rPr lang="zh-CN" sz="2400" b="0">
                <a:ea typeface="宋体" panose="02010600030101010101" pitchFamily="2" charset="-122"/>
              </a:rPr>
              <a:t>．</a:t>
            </a:r>
            <a:r>
              <a:rPr lang="en-US" sz="2400" b="0">
                <a:latin typeface="Calibri" panose="020F0502020204030204" charset="0"/>
              </a:rPr>
              <a:t>1</a:t>
            </a:r>
            <a:r>
              <a:rPr lang="en-US" sz="2400" b="0">
                <a:latin typeface="宋体" panose="02010600030101010101" pitchFamily="2" charset="-122"/>
              </a:rPr>
              <a:t>897</a:t>
            </a:r>
            <a:r>
              <a:rPr lang="zh-CN" sz="2400" b="0">
                <a:ea typeface="宋体" panose="02010600030101010101" pitchFamily="2" charset="-122"/>
              </a:rPr>
              <a:t>年，有人指出：</a:t>
            </a:r>
            <a:r>
              <a:rPr lang="en-US" sz="2400" b="0">
                <a:latin typeface="Calibri" panose="020F0502020204030204" charset="0"/>
              </a:rPr>
              <a:t>“</a:t>
            </a:r>
            <a:r>
              <a:rPr lang="zh-CN" sz="2400" b="0">
                <a:ea typeface="宋体" panose="02010600030101010101" pitchFamily="2" charset="-122"/>
              </a:rPr>
              <a:t>中国创行西法已数十年，皆属皮毛，空言无补，至近两年来，忽大为变动，如邮政、银行、铁路，直见施行，今天津亦有小轮，风气之开，人力诚难阻隔也。</a:t>
            </a:r>
            <a:r>
              <a:rPr lang="en-US" sz="2400" b="0">
                <a:latin typeface="Calibri" panose="020F0502020204030204" charset="0"/>
              </a:rPr>
              <a:t>”</a:t>
            </a:r>
            <a:r>
              <a:rPr lang="zh-CN" sz="2400" b="0">
                <a:ea typeface="宋体" panose="02010600030101010101" pitchFamily="2" charset="-122"/>
              </a:rPr>
              <a:t>产生上述变化的主要原因是</a:t>
            </a:r>
            <a:r>
              <a:rPr lang="en-US" sz="2400" b="0">
                <a:latin typeface="Calibri" panose="020F0502020204030204" charset="0"/>
              </a:rPr>
              <a:t>A</a:t>
            </a:r>
            <a:r>
              <a:rPr lang="zh-CN" sz="2400" b="0">
                <a:ea typeface="宋体" panose="02010600030101010101" pitchFamily="2" charset="-122"/>
              </a:rPr>
              <a:t>．维新变法运动迅速兴起          </a:t>
            </a:r>
            <a:r>
              <a:rPr lang="en-US" sz="2400" b="0">
                <a:latin typeface="Calibri" panose="020F0502020204030204" charset="0"/>
              </a:rPr>
              <a:t>B</a:t>
            </a:r>
            <a:r>
              <a:rPr lang="zh-CN" sz="2400" b="0">
                <a:ea typeface="宋体" panose="02010600030101010101" pitchFamily="2" charset="-122"/>
              </a:rPr>
              <a:t>．政府大力扶持官办督商办企业</a:t>
            </a:r>
            <a:r>
              <a:rPr lang="en-US" sz="2400" b="0">
                <a:latin typeface="Calibri" panose="020F0502020204030204" charset="0"/>
              </a:rPr>
              <a:t>C</a:t>
            </a:r>
            <a:r>
              <a:rPr lang="zh-CN" sz="2400" b="0">
                <a:ea typeface="宋体" panose="02010600030101010101" pitchFamily="2" charset="-122"/>
              </a:rPr>
              <a:t>．列强对华资本输出减少           </a:t>
            </a:r>
            <a:r>
              <a:rPr lang="en-US" sz="2400" b="0">
                <a:latin typeface="Calibri" panose="020F0502020204030204" charset="0"/>
              </a:rPr>
              <a:t>D</a:t>
            </a:r>
            <a:r>
              <a:rPr lang="zh-CN" sz="2400" b="0">
                <a:ea typeface="宋体" panose="02010600030101010101" pitchFamily="2" charset="-122"/>
              </a:rPr>
              <a:t>．政府放宽了兴办实业的限制</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45415"/>
            <a:ext cx="9144000" cy="2676525"/>
          </a:xfrm>
          <a:prstGeom prst="rect">
            <a:avLst/>
          </a:prstGeom>
          <a:noFill/>
          <a:ln w="9525">
            <a:noFill/>
          </a:ln>
        </p:spPr>
        <p:txBody>
          <a:bodyPr wrap="square">
            <a:spAutoFit/>
          </a:bodyPr>
          <a:p>
            <a:pPr indent="200025"/>
            <a:r>
              <a:rPr lang="zh-CN" sz="2400" b="0">
                <a:ea typeface="宋体" panose="02010600030101010101" pitchFamily="2" charset="-122"/>
              </a:rPr>
              <a:t>28.甲午战争时期，日本制定舆论宣传策略，把中国和日本分别</a:t>
            </a:r>
            <a:r>
              <a:rPr lang="en-US" sz="2400" b="0">
                <a:latin typeface="宋体" panose="02010600030101010101" pitchFamily="2" charset="-122"/>
              </a:rPr>
              <a:t>“</a:t>
            </a:r>
            <a:r>
              <a:rPr lang="zh-CN" sz="2400" b="0">
                <a:ea typeface="宋体" panose="02010600030101010101" pitchFamily="2" charset="-122"/>
              </a:rPr>
              <a:t>包装</a:t>
            </a:r>
            <a:r>
              <a:rPr lang="en-US" sz="2400" b="0">
                <a:latin typeface="宋体" panose="02010600030101010101" pitchFamily="2" charset="-122"/>
              </a:rPr>
              <a:t>”</a:t>
            </a:r>
            <a:r>
              <a:rPr lang="zh-CN" sz="2400" b="0">
                <a:ea typeface="宋体" panose="02010600030101010101" pitchFamily="2" charset="-122"/>
              </a:rPr>
              <a:t>成野蛮与文明的代表，并运用公关手段让许多欧美舆论倒向日方。一些西方媒体甚至宣称，清政府战败</a:t>
            </a:r>
            <a:r>
              <a:rPr lang="en-US" sz="2400" b="0">
                <a:latin typeface="宋体" panose="02010600030101010101" pitchFamily="2" charset="-122"/>
              </a:rPr>
              <a:t>“</a:t>
            </a:r>
            <a:r>
              <a:rPr lang="zh-CN" sz="2400" b="0">
                <a:ea typeface="宋体" panose="02010600030101010101" pitchFamily="2" charset="-122"/>
              </a:rPr>
              <a:t>将意味着数百万人从愚蒙、专制和独裁中得到解放</a:t>
            </a:r>
            <a:r>
              <a:rPr lang="en-US" sz="2400" b="0">
                <a:latin typeface="宋体" panose="02010600030101010101" pitchFamily="2" charset="-122"/>
              </a:rPr>
              <a:t>”</a:t>
            </a:r>
            <a:r>
              <a:rPr lang="zh-CN" sz="2400" b="0">
                <a:ea typeface="宋体" panose="02010600030101010101" pitchFamily="2" charset="-122"/>
              </a:rPr>
              <a:t>。对此，清政府却无所作为。这反映了A.欧美舆论宣传左右了战争进程   B.日本力图变更中国的君主政体</a:t>
            </a:r>
            <a:r>
              <a:rPr lang="en-US" sz="2400" b="0">
                <a:latin typeface="宋体" panose="02010600030101010101" pitchFamily="2" charset="-122"/>
              </a:rPr>
              <a:t>C.</a:t>
            </a:r>
            <a:r>
              <a:rPr lang="zh-CN" sz="2400" b="0">
                <a:ea typeface="宋体" panose="02010600030101010101" pitchFamily="2" charset="-122"/>
              </a:rPr>
              <a:t>清政府昏庸不谙熟近代外交     D.西方媒体鼓动中国的民主革命</a:t>
            </a:r>
            <a:endParaRPr lang="zh-CN" altLang="en-US" sz="2400"/>
          </a:p>
        </p:txBody>
      </p:sp>
      <p:sp>
        <p:nvSpPr>
          <p:cNvPr id="3" name="文本框 2"/>
          <p:cNvSpPr txBox="1"/>
          <p:nvPr/>
        </p:nvSpPr>
        <p:spPr>
          <a:xfrm>
            <a:off x="635" y="2818130"/>
            <a:ext cx="9030970" cy="2306955"/>
          </a:xfrm>
          <a:prstGeom prst="rect">
            <a:avLst/>
          </a:prstGeom>
          <a:noFill/>
          <a:ln w="9525">
            <a:noFill/>
          </a:ln>
        </p:spPr>
        <p:txBody>
          <a:bodyPr wrap="square">
            <a:spAutoFit/>
          </a:bodyPr>
          <a:p>
            <a:pPr marL="266700" indent="-266700"/>
            <a:r>
              <a:rPr lang="en-US" sz="2400" b="0">
                <a:latin typeface="Times New Roman" panose="02020603050405020304" pitchFamily="18" charset="0"/>
              </a:rPr>
              <a:t>28</a:t>
            </a:r>
            <a:r>
              <a:rPr lang="zh-CN" sz="2400" b="0">
                <a:ea typeface="宋体" panose="02010600030101010101" pitchFamily="2" charset="-122"/>
              </a:rPr>
              <a:t>．</a:t>
            </a:r>
            <a:r>
              <a:rPr lang="en-US" sz="2400" b="0">
                <a:latin typeface="Times New Roman" panose="02020603050405020304" pitchFamily="18" charset="0"/>
              </a:rPr>
              <a:t>19</a:t>
            </a:r>
            <a:r>
              <a:rPr lang="zh-CN" sz="2400" b="0">
                <a:ea typeface="宋体" panose="02010600030101010101" pitchFamily="2" charset="-122"/>
              </a:rPr>
              <a:t>世纪</a:t>
            </a:r>
            <a:r>
              <a:rPr lang="en-US" sz="2400" b="0">
                <a:latin typeface="Times New Roman" panose="02020603050405020304" pitchFamily="18" charset="0"/>
              </a:rPr>
              <a:t>70</a:t>
            </a:r>
            <a:r>
              <a:rPr lang="zh-CN" sz="2400" b="0">
                <a:ea typeface="宋体" panose="02010600030101010101" pitchFamily="2" charset="-122"/>
              </a:rPr>
              <a:t>年代，针对日本阻止硫球国向中国进贡，有地方督抚在上奏中强调</a:t>
            </a:r>
            <a:r>
              <a:rPr lang="en-US" sz="2400" b="0">
                <a:latin typeface="Times New Roman" panose="02020603050405020304" pitchFamily="18" charset="0"/>
              </a:rPr>
              <a:t>:</a:t>
            </a:r>
            <a:r>
              <a:rPr lang="zh-CN" sz="2400" b="0">
                <a:ea typeface="宋体" panose="02010600030101010101" pitchFamily="2" charset="-122"/>
              </a:rPr>
              <a:t>琉球向来是中国的落属，日本</a:t>
            </a:r>
            <a:r>
              <a:rPr lang="en-US" sz="2400" b="0">
                <a:latin typeface="Times New Roman" panose="02020603050405020304" pitchFamily="18" charset="0"/>
              </a:rPr>
              <a:t>“</a:t>
            </a:r>
            <a:r>
              <a:rPr lang="zh-CN" sz="2400" b="0">
                <a:ea typeface="宋体" panose="02010600030101010101" pitchFamily="2" charset="-122"/>
              </a:rPr>
              <a:t>不应阻贡</a:t>
            </a:r>
            <a:r>
              <a:rPr lang="en-US" sz="2400" b="0">
                <a:latin typeface="Times New Roman" panose="02020603050405020304" pitchFamily="18" charset="0"/>
              </a:rPr>
              <a:t>”</a:t>
            </a:r>
            <a:r>
              <a:rPr lang="zh-CN" sz="2400" b="0">
                <a:ea typeface="宋体" panose="02010600030101010101" pitchFamily="2" charset="-122"/>
              </a:rPr>
              <a:t>；中国使臣应邀请西方各国驻日公使，</a:t>
            </a:r>
            <a:r>
              <a:rPr lang="en-US" sz="2400" b="0">
                <a:latin typeface="Times New Roman" panose="02020603050405020304" pitchFamily="18" charset="0"/>
              </a:rPr>
              <a:t>“</a:t>
            </a:r>
            <a:r>
              <a:rPr lang="zh-CN" sz="2400" b="0">
                <a:ea typeface="宋体" panose="02010600030101010101" pitchFamily="2" charset="-122"/>
              </a:rPr>
              <a:t>按照万国公法与评直自</a:t>
            </a:r>
            <a:r>
              <a:rPr lang="en-US" sz="2400" b="0">
                <a:latin typeface="Times New Roman" panose="02020603050405020304" pitchFamily="18" charset="0"/>
              </a:rPr>
              <a:t>”</a:t>
            </a:r>
            <a:r>
              <a:rPr lang="zh-CN" sz="2400" b="0">
                <a:ea typeface="宋体" panose="02010600030101010101" pitchFamily="2" charset="-122"/>
              </a:rPr>
              <a:t>。这说明当时</a:t>
            </a:r>
            <a:r>
              <a:rPr lang="en-US" sz="2400" b="0">
                <a:latin typeface="Times New Roman" panose="02020603050405020304" pitchFamily="18" charset="0"/>
              </a:rPr>
              <a:t>A</a:t>
            </a:r>
            <a:r>
              <a:rPr lang="zh-CN" sz="2400" b="0">
                <a:ea typeface="宋体" panose="02010600030101010101" pitchFamily="2" charset="-122"/>
              </a:rPr>
              <a:t>．日本借助西方列强侵害中国权益</a:t>
            </a:r>
            <a:r>
              <a:rPr lang="en-US" sz="2400" b="0">
                <a:latin typeface="Times New Roman" panose="02020603050405020304" pitchFamily="18" charset="0"/>
              </a:rPr>
              <a:t>B</a:t>
            </a:r>
            <a:r>
              <a:rPr lang="zh-CN" sz="2400" b="0">
                <a:ea typeface="宋体" panose="02010600030101010101" pitchFamily="2" charset="-122"/>
              </a:rPr>
              <a:t>．传统朝贡体系已经解体</a:t>
            </a:r>
            <a:r>
              <a:rPr lang="en-US" sz="2400" b="0">
                <a:latin typeface="Times New Roman" panose="02020603050405020304" pitchFamily="18" charset="0"/>
              </a:rPr>
              <a:t>C</a:t>
            </a:r>
            <a:r>
              <a:rPr lang="zh-CN" sz="2400" b="0">
                <a:ea typeface="宋体" panose="02010600030101010101" pitchFamily="2" charset="-122"/>
              </a:rPr>
              <a:t>．地方督抚干预朝廷外交事务决策</a:t>
            </a:r>
            <a:r>
              <a:rPr lang="en-US" sz="2400" b="0">
                <a:latin typeface="Times New Roman" panose="02020603050405020304" pitchFamily="18" charset="0"/>
              </a:rPr>
              <a:t>D</a:t>
            </a:r>
            <a:r>
              <a:rPr lang="zh-CN" sz="2400" b="0">
                <a:ea typeface="宋体" panose="02010600030101010101" pitchFamily="2" charset="-122"/>
              </a:rPr>
              <a:t>．近代外交观念影响中国</a:t>
            </a:r>
            <a:endParaRPr lang="zh-CN" altLang="en-US" sz="2400"/>
          </a:p>
        </p:txBody>
      </p:sp>
      <p:sp>
        <p:nvSpPr>
          <p:cNvPr id="4" name="文本框 3"/>
          <p:cNvSpPr txBox="1"/>
          <p:nvPr/>
        </p:nvSpPr>
        <p:spPr>
          <a:xfrm>
            <a:off x="0" y="5227955"/>
            <a:ext cx="9144000" cy="1630045"/>
          </a:xfrm>
          <a:prstGeom prst="rect">
            <a:avLst/>
          </a:prstGeom>
          <a:noFill/>
          <a:ln w="9525">
            <a:noFill/>
          </a:ln>
        </p:spPr>
        <p:txBody>
          <a:bodyPr wrap="square">
            <a:spAutoFit/>
          </a:bodyPr>
          <a:p>
            <a:pPr marL="266700" indent="-266700"/>
            <a:r>
              <a:rPr lang="en-US" sz="2000" b="0">
                <a:latin typeface="Times New Roman" panose="02020603050405020304" pitchFamily="18" charset="0"/>
              </a:rPr>
              <a:t>28</a:t>
            </a:r>
            <a:r>
              <a:rPr lang="zh-CN" sz="2000" b="0">
                <a:ea typeface="宋体" panose="02010600030101010101" pitchFamily="2" charset="-122"/>
              </a:rPr>
              <a:t>．英国科学家赫胥黎的《进化论与伦理学及其他》认为不能将自然的进化论与人类社会的伦理学混为一谈。但严复将该书翻译成《天演论》时，“煞费苦心”地将二者联系起来，提出自然界进化规律同样适用于人类社会。严复意在</a:t>
            </a:r>
            <a:r>
              <a:rPr lang="en-US" sz="2000" b="0">
                <a:latin typeface="Times New Roman" panose="02020603050405020304" pitchFamily="18" charset="0"/>
              </a:rPr>
              <a:t>A</a:t>
            </a:r>
            <a:r>
              <a:rPr lang="zh-CN" sz="2000" b="0">
                <a:ea typeface="宋体" panose="02010600030101010101" pitchFamily="2" charset="-122"/>
              </a:rPr>
              <a:t>．纠正生物进化论的错误</a:t>
            </a:r>
            <a:r>
              <a:rPr lang="en-US" sz="2000" b="0">
                <a:latin typeface="Times New Roman" panose="02020603050405020304" pitchFamily="18" charset="0"/>
              </a:rPr>
              <a:t>         </a:t>
            </a:r>
            <a:r>
              <a:rPr lang="en-US" sz="2000" b="0">
                <a:latin typeface="宋体" panose="02010600030101010101" pitchFamily="2" charset="-122"/>
              </a:rPr>
              <a:t>    </a:t>
            </a:r>
            <a:r>
              <a:rPr lang="en-US" sz="2000" b="0">
                <a:latin typeface="Times New Roman" panose="02020603050405020304" pitchFamily="18" charset="0"/>
              </a:rPr>
              <a:t>B</a:t>
            </a:r>
            <a:r>
              <a:rPr lang="zh-CN" sz="2000" b="0">
                <a:ea typeface="宋体" panose="02010600030101010101" pitchFamily="2" charset="-122"/>
              </a:rPr>
              <a:t>．为反清革命提供理论依据</a:t>
            </a:r>
            <a:r>
              <a:rPr lang="en-US" sz="2000" b="0">
                <a:latin typeface="Times New Roman" panose="02020603050405020304" pitchFamily="18" charset="0"/>
              </a:rPr>
              <a:t>C</a:t>
            </a:r>
            <a:r>
              <a:rPr lang="zh-CN" sz="2000" b="0">
                <a:ea typeface="宋体" panose="02010600030101010101" pitchFamily="2" charset="-122"/>
              </a:rPr>
              <a:t>．传播“中体西用”思想</a:t>
            </a:r>
            <a:r>
              <a:rPr lang="en-US" sz="2000" b="0">
                <a:latin typeface="Times New Roman" panose="02020603050405020304" pitchFamily="18" charset="0"/>
              </a:rPr>
              <a:t>         </a:t>
            </a:r>
            <a:r>
              <a:rPr lang="en-US" sz="2000" b="0">
                <a:latin typeface="宋体" panose="02010600030101010101" pitchFamily="2" charset="-122"/>
              </a:rPr>
              <a:t>    </a:t>
            </a:r>
            <a:r>
              <a:rPr lang="en-US" sz="2000" b="0">
                <a:latin typeface="Times New Roman" panose="02020603050405020304" pitchFamily="18" charset="0"/>
              </a:rPr>
              <a:t>D</a:t>
            </a:r>
            <a:r>
              <a:rPr lang="zh-CN" sz="2000" b="0">
                <a:ea typeface="宋体" panose="02010600030101010101" pitchFamily="2" charset="-122"/>
              </a:rPr>
              <a:t>．促进国人救亡意识的觉醒</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6915" y="0"/>
            <a:ext cx="5080635" cy="398780"/>
          </a:xfrm>
          <a:prstGeom prst="rect">
            <a:avLst/>
          </a:prstGeom>
          <a:noFill/>
          <a:ln w="9525">
            <a:noFill/>
          </a:ln>
        </p:spPr>
        <p:txBody>
          <a:bodyPr wrap="square">
            <a:spAutoFit/>
          </a:bodyPr>
          <a:p>
            <a:pPr indent="0"/>
            <a:r>
              <a:rPr lang="en-US" sz="2000" b="0">
                <a:latin typeface="宋体" panose="02010600030101010101" pitchFamily="2" charset="-122"/>
              </a:rPr>
              <a:t>28</a:t>
            </a:r>
            <a:r>
              <a:rPr lang="zh-CN" sz="2000" b="0">
                <a:ea typeface="宋体" panose="02010600030101010101" pitchFamily="2" charset="-122"/>
              </a:rPr>
              <a:t>．表</a:t>
            </a:r>
            <a:r>
              <a:rPr lang="en-US" sz="2000" b="0">
                <a:latin typeface="宋体" panose="02010600030101010101" pitchFamily="2" charset="-122"/>
              </a:rPr>
              <a:t>1  </a:t>
            </a:r>
            <a:r>
              <a:rPr lang="zh-CN" sz="2000" b="0">
                <a:ea typeface="宋体" panose="02010600030101010101" pitchFamily="2" charset="-122"/>
              </a:rPr>
              <a:t>川沙县部分名人简历表</a:t>
            </a:r>
            <a:endParaRPr lang="zh-CN" altLang="en-US" sz="2000"/>
          </a:p>
        </p:txBody>
      </p:sp>
      <p:graphicFrame>
        <p:nvGraphicFramePr>
          <p:cNvPr id="3" name="表格 2"/>
          <p:cNvGraphicFramePr/>
          <p:nvPr>
            <p:custDataLst>
              <p:tags r:id="rId1"/>
            </p:custDataLst>
          </p:nvPr>
        </p:nvGraphicFramePr>
        <p:xfrm>
          <a:off x="988060" y="398145"/>
          <a:ext cx="7973695" cy="854075"/>
        </p:xfrm>
        <a:graphic>
          <a:graphicData uri="http://schemas.openxmlformats.org/drawingml/2006/table">
            <a:tbl>
              <a:tblPr firstRow="1" bandRow="1">
                <a:tableStyleId>{5940675A-B579-460E-94D1-54222C63F5DA}</a:tableStyleId>
              </a:tblPr>
              <a:tblGrid>
                <a:gridCol w="2093595"/>
                <a:gridCol w="5880100"/>
              </a:tblGrid>
              <a:tr h="24384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黄彬</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国学生，干练有才，上海招商局创办时，章程皆其手订。</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朱纯祖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监生，幼时孤苦伶仃，学习米业，中年创设朱丽记花米行。</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395">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姚光第</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南邑生员，感于地方贫瘠日甚，就其家设机器轧棉厂。</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87325" y="1162685"/>
            <a:ext cx="8774430" cy="1176020"/>
          </a:xfrm>
          <a:prstGeom prst="rect">
            <a:avLst/>
          </a:prstGeom>
          <a:noFill/>
          <a:ln w="9525">
            <a:noFill/>
          </a:ln>
        </p:spPr>
        <p:txBody>
          <a:bodyPr wrap="square">
            <a:spAutoFit/>
          </a:bodyPr>
          <a:p>
            <a:pPr indent="1270"/>
            <a:endParaRPr lang="zh-CN" sz="1050" b="0">
              <a:ea typeface="宋体" panose="02010600030101010101" pitchFamily="2" charset="-122"/>
            </a:endParaRPr>
          </a:p>
          <a:p>
            <a:pPr indent="1270"/>
            <a:r>
              <a:rPr lang="zh-CN" sz="2000" b="0">
                <a:ea typeface="宋体" panose="02010600030101010101" pitchFamily="2" charset="-122"/>
              </a:rPr>
              <a:t>表</a:t>
            </a:r>
            <a:r>
              <a:rPr lang="en-US" sz="2000" b="0">
                <a:latin typeface="宋体" panose="02010600030101010101" pitchFamily="2" charset="-122"/>
              </a:rPr>
              <a:t>1</a:t>
            </a:r>
            <a:r>
              <a:rPr lang="zh-CN" sz="2000" b="0">
                <a:ea typeface="宋体" panose="02010600030101010101" pitchFamily="2" charset="-122"/>
              </a:rPr>
              <a:t>是</a:t>
            </a:r>
            <a:r>
              <a:rPr lang="en-US" sz="2000" b="0">
                <a:latin typeface="Calibri" panose="020F0502020204030204" charset="0"/>
              </a:rPr>
              <a:t>19</a:t>
            </a:r>
            <a:r>
              <a:rPr lang="zh-CN" sz="2000" b="0">
                <a:ea typeface="宋体" panose="02010600030101010101" pitchFamily="2" charset="-122"/>
              </a:rPr>
              <a:t>世纪末</a:t>
            </a:r>
            <a:r>
              <a:rPr lang="en-US" sz="2000" b="0">
                <a:latin typeface="Calibri" panose="020F0502020204030204" charset="0"/>
              </a:rPr>
              <a:t>20</a:t>
            </a:r>
            <a:r>
              <a:rPr lang="zh-CN" sz="2000" b="0">
                <a:ea typeface="宋体" panose="02010600030101010101" pitchFamily="2" charset="-122"/>
              </a:rPr>
              <a:t>世纪初毗邻上海的川沙县部分名人的简历，说明当时国内</a:t>
            </a:r>
            <a:r>
              <a:rPr lang="en-US" sz="2000" b="0">
                <a:latin typeface="宋体" panose="02010600030101010101" pitchFamily="2" charset="-122"/>
              </a:rPr>
              <a:t>A</a:t>
            </a:r>
            <a:r>
              <a:rPr lang="zh-CN" sz="2000" b="0">
                <a:ea typeface="宋体" panose="02010600030101010101" pitchFamily="2" charset="-122"/>
              </a:rPr>
              <a:t>．科举取士转向选拔实务人才</a:t>
            </a:r>
            <a:r>
              <a:rPr lang="en-US" sz="2000" b="0">
                <a:latin typeface="宋体" panose="02010600030101010101" pitchFamily="2" charset="-122"/>
              </a:rPr>
              <a:t>B</a:t>
            </a:r>
            <a:r>
              <a:rPr lang="zh-CN" sz="2000" b="0">
                <a:ea typeface="宋体" panose="02010600030101010101" pitchFamily="2" charset="-122"/>
              </a:rPr>
              <a:t>．传统社会结构受到冲击</a:t>
            </a:r>
            <a:r>
              <a:rPr lang="en-US" sz="2000" b="0">
                <a:latin typeface="宋体" panose="02010600030101010101" pitchFamily="2" charset="-122"/>
              </a:rPr>
              <a:t>C</a:t>
            </a:r>
            <a:r>
              <a:rPr lang="zh-CN" sz="2000" b="0">
                <a:ea typeface="宋体" panose="02010600030101010101" pitchFamily="2" charset="-122"/>
              </a:rPr>
              <a:t>．儒家的义利观念被抛弃</a:t>
            </a:r>
            <a:r>
              <a:rPr lang="en-US" sz="2000" b="0">
                <a:latin typeface="宋体" panose="02010600030101010101" pitchFamily="2" charset="-122"/>
              </a:rPr>
              <a:t>D</a:t>
            </a:r>
            <a:r>
              <a:rPr lang="zh-CN" sz="2000" b="0">
                <a:ea typeface="宋体" panose="02010600030101010101" pitchFamily="2" charset="-122"/>
              </a:rPr>
              <a:t>．新式工业在经济中居于主导</a:t>
            </a:r>
            <a:endParaRPr lang="zh-CN" altLang="en-US" sz="2000"/>
          </a:p>
        </p:txBody>
      </p:sp>
      <p:sp>
        <p:nvSpPr>
          <p:cNvPr id="5" name="文本框 4"/>
          <p:cNvSpPr txBox="1"/>
          <p:nvPr/>
        </p:nvSpPr>
        <p:spPr>
          <a:xfrm>
            <a:off x="0" y="2338705"/>
            <a:ext cx="9043670" cy="1938020"/>
          </a:xfrm>
          <a:prstGeom prst="rect">
            <a:avLst/>
          </a:prstGeom>
          <a:noFill/>
          <a:ln w="9525">
            <a:noFill/>
          </a:ln>
        </p:spPr>
        <p:txBody>
          <a:bodyPr wrap="square">
            <a:spAutoFit/>
          </a:bodyPr>
          <a:p>
            <a:pPr marL="266700" indent="-266700"/>
            <a:r>
              <a:rPr lang="en-US" sz="2400" b="0">
                <a:latin typeface="Calibri" panose="020F0502020204030204" charset="0"/>
              </a:rPr>
              <a:t>28</a:t>
            </a:r>
            <a:r>
              <a:rPr lang="zh-CN" sz="2400" b="0">
                <a:ea typeface="宋体" panose="02010600030101010101" pitchFamily="2" charset="-122"/>
              </a:rPr>
              <a:t>．</a:t>
            </a:r>
            <a:r>
              <a:rPr lang="en-US" sz="2400" b="0">
                <a:latin typeface="Calibri" panose="020F0502020204030204" charset="0"/>
              </a:rPr>
              <a:t>1898</a:t>
            </a:r>
            <a:r>
              <a:rPr lang="zh-CN" sz="2400" b="0">
                <a:ea typeface="宋体" panose="02010600030101010101" pitchFamily="2" charset="-122"/>
              </a:rPr>
              <a:t>年，一份英文报纸报道：光绪皇帝已经遇害，</a:t>
            </a:r>
            <a:r>
              <a:rPr lang="en-US" sz="2400" b="0">
                <a:latin typeface="Calibri" panose="020F0502020204030204" charset="0"/>
              </a:rPr>
              <a:t>“</a:t>
            </a:r>
            <a:r>
              <a:rPr lang="zh-CN" sz="2400" b="0">
                <a:ea typeface="宋体" panose="02010600030101010101" pitchFamily="2" charset="-122"/>
              </a:rPr>
              <a:t>太后现在正维持着光绪名义上统治的滑稽剧，一到适当的时候，便公开宣布他的死讯</a:t>
            </a:r>
            <a:r>
              <a:rPr lang="en-US" sz="2400" b="0">
                <a:latin typeface="Calibri" panose="020F0502020204030204" charset="0"/>
              </a:rPr>
              <a:t>”</a:t>
            </a:r>
            <a:r>
              <a:rPr lang="zh-CN" sz="2400" b="0">
                <a:ea typeface="宋体" panose="02010600030101010101" pitchFamily="2" charset="-122"/>
              </a:rPr>
              <a:t>。这则报道可以用来说明当时</a:t>
            </a:r>
            <a:r>
              <a:rPr lang="en-US" sz="2400" b="0">
                <a:latin typeface="Calibri" panose="020F0502020204030204" charset="0"/>
              </a:rPr>
              <a:t>A</a:t>
            </a:r>
            <a:r>
              <a:rPr lang="zh-CN" sz="2400" b="0">
                <a:ea typeface="宋体" panose="02010600030101010101" pitchFamily="2" charset="-122"/>
              </a:rPr>
              <a:t>．君主立宪受到社会的广泛支持</a:t>
            </a:r>
            <a:r>
              <a:rPr lang="en-US" sz="2400" b="0">
                <a:latin typeface="Calibri" panose="020F0502020204030204" charset="0"/>
              </a:rPr>
              <a:t>B</a:t>
            </a:r>
            <a:r>
              <a:rPr lang="zh-CN" sz="2400" b="0">
                <a:ea typeface="宋体" panose="02010600030101010101" pitchFamily="2" charset="-122"/>
              </a:rPr>
              <a:t>．清政府加强排外活动力度</a:t>
            </a:r>
            <a:r>
              <a:rPr lang="en-US" sz="2400" b="0">
                <a:latin typeface="Calibri" panose="020F0502020204030204" charset="0"/>
              </a:rPr>
              <a:t>C</a:t>
            </a:r>
            <a:r>
              <a:rPr lang="zh-CN" sz="2400" b="0">
                <a:ea typeface="宋体" panose="02010600030101010101" pitchFamily="2" charset="-122"/>
              </a:rPr>
              <a:t>．列强寻找干涉中国内政的借口</a:t>
            </a:r>
            <a:r>
              <a:rPr lang="en-US" sz="2400" b="0">
                <a:latin typeface="Calibri" panose="020F0502020204030204" charset="0"/>
              </a:rPr>
              <a:t>D</a:t>
            </a:r>
            <a:r>
              <a:rPr lang="zh-CN" sz="2400" b="0">
                <a:ea typeface="宋体" panose="02010600030101010101" pitchFamily="2" charset="-122"/>
              </a:rPr>
              <a:t>．部分西方人赞同变法活动</a:t>
            </a:r>
            <a:endParaRPr lang="zh-CN" altLang="en-US" sz="2400"/>
          </a:p>
        </p:txBody>
      </p:sp>
      <p:sp>
        <p:nvSpPr>
          <p:cNvPr id="6" name="文本框 5"/>
          <p:cNvSpPr txBox="1"/>
          <p:nvPr/>
        </p:nvSpPr>
        <p:spPr>
          <a:xfrm>
            <a:off x="187325" y="4474210"/>
            <a:ext cx="8855710" cy="2306955"/>
          </a:xfrm>
          <a:prstGeom prst="rect">
            <a:avLst/>
          </a:prstGeom>
          <a:noFill/>
          <a:ln w="9525">
            <a:noFill/>
          </a:ln>
        </p:spPr>
        <p:txBody>
          <a:bodyPr wrap="square">
            <a:spAutoFit/>
          </a:bodyPr>
          <a:p>
            <a:pPr marL="269240" indent="-269240"/>
            <a:r>
              <a:rPr lang="en-US" sz="2400" b="0">
                <a:latin typeface="宋体" panose="02010600030101010101" pitchFamily="2" charset="-122"/>
              </a:rPr>
              <a:t>28</a:t>
            </a:r>
            <a:r>
              <a:rPr lang="zh-CN" sz="2400" b="0">
                <a:ea typeface="宋体" panose="02010600030101010101" pitchFamily="2" charset="-122"/>
              </a:rPr>
              <a:t>．</a:t>
            </a:r>
            <a:r>
              <a:rPr lang="en-US" sz="2400" b="0">
                <a:latin typeface="Calibri" panose="020F0502020204030204" charset="0"/>
              </a:rPr>
              <a:t>19</a:t>
            </a:r>
            <a:r>
              <a:rPr lang="zh-CN" sz="2400" b="0">
                <a:ea typeface="宋体" panose="02010600030101010101" pitchFamily="2" charset="-122"/>
              </a:rPr>
              <a:t>世纪六七十年代，外国人将自己的名字租借给中国人经办新式企业的做法，在通商口岸较为盛行。这一做法</a:t>
            </a:r>
            <a:r>
              <a:rPr lang="en-US" sz="2400" b="0">
                <a:latin typeface="宋体" panose="02010600030101010101" pitchFamily="2" charset="-122"/>
              </a:rPr>
              <a:t>A</a:t>
            </a:r>
            <a:r>
              <a:rPr lang="zh-CN" sz="2400" b="0">
                <a:ea typeface="宋体" panose="02010600030101010101" pitchFamily="2" charset="-122"/>
              </a:rPr>
              <a:t>．导致民间设厂高潮局面的出现</a:t>
            </a:r>
            <a:r>
              <a:rPr lang="en-US" sz="2400" b="0">
                <a:latin typeface="宋体" panose="02010600030101010101" pitchFamily="2" charset="-122"/>
              </a:rPr>
              <a:t>B</a:t>
            </a:r>
            <a:r>
              <a:rPr lang="zh-CN" sz="2400" b="0">
                <a:ea typeface="宋体" panose="02010600030101010101" pitchFamily="2" charset="-122"/>
              </a:rPr>
              <a:t>．有利于中国新的社会阶层发展</a:t>
            </a:r>
            <a:r>
              <a:rPr lang="en-US" sz="2400" b="0">
                <a:latin typeface="宋体" panose="02010600030101010101" pitchFamily="2" charset="-122"/>
              </a:rPr>
              <a:t>C</a:t>
            </a:r>
            <a:r>
              <a:rPr lang="zh-CN" sz="2400" b="0">
                <a:ea typeface="宋体" panose="02010600030101010101" pitchFamily="2" charset="-122"/>
              </a:rPr>
              <a:t>．加剧了外国资本对中国的输入</a:t>
            </a:r>
            <a:r>
              <a:rPr lang="en-US" sz="2400" b="0">
                <a:latin typeface="宋体" panose="02010600030101010101" pitchFamily="2" charset="-122"/>
              </a:rPr>
              <a:t>D</a:t>
            </a:r>
            <a:r>
              <a:rPr lang="zh-CN" sz="2400" b="0">
                <a:ea typeface="宋体" panose="02010600030101010101" pitchFamily="2" charset="-122"/>
              </a:rPr>
              <a:t>．扭转了中国对外贸易入超局面</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57960" y="139065"/>
            <a:ext cx="6750050" cy="521970"/>
          </a:xfrm>
          <a:prstGeom prst="rect">
            <a:avLst/>
          </a:prstGeom>
          <a:noFill/>
        </p:spPr>
        <p:txBody>
          <a:bodyPr wrap="none" rtlCol="0">
            <a:spAutoFit/>
          </a:bodyPr>
          <a:p>
            <a:r>
              <a:rPr lang="zh-CN" altLang="en-US" sz="2800"/>
              <a:t>第</a:t>
            </a:r>
            <a:r>
              <a:rPr lang="en-US" altLang="zh-CN" sz="2800"/>
              <a:t>29</a:t>
            </a:r>
            <a:r>
              <a:rPr lang="zh-CN" altLang="en-US" sz="2800"/>
              <a:t>题  民国初期的政治、经济、思想文化</a:t>
            </a:r>
            <a:endParaRPr lang="zh-CN" altLang="en-US" sz="2800"/>
          </a:p>
        </p:txBody>
      </p:sp>
      <p:sp>
        <p:nvSpPr>
          <p:cNvPr id="4" name="文本框 3"/>
          <p:cNvSpPr txBox="1"/>
          <p:nvPr/>
        </p:nvSpPr>
        <p:spPr>
          <a:xfrm>
            <a:off x="1844040" y="661035"/>
            <a:ext cx="5638800" cy="368300"/>
          </a:xfrm>
          <a:prstGeom prst="rect">
            <a:avLst/>
          </a:prstGeom>
          <a:noFill/>
        </p:spPr>
        <p:txBody>
          <a:bodyPr wrap="none" rtlCol="0">
            <a:spAutoFit/>
          </a:bodyPr>
          <a:p>
            <a:r>
              <a:rPr lang="en-US" altLang="zh-CN"/>
              <a:t>2017——2019</a:t>
            </a:r>
            <a:r>
              <a:rPr lang="zh-CN" altLang="en-US"/>
              <a:t>年全国卷第</a:t>
            </a:r>
            <a:r>
              <a:rPr lang="en-US" altLang="zh-CN"/>
              <a:t>29</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704850" y="1416050"/>
          <a:ext cx="8439150" cy="4770755"/>
        </p:xfrm>
        <a:graphic>
          <a:graphicData uri="http://schemas.openxmlformats.org/drawingml/2006/table">
            <a:tbl>
              <a:tblPr firstRow="1" bandRow="1">
                <a:tableStyleId>{5C22544A-7EE6-4342-B048-85BDC9FD1C3A}</a:tableStyleId>
              </a:tblPr>
              <a:tblGrid>
                <a:gridCol w="1054735"/>
                <a:gridCol w="1594485"/>
                <a:gridCol w="3063240"/>
                <a:gridCol w="2726690"/>
              </a:tblGrid>
              <a:tr h="38163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81635">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晚晴经济结构的变动</a:t>
                      </a:r>
                      <a:endParaRPr lang="zh-CN" altLang="en-US"/>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近代中国的思想解放潮流</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近代中国社会生活的变化</a:t>
                      </a:r>
                      <a:endParaRPr lang="zh-CN" altLang="en-US"/>
                    </a:p>
                  </a:txBody>
                  <a:tcPr/>
                </a:tc>
                <a:tc vMerge="1">
                  <a:tcPr/>
                </a:tc>
              </a:tr>
              <a:tr h="381635">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马克思主义在中国的传播</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孙中山的革命思想</a:t>
                      </a:r>
                      <a:endParaRPr lang="zh-CN" altLang="en-US" sz="1800">
                        <a:sym typeface="+mn-ea"/>
                      </a:endParaRPr>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马克思主义在中国的传播</a:t>
                      </a:r>
                      <a:endParaRPr lang="zh-CN" altLang="en-US"/>
                    </a:p>
                  </a:txBody>
                  <a:tcPr/>
                </a:tc>
                <a:tc vMerge="1">
                  <a:tcPr/>
                </a:tc>
              </a:tr>
              <a:tr h="381635">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新文化运动</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五四运动</a:t>
                      </a:r>
                      <a:endParaRPr lang="zh-CN" altLang="en-US"/>
                    </a:p>
                  </a:txBody>
                  <a:tcPr/>
                </a:tc>
                <a:tc vMerge="1">
                  <a:tcPr/>
                </a:tc>
              </a:tr>
              <a:tr h="133604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新文化运动</a:t>
                      </a:r>
                      <a:endParaRPr lang="zh-CN" altLang="en-US"/>
                    </a:p>
                  </a:txBody>
                  <a:tcPr/>
                </a:tc>
                <a:tc vMerge="1">
                  <a:tcPr/>
                </a:tc>
              </a:tr>
            </a:tbl>
          </a:graphicData>
        </a:graphic>
      </p:graphicFrame>
      <p:sp>
        <p:nvSpPr>
          <p:cNvPr id="6" name="文本框 5"/>
          <p:cNvSpPr txBox="1"/>
          <p:nvPr/>
        </p:nvSpPr>
        <p:spPr>
          <a:xfrm>
            <a:off x="6432550" y="1780540"/>
            <a:ext cx="2765425" cy="645160"/>
          </a:xfrm>
          <a:prstGeom prst="rect">
            <a:avLst/>
          </a:prstGeom>
          <a:noFill/>
        </p:spPr>
        <p:txBody>
          <a:bodyPr wrap="square" rtlCol="0">
            <a:spAutoFit/>
          </a:bodyPr>
          <a:p>
            <a:pPr algn="l">
              <a:buNone/>
            </a:pPr>
            <a:r>
              <a:rPr lang="zh-CN" altLang="zh-CN">
                <a:sym typeface="+mn-ea"/>
              </a:rPr>
              <a:t>考查阶段看：以对民国初期为主，偶尔涉及清末。</a:t>
            </a:r>
            <a:endParaRPr lang="zh-CN" altLang="en-US"/>
          </a:p>
        </p:txBody>
      </p:sp>
      <p:sp>
        <p:nvSpPr>
          <p:cNvPr id="7" name="文本框 6"/>
          <p:cNvSpPr txBox="1"/>
          <p:nvPr/>
        </p:nvSpPr>
        <p:spPr>
          <a:xfrm>
            <a:off x="6432550" y="2545080"/>
            <a:ext cx="2711450" cy="922020"/>
          </a:xfrm>
          <a:prstGeom prst="rect">
            <a:avLst/>
          </a:prstGeom>
          <a:noFill/>
        </p:spPr>
        <p:txBody>
          <a:bodyPr wrap="square" rtlCol="0">
            <a:spAutoFit/>
          </a:bodyPr>
          <a:p>
            <a:pPr algn="l">
              <a:buNone/>
            </a:pPr>
            <a:r>
              <a:rPr lang="zh-CN" altLang="zh-CN">
                <a:sym typeface="+mn-ea"/>
              </a:rPr>
              <a:t>考查内容看：考查较多</a:t>
            </a:r>
            <a:endParaRPr lang="zh-CN" altLang="zh-CN">
              <a:sym typeface="+mn-ea"/>
            </a:endParaRPr>
          </a:p>
          <a:p>
            <a:pPr algn="l">
              <a:buNone/>
            </a:pPr>
            <a:r>
              <a:rPr lang="zh-CN" altLang="zh-CN">
                <a:sym typeface="+mn-ea"/>
              </a:rPr>
              <a:t>的是民国初年的思想，其次是</a:t>
            </a:r>
            <a:r>
              <a:rPr lang="zh-CN" altLang="zh-CN">
                <a:sym typeface="+mn-ea"/>
              </a:rPr>
              <a:t>政治</a:t>
            </a:r>
            <a:r>
              <a:rPr lang="zh-CN" altLang="zh-CN">
                <a:sym typeface="+mn-ea"/>
              </a:rPr>
              <a:t>，经济</a:t>
            </a:r>
            <a:r>
              <a:rPr lang="zh-CN" altLang="en-US">
                <a:sym typeface="+mn-ea"/>
              </a:rPr>
              <a:t>考查较少</a:t>
            </a:r>
            <a:r>
              <a:rPr lang="zh-CN" altLang="zh-CN">
                <a:sym typeface="+mn-ea"/>
              </a:rPr>
              <a:t>。</a:t>
            </a:r>
            <a:endParaRPr lang="zh-CN" altLang="en-US"/>
          </a:p>
        </p:txBody>
      </p:sp>
      <p:sp>
        <p:nvSpPr>
          <p:cNvPr id="8" name="文本框 7"/>
          <p:cNvSpPr txBox="1"/>
          <p:nvPr/>
        </p:nvSpPr>
        <p:spPr>
          <a:xfrm>
            <a:off x="6378575" y="3743960"/>
            <a:ext cx="2697480" cy="645160"/>
          </a:xfrm>
          <a:prstGeom prst="rect">
            <a:avLst/>
          </a:prstGeom>
          <a:noFill/>
        </p:spPr>
        <p:txBody>
          <a:bodyPr wrap="square" rtlCol="0">
            <a:spAutoFit/>
          </a:bodyPr>
          <a:p>
            <a:pPr algn="l">
              <a:buNone/>
            </a:pPr>
            <a:r>
              <a:rPr lang="zh-CN" altLang="zh-CN">
                <a:sym typeface="+mn-ea"/>
              </a:rPr>
              <a:t>考查侧重点看：</a:t>
            </a:r>
            <a:r>
              <a:rPr lang="zh-CN" altLang="en-US">
                <a:sym typeface="+mn-ea"/>
              </a:rPr>
              <a:t>近代中国的思想解放</a:t>
            </a:r>
            <a:r>
              <a:rPr lang="zh-CN" altLang="en-US">
                <a:sym typeface="+mn-ea"/>
              </a:rPr>
              <a:t>为</a:t>
            </a:r>
            <a:r>
              <a:rPr lang="zh-CN" altLang="zh-CN">
                <a:sym typeface="+mn-ea"/>
              </a:rPr>
              <a:t>高频考点</a:t>
            </a:r>
            <a:endParaRPr lang="zh-CN" altLang="en-US"/>
          </a:p>
        </p:txBody>
      </p:sp>
      <p:sp>
        <p:nvSpPr>
          <p:cNvPr id="10" name="文本框 9"/>
          <p:cNvSpPr txBox="1"/>
          <p:nvPr/>
        </p:nvSpPr>
        <p:spPr>
          <a:xfrm>
            <a:off x="6378575" y="4665980"/>
            <a:ext cx="2819400" cy="922020"/>
          </a:xfrm>
          <a:prstGeom prst="rect">
            <a:avLst/>
          </a:prstGeom>
          <a:noFill/>
        </p:spPr>
        <p:txBody>
          <a:bodyPr wrap="square" rtlCol="0">
            <a:spAutoFit/>
          </a:bodyPr>
          <a:p>
            <a:pPr algn="l"/>
            <a:r>
              <a:rPr lang="zh-CN" altLang="zh-CN">
                <a:sym typeface="+mn-ea"/>
              </a:rPr>
              <a:t>命题角度看：以新材料</a:t>
            </a:r>
            <a:endParaRPr lang="zh-CN" altLang="zh-CN">
              <a:sym typeface="+mn-ea"/>
            </a:endParaRPr>
          </a:p>
          <a:p>
            <a:pPr algn="l"/>
            <a:r>
              <a:rPr lang="zh-CN" altLang="zh-CN">
                <a:sym typeface="+mn-ea"/>
              </a:rPr>
              <a:t>新情景为依托，不回避热点</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1687195"/>
            <a:ext cx="675005" cy="3749040"/>
          </a:xfrm>
          <a:prstGeom prst="rect">
            <a:avLst/>
          </a:prstGeom>
          <a:noFill/>
        </p:spPr>
        <p:txBody>
          <a:bodyPr vert="eaVert" wrap="none" rtlCol="0">
            <a:spAutoFit/>
          </a:bodyPr>
          <a:p>
            <a:r>
              <a:rPr lang="zh-CN" altLang="en-US" sz="3200"/>
              <a:t>民国初期的社会转型</a:t>
            </a:r>
            <a:endParaRPr lang="zh-CN" altLang="en-US" sz="32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675005" y="1058545"/>
            <a:ext cx="1097280" cy="368300"/>
          </a:xfrm>
          <a:prstGeom prst="rect">
            <a:avLst/>
          </a:prstGeom>
          <a:noFill/>
        </p:spPr>
        <p:txBody>
          <a:bodyPr wrap="none" rtlCol="0" anchor="t">
            <a:spAutoFit/>
          </a:bodyPr>
          <a:p>
            <a:r>
              <a:rPr lang="zh-CN" altLang="en-US"/>
              <a:t>阶段特征</a:t>
            </a:r>
            <a:endParaRPr lang="zh-CN" altLang="en-US"/>
          </a:p>
        </p:txBody>
      </p:sp>
      <p:sp>
        <p:nvSpPr>
          <p:cNvPr id="6" name="左大括号 5"/>
          <p:cNvSpPr/>
          <p:nvPr/>
        </p:nvSpPr>
        <p:spPr>
          <a:xfrm>
            <a:off x="1545590" y="153035"/>
            <a:ext cx="226695" cy="16637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1687195" y="153035"/>
            <a:ext cx="6126480" cy="368300"/>
          </a:xfrm>
          <a:prstGeom prst="rect">
            <a:avLst/>
          </a:prstGeom>
          <a:noFill/>
        </p:spPr>
        <p:txBody>
          <a:bodyPr wrap="none" rtlCol="0" anchor="t">
            <a:spAutoFit/>
          </a:bodyPr>
          <a:p>
            <a:r>
              <a:rPr lang="zh-CN" altLang="en-US"/>
              <a:t>总特征：旧民主主义革命陷入死胡同，新民主主义革命兴起</a:t>
            </a:r>
            <a:endParaRPr lang="en-US" altLang="zh-CN"/>
          </a:p>
        </p:txBody>
      </p:sp>
      <p:sp>
        <p:nvSpPr>
          <p:cNvPr id="2" name="文本框 1"/>
          <p:cNvSpPr txBox="1"/>
          <p:nvPr/>
        </p:nvSpPr>
        <p:spPr>
          <a:xfrm>
            <a:off x="1545590" y="530860"/>
            <a:ext cx="7930515" cy="368300"/>
          </a:xfrm>
          <a:prstGeom prst="rect">
            <a:avLst/>
          </a:prstGeom>
          <a:noFill/>
        </p:spPr>
        <p:txBody>
          <a:bodyPr wrap="square" rtlCol="0" anchor="t">
            <a:spAutoFit/>
          </a:bodyPr>
          <a:p>
            <a:r>
              <a:rPr lang="zh-CN" altLang="en-US"/>
              <a:t>政治上：孙中山为挽救辛亥革命的努力；新民主主义革命兴起；国民大革命</a:t>
            </a:r>
            <a:endParaRPr lang="en-US" altLang="zh-CN"/>
          </a:p>
        </p:txBody>
      </p:sp>
      <p:sp>
        <p:nvSpPr>
          <p:cNvPr id="3" name="文本框 2"/>
          <p:cNvSpPr txBox="1"/>
          <p:nvPr/>
        </p:nvSpPr>
        <p:spPr>
          <a:xfrm>
            <a:off x="1687195" y="989330"/>
            <a:ext cx="4069080" cy="368300"/>
          </a:xfrm>
          <a:prstGeom prst="rect">
            <a:avLst/>
          </a:prstGeom>
          <a:noFill/>
        </p:spPr>
        <p:txBody>
          <a:bodyPr wrap="none" rtlCol="0" anchor="t">
            <a:spAutoFit/>
          </a:bodyPr>
          <a:p>
            <a:r>
              <a:rPr lang="zh-CN" altLang="en-US"/>
              <a:t>经济上：中国民族经济出现短暂春天。</a:t>
            </a:r>
            <a:endParaRPr lang="en-US" altLang="zh-CN"/>
          </a:p>
        </p:txBody>
      </p:sp>
      <p:sp>
        <p:nvSpPr>
          <p:cNvPr id="5" name="文本框 4"/>
          <p:cNvSpPr txBox="1"/>
          <p:nvPr/>
        </p:nvSpPr>
        <p:spPr>
          <a:xfrm>
            <a:off x="1639570" y="1448435"/>
            <a:ext cx="7742555" cy="368300"/>
          </a:xfrm>
          <a:prstGeom prst="rect">
            <a:avLst/>
          </a:prstGeom>
          <a:noFill/>
        </p:spPr>
        <p:txBody>
          <a:bodyPr wrap="square" rtlCol="0" anchor="t">
            <a:spAutoFit/>
          </a:bodyPr>
          <a:p>
            <a:r>
              <a:rPr lang="zh-CN" altLang="en-US"/>
              <a:t>思想上：民主共和观念深入人心，新文化运动，马克思主义、新三民主义。</a:t>
            </a:r>
            <a:endParaRPr lang="en-US" altLang="zh-CN"/>
          </a:p>
        </p:txBody>
      </p:sp>
      <p:sp>
        <p:nvSpPr>
          <p:cNvPr id="8" name="文本框 7"/>
          <p:cNvSpPr txBox="1"/>
          <p:nvPr/>
        </p:nvSpPr>
        <p:spPr>
          <a:xfrm>
            <a:off x="864235" y="350139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772285" y="2832100"/>
            <a:ext cx="372745" cy="3657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145030" y="2971165"/>
            <a:ext cx="1097280" cy="368300"/>
          </a:xfrm>
          <a:prstGeom prst="rect">
            <a:avLst/>
          </a:prstGeom>
          <a:noFill/>
        </p:spPr>
        <p:txBody>
          <a:bodyPr wrap="none" rtlCol="0" anchor="t">
            <a:spAutoFit/>
          </a:bodyPr>
          <a:p>
            <a:r>
              <a:rPr lang="zh-CN" altLang="en-US"/>
              <a:t>政治方面</a:t>
            </a:r>
            <a:endParaRPr lang="zh-CN" altLang="en-US"/>
          </a:p>
        </p:txBody>
      </p:sp>
      <p:sp>
        <p:nvSpPr>
          <p:cNvPr id="11" name="左大括号 10"/>
          <p:cNvSpPr/>
          <p:nvPr/>
        </p:nvSpPr>
        <p:spPr>
          <a:xfrm>
            <a:off x="3505200" y="2324735"/>
            <a:ext cx="226695" cy="25406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3630295" y="2324735"/>
            <a:ext cx="1325880" cy="645160"/>
          </a:xfrm>
          <a:prstGeom prst="rect">
            <a:avLst/>
          </a:prstGeom>
          <a:noFill/>
        </p:spPr>
        <p:txBody>
          <a:bodyPr wrap="none" rtlCol="0" anchor="t">
            <a:spAutoFit/>
          </a:bodyPr>
          <a:p>
            <a:r>
              <a:rPr lang="zh-CN" altLang="en-US"/>
              <a:t>旧民主主义</a:t>
            </a:r>
            <a:endParaRPr lang="zh-CN" altLang="en-US"/>
          </a:p>
          <a:p>
            <a:r>
              <a:rPr lang="zh-CN" altLang="en-US"/>
              <a:t>革命的终结</a:t>
            </a:r>
            <a:endParaRPr lang="zh-CN" altLang="en-US"/>
          </a:p>
        </p:txBody>
      </p:sp>
      <p:sp>
        <p:nvSpPr>
          <p:cNvPr id="18" name="左大括号 17"/>
          <p:cNvSpPr/>
          <p:nvPr/>
        </p:nvSpPr>
        <p:spPr>
          <a:xfrm>
            <a:off x="4812665" y="2106930"/>
            <a:ext cx="278765" cy="10198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9" name="文本框 18"/>
          <p:cNvSpPr txBox="1"/>
          <p:nvPr/>
        </p:nvSpPr>
        <p:spPr>
          <a:xfrm>
            <a:off x="5228590" y="1956435"/>
            <a:ext cx="1097280" cy="368300"/>
          </a:xfrm>
          <a:prstGeom prst="rect">
            <a:avLst/>
          </a:prstGeom>
          <a:noFill/>
        </p:spPr>
        <p:txBody>
          <a:bodyPr wrap="none" rtlCol="0" anchor="t">
            <a:spAutoFit/>
          </a:bodyPr>
          <a:p>
            <a:r>
              <a:rPr lang="zh-CN" altLang="en-US"/>
              <a:t>二次革命</a:t>
            </a:r>
            <a:endParaRPr lang="zh-CN" altLang="en-US"/>
          </a:p>
        </p:txBody>
      </p:sp>
      <p:sp>
        <p:nvSpPr>
          <p:cNvPr id="20" name="文本框 19"/>
          <p:cNvSpPr txBox="1"/>
          <p:nvPr/>
        </p:nvSpPr>
        <p:spPr>
          <a:xfrm>
            <a:off x="5228590" y="2324735"/>
            <a:ext cx="1097280" cy="368300"/>
          </a:xfrm>
          <a:prstGeom prst="rect">
            <a:avLst/>
          </a:prstGeom>
          <a:noFill/>
        </p:spPr>
        <p:txBody>
          <a:bodyPr wrap="none" rtlCol="0" anchor="t">
            <a:spAutoFit/>
          </a:bodyPr>
          <a:p>
            <a:r>
              <a:rPr lang="zh-CN" altLang="en-US"/>
              <a:t>护国运动</a:t>
            </a:r>
            <a:endParaRPr lang="zh-CN" altLang="en-US"/>
          </a:p>
        </p:txBody>
      </p:sp>
      <p:sp>
        <p:nvSpPr>
          <p:cNvPr id="21" name="文本框 20"/>
          <p:cNvSpPr txBox="1"/>
          <p:nvPr/>
        </p:nvSpPr>
        <p:spPr>
          <a:xfrm>
            <a:off x="5092065" y="2832100"/>
            <a:ext cx="1554480" cy="368300"/>
          </a:xfrm>
          <a:prstGeom prst="rect">
            <a:avLst/>
          </a:prstGeom>
          <a:noFill/>
        </p:spPr>
        <p:txBody>
          <a:bodyPr wrap="none" rtlCol="0" anchor="t">
            <a:spAutoFit/>
          </a:bodyPr>
          <a:p>
            <a:r>
              <a:rPr lang="zh-CN" altLang="en-US"/>
              <a:t>两次护法运动</a:t>
            </a:r>
            <a:endParaRPr lang="zh-CN" altLang="en-US"/>
          </a:p>
        </p:txBody>
      </p:sp>
      <p:sp>
        <p:nvSpPr>
          <p:cNvPr id="23" name="文本框 22"/>
          <p:cNvSpPr txBox="1"/>
          <p:nvPr/>
        </p:nvSpPr>
        <p:spPr>
          <a:xfrm>
            <a:off x="3744595" y="3709670"/>
            <a:ext cx="2240280" cy="368300"/>
          </a:xfrm>
          <a:prstGeom prst="rect">
            <a:avLst/>
          </a:prstGeom>
          <a:noFill/>
        </p:spPr>
        <p:txBody>
          <a:bodyPr wrap="none" rtlCol="0" anchor="t">
            <a:spAutoFit/>
          </a:bodyPr>
          <a:p>
            <a:r>
              <a:rPr lang="zh-CN" altLang="en-US"/>
              <a:t>新民主主义革命兴起</a:t>
            </a:r>
            <a:endParaRPr lang="zh-CN" altLang="en-US"/>
          </a:p>
        </p:txBody>
      </p:sp>
      <p:sp>
        <p:nvSpPr>
          <p:cNvPr id="26" name="文本框 25"/>
          <p:cNvSpPr txBox="1"/>
          <p:nvPr/>
        </p:nvSpPr>
        <p:spPr>
          <a:xfrm>
            <a:off x="6217920" y="3133090"/>
            <a:ext cx="3154680" cy="645160"/>
          </a:xfrm>
          <a:prstGeom prst="rect">
            <a:avLst/>
          </a:prstGeom>
          <a:noFill/>
        </p:spPr>
        <p:txBody>
          <a:bodyPr wrap="none" rtlCol="0" anchor="t">
            <a:spAutoFit/>
          </a:bodyPr>
          <a:p>
            <a:r>
              <a:rPr lang="zh-CN" altLang="en-US"/>
              <a:t>五四运动：爱国、社会革命、</a:t>
            </a:r>
            <a:endParaRPr lang="zh-CN" altLang="en-US"/>
          </a:p>
          <a:p>
            <a:r>
              <a:rPr lang="zh-CN" altLang="en-US"/>
              <a:t>               思想解放、转折点</a:t>
            </a:r>
            <a:endParaRPr lang="zh-CN" altLang="en-US"/>
          </a:p>
        </p:txBody>
      </p:sp>
      <p:sp>
        <p:nvSpPr>
          <p:cNvPr id="27" name="文本框 26"/>
          <p:cNvSpPr txBox="1"/>
          <p:nvPr/>
        </p:nvSpPr>
        <p:spPr>
          <a:xfrm>
            <a:off x="6217920" y="3851910"/>
            <a:ext cx="2926080" cy="645160"/>
          </a:xfrm>
          <a:prstGeom prst="rect">
            <a:avLst/>
          </a:prstGeom>
          <a:noFill/>
        </p:spPr>
        <p:txBody>
          <a:bodyPr wrap="none" rtlCol="0" anchor="t">
            <a:spAutoFit/>
          </a:bodyPr>
          <a:p>
            <a:r>
              <a:rPr lang="zh-CN" altLang="en-US"/>
              <a:t>中共成立：开天辟地、焕然</a:t>
            </a:r>
            <a:endParaRPr lang="zh-CN" altLang="en-US"/>
          </a:p>
          <a:p>
            <a:r>
              <a:rPr lang="zh-CN" altLang="en-US"/>
              <a:t>           一新、坚强领导</a:t>
            </a:r>
            <a:endParaRPr lang="zh-CN" altLang="en-US"/>
          </a:p>
        </p:txBody>
      </p:sp>
      <p:sp>
        <p:nvSpPr>
          <p:cNvPr id="28" name="文本框 27"/>
          <p:cNvSpPr txBox="1"/>
          <p:nvPr/>
        </p:nvSpPr>
        <p:spPr>
          <a:xfrm>
            <a:off x="3744595" y="4497070"/>
            <a:ext cx="4069080" cy="368300"/>
          </a:xfrm>
          <a:prstGeom prst="rect">
            <a:avLst/>
          </a:prstGeom>
          <a:noFill/>
        </p:spPr>
        <p:txBody>
          <a:bodyPr wrap="none" rtlCol="0" anchor="t">
            <a:spAutoFit/>
          </a:bodyPr>
          <a:p>
            <a:pPr algn="l"/>
            <a:r>
              <a:rPr lang="zh-CN" altLang="en-US">
                <a:sym typeface="+mn-ea"/>
              </a:rPr>
              <a:t>国民大革命：背景、时间、过程、评价</a:t>
            </a:r>
            <a:endParaRPr lang="en-US" altLang="zh-CN"/>
          </a:p>
        </p:txBody>
      </p:sp>
      <p:sp>
        <p:nvSpPr>
          <p:cNvPr id="30" name="文本框 29"/>
          <p:cNvSpPr txBox="1"/>
          <p:nvPr/>
        </p:nvSpPr>
        <p:spPr>
          <a:xfrm>
            <a:off x="2145030" y="5067935"/>
            <a:ext cx="3383280" cy="368300"/>
          </a:xfrm>
          <a:prstGeom prst="rect">
            <a:avLst/>
          </a:prstGeom>
          <a:noFill/>
        </p:spPr>
        <p:txBody>
          <a:bodyPr wrap="none" rtlCol="0" anchor="t">
            <a:spAutoFit/>
          </a:bodyPr>
          <a:p>
            <a:r>
              <a:rPr lang="zh-CN" altLang="en-US"/>
              <a:t>经济方面：民族工业的短暂春天</a:t>
            </a:r>
            <a:endParaRPr lang="zh-CN" altLang="en-US"/>
          </a:p>
        </p:txBody>
      </p:sp>
      <p:sp>
        <p:nvSpPr>
          <p:cNvPr id="31" name="文本框 30"/>
          <p:cNvSpPr txBox="1"/>
          <p:nvPr/>
        </p:nvSpPr>
        <p:spPr>
          <a:xfrm>
            <a:off x="2144395" y="6121400"/>
            <a:ext cx="1097280" cy="368300"/>
          </a:xfrm>
          <a:prstGeom prst="rect">
            <a:avLst/>
          </a:prstGeom>
          <a:noFill/>
        </p:spPr>
        <p:txBody>
          <a:bodyPr wrap="none" rtlCol="0" anchor="t">
            <a:spAutoFit/>
          </a:bodyPr>
          <a:p>
            <a:r>
              <a:rPr lang="zh-CN" altLang="en-US"/>
              <a:t>思想方面</a:t>
            </a:r>
            <a:endParaRPr lang="en-US" altLang="zh-CN"/>
          </a:p>
        </p:txBody>
      </p:sp>
      <p:sp>
        <p:nvSpPr>
          <p:cNvPr id="32" name="文本框 31"/>
          <p:cNvSpPr txBox="1"/>
          <p:nvPr/>
        </p:nvSpPr>
        <p:spPr>
          <a:xfrm>
            <a:off x="3856990" y="5436235"/>
            <a:ext cx="2468880" cy="368300"/>
          </a:xfrm>
          <a:prstGeom prst="rect">
            <a:avLst/>
          </a:prstGeom>
          <a:noFill/>
        </p:spPr>
        <p:txBody>
          <a:bodyPr wrap="none" rtlCol="0" anchor="t">
            <a:spAutoFit/>
          </a:bodyPr>
          <a:p>
            <a:r>
              <a:rPr lang="zh-CN" altLang="en-US"/>
              <a:t>民主共和观念深入人心</a:t>
            </a:r>
            <a:endParaRPr lang="zh-CN" altLang="en-US"/>
          </a:p>
        </p:txBody>
      </p:sp>
      <p:sp>
        <p:nvSpPr>
          <p:cNvPr id="12" name="左大括号 11"/>
          <p:cNvSpPr/>
          <p:nvPr/>
        </p:nvSpPr>
        <p:spPr>
          <a:xfrm>
            <a:off x="5984875" y="3200400"/>
            <a:ext cx="278765" cy="10198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左大括号 15"/>
          <p:cNvSpPr/>
          <p:nvPr/>
        </p:nvSpPr>
        <p:spPr>
          <a:xfrm>
            <a:off x="3505200" y="5548630"/>
            <a:ext cx="226695" cy="13093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3856990" y="5804535"/>
            <a:ext cx="4526280" cy="368300"/>
          </a:xfrm>
          <a:prstGeom prst="rect">
            <a:avLst/>
          </a:prstGeom>
          <a:noFill/>
        </p:spPr>
        <p:txBody>
          <a:bodyPr wrap="none" rtlCol="0" anchor="t">
            <a:spAutoFit/>
          </a:bodyPr>
          <a:p>
            <a:r>
              <a:rPr lang="zh-CN" altLang="en-US"/>
              <a:t>新文化运动：时间、代表人物、阶段、评价</a:t>
            </a:r>
            <a:endParaRPr lang="zh-CN" altLang="en-US"/>
          </a:p>
        </p:txBody>
      </p:sp>
      <p:sp>
        <p:nvSpPr>
          <p:cNvPr id="33" name="文本框 32"/>
          <p:cNvSpPr txBox="1"/>
          <p:nvPr/>
        </p:nvSpPr>
        <p:spPr>
          <a:xfrm>
            <a:off x="3856990" y="6172835"/>
            <a:ext cx="4983480" cy="368300"/>
          </a:xfrm>
          <a:prstGeom prst="rect">
            <a:avLst/>
          </a:prstGeom>
          <a:noFill/>
        </p:spPr>
        <p:txBody>
          <a:bodyPr wrap="none" rtlCol="0" anchor="t">
            <a:spAutoFit/>
          </a:bodyPr>
          <a:p>
            <a:r>
              <a:rPr lang="zh-CN" altLang="en-US"/>
              <a:t>马克思主义传播：时间、代表人物、阶段、评价</a:t>
            </a:r>
            <a:endParaRPr lang="zh-CN" altLang="en-US"/>
          </a:p>
        </p:txBody>
      </p:sp>
      <p:sp>
        <p:nvSpPr>
          <p:cNvPr id="34" name="文本框 33"/>
          <p:cNvSpPr txBox="1"/>
          <p:nvPr/>
        </p:nvSpPr>
        <p:spPr>
          <a:xfrm>
            <a:off x="3856990" y="6489700"/>
            <a:ext cx="4983480" cy="368300"/>
          </a:xfrm>
          <a:prstGeom prst="rect">
            <a:avLst/>
          </a:prstGeom>
          <a:noFill/>
        </p:spPr>
        <p:txBody>
          <a:bodyPr wrap="none" rtlCol="0" anchor="t">
            <a:spAutoFit/>
          </a:bodyPr>
          <a:p>
            <a:r>
              <a:rPr lang="zh-CN" altLang="en-US"/>
              <a:t>新三民主义：时间、代表人物、评价，两个区别</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linds(horizont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linds(horizontal)">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linds(horizontal)">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linds(horizontal)">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linds(horizontal)">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blinds(horizontal)">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blinds(horizontal)">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blinds(horizontal)">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blinds(horizontal)">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blinds(horizontal)">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blinds(horizontal)">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blinds(horizontal)">
                                      <p:cBhvr>
                                        <p:cTn id="1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5" grpId="0"/>
      <p:bldP spid="2" grpId="0"/>
      <p:bldP spid="3" grpId="0"/>
      <p:bldP spid="5" grpId="0"/>
      <p:bldP spid="8" grpId="0"/>
      <p:bldP spid="9" grpId="0" bldLvl="0" animBg="1"/>
      <p:bldP spid="10" grpId="0"/>
      <p:bldP spid="11" grpId="0" bldLvl="0" animBg="1"/>
      <p:bldP spid="17" grpId="0"/>
      <p:bldP spid="18" grpId="0" bldLvl="0" animBg="1"/>
      <p:bldP spid="19" grpId="0"/>
      <p:bldP spid="20" grpId="0"/>
      <p:bldP spid="21" grpId="0"/>
      <p:bldP spid="23" grpId="0"/>
      <p:bldP spid="26" grpId="0"/>
      <p:bldP spid="27" grpId="0"/>
      <p:bldP spid="28" grpId="0"/>
      <p:bldP spid="30" grpId="0"/>
      <p:bldP spid="31" grpId="0"/>
      <p:bldP spid="32" grpId="0"/>
      <p:bldP spid="12" grpId="0" bldLvl="0" animBg="1"/>
      <p:bldP spid="16" grpId="0" bldLvl="0" animBg="1"/>
      <p:bldP spid="24"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8229600" cy="836712"/>
          </a:xfrm>
        </p:spPr>
        <p:txBody>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0" y="1600200"/>
            <a:ext cx="5796136" cy="5069160"/>
          </a:xfrm>
        </p:spPr>
        <p:txBody>
          <a:bodyPr>
            <a:normAutofit fontScale="92500"/>
          </a:bodyPr>
          <a:lstStyle/>
          <a:p>
            <a:pPr>
              <a:buNone/>
            </a:pPr>
            <a:r>
              <a:rPr lang="zh-CN" altLang="en-US" b="1" dirty="0" smtClean="0"/>
              <a:t>（三）描述和阐释事物</a:t>
            </a:r>
            <a:endParaRPr lang="en-US" altLang="zh-CN" b="1" dirty="0" smtClean="0"/>
          </a:p>
          <a:p>
            <a:pPr>
              <a:buNone/>
            </a:pPr>
            <a:r>
              <a:rPr lang="en-US" altLang="zh-CN" dirty="0" smtClean="0"/>
              <a:t>    3</a:t>
            </a:r>
            <a:r>
              <a:rPr lang="en-US" altLang="zh-CN" dirty="0"/>
              <a:t>.</a:t>
            </a:r>
            <a:r>
              <a:rPr lang="zh-CN" altLang="en-US" dirty="0"/>
              <a:t>认识历史事物的本</a:t>
            </a:r>
            <a:r>
              <a:rPr lang="zh-CN" altLang="en-US" dirty="0" smtClean="0"/>
              <a:t>质</a:t>
            </a:r>
            <a:endParaRPr lang="en-US" altLang="zh-CN" dirty="0" smtClean="0"/>
          </a:p>
          <a:p>
            <a:pPr>
              <a:buNone/>
            </a:pPr>
            <a:r>
              <a:rPr lang="zh-CN" altLang="en-US" dirty="0" smtClean="0"/>
              <a:t>    例</a:t>
            </a:r>
            <a:r>
              <a:rPr lang="en-US" altLang="zh-CN" dirty="0" smtClean="0"/>
              <a:t>9</a:t>
            </a:r>
            <a:r>
              <a:rPr lang="zh-CN" altLang="en-US" dirty="0" smtClean="0"/>
              <a:t>、</a:t>
            </a:r>
            <a:r>
              <a:rPr lang="en-US" altLang="zh-CN" dirty="0" smtClean="0"/>
              <a:t>1923~1929</a:t>
            </a:r>
            <a:r>
              <a:rPr lang="zh-CN" altLang="en-US" dirty="0"/>
              <a:t>年，美国的企业普遍使用流水线等先进生产管理方式，提高了劳动生产率，同时在少数企业中工人可以领取养老金，享受带薪休假。这反映出当时在美国（    ）</a:t>
            </a:r>
            <a:endParaRPr lang="zh-CN" altLang="en-US" dirty="0"/>
          </a:p>
          <a:p>
            <a:pPr>
              <a:buNone/>
            </a:pPr>
            <a:r>
              <a:rPr lang="en-US" altLang="zh-CN" dirty="0" smtClean="0"/>
              <a:t>     A</a:t>
            </a:r>
            <a:r>
              <a:rPr lang="zh-CN" altLang="en-US" dirty="0"/>
              <a:t>．工人分享的经济发展成果有限      </a:t>
            </a:r>
            <a:endParaRPr lang="en-US" altLang="zh-CN" dirty="0" smtClean="0"/>
          </a:p>
          <a:p>
            <a:pPr>
              <a:buNone/>
            </a:pPr>
            <a:r>
              <a:rPr lang="en-US" altLang="zh-CN" dirty="0" smtClean="0"/>
              <a:t>     B</a:t>
            </a:r>
            <a:r>
              <a:rPr lang="zh-CN" altLang="en-US" dirty="0"/>
              <a:t>．科技未对经济发展发挥重大作用</a:t>
            </a:r>
            <a:endParaRPr lang="zh-CN" altLang="en-US" dirty="0"/>
          </a:p>
          <a:p>
            <a:pPr>
              <a:buNone/>
            </a:pPr>
            <a:r>
              <a:rPr lang="en-US" altLang="zh-CN" dirty="0" smtClean="0"/>
              <a:t>     C</a:t>
            </a:r>
            <a:r>
              <a:rPr lang="zh-CN" altLang="en-US" dirty="0"/>
              <a:t>．供给与需求保持基本平衡       </a:t>
            </a:r>
            <a:r>
              <a:rPr lang="en-US" altLang="zh-CN" dirty="0" smtClean="0"/>
              <a:t>D</a:t>
            </a:r>
            <a:r>
              <a:rPr lang="zh-CN" altLang="en-US" dirty="0"/>
              <a:t>．国家干预促进了经济发</a:t>
            </a:r>
            <a:r>
              <a:rPr lang="zh-CN" altLang="en-US" dirty="0" smtClean="0"/>
              <a:t>展</a:t>
            </a:r>
            <a:endParaRPr lang="zh-CN" altLang="en-US" dirty="0"/>
          </a:p>
          <a:p>
            <a:endParaRPr lang="zh-CN" altLang="en-US" dirty="0"/>
          </a:p>
        </p:txBody>
      </p:sp>
      <p:sp>
        <p:nvSpPr>
          <p:cNvPr id="5" name="TextBox 4"/>
          <p:cNvSpPr txBox="1"/>
          <p:nvPr/>
        </p:nvSpPr>
        <p:spPr>
          <a:xfrm>
            <a:off x="4932040" y="4077072"/>
            <a:ext cx="452368" cy="646331"/>
          </a:xfrm>
          <a:prstGeom prst="rect">
            <a:avLst/>
          </a:prstGeom>
          <a:noFill/>
        </p:spPr>
        <p:txBody>
          <a:bodyPr wrap="none" rtlCol="0">
            <a:spAutoFit/>
          </a:bodyPr>
          <a:lstStyle/>
          <a:p>
            <a:r>
              <a:rPr lang="en-US" altLang="zh-CN" sz="3600" dirty="0" smtClean="0"/>
              <a:t>A</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548680"/>
            <a:ext cx="8640960" cy="5631180"/>
          </a:xfrm>
          <a:prstGeom prst="rect">
            <a:avLst/>
          </a:prstGeom>
        </p:spPr>
        <p:txBody>
          <a:bodyPr wrap="square">
            <a:spAutoFit/>
          </a:bodyPr>
          <a:lstStyle/>
          <a:p>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1</a:t>
            </a:r>
            <a:r>
              <a:rPr lang="zh-CN" altLang="en-US" sz="2800" dirty="0" smtClean="0">
                <a:solidFill>
                  <a:schemeClr val="tx1"/>
                </a:solidFill>
                <a:uFillTx/>
                <a:latin typeface="楷体" panose="02010609060101010101" pitchFamily="49" charset="-122"/>
                <a:ea typeface="楷体" panose="02010609060101010101" pitchFamily="49" charset="-122"/>
              </a:rPr>
              <a:t>、</a:t>
            </a:r>
            <a:r>
              <a:rPr lang="zh-CN" altLang="en-US" sz="2800" dirty="0" smtClean="0">
                <a:solidFill>
                  <a:schemeClr val="tx1"/>
                </a:solidFill>
                <a:uFillTx/>
                <a:latin typeface="楷体" panose="02010609060101010101" pitchFamily="49" charset="-122"/>
                <a:ea typeface="楷体" panose="02010609060101010101" pitchFamily="49" charset="-122"/>
              </a:rPr>
              <a:t>什么是五四精神？</a:t>
            </a:r>
            <a:endParaRPr lang="en-US" altLang="zh-CN" sz="2800" dirty="0" smtClean="0">
              <a:solidFill>
                <a:schemeClr val="tx1"/>
              </a:solidFill>
              <a:uFillTx/>
              <a:latin typeface="楷体" panose="02010609060101010101" pitchFamily="49" charset="-122"/>
              <a:ea typeface="楷体" panose="02010609060101010101" pitchFamily="49" charset="-122"/>
            </a:endParaRPr>
          </a:p>
          <a:p>
            <a:r>
              <a:rPr lang="en-US" altLang="zh-CN" sz="2800" dirty="0" smtClean="0">
                <a:solidFill>
                  <a:schemeClr val="tx1"/>
                </a:solidFill>
                <a:uFillTx/>
                <a:latin typeface="楷体" panose="02010609060101010101" pitchFamily="49" charset="-122"/>
                <a:ea typeface="楷体" panose="02010609060101010101" pitchFamily="49" charset="-122"/>
              </a:rPr>
              <a:t>    (</a:t>
            </a:r>
            <a:r>
              <a:rPr lang="en-US" altLang="zh-CN" sz="2800" dirty="0">
                <a:solidFill>
                  <a:schemeClr val="tx1"/>
                </a:solidFill>
                <a:uFillTx/>
                <a:latin typeface="楷体" panose="02010609060101010101" pitchFamily="49" charset="-122"/>
                <a:ea typeface="楷体" panose="02010609060101010101" pitchFamily="49" charset="-122"/>
              </a:rPr>
              <a:t>1)</a:t>
            </a:r>
            <a:r>
              <a:rPr lang="zh-CN" altLang="zh-CN" sz="2800" dirty="0">
                <a:solidFill>
                  <a:schemeClr val="tx1"/>
                </a:solidFill>
                <a:uFillTx/>
                <a:latin typeface="楷体" panose="02010609060101010101" pitchFamily="49" charset="-122"/>
                <a:ea typeface="楷体" panose="02010609060101010101" pitchFamily="49" charset="-122"/>
              </a:rPr>
              <a:t>开放精神，“五四”运动不仅是开放意识的积极成果，而且是开放意识的新觉醒。</a:t>
            </a:r>
            <a:endParaRPr lang="zh-CN" altLang="zh-CN" sz="2800" dirty="0">
              <a:solidFill>
                <a:schemeClr val="tx1"/>
              </a:solidFill>
              <a:uFillTx/>
              <a:latin typeface="楷体" panose="02010609060101010101" pitchFamily="49" charset="-122"/>
              <a:ea typeface="楷体" panose="02010609060101010101" pitchFamily="49" charset="-122"/>
            </a:endParaRPr>
          </a:p>
          <a:p>
            <a:r>
              <a:rPr lang="en-US" altLang="zh-CN" sz="2800" dirty="0" smtClean="0">
                <a:solidFill>
                  <a:schemeClr val="tx1"/>
                </a:solidFill>
                <a:uFillTx/>
                <a:latin typeface="楷体" panose="02010609060101010101" pitchFamily="49" charset="-122"/>
                <a:ea typeface="楷体" panose="02010609060101010101" pitchFamily="49" charset="-122"/>
              </a:rPr>
              <a:t>    (</a:t>
            </a:r>
            <a:r>
              <a:rPr lang="en-US" altLang="zh-CN" sz="2800" dirty="0">
                <a:solidFill>
                  <a:schemeClr val="tx1"/>
                </a:solidFill>
                <a:uFillTx/>
                <a:latin typeface="楷体" panose="02010609060101010101" pitchFamily="49" charset="-122"/>
                <a:ea typeface="楷体" panose="02010609060101010101" pitchFamily="49" charset="-122"/>
              </a:rPr>
              <a:t>2)</a:t>
            </a:r>
            <a:r>
              <a:rPr lang="zh-CN" altLang="zh-CN" sz="2800" dirty="0">
                <a:solidFill>
                  <a:schemeClr val="tx1"/>
                </a:solidFill>
                <a:uFillTx/>
                <a:latin typeface="楷体" panose="02010609060101010101" pitchFamily="49" charset="-122"/>
                <a:ea typeface="楷体" panose="02010609060101010101" pitchFamily="49" charset="-122"/>
              </a:rPr>
              <a:t>民主精神和科学精神，是那种前所未有的民族意识的觉醒和忧患，苦苦寻找能使中国真正走向独立和发展道路的爱国主义精神。</a:t>
            </a:r>
            <a:endParaRPr lang="zh-CN" altLang="zh-CN" sz="2800" dirty="0">
              <a:solidFill>
                <a:schemeClr val="tx1"/>
              </a:solidFill>
              <a:uFillTx/>
              <a:latin typeface="楷体" panose="02010609060101010101" pitchFamily="49" charset="-122"/>
              <a:ea typeface="楷体" panose="02010609060101010101" pitchFamily="49" charset="-122"/>
            </a:endParaRPr>
          </a:p>
          <a:p>
            <a:r>
              <a:rPr lang="en-US" altLang="zh-CN" sz="2800" dirty="0" smtClean="0">
                <a:solidFill>
                  <a:schemeClr val="tx1"/>
                </a:solidFill>
                <a:uFillTx/>
                <a:latin typeface="楷体" panose="02010609060101010101" pitchFamily="49" charset="-122"/>
                <a:ea typeface="楷体" panose="02010609060101010101" pitchFamily="49" charset="-122"/>
              </a:rPr>
              <a:t>    (</a:t>
            </a:r>
            <a:r>
              <a:rPr lang="en-US" altLang="zh-CN" sz="2800" dirty="0">
                <a:solidFill>
                  <a:schemeClr val="tx1"/>
                </a:solidFill>
                <a:uFillTx/>
                <a:latin typeface="楷体" panose="02010609060101010101" pitchFamily="49" charset="-122"/>
                <a:ea typeface="楷体" panose="02010609060101010101" pitchFamily="49" charset="-122"/>
              </a:rPr>
              <a:t>3)</a:t>
            </a:r>
            <a:r>
              <a:rPr lang="zh-CN" altLang="zh-CN" sz="2800" dirty="0">
                <a:solidFill>
                  <a:schemeClr val="tx1"/>
                </a:solidFill>
                <a:uFillTx/>
                <a:latin typeface="楷体" panose="02010609060101010101" pitchFamily="49" charset="-122"/>
                <a:ea typeface="楷体" panose="02010609060101010101" pitchFamily="49" charset="-122"/>
              </a:rPr>
              <a:t>爱国精神、民主与科学精神、社会主义精神三</a:t>
            </a:r>
            <a:r>
              <a:rPr lang="zh-CN" altLang="zh-CN" sz="2800" dirty="0" smtClean="0">
                <a:solidFill>
                  <a:schemeClr val="tx1"/>
                </a:solidFill>
                <a:uFillTx/>
                <a:latin typeface="楷体" panose="02010609060101010101" pitchFamily="49" charset="-122"/>
                <a:ea typeface="楷体" panose="02010609060101010101" pitchFamily="49" charset="-122"/>
              </a:rPr>
              <a:t>者</a:t>
            </a:r>
            <a:r>
              <a:rPr lang="zh-CN" altLang="en-US" sz="2800" dirty="0" smtClean="0">
                <a:solidFill>
                  <a:schemeClr val="tx1"/>
                </a:solidFill>
                <a:uFillTx/>
                <a:latin typeface="楷体" panose="02010609060101010101" pitchFamily="49" charset="-122"/>
                <a:ea typeface="楷体" panose="02010609060101010101" pitchFamily="49" charset="-122"/>
              </a:rPr>
              <a:t>的</a:t>
            </a:r>
            <a:r>
              <a:rPr lang="zh-CN" altLang="zh-CN" sz="2800" dirty="0" smtClean="0">
                <a:solidFill>
                  <a:schemeClr val="tx1"/>
                </a:solidFill>
                <a:uFillTx/>
                <a:latin typeface="楷体" panose="02010609060101010101" pitchFamily="49" charset="-122"/>
                <a:ea typeface="楷体" panose="02010609060101010101" pitchFamily="49" charset="-122"/>
              </a:rPr>
              <a:t>贯穿</a:t>
            </a:r>
            <a:r>
              <a:rPr lang="zh-CN" altLang="zh-CN" sz="2800" dirty="0">
                <a:solidFill>
                  <a:schemeClr val="tx1"/>
                </a:solidFill>
                <a:uFillTx/>
                <a:latin typeface="楷体" panose="02010609060101010101" pitchFamily="49" charset="-122"/>
                <a:ea typeface="楷体" panose="02010609060101010101" pitchFamily="49" charset="-122"/>
              </a:rPr>
              <a:t>与联结，中共建党是这种贯穿与联结的成果。</a:t>
            </a:r>
            <a:endParaRPr lang="zh-CN" altLang="zh-CN" sz="2800" dirty="0">
              <a:solidFill>
                <a:schemeClr val="tx1"/>
              </a:solidFill>
              <a:uFillTx/>
              <a:latin typeface="楷体" panose="02010609060101010101" pitchFamily="49" charset="-122"/>
              <a:ea typeface="楷体" panose="02010609060101010101" pitchFamily="49" charset="-122"/>
            </a:endParaRPr>
          </a:p>
          <a:p>
            <a:r>
              <a:rPr lang="en-US" altLang="zh-CN" sz="2800" dirty="0" smtClean="0">
                <a:solidFill>
                  <a:schemeClr val="tx1"/>
                </a:solidFill>
                <a:uFillTx/>
                <a:latin typeface="楷体" panose="02010609060101010101" pitchFamily="49" charset="-122"/>
                <a:ea typeface="楷体" panose="02010609060101010101" pitchFamily="49" charset="-122"/>
              </a:rPr>
              <a:t>    (</a:t>
            </a:r>
            <a:r>
              <a:rPr lang="en-US" altLang="zh-CN" sz="2800" dirty="0">
                <a:solidFill>
                  <a:schemeClr val="tx1"/>
                </a:solidFill>
                <a:uFillTx/>
                <a:latin typeface="楷体" panose="02010609060101010101" pitchFamily="49" charset="-122"/>
                <a:ea typeface="楷体" panose="02010609060101010101" pitchFamily="49" charset="-122"/>
              </a:rPr>
              <a:t>4)</a:t>
            </a:r>
            <a:r>
              <a:rPr lang="zh-CN" altLang="zh-CN" sz="2800" dirty="0">
                <a:solidFill>
                  <a:schemeClr val="tx1"/>
                </a:solidFill>
                <a:uFillTx/>
                <a:latin typeface="楷体" panose="02010609060101010101" pitchFamily="49" charset="-122"/>
                <a:ea typeface="楷体" panose="02010609060101010101" pitchFamily="49" charset="-122"/>
              </a:rPr>
              <a:t>人的觉醒，是人的自我意识的猛烈骚动和确立，是人的解放。</a:t>
            </a:r>
            <a:endParaRPr lang="zh-CN" altLang="zh-CN" sz="2800" dirty="0">
              <a:solidFill>
                <a:schemeClr val="tx1"/>
              </a:solidFill>
              <a:uFillTx/>
              <a:latin typeface="楷体" panose="02010609060101010101" pitchFamily="49" charset="-122"/>
              <a:ea typeface="楷体" panose="02010609060101010101" pitchFamily="49" charset="-122"/>
            </a:endParaRPr>
          </a:p>
          <a:p>
            <a:r>
              <a:rPr lang="en-US" altLang="zh-CN" sz="2800" dirty="0" smtClean="0">
                <a:solidFill>
                  <a:schemeClr val="tx1"/>
                </a:solidFill>
                <a:uFillTx/>
                <a:latin typeface="楷体" panose="02010609060101010101" pitchFamily="49" charset="-122"/>
                <a:ea typeface="楷体" panose="02010609060101010101" pitchFamily="49" charset="-122"/>
              </a:rPr>
              <a:t>    (</a:t>
            </a:r>
            <a:r>
              <a:rPr lang="en-US" altLang="zh-CN" sz="2800" dirty="0">
                <a:solidFill>
                  <a:schemeClr val="tx1"/>
                </a:solidFill>
                <a:uFillTx/>
                <a:latin typeface="楷体" panose="02010609060101010101" pitchFamily="49" charset="-122"/>
                <a:ea typeface="楷体" panose="02010609060101010101" pitchFamily="49" charset="-122"/>
              </a:rPr>
              <a:t>5)</a:t>
            </a:r>
            <a:r>
              <a:rPr lang="zh-CN" altLang="zh-CN" sz="2800" dirty="0" smtClean="0">
                <a:solidFill>
                  <a:schemeClr val="tx1"/>
                </a:solidFill>
                <a:uFillTx/>
                <a:latin typeface="楷体" panose="02010609060101010101" pitchFamily="49" charset="-122"/>
                <a:ea typeface="楷体" panose="02010609060101010101" pitchFamily="49" charset="-122"/>
              </a:rPr>
              <a:t>“五四”</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的</a:t>
            </a:r>
            <a:r>
              <a:rPr lang="zh-CN" altLang="zh-CN" sz="2800" dirty="0">
                <a:solidFill>
                  <a:schemeClr val="tx1"/>
                </a:solidFill>
                <a:uFillTx/>
                <a:latin typeface="楷体" panose="02010609060101010101" pitchFamily="49" charset="-122"/>
                <a:ea typeface="楷体" panose="02010609060101010101" pitchFamily="49" charset="-122"/>
              </a:rPr>
              <a:t>民主与科学的精神</a:t>
            </a:r>
            <a:r>
              <a:rPr lang="zh-CN" altLang="zh-CN" sz="2800" dirty="0" smtClean="0">
                <a:solidFill>
                  <a:schemeClr val="tx1"/>
                </a:solidFill>
                <a:uFillTx/>
                <a:latin typeface="楷体" panose="02010609060101010101" pitchFamily="49" charset="-122"/>
                <a:ea typeface="楷体" panose="02010609060101010101" pitchFamily="49" charset="-122"/>
              </a:rPr>
              <a:t>实际上是批判</a:t>
            </a:r>
            <a:r>
              <a:rPr lang="zh-CN" altLang="zh-CN" sz="2800" dirty="0">
                <a:solidFill>
                  <a:schemeClr val="tx1"/>
                </a:solidFill>
                <a:uFillTx/>
                <a:latin typeface="楷体" panose="02010609060101010101" pitchFamily="49" charset="-122"/>
                <a:ea typeface="楷体" panose="02010609060101010101" pitchFamily="49" charset="-122"/>
              </a:rPr>
              <a:t>精神，是对当时社会的批判</a:t>
            </a:r>
            <a:r>
              <a:rPr lang="zh-CN" altLang="zh-CN" sz="2800" dirty="0" smtClean="0">
                <a:solidFill>
                  <a:schemeClr val="tx1"/>
                </a:solidFill>
                <a:uFillTx/>
                <a:latin typeface="楷体" panose="02010609060101010101" pitchFamily="49" charset="-122"/>
                <a:ea typeface="楷体" panose="02010609060101010101" pitchFamily="49" charset="-122"/>
              </a:rPr>
              <a:t>，否定一切</a:t>
            </a:r>
            <a:r>
              <a:rPr lang="zh-CN" altLang="zh-CN" sz="2800" dirty="0">
                <a:solidFill>
                  <a:schemeClr val="tx1"/>
                </a:solidFill>
                <a:uFillTx/>
                <a:latin typeface="楷体" panose="02010609060101010101" pitchFamily="49" charset="-122"/>
                <a:ea typeface="楷体" panose="02010609060101010101" pitchFamily="49" charset="-122"/>
              </a:rPr>
              <a:t>价值</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摘编自陈廷湘主编</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新时期的中国近代史研究</a:t>
            </a:r>
            <a:r>
              <a:rPr lang="en-US" altLang="zh-CN" sz="2400" dirty="0" smtClean="0">
                <a:solidFill>
                  <a:schemeClr val="tx1"/>
                </a:solidFill>
                <a:uFillTx/>
                <a:latin typeface="楷体" panose="02010609060101010101" pitchFamily="49" charset="-122"/>
                <a:ea typeface="楷体" panose="02010609060101010101" pitchFamily="49" charset="-122"/>
              </a:rPr>
              <a:t>》</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pic>
        <p:nvPicPr>
          <p:cNvPr id="3" name="Picture 6" descr="C:\Users\lixf\Desktop\无标题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20965" y="5934031"/>
            <a:ext cx="386560" cy="369934"/>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896" name="Group 112"/>
          <p:cNvGraphicFramePr>
            <a:graphicFrameLocks noGrp="1"/>
          </p:cNvGraphicFramePr>
          <p:nvPr>
            <p:custDataLst>
              <p:tags r:id="rId1"/>
            </p:custDataLst>
          </p:nvPr>
        </p:nvGraphicFramePr>
        <p:xfrm>
          <a:off x="413544" y="640857"/>
          <a:ext cx="8316912" cy="5452439"/>
        </p:xfrm>
        <a:graphic>
          <a:graphicData uri="http://schemas.openxmlformats.org/drawingml/2006/table">
            <a:tbl>
              <a:tblPr/>
              <a:tblGrid>
                <a:gridCol w="1926208"/>
                <a:gridCol w="2304256"/>
                <a:gridCol w="4086448"/>
              </a:tblGrid>
              <a:tr h="783598">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3200" b="0" i="0" baseline="0" dirty="0" smtClean="0">
                          <a:ln>
                            <a:noFill/>
                          </a:ln>
                          <a:solidFill>
                            <a:schemeClr val="tx1"/>
                          </a:solidFill>
                          <a:effectLst/>
                          <a:latin typeface="华康黑体W9(P)" panose="020B0900000000000000" pitchFamily="34" charset="-122"/>
                          <a:ea typeface="楷体" panose="02010609060101010101" pitchFamily="49" charset="-122"/>
                        </a:rPr>
                        <a:t>2</a:t>
                      </a:r>
                      <a:endParaRPr kumimoji="0" lang="en-US" altLang="zh-CN" sz="3200" b="0" i="0" baseline="0" dirty="0" smtClean="0">
                        <a:ln>
                          <a:noFill/>
                        </a:ln>
                        <a:solidFill>
                          <a:schemeClr val="tx1"/>
                        </a:solidFill>
                        <a:effectLst/>
                        <a:latin typeface="华康黑体W9(P)" panose="020B0900000000000000" pitchFamily="34" charset="-122"/>
                        <a:ea typeface="楷体" panose="02010609060101010101" pitchFamily="49" charset="-122"/>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rPr>
                        <a:t>旧三民主义</a:t>
                      </a:r>
                      <a:endPar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rPr>
                        <a:t>新三民主义</a:t>
                      </a:r>
                      <a:endPar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229368">
                <a:tc>
                  <a:txBody>
                    <a:bodyPr/>
                    <a:lstStyle/>
                    <a:p>
                      <a:pPr marL="0" marR="0" lvl="0" indent="0" algn="l" defTabSz="914400" rtl="0" eaLnBrk="0" fontAlgn="base" latinLnBrk="0" hangingPunct="0">
                        <a:lnSpc>
                          <a:spcPct val="150000"/>
                        </a:lnSpc>
                        <a:spcBef>
                          <a:spcPct val="0"/>
                        </a:spcBef>
                        <a:spcAft>
                          <a:spcPct val="0"/>
                        </a:spcAft>
                        <a:buClrTx/>
                        <a:buSzTx/>
                        <a:buFontTx/>
                        <a:buNone/>
                      </a:pPr>
                      <a:r>
                        <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rPr>
                        <a:t>民族主义</a:t>
                      </a:r>
                      <a:endPar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rPr>
                        <a:t>用革命手段推翻清朝统治。</a:t>
                      </a:r>
                      <a:endPar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rPr>
                        <a:t>反对帝国主义侵略，中国境内各民族一律平等。</a:t>
                      </a:r>
                      <a:endPar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798328">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rPr>
                        <a:t>民权主义</a:t>
                      </a:r>
                      <a:endPar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rPr>
                        <a:t>建立资产阶级民主共和国。</a:t>
                      </a:r>
                      <a:endPar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rPr>
                        <a:t>真正反对帝国主义和封建军阀的个人与团体得享有一切自由和权利。</a:t>
                      </a:r>
                      <a:endPar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072185">
                <a:tc>
                  <a:txBody>
                    <a:bodyPr/>
                    <a:lstStyle/>
                    <a:p>
                      <a:pPr marL="0" marR="0" lvl="0" indent="0" algn="l" defTabSz="914400" rtl="0" eaLnBrk="0" fontAlgn="base" latinLnBrk="0" hangingPunct="0">
                        <a:lnSpc>
                          <a:spcPct val="150000"/>
                        </a:lnSpc>
                        <a:spcBef>
                          <a:spcPct val="0"/>
                        </a:spcBef>
                        <a:spcAft>
                          <a:spcPct val="0"/>
                        </a:spcAft>
                        <a:buClrTx/>
                        <a:buSzTx/>
                        <a:buFontTx/>
                        <a:buNone/>
                      </a:pPr>
                      <a:r>
                        <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rPr>
                        <a:t>民生主义</a:t>
                      </a:r>
                      <a:endParaRPr kumimoji="0" lang="zh-CN" altLang="en-US" sz="3200" b="0" i="0" baseline="0" dirty="0" smtClean="0">
                        <a:ln>
                          <a:noFill/>
                        </a:ln>
                        <a:solidFill>
                          <a:schemeClr val="tx1"/>
                        </a:solidFill>
                        <a:effectLst/>
                        <a:latin typeface="华康黑体W9(P)" panose="020B0900000000000000" pitchFamily="34"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3200" b="0" i="0" baseline="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rPr>
                        <a:t>平均地权。</a:t>
                      </a:r>
                      <a:endParaRPr kumimoji="0" lang="zh-CN" altLang="en-US" sz="3200" b="0" i="0" baseline="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rPr>
                        <a:t>平均地权</a:t>
                      </a:r>
                      <a:r>
                        <a:rPr kumimoji="0" lang="en-US" altLang="zh-CN"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rPr>
                        <a:t>,</a:t>
                      </a:r>
                      <a:r>
                        <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rPr>
                        <a:t>节制资本</a:t>
                      </a:r>
                      <a:r>
                        <a:rPr kumimoji="0" lang="en-US" altLang="zh-CN"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rPr>
                        <a:t>,</a:t>
                      </a:r>
                      <a:r>
                        <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rPr>
                        <a:t>“耕者有其田”。</a:t>
                      </a:r>
                      <a:endParaRPr kumimoji="0" lang="zh-CN" altLang="en-US" sz="3200" b="0" i="0" baseline="0" dirty="0" smtClean="0">
                        <a:ln>
                          <a:noFill/>
                        </a:ln>
                        <a:solidFill>
                          <a:schemeClr val="tx1"/>
                        </a:solidFill>
                        <a:effectLst/>
                        <a:latin typeface="方正粗雅宋_GBK" panose="02000000000000000000" pitchFamily="2" charset="-122"/>
                        <a:ea typeface="楷体" panose="02010609060101010101" pitchFamily="49" charset="-122"/>
                        <a:cs typeface="Times New Roman" panose="02020603050405020304" pitchFamily="18"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pic>
        <p:nvPicPr>
          <p:cNvPr id="5" name="Picture 6" descr="C:\Users\lixf\Desktop\无标题_副本.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20965" y="5934031"/>
            <a:ext cx="386560" cy="369934"/>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7008" y="548679"/>
            <a:ext cx="8640960" cy="612394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latin typeface="楷体" panose="02010609060101010101" pitchFamily="49" charset="-122"/>
                <a:ea typeface="楷体" panose="02010609060101010101" pitchFamily="49" charset="-122"/>
              </a:rPr>
              <a:t>  1.</a:t>
            </a:r>
            <a:r>
              <a:rPr lang="zh-CN" altLang="en-US" sz="2800" dirty="0" smtClean="0">
                <a:solidFill>
                  <a:schemeClr val="tx1"/>
                </a:solidFill>
                <a:latin typeface="楷体" panose="02010609060101010101" pitchFamily="49" charset="-122"/>
                <a:ea typeface="楷体" panose="02010609060101010101" pitchFamily="49" charset="-122"/>
              </a:rPr>
              <a:t>意识形态和宇宙观的不同。</a:t>
            </a:r>
            <a:r>
              <a:rPr lang="zh-CN" altLang="zh-CN" sz="2800" dirty="0" smtClean="0">
                <a:solidFill>
                  <a:schemeClr val="tx1"/>
                </a:solidFill>
                <a:latin typeface="楷体" panose="02010609060101010101" pitchFamily="49" charset="-122"/>
                <a:ea typeface="楷体" panose="02010609060101010101" pitchFamily="49" charset="-122"/>
              </a:rPr>
              <a:t>共产主义</a:t>
            </a:r>
            <a:r>
              <a:rPr lang="zh-CN" altLang="zh-CN" sz="2800" dirty="0">
                <a:solidFill>
                  <a:schemeClr val="tx1"/>
                </a:solidFill>
                <a:latin typeface="楷体" panose="02010609060101010101" pitchFamily="49" charset="-122"/>
                <a:ea typeface="楷体" panose="02010609060101010101" pitchFamily="49" charset="-122"/>
              </a:rPr>
              <a:t>的宇宙观是辩证唯物主义和历史</a:t>
            </a:r>
            <a:r>
              <a:rPr lang="zh-CN" altLang="zh-CN" sz="2800" dirty="0" smtClean="0">
                <a:solidFill>
                  <a:schemeClr val="tx1"/>
                </a:solidFill>
                <a:latin typeface="楷体" panose="02010609060101010101" pitchFamily="49" charset="-122"/>
                <a:ea typeface="楷体" panose="02010609060101010101" pitchFamily="49" charset="-122"/>
              </a:rPr>
              <a:t>唯物论</a:t>
            </a:r>
            <a:r>
              <a:rPr lang="zh-CN" altLang="en-US" sz="2800" dirty="0" smtClean="0">
                <a:solidFill>
                  <a:schemeClr val="tx1"/>
                </a:solidFill>
                <a:latin typeface="楷体" panose="02010609060101010101" pitchFamily="49" charset="-122"/>
                <a:ea typeface="楷体" panose="02010609060101010101" pitchFamily="49" charset="-122"/>
              </a:rPr>
              <a:t>，</a:t>
            </a:r>
            <a:r>
              <a:rPr lang="zh-CN" altLang="zh-CN" sz="2800" dirty="0" smtClean="0">
                <a:solidFill>
                  <a:schemeClr val="tx1"/>
                </a:solidFill>
                <a:latin typeface="楷体" panose="02010609060101010101" pitchFamily="49" charset="-122"/>
                <a:ea typeface="楷体" panose="02010609060101010101" pitchFamily="49" charset="-122"/>
              </a:rPr>
              <a:t>三民主义的</a:t>
            </a:r>
            <a:r>
              <a:rPr lang="zh-CN" altLang="zh-CN" sz="2800" dirty="0">
                <a:solidFill>
                  <a:schemeClr val="tx1"/>
                </a:solidFill>
                <a:latin typeface="楷体" panose="02010609060101010101" pitchFamily="49" charset="-122"/>
                <a:ea typeface="楷体" panose="02010609060101010101" pitchFamily="49" charset="-122"/>
              </a:rPr>
              <a:t>宇宙观则是所谓民生史观，实质是二元论或唯心论</a:t>
            </a:r>
            <a:r>
              <a:rPr lang="zh-CN" altLang="zh-CN" sz="2800" dirty="0" smtClean="0">
                <a:solidFill>
                  <a:schemeClr val="tx1"/>
                </a:solidFill>
                <a:latin typeface="楷体" panose="02010609060101010101" pitchFamily="49" charset="-122"/>
                <a:ea typeface="楷体" panose="02010609060101010101" pitchFamily="49" charset="-122"/>
              </a:rPr>
              <a:t>。</a:t>
            </a:r>
            <a:endParaRPr lang="en-US" altLang="zh-CN" sz="2800" dirty="0" smtClean="0">
              <a:solidFill>
                <a:schemeClr val="tx1"/>
              </a:solidFill>
              <a:latin typeface="楷体" panose="02010609060101010101" pitchFamily="49" charset="-122"/>
              <a:ea typeface="楷体" panose="02010609060101010101" pitchFamily="49" charset="-122"/>
            </a:endParaRPr>
          </a:p>
          <a:p>
            <a:pPr algn="just"/>
            <a:r>
              <a:rPr lang="en-US" altLang="zh-CN" sz="2800" dirty="0">
                <a:solidFill>
                  <a:schemeClr val="tx1"/>
                </a:solidFill>
                <a:latin typeface="楷体" panose="02010609060101010101" pitchFamily="49" charset="-122"/>
                <a:ea typeface="楷体" panose="02010609060101010101" pitchFamily="49" charset="-122"/>
              </a:rPr>
              <a:t> </a:t>
            </a:r>
            <a:r>
              <a:rPr lang="en-US" altLang="zh-CN" sz="2800" dirty="0" smtClean="0">
                <a:solidFill>
                  <a:schemeClr val="tx1"/>
                </a:solidFill>
                <a:latin typeface="楷体" panose="02010609060101010101" pitchFamily="49" charset="-122"/>
                <a:ea typeface="楷体" panose="02010609060101010101" pitchFamily="49" charset="-122"/>
              </a:rPr>
              <a:t>   2</a:t>
            </a:r>
            <a:r>
              <a:rPr lang="en-US" altLang="zh-CN" sz="2800" dirty="0">
                <a:solidFill>
                  <a:schemeClr val="tx1"/>
                </a:solidFill>
                <a:latin typeface="楷体" panose="02010609060101010101" pitchFamily="49" charset="-122"/>
                <a:ea typeface="楷体" panose="02010609060101010101" pitchFamily="49" charset="-122"/>
              </a:rPr>
              <a:t>.</a:t>
            </a:r>
            <a:r>
              <a:rPr lang="zh-CN" altLang="zh-CN" sz="2800" dirty="0">
                <a:solidFill>
                  <a:schemeClr val="tx1"/>
                </a:solidFill>
                <a:latin typeface="楷体" panose="02010609060101010101" pitchFamily="49" charset="-122"/>
                <a:ea typeface="楷体" panose="02010609060101010101" pitchFamily="49" charset="-122"/>
              </a:rPr>
              <a:t>孙中山三大政策的局限。孙中山主张联合苏俄</a:t>
            </a:r>
            <a:r>
              <a:rPr lang="zh-CN" altLang="zh-CN" sz="2800" dirty="0" smtClean="0">
                <a:solidFill>
                  <a:schemeClr val="tx1"/>
                </a:solidFill>
                <a:latin typeface="楷体" panose="02010609060101010101" pitchFamily="49" charset="-122"/>
                <a:ea typeface="楷体" panose="02010609060101010101" pitchFamily="49" charset="-122"/>
              </a:rPr>
              <a:t>，但反对</a:t>
            </a:r>
            <a:r>
              <a:rPr lang="zh-CN" altLang="zh-CN" sz="2800" dirty="0">
                <a:solidFill>
                  <a:schemeClr val="tx1"/>
                </a:solidFill>
                <a:latin typeface="楷体" panose="02010609060101010101" pitchFamily="49" charset="-122"/>
                <a:ea typeface="楷体" panose="02010609060101010101" pitchFamily="49" charset="-122"/>
              </a:rPr>
              <a:t>苏化，拒绝实行苏俄社会制度</a:t>
            </a:r>
            <a:r>
              <a:rPr lang="zh-CN" altLang="zh-CN" sz="2800" dirty="0" smtClean="0">
                <a:solidFill>
                  <a:schemeClr val="tx1"/>
                </a:solidFill>
                <a:latin typeface="楷体" panose="02010609060101010101" pitchFamily="49" charset="-122"/>
                <a:ea typeface="楷体" panose="02010609060101010101" pitchFamily="49" charset="-122"/>
              </a:rPr>
              <a:t>；主张</a:t>
            </a:r>
            <a:r>
              <a:rPr lang="zh-CN" altLang="zh-CN" sz="2800" dirty="0">
                <a:solidFill>
                  <a:schemeClr val="tx1"/>
                </a:solidFill>
                <a:latin typeface="楷体" panose="02010609060101010101" pitchFamily="49" charset="-122"/>
                <a:ea typeface="楷体" panose="02010609060101010101" pitchFamily="49" charset="-122"/>
              </a:rPr>
              <a:t>联合中共，以共产党人作为新鲜血液去复活国民党，但要中共服从国民党和三民主义</a:t>
            </a:r>
            <a:r>
              <a:rPr lang="zh-CN" altLang="en-US" sz="2800" dirty="0">
                <a:solidFill>
                  <a:schemeClr val="tx1"/>
                </a:solidFill>
                <a:latin typeface="楷体" panose="02010609060101010101" pitchFamily="49" charset="-122"/>
                <a:ea typeface="楷体" panose="02010609060101010101" pitchFamily="49" charset="-122"/>
              </a:rPr>
              <a:t>。</a:t>
            </a:r>
            <a:r>
              <a:rPr lang="zh-CN" altLang="zh-CN" sz="2800" dirty="0">
                <a:solidFill>
                  <a:schemeClr val="tx1"/>
                </a:solidFill>
                <a:latin typeface="楷体" panose="02010609060101010101" pitchFamily="49" charset="-122"/>
                <a:ea typeface="楷体" panose="02010609060101010101" pitchFamily="49" charset="-122"/>
              </a:rPr>
              <a:t>国民党右派利用并夸大了三大政策中的消极因素</a:t>
            </a:r>
            <a:r>
              <a:rPr lang="zh-CN" altLang="zh-CN" sz="2800" dirty="0" smtClean="0">
                <a:solidFill>
                  <a:schemeClr val="tx1"/>
                </a:solidFill>
                <a:latin typeface="楷体" panose="02010609060101010101" pitchFamily="49" charset="-122"/>
                <a:ea typeface="楷体" panose="02010609060101010101" pitchFamily="49" charset="-122"/>
              </a:rPr>
              <a:t>。</a:t>
            </a:r>
            <a:endParaRPr lang="en-US" altLang="zh-CN" sz="2800" dirty="0" smtClean="0">
              <a:solidFill>
                <a:schemeClr val="tx1"/>
              </a:solidFill>
              <a:latin typeface="楷体" panose="02010609060101010101" pitchFamily="49" charset="-122"/>
              <a:ea typeface="楷体" panose="02010609060101010101" pitchFamily="49" charset="-122"/>
            </a:endParaRPr>
          </a:p>
          <a:p>
            <a:pPr lvl="0" algn="just"/>
            <a:r>
              <a:rPr lang="en-US" altLang="zh-CN" sz="2800" dirty="0">
                <a:solidFill>
                  <a:schemeClr val="tx1"/>
                </a:solidFill>
                <a:latin typeface="楷体" panose="02010609060101010101" pitchFamily="49" charset="-122"/>
                <a:ea typeface="楷体" panose="02010609060101010101" pitchFamily="49" charset="-122"/>
              </a:rPr>
              <a:t>    3</a:t>
            </a:r>
            <a:r>
              <a:rPr lang="zh-CN" altLang="zh-CN" sz="2800" dirty="0">
                <a:solidFill>
                  <a:schemeClr val="tx1"/>
                </a:solidFill>
                <a:latin typeface="楷体" panose="02010609060101010101" pitchFamily="49" charset="-122"/>
                <a:ea typeface="楷体" panose="02010609060101010101" pitchFamily="49" charset="-122"/>
              </a:rPr>
              <a:t>．从中国民主革命发展的客观规律看，资产产阶级和无产阶级革命领导权的转换过程中必然产生矛盾和斗争</a:t>
            </a:r>
            <a:r>
              <a:rPr lang="zh-CN" altLang="zh-CN" sz="2800" dirty="0" smtClean="0">
                <a:solidFill>
                  <a:schemeClr val="tx1"/>
                </a:solidFill>
                <a:latin typeface="楷体" panose="02010609060101010101" pitchFamily="49" charset="-122"/>
                <a:ea typeface="楷体" panose="02010609060101010101" pitchFamily="49" charset="-122"/>
              </a:rPr>
              <a:t>。大革命</a:t>
            </a:r>
            <a:r>
              <a:rPr lang="zh-CN" altLang="zh-CN" sz="2800" dirty="0">
                <a:solidFill>
                  <a:schemeClr val="tx1"/>
                </a:solidFill>
                <a:latin typeface="楷体" panose="02010609060101010101" pitchFamily="49" charset="-122"/>
                <a:ea typeface="楷体" panose="02010609060101010101" pitchFamily="49" charset="-122"/>
              </a:rPr>
              <a:t>正是这种权力转换的重要</a:t>
            </a:r>
            <a:r>
              <a:rPr lang="zh-CN" altLang="zh-CN" sz="2800" dirty="0" smtClean="0">
                <a:solidFill>
                  <a:schemeClr val="tx1"/>
                </a:solidFill>
                <a:latin typeface="楷体" panose="02010609060101010101" pitchFamily="49" charset="-122"/>
                <a:ea typeface="楷体" panose="02010609060101010101" pitchFamily="49" charset="-122"/>
              </a:rPr>
              <a:t>时期。</a:t>
            </a:r>
            <a:r>
              <a:rPr lang="zh-CN" altLang="zh-CN" sz="2800" dirty="0">
                <a:solidFill>
                  <a:schemeClr val="tx1"/>
                </a:solidFill>
                <a:latin typeface="楷体" panose="02010609060101010101" pitchFamily="49" charset="-122"/>
                <a:ea typeface="楷体" panose="02010609060101010101" pitchFamily="49" charset="-122"/>
              </a:rPr>
              <a:t>这是第一次国共合作破裂的深层原因</a:t>
            </a:r>
            <a:r>
              <a:rPr lang="zh-CN" altLang="zh-CN" sz="2800" dirty="0" smtClean="0">
                <a:solidFill>
                  <a:schemeClr val="tx1"/>
                </a:solidFill>
                <a:latin typeface="楷体" panose="02010609060101010101" pitchFamily="49" charset="-122"/>
                <a:ea typeface="楷体" panose="02010609060101010101" pitchFamily="49" charset="-122"/>
              </a:rPr>
              <a:t>。</a:t>
            </a:r>
            <a:endParaRPr lang="en-US" altLang="zh-CN" sz="2800" dirty="0" smtClean="0">
              <a:solidFill>
                <a:schemeClr val="tx1"/>
              </a:solidFill>
              <a:latin typeface="楷体" panose="02010609060101010101" pitchFamily="49" charset="-122"/>
              <a:ea typeface="楷体" panose="02010609060101010101" pitchFamily="49" charset="-122"/>
            </a:endParaRPr>
          </a:p>
          <a:p>
            <a:pPr lvl="0" algn="just"/>
            <a:r>
              <a:rPr lang="en-US" altLang="zh-CN" sz="2800" dirty="0">
                <a:solidFill>
                  <a:schemeClr val="tx1"/>
                </a:solidFill>
                <a:latin typeface="楷体" panose="02010609060101010101" pitchFamily="49" charset="-122"/>
                <a:ea typeface="楷体" panose="02010609060101010101" pitchFamily="49" charset="-122"/>
              </a:rPr>
              <a:t> </a:t>
            </a:r>
            <a:r>
              <a:rPr lang="en-US" altLang="zh-CN" sz="2800" dirty="0" smtClean="0">
                <a:solidFill>
                  <a:schemeClr val="tx1"/>
                </a:solidFill>
                <a:latin typeface="楷体" panose="02010609060101010101" pitchFamily="49" charset="-122"/>
                <a:ea typeface="楷体" panose="02010609060101010101" pitchFamily="49" charset="-122"/>
              </a:rPr>
              <a:t>   4</a:t>
            </a:r>
            <a:r>
              <a:rPr lang="en-US" altLang="zh-CN" sz="2800" dirty="0">
                <a:solidFill>
                  <a:schemeClr val="tx1"/>
                </a:solidFill>
                <a:latin typeface="楷体" panose="02010609060101010101" pitchFamily="49" charset="-122"/>
                <a:ea typeface="楷体" panose="02010609060101010101" pitchFamily="49" charset="-122"/>
              </a:rPr>
              <a:t>.</a:t>
            </a:r>
            <a:r>
              <a:rPr lang="zh-CN" altLang="zh-CN" sz="2800" dirty="0">
                <a:solidFill>
                  <a:schemeClr val="tx1"/>
                </a:solidFill>
                <a:latin typeface="楷体" panose="02010609060101010101" pitchFamily="49" charset="-122"/>
                <a:ea typeface="楷体" panose="02010609060101010101" pitchFamily="49" charset="-122"/>
              </a:rPr>
              <a:t>土地问题上的分歧是造成第一次国共合作破裂的原因。</a:t>
            </a:r>
            <a:endParaRPr lang="zh-CN" altLang="zh-CN" sz="2800" dirty="0">
              <a:solidFill>
                <a:schemeClr val="tx1"/>
              </a:solidFill>
              <a:latin typeface="楷体" panose="02010609060101010101" pitchFamily="49" charset="-122"/>
              <a:ea typeface="楷体" panose="02010609060101010101" pitchFamily="49" charset="-122"/>
            </a:endParaRPr>
          </a:p>
        </p:txBody>
      </p:sp>
      <p:sp>
        <p:nvSpPr>
          <p:cNvPr id="3" name="文本框 2"/>
          <p:cNvSpPr txBox="1"/>
          <p:nvPr/>
        </p:nvSpPr>
        <p:spPr>
          <a:xfrm>
            <a:off x="2886075" y="0"/>
            <a:ext cx="4072255" cy="645160"/>
          </a:xfrm>
          <a:prstGeom prst="rect">
            <a:avLst/>
          </a:prstGeom>
          <a:noFill/>
        </p:spPr>
        <p:txBody>
          <a:bodyPr wrap="none" rtlCol="0">
            <a:spAutoFit/>
          </a:bodyPr>
          <a:p>
            <a:r>
              <a:rPr lang="en-US" altLang="zh-CN" sz="3600"/>
              <a:t>3</a:t>
            </a:r>
            <a:r>
              <a:rPr lang="zh-CN" altLang="en-US" sz="3600"/>
              <a:t>、</a:t>
            </a:r>
            <a:r>
              <a:rPr lang="zh-CN" altLang="en-US" sz="3600"/>
              <a:t>大革命失败原因</a:t>
            </a:r>
            <a:endParaRPr lang="zh-CN" altLang="en-US" sz="36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548680"/>
            <a:ext cx="8640960" cy="4276725"/>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5</a:t>
            </a:r>
            <a:r>
              <a:rPr lang="zh-CN" altLang="zh-CN" sz="2800" dirty="0">
                <a:solidFill>
                  <a:schemeClr val="tx1"/>
                </a:solidFill>
                <a:uFillTx/>
                <a:latin typeface="楷体" panose="02010609060101010101" pitchFamily="49" charset="-122"/>
                <a:ea typeface="楷体" panose="02010609060101010101" pitchFamily="49" charset="-122"/>
              </a:rPr>
              <a:t>．国共合作必然破裂在于国共合作的共同纲领上，虽有基本一致的一面，又存在根本的差异，从而产生矛盾和斗争乃至合作关系的破裂</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smtClean="0">
                <a:solidFill>
                  <a:schemeClr val="tx1"/>
                </a:solidFill>
                <a:uFillTx/>
                <a:latin typeface="楷体" panose="02010609060101010101" pitchFamily="49" charset="-122"/>
                <a:ea typeface="楷体" panose="02010609060101010101" pitchFamily="49" charset="-122"/>
              </a:rPr>
              <a:t>    6</a:t>
            </a:r>
            <a:r>
              <a:rPr lang="zh-CN" altLang="zh-CN" sz="2800" dirty="0">
                <a:solidFill>
                  <a:schemeClr val="tx1"/>
                </a:solidFill>
                <a:uFillTx/>
                <a:latin typeface="楷体" panose="02010609060101010101" pitchFamily="49" charset="-122"/>
                <a:ea typeface="楷体" panose="02010609060101010101" pitchFamily="49" charset="-122"/>
              </a:rPr>
              <a:t>．第一次国共合作破裂是国民党右派反共分裂活动发展的逻辑结果，是孙中山在国民党右派的进攻面前表现软弱的结果</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zh-CN" altLang="zh-CN" sz="2800" dirty="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7</a:t>
            </a:r>
            <a:r>
              <a:rPr lang="zh-CN" altLang="zh-CN" sz="2800" dirty="0">
                <a:solidFill>
                  <a:schemeClr val="tx1"/>
                </a:solidFill>
                <a:uFillTx/>
                <a:latin typeface="楷体" panose="02010609060101010101" pitchFamily="49" charset="-122"/>
                <a:ea typeface="楷体" panose="02010609060101010101" pitchFamily="49" charset="-122"/>
              </a:rPr>
              <a:t>．蒋介石、汪精卫之流的个人政治立场转向必然导致国共合作的破裂</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摘编自陈廷湘主编</a:t>
            </a: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新时期的中国近代史研究</a:t>
            </a:r>
            <a:r>
              <a:rPr lang="en-US" altLang="zh-CN" sz="2400" dirty="0">
                <a:solidFill>
                  <a:schemeClr val="tx1"/>
                </a:solidFill>
                <a:uFillTx/>
                <a:latin typeface="楷体" panose="02010609060101010101" pitchFamily="49" charset="-122"/>
                <a:ea typeface="楷体" panose="02010609060101010101" pitchFamily="49" charset="-122"/>
              </a:rPr>
              <a:t>》</a:t>
            </a:r>
            <a:endParaRPr lang="zh-CN" altLang="zh-CN" sz="2400" dirty="0">
              <a:solidFill>
                <a:schemeClr val="tx1"/>
              </a:solidFill>
              <a:uFillTx/>
              <a:latin typeface="楷体" panose="02010609060101010101" pitchFamily="49" charset="-122"/>
              <a:ea typeface="楷体" panose="02010609060101010101" pitchFamily="49" charset="-122"/>
            </a:endParaRPr>
          </a:p>
          <a:p>
            <a:pPr algn="just"/>
            <a:endParaRPr lang="zh-CN" altLang="zh-CN" sz="2400" dirty="0">
              <a:solidFill>
                <a:schemeClr val="tx1"/>
              </a:solidFill>
              <a:uFillTx/>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332656"/>
            <a:ext cx="8352928" cy="6862445"/>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第一</a:t>
            </a:r>
            <a:r>
              <a:rPr lang="zh-CN" altLang="zh-CN" sz="2800" dirty="0">
                <a:solidFill>
                  <a:schemeClr val="tx1"/>
                </a:solidFill>
                <a:uFillTx/>
                <a:latin typeface="楷体" panose="02010609060101010101" pitchFamily="49" charset="-122"/>
                <a:ea typeface="楷体" panose="02010609060101010101" pitchFamily="49" charset="-122"/>
              </a:rPr>
              <a:t>种意见继续坚持旧说。认为共产国际推卸对中国大革命指导失误的责任固然不对，但主要责任还是应该由中国共产党人承担。陈独秀的右倾投降主义路线，放弃革命领导权，对蒋介石、汪精卫妥协退让，是失败的主要原因。</a:t>
            </a:r>
            <a:endParaRPr lang="zh-CN" altLang="zh-CN" sz="2800" dirty="0">
              <a:solidFill>
                <a:schemeClr val="tx1"/>
              </a:solidFill>
              <a:uFillTx/>
              <a:latin typeface="楷体" panose="02010609060101010101" pitchFamily="49" charset="-122"/>
              <a:ea typeface="楷体" panose="02010609060101010101" pitchFamily="49" charset="-122"/>
            </a:endParaRPr>
          </a:p>
          <a:p>
            <a:pPr algn="just"/>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第二</a:t>
            </a:r>
            <a:r>
              <a:rPr lang="zh-CN" altLang="zh-CN" sz="2800" dirty="0">
                <a:solidFill>
                  <a:schemeClr val="tx1"/>
                </a:solidFill>
                <a:uFillTx/>
                <a:latin typeface="楷体" panose="02010609060101010101" pitchFamily="49" charset="-122"/>
                <a:ea typeface="楷体" panose="02010609060101010101" pitchFamily="49" charset="-122"/>
              </a:rPr>
              <a:t>种意见强调客观形势的影响。主要原因是敌强我弱的客观形势，在当时的中国，还不具备完成反帝、反封建民主革命任务客观条件。</a:t>
            </a:r>
            <a:endParaRPr lang="zh-CN" altLang="zh-CN" sz="2800" dirty="0">
              <a:solidFill>
                <a:schemeClr val="tx1"/>
              </a:solidFill>
              <a:uFillTx/>
              <a:latin typeface="楷体" panose="02010609060101010101" pitchFamily="49" charset="-122"/>
              <a:ea typeface="楷体" panose="02010609060101010101" pitchFamily="49" charset="-122"/>
            </a:endParaRPr>
          </a:p>
          <a:p>
            <a:pPr algn="just"/>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第三</a:t>
            </a:r>
            <a:r>
              <a:rPr lang="zh-CN" altLang="zh-CN" sz="2800" dirty="0">
                <a:solidFill>
                  <a:schemeClr val="tx1"/>
                </a:solidFill>
                <a:uFillTx/>
                <a:latin typeface="楷体" panose="02010609060101010101" pitchFamily="49" charset="-122"/>
                <a:ea typeface="楷体" panose="02010609060101010101" pitchFamily="49" charset="-122"/>
              </a:rPr>
              <a:t>种意见认为，共产国际的指导失误，是大革命失败的主要原因。</a:t>
            </a:r>
            <a:endParaRPr lang="zh-CN" altLang="zh-CN" sz="2800" dirty="0">
              <a:solidFill>
                <a:schemeClr val="tx1"/>
              </a:solidFill>
              <a:uFillTx/>
              <a:latin typeface="楷体" panose="02010609060101010101" pitchFamily="49" charset="-122"/>
              <a:ea typeface="楷体" panose="02010609060101010101" pitchFamily="49" charset="-122"/>
            </a:endParaRPr>
          </a:p>
          <a:p>
            <a:pPr algn="just"/>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第四</a:t>
            </a:r>
            <a:r>
              <a:rPr lang="zh-CN" altLang="zh-CN" sz="2800" dirty="0">
                <a:solidFill>
                  <a:schemeClr val="tx1"/>
                </a:solidFill>
                <a:uFillTx/>
                <a:latin typeface="楷体" panose="02010609060101010101" pitchFamily="49" charset="-122"/>
                <a:ea typeface="楷体" panose="02010609060101010101" pitchFamily="49" charset="-122"/>
              </a:rPr>
              <a:t>种意见</a:t>
            </a:r>
            <a:r>
              <a:rPr lang="zh-CN" altLang="zh-CN" sz="2800" dirty="0" smtClean="0">
                <a:solidFill>
                  <a:schemeClr val="tx1"/>
                </a:solidFill>
                <a:uFillTx/>
                <a:latin typeface="楷体" panose="02010609060101010101" pitchFamily="49" charset="-122"/>
                <a:ea typeface="楷体" panose="02010609060101010101" pitchFamily="49" charset="-122"/>
              </a:rPr>
              <a:t>认为</a:t>
            </a:r>
            <a:r>
              <a:rPr lang="zh-CN" altLang="en-US" sz="2800" dirty="0" smtClean="0">
                <a:solidFill>
                  <a:schemeClr val="tx1"/>
                </a:solidFill>
                <a:uFillTx/>
                <a:latin typeface="楷体" panose="02010609060101010101" pitchFamily="49" charset="-122"/>
                <a:ea typeface="楷体" panose="02010609060101010101" pitchFamily="49" charset="-122"/>
              </a:rPr>
              <a:t>，</a:t>
            </a:r>
            <a:r>
              <a:rPr lang="zh-CN" altLang="zh-CN" sz="2800" dirty="0" smtClean="0">
                <a:solidFill>
                  <a:schemeClr val="tx1"/>
                </a:solidFill>
                <a:uFillTx/>
                <a:latin typeface="楷体" panose="02010609060101010101" pitchFamily="49" charset="-122"/>
                <a:ea typeface="楷体" panose="02010609060101010101" pitchFamily="49" charset="-122"/>
              </a:rPr>
              <a:t>第一次</a:t>
            </a:r>
            <a:r>
              <a:rPr lang="zh-CN" altLang="zh-CN" sz="2800" dirty="0">
                <a:solidFill>
                  <a:schemeClr val="tx1"/>
                </a:solidFill>
                <a:uFillTx/>
                <a:latin typeface="楷体" panose="02010609060101010101" pitchFamily="49" charset="-122"/>
                <a:ea typeface="楷体" panose="02010609060101010101" pitchFamily="49" charset="-122"/>
              </a:rPr>
              <a:t>国共合作时期的</a:t>
            </a:r>
            <a:r>
              <a:rPr lang="zh-CN" altLang="zh-CN" sz="2800" dirty="0" smtClean="0">
                <a:solidFill>
                  <a:schemeClr val="tx1"/>
                </a:solidFill>
                <a:uFillTx/>
                <a:latin typeface="楷体" panose="02010609060101010101" pitchFamily="49" charset="-122"/>
                <a:ea typeface="楷体" panose="02010609060101010101" pitchFamily="49" charset="-122"/>
              </a:rPr>
              <a:t>“党内合作”，</a:t>
            </a:r>
            <a:r>
              <a:rPr lang="zh-CN" altLang="zh-CN" sz="2800" dirty="0">
                <a:solidFill>
                  <a:schemeClr val="tx1"/>
                </a:solidFill>
                <a:uFillTx/>
                <a:latin typeface="楷体" panose="02010609060101010101" pitchFamily="49" charset="-122"/>
                <a:ea typeface="楷体" panose="02010609060101010101" pitchFamily="49" charset="-122"/>
              </a:rPr>
              <a:t>是导致大革命失败的根本因素。</a:t>
            </a:r>
            <a:endParaRPr lang="zh-CN" altLang="zh-CN" sz="2800" dirty="0">
              <a:solidFill>
                <a:schemeClr val="tx1"/>
              </a:solidFill>
              <a:uFillTx/>
              <a:latin typeface="楷体" panose="02010609060101010101" pitchFamily="49" charset="-122"/>
              <a:ea typeface="楷体" panose="02010609060101010101" pitchFamily="49" charset="-122"/>
            </a:endParaRPr>
          </a:p>
          <a:p>
            <a:pPr algn="just"/>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第五</a:t>
            </a:r>
            <a:r>
              <a:rPr lang="zh-CN" altLang="zh-CN" sz="2800" dirty="0">
                <a:solidFill>
                  <a:schemeClr val="tx1"/>
                </a:solidFill>
                <a:uFillTx/>
                <a:latin typeface="楷体" panose="02010609060101010101" pitchFamily="49" charset="-122"/>
                <a:ea typeface="楷体" panose="02010609060101010101" pitchFamily="49" charset="-122"/>
              </a:rPr>
              <a:t>种意见认为</a:t>
            </a:r>
            <a:r>
              <a:rPr lang="zh-CN" altLang="zh-CN" sz="2800" dirty="0" smtClean="0">
                <a:solidFill>
                  <a:schemeClr val="tx1"/>
                </a:solidFill>
                <a:uFillTx/>
                <a:latin typeface="楷体" panose="02010609060101010101" pitchFamily="49" charset="-122"/>
                <a:ea typeface="楷体" panose="02010609060101010101" pitchFamily="49" charset="-122"/>
              </a:rPr>
              <a:t>，工农</a:t>
            </a:r>
            <a:r>
              <a:rPr lang="zh-CN" altLang="zh-CN" sz="2800" dirty="0">
                <a:solidFill>
                  <a:schemeClr val="tx1"/>
                </a:solidFill>
                <a:uFillTx/>
                <a:latin typeface="楷体" panose="02010609060101010101" pitchFamily="49" charset="-122"/>
                <a:ea typeface="楷体" panose="02010609060101010101" pitchFamily="49" charset="-122"/>
              </a:rPr>
              <a:t>运动中的“左”倾错误，也是导致大革命失败的重要原因</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摘编自陈廷湘主编</a:t>
            </a: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新时期的中国近代史研究</a:t>
            </a:r>
            <a:r>
              <a:rPr lang="en-US" altLang="zh-CN" sz="2400" dirty="0">
                <a:solidFill>
                  <a:schemeClr val="tx1"/>
                </a:solidFill>
                <a:uFillTx/>
                <a:latin typeface="楷体" panose="02010609060101010101" pitchFamily="49" charset="-122"/>
                <a:ea typeface="楷体" panose="02010609060101010101" pitchFamily="49" charset="-122"/>
              </a:rPr>
              <a:t>》</a:t>
            </a:r>
            <a:endParaRPr lang="zh-CN" altLang="zh-CN" sz="2400" dirty="0">
              <a:solidFill>
                <a:schemeClr val="tx1"/>
              </a:solidFill>
              <a:uFillTx/>
              <a:latin typeface="楷体" panose="02010609060101010101" pitchFamily="49" charset="-122"/>
              <a:ea typeface="楷体" panose="02010609060101010101" pitchFamily="49" charset="-122"/>
            </a:endParaRPr>
          </a:p>
          <a:p>
            <a:pPr algn="just"/>
            <a:endParaRPr lang="zh-CN" altLang="zh-CN" sz="2400" dirty="0">
              <a:solidFill>
                <a:schemeClr val="tx1"/>
              </a:solidFill>
              <a:uFillTx/>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72085"/>
            <a:ext cx="8955405" cy="1630045"/>
          </a:xfrm>
          <a:prstGeom prst="rect">
            <a:avLst/>
          </a:prstGeom>
          <a:noFill/>
          <a:ln w="9525">
            <a:noFill/>
          </a:ln>
        </p:spPr>
        <p:txBody>
          <a:bodyPr wrap="square">
            <a:spAutoFit/>
          </a:bodyPr>
          <a:p>
            <a:pPr indent="0"/>
            <a:r>
              <a:rPr lang="en-US" sz="2000" b="0">
                <a:latin typeface="宋体" panose="02010600030101010101" pitchFamily="2" charset="-122"/>
              </a:rPr>
              <a:t>29.1904</a:t>
            </a:r>
            <a:r>
              <a:rPr lang="zh-CN" sz="2000" b="0">
                <a:ea typeface="宋体" panose="02010600030101010101" pitchFamily="2" charset="-122"/>
              </a:rPr>
              <a:t>年，湖南、四川、江苏、广东、福建等长江流域与东南沿海</a:t>
            </a:r>
            <a:r>
              <a:rPr lang="en-US" sz="2000" b="0">
                <a:latin typeface="Calibri" panose="020F0502020204030204" charset="0"/>
              </a:rPr>
              <a:t>9</a:t>
            </a:r>
            <a:r>
              <a:rPr lang="zh-CN" sz="2000" b="0">
                <a:ea typeface="宋体" panose="02010600030101010101" pitchFamily="2" charset="-122"/>
              </a:rPr>
              <a:t>个省份留日学生共计</a:t>
            </a:r>
            <a:r>
              <a:rPr lang="en-US" sz="2000" b="0">
                <a:latin typeface="Calibri" panose="020F0502020204030204" charset="0"/>
              </a:rPr>
              <a:t>1883</a:t>
            </a:r>
            <a:r>
              <a:rPr lang="zh-CN" sz="2000" b="0">
                <a:ea typeface="宋体" panose="02010600030101010101" pitchFamily="2" charset="-122"/>
              </a:rPr>
              <a:t>人，占全国留日学生总数的</a:t>
            </a:r>
            <a:r>
              <a:rPr lang="en-US" sz="2000" b="0">
                <a:latin typeface="Calibri" panose="020F0502020204030204" charset="0"/>
              </a:rPr>
              <a:t>78%</a:t>
            </a:r>
            <a:r>
              <a:rPr lang="zh-CN" sz="2000" b="0">
                <a:ea typeface="宋体" panose="02010600030101010101" pitchFamily="2" charset="-122"/>
              </a:rPr>
              <a:t>，直隶亦有</a:t>
            </a:r>
            <a:r>
              <a:rPr lang="en-US" sz="2000" b="0">
                <a:latin typeface="Calibri" panose="020F0502020204030204" charset="0"/>
              </a:rPr>
              <a:t>172</a:t>
            </a:r>
            <a:r>
              <a:rPr lang="zh-CN" sz="2000" b="0">
                <a:ea typeface="宋体" panose="02010600030101010101" pitchFamily="2" charset="-122"/>
              </a:rPr>
              <a:t>人，山西、陕西等其他十几个省区仅有</a:t>
            </a:r>
            <a:r>
              <a:rPr lang="en-US" sz="2000" b="0">
                <a:latin typeface="Calibri" panose="020F0502020204030204" charset="0"/>
              </a:rPr>
              <a:t>351</a:t>
            </a:r>
            <a:r>
              <a:rPr lang="zh-CN" sz="2000" b="0">
                <a:ea typeface="宋体" panose="02010600030101010101" pitchFamily="2" charset="-122"/>
              </a:rPr>
              <a:t>人，影响留日学生区域分布不平衡的主要因素是</a:t>
            </a:r>
            <a:r>
              <a:rPr lang="en-US" sz="2000" b="0">
                <a:latin typeface="宋体" panose="02010600030101010101" pitchFamily="2" charset="-122"/>
              </a:rPr>
              <a:t>A</a:t>
            </a:r>
            <a:r>
              <a:rPr lang="zh-CN" sz="2000" b="0">
                <a:ea typeface="宋体" panose="02010600030101010101" pitchFamily="2" charset="-122"/>
              </a:rPr>
              <a:t>．地区经济文化水平与开放程度有别</a:t>
            </a:r>
            <a:r>
              <a:rPr lang="en-US" sz="2000" b="0">
                <a:latin typeface="宋体" panose="02010600030101010101" pitchFamily="2" charset="-122"/>
              </a:rPr>
              <a:t>B</a:t>
            </a:r>
            <a:r>
              <a:rPr lang="zh-CN" sz="2000" b="0">
                <a:ea typeface="宋体" panose="02010600030101010101" pitchFamily="2" charset="-122"/>
              </a:rPr>
              <a:t>．革命运动在各地高涨程度存在差异</a:t>
            </a:r>
            <a:r>
              <a:rPr lang="en-US" sz="2000" b="0">
                <a:latin typeface="宋体" panose="02010600030101010101" pitchFamily="2" charset="-122"/>
              </a:rPr>
              <a:t>C</a:t>
            </a:r>
            <a:r>
              <a:rPr lang="zh-CN" sz="2000" b="0">
                <a:ea typeface="宋体" panose="02010600030101010101" pitchFamily="2" charset="-122"/>
              </a:rPr>
              <a:t>．清政府鼓励留学生的政策发生变化</a:t>
            </a:r>
            <a:r>
              <a:rPr lang="en-US" sz="2000" b="0">
                <a:latin typeface="宋体" panose="02010600030101010101" pitchFamily="2" charset="-122"/>
              </a:rPr>
              <a:t>D</a:t>
            </a:r>
            <a:r>
              <a:rPr lang="zh-CN" sz="2000" b="0">
                <a:ea typeface="宋体" panose="02010600030101010101" pitchFamily="2" charset="-122"/>
              </a:rPr>
              <a:t>．西方列强在中国的势力范围不同</a:t>
            </a:r>
            <a:endParaRPr lang="zh-CN" altLang="en-US" sz="2000"/>
          </a:p>
        </p:txBody>
      </p:sp>
      <p:sp>
        <p:nvSpPr>
          <p:cNvPr id="3" name="文本框 2"/>
          <p:cNvSpPr txBox="1"/>
          <p:nvPr/>
        </p:nvSpPr>
        <p:spPr>
          <a:xfrm>
            <a:off x="0" y="2143125"/>
            <a:ext cx="8561705" cy="1938020"/>
          </a:xfrm>
          <a:prstGeom prst="rect">
            <a:avLst/>
          </a:prstGeom>
          <a:noFill/>
          <a:ln w="9525">
            <a:noFill/>
          </a:ln>
        </p:spPr>
        <p:txBody>
          <a:bodyPr wrap="square">
            <a:spAutoFit/>
          </a:bodyPr>
          <a:p>
            <a:pPr indent="0"/>
            <a:r>
              <a:rPr lang="en-US" sz="2000" b="0">
                <a:latin typeface="Calibri" panose="020F0502020204030204" charset="0"/>
              </a:rPr>
              <a:t>29</a:t>
            </a:r>
            <a:r>
              <a:rPr lang="zh-CN" sz="2000" b="0">
                <a:ea typeface="宋体" panose="02010600030101010101" pitchFamily="2" charset="-122"/>
              </a:rPr>
              <a:t>．</a:t>
            </a:r>
            <a:r>
              <a:rPr lang="en-US" sz="2000" b="0">
                <a:latin typeface="Calibri" panose="020F0502020204030204" charset="0"/>
              </a:rPr>
              <a:t>1913</a:t>
            </a:r>
            <a:r>
              <a:rPr lang="zh-CN" sz="2000" b="0">
                <a:ea typeface="宋体" panose="02010600030101010101" pitchFamily="2" charset="-122"/>
              </a:rPr>
              <a:t>年，《申报》登载的</a:t>
            </a:r>
            <a:r>
              <a:rPr lang="en-US" sz="2000" b="0">
                <a:latin typeface="Calibri" panose="020F0502020204030204" charset="0"/>
              </a:rPr>
              <a:t>“</a:t>
            </a:r>
            <a:r>
              <a:rPr lang="zh-CN" sz="2000" b="0">
                <a:ea typeface="宋体" panose="02010600030101010101" pitchFamily="2" charset="-122"/>
              </a:rPr>
              <a:t>艾罗补脑汁</a:t>
            </a:r>
            <a:r>
              <a:rPr lang="en-US" sz="2000" b="0">
                <a:latin typeface="Calibri" panose="020F0502020204030204" charset="0"/>
              </a:rPr>
              <a:t>”</a:t>
            </a:r>
            <a:r>
              <a:rPr lang="zh-CN" sz="2000" b="0">
                <a:ea typeface="宋体" panose="02010600030101010101" pitchFamily="2" charset="-122"/>
              </a:rPr>
              <a:t>广告称：</a:t>
            </a:r>
            <a:r>
              <a:rPr lang="en-US" sz="2000" b="0">
                <a:latin typeface="Calibri" panose="020F0502020204030204" charset="0"/>
              </a:rPr>
              <a:t>“</a:t>
            </a:r>
            <a:r>
              <a:rPr lang="zh-CN" sz="2000" b="0">
                <a:ea typeface="宋体" panose="02010600030101010101" pitchFamily="2" charset="-122"/>
              </a:rPr>
              <a:t>欲图一国之进步，当先使一国之人民精神日旺，思想日新，舍补脑之外另无精神思想也。故善国者必先得卫生，善谋卫生者必先得谋补脑。</a:t>
            </a:r>
            <a:r>
              <a:rPr lang="en-US" sz="2000" b="0">
                <a:latin typeface="Calibri" panose="020F0502020204030204" charset="0"/>
              </a:rPr>
              <a:t>”</a:t>
            </a:r>
            <a:r>
              <a:rPr lang="zh-CN" sz="2000" b="0">
                <a:ea typeface="宋体" panose="02010600030101010101" pitchFamily="2" charset="-122"/>
              </a:rPr>
              <a:t>由于广告成功，产品一上市就十分畅销。这反映出当时</a:t>
            </a:r>
            <a:r>
              <a:rPr lang="en-US" sz="2000" b="0">
                <a:latin typeface="Calibri" panose="020F0502020204030204" charset="0"/>
              </a:rPr>
              <a:t>A</a:t>
            </a:r>
            <a:r>
              <a:rPr lang="zh-CN" sz="2000" b="0">
                <a:ea typeface="宋体" panose="02010600030101010101" pitchFamily="2" charset="-122"/>
              </a:rPr>
              <a:t>．新文化运动的影响日益广泛</a:t>
            </a:r>
            <a:r>
              <a:rPr lang="en-US" sz="2000" b="0">
                <a:latin typeface="宋体" panose="02010600030101010101" pitchFamily="2" charset="-122"/>
              </a:rPr>
              <a:t>	</a:t>
            </a:r>
            <a:r>
              <a:rPr lang="en-US" sz="2000" b="0">
                <a:latin typeface="Calibri" panose="020F0502020204030204" charset="0"/>
              </a:rPr>
              <a:t>B</a:t>
            </a:r>
            <a:r>
              <a:rPr lang="zh-CN" sz="2000" b="0">
                <a:ea typeface="宋体" panose="02010600030101010101" pitchFamily="2" charset="-122"/>
              </a:rPr>
              <a:t>．追求新思想成为社会时尚</a:t>
            </a:r>
            <a:r>
              <a:rPr lang="en-US" sz="2000" b="0">
                <a:latin typeface="Calibri" panose="020F0502020204030204" charset="0"/>
              </a:rPr>
              <a:t>C</a:t>
            </a:r>
            <a:r>
              <a:rPr lang="zh-CN" sz="2000" b="0">
                <a:ea typeface="宋体" panose="02010600030101010101" pitchFamily="2" charset="-122"/>
              </a:rPr>
              <a:t>．改良社会风俗成为国民共识</a:t>
            </a:r>
            <a:r>
              <a:rPr lang="en-US" sz="2000" b="0">
                <a:latin typeface="宋体" panose="02010600030101010101" pitchFamily="2" charset="-122"/>
              </a:rPr>
              <a:t>	</a:t>
            </a:r>
            <a:r>
              <a:rPr lang="en-US" sz="2000" b="0">
                <a:latin typeface="Calibri" panose="020F0502020204030204" charset="0"/>
              </a:rPr>
              <a:t>D</a:t>
            </a:r>
            <a:r>
              <a:rPr lang="zh-CN" sz="2000" b="0">
                <a:ea typeface="宋体" panose="02010600030101010101" pitchFamily="2" charset="-122"/>
              </a:rPr>
              <a:t>．广告成为推进文明的工具</a:t>
            </a:r>
            <a:endParaRPr lang="zh-CN" altLang="en-US" sz="2000"/>
          </a:p>
        </p:txBody>
      </p:sp>
      <p:sp>
        <p:nvSpPr>
          <p:cNvPr id="4" name="文本框 3"/>
          <p:cNvSpPr txBox="1"/>
          <p:nvPr/>
        </p:nvSpPr>
        <p:spPr>
          <a:xfrm>
            <a:off x="165100" y="4368165"/>
            <a:ext cx="8508365" cy="2245360"/>
          </a:xfrm>
          <a:prstGeom prst="rect">
            <a:avLst/>
          </a:prstGeom>
          <a:noFill/>
          <a:ln w="9525">
            <a:noFill/>
          </a:ln>
        </p:spPr>
        <p:txBody>
          <a:bodyPr wrap="square">
            <a:spAutoFit/>
          </a:bodyPr>
          <a:p>
            <a:pPr indent="0"/>
            <a:r>
              <a:rPr lang="en-US" sz="2000" b="0">
                <a:latin typeface="Calibri" panose="020F0502020204030204" charset="0"/>
              </a:rPr>
              <a:t>29</a:t>
            </a:r>
            <a:r>
              <a:rPr lang="zh-CN" sz="2000" b="0">
                <a:ea typeface="宋体" panose="02010600030101010101" pitchFamily="2" charset="-122"/>
              </a:rPr>
              <a:t>．</a:t>
            </a:r>
            <a:r>
              <a:rPr lang="en-US" sz="2000" b="0">
                <a:latin typeface="Calibri" panose="020F0502020204030204" charset="0"/>
              </a:rPr>
              <a:t>20</a:t>
            </a:r>
            <a:r>
              <a:rPr lang="zh-CN" sz="2000" b="0">
                <a:ea typeface="宋体" panose="02010600030101010101" pitchFamily="2" charset="-122"/>
              </a:rPr>
              <a:t>世纪</a:t>
            </a:r>
            <a:r>
              <a:rPr lang="en-US" sz="2000" b="0">
                <a:latin typeface="Calibri" panose="020F0502020204030204" charset="0"/>
              </a:rPr>
              <a:t>30</a:t>
            </a:r>
            <a:r>
              <a:rPr lang="zh-CN" sz="2000" b="0">
                <a:ea typeface="宋体" panose="02010600030101010101" pitchFamily="2" charset="-122"/>
              </a:rPr>
              <a:t>年代，上海市政府组织举办集体婚礼。仪式上，喜字纱灯引导，乐队演奏钢琴曲，新郎着蓝袍黑褂，新娘穿粉色旗袍，头披白纱，手持鲜花，婚礼场面整齐宏大。这反映了当时上海</a:t>
            </a:r>
            <a:r>
              <a:rPr lang="en-US" sz="2000" b="0">
                <a:latin typeface="Calibri" panose="020F0502020204030204" charset="0"/>
              </a:rPr>
              <a:t>A</a:t>
            </a:r>
            <a:r>
              <a:rPr lang="zh-CN" sz="2000" b="0">
                <a:ea typeface="宋体" panose="02010600030101010101" pitchFamily="2" charset="-122"/>
              </a:rPr>
              <a:t>．民众实现了婚姻自主</a:t>
            </a:r>
            <a:r>
              <a:rPr lang="en-US" sz="2000" b="0">
                <a:latin typeface="Calibri" panose="020F0502020204030204" charset="0"/>
              </a:rPr>
              <a:t>B</a:t>
            </a:r>
            <a:r>
              <a:rPr lang="zh-CN" sz="2000" b="0">
                <a:ea typeface="宋体" panose="02010600030101010101" pitchFamily="2" charset="-122"/>
              </a:rPr>
              <a:t>．中西习俗融合成为时尚</a:t>
            </a:r>
            <a:r>
              <a:rPr lang="en-US" sz="2000" b="0">
                <a:latin typeface="Calibri" panose="020F0502020204030204" charset="0"/>
              </a:rPr>
              <a:t>C</a:t>
            </a:r>
            <a:r>
              <a:rPr lang="zh-CN" sz="2000" b="0">
                <a:ea typeface="宋体" panose="02010600030101010101" pitchFamily="2" charset="-122"/>
              </a:rPr>
              <a:t>．门当户对观念已颠覆</a:t>
            </a:r>
            <a:r>
              <a:rPr lang="en-US" sz="2000" b="0">
                <a:latin typeface="Calibri" panose="020F0502020204030204" charset="0"/>
              </a:rPr>
              <a:t>D</a:t>
            </a:r>
            <a:r>
              <a:rPr lang="zh-CN" sz="2000" b="0">
                <a:ea typeface="宋体" panose="02010600030101010101" pitchFamily="2" charset="-122"/>
              </a:rPr>
              <a:t>．政府主导社会习俗演变</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62560"/>
            <a:ext cx="8766810" cy="1938020"/>
          </a:xfrm>
          <a:prstGeom prst="rect">
            <a:avLst/>
          </a:prstGeom>
          <a:noFill/>
          <a:ln w="9525">
            <a:noFill/>
          </a:ln>
        </p:spPr>
        <p:txBody>
          <a:bodyPr wrap="square">
            <a:spAutoFit/>
          </a:bodyPr>
          <a:p>
            <a:pPr indent="200025"/>
            <a:r>
              <a:rPr lang="en-US" sz="2000" b="0">
                <a:latin typeface="宋体" panose="02010600030101010101" pitchFamily="2" charset="-122"/>
              </a:rPr>
              <a:t>29.</a:t>
            </a:r>
            <a:r>
              <a:rPr lang="zh-CN" sz="2000" b="0">
                <a:ea typeface="宋体" panose="02010600030101010101" pitchFamily="2" charset="-122"/>
              </a:rPr>
              <a:t>五四运动后，出现了社会主义是否适合中国国情的争论，有人反对走俄国式的道路，认为救中国只有一条路，就是</a:t>
            </a:r>
            <a:r>
              <a:rPr lang="en-US" sz="2000" b="0">
                <a:latin typeface="宋体" panose="02010600030101010101" pitchFamily="2" charset="-122"/>
              </a:rPr>
              <a:t>“</a:t>
            </a:r>
            <a:r>
              <a:rPr lang="zh-CN" sz="2000" b="0">
                <a:ea typeface="宋体" panose="02010600030101010101" pitchFamily="2" charset="-122"/>
              </a:rPr>
              <a:t>增加富力</a:t>
            </a:r>
            <a:r>
              <a:rPr lang="en-US" sz="2000" b="0">
                <a:latin typeface="宋体" panose="02010600030101010101" pitchFamily="2" charset="-122"/>
              </a:rPr>
              <a:t>”</a:t>
            </a:r>
            <a:r>
              <a:rPr lang="zh-CN" sz="2000" b="0">
                <a:ea typeface="宋体" panose="02010600030101010101" pitchFamily="2" charset="-122"/>
              </a:rPr>
              <a:t>，发展实业；还有人主张</a:t>
            </a:r>
            <a:r>
              <a:rPr lang="en-US" sz="2000" b="0">
                <a:latin typeface="宋体" panose="02010600030101010101" pitchFamily="2" charset="-122"/>
              </a:rPr>
              <a:t>“</a:t>
            </a:r>
            <a:r>
              <a:rPr lang="zh-CN" sz="2000" b="0">
                <a:ea typeface="宋体" panose="02010600030101010101" pitchFamily="2" charset="-122"/>
              </a:rPr>
              <a:t>采用劳农主义的直接行动，达到社会主义革命的目的</a:t>
            </a:r>
            <a:r>
              <a:rPr lang="en-US" sz="2000" b="0">
                <a:latin typeface="宋体" panose="02010600030101010101" pitchFamily="2" charset="-122"/>
              </a:rPr>
              <a:t>”</a:t>
            </a:r>
            <a:r>
              <a:rPr lang="zh-CN" sz="2000" b="0">
                <a:ea typeface="宋体" panose="02010600030101010101" pitchFamily="2" charset="-122"/>
              </a:rPr>
              <a:t>。这场争论</a:t>
            </a:r>
            <a:endParaRPr lang="zh-CN" sz="2000" b="0">
              <a:ea typeface="宋体" panose="02010600030101010101" pitchFamily="2" charset="-122"/>
            </a:endParaRPr>
          </a:p>
          <a:p>
            <a:pPr indent="200025"/>
            <a:r>
              <a:rPr lang="zh-CN" altLang="en-US" sz="2000"/>
              <a:t>A.确定了新民主主义革命的道路               B.使思想界认清了欧美的社会制度</a:t>
            </a:r>
            <a:endParaRPr lang="zh-CN" altLang="en-US" sz="2000"/>
          </a:p>
          <a:p>
            <a:pPr indent="200025"/>
            <a:r>
              <a:rPr lang="zh-CN" altLang="en-US" sz="2000"/>
              <a:t>C.在思想上为中国共产党的成立准备了条件   </a:t>
            </a:r>
            <a:endParaRPr lang="zh-CN" altLang="en-US" sz="2000"/>
          </a:p>
          <a:p>
            <a:pPr indent="200025"/>
            <a:r>
              <a:rPr lang="zh-CN" altLang="en-US" sz="2000"/>
              <a:t>D.清除了知识分子在救亡图存方式上的分歧</a:t>
            </a:r>
            <a:endParaRPr lang="zh-CN" altLang="en-US" sz="2000"/>
          </a:p>
        </p:txBody>
      </p:sp>
      <p:sp>
        <p:nvSpPr>
          <p:cNvPr id="3" name="文本框 2"/>
          <p:cNvSpPr txBox="1"/>
          <p:nvPr/>
        </p:nvSpPr>
        <p:spPr>
          <a:xfrm>
            <a:off x="0" y="2459990"/>
            <a:ext cx="8895080" cy="1938020"/>
          </a:xfrm>
          <a:prstGeom prst="rect">
            <a:avLst/>
          </a:prstGeom>
          <a:noFill/>
          <a:ln w="9525">
            <a:noFill/>
          </a:ln>
        </p:spPr>
        <p:txBody>
          <a:bodyPr wrap="square">
            <a:spAutoFit/>
          </a:bodyPr>
          <a:p>
            <a:pPr marL="266700" indent="-266700"/>
            <a:r>
              <a:rPr lang="en-US" sz="2000" b="0">
                <a:latin typeface="Times New Roman" panose="02020603050405020304" pitchFamily="18" charset="0"/>
              </a:rPr>
              <a:t>29</a:t>
            </a:r>
            <a:r>
              <a:rPr lang="zh-CN" sz="2000" b="0">
                <a:ea typeface="宋体" panose="02010600030101010101" pitchFamily="2" charset="-122"/>
              </a:rPr>
              <a:t>．</a:t>
            </a:r>
            <a:r>
              <a:rPr lang="en-US" sz="2000" b="0">
                <a:latin typeface="Times New Roman" panose="02020603050405020304" pitchFamily="18" charset="0"/>
              </a:rPr>
              <a:t>1923</a:t>
            </a:r>
            <a:r>
              <a:rPr lang="zh-CN" sz="2000" b="0">
                <a:ea typeface="宋体" panose="02010600030101010101" pitchFamily="2" charset="-122"/>
              </a:rPr>
              <a:t>年底，孙中山认为，</a:t>
            </a:r>
            <a:r>
              <a:rPr lang="en-US" sz="2000" b="0">
                <a:latin typeface="Times New Roman" panose="02020603050405020304" pitchFamily="18" charset="0"/>
              </a:rPr>
              <a:t>“</a:t>
            </a:r>
            <a:r>
              <a:rPr lang="zh-CN" sz="2000" b="0">
                <a:ea typeface="宋体" panose="02010600030101010101" pitchFamily="2" charset="-122"/>
              </a:rPr>
              <a:t>俄革命六年成功，而我则十二年尚未成功，何以故？则由于我党组织之方法不善，前此因无可仿效。法国革命八十年成功，美国革命血战八年而始得独立，因均无一定成功之方法，惟今俄国有之，殊可为我党师法。</a:t>
            </a:r>
            <a:r>
              <a:rPr lang="en-US" sz="2000" b="0">
                <a:latin typeface="Times New Roman" panose="02020603050405020304" pitchFamily="18" charset="0"/>
              </a:rPr>
              <a:t>”</a:t>
            </a:r>
            <a:r>
              <a:rPr lang="zh-CN" sz="2000" b="0">
                <a:ea typeface="宋体" panose="02010600030101010101" pitchFamily="2" charset="-122"/>
              </a:rPr>
              <a:t>其意在</a:t>
            </a:r>
            <a:r>
              <a:rPr lang="en-US" sz="2000" b="0">
                <a:latin typeface="Times New Roman" panose="02020603050405020304" pitchFamily="18" charset="0"/>
              </a:rPr>
              <a:t>A</a:t>
            </a:r>
            <a:r>
              <a:rPr lang="zh-CN" sz="2000" b="0">
                <a:ea typeface="宋体" panose="02010600030101010101" pitchFamily="2" charset="-122"/>
              </a:rPr>
              <a:t>．走苏俄革命的道路</a:t>
            </a:r>
            <a:r>
              <a:rPr lang="en-US" sz="2000" b="0">
                <a:latin typeface="Times New Roman" panose="02020603050405020304" pitchFamily="18" charset="0"/>
              </a:rPr>
              <a:t>		B</a:t>
            </a:r>
            <a:r>
              <a:rPr lang="zh-CN" sz="2000" b="0">
                <a:ea typeface="宋体" panose="02010600030101010101" pitchFamily="2" charset="-122"/>
              </a:rPr>
              <a:t>．放弃资产阶级代议制</a:t>
            </a:r>
            <a:r>
              <a:rPr lang="en-US" sz="2000" b="0">
                <a:latin typeface="Times New Roman" panose="02020603050405020304" pitchFamily="18" charset="0"/>
              </a:rPr>
              <a:t>C</a:t>
            </a:r>
            <a:r>
              <a:rPr lang="zh-CN" sz="2000" b="0">
                <a:ea typeface="宋体" panose="02010600030101010101" pitchFamily="2" charset="-122"/>
              </a:rPr>
              <a:t>．加强革命的领导核心</a:t>
            </a:r>
            <a:r>
              <a:rPr lang="en-US" sz="2000" b="0">
                <a:latin typeface="Times New Roman" panose="02020603050405020304" pitchFamily="18" charset="0"/>
              </a:rPr>
              <a:t>	D</a:t>
            </a:r>
            <a:r>
              <a:rPr lang="zh-CN" sz="2000" b="0">
                <a:ea typeface="宋体" panose="02010600030101010101" pitchFamily="2" charset="-122"/>
              </a:rPr>
              <a:t>．改变反封建的斗争目标</a:t>
            </a:r>
            <a:endParaRPr lang="zh-CN" altLang="en-US" sz="2000"/>
          </a:p>
        </p:txBody>
      </p:sp>
      <p:sp>
        <p:nvSpPr>
          <p:cNvPr id="4" name="文本框 3"/>
          <p:cNvSpPr txBox="1"/>
          <p:nvPr/>
        </p:nvSpPr>
        <p:spPr>
          <a:xfrm>
            <a:off x="0" y="4700270"/>
            <a:ext cx="8895080" cy="1630045"/>
          </a:xfrm>
          <a:prstGeom prst="rect">
            <a:avLst/>
          </a:prstGeom>
          <a:noFill/>
          <a:ln w="9525">
            <a:noFill/>
          </a:ln>
        </p:spPr>
        <p:txBody>
          <a:bodyPr wrap="square">
            <a:spAutoFit/>
          </a:bodyPr>
          <a:p>
            <a:pPr marL="266700" indent="-266700"/>
            <a:r>
              <a:rPr lang="en-US" sz="2000" b="0">
                <a:latin typeface="Times New Roman" panose="02020603050405020304" pitchFamily="18" charset="0"/>
              </a:rPr>
              <a:t>29</a:t>
            </a:r>
            <a:r>
              <a:rPr lang="zh-CN" sz="2000" b="0">
                <a:ea typeface="宋体" panose="02010600030101010101" pitchFamily="2" charset="-122"/>
              </a:rPr>
              <a:t>．</a:t>
            </a:r>
            <a:r>
              <a:rPr lang="en-US" sz="2000" b="0">
                <a:latin typeface="Times New Roman" panose="02020603050405020304" pitchFamily="18" charset="0"/>
              </a:rPr>
              <a:t>1920</a:t>
            </a:r>
            <a:r>
              <a:rPr lang="zh-CN" sz="2000" b="0">
                <a:ea typeface="宋体" panose="02010600030101010101" pitchFamily="2" charset="-122"/>
              </a:rPr>
              <a:t>年，一些人撰文批评工读互助等社会改良活动，认为“零零碎碎的救济”“无补大局”，主张对社会进行“根本改造”，走进工厂，深入工人群众。这表明当时</a:t>
            </a:r>
            <a:r>
              <a:rPr lang="en-US" sz="2000" b="0">
                <a:latin typeface="Times New Roman" panose="02020603050405020304" pitchFamily="18" charset="0"/>
              </a:rPr>
              <a:t>                                                       A</a:t>
            </a:r>
            <a:r>
              <a:rPr lang="zh-CN" sz="2000" b="0">
                <a:ea typeface="宋体" panose="02010600030101010101" pitchFamily="2" charset="-122"/>
              </a:rPr>
              <a:t>．民主与科学观念广泛传播</a:t>
            </a:r>
            <a:r>
              <a:rPr lang="en-US" sz="2000" b="0">
                <a:latin typeface="Times New Roman" panose="02020603050405020304" pitchFamily="18" charset="0"/>
              </a:rPr>
              <a:t>      </a:t>
            </a:r>
            <a:r>
              <a:rPr lang="en-US" sz="2000" b="0">
                <a:latin typeface="宋体" panose="02010600030101010101" pitchFamily="2" charset="-122"/>
              </a:rPr>
              <a:t>     </a:t>
            </a:r>
            <a:r>
              <a:rPr lang="en-US" sz="2000" b="0">
                <a:latin typeface="Times New Roman" panose="02020603050405020304" pitchFamily="18" charset="0"/>
              </a:rPr>
              <a:t>B</a:t>
            </a:r>
            <a:r>
              <a:rPr lang="zh-CN" sz="2000" b="0">
                <a:ea typeface="宋体" panose="02010600030101010101" pitchFamily="2" charset="-122"/>
              </a:rPr>
              <a:t>．实业救国运动如火如荼</a:t>
            </a:r>
            <a:r>
              <a:rPr lang="en-US" sz="2000" b="0">
                <a:latin typeface="Times New Roman" panose="02020603050405020304" pitchFamily="18" charset="0"/>
              </a:rPr>
              <a:t>C</a:t>
            </a:r>
            <a:r>
              <a:rPr lang="zh-CN" sz="2000" b="0">
                <a:ea typeface="宋体" panose="02010600030101010101" pitchFamily="2" charset="-122"/>
              </a:rPr>
              <a:t>．马克思主义影响日益增强</a:t>
            </a:r>
            <a:r>
              <a:rPr lang="en-US" sz="2000" b="0">
                <a:latin typeface="Times New Roman" panose="02020603050405020304" pitchFamily="18" charset="0"/>
              </a:rPr>
              <a:t>       </a:t>
            </a:r>
            <a:r>
              <a:rPr lang="en-US" sz="2000" b="0">
                <a:latin typeface="宋体" panose="02010600030101010101" pitchFamily="2" charset="-122"/>
              </a:rPr>
              <a:t>    </a:t>
            </a:r>
            <a:r>
              <a:rPr lang="en-US" sz="2000" b="0">
                <a:latin typeface="Times New Roman" panose="02020603050405020304" pitchFamily="18" charset="0"/>
              </a:rPr>
              <a:t>D</a:t>
            </a:r>
            <a:r>
              <a:rPr lang="zh-CN" sz="2000" b="0">
                <a:ea typeface="宋体" panose="02010600030101010101" pitchFamily="2" charset="-122"/>
              </a:rPr>
              <a:t>．批判传统礼教成为共识</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0650" y="4949190"/>
            <a:ext cx="8829675" cy="1630045"/>
          </a:xfrm>
          <a:prstGeom prst="rect">
            <a:avLst/>
          </a:prstGeom>
          <a:noFill/>
          <a:ln w="9525">
            <a:noFill/>
          </a:ln>
        </p:spPr>
        <p:txBody>
          <a:bodyPr wrap="square">
            <a:spAutoFit/>
          </a:bodyPr>
          <a:p>
            <a:pPr marL="269240" indent="-269240"/>
            <a:r>
              <a:rPr lang="en-US" sz="2000" b="0">
                <a:latin typeface="宋体" panose="02010600030101010101" pitchFamily="2" charset="-122"/>
              </a:rPr>
              <a:t>29</a:t>
            </a:r>
            <a:r>
              <a:rPr lang="zh-CN" sz="2000" b="0">
                <a:ea typeface="宋体" panose="02010600030101010101" pitchFamily="2" charset="-122"/>
              </a:rPr>
              <a:t>．</a:t>
            </a:r>
            <a:r>
              <a:rPr lang="en-US" sz="2000" b="0">
                <a:latin typeface="Calibri" panose="020F0502020204030204" charset="0"/>
              </a:rPr>
              <a:t>1916</a:t>
            </a:r>
            <a:r>
              <a:rPr lang="zh-CN" sz="2000" b="0">
                <a:ea typeface="宋体" panose="02010600030101010101" pitchFamily="2" charset="-122"/>
              </a:rPr>
              <a:t>年</a:t>
            </a:r>
            <a:r>
              <a:rPr lang="en-US" sz="2000" b="0">
                <a:latin typeface="Calibri" panose="020F0502020204030204" charset="0"/>
              </a:rPr>
              <a:t>1</a:t>
            </a:r>
            <a:r>
              <a:rPr lang="zh-CN" sz="2000" b="0">
                <a:ea typeface="宋体" panose="02010600030101010101" pitchFamily="2" charset="-122"/>
              </a:rPr>
              <a:t>月，陈独秀在《青年杂志》撰文称：“个人之人格高，斯国家之人格亦高。个人之权巩固，斯国家之权亦巩固。而吾国自古相传之道德政治胥（皆）反乎是。”陈独秀意在</a:t>
            </a:r>
            <a:r>
              <a:rPr lang="en-US" sz="2000" b="0">
                <a:latin typeface="宋体" panose="02010600030101010101" pitchFamily="2" charset="-122"/>
              </a:rPr>
              <a:t>A</a:t>
            </a:r>
            <a:r>
              <a:rPr lang="zh-CN" sz="2000" b="0">
                <a:ea typeface="宋体" panose="02010600030101010101" pitchFamily="2" charset="-122"/>
              </a:rPr>
              <a:t>．主张国家至上</a:t>
            </a:r>
            <a:r>
              <a:rPr lang="en-US" sz="2000" b="0">
                <a:latin typeface="宋体" panose="02010600030101010101" pitchFamily="2" charset="-122"/>
              </a:rPr>
              <a:t>		B</a:t>
            </a:r>
            <a:r>
              <a:rPr lang="zh-CN" sz="2000" b="0">
                <a:ea typeface="宋体" panose="02010600030101010101" pitchFamily="2" charset="-122"/>
              </a:rPr>
              <a:t>．批判封建伦理</a:t>
            </a:r>
            <a:r>
              <a:rPr lang="en-US" sz="2000" b="0">
                <a:latin typeface="宋体" panose="02010600030101010101" pitchFamily="2" charset="-122"/>
              </a:rPr>
              <a:t>C</a:t>
            </a:r>
            <a:r>
              <a:rPr lang="zh-CN" sz="2000" b="0">
                <a:ea typeface="宋体" panose="02010600030101010101" pitchFamily="2" charset="-122"/>
              </a:rPr>
              <a:t>．反对西方民主</a:t>
            </a:r>
            <a:r>
              <a:rPr lang="en-US" sz="2000" b="0">
                <a:latin typeface="宋体" panose="02010600030101010101" pitchFamily="2" charset="-122"/>
              </a:rPr>
              <a:t>		D</a:t>
            </a:r>
            <a:r>
              <a:rPr lang="zh-CN" sz="2000" b="0">
                <a:ea typeface="宋体" panose="02010600030101010101" pitchFamily="2" charset="-122"/>
              </a:rPr>
              <a:t>．传播马克思主义</a:t>
            </a:r>
            <a:endParaRPr lang="zh-CN" altLang="en-US" sz="2000"/>
          </a:p>
        </p:txBody>
      </p:sp>
      <p:sp>
        <p:nvSpPr>
          <p:cNvPr id="3" name="文本框 2"/>
          <p:cNvSpPr txBox="1"/>
          <p:nvPr/>
        </p:nvSpPr>
        <p:spPr>
          <a:xfrm>
            <a:off x="0" y="2459990"/>
            <a:ext cx="8830310" cy="1938020"/>
          </a:xfrm>
          <a:prstGeom prst="rect">
            <a:avLst/>
          </a:prstGeom>
          <a:noFill/>
          <a:ln w="9525">
            <a:noFill/>
          </a:ln>
        </p:spPr>
        <p:txBody>
          <a:bodyPr wrap="square">
            <a:spAutoFit/>
          </a:bodyPr>
          <a:p>
            <a:pPr marL="266700" indent="-266700"/>
            <a:r>
              <a:rPr lang="en-US" sz="2000" b="0">
                <a:latin typeface="Calibri" panose="020F0502020204030204" charset="0"/>
              </a:rPr>
              <a:t>29</a:t>
            </a:r>
            <a:r>
              <a:rPr lang="zh-CN" sz="2000" b="0">
                <a:ea typeface="宋体" panose="02010600030101010101" pitchFamily="2" charset="-122"/>
              </a:rPr>
              <a:t>．</a:t>
            </a:r>
            <a:r>
              <a:rPr lang="en-US" sz="2000" b="0">
                <a:latin typeface="Calibri" panose="020F0502020204030204" charset="0"/>
              </a:rPr>
              <a:t>1919</a:t>
            </a:r>
            <a:r>
              <a:rPr lang="zh-CN" sz="2000" b="0">
                <a:ea typeface="宋体" panose="02010600030101010101" pitchFamily="2" charset="-122"/>
              </a:rPr>
              <a:t>年</a:t>
            </a:r>
            <a:r>
              <a:rPr lang="en-US" sz="2000" b="0">
                <a:latin typeface="Calibri" panose="020F0502020204030204" charset="0"/>
              </a:rPr>
              <a:t>11</a:t>
            </a:r>
            <a:r>
              <a:rPr lang="zh-CN" sz="2000" b="0">
                <a:ea typeface="宋体" panose="02010600030101010101" pitchFamily="2" charset="-122"/>
              </a:rPr>
              <a:t>月，全国各界联合会在上海成立，发表宣言：</a:t>
            </a:r>
            <a:r>
              <a:rPr lang="en-US" sz="2000" b="0">
                <a:latin typeface="Calibri" panose="020F0502020204030204" charset="0"/>
              </a:rPr>
              <a:t>“</a:t>
            </a:r>
            <a:r>
              <a:rPr lang="zh-CN" sz="2000" b="0">
                <a:ea typeface="宋体" panose="02010600030101010101" pitchFamily="2" charset="-122"/>
              </a:rPr>
              <a:t>数月以来，国内之群众运动，风起云涌，虽受种种压迫，而前仆后继，不少顾却；大义当前，绝不退让</a:t>
            </a:r>
            <a:r>
              <a:rPr lang="en-US" sz="2000" b="0">
                <a:latin typeface="Calibri" panose="020F0502020204030204" charset="0"/>
              </a:rPr>
              <a:t>……</a:t>
            </a:r>
            <a:r>
              <a:rPr lang="zh-CN" sz="2000" b="0">
                <a:ea typeface="宋体" panose="02010600030101010101" pitchFamily="2" charset="-122"/>
              </a:rPr>
              <a:t>全国各地，知合群自救为万不可缓之图。</a:t>
            </a:r>
            <a:r>
              <a:rPr lang="en-US" sz="2000" b="0">
                <a:latin typeface="Calibri" panose="020F0502020204030204" charset="0"/>
              </a:rPr>
              <a:t>”</a:t>
            </a:r>
            <a:r>
              <a:rPr lang="zh-CN" sz="2000" b="0">
                <a:ea typeface="宋体" panose="02010600030101010101" pitchFamily="2" charset="-122"/>
              </a:rPr>
              <a:t>这说明，当时参加联合会的各界团体</a:t>
            </a:r>
            <a:r>
              <a:rPr lang="en-US" sz="2000" b="0">
                <a:latin typeface="Calibri" panose="020F0502020204030204" charset="0"/>
              </a:rPr>
              <a:t>A</a:t>
            </a:r>
            <a:r>
              <a:rPr lang="zh-CN" sz="2000" b="0">
                <a:ea typeface="宋体" panose="02010600030101010101" pitchFamily="2" charset="-122"/>
              </a:rPr>
              <a:t>．对社会改造道路认识趋于一致</a:t>
            </a:r>
            <a:r>
              <a:rPr lang="en-US" sz="2000" b="0">
                <a:latin typeface="宋体" panose="02010600030101010101" pitchFamily="2" charset="-122"/>
              </a:rPr>
              <a:t>	</a:t>
            </a:r>
            <a:r>
              <a:rPr lang="en-US" sz="2000" b="0">
                <a:latin typeface="Calibri" panose="020F0502020204030204" charset="0"/>
              </a:rPr>
              <a:t>B</a:t>
            </a:r>
            <a:r>
              <a:rPr lang="zh-CN" sz="2000" b="0">
                <a:ea typeface="宋体" panose="02010600030101010101" pitchFamily="2" charset="-122"/>
              </a:rPr>
              <a:t>．爱国觉悟得到提高</a:t>
            </a:r>
            <a:endParaRPr lang="zh-CN" sz="2000" b="0">
              <a:ea typeface="宋体" panose="02010600030101010101" pitchFamily="2" charset="-122"/>
            </a:endParaRPr>
          </a:p>
          <a:p>
            <a:pPr marL="266700" indent="-266700"/>
            <a:r>
              <a:rPr lang="zh-CN" sz="2000" b="0">
                <a:ea typeface="宋体" panose="02010600030101010101" pitchFamily="2" charset="-122"/>
              </a:rPr>
              <a:t>    </a:t>
            </a:r>
            <a:r>
              <a:rPr lang="en-US" sz="2000" b="0">
                <a:latin typeface="Calibri" panose="020F0502020204030204" charset="0"/>
              </a:rPr>
              <a:t>C</a:t>
            </a:r>
            <a:r>
              <a:rPr lang="zh-CN" sz="2000" b="0">
                <a:ea typeface="宋体" panose="02010600030101010101" pitchFamily="2" charset="-122"/>
              </a:rPr>
              <a:t>．反思资产阶级个人主义的弊端</a:t>
            </a:r>
            <a:r>
              <a:rPr lang="en-US" sz="2000" b="0">
                <a:latin typeface="宋体" panose="02010600030101010101" pitchFamily="2" charset="-122"/>
              </a:rPr>
              <a:t>	</a:t>
            </a:r>
            <a:r>
              <a:rPr lang="en-US" sz="2000" b="0">
                <a:latin typeface="Calibri" panose="020F0502020204030204" charset="0"/>
              </a:rPr>
              <a:t>D</a:t>
            </a:r>
            <a:r>
              <a:rPr lang="zh-CN" sz="2000" b="0">
                <a:ea typeface="宋体" panose="02010600030101010101" pitchFamily="2" charset="-122"/>
              </a:rPr>
              <a:t>．接受了马克思主义</a:t>
            </a:r>
            <a:endParaRPr lang="zh-CN" altLang="en-US" sz="2000"/>
          </a:p>
        </p:txBody>
      </p:sp>
      <p:sp>
        <p:nvSpPr>
          <p:cNvPr id="4" name="文本框 3"/>
          <p:cNvSpPr txBox="1"/>
          <p:nvPr/>
        </p:nvSpPr>
        <p:spPr>
          <a:xfrm>
            <a:off x="156845" y="0"/>
            <a:ext cx="8830310" cy="2245360"/>
          </a:xfrm>
          <a:prstGeom prst="rect">
            <a:avLst/>
          </a:prstGeom>
          <a:noFill/>
          <a:ln w="9525">
            <a:noFill/>
          </a:ln>
        </p:spPr>
        <p:txBody>
          <a:bodyPr wrap="square">
            <a:spAutoFit/>
          </a:bodyPr>
          <a:p>
            <a:pPr marL="269240" indent="-269240"/>
            <a:r>
              <a:rPr lang="en-US" sz="2000" b="0">
                <a:latin typeface="宋体" panose="02010600030101010101" pitchFamily="2" charset="-122"/>
              </a:rPr>
              <a:t>29</a:t>
            </a:r>
            <a:r>
              <a:rPr lang="zh-CN" sz="2000" b="0">
                <a:ea typeface="宋体" panose="02010600030101010101" pitchFamily="2" charset="-122"/>
              </a:rPr>
              <a:t>．</a:t>
            </a:r>
            <a:r>
              <a:rPr lang="en-US" sz="2000" b="0">
                <a:latin typeface="Calibri" panose="020F0502020204030204" charset="0"/>
              </a:rPr>
              <a:t>1915~1918</a:t>
            </a:r>
            <a:r>
              <a:rPr lang="zh-CN" sz="2000" b="0">
                <a:ea typeface="宋体" panose="02010600030101010101" pitchFamily="2" charset="-122"/>
              </a:rPr>
              <a:t>年，《新青年》中“革命”“科学”“平等”“民主”等词出现频次大体相当；</a:t>
            </a:r>
            <a:r>
              <a:rPr lang="en-US" sz="2000" b="0">
                <a:latin typeface="Calibri" panose="020F0502020204030204" charset="0"/>
              </a:rPr>
              <a:t>1919~1922</a:t>
            </a:r>
            <a:r>
              <a:rPr lang="zh-CN" sz="2000" b="0">
                <a:ea typeface="宋体" panose="02010600030101010101" pitchFamily="2" charset="-122"/>
              </a:rPr>
              <a:t>年，“民主”出现次数不到“科学”的</a:t>
            </a:r>
            <a:r>
              <a:rPr lang="en-US" sz="2000" b="0">
                <a:latin typeface="Calibri" panose="020F0502020204030204" charset="0"/>
              </a:rPr>
              <a:t>1/10</a:t>
            </a:r>
            <a:r>
              <a:rPr lang="zh-CN" sz="2000" b="0">
                <a:ea typeface="宋体" panose="02010600030101010101" pitchFamily="2" charset="-122"/>
              </a:rPr>
              <a:t>，不及“革命”的</a:t>
            </a:r>
            <a:r>
              <a:rPr lang="en-US" sz="2000" b="0">
                <a:latin typeface="Calibri" panose="020F0502020204030204" charset="0"/>
              </a:rPr>
              <a:t>1/20</a:t>
            </a:r>
            <a:r>
              <a:rPr lang="zh-CN" sz="2000" b="0">
                <a:ea typeface="宋体" panose="02010600030101010101" pitchFamily="2" charset="-122"/>
              </a:rPr>
              <a:t>。这种变化可说明</a:t>
            </a:r>
            <a:r>
              <a:rPr lang="en-US" sz="2000" b="0">
                <a:latin typeface="宋体" panose="02010600030101010101" pitchFamily="2" charset="-122"/>
              </a:rPr>
              <a:t>A</a:t>
            </a:r>
            <a:r>
              <a:rPr lang="zh-CN" sz="2000" b="0">
                <a:ea typeface="宋体" panose="02010600030101010101" pitchFamily="2" charset="-122"/>
              </a:rPr>
              <a:t>．新文化运动主流思想发生转变</a:t>
            </a:r>
            <a:r>
              <a:rPr lang="en-US" sz="2000" b="0">
                <a:latin typeface="宋体" panose="02010600030101010101" pitchFamily="2" charset="-122"/>
              </a:rPr>
              <a:t>B</a:t>
            </a:r>
            <a:r>
              <a:rPr lang="zh-CN" sz="2000" b="0">
                <a:ea typeface="宋体" panose="02010600030101010101" pitchFamily="2" charset="-122"/>
              </a:rPr>
              <a:t>．国民革命运动受到民众普遍拥护</a:t>
            </a:r>
            <a:r>
              <a:rPr lang="en-US" sz="2000" b="0">
                <a:latin typeface="宋体" panose="02010600030101010101" pitchFamily="2" charset="-122"/>
              </a:rPr>
              <a:t>C</a:t>
            </a:r>
            <a:r>
              <a:rPr lang="zh-CN" sz="2000" b="0">
                <a:ea typeface="宋体" panose="02010600030101010101" pitchFamily="2" charset="-122"/>
              </a:rPr>
              <a:t>．资本主义政体模式被知识界否定</a:t>
            </a:r>
            <a:r>
              <a:rPr lang="en-US" sz="2000" b="0">
                <a:latin typeface="宋体" panose="02010600030101010101" pitchFamily="2" charset="-122"/>
              </a:rPr>
              <a:t>D</a:t>
            </a:r>
            <a:r>
              <a:rPr lang="zh-CN" sz="2000" b="0">
                <a:ea typeface="宋体" panose="02010600030101010101" pitchFamily="2" charset="-122"/>
              </a:rPr>
              <a:t>．中国社会主要矛盾发生改变</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0"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03605" y="0"/>
            <a:ext cx="8172450" cy="521970"/>
          </a:xfrm>
          <a:prstGeom prst="rect">
            <a:avLst/>
          </a:prstGeom>
          <a:noFill/>
        </p:spPr>
        <p:txBody>
          <a:bodyPr wrap="none" rtlCol="0">
            <a:spAutoFit/>
          </a:bodyPr>
          <a:p>
            <a:r>
              <a:rPr lang="zh-CN" altLang="en-US" sz="2800"/>
              <a:t>第</a:t>
            </a:r>
            <a:r>
              <a:rPr lang="en-US" altLang="zh-CN" sz="2800"/>
              <a:t>30</a:t>
            </a:r>
            <a:r>
              <a:rPr lang="zh-CN" altLang="en-US" sz="2800"/>
              <a:t>题  国民政府统治时期的政治、经济、思想文化</a:t>
            </a:r>
            <a:endParaRPr lang="zh-CN" altLang="en-US" sz="2800"/>
          </a:p>
        </p:txBody>
      </p:sp>
      <p:sp>
        <p:nvSpPr>
          <p:cNvPr id="4" name="文本框 3"/>
          <p:cNvSpPr txBox="1"/>
          <p:nvPr/>
        </p:nvSpPr>
        <p:spPr>
          <a:xfrm>
            <a:off x="1844040" y="661035"/>
            <a:ext cx="5638800" cy="368300"/>
          </a:xfrm>
          <a:prstGeom prst="rect">
            <a:avLst/>
          </a:prstGeom>
          <a:noFill/>
        </p:spPr>
        <p:txBody>
          <a:bodyPr wrap="none" rtlCol="0">
            <a:spAutoFit/>
          </a:bodyPr>
          <a:p>
            <a:r>
              <a:rPr lang="en-US" altLang="zh-CN"/>
              <a:t>2017——2019</a:t>
            </a:r>
            <a:r>
              <a:rPr lang="zh-CN" altLang="en-US"/>
              <a:t>年全国卷第</a:t>
            </a:r>
            <a:r>
              <a:rPr lang="en-US" altLang="zh-CN"/>
              <a:t>30</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704850" y="1416050"/>
          <a:ext cx="8439150" cy="4770755"/>
        </p:xfrm>
        <a:graphic>
          <a:graphicData uri="http://schemas.openxmlformats.org/drawingml/2006/table">
            <a:tbl>
              <a:tblPr firstRow="1" bandRow="1">
                <a:tableStyleId>{5C22544A-7EE6-4342-B048-85BDC9FD1C3A}</a:tableStyleId>
              </a:tblPr>
              <a:tblGrid>
                <a:gridCol w="1054735"/>
                <a:gridCol w="1594485"/>
                <a:gridCol w="3063240"/>
                <a:gridCol w="2726690"/>
              </a:tblGrid>
              <a:tr h="38163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81635">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抗日战争</a:t>
                      </a:r>
                      <a:endParaRPr lang="zh-CN" altLang="en-US"/>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抗日战争</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中共的革命探索</a:t>
                      </a:r>
                      <a:endParaRPr lang="zh-CN" altLang="en-US"/>
                    </a:p>
                  </a:txBody>
                  <a:tcPr/>
                </a:tc>
                <a:tc vMerge="1">
                  <a:tcPr/>
                </a:tc>
              </a:tr>
              <a:tr h="381635">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sz="1800">
                          <a:sym typeface="+mn-ea"/>
                        </a:rPr>
                        <a:t>中共的革命探索与外交政策</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抗日战争</a:t>
                      </a:r>
                      <a:endParaRPr lang="zh-CN" altLang="en-US" sz="1800">
                        <a:sym typeface="+mn-ea"/>
                      </a:endParaRPr>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中共八大</a:t>
                      </a:r>
                      <a:endParaRPr lang="zh-CN" altLang="en-US"/>
                    </a:p>
                  </a:txBody>
                  <a:tcPr/>
                </a:tc>
                <a:tc vMerge="1">
                  <a:tcPr/>
                </a:tc>
              </a:tr>
              <a:tr h="381635">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毛泽东思想</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工作重心的转移</a:t>
                      </a:r>
                      <a:endParaRPr lang="zh-CN" altLang="en-US"/>
                    </a:p>
                  </a:txBody>
                  <a:tcPr/>
                </a:tc>
                <a:tc vMerge="1">
                  <a:tcPr/>
                </a:tc>
              </a:tr>
              <a:tr h="133604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en-US" altLang="zh-CN" sz="1800">
                          <a:sym typeface="+mn-ea"/>
                        </a:rPr>
                        <a:t>20</a:t>
                      </a:r>
                      <a:r>
                        <a:rPr lang="zh-CN" altLang="en-US" sz="1800">
                          <a:sym typeface="+mn-ea"/>
                        </a:rPr>
                        <a:t>世纪</a:t>
                      </a:r>
                      <a:r>
                        <a:rPr lang="en-US" altLang="zh-CN" sz="1800">
                          <a:sym typeface="+mn-ea"/>
                        </a:rPr>
                        <a:t>30</a:t>
                      </a:r>
                      <a:r>
                        <a:rPr lang="zh-CN" altLang="en-US" sz="1800">
                          <a:sym typeface="+mn-ea"/>
                        </a:rPr>
                        <a:t>年代马克思主义在中国的传播</a:t>
                      </a:r>
                      <a:endParaRPr lang="zh-CN" altLang="en-US" sz="1800">
                        <a:sym typeface="+mn-ea"/>
                      </a:endParaRPr>
                    </a:p>
                  </a:txBody>
                  <a:tcPr/>
                </a:tc>
                <a:tc vMerge="1">
                  <a:tcPr/>
                </a:tc>
              </a:tr>
            </a:tbl>
          </a:graphicData>
        </a:graphic>
      </p:graphicFrame>
      <p:sp>
        <p:nvSpPr>
          <p:cNvPr id="6" name="文本框 5"/>
          <p:cNvSpPr txBox="1"/>
          <p:nvPr/>
        </p:nvSpPr>
        <p:spPr>
          <a:xfrm>
            <a:off x="6432550" y="1780540"/>
            <a:ext cx="2765425" cy="922020"/>
          </a:xfrm>
          <a:prstGeom prst="rect">
            <a:avLst/>
          </a:prstGeom>
          <a:noFill/>
        </p:spPr>
        <p:txBody>
          <a:bodyPr wrap="square" rtlCol="0">
            <a:spAutoFit/>
          </a:bodyPr>
          <a:p>
            <a:pPr algn="l">
              <a:buNone/>
            </a:pPr>
            <a:r>
              <a:rPr lang="zh-CN" altLang="zh-CN">
                <a:sym typeface="+mn-ea"/>
              </a:rPr>
              <a:t>考查阶段看：以对</a:t>
            </a:r>
            <a:r>
              <a:rPr lang="en-US" altLang="zh-CN">
                <a:sym typeface="+mn-ea"/>
              </a:rPr>
              <a:t>1927——1949</a:t>
            </a:r>
            <a:r>
              <a:rPr lang="zh-CN" altLang="en-US">
                <a:sym typeface="+mn-ea"/>
              </a:rPr>
              <a:t>年的历史</a:t>
            </a:r>
            <a:r>
              <a:rPr lang="zh-CN" altLang="zh-CN">
                <a:sym typeface="+mn-ea"/>
              </a:rPr>
              <a:t>为主，偶尔涉及新中国初期的历史。</a:t>
            </a:r>
            <a:endParaRPr lang="zh-CN" altLang="en-US"/>
          </a:p>
        </p:txBody>
      </p:sp>
      <p:sp>
        <p:nvSpPr>
          <p:cNvPr id="7" name="文本框 6"/>
          <p:cNvSpPr txBox="1"/>
          <p:nvPr/>
        </p:nvSpPr>
        <p:spPr>
          <a:xfrm>
            <a:off x="6432550" y="2702560"/>
            <a:ext cx="2711450" cy="1198880"/>
          </a:xfrm>
          <a:prstGeom prst="rect">
            <a:avLst/>
          </a:prstGeom>
          <a:noFill/>
        </p:spPr>
        <p:txBody>
          <a:bodyPr wrap="square" rtlCol="0">
            <a:spAutoFit/>
          </a:bodyPr>
          <a:p>
            <a:pPr algn="l">
              <a:buNone/>
            </a:pPr>
            <a:r>
              <a:rPr lang="zh-CN" altLang="zh-CN">
                <a:sym typeface="+mn-ea"/>
              </a:rPr>
              <a:t>考查内容看：考查较多的是国民政府统治时期的政治</a:t>
            </a:r>
            <a:r>
              <a:rPr lang="zh-CN" altLang="zh-CN">
                <a:sym typeface="+mn-ea"/>
              </a:rPr>
              <a:t>，经济、思想和社会生活</a:t>
            </a:r>
            <a:r>
              <a:rPr lang="zh-CN" altLang="en-US">
                <a:sym typeface="+mn-ea"/>
              </a:rPr>
              <a:t>考查较少</a:t>
            </a:r>
            <a:r>
              <a:rPr lang="zh-CN" altLang="zh-CN">
                <a:sym typeface="+mn-ea"/>
              </a:rPr>
              <a:t>。</a:t>
            </a:r>
            <a:endParaRPr lang="zh-CN" altLang="en-US"/>
          </a:p>
        </p:txBody>
      </p:sp>
      <p:sp>
        <p:nvSpPr>
          <p:cNvPr id="8" name="文本框 7"/>
          <p:cNvSpPr txBox="1"/>
          <p:nvPr/>
        </p:nvSpPr>
        <p:spPr>
          <a:xfrm>
            <a:off x="6378575" y="3901440"/>
            <a:ext cx="2697480" cy="645160"/>
          </a:xfrm>
          <a:prstGeom prst="rect">
            <a:avLst/>
          </a:prstGeom>
          <a:noFill/>
        </p:spPr>
        <p:txBody>
          <a:bodyPr wrap="square" rtlCol="0">
            <a:spAutoFit/>
          </a:bodyPr>
          <a:p>
            <a:pPr algn="l">
              <a:buNone/>
            </a:pPr>
            <a:r>
              <a:rPr lang="zh-CN" altLang="zh-CN">
                <a:sym typeface="+mn-ea"/>
              </a:rPr>
              <a:t>考查侧重点看：抗日战争</a:t>
            </a:r>
            <a:r>
              <a:rPr lang="zh-CN" altLang="en-US">
                <a:sym typeface="+mn-ea"/>
              </a:rPr>
              <a:t>为</a:t>
            </a:r>
            <a:r>
              <a:rPr lang="zh-CN" altLang="zh-CN">
                <a:sym typeface="+mn-ea"/>
              </a:rPr>
              <a:t>高频考点</a:t>
            </a:r>
            <a:endParaRPr lang="zh-CN" altLang="en-US"/>
          </a:p>
        </p:txBody>
      </p:sp>
      <p:sp>
        <p:nvSpPr>
          <p:cNvPr id="10" name="文本框 9"/>
          <p:cNvSpPr txBox="1"/>
          <p:nvPr/>
        </p:nvSpPr>
        <p:spPr>
          <a:xfrm>
            <a:off x="6432550" y="4546600"/>
            <a:ext cx="2819400" cy="922020"/>
          </a:xfrm>
          <a:prstGeom prst="rect">
            <a:avLst/>
          </a:prstGeom>
          <a:noFill/>
        </p:spPr>
        <p:txBody>
          <a:bodyPr wrap="square" rtlCol="0">
            <a:spAutoFit/>
          </a:bodyPr>
          <a:p>
            <a:pPr algn="l"/>
            <a:r>
              <a:rPr lang="zh-CN" altLang="zh-CN">
                <a:sym typeface="+mn-ea"/>
              </a:rPr>
              <a:t>命题角度看：以新材料</a:t>
            </a:r>
            <a:endParaRPr lang="zh-CN" altLang="zh-CN">
              <a:sym typeface="+mn-ea"/>
            </a:endParaRPr>
          </a:p>
          <a:p>
            <a:pPr algn="l"/>
            <a:r>
              <a:rPr lang="zh-CN" altLang="zh-CN">
                <a:sym typeface="+mn-ea"/>
              </a:rPr>
              <a:t>新情景为依托，考查重要史实的解读和分析</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5415" y="153035"/>
            <a:ext cx="613410" cy="6492240"/>
          </a:xfrm>
          <a:prstGeom prst="rect">
            <a:avLst/>
          </a:prstGeom>
          <a:noFill/>
        </p:spPr>
        <p:txBody>
          <a:bodyPr vert="eaVert" wrap="none" rtlCol="0">
            <a:spAutoFit/>
          </a:bodyPr>
          <a:p>
            <a:r>
              <a:rPr lang="zh-CN" altLang="en-US" sz="2800"/>
              <a:t>国民政府统治时期政治、经济、思想文化</a:t>
            </a:r>
            <a:endParaRPr lang="zh-CN" altLang="en-US" sz="28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6" name="左大括号 5"/>
          <p:cNvSpPr/>
          <p:nvPr/>
        </p:nvSpPr>
        <p:spPr>
          <a:xfrm>
            <a:off x="1299210" y="153035"/>
            <a:ext cx="226695" cy="16637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1430020" y="17145"/>
            <a:ext cx="7955280" cy="645160"/>
          </a:xfrm>
          <a:prstGeom prst="rect">
            <a:avLst/>
          </a:prstGeom>
          <a:noFill/>
        </p:spPr>
        <p:txBody>
          <a:bodyPr wrap="none" rtlCol="0" anchor="t">
            <a:spAutoFit/>
          </a:bodyPr>
          <a:p>
            <a:r>
              <a:rPr lang="zh-CN" altLang="en-US"/>
              <a:t>总特征：国共对峙，阶级矛盾成为主要矛盾；日本侵华，民族矛盾不断上升；</a:t>
            </a:r>
            <a:endParaRPr lang="zh-CN" altLang="en-US"/>
          </a:p>
          <a:p>
            <a:r>
              <a:rPr lang="zh-CN" altLang="en-US"/>
              <a:t>中日民族矛盾解决后，解决矛盾成为主要矛盾</a:t>
            </a:r>
            <a:endParaRPr lang="en-US" altLang="zh-CN"/>
          </a:p>
        </p:txBody>
      </p:sp>
      <p:sp>
        <p:nvSpPr>
          <p:cNvPr id="2" name="文本框 1"/>
          <p:cNvSpPr txBox="1"/>
          <p:nvPr/>
        </p:nvSpPr>
        <p:spPr>
          <a:xfrm>
            <a:off x="1430020" y="530860"/>
            <a:ext cx="7930515" cy="922020"/>
          </a:xfrm>
          <a:prstGeom prst="rect">
            <a:avLst/>
          </a:prstGeom>
          <a:noFill/>
        </p:spPr>
        <p:txBody>
          <a:bodyPr wrap="square" rtlCol="0" anchor="t">
            <a:spAutoFit/>
          </a:bodyPr>
          <a:p>
            <a:r>
              <a:rPr lang="zh-CN" altLang="en-US"/>
              <a:t>政治上：国民政府建立，国共对峙，中共开始探索革命的新路和挫折；日本局部侵华，民族矛盾上升，影响了国共关系，抗日救亡运动兴起；民族矛盾解决后，阶级矛盾发展为解放战争</a:t>
            </a:r>
            <a:endParaRPr lang="en-US" altLang="zh-CN"/>
          </a:p>
        </p:txBody>
      </p:sp>
      <p:sp>
        <p:nvSpPr>
          <p:cNvPr id="3" name="文本框 2"/>
          <p:cNvSpPr txBox="1"/>
          <p:nvPr/>
        </p:nvSpPr>
        <p:spPr>
          <a:xfrm>
            <a:off x="1398905" y="1311275"/>
            <a:ext cx="7726680" cy="645160"/>
          </a:xfrm>
          <a:prstGeom prst="rect">
            <a:avLst/>
          </a:prstGeom>
          <a:noFill/>
        </p:spPr>
        <p:txBody>
          <a:bodyPr wrap="none" rtlCol="0" anchor="t">
            <a:spAutoFit/>
          </a:bodyPr>
          <a:p>
            <a:pPr algn="l"/>
            <a:r>
              <a:rPr lang="zh-CN" altLang="en-US"/>
              <a:t>经济上：中国民族经济出现较快发展和国民政府的经济政策；日本侵华的经</a:t>
            </a:r>
            <a:endParaRPr lang="zh-CN" altLang="en-US"/>
          </a:p>
          <a:p>
            <a:pPr algn="l"/>
            <a:r>
              <a:rPr lang="zh-CN" altLang="en-US"/>
              <a:t>济策略、中共不同时期的土地政策和新民主主义经济。</a:t>
            </a:r>
            <a:endParaRPr lang="en-US" altLang="zh-CN"/>
          </a:p>
        </p:txBody>
      </p:sp>
      <p:sp>
        <p:nvSpPr>
          <p:cNvPr id="5" name="文本框 4"/>
          <p:cNvSpPr txBox="1"/>
          <p:nvPr/>
        </p:nvSpPr>
        <p:spPr>
          <a:xfrm>
            <a:off x="1443355" y="1956435"/>
            <a:ext cx="7742555" cy="368300"/>
          </a:xfrm>
          <a:prstGeom prst="rect">
            <a:avLst/>
          </a:prstGeom>
          <a:noFill/>
        </p:spPr>
        <p:txBody>
          <a:bodyPr wrap="square" rtlCol="0" anchor="t">
            <a:spAutoFit/>
          </a:bodyPr>
          <a:p>
            <a:r>
              <a:rPr lang="zh-CN" altLang="en-US"/>
              <a:t>思想上：新生活运动、毛泽东思想的形成和成熟。</a:t>
            </a:r>
            <a:endParaRPr lang="en-US" altLang="zh-CN"/>
          </a:p>
        </p:txBody>
      </p:sp>
      <p:sp>
        <p:nvSpPr>
          <p:cNvPr id="8" name="文本框 7"/>
          <p:cNvSpPr txBox="1"/>
          <p:nvPr/>
        </p:nvSpPr>
        <p:spPr>
          <a:xfrm>
            <a:off x="864235" y="350139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772285" y="2832100"/>
            <a:ext cx="372745" cy="3657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145030" y="2971165"/>
            <a:ext cx="1097280" cy="368300"/>
          </a:xfrm>
          <a:prstGeom prst="rect">
            <a:avLst/>
          </a:prstGeom>
          <a:noFill/>
        </p:spPr>
        <p:txBody>
          <a:bodyPr wrap="none" rtlCol="0" anchor="t">
            <a:spAutoFit/>
          </a:bodyPr>
          <a:p>
            <a:r>
              <a:rPr lang="zh-CN" altLang="en-US"/>
              <a:t>政治方面</a:t>
            </a:r>
            <a:endParaRPr lang="zh-CN" altLang="en-US"/>
          </a:p>
        </p:txBody>
      </p:sp>
      <p:sp>
        <p:nvSpPr>
          <p:cNvPr id="11" name="左大括号 10"/>
          <p:cNvSpPr/>
          <p:nvPr/>
        </p:nvSpPr>
        <p:spPr>
          <a:xfrm>
            <a:off x="3241675" y="2324735"/>
            <a:ext cx="258445" cy="27330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3468370" y="2326005"/>
            <a:ext cx="2468880" cy="368300"/>
          </a:xfrm>
          <a:prstGeom prst="rect">
            <a:avLst/>
          </a:prstGeom>
          <a:noFill/>
        </p:spPr>
        <p:txBody>
          <a:bodyPr wrap="none" rtlCol="0" anchor="t">
            <a:spAutoFit/>
          </a:bodyPr>
          <a:p>
            <a:r>
              <a:rPr lang="zh-CN" altLang="en-US"/>
              <a:t>南京国民政府的建立和</a:t>
            </a:r>
            <a:endParaRPr lang="zh-CN" altLang="en-US"/>
          </a:p>
        </p:txBody>
      </p:sp>
      <p:sp>
        <p:nvSpPr>
          <p:cNvPr id="19" name="文本框 18"/>
          <p:cNvSpPr txBox="1"/>
          <p:nvPr/>
        </p:nvSpPr>
        <p:spPr>
          <a:xfrm>
            <a:off x="5937250" y="2324735"/>
            <a:ext cx="1330960" cy="368300"/>
          </a:xfrm>
          <a:prstGeom prst="rect">
            <a:avLst/>
          </a:prstGeom>
          <a:noFill/>
        </p:spPr>
        <p:txBody>
          <a:bodyPr wrap="none" rtlCol="0" anchor="t">
            <a:spAutoFit/>
          </a:bodyPr>
          <a:p>
            <a:r>
              <a:rPr lang="zh-CN" altLang="en-US"/>
              <a:t>时间：</a:t>
            </a:r>
            <a:r>
              <a:rPr lang="en-US" altLang="zh-CN"/>
              <a:t>1927</a:t>
            </a:r>
            <a:endParaRPr lang="en-US" altLang="zh-CN"/>
          </a:p>
        </p:txBody>
      </p:sp>
      <p:sp>
        <p:nvSpPr>
          <p:cNvPr id="23" name="文本框 22"/>
          <p:cNvSpPr txBox="1"/>
          <p:nvPr/>
        </p:nvSpPr>
        <p:spPr>
          <a:xfrm>
            <a:off x="3468370" y="3133090"/>
            <a:ext cx="2240280" cy="368300"/>
          </a:xfrm>
          <a:prstGeom prst="rect">
            <a:avLst/>
          </a:prstGeom>
          <a:noFill/>
        </p:spPr>
        <p:txBody>
          <a:bodyPr wrap="none" rtlCol="0" anchor="t">
            <a:spAutoFit/>
          </a:bodyPr>
          <a:p>
            <a:r>
              <a:rPr lang="zh-CN" altLang="en-US"/>
              <a:t>开辟革命新路和挫折</a:t>
            </a:r>
            <a:endParaRPr lang="zh-CN" altLang="en-US"/>
          </a:p>
        </p:txBody>
      </p:sp>
      <p:sp>
        <p:nvSpPr>
          <p:cNvPr id="26" name="文本框 25"/>
          <p:cNvSpPr txBox="1"/>
          <p:nvPr/>
        </p:nvSpPr>
        <p:spPr>
          <a:xfrm>
            <a:off x="6103620" y="2694305"/>
            <a:ext cx="2926080" cy="645160"/>
          </a:xfrm>
          <a:prstGeom prst="rect">
            <a:avLst/>
          </a:prstGeom>
          <a:noFill/>
        </p:spPr>
        <p:txBody>
          <a:bodyPr wrap="none" rtlCol="0" anchor="t">
            <a:spAutoFit/>
          </a:bodyPr>
          <a:p>
            <a:pPr algn="l"/>
            <a:r>
              <a:rPr lang="zh-CN" altLang="en-US">
                <a:sym typeface="+mn-ea"/>
              </a:rPr>
              <a:t>新路</a:t>
            </a:r>
            <a:r>
              <a:rPr lang="zh-CN" altLang="en-US"/>
              <a:t>：南昌起义、八七会议</a:t>
            </a:r>
            <a:endParaRPr lang="zh-CN" altLang="en-US"/>
          </a:p>
          <a:p>
            <a:pPr algn="l"/>
            <a:r>
              <a:rPr lang="zh-CN" altLang="en-US"/>
              <a:t>             秋收起义</a:t>
            </a:r>
            <a:endParaRPr lang="zh-CN" altLang="en-US"/>
          </a:p>
        </p:txBody>
      </p:sp>
      <p:sp>
        <p:nvSpPr>
          <p:cNvPr id="27" name="文本框 26"/>
          <p:cNvSpPr txBox="1"/>
          <p:nvPr/>
        </p:nvSpPr>
        <p:spPr>
          <a:xfrm>
            <a:off x="6103620" y="3224530"/>
            <a:ext cx="2926080" cy="645160"/>
          </a:xfrm>
          <a:prstGeom prst="rect">
            <a:avLst/>
          </a:prstGeom>
          <a:noFill/>
        </p:spPr>
        <p:txBody>
          <a:bodyPr wrap="none" rtlCol="0" anchor="t">
            <a:spAutoFit/>
          </a:bodyPr>
          <a:p>
            <a:r>
              <a:rPr lang="zh-CN" altLang="en-US"/>
              <a:t>挫折：反围剿失败、长征、</a:t>
            </a:r>
            <a:endParaRPr lang="zh-CN" altLang="en-US"/>
          </a:p>
          <a:p>
            <a:r>
              <a:rPr lang="zh-CN" altLang="en-US"/>
              <a:t>             遵义会议</a:t>
            </a:r>
            <a:endParaRPr lang="zh-CN" altLang="en-US"/>
          </a:p>
        </p:txBody>
      </p:sp>
      <p:sp>
        <p:nvSpPr>
          <p:cNvPr id="28" name="文本框 27"/>
          <p:cNvSpPr txBox="1"/>
          <p:nvPr/>
        </p:nvSpPr>
        <p:spPr>
          <a:xfrm>
            <a:off x="3431540" y="3789045"/>
            <a:ext cx="4983480" cy="368300"/>
          </a:xfrm>
          <a:prstGeom prst="rect">
            <a:avLst/>
          </a:prstGeom>
          <a:noFill/>
        </p:spPr>
        <p:txBody>
          <a:bodyPr wrap="none" rtlCol="0" anchor="t">
            <a:spAutoFit/>
          </a:bodyPr>
          <a:p>
            <a:pPr algn="l"/>
            <a:r>
              <a:rPr lang="zh-CN" altLang="en-US">
                <a:sym typeface="+mn-ea"/>
              </a:rPr>
              <a:t>日本侵华：九一八事变、一二八事变、华北事变</a:t>
            </a:r>
            <a:endParaRPr lang="en-US" altLang="zh-CN"/>
          </a:p>
        </p:txBody>
      </p:sp>
      <p:sp>
        <p:nvSpPr>
          <p:cNvPr id="30" name="文本框 29"/>
          <p:cNvSpPr txBox="1"/>
          <p:nvPr/>
        </p:nvSpPr>
        <p:spPr>
          <a:xfrm>
            <a:off x="1899920" y="5292725"/>
            <a:ext cx="7040880" cy="645160"/>
          </a:xfrm>
          <a:prstGeom prst="rect">
            <a:avLst/>
          </a:prstGeom>
          <a:noFill/>
        </p:spPr>
        <p:txBody>
          <a:bodyPr wrap="none" rtlCol="0" anchor="t">
            <a:spAutoFit/>
          </a:bodyPr>
          <a:p>
            <a:r>
              <a:rPr lang="zh-CN" altLang="en-US"/>
              <a:t>经济方面：民族工业的较快发展到窒息；国民政府经济建设运动和币</a:t>
            </a:r>
            <a:endParaRPr lang="zh-CN" altLang="en-US"/>
          </a:p>
          <a:p>
            <a:r>
              <a:rPr lang="zh-CN" altLang="en-US"/>
              <a:t>制改革、统制经济、恶性通货膨胀；土地革命、双减双交、土地改革</a:t>
            </a:r>
            <a:endParaRPr lang="zh-CN" altLang="en-US"/>
          </a:p>
        </p:txBody>
      </p:sp>
      <p:sp>
        <p:nvSpPr>
          <p:cNvPr id="31" name="文本框 30"/>
          <p:cNvSpPr txBox="1"/>
          <p:nvPr/>
        </p:nvSpPr>
        <p:spPr>
          <a:xfrm>
            <a:off x="1961515" y="6276975"/>
            <a:ext cx="1097280" cy="368300"/>
          </a:xfrm>
          <a:prstGeom prst="rect">
            <a:avLst/>
          </a:prstGeom>
          <a:noFill/>
        </p:spPr>
        <p:txBody>
          <a:bodyPr wrap="none" rtlCol="0" anchor="t">
            <a:spAutoFit/>
          </a:bodyPr>
          <a:p>
            <a:r>
              <a:rPr lang="zh-CN" altLang="en-US"/>
              <a:t>思想方面</a:t>
            </a:r>
            <a:endParaRPr lang="en-US" altLang="zh-CN"/>
          </a:p>
        </p:txBody>
      </p:sp>
      <p:sp>
        <p:nvSpPr>
          <p:cNvPr id="12" name="左大括号 11"/>
          <p:cNvSpPr/>
          <p:nvPr/>
        </p:nvSpPr>
        <p:spPr>
          <a:xfrm>
            <a:off x="5708650" y="2971165"/>
            <a:ext cx="278765" cy="6216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左大括号 15"/>
          <p:cNvSpPr/>
          <p:nvPr/>
        </p:nvSpPr>
        <p:spPr>
          <a:xfrm>
            <a:off x="3014980" y="5908675"/>
            <a:ext cx="227330" cy="9423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3431540" y="5937885"/>
            <a:ext cx="1554480" cy="368300"/>
          </a:xfrm>
          <a:prstGeom prst="rect">
            <a:avLst/>
          </a:prstGeom>
          <a:noFill/>
        </p:spPr>
        <p:txBody>
          <a:bodyPr wrap="none" rtlCol="0" anchor="t">
            <a:spAutoFit/>
          </a:bodyPr>
          <a:p>
            <a:r>
              <a:rPr lang="zh-CN" altLang="en-US"/>
              <a:t>新生活运动：</a:t>
            </a:r>
            <a:endParaRPr lang="zh-CN" altLang="en-US"/>
          </a:p>
        </p:txBody>
      </p:sp>
      <p:sp>
        <p:nvSpPr>
          <p:cNvPr id="34" name="文本框 33"/>
          <p:cNvSpPr txBox="1"/>
          <p:nvPr/>
        </p:nvSpPr>
        <p:spPr>
          <a:xfrm>
            <a:off x="3242310" y="6383020"/>
            <a:ext cx="5212080" cy="368300"/>
          </a:xfrm>
          <a:prstGeom prst="rect">
            <a:avLst/>
          </a:prstGeom>
          <a:noFill/>
        </p:spPr>
        <p:txBody>
          <a:bodyPr wrap="none" rtlCol="0" anchor="t">
            <a:spAutoFit/>
          </a:bodyPr>
          <a:p>
            <a:r>
              <a:rPr lang="zh-CN" altLang="en-US"/>
              <a:t>毛泽东思想（新民主主义革命思想）的形成和成熟</a:t>
            </a:r>
            <a:endParaRPr lang="zh-CN" altLang="en-US"/>
          </a:p>
        </p:txBody>
      </p:sp>
      <p:sp>
        <p:nvSpPr>
          <p:cNvPr id="7" name="文本框 6"/>
          <p:cNvSpPr txBox="1"/>
          <p:nvPr/>
        </p:nvSpPr>
        <p:spPr>
          <a:xfrm>
            <a:off x="3317240" y="4157345"/>
            <a:ext cx="5897880" cy="368300"/>
          </a:xfrm>
          <a:prstGeom prst="rect">
            <a:avLst/>
          </a:prstGeom>
          <a:noFill/>
        </p:spPr>
        <p:txBody>
          <a:bodyPr wrap="none" rtlCol="0" anchor="t">
            <a:spAutoFit/>
          </a:bodyPr>
          <a:p>
            <a:pPr algn="l"/>
            <a:r>
              <a:rPr lang="zh-CN" altLang="en-US">
                <a:sym typeface="+mn-ea"/>
              </a:rPr>
              <a:t>抗日救亡运动高涨：中共、国民党爱国将领、学生、商人</a:t>
            </a:r>
            <a:endParaRPr lang="en-US" altLang="zh-CN"/>
          </a:p>
        </p:txBody>
      </p:sp>
      <p:sp>
        <p:nvSpPr>
          <p:cNvPr id="22" name="文本框 21"/>
          <p:cNvSpPr txBox="1"/>
          <p:nvPr/>
        </p:nvSpPr>
        <p:spPr>
          <a:xfrm>
            <a:off x="3514090" y="4525645"/>
            <a:ext cx="5669280" cy="368300"/>
          </a:xfrm>
          <a:prstGeom prst="rect">
            <a:avLst/>
          </a:prstGeom>
          <a:noFill/>
        </p:spPr>
        <p:txBody>
          <a:bodyPr wrap="none" rtlCol="0" anchor="t">
            <a:spAutoFit/>
          </a:bodyPr>
          <a:p>
            <a:pPr algn="l"/>
            <a:r>
              <a:rPr lang="zh-CN" altLang="en-US">
                <a:sym typeface="+mn-ea"/>
              </a:rPr>
              <a:t>全民族抗战：中共敌后战场、国民党正面战场、华侨、</a:t>
            </a:r>
            <a:endParaRPr lang="en-US" altLang="zh-CN"/>
          </a:p>
        </p:txBody>
      </p:sp>
      <p:sp>
        <p:nvSpPr>
          <p:cNvPr id="25" name="文本框 24"/>
          <p:cNvSpPr txBox="1"/>
          <p:nvPr/>
        </p:nvSpPr>
        <p:spPr>
          <a:xfrm>
            <a:off x="3545840" y="4780280"/>
            <a:ext cx="5669280" cy="645160"/>
          </a:xfrm>
          <a:prstGeom prst="rect">
            <a:avLst/>
          </a:prstGeom>
          <a:noFill/>
        </p:spPr>
        <p:txBody>
          <a:bodyPr wrap="none" rtlCol="0" anchor="t">
            <a:spAutoFit/>
          </a:bodyPr>
          <a:p>
            <a:pPr algn="l"/>
            <a:r>
              <a:rPr lang="zh-CN" altLang="en-US">
                <a:sym typeface="+mn-ea"/>
              </a:rPr>
              <a:t>解放战争：争取和平民主、解放战争过程、土地革命和</a:t>
            </a:r>
            <a:endParaRPr lang="zh-CN" altLang="en-US">
              <a:sym typeface="+mn-ea"/>
            </a:endParaRPr>
          </a:p>
          <a:p>
            <a:pPr algn="l"/>
            <a:r>
              <a:rPr lang="zh-CN" altLang="en-US">
                <a:sym typeface="+mn-ea"/>
              </a:rPr>
              <a:t>七届二中全会</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linds(horizont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linds(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blinds(horizontal)">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linds(horizont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linds(horizontal)">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blinds(horizontal)">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blinds(horizontal)">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blinds(horizontal)">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blinds(horizontal)">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blinds(horizontal)">
                                      <p:cBhvr>
                                        <p:cTn id="1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5" grpId="0"/>
      <p:bldP spid="2" grpId="0"/>
      <p:bldP spid="3" grpId="0"/>
      <p:bldP spid="5" grpId="0"/>
      <p:bldP spid="8" grpId="0"/>
      <p:bldP spid="9" grpId="0" bldLvl="0" animBg="1"/>
      <p:bldP spid="10" grpId="0"/>
      <p:bldP spid="11" grpId="0" bldLvl="0" animBg="1"/>
      <p:bldP spid="17" grpId="0"/>
      <p:bldP spid="19" grpId="0"/>
      <p:bldP spid="23" grpId="0"/>
      <p:bldP spid="26" grpId="0"/>
      <p:bldP spid="27" grpId="0"/>
      <p:bldP spid="28" grpId="0"/>
      <p:bldP spid="30" grpId="0"/>
      <p:bldP spid="31" grpId="0"/>
      <p:bldP spid="12" grpId="0" bldLvl="0" animBg="1"/>
      <p:bldP spid="16" grpId="0" bldLvl="0" animBg="1"/>
      <p:bldP spid="24" grpId="0"/>
      <p:bldP spid="34" grpId="0"/>
      <p:bldP spid="7" grpId="0"/>
      <p:bldP spid="2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17420" y="0"/>
            <a:ext cx="8229600" cy="579120"/>
          </a:xfrm>
        </p:spPr>
        <p:txBody>
          <a:bodyPr>
            <a:normAutofit fontScale="90000"/>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0" y="0"/>
            <a:ext cx="4244340" cy="998855"/>
          </a:xfrm>
        </p:spPr>
        <p:txBody>
          <a:bodyPr>
            <a:normAutofit lnSpcReduction="10000"/>
          </a:bodyPr>
          <a:lstStyle/>
          <a:p>
            <a:pPr marL="0" indent="0">
              <a:buNone/>
            </a:pPr>
            <a:r>
              <a:rPr lang="zh-CN" altLang="en-US" b="1" dirty="0"/>
              <a:t>（四）论证和探讨问题</a:t>
            </a:r>
            <a:endParaRPr lang="zh-CN" altLang="en-US" b="1" dirty="0"/>
          </a:p>
          <a:p>
            <a:pPr marL="0" indent="0">
              <a:buNone/>
            </a:pPr>
            <a:r>
              <a:rPr lang="en-US" altLang="zh-CN" b="1" dirty="0" smtClean="0"/>
              <a:t>1</a:t>
            </a:r>
            <a:r>
              <a:rPr lang="zh-CN" altLang="en-US" b="1" dirty="0" smtClean="0"/>
              <a:t>、发现历史问题</a:t>
            </a:r>
            <a:endParaRPr lang="zh-CN" altLang="en-US" b="1" dirty="0"/>
          </a:p>
        </p:txBody>
      </p:sp>
      <p:sp>
        <p:nvSpPr>
          <p:cNvPr id="5" name="文本框 4"/>
          <p:cNvSpPr txBox="1"/>
          <p:nvPr/>
        </p:nvSpPr>
        <p:spPr>
          <a:xfrm>
            <a:off x="5299075" y="2238375"/>
            <a:ext cx="3580765" cy="2861310"/>
          </a:xfrm>
          <a:prstGeom prst="rect">
            <a:avLst/>
          </a:prstGeom>
          <a:noFill/>
        </p:spPr>
        <p:txBody>
          <a:bodyPr wrap="square" rtlCol="0">
            <a:spAutoFit/>
          </a:bodyPr>
          <a:p>
            <a:pPr algn="l"/>
            <a:r>
              <a:rPr lang="zh-CN" altLang="en-US"/>
              <a:t>答案：（12 分）建议：增加淞沪会战一目；</a:t>
            </a:r>
            <a:endParaRPr lang="zh-CN" altLang="en-US"/>
          </a:p>
          <a:p>
            <a:pPr algn="l"/>
            <a:r>
              <a:rPr lang="zh-CN" altLang="en-US"/>
              <a:t>理由：淞沪会战是抗战初期中、日双方的重大战役，中国军队顽强抵抗日军侵略，粉碎</a:t>
            </a:r>
            <a:endParaRPr lang="zh-CN" altLang="en-US"/>
          </a:p>
          <a:p>
            <a:pPr algn="l"/>
            <a:r>
              <a:rPr lang="zh-CN" altLang="en-US"/>
              <a:t>了日军三个月灭亡中国的企图；抗日战争是全民族的抗战，正面战场和敌后战场都是其</a:t>
            </a:r>
            <a:endParaRPr lang="zh-CN" altLang="en-US"/>
          </a:p>
          <a:p>
            <a:pPr algn="l"/>
            <a:r>
              <a:rPr lang="zh-CN" altLang="en-US"/>
              <a:t>重要组成部分，应予增加，才能反映出抗战全貌。</a:t>
            </a:r>
            <a:endParaRPr lang="zh-CN" altLang="en-US"/>
          </a:p>
        </p:txBody>
      </p:sp>
      <p:sp>
        <p:nvSpPr>
          <p:cNvPr id="6" name="文本框 5"/>
          <p:cNvSpPr txBox="1"/>
          <p:nvPr/>
        </p:nvSpPr>
        <p:spPr>
          <a:xfrm>
            <a:off x="113030" y="857250"/>
            <a:ext cx="5186045" cy="6000750"/>
          </a:xfrm>
          <a:prstGeom prst="rect">
            <a:avLst/>
          </a:prstGeom>
          <a:noFill/>
        </p:spPr>
        <p:txBody>
          <a:bodyPr wrap="square" rtlCol="0">
            <a:spAutoFit/>
          </a:bodyPr>
          <a:p>
            <a:pPr marL="0" indent="0" algn="l">
              <a:buNone/>
            </a:pPr>
            <a:r>
              <a:rPr lang="zh-CN" altLang="en-US" sz="1600">
                <a:sym typeface="+mn-ea"/>
              </a:rPr>
              <a:t>例</a:t>
            </a:r>
            <a:r>
              <a:rPr lang="en-US" altLang="zh-CN" sz="1600">
                <a:sym typeface="+mn-ea"/>
              </a:rPr>
              <a:t>10</a:t>
            </a:r>
            <a:r>
              <a:rPr lang="zh-CN" altLang="en-US" sz="1600">
                <a:sym typeface="+mn-ea"/>
              </a:rPr>
              <a:t>、阅读材料，完成下列要求。（12 分）</a:t>
            </a:r>
            <a:endParaRPr lang="zh-CN" altLang="en-US" sz="1600"/>
          </a:p>
          <a:p>
            <a:pPr marL="0" indent="0" algn="l">
              <a:buNone/>
            </a:pPr>
            <a:r>
              <a:rPr lang="zh-CN" altLang="en-US" sz="1600">
                <a:sym typeface="+mn-ea"/>
              </a:rPr>
              <a:t>材料</a:t>
            </a:r>
            <a:endParaRPr lang="zh-CN" altLang="en-US" sz="1600"/>
          </a:p>
          <a:p>
            <a:pPr marL="0" indent="0" algn="l">
              <a:buNone/>
            </a:pPr>
            <a:r>
              <a:rPr lang="zh-CN" altLang="en-US" sz="1600">
                <a:sym typeface="+mn-ea"/>
              </a:rPr>
              <a:t>下面是 1960 年我国中学历史教科书中“抗日战争”内容的目录摘编。</a:t>
            </a:r>
            <a:endParaRPr lang="zh-CN" altLang="en-US" sz="1600"/>
          </a:p>
          <a:p>
            <a:pPr marL="0" indent="0" algn="l">
              <a:buNone/>
            </a:pPr>
            <a:r>
              <a:rPr lang="zh-CN" altLang="en-US" sz="1600">
                <a:sym typeface="+mn-ea"/>
              </a:rPr>
              <a:t>第二十章 全国抗日战争的开始</a:t>
            </a:r>
            <a:endParaRPr lang="zh-CN" altLang="en-US" sz="1600"/>
          </a:p>
          <a:p>
            <a:pPr marL="0" indent="0" algn="l">
              <a:buNone/>
            </a:pPr>
            <a:r>
              <a:rPr lang="zh-CN" altLang="en-US" sz="1600">
                <a:sym typeface="+mn-ea"/>
              </a:rPr>
              <a:t>第二十一章 两条战线、两个战场</a:t>
            </a:r>
            <a:endParaRPr lang="zh-CN" altLang="en-US" sz="1600"/>
          </a:p>
          <a:p>
            <a:pPr marL="0" indent="0" algn="l">
              <a:buNone/>
            </a:pPr>
            <a:r>
              <a:rPr lang="zh-CN" altLang="en-US" sz="1600">
                <a:sym typeface="+mn-ea"/>
              </a:rPr>
              <a:t> 1．抗日战争中的两条路线</a:t>
            </a:r>
            <a:endParaRPr lang="zh-CN" altLang="en-US" sz="1600"/>
          </a:p>
          <a:p>
            <a:pPr marL="0" indent="0" algn="l">
              <a:buNone/>
            </a:pPr>
            <a:r>
              <a:rPr lang="zh-CN" altLang="en-US" sz="1600">
                <a:sym typeface="+mn-ea"/>
              </a:rPr>
              <a:t> 2．国民党军队的大溃退</a:t>
            </a:r>
            <a:endParaRPr lang="zh-CN" altLang="en-US" sz="1600"/>
          </a:p>
          <a:p>
            <a:pPr marL="0" indent="0" algn="l">
              <a:buNone/>
            </a:pPr>
            <a:r>
              <a:rPr lang="zh-CN" altLang="en-US" sz="1600">
                <a:sym typeface="+mn-ea"/>
              </a:rPr>
              <a:t> 3．平型关大捷</a:t>
            </a:r>
            <a:endParaRPr lang="zh-CN" altLang="en-US" sz="1600"/>
          </a:p>
          <a:p>
            <a:pPr marL="0" indent="0" algn="l">
              <a:buNone/>
            </a:pPr>
            <a:r>
              <a:rPr lang="zh-CN" altLang="en-US" sz="1600">
                <a:sym typeface="+mn-ea"/>
              </a:rPr>
              <a:t> 4．敌后抗日根据地的建立和迅速发展</a:t>
            </a:r>
            <a:endParaRPr lang="zh-CN" altLang="en-US" sz="1600"/>
          </a:p>
          <a:p>
            <a:pPr marL="0" indent="0" algn="l">
              <a:buNone/>
            </a:pPr>
            <a:r>
              <a:rPr lang="zh-CN" altLang="en-US" sz="1600">
                <a:sym typeface="+mn-ea"/>
              </a:rPr>
              <a:t>第二十二章 毛主席《论持久战》的发表和中国共产党的六届六中全会</a:t>
            </a:r>
            <a:endParaRPr lang="zh-CN" altLang="en-US" sz="1600"/>
          </a:p>
          <a:p>
            <a:pPr marL="0" indent="0" algn="l">
              <a:buNone/>
            </a:pPr>
            <a:r>
              <a:rPr lang="zh-CN" altLang="en-US" sz="1600">
                <a:sym typeface="+mn-ea"/>
              </a:rPr>
              <a:t>第二十三章 国民党反共高潮的被击退和《新民主主义论》的发表</a:t>
            </a:r>
            <a:endParaRPr lang="zh-CN" altLang="en-US" sz="1600"/>
          </a:p>
          <a:p>
            <a:pPr marL="0" indent="0" algn="l">
              <a:buNone/>
            </a:pPr>
            <a:r>
              <a:rPr lang="zh-CN" altLang="en-US" sz="1600">
                <a:sym typeface="+mn-ea"/>
              </a:rPr>
              <a:t>第二十四章 日本帝国主义在沦陷区的殖民统治</a:t>
            </a:r>
            <a:endParaRPr lang="zh-CN" altLang="en-US" sz="1600"/>
          </a:p>
          <a:p>
            <a:pPr marL="0" indent="0" algn="l">
              <a:buNone/>
            </a:pPr>
            <a:r>
              <a:rPr lang="zh-CN" altLang="en-US" sz="1600">
                <a:sym typeface="+mn-ea"/>
              </a:rPr>
              <a:t>第二十五章 解放区的巩固和发展</a:t>
            </a:r>
            <a:endParaRPr lang="zh-CN" altLang="en-US" sz="1600"/>
          </a:p>
          <a:p>
            <a:pPr marL="0" indent="0" algn="l">
              <a:buNone/>
            </a:pPr>
            <a:r>
              <a:rPr lang="zh-CN" altLang="en-US" sz="1600">
                <a:sym typeface="+mn-ea"/>
              </a:rPr>
              <a:t>第二十六章 国民党的黑暗统治和民主运动的开展</a:t>
            </a:r>
            <a:endParaRPr lang="zh-CN" altLang="en-US" sz="1600"/>
          </a:p>
          <a:p>
            <a:pPr marL="0" indent="0" algn="l">
              <a:buNone/>
            </a:pPr>
            <a:r>
              <a:rPr lang="zh-CN" altLang="en-US" sz="1600">
                <a:sym typeface="+mn-ea"/>
              </a:rPr>
              <a:t>第二十七章 抗日战争的最后胜利</a:t>
            </a:r>
            <a:endParaRPr lang="zh-CN" altLang="en-US" sz="1600"/>
          </a:p>
          <a:p>
            <a:pPr marL="0" indent="0" algn="l">
              <a:buNone/>
            </a:pPr>
            <a:r>
              <a:rPr lang="zh-CN" altLang="en-US" sz="1600">
                <a:sym typeface="+mn-ea"/>
              </a:rPr>
              <a:t>1．中国共产党第七次全国代表大会</a:t>
            </a:r>
            <a:endParaRPr lang="zh-CN" altLang="en-US" sz="1600"/>
          </a:p>
          <a:p>
            <a:pPr marL="0" indent="0" algn="l">
              <a:buNone/>
            </a:pPr>
            <a:r>
              <a:rPr lang="zh-CN" altLang="en-US" sz="1600">
                <a:sym typeface="+mn-ea"/>
              </a:rPr>
              <a:t>2．解放区军民大反攻和日寇的无条件投降</a:t>
            </a:r>
            <a:endParaRPr lang="zh-CN" altLang="en-US" sz="1600"/>
          </a:p>
          <a:p>
            <a:pPr marL="0" indent="0" algn="l">
              <a:buNone/>
            </a:pPr>
            <a:r>
              <a:rPr lang="zh-CN" altLang="en-US" sz="1600">
                <a:sym typeface="+mn-ea"/>
              </a:rPr>
              <a:t>3．抗日战争胜利的伟大历史意义</a:t>
            </a:r>
            <a:endParaRPr lang="zh-CN" altLang="en-US" sz="1600"/>
          </a:p>
          <a:p>
            <a:pPr marL="0" indent="0" algn="l">
              <a:buNone/>
            </a:pPr>
            <a:r>
              <a:rPr lang="zh-CN" altLang="en-US" sz="1600">
                <a:sym typeface="+mn-ea"/>
              </a:rPr>
              <a:t>根据材料并结合所学知识，对该目录提出一条修改建议，并说明修改理由。（所提修改建议及理由需观点正确，符合历史事实</a:t>
            </a:r>
            <a:r>
              <a:rPr lang="en-US" altLang="zh-CN" sz="1600">
                <a:sym typeface="+mn-ea"/>
              </a:rPr>
              <a:t>)</a:t>
            </a:r>
            <a:endParaRPr lang="zh-CN" altLang="en-US" sz="1600"/>
          </a:p>
        </p:txBody>
      </p:sp>
      <p:sp>
        <p:nvSpPr>
          <p:cNvPr id="7" name="内容占位符 6"/>
          <p:cNvSpPr/>
          <p:nvPr>
            <p:ph sz="half" idx="2"/>
          </p:nvPr>
        </p:nvSpPr>
        <p:spPr>
          <a:xfrm>
            <a:off x="5562600" y="1276985"/>
            <a:ext cx="3581400" cy="4526280"/>
          </a:xfrm>
        </p:spPr>
        <p:txBody>
          <a:bodyPr/>
          <a:p>
            <a:pPr marL="0" indent="0">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565378"/>
            <a:ext cx="8640960" cy="612394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第一</a:t>
            </a:r>
            <a:r>
              <a:rPr lang="zh-CN" altLang="zh-CN" sz="2800" dirty="0">
                <a:solidFill>
                  <a:schemeClr val="tx1"/>
                </a:solidFill>
                <a:uFillTx/>
                <a:latin typeface="楷体" panose="02010609060101010101" pitchFamily="49" charset="-122"/>
                <a:ea typeface="楷体" panose="02010609060101010101" pitchFamily="49" charset="-122"/>
              </a:rPr>
              <a:t>，中国政治经济发展不平衡，自给自足的农业</a:t>
            </a:r>
            <a:r>
              <a:rPr lang="zh-CN" altLang="zh-CN" sz="2800" dirty="0" smtClean="0">
                <a:solidFill>
                  <a:schemeClr val="tx1"/>
                </a:solidFill>
                <a:uFillTx/>
                <a:latin typeface="楷体" panose="02010609060101010101" pitchFamily="49" charset="-122"/>
                <a:ea typeface="楷体" panose="02010609060101010101" pitchFamily="49" charset="-122"/>
              </a:rPr>
              <a:t>经济</a:t>
            </a:r>
            <a:r>
              <a:rPr lang="zh-CN" altLang="zh-CN" sz="2800" dirty="0">
                <a:solidFill>
                  <a:schemeClr val="tx1"/>
                </a:solidFill>
                <a:uFillTx/>
                <a:latin typeface="楷体" panose="02010609060101010101" pitchFamily="49" charset="-122"/>
                <a:ea typeface="楷体" panose="02010609060101010101" pitchFamily="49" charset="-122"/>
              </a:rPr>
              <a:t>占优势，</a:t>
            </a:r>
            <a:r>
              <a:rPr lang="zh-CN" altLang="zh-CN" sz="2800" dirty="0" smtClean="0">
                <a:solidFill>
                  <a:schemeClr val="tx1"/>
                </a:solidFill>
                <a:uFillTx/>
                <a:latin typeface="楷体" panose="02010609060101010101" pitchFamily="49" charset="-122"/>
                <a:ea typeface="楷体" panose="02010609060101010101" pitchFamily="49" charset="-122"/>
              </a:rPr>
              <a:t>农村</a:t>
            </a:r>
            <a:r>
              <a:rPr lang="zh-CN" altLang="zh-CN" sz="2800" dirty="0">
                <a:solidFill>
                  <a:schemeClr val="tx1"/>
                </a:solidFill>
                <a:uFillTx/>
                <a:latin typeface="楷体" panose="02010609060101010101" pitchFamily="49" charset="-122"/>
                <a:ea typeface="楷体" panose="02010609060101010101" pitchFamily="49" charset="-122"/>
              </a:rPr>
              <a:t>具有相对的独立性，可以不完全依赖城市而存在，这为红色政权的存在和发展提供了经济条件。而白色政权间长期的分裂和战争，又使革命力量可以利用它们之间的空隙长期存在和发展</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第二</a:t>
            </a:r>
            <a:r>
              <a:rPr lang="zh-CN" altLang="zh-CN" sz="2800" dirty="0">
                <a:solidFill>
                  <a:schemeClr val="tx1"/>
                </a:solidFill>
                <a:uFillTx/>
                <a:latin typeface="楷体" panose="02010609060101010101" pitchFamily="49" charset="-122"/>
                <a:ea typeface="楷体" panose="02010609060101010101" pitchFamily="49" charset="-122"/>
              </a:rPr>
              <a:t>，红色政权首先发生和能够存在的地方，如湖南、湖北、广东、江西等省，有着大革命播下的种子，为建立红色政权准备了良好的群众条件</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第三</a:t>
            </a:r>
            <a:r>
              <a:rPr lang="zh-CN" altLang="zh-CN" sz="2800" dirty="0">
                <a:solidFill>
                  <a:schemeClr val="tx1"/>
                </a:solidFill>
                <a:uFillTx/>
                <a:latin typeface="楷体" panose="02010609060101010101" pitchFamily="49" charset="-122"/>
                <a:ea typeface="楷体" panose="02010609060101010101" pitchFamily="49" charset="-122"/>
              </a:rPr>
              <a:t>，引起中国革命的基本矛盾日益尖锐，红色政权必然能长期存在和发展</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第四</a:t>
            </a:r>
            <a:r>
              <a:rPr lang="zh-CN" altLang="zh-CN" sz="2800" dirty="0">
                <a:solidFill>
                  <a:schemeClr val="tx1"/>
                </a:solidFill>
                <a:uFillTx/>
                <a:latin typeface="楷体" panose="02010609060101010101" pitchFamily="49" charset="-122"/>
                <a:ea typeface="楷体" panose="02010609060101010101" pitchFamily="49" charset="-122"/>
              </a:rPr>
              <a:t>，相当力量正式红军的存在，是红色政权存在和发展的必要条件</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第五</a:t>
            </a:r>
            <a:r>
              <a:rPr lang="zh-CN" altLang="zh-CN" sz="2800" dirty="0">
                <a:solidFill>
                  <a:schemeClr val="tx1"/>
                </a:solidFill>
                <a:uFillTx/>
                <a:latin typeface="楷体" panose="02010609060101010101" pitchFamily="49" charset="-122"/>
                <a:ea typeface="楷体" panose="02010609060101010101" pitchFamily="49" charset="-122"/>
              </a:rPr>
              <a:t>，共产党组织力量和正确的政策，是红色政权存在和发展的重要主观条件。</a:t>
            </a:r>
            <a:endParaRPr lang="zh-CN" altLang="zh-CN" sz="2800" dirty="0">
              <a:solidFill>
                <a:schemeClr val="tx1"/>
              </a:solidFill>
              <a:uFillTx/>
              <a:latin typeface="楷体" panose="02010609060101010101" pitchFamily="49" charset="-122"/>
              <a:ea typeface="楷体" panose="02010609060101010101" pitchFamily="49" charset="-122"/>
            </a:endParaRPr>
          </a:p>
        </p:txBody>
      </p:sp>
      <p:sp>
        <p:nvSpPr>
          <p:cNvPr id="3" name="文本框 2"/>
          <p:cNvSpPr txBox="1"/>
          <p:nvPr/>
        </p:nvSpPr>
        <p:spPr>
          <a:xfrm>
            <a:off x="1760855" y="0"/>
            <a:ext cx="6358255" cy="645160"/>
          </a:xfrm>
          <a:prstGeom prst="rect">
            <a:avLst/>
          </a:prstGeom>
          <a:noFill/>
        </p:spPr>
        <p:txBody>
          <a:bodyPr wrap="none" rtlCol="0">
            <a:spAutoFit/>
          </a:bodyPr>
          <a:p>
            <a:r>
              <a:rPr lang="en-US" altLang="zh-CN" sz="3600"/>
              <a:t>3</a:t>
            </a:r>
            <a:r>
              <a:rPr lang="zh-CN" altLang="en-US" sz="3600"/>
              <a:t>、工农武装割据的</a:t>
            </a:r>
            <a:r>
              <a:rPr lang="zh-CN" altLang="en-US" sz="3600"/>
              <a:t>原因和内容</a:t>
            </a:r>
            <a:endParaRPr lang="zh-CN" altLang="en-US" sz="360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471" y="692696"/>
            <a:ext cx="8208912" cy="5259070"/>
          </a:xfrm>
          <a:prstGeom prst="rect">
            <a:avLst/>
          </a:prstGeom>
        </p:spPr>
        <p:txBody>
          <a:bodyPr wrap="square">
            <a:spAutoFit/>
          </a:bodyPr>
          <a:lstStyle/>
          <a:p>
            <a:pPr algn="just">
              <a:lnSpc>
                <a:spcPct val="120000"/>
              </a:lnSpc>
            </a:pPr>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毛泽东把</a:t>
            </a:r>
            <a:r>
              <a:rPr lang="zh-CN" altLang="zh-CN" sz="2800" dirty="0">
                <a:solidFill>
                  <a:schemeClr val="tx1"/>
                </a:solidFill>
                <a:uFillTx/>
                <a:latin typeface="楷体" panose="02010609060101010101" pitchFamily="49" charset="-122"/>
                <a:ea typeface="楷体" panose="02010609060101010101" pitchFamily="49" charset="-122"/>
              </a:rPr>
              <a:t>武装斗争、土地革命和根据地建设紧密结合起来，提出了工农武装割据的思想。武装斗争是中国革命的主要形式，没有革命的武装斗争，就不能有效地开展土地革命，也不能建立和发展革命根据地。土地革命是中国民主革命的基本内容，没有土地革命，就不能充分地发动农民，根据地也就不能巩固和发展。根据地是中国民主革命的阵地，不建设根据地，武装斗争就没有后方的依托而将陷于失败，土地革命的成果也无法保持。三者相辅相成，缺一不可。</a:t>
            </a:r>
            <a:endParaRPr lang="zh-CN" altLang="zh-CN" sz="2800" dirty="0">
              <a:solidFill>
                <a:schemeClr val="tx1"/>
              </a:solidFill>
              <a:uFillTx/>
              <a:latin typeface="楷体" panose="02010609060101010101" pitchFamily="49" charset="-122"/>
              <a:ea typeface="楷体" panose="02010609060101010101" pitchFamily="49" charset="-122"/>
            </a:endParaRPr>
          </a:p>
        </p:txBody>
      </p:sp>
      <p:pic>
        <p:nvPicPr>
          <p:cNvPr id="4" name="Picture 6" descr="C:\Users\lixf\Desktop\无标题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20965" y="5960381"/>
            <a:ext cx="386560" cy="369934"/>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429" y="546005"/>
            <a:ext cx="8640960" cy="612394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在</a:t>
            </a:r>
            <a:r>
              <a:rPr lang="zh-CN" altLang="zh-CN" sz="2800" dirty="0">
                <a:solidFill>
                  <a:schemeClr val="tx1"/>
                </a:solidFill>
                <a:uFillTx/>
                <a:latin typeface="楷体" panose="02010609060101010101" pitchFamily="49" charset="-122"/>
                <a:ea typeface="楷体" panose="02010609060101010101" pitchFamily="49" charset="-122"/>
              </a:rPr>
              <a:t>革命性质和统一战线问题上，混淆民主革命与社会主义革命的界限，将反帝反封建与反资产阶级并列，将民族资产阶级视为中国革命最危险的敌人，一味排斥和打击中间势力</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在</a:t>
            </a:r>
            <a:r>
              <a:rPr lang="zh-CN" altLang="zh-CN" sz="2800" dirty="0">
                <a:solidFill>
                  <a:schemeClr val="tx1"/>
                </a:solidFill>
                <a:uFillTx/>
                <a:latin typeface="楷体" panose="02010609060101010101" pitchFamily="49" charset="-122"/>
                <a:ea typeface="楷体" panose="02010609060101010101" pitchFamily="49" charset="-122"/>
              </a:rPr>
              <a:t>革命道路问题上，继续坚持以城市为中心，将准备城市工人的总同盟罢工和武装起义作为共产党最主要的任务；指令根据地的红军采取“积极进攻的策略”，配合攻打中心城市</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在</a:t>
            </a:r>
            <a:r>
              <a:rPr lang="zh-CN" altLang="zh-CN" sz="2800" dirty="0">
                <a:solidFill>
                  <a:schemeClr val="tx1"/>
                </a:solidFill>
                <a:uFillTx/>
                <a:latin typeface="楷体" panose="02010609060101010101" pitchFamily="49" charset="-122"/>
                <a:ea typeface="楷体" panose="02010609060101010101" pitchFamily="49" charset="-122"/>
              </a:rPr>
              <a:t>土地革命问题上，提出坚决打击富农和“地主不分田，富农分坏田”的主张</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在</a:t>
            </a:r>
            <a:r>
              <a:rPr lang="zh-CN" altLang="zh-CN" sz="2800" dirty="0">
                <a:solidFill>
                  <a:schemeClr val="tx1"/>
                </a:solidFill>
                <a:uFillTx/>
                <a:latin typeface="楷体" panose="02010609060101010101" pitchFamily="49" charset="-122"/>
                <a:ea typeface="楷体" panose="02010609060101010101" pitchFamily="49" charset="-122"/>
              </a:rPr>
              <a:t>军事斗争问题上，实行进攻中的冒险主义、防御中的保守主义、退却中的逃跑主义</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在</a:t>
            </a:r>
            <a:r>
              <a:rPr lang="zh-CN" altLang="zh-CN" sz="2800" dirty="0">
                <a:solidFill>
                  <a:schemeClr val="tx1"/>
                </a:solidFill>
                <a:uFillTx/>
                <a:latin typeface="楷体" panose="02010609060101010101" pitchFamily="49" charset="-122"/>
                <a:ea typeface="楷体" panose="02010609060101010101" pitchFamily="49" charset="-122"/>
              </a:rPr>
              <a:t>党内斗争和组织问题上，推行宗派主义和“残酷斗争，无情打击”的方针。</a:t>
            </a:r>
            <a:endParaRPr lang="zh-CN" altLang="zh-CN" sz="2800" dirty="0">
              <a:solidFill>
                <a:schemeClr val="tx1"/>
              </a:solidFill>
              <a:uFillTx/>
              <a:latin typeface="楷体" panose="02010609060101010101" pitchFamily="49" charset="-122"/>
              <a:ea typeface="楷体" panose="02010609060101010101" pitchFamily="49" charset="-122"/>
            </a:endParaRPr>
          </a:p>
        </p:txBody>
      </p:sp>
      <p:sp>
        <p:nvSpPr>
          <p:cNvPr id="3" name="文本框 2"/>
          <p:cNvSpPr txBox="1"/>
          <p:nvPr/>
        </p:nvSpPr>
        <p:spPr>
          <a:xfrm>
            <a:off x="1760855" y="0"/>
            <a:ext cx="4072255" cy="645160"/>
          </a:xfrm>
          <a:prstGeom prst="rect">
            <a:avLst/>
          </a:prstGeom>
          <a:noFill/>
        </p:spPr>
        <p:txBody>
          <a:bodyPr wrap="none" rtlCol="0">
            <a:spAutoFit/>
          </a:bodyPr>
          <a:p>
            <a:r>
              <a:rPr lang="en-US" altLang="zh-CN" sz="3600"/>
              <a:t>4</a:t>
            </a:r>
            <a:r>
              <a:rPr lang="zh-CN" altLang="en-US" sz="3600"/>
              <a:t>、左倾错误的内容</a:t>
            </a:r>
            <a:endParaRPr lang="zh-CN" altLang="en-US" sz="360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045180"/>
            <a:ext cx="8640960" cy="483108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en-US" sz="2800" dirty="0" smtClean="0">
                <a:solidFill>
                  <a:schemeClr val="tx1"/>
                </a:solidFill>
                <a:uFillTx/>
                <a:latin typeface="楷体" panose="02010609060101010101" pitchFamily="49" charset="-122"/>
                <a:ea typeface="楷体" panose="02010609060101010101" pitchFamily="49" charset="-122"/>
              </a:rPr>
              <a:t>黄道炫</a:t>
            </a:r>
            <a:r>
              <a:rPr lang="en-US" altLang="zh-CN" sz="2800" dirty="0" smtClean="0">
                <a:solidFill>
                  <a:schemeClr val="tx1"/>
                </a:solidFill>
                <a:uFillTx/>
                <a:latin typeface="楷体" panose="02010609060101010101" pitchFamily="49" charset="-122"/>
                <a:ea typeface="楷体" panose="02010609060101010101" pitchFamily="49" charset="-122"/>
              </a:rPr>
              <a:t>《</a:t>
            </a:r>
            <a:r>
              <a:rPr lang="zh-CN" altLang="en-US" sz="2800" dirty="0" smtClean="0">
                <a:solidFill>
                  <a:schemeClr val="tx1"/>
                </a:solidFill>
                <a:uFillTx/>
                <a:latin typeface="楷体" panose="02010609060101010101" pitchFamily="49" charset="-122"/>
                <a:ea typeface="楷体" panose="02010609060101010101" pitchFamily="49" charset="-122"/>
              </a:rPr>
              <a:t>中央苏区的革命</a:t>
            </a:r>
            <a:r>
              <a:rPr lang="en-US" altLang="zh-CN" sz="2800" dirty="0" smtClean="0">
                <a:solidFill>
                  <a:schemeClr val="tx1"/>
                </a:solidFill>
                <a:uFillTx/>
                <a:latin typeface="楷体" panose="02010609060101010101" pitchFamily="49" charset="-122"/>
                <a:ea typeface="楷体" panose="02010609060101010101" pitchFamily="49" charset="-122"/>
              </a:rPr>
              <a:t>》</a:t>
            </a:r>
            <a:r>
              <a:rPr lang="zh-CN" altLang="en-US" sz="2800" dirty="0" smtClean="0">
                <a:solidFill>
                  <a:schemeClr val="tx1"/>
                </a:solidFill>
                <a:uFillTx/>
                <a:latin typeface="楷体" panose="02010609060101010101" pitchFamily="49" charset="-122"/>
                <a:ea typeface="楷体" panose="02010609060101010101" pitchFamily="49" charset="-122"/>
              </a:rPr>
              <a:t>认为：</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第五</a:t>
            </a:r>
            <a:r>
              <a:rPr lang="zh-CN" altLang="zh-CN" sz="2800" dirty="0">
                <a:solidFill>
                  <a:schemeClr val="tx1"/>
                </a:solidFill>
                <a:uFillTx/>
                <a:latin typeface="楷体" panose="02010609060101010101" pitchFamily="49" charset="-122"/>
                <a:ea typeface="楷体" panose="02010609060101010101" pitchFamily="49" charset="-122"/>
              </a:rPr>
              <a:t>次</a:t>
            </a:r>
            <a:r>
              <a:rPr lang="en-US" altLang="zh-CN" sz="2800" dirty="0">
                <a:solidFill>
                  <a:schemeClr val="tx1"/>
                </a:solidFill>
                <a:uFillTx/>
                <a:latin typeface="楷体" panose="02010609060101010101" pitchFamily="49" charset="-122"/>
                <a:ea typeface="楷体" panose="02010609060101010101" pitchFamily="49" charset="-122"/>
              </a:rPr>
              <a:t>“</a:t>
            </a:r>
            <a:r>
              <a:rPr lang="zh-CN" altLang="zh-CN" sz="2800" dirty="0">
                <a:solidFill>
                  <a:schemeClr val="tx1"/>
                </a:solidFill>
                <a:uFillTx/>
                <a:latin typeface="楷体" panose="02010609060101010101" pitchFamily="49" charset="-122"/>
                <a:ea typeface="楷体" panose="02010609060101010101" pitchFamily="49" charset="-122"/>
              </a:rPr>
              <a:t>反围剿</a:t>
            </a:r>
            <a:r>
              <a:rPr lang="en-US" altLang="zh-CN" sz="2800" dirty="0">
                <a:solidFill>
                  <a:schemeClr val="tx1"/>
                </a:solidFill>
                <a:uFillTx/>
                <a:latin typeface="楷体" panose="02010609060101010101" pitchFamily="49" charset="-122"/>
                <a:ea typeface="楷体" panose="02010609060101010101" pitchFamily="49" charset="-122"/>
              </a:rPr>
              <a:t>”</a:t>
            </a:r>
            <a:r>
              <a:rPr lang="zh-CN" altLang="zh-CN" sz="2800" dirty="0">
                <a:solidFill>
                  <a:schemeClr val="tx1"/>
                </a:solidFill>
                <a:uFillTx/>
                <a:latin typeface="楷体" panose="02010609060101010101" pitchFamily="49" charset="-122"/>
                <a:ea typeface="楷体" panose="02010609060101010101" pitchFamily="49" charset="-122"/>
              </a:rPr>
              <a:t>前后，中央苏区在人力、物力、管理等方面已达极限，由于人口少，兵员补充难，耕作只好依靠妇女，导致大量土地</a:t>
            </a:r>
            <a:r>
              <a:rPr lang="zh-CN" altLang="zh-CN" sz="2800" dirty="0" smtClean="0">
                <a:solidFill>
                  <a:schemeClr val="tx1"/>
                </a:solidFill>
                <a:uFillTx/>
                <a:latin typeface="楷体" panose="02010609060101010101" pitchFamily="49" charset="-122"/>
                <a:ea typeface="楷体" panose="02010609060101010101" pitchFamily="49" charset="-122"/>
              </a:rPr>
              <a:t>放荒</a:t>
            </a:r>
            <a:r>
              <a:rPr lang="zh-CN" altLang="en-US" sz="2800" dirty="0" smtClean="0">
                <a:solidFill>
                  <a:schemeClr val="tx1"/>
                </a:solidFill>
                <a:uFillTx/>
                <a:latin typeface="楷体" panose="02010609060101010101" pitchFamily="49" charset="-122"/>
                <a:ea typeface="楷体" panose="02010609060101010101" pitchFamily="49" charset="-122"/>
              </a:rPr>
              <a:t>。</a:t>
            </a:r>
            <a:r>
              <a:rPr lang="zh-CN" altLang="zh-CN" sz="2800" dirty="0" smtClean="0">
                <a:solidFill>
                  <a:schemeClr val="tx1"/>
                </a:solidFill>
                <a:uFillTx/>
                <a:latin typeface="楷体" panose="02010609060101010101" pitchFamily="49" charset="-122"/>
                <a:ea typeface="楷体" panose="02010609060101010101" pitchFamily="49" charset="-122"/>
              </a:rPr>
              <a:t>新</a:t>
            </a:r>
            <a:r>
              <a:rPr lang="zh-CN" altLang="zh-CN" sz="2800" dirty="0">
                <a:solidFill>
                  <a:schemeClr val="tx1"/>
                </a:solidFill>
                <a:uFillTx/>
                <a:latin typeface="楷体" panose="02010609060101010101" pitchFamily="49" charset="-122"/>
                <a:ea typeface="楷体" panose="02010609060101010101" pitchFamily="49" charset="-122"/>
              </a:rPr>
              <a:t>战士最短只训练</a:t>
            </a:r>
            <a:r>
              <a:rPr lang="en-US" altLang="zh-CN" sz="2800" dirty="0">
                <a:solidFill>
                  <a:schemeClr val="tx1"/>
                </a:solidFill>
                <a:uFillTx/>
                <a:latin typeface="楷体" panose="02010609060101010101" pitchFamily="49" charset="-122"/>
                <a:ea typeface="楷体" panose="02010609060101010101" pitchFamily="49" charset="-122"/>
              </a:rPr>
              <a:t>6</a:t>
            </a:r>
            <a:r>
              <a:rPr lang="zh-CN" altLang="zh-CN" sz="2800" dirty="0">
                <a:solidFill>
                  <a:schemeClr val="tx1"/>
                </a:solidFill>
                <a:uFillTx/>
                <a:latin typeface="楷体" panose="02010609060101010101" pitchFamily="49" charset="-122"/>
                <a:ea typeface="楷体" panose="02010609060101010101" pitchFamily="49" charset="-122"/>
              </a:rPr>
              <a:t>天即上战场，逃亡率增加。为筹备军粮，农业负担加重，有的地方税负较苏区成立前增加了</a:t>
            </a:r>
            <a:r>
              <a:rPr lang="en-US" altLang="zh-CN" sz="2800" dirty="0">
                <a:solidFill>
                  <a:schemeClr val="tx1"/>
                </a:solidFill>
                <a:uFillTx/>
                <a:latin typeface="楷体" panose="02010609060101010101" pitchFamily="49" charset="-122"/>
                <a:ea typeface="楷体" panose="02010609060101010101" pitchFamily="49" charset="-122"/>
              </a:rPr>
              <a:t>1</a:t>
            </a:r>
            <a:r>
              <a:rPr lang="zh-CN" altLang="zh-CN" sz="2800" dirty="0">
                <a:solidFill>
                  <a:schemeClr val="tx1"/>
                </a:solidFill>
                <a:uFillTx/>
                <a:latin typeface="楷体" panose="02010609060101010101" pitchFamily="49" charset="-122"/>
                <a:ea typeface="楷体" panose="02010609060101010101" pitchFamily="49" charset="-122"/>
              </a:rPr>
              <a:t>倍。苏区食盐完全依赖外界，在封锁下，价格飙升数倍，不得不组织人挖厕所下的硝土等炼盐，由此引发了多起中毒</a:t>
            </a:r>
            <a:r>
              <a:rPr lang="zh-CN" altLang="zh-CN" sz="2800" dirty="0" smtClean="0">
                <a:solidFill>
                  <a:schemeClr val="tx1"/>
                </a:solidFill>
                <a:uFillTx/>
                <a:latin typeface="楷体" panose="02010609060101010101" pitchFamily="49" charset="-122"/>
                <a:ea typeface="楷体" panose="02010609060101010101" pitchFamily="49" charset="-122"/>
              </a:rPr>
              <a:t>事件</a:t>
            </a:r>
            <a:r>
              <a:rPr lang="zh-CN" altLang="en-US" sz="2800" dirty="0" smtClean="0">
                <a:solidFill>
                  <a:schemeClr val="tx1"/>
                </a:solidFill>
                <a:uFillTx/>
                <a:latin typeface="楷体" panose="02010609060101010101" pitchFamily="49" charset="-122"/>
                <a:ea typeface="楷体" panose="02010609060101010101" pitchFamily="49" charset="-122"/>
              </a:rPr>
              <a:t>。</a:t>
            </a:r>
            <a:r>
              <a:rPr lang="zh-CN" altLang="zh-CN" sz="2800" dirty="0" smtClean="0">
                <a:solidFill>
                  <a:schemeClr val="tx1"/>
                </a:solidFill>
                <a:uFillTx/>
                <a:latin typeface="楷体" panose="02010609060101010101" pitchFamily="49" charset="-122"/>
                <a:ea typeface="楷体" panose="02010609060101010101" pitchFamily="49" charset="-122"/>
              </a:rPr>
              <a:t>苏区</a:t>
            </a:r>
            <a:r>
              <a:rPr lang="zh-CN" altLang="zh-CN" sz="2800" dirty="0">
                <a:solidFill>
                  <a:schemeClr val="tx1"/>
                </a:solidFill>
                <a:uFillTx/>
                <a:latin typeface="楷体" panose="02010609060101010101" pitchFamily="49" charset="-122"/>
                <a:ea typeface="楷体" panose="02010609060101010101" pitchFamily="49" charset="-122"/>
              </a:rPr>
              <a:t>迅速壮大，革命力量增强，这是事实，但地域狭小，为发展带来隐患，一旦遭遇挤压式进攻，资源难以支撑，这可能是造成挫折的更根本的原因</a:t>
            </a:r>
            <a:r>
              <a:rPr lang="zh-CN" altLang="zh-CN" sz="2800" dirty="0">
                <a:solidFill>
                  <a:schemeClr val="bg1"/>
                </a:solidFill>
                <a:latin typeface="方正粗雅宋_GBK" panose="02000000000000000000" pitchFamily="2" charset="-122"/>
                <a:ea typeface="方正粗雅宋_GBK" panose="02000000000000000000" pitchFamily="2" charset="-122"/>
              </a:rPr>
              <a:t>。 </a:t>
            </a:r>
            <a:endParaRPr lang="zh-CN" altLang="en-US" sz="2800" dirty="0">
              <a:solidFill>
                <a:schemeClr val="bg1"/>
              </a:solidFill>
              <a:latin typeface="方正粗雅宋_GBK" panose="02000000000000000000" pitchFamily="2" charset="-122"/>
              <a:ea typeface="方正粗雅宋_GBK" panose="02000000000000000000" pitchFamily="2" charset="-122"/>
            </a:endParaRPr>
          </a:p>
        </p:txBody>
      </p:sp>
      <p:sp>
        <p:nvSpPr>
          <p:cNvPr id="3" name="文本框 2"/>
          <p:cNvSpPr txBox="1"/>
          <p:nvPr/>
        </p:nvSpPr>
        <p:spPr>
          <a:xfrm>
            <a:off x="1045845" y="106045"/>
            <a:ext cx="7272655" cy="645160"/>
          </a:xfrm>
          <a:prstGeom prst="rect">
            <a:avLst/>
          </a:prstGeom>
          <a:noFill/>
        </p:spPr>
        <p:txBody>
          <a:bodyPr wrap="none" rtlCol="0">
            <a:spAutoFit/>
          </a:bodyPr>
          <a:p>
            <a:r>
              <a:rPr lang="en-US" altLang="zh-CN" sz="3600"/>
              <a:t>5</a:t>
            </a:r>
            <a:r>
              <a:rPr lang="zh-CN" altLang="en-US" sz="3600"/>
              <a:t>、换个视觉看第五次反围剿的失利</a:t>
            </a:r>
            <a:endParaRPr lang="zh-CN" altLang="en-US" sz="360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9532" y="620688"/>
            <a:ext cx="8424936" cy="5384800"/>
          </a:xfrm>
          <a:prstGeom prst="rect">
            <a:avLst/>
          </a:prstGeom>
        </p:spPr>
        <p:txBody>
          <a:bodyPr wrap="square">
            <a:spAutoFit/>
          </a:bodyPr>
          <a:lstStyle/>
          <a:p>
            <a:pPr algn="just"/>
            <a:r>
              <a:rPr lang="zh-CN" altLang="en-US" dirty="0" smtClean="0">
                <a:solidFill>
                  <a:schemeClr val="bg1"/>
                </a:solidFill>
                <a:latin typeface="方正粗雅宋_GBK" panose="02000000000000000000" pitchFamily="2" charset="-122"/>
                <a:ea typeface="方正粗雅宋_GBK" panose="02000000000000000000" pitchFamily="2" charset="-122"/>
              </a:rPr>
              <a:t>    </a:t>
            </a:r>
            <a:r>
              <a:rPr lang="zh-CN" altLang="en-US" sz="3200" dirty="0" smtClean="0">
                <a:solidFill>
                  <a:schemeClr val="tx1"/>
                </a:solidFill>
                <a:uFillTx/>
                <a:latin typeface="楷体" panose="02010609060101010101" pitchFamily="49" charset="-122"/>
                <a:ea typeface="楷体" panose="02010609060101010101" pitchFamily="49" charset="-122"/>
              </a:rPr>
              <a:t>中国人民</a:t>
            </a:r>
            <a:r>
              <a:rPr lang="zh-CN" altLang="en-US" sz="3200" dirty="0">
                <a:solidFill>
                  <a:schemeClr val="tx1"/>
                </a:solidFill>
                <a:uFillTx/>
                <a:latin typeface="楷体" panose="02010609060101010101" pitchFamily="49" charset="-122"/>
                <a:ea typeface="楷体" panose="02010609060101010101" pitchFamily="49" charset="-122"/>
              </a:rPr>
              <a:t>抗日战争胜利，是近代以来中国抗击外敌入侵的第一次完全胜利。这一伟大胜利，彻底粉碎了日本军国主义殖民奴役中国的图谋，洗刷了近代以来中国抗击外来侵略屡战屡败的民族耻辱。这一伟大胜利，重新确立了中国在世界上的大国地位，使中国人民赢得了世界爱好和平人民的尊敬。这一伟大胜利，开辟了中华民族伟大复兴的光明前景，开启了古老中国凤凰涅槃、浴火重生的新征程</a:t>
            </a:r>
            <a:r>
              <a:rPr lang="zh-CN" altLang="en-US" sz="3200" dirty="0" smtClean="0">
                <a:solidFill>
                  <a:schemeClr val="tx1"/>
                </a:solidFill>
                <a:uFillTx/>
                <a:latin typeface="楷体" panose="02010609060101010101" pitchFamily="49" charset="-122"/>
                <a:ea typeface="楷体" panose="02010609060101010101" pitchFamily="49" charset="-122"/>
              </a:rPr>
              <a:t>。</a:t>
            </a:r>
            <a:endParaRPr lang="en-US" altLang="zh-CN" sz="3200" dirty="0" smtClean="0">
              <a:solidFill>
                <a:schemeClr val="tx1"/>
              </a:solidFill>
              <a:uFillTx/>
              <a:latin typeface="楷体" panose="02010609060101010101" pitchFamily="49" charset="-122"/>
              <a:ea typeface="楷体" panose="02010609060101010101" pitchFamily="49" charset="-122"/>
            </a:endParaRPr>
          </a:p>
          <a:p>
            <a:pPr algn="r"/>
            <a:r>
              <a:rPr lang="en-US" altLang="zh-CN" sz="3200" dirty="0" smtClean="0">
                <a:solidFill>
                  <a:schemeClr val="tx1"/>
                </a:solidFill>
                <a:uFillTx/>
                <a:latin typeface="楷体" panose="02010609060101010101" pitchFamily="49" charset="-122"/>
                <a:ea typeface="楷体" panose="02010609060101010101" pitchFamily="49" charset="-122"/>
              </a:rPr>
              <a:t>——</a:t>
            </a:r>
            <a:r>
              <a:rPr lang="zh-CN" altLang="en-US" sz="3200" dirty="0">
                <a:solidFill>
                  <a:schemeClr val="tx1"/>
                </a:solidFill>
                <a:uFillTx/>
                <a:latin typeface="楷体" panose="02010609060101010101" pitchFamily="49" charset="-122"/>
                <a:ea typeface="楷体" panose="02010609060101010101" pitchFamily="49" charset="-122"/>
              </a:rPr>
              <a:t>习近</a:t>
            </a:r>
            <a:r>
              <a:rPr lang="zh-CN" altLang="en-US" sz="3200" dirty="0" smtClean="0">
                <a:solidFill>
                  <a:schemeClr val="tx1"/>
                </a:solidFill>
                <a:uFillTx/>
                <a:latin typeface="楷体" panose="02010609060101010101" pitchFamily="49" charset="-122"/>
                <a:ea typeface="楷体" panose="02010609060101010101" pitchFamily="49" charset="-122"/>
              </a:rPr>
              <a:t>平在抗战</a:t>
            </a:r>
            <a:r>
              <a:rPr lang="zh-CN" altLang="en-US" sz="3200" dirty="0">
                <a:solidFill>
                  <a:schemeClr val="tx1"/>
                </a:solidFill>
                <a:uFillTx/>
                <a:latin typeface="楷体" panose="02010609060101010101" pitchFamily="49" charset="-122"/>
                <a:ea typeface="楷体" panose="02010609060101010101" pitchFamily="49" charset="-122"/>
              </a:rPr>
              <a:t>胜利</a:t>
            </a:r>
            <a:r>
              <a:rPr lang="en-US" altLang="zh-CN" sz="3200" dirty="0">
                <a:solidFill>
                  <a:schemeClr val="tx1"/>
                </a:solidFill>
                <a:uFillTx/>
                <a:latin typeface="楷体" panose="02010609060101010101" pitchFamily="49" charset="-122"/>
                <a:ea typeface="楷体" panose="02010609060101010101" pitchFamily="49" charset="-122"/>
              </a:rPr>
              <a:t>70</a:t>
            </a:r>
            <a:r>
              <a:rPr lang="zh-CN" altLang="en-US" sz="3200" dirty="0">
                <a:solidFill>
                  <a:schemeClr val="tx1"/>
                </a:solidFill>
                <a:uFillTx/>
                <a:latin typeface="楷体" panose="02010609060101010101" pitchFamily="49" charset="-122"/>
                <a:ea typeface="楷体" panose="02010609060101010101" pitchFamily="49" charset="-122"/>
              </a:rPr>
              <a:t>周年纪念</a:t>
            </a:r>
            <a:r>
              <a:rPr lang="zh-CN" altLang="en-US" sz="3200" dirty="0" smtClean="0">
                <a:solidFill>
                  <a:schemeClr val="tx1"/>
                </a:solidFill>
                <a:uFillTx/>
                <a:latin typeface="楷体" panose="02010609060101010101" pitchFamily="49" charset="-122"/>
                <a:ea typeface="楷体" panose="02010609060101010101" pitchFamily="49" charset="-122"/>
              </a:rPr>
              <a:t>大会的讲话</a:t>
            </a:r>
            <a:endParaRPr lang="zh-CN" altLang="en-US" sz="2400" dirty="0">
              <a:solidFill>
                <a:schemeClr val="tx1"/>
              </a:solidFill>
              <a:uFillTx/>
              <a:latin typeface="楷体" panose="02010609060101010101" pitchFamily="49" charset="-122"/>
              <a:ea typeface="楷体" panose="02010609060101010101" pitchFamily="49" charset="-122"/>
            </a:endParaRPr>
          </a:p>
          <a:p>
            <a:pPr algn="just"/>
            <a:endParaRPr lang="zh-CN" altLang="en-US" sz="2400" dirty="0">
              <a:solidFill>
                <a:schemeClr val="tx1"/>
              </a:solidFill>
              <a:uFillTx/>
              <a:latin typeface="楷体" panose="02010609060101010101" pitchFamily="49" charset="-122"/>
              <a:ea typeface="楷体" panose="02010609060101010101" pitchFamily="49" charset="-122"/>
            </a:endParaRPr>
          </a:p>
        </p:txBody>
      </p:sp>
      <p:sp>
        <p:nvSpPr>
          <p:cNvPr id="3" name="文本框 2"/>
          <p:cNvSpPr txBox="1"/>
          <p:nvPr/>
        </p:nvSpPr>
        <p:spPr>
          <a:xfrm>
            <a:off x="1045845" y="106045"/>
            <a:ext cx="4072255" cy="645160"/>
          </a:xfrm>
          <a:prstGeom prst="rect">
            <a:avLst/>
          </a:prstGeom>
          <a:noFill/>
        </p:spPr>
        <p:txBody>
          <a:bodyPr wrap="none" rtlCol="0">
            <a:spAutoFit/>
          </a:bodyPr>
          <a:p>
            <a:r>
              <a:rPr lang="en-US" altLang="zh-CN" sz="3600"/>
              <a:t>6</a:t>
            </a:r>
            <a:r>
              <a:rPr lang="zh-CN" altLang="en-US" sz="3600"/>
              <a:t>、评价抗战的胜利</a:t>
            </a:r>
            <a:endParaRPr lang="zh-CN" altLang="en-US" sz="360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764704"/>
            <a:ext cx="8496944" cy="458470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假如</a:t>
            </a:r>
            <a:r>
              <a:rPr lang="zh-CN" altLang="zh-CN" sz="2800" dirty="0">
                <a:solidFill>
                  <a:schemeClr val="tx1"/>
                </a:solidFill>
                <a:uFillTx/>
                <a:latin typeface="楷体" panose="02010609060101010101" pitchFamily="49" charset="-122"/>
                <a:ea typeface="楷体" panose="02010609060101010101" pitchFamily="49" charset="-122"/>
              </a:rPr>
              <a:t>没有中国，假如中国被打垮了，你想一想有多少师团的日本兵可以因此调到其他方面来作战？他们可以马上打下澳洲，打下印度——他们可以毫不费力地把这些地方打下来。他们并且可以一直冲向</a:t>
            </a:r>
            <a:r>
              <a:rPr lang="zh-CN" altLang="zh-CN" sz="2800" dirty="0" smtClean="0">
                <a:solidFill>
                  <a:schemeClr val="tx1"/>
                </a:solidFill>
                <a:uFillTx/>
                <a:latin typeface="楷体" panose="02010609060101010101" pitchFamily="49" charset="-122"/>
                <a:ea typeface="楷体" panose="02010609060101010101" pitchFamily="49" charset="-122"/>
              </a:rPr>
              <a:t>中东</a:t>
            </a:r>
            <a:r>
              <a:rPr lang="zh-CN" altLang="en-US"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富兰克林</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zh-CN" sz="2400" dirty="0" smtClean="0">
                <a:solidFill>
                  <a:schemeClr val="tx1"/>
                </a:solidFill>
                <a:uFillTx/>
                <a:latin typeface="楷体" panose="02010609060101010101" pitchFamily="49" charset="-122"/>
                <a:ea typeface="楷体" panose="02010609060101010101" pitchFamily="49" charset="-122"/>
              </a:rPr>
              <a:t>罗斯福</a:t>
            </a:r>
            <a:endParaRPr lang="en-US" altLang="zh-CN" sz="2400" dirty="0" smtClean="0">
              <a:solidFill>
                <a:schemeClr val="tx1"/>
              </a:solidFill>
              <a:uFillTx/>
              <a:latin typeface="楷体" panose="02010609060101010101" pitchFamily="49" charset="-122"/>
              <a:ea typeface="楷体" panose="02010609060101010101" pitchFamily="49" charset="-122"/>
            </a:endParaRPr>
          </a:p>
          <a:p>
            <a:pPr algn="just"/>
            <a:endParaRPr lang="en-US" altLang="zh-CN" sz="2400" dirty="0">
              <a:solidFill>
                <a:schemeClr val="tx1"/>
              </a:solidFill>
              <a:uFillTx/>
              <a:latin typeface="楷体" panose="02010609060101010101" pitchFamily="49" charset="-122"/>
              <a:ea typeface="楷体" panose="02010609060101010101" pitchFamily="49" charset="-122"/>
            </a:endParaRPr>
          </a:p>
          <a:p>
            <a:pPr algn="just"/>
            <a:r>
              <a:rPr lang="en-US" altLang="zh-CN" sz="2800" dirty="0" smtClean="0">
                <a:solidFill>
                  <a:schemeClr val="tx1"/>
                </a:solidFill>
                <a:uFillTx/>
                <a:latin typeface="楷体" panose="02010609060101010101" pitchFamily="49" charset="-122"/>
                <a:ea typeface="楷体" panose="02010609060101010101" pitchFamily="49" charset="-122"/>
              </a:rPr>
              <a:t>    </a:t>
            </a:r>
            <a:r>
              <a:rPr lang="en-US" altLang="zh-CN" sz="2800" dirty="0" err="1" smtClean="0">
                <a:solidFill>
                  <a:schemeClr val="tx1"/>
                </a:solidFill>
                <a:uFillTx/>
                <a:latin typeface="楷体" panose="02010609060101010101" pitchFamily="49" charset="-122"/>
                <a:ea typeface="楷体" panose="02010609060101010101" pitchFamily="49" charset="-122"/>
              </a:rPr>
              <a:t>在我们最艰苦的年代里，日本也没有进攻苏联，却把中国淹没在血泊中。稍微尊重客观事实的人都不能不考虑到这一明显而无可争辩的事实</a:t>
            </a:r>
            <a:r>
              <a:rPr lang="en-US"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瓦西里</a:t>
            </a: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伊万诺维奇</a:t>
            </a:r>
            <a:r>
              <a:rPr lang="en-US" altLang="zh-CN" sz="2400" dirty="0">
                <a:solidFill>
                  <a:schemeClr val="tx1"/>
                </a:solidFill>
                <a:uFillTx/>
                <a:latin typeface="楷体" panose="02010609060101010101" pitchFamily="49" charset="-122"/>
                <a:ea typeface="楷体" panose="02010609060101010101" pitchFamily="49" charset="-122"/>
              </a:rPr>
              <a:t>·</a:t>
            </a:r>
            <a:r>
              <a:rPr lang="zh-CN" altLang="en-US" sz="2400" dirty="0">
                <a:solidFill>
                  <a:schemeClr val="tx1"/>
                </a:solidFill>
                <a:uFillTx/>
                <a:latin typeface="楷体" panose="02010609060101010101" pitchFamily="49" charset="-122"/>
                <a:ea typeface="楷体" panose="02010609060101010101" pitchFamily="49" charset="-122"/>
              </a:rPr>
              <a:t>崔可夫</a:t>
            </a:r>
            <a:endParaRPr lang="en-US" altLang="zh-CN" sz="2400" dirty="0" smtClean="0">
              <a:solidFill>
                <a:schemeClr val="tx1"/>
              </a:solidFill>
              <a:uFillTx/>
              <a:latin typeface="楷体" panose="02010609060101010101" pitchFamily="49" charset="-122"/>
              <a:ea typeface="楷体" panose="02010609060101010101" pitchFamily="49" charset="-122"/>
            </a:endParaRPr>
          </a:p>
          <a:p>
            <a:pPr algn="just"/>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pic>
        <p:nvPicPr>
          <p:cNvPr id="3" name="Picture 6" descr="C:\Users\lixf\Desktop\无标题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20965" y="5939386"/>
            <a:ext cx="386560" cy="369934"/>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16560"/>
            <a:ext cx="8633884" cy="6277610"/>
          </a:xfrm>
          <a:prstGeom prst="rect">
            <a:avLst/>
          </a:prstGeom>
        </p:spPr>
        <p:txBody>
          <a:bodyPr wrap="square">
            <a:spAutoFit/>
          </a:bodyPr>
          <a:lstStyle/>
          <a:p>
            <a:pPr algn="just"/>
            <a:r>
              <a:rPr lang="en-US" altLang="zh-CN" sz="2700" dirty="0" smtClean="0">
                <a:solidFill>
                  <a:schemeClr val="bg1"/>
                </a:solidFill>
                <a:latin typeface="方正粗雅宋_GBK" panose="02000000000000000000" pitchFamily="2" charset="-122"/>
                <a:ea typeface="方正粗雅宋_GBK" panose="02000000000000000000" pitchFamily="2" charset="-122"/>
              </a:rPr>
              <a:t>    </a:t>
            </a:r>
            <a:r>
              <a:rPr lang="en-US" altLang="zh-CN" sz="2700" dirty="0" smtClean="0">
                <a:solidFill>
                  <a:schemeClr val="tx1"/>
                </a:solidFill>
                <a:uFillTx/>
                <a:latin typeface="楷体" panose="02010609060101010101" pitchFamily="49" charset="-122"/>
                <a:ea typeface="楷体" panose="02010609060101010101" pitchFamily="49" charset="-122"/>
              </a:rPr>
              <a:t>1924</a:t>
            </a:r>
            <a:r>
              <a:rPr lang="zh-CN" altLang="zh-CN" sz="2700" dirty="0">
                <a:solidFill>
                  <a:schemeClr val="tx1"/>
                </a:solidFill>
                <a:uFillTx/>
                <a:latin typeface="楷体" panose="02010609060101010101" pitchFamily="49" charset="-122"/>
                <a:ea typeface="楷体" panose="02010609060101010101" pitchFamily="49" charset="-122"/>
              </a:rPr>
              <a:t>年国民党一大宣言提出“一切不平等条约皆当取缔，重订双方平等互尊主权之条约”；孙中山领导的国民政府，开始推行反对帝国主义在华利益的新型外交。</a:t>
            </a:r>
            <a:r>
              <a:rPr lang="en-US" altLang="zh-CN" sz="2700" dirty="0">
                <a:solidFill>
                  <a:schemeClr val="tx1"/>
                </a:solidFill>
                <a:uFillTx/>
                <a:latin typeface="楷体" panose="02010609060101010101" pitchFamily="49" charset="-122"/>
                <a:ea typeface="楷体" panose="02010609060101010101" pitchFamily="49" charset="-122"/>
              </a:rPr>
              <a:t>1927</a:t>
            </a:r>
            <a:r>
              <a:rPr lang="zh-CN" altLang="zh-CN" sz="2700" dirty="0">
                <a:solidFill>
                  <a:schemeClr val="tx1"/>
                </a:solidFill>
                <a:uFillTx/>
                <a:latin typeface="楷体" panose="02010609060101010101" pitchFamily="49" charset="-122"/>
                <a:ea typeface="楷体" panose="02010609060101010101" pitchFamily="49" charset="-122"/>
              </a:rPr>
              <a:t>年</a:t>
            </a:r>
            <a:r>
              <a:rPr lang="en-US" altLang="zh-CN" sz="2700" dirty="0">
                <a:solidFill>
                  <a:schemeClr val="tx1"/>
                </a:solidFill>
                <a:uFillTx/>
                <a:latin typeface="楷体" panose="02010609060101010101" pitchFamily="49" charset="-122"/>
                <a:ea typeface="楷体" panose="02010609060101010101" pitchFamily="49" charset="-122"/>
              </a:rPr>
              <a:t>4</a:t>
            </a:r>
            <a:r>
              <a:rPr lang="zh-CN" altLang="zh-CN" sz="2700" dirty="0">
                <a:solidFill>
                  <a:schemeClr val="tx1"/>
                </a:solidFill>
                <a:uFillTx/>
                <a:latin typeface="楷体" panose="02010609060101010101" pitchFamily="49" charset="-122"/>
                <a:ea typeface="楷体" panose="02010609060101010101" pitchFamily="49" charset="-122"/>
              </a:rPr>
              <a:t>月南京国民政府刚成立时，提出“将于相当时期提议废止不平等条约。”</a:t>
            </a:r>
            <a:r>
              <a:rPr lang="en-US" altLang="zh-CN" sz="2700" dirty="0">
                <a:solidFill>
                  <a:schemeClr val="tx1"/>
                </a:solidFill>
                <a:uFillTx/>
                <a:latin typeface="楷体" panose="02010609060101010101" pitchFamily="49" charset="-122"/>
                <a:ea typeface="楷体" panose="02010609060101010101" pitchFamily="49" charset="-122"/>
              </a:rPr>
              <a:t>1927</a:t>
            </a:r>
            <a:r>
              <a:rPr lang="zh-CN" altLang="zh-CN" sz="2700" dirty="0">
                <a:solidFill>
                  <a:schemeClr val="tx1"/>
                </a:solidFill>
                <a:uFillTx/>
                <a:latin typeface="楷体" panose="02010609060101010101" pitchFamily="49" charset="-122"/>
                <a:ea typeface="楷体" panose="02010609060101010101" pitchFamily="49" charset="-122"/>
              </a:rPr>
              <a:t>年</a:t>
            </a:r>
            <a:r>
              <a:rPr lang="en-US" altLang="zh-CN" sz="2700" dirty="0">
                <a:solidFill>
                  <a:schemeClr val="tx1"/>
                </a:solidFill>
                <a:uFillTx/>
                <a:latin typeface="楷体" panose="02010609060101010101" pitchFamily="49" charset="-122"/>
                <a:ea typeface="楷体" panose="02010609060101010101" pitchFamily="49" charset="-122"/>
              </a:rPr>
              <a:t>7</a:t>
            </a:r>
            <a:r>
              <a:rPr lang="zh-CN" altLang="zh-CN" sz="2700" dirty="0">
                <a:solidFill>
                  <a:schemeClr val="tx1"/>
                </a:solidFill>
                <a:uFillTx/>
                <a:latin typeface="楷体" panose="02010609060101010101" pitchFamily="49" charset="-122"/>
                <a:ea typeface="楷体" panose="02010609060101010101" pitchFamily="49" charset="-122"/>
              </a:rPr>
              <a:t>月宣布中国将采取关税自主。日本首先反对新税则的实行，各国效之。南京国民政府只得宣布关税自主暂缓实行。</a:t>
            </a:r>
            <a:r>
              <a:rPr lang="en-US" altLang="zh-CN" sz="2700" dirty="0">
                <a:solidFill>
                  <a:schemeClr val="tx1"/>
                </a:solidFill>
                <a:uFillTx/>
                <a:latin typeface="楷体" panose="02010609060101010101" pitchFamily="49" charset="-122"/>
                <a:ea typeface="楷体" panose="02010609060101010101" pitchFamily="49" charset="-122"/>
              </a:rPr>
              <a:t>1928</a:t>
            </a:r>
            <a:r>
              <a:rPr lang="zh-CN" altLang="zh-CN" sz="2700" dirty="0">
                <a:solidFill>
                  <a:schemeClr val="tx1"/>
                </a:solidFill>
                <a:uFillTx/>
                <a:latin typeface="楷体" panose="02010609060101010101" pitchFamily="49" charset="-122"/>
                <a:ea typeface="楷体" panose="02010609060101010101" pitchFamily="49" charset="-122"/>
              </a:rPr>
              <a:t>年中期，奉系军阀被打败，全国形式上统一。南京国民政府考虑到国内已初步安定，可与列强交涉关税自主问题了。列强先后承认中国关税自主。收回了关税自主权，具有积极意义。但是南京国民政府在制定税率和管理海关上，还受着列强的巨大影响。一些重要商品的税率比起外国的同类产品低得多；海关管理权仍操在外人之手。南京国民政府的关税自主是有限度的。</a:t>
            </a:r>
            <a:endParaRPr lang="zh-CN" altLang="zh-CN" sz="2700" dirty="0">
              <a:solidFill>
                <a:schemeClr val="tx1"/>
              </a:solidFill>
              <a:uFillTx/>
              <a:latin typeface="楷体" panose="02010609060101010101" pitchFamily="49" charset="-122"/>
              <a:ea typeface="楷体" panose="02010609060101010101" pitchFamily="49" charset="-122"/>
            </a:endParaRPr>
          </a:p>
          <a:p>
            <a:pPr algn="r"/>
            <a:r>
              <a:rPr lang="zh-CN" altLang="zh-CN" sz="2400" dirty="0">
                <a:solidFill>
                  <a:schemeClr val="tx1"/>
                </a:solidFill>
                <a:uFillTx/>
                <a:latin typeface="楷体" panose="02010609060101010101" pitchFamily="49" charset="-122"/>
                <a:ea typeface="楷体" panose="02010609060101010101" pitchFamily="49" charset="-122"/>
              </a:rPr>
              <a:t>——摘编自熊志勇</a:t>
            </a:r>
            <a:r>
              <a:rPr lang="en-US" altLang="zh-CN" sz="2400" dirty="0">
                <a:solidFill>
                  <a:schemeClr val="tx1"/>
                </a:solidFill>
                <a:uFillTx/>
                <a:latin typeface="楷体" panose="02010609060101010101" pitchFamily="49" charset="-122"/>
                <a:ea typeface="楷体" panose="02010609060101010101" pitchFamily="49" charset="-122"/>
              </a:rPr>
              <a:t>  </a:t>
            </a:r>
            <a:r>
              <a:rPr lang="zh-CN" altLang="zh-CN" sz="2400" dirty="0">
                <a:solidFill>
                  <a:schemeClr val="tx1"/>
                </a:solidFill>
                <a:uFillTx/>
                <a:latin typeface="楷体" panose="02010609060101010101" pitchFamily="49" charset="-122"/>
                <a:ea typeface="楷体" panose="02010609060101010101" pitchFamily="49" charset="-122"/>
              </a:rPr>
              <a:t>苏浩《中国近现代外交史</a:t>
            </a:r>
            <a:r>
              <a:rPr lang="zh-CN" altLang="zh-CN" sz="2400" dirty="0">
                <a:solidFill>
                  <a:schemeClr val="bg1"/>
                </a:solidFill>
                <a:latin typeface="方正粗雅宋_GBK" panose="02000000000000000000" pitchFamily="2" charset="-122"/>
                <a:ea typeface="方正粗雅宋_GBK" panose="02000000000000000000" pitchFamily="2" charset="-122"/>
              </a:rPr>
              <a:t>》</a:t>
            </a:r>
            <a:endParaRPr lang="zh-CN" altLang="zh-CN" sz="2400" dirty="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347" y="836712"/>
            <a:ext cx="8352928" cy="4769485"/>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而</a:t>
            </a:r>
            <a:r>
              <a:rPr lang="zh-CN" altLang="zh-CN" sz="2800" dirty="0">
                <a:solidFill>
                  <a:schemeClr val="tx1"/>
                </a:solidFill>
                <a:uFillTx/>
                <a:latin typeface="楷体" panose="02010609060101010101" pitchFamily="49" charset="-122"/>
                <a:ea typeface="楷体" panose="02010609060101010101" pitchFamily="49" charset="-122"/>
              </a:rPr>
              <a:t>对于领事裁判权问题，国民党政府在掌权的最初几年里，极力试图将所有在华外人全部纳入中国法律的管辖之下。</a:t>
            </a:r>
            <a:r>
              <a:rPr lang="en-US" altLang="zh-CN" sz="2800" dirty="0">
                <a:solidFill>
                  <a:schemeClr val="tx1"/>
                </a:solidFill>
                <a:uFillTx/>
                <a:latin typeface="楷体" panose="02010609060101010101" pitchFamily="49" charset="-122"/>
                <a:ea typeface="楷体" panose="02010609060101010101" pitchFamily="49" charset="-122"/>
              </a:rPr>
              <a:t>1929</a:t>
            </a:r>
            <a:r>
              <a:rPr lang="zh-CN" altLang="zh-CN" sz="2800" dirty="0">
                <a:solidFill>
                  <a:schemeClr val="tx1"/>
                </a:solidFill>
                <a:uFillTx/>
                <a:latin typeface="楷体" panose="02010609060101010101" pitchFamily="49" charset="-122"/>
                <a:ea typeface="楷体" panose="02010609060101010101" pitchFamily="49" charset="-122"/>
              </a:rPr>
              <a:t>年</a:t>
            </a:r>
            <a:r>
              <a:rPr lang="en-US" altLang="zh-CN" sz="2800" dirty="0">
                <a:solidFill>
                  <a:schemeClr val="tx1"/>
                </a:solidFill>
                <a:uFillTx/>
                <a:latin typeface="楷体" panose="02010609060101010101" pitchFamily="49" charset="-122"/>
                <a:ea typeface="楷体" panose="02010609060101010101" pitchFamily="49" charset="-122"/>
              </a:rPr>
              <a:t>12</a:t>
            </a:r>
            <a:r>
              <a:rPr lang="zh-CN" altLang="zh-CN" sz="2800" dirty="0">
                <a:solidFill>
                  <a:schemeClr val="tx1"/>
                </a:solidFill>
                <a:uFillTx/>
                <a:latin typeface="楷体" panose="02010609060101010101" pitchFamily="49" charset="-122"/>
                <a:ea typeface="楷体" panose="02010609060101010101" pitchFamily="49" charset="-122"/>
              </a:rPr>
              <a:t>月</a:t>
            </a:r>
            <a:r>
              <a:rPr lang="en-US" altLang="zh-CN" sz="2800" dirty="0">
                <a:solidFill>
                  <a:schemeClr val="tx1"/>
                </a:solidFill>
                <a:uFillTx/>
                <a:latin typeface="楷体" panose="02010609060101010101" pitchFamily="49" charset="-122"/>
                <a:ea typeface="楷体" panose="02010609060101010101" pitchFamily="49" charset="-122"/>
              </a:rPr>
              <a:t>28</a:t>
            </a:r>
            <a:r>
              <a:rPr lang="zh-CN" altLang="zh-CN" sz="2800" dirty="0">
                <a:solidFill>
                  <a:schemeClr val="tx1"/>
                </a:solidFill>
                <a:uFillTx/>
                <a:latin typeface="楷体" panose="02010609060101010101" pitchFamily="49" charset="-122"/>
                <a:ea typeface="楷体" panose="02010609060101010101" pitchFamily="49" charset="-122"/>
              </a:rPr>
              <a:t>日，国民党又往前迈进一步，他们单方面宣布从</a:t>
            </a:r>
            <a:r>
              <a:rPr lang="en-US" altLang="zh-CN" sz="2800" dirty="0">
                <a:solidFill>
                  <a:schemeClr val="tx1"/>
                </a:solidFill>
                <a:uFillTx/>
                <a:latin typeface="楷体" panose="02010609060101010101" pitchFamily="49" charset="-122"/>
                <a:ea typeface="楷体" panose="02010609060101010101" pitchFamily="49" charset="-122"/>
              </a:rPr>
              <a:t>1930</a:t>
            </a:r>
            <a:r>
              <a:rPr lang="zh-CN" altLang="zh-CN" sz="2800" dirty="0">
                <a:solidFill>
                  <a:schemeClr val="tx1"/>
                </a:solidFill>
                <a:uFillTx/>
                <a:latin typeface="楷体" panose="02010609060101010101" pitchFamily="49" charset="-122"/>
                <a:ea typeface="楷体" panose="02010609060101010101" pitchFamily="49" charset="-122"/>
              </a:rPr>
              <a:t>年</a:t>
            </a:r>
            <a:r>
              <a:rPr lang="en-US" altLang="zh-CN" sz="2800" dirty="0">
                <a:solidFill>
                  <a:schemeClr val="tx1"/>
                </a:solidFill>
                <a:uFillTx/>
                <a:latin typeface="楷体" panose="02010609060101010101" pitchFamily="49" charset="-122"/>
                <a:ea typeface="楷体" panose="02010609060101010101" pitchFamily="49" charset="-122"/>
              </a:rPr>
              <a:t>1</a:t>
            </a:r>
            <a:r>
              <a:rPr lang="zh-CN" altLang="zh-CN" sz="2800" dirty="0">
                <a:solidFill>
                  <a:schemeClr val="tx1"/>
                </a:solidFill>
                <a:uFillTx/>
                <a:latin typeface="楷体" panose="02010609060101010101" pitchFamily="49" charset="-122"/>
                <a:ea typeface="楷体" panose="02010609060101010101" pitchFamily="49" charset="-122"/>
              </a:rPr>
              <a:t>月</a:t>
            </a:r>
            <a:r>
              <a:rPr lang="en-US" altLang="zh-CN" sz="2800" dirty="0">
                <a:solidFill>
                  <a:schemeClr val="tx1"/>
                </a:solidFill>
                <a:uFillTx/>
                <a:latin typeface="楷体" panose="02010609060101010101" pitchFamily="49" charset="-122"/>
                <a:ea typeface="楷体" panose="02010609060101010101" pitchFamily="49" charset="-122"/>
              </a:rPr>
              <a:t>1</a:t>
            </a:r>
            <a:r>
              <a:rPr lang="zh-CN" altLang="zh-CN" sz="2800" dirty="0">
                <a:solidFill>
                  <a:schemeClr val="tx1"/>
                </a:solidFill>
                <a:uFillTx/>
                <a:latin typeface="楷体" panose="02010609060101010101" pitchFamily="49" charset="-122"/>
                <a:ea typeface="楷体" panose="02010609060101010101" pitchFamily="49" charset="-122"/>
              </a:rPr>
              <a:t>日起取消领事裁判权……然而两天后，南京政府表示愿意留出一个时间段，同列强进行协商。为此，国民党政府与英、美、日等同展开了耗时弥久的谈判，直到</a:t>
            </a:r>
            <a:r>
              <a:rPr lang="en-US" altLang="zh-CN" sz="2800" dirty="0">
                <a:solidFill>
                  <a:schemeClr val="tx1"/>
                </a:solidFill>
                <a:uFillTx/>
                <a:latin typeface="楷体" panose="02010609060101010101" pitchFamily="49" charset="-122"/>
                <a:ea typeface="楷体" panose="02010609060101010101" pitchFamily="49" charset="-122"/>
              </a:rPr>
              <a:t>1931</a:t>
            </a:r>
            <a:r>
              <a:rPr lang="zh-CN" altLang="zh-CN" sz="2800" dirty="0">
                <a:solidFill>
                  <a:schemeClr val="tx1"/>
                </a:solidFill>
                <a:uFillTx/>
                <a:latin typeface="楷体" panose="02010609060101010101" pitchFamily="49" charset="-122"/>
                <a:ea typeface="楷体" panose="02010609060101010101" pitchFamily="49" charset="-122"/>
              </a:rPr>
              <a:t>年“九一八”事变爆发引发了新的民族危机，谈判才因此结束。</a:t>
            </a:r>
            <a:r>
              <a:rPr lang="en-US" altLang="zh-CN" sz="2800" dirty="0">
                <a:solidFill>
                  <a:schemeClr val="tx1"/>
                </a:solidFill>
                <a:uFillTx/>
                <a:latin typeface="楷体" panose="02010609060101010101" pitchFamily="49" charset="-122"/>
                <a:ea typeface="楷体" panose="02010609060101010101" pitchFamily="49" charset="-122"/>
              </a:rPr>
              <a:t>12</a:t>
            </a:r>
            <a:r>
              <a:rPr lang="zh-CN" altLang="zh-CN" sz="2800" dirty="0">
                <a:solidFill>
                  <a:schemeClr val="tx1"/>
                </a:solidFill>
                <a:uFillTx/>
                <a:latin typeface="楷体" panose="02010609060101010101" pitchFamily="49" charset="-122"/>
                <a:ea typeface="楷体" panose="02010609060101010101" pitchFamily="49" charset="-122"/>
              </a:rPr>
              <a:t>月</a:t>
            </a:r>
            <a:r>
              <a:rPr lang="en-US" altLang="zh-CN" sz="2800" dirty="0">
                <a:solidFill>
                  <a:schemeClr val="tx1"/>
                </a:solidFill>
                <a:uFillTx/>
                <a:latin typeface="楷体" panose="02010609060101010101" pitchFamily="49" charset="-122"/>
                <a:ea typeface="楷体" panose="02010609060101010101" pitchFamily="49" charset="-122"/>
              </a:rPr>
              <a:t>29</a:t>
            </a:r>
            <a:r>
              <a:rPr lang="zh-CN" altLang="zh-CN" sz="2800" dirty="0">
                <a:solidFill>
                  <a:schemeClr val="tx1"/>
                </a:solidFill>
                <a:uFillTx/>
                <a:latin typeface="楷体" panose="02010609060101010101" pitchFamily="49" charset="-122"/>
                <a:ea typeface="楷体" panose="02010609060101010101" pitchFamily="49" charset="-122"/>
              </a:rPr>
              <a:t>日，国民党政府宣告，暂缓执行两年前颁布的取消领事裁判权的法令。</a:t>
            </a:r>
            <a:endParaRPr lang="zh-CN" altLang="zh-CN" sz="2800" dirty="0">
              <a:solidFill>
                <a:schemeClr val="tx1"/>
              </a:solidFill>
              <a:uFillTx/>
              <a:latin typeface="楷体" panose="02010609060101010101" pitchFamily="49" charset="-122"/>
              <a:ea typeface="楷体" panose="02010609060101010101" pitchFamily="49" charset="-122"/>
            </a:endParaRPr>
          </a:p>
          <a:p>
            <a:pPr algn="r"/>
            <a:r>
              <a:rPr lang="zh-CN" altLang="zh-CN" sz="2400" dirty="0">
                <a:solidFill>
                  <a:schemeClr val="tx1"/>
                </a:solidFill>
                <a:uFillTx/>
                <a:latin typeface="楷体" panose="02010609060101010101" pitchFamily="49" charset="-122"/>
                <a:ea typeface="楷体" panose="02010609060101010101" pitchFamily="49" charset="-122"/>
              </a:rPr>
              <a:t>——王栋《中国的不平等条约：国耻与民族历史叙述》</a:t>
            </a:r>
            <a:endParaRPr lang="zh-CN" altLang="zh-CN" sz="2400" dirty="0">
              <a:solidFill>
                <a:schemeClr val="tx1"/>
              </a:solidFill>
              <a:uFillTx/>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9834" y="476672"/>
            <a:ext cx="8208912" cy="563118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1940</a:t>
            </a:r>
            <a:r>
              <a:rPr lang="zh-CN" altLang="zh-CN" sz="2800" dirty="0">
                <a:solidFill>
                  <a:schemeClr val="tx1"/>
                </a:solidFill>
                <a:uFillTx/>
                <a:latin typeface="楷体" panose="02010609060101010101" pitchFamily="49" charset="-122"/>
                <a:ea typeface="楷体" panose="02010609060101010101" pitchFamily="49" charset="-122"/>
              </a:rPr>
              <a:t>年</a:t>
            </a:r>
            <a:r>
              <a:rPr lang="en-US" altLang="zh-CN" sz="2800" dirty="0">
                <a:solidFill>
                  <a:schemeClr val="tx1"/>
                </a:solidFill>
                <a:uFillTx/>
                <a:latin typeface="楷体" panose="02010609060101010101" pitchFamily="49" charset="-122"/>
                <a:ea typeface="楷体" panose="02010609060101010101" pitchFamily="49" charset="-122"/>
              </a:rPr>
              <a:t>7</a:t>
            </a:r>
            <a:r>
              <a:rPr lang="zh-CN" altLang="zh-CN" sz="2800" dirty="0">
                <a:solidFill>
                  <a:schemeClr val="tx1"/>
                </a:solidFill>
                <a:uFillTx/>
                <a:latin typeface="楷体" panose="02010609060101010101" pitchFamily="49" charset="-122"/>
                <a:ea typeface="楷体" panose="02010609060101010101" pitchFamily="49" charset="-122"/>
              </a:rPr>
              <a:t>月</a:t>
            </a:r>
            <a:r>
              <a:rPr lang="en-US" altLang="zh-CN" sz="2800" dirty="0">
                <a:solidFill>
                  <a:schemeClr val="tx1"/>
                </a:solidFill>
                <a:uFillTx/>
                <a:latin typeface="楷体" panose="02010609060101010101" pitchFamily="49" charset="-122"/>
                <a:ea typeface="楷体" panose="02010609060101010101" pitchFamily="49" charset="-122"/>
              </a:rPr>
              <a:t>18</a:t>
            </a:r>
            <a:r>
              <a:rPr lang="zh-CN" altLang="zh-CN" sz="2800" dirty="0">
                <a:solidFill>
                  <a:schemeClr val="tx1"/>
                </a:solidFill>
                <a:uFillTx/>
                <a:latin typeface="楷体" panose="02010609060101010101" pitchFamily="49" charset="-122"/>
                <a:ea typeface="楷体" panose="02010609060101010101" pitchFamily="49" charset="-122"/>
              </a:rPr>
              <a:t>日，英国首相丘吉尔表示，英国准备在和平恢复后，“与中国政府在互惠平等的基础上谈判废除领事裁判权、交还租界和修改条约的问题”。次日，美国代理国务卿韦尔斯表示“从速取消在华治外法权及其他一切美国及其他国家根据国际协定而取得的所谓‘特权’”。美英两国于</a:t>
            </a:r>
            <a:r>
              <a:rPr lang="en-US" altLang="zh-CN" sz="2800" dirty="0">
                <a:solidFill>
                  <a:schemeClr val="tx1"/>
                </a:solidFill>
                <a:uFillTx/>
                <a:latin typeface="楷体" panose="02010609060101010101" pitchFamily="49" charset="-122"/>
                <a:ea typeface="楷体" panose="02010609060101010101" pitchFamily="49" charset="-122"/>
              </a:rPr>
              <a:t>1942</a:t>
            </a:r>
            <a:r>
              <a:rPr lang="zh-CN" altLang="zh-CN" sz="2800" dirty="0">
                <a:solidFill>
                  <a:schemeClr val="tx1"/>
                </a:solidFill>
                <a:uFillTx/>
                <a:latin typeface="楷体" panose="02010609060101010101" pitchFamily="49" charset="-122"/>
                <a:ea typeface="楷体" panose="02010609060101010101" pitchFamily="49" charset="-122"/>
              </a:rPr>
              <a:t>年</a:t>
            </a:r>
            <a:r>
              <a:rPr lang="en-US" altLang="zh-CN" sz="2800" dirty="0">
                <a:solidFill>
                  <a:schemeClr val="tx1"/>
                </a:solidFill>
                <a:uFillTx/>
                <a:latin typeface="楷体" panose="02010609060101010101" pitchFamily="49" charset="-122"/>
                <a:ea typeface="楷体" panose="02010609060101010101" pitchFamily="49" charset="-122"/>
              </a:rPr>
              <a:t>10</a:t>
            </a:r>
            <a:r>
              <a:rPr lang="zh-CN" altLang="zh-CN" sz="2800" dirty="0">
                <a:solidFill>
                  <a:schemeClr val="tx1"/>
                </a:solidFill>
                <a:uFillTx/>
                <a:latin typeface="楷体" panose="02010609060101010101" pitchFamily="49" charset="-122"/>
                <a:ea typeface="楷体" panose="02010609060101010101" pitchFamily="49" charset="-122"/>
              </a:rPr>
              <a:t>月</a:t>
            </a:r>
            <a:r>
              <a:rPr lang="en-US" altLang="zh-CN" sz="2800" dirty="0">
                <a:solidFill>
                  <a:schemeClr val="tx1"/>
                </a:solidFill>
                <a:uFillTx/>
                <a:latin typeface="楷体" panose="02010609060101010101" pitchFamily="49" charset="-122"/>
                <a:ea typeface="楷体" panose="02010609060101010101" pitchFamily="49" charset="-122"/>
              </a:rPr>
              <a:t>9</a:t>
            </a:r>
            <a:r>
              <a:rPr lang="zh-CN" altLang="zh-CN" sz="2800" dirty="0">
                <a:solidFill>
                  <a:schemeClr val="tx1"/>
                </a:solidFill>
                <a:uFillTx/>
                <a:latin typeface="楷体" panose="02010609060101010101" pitchFamily="49" charset="-122"/>
                <a:ea typeface="楷体" panose="02010609060101010101" pitchFamily="49" charset="-122"/>
              </a:rPr>
              <a:t>日分别通知中国政府，愿意立即放弃在华治外法权及有关权益，并准备尽快与中国政府进行谈判。经过两个多月谈判，在</a:t>
            </a:r>
            <a:r>
              <a:rPr lang="en-US" altLang="zh-CN" sz="2800" dirty="0">
                <a:solidFill>
                  <a:schemeClr val="tx1"/>
                </a:solidFill>
                <a:uFillTx/>
                <a:latin typeface="楷体" panose="02010609060101010101" pitchFamily="49" charset="-122"/>
                <a:ea typeface="楷体" panose="02010609060101010101" pitchFamily="49" charset="-122"/>
              </a:rPr>
              <a:t>1943</a:t>
            </a:r>
            <a:r>
              <a:rPr lang="zh-CN" altLang="zh-CN" sz="2800" dirty="0">
                <a:solidFill>
                  <a:schemeClr val="tx1"/>
                </a:solidFill>
                <a:uFillTx/>
                <a:latin typeface="楷体" panose="02010609060101010101" pitchFamily="49" charset="-122"/>
                <a:ea typeface="楷体" panose="02010609060101010101" pitchFamily="49" charset="-122"/>
              </a:rPr>
              <a:t>年</a:t>
            </a:r>
            <a:r>
              <a:rPr lang="en-US" altLang="zh-CN" sz="2800" dirty="0">
                <a:solidFill>
                  <a:schemeClr val="tx1"/>
                </a:solidFill>
                <a:uFillTx/>
                <a:latin typeface="楷体" panose="02010609060101010101" pitchFamily="49" charset="-122"/>
                <a:ea typeface="楷体" panose="02010609060101010101" pitchFamily="49" charset="-122"/>
              </a:rPr>
              <a:t>1</a:t>
            </a:r>
            <a:r>
              <a:rPr lang="zh-CN" altLang="zh-CN" sz="2800" dirty="0">
                <a:solidFill>
                  <a:schemeClr val="tx1"/>
                </a:solidFill>
                <a:uFillTx/>
                <a:latin typeface="楷体" panose="02010609060101010101" pitchFamily="49" charset="-122"/>
                <a:ea typeface="楷体" panose="02010609060101010101" pitchFamily="49" charset="-122"/>
              </a:rPr>
              <a:t>月</a:t>
            </a:r>
            <a:r>
              <a:rPr lang="en-US" altLang="zh-CN" sz="2800" dirty="0">
                <a:solidFill>
                  <a:schemeClr val="tx1"/>
                </a:solidFill>
                <a:uFillTx/>
                <a:latin typeface="楷体" panose="02010609060101010101" pitchFamily="49" charset="-122"/>
                <a:ea typeface="楷体" panose="02010609060101010101" pitchFamily="49" charset="-122"/>
              </a:rPr>
              <a:t>11</a:t>
            </a:r>
            <a:r>
              <a:rPr lang="zh-CN" altLang="zh-CN" sz="2800" dirty="0">
                <a:solidFill>
                  <a:schemeClr val="tx1"/>
                </a:solidFill>
                <a:uFillTx/>
                <a:latin typeface="楷体" panose="02010609060101010101" pitchFamily="49" charset="-122"/>
                <a:ea typeface="楷体" panose="02010609060101010101" pitchFamily="49" charset="-122"/>
              </a:rPr>
              <a:t>日，分别在华盛顿签署《中美新约》，在重庆签署《中英新约》，最终废除了治外法权等对华不平等条约的条款。</a:t>
            </a:r>
            <a:endParaRPr lang="zh-CN" altLang="zh-CN" sz="2800" dirty="0">
              <a:solidFill>
                <a:schemeClr val="tx1"/>
              </a:solidFill>
              <a:uFillTx/>
              <a:latin typeface="楷体" panose="02010609060101010101" pitchFamily="49" charset="-122"/>
              <a:ea typeface="楷体" panose="02010609060101010101" pitchFamily="49" charset="-122"/>
            </a:endParaRPr>
          </a:p>
          <a:p>
            <a:pPr algn="r" latinLnBrk="1"/>
            <a:r>
              <a:rPr lang="en-US" altLang="zh-CN" sz="2400" dirty="0">
                <a:solidFill>
                  <a:schemeClr val="tx1"/>
                </a:solidFill>
                <a:uFillTx/>
                <a:latin typeface="楷体" panose="02010609060101010101" pitchFamily="49" charset="-122"/>
                <a:ea typeface="楷体" panose="02010609060101010101" pitchFamily="49" charset="-122"/>
              </a:rPr>
              <a:t>——</a:t>
            </a:r>
            <a:r>
              <a:rPr lang="zh-CN" altLang="zh-CN" sz="2400" dirty="0">
                <a:solidFill>
                  <a:schemeClr val="tx1"/>
                </a:solidFill>
                <a:uFillTx/>
                <a:latin typeface="楷体" panose="02010609060101010101" pitchFamily="49" charset="-122"/>
                <a:ea typeface="楷体" panose="02010609060101010101" pitchFamily="49" charset="-122"/>
              </a:rPr>
              <a:t>摘编自步平</a:t>
            </a:r>
            <a:r>
              <a:rPr lang="en-US" altLang="zh-CN" sz="2400" dirty="0">
                <a:solidFill>
                  <a:schemeClr val="tx1"/>
                </a:solidFill>
                <a:uFillTx/>
                <a:latin typeface="楷体" panose="02010609060101010101" pitchFamily="49" charset="-122"/>
                <a:ea typeface="楷体" panose="02010609060101010101" pitchFamily="49" charset="-122"/>
              </a:rPr>
              <a:t>  </a:t>
            </a:r>
            <a:r>
              <a:rPr lang="zh-CN" altLang="zh-CN" sz="2400" dirty="0">
                <a:solidFill>
                  <a:schemeClr val="tx1"/>
                </a:solidFill>
                <a:uFillTx/>
                <a:latin typeface="楷体" panose="02010609060101010101" pitchFamily="49" charset="-122"/>
                <a:ea typeface="楷体" panose="02010609060101010101" pitchFamily="49" charset="-122"/>
              </a:rPr>
              <a:t>荣维木主编《中华民族抗日战争全</a:t>
            </a:r>
            <a:r>
              <a:rPr lang="zh-CN" altLang="zh-CN" sz="2400" dirty="0">
                <a:solidFill>
                  <a:schemeClr val="bg1"/>
                </a:solidFill>
                <a:latin typeface="方正粗雅宋_GBK" panose="02000000000000000000" pitchFamily="2" charset="-122"/>
                <a:ea typeface="方正粗雅宋_GBK" panose="02000000000000000000" pitchFamily="2" charset="-122"/>
              </a:rPr>
              <a:t>史》</a:t>
            </a:r>
            <a:endParaRPr lang="zh-CN" altLang="zh-CN" sz="2400" dirty="0">
              <a:solidFill>
                <a:schemeClr val="bg1"/>
              </a:solidFill>
              <a:latin typeface="方正粗雅宋_GBK" panose="02000000000000000000" pitchFamily="2" charset="-122"/>
              <a:ea typeface="方正粗雅宋_GBK" panose="02000000000000000000" pitchFamily="2" charset="-122"/>
            </a:endParaRPr>
          </a:p>
        </p:txBody>
      </p:sp>
      <p:pic>
        <p:nvPicPr>
          <p:cNvPr id="3" name="Picture 6" descr="C:\Users\lixf\Desktop\无标题_副本.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20965" y="5939386"/>
            <a:ext cx="386560" cy="369934"/>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836712"/>
            <a:ext cx="8208912" cy="520065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回顾</a:t>
            </a:r>
            <a:r>
              <a:rPr lang="zh-CN" altLang="zh-CN" sz="2800" dirty="0">
                <a:solidFill>
                  <a:schemeClr val="tx1"/>
                </a:solidFill>
                <a:uFillTx/>
                <a:latin typeface="楷体" panose="02010609060101010101" pitchFamily="49" charset="-122"/>
                <a:ea typeface="楷体" panose="02010609060101010101" pitchFamily="49" charset="-122"/>
              </a:rPr>
              <a:t>历史，抗战胜利后的政治生态及走向与清末颇为相似。作为执政者的国民党颇似当年的清王朝，民盟扮演的角色颇似立宪派，而共产党颇好似革命党人。民盟开始时是站在中间立场上，来调和国共的冲突与矛盾，促进国民党开放，通过和平的方式最终建立真正的民主制度。当国民党一意孤行，试图</a:t>
            </a:r>
            <a:r>
              <a:rPr lang="zh-CN" altLang="zh-CN" sz="2800" dirty="0" smtClean="0">
                <a:solidFill>
                  <a:schemeClr val="tx1"/>
                </a:solidFill>
                <a:uFillTx/>
                <a:latin typeface="楷体" panose="02010609060101010101" pitchFamily="49" charset="-122"/>
                <a:ea typeface="楷体" panose="02010609060101010101" pitchFamily="49" charset="-122"/>
              </a:rPr>
              <a:t>独揽</a:t>
            </a:r>
            <a:r>
              <a:rPr lang="zh-CN" altLang="en-US" sz="2800" dirty="0" smtClean="0">
                <a:solidFill>
                  <a:schemeClr val="tx1"/>
                </a:solidFill>
                <a:uFillTx/>
                <a:latin typeface="楷体" panose="02010609060101010101" pitchFamily="49" charset="-122"/>
                <a:ea typeface="楷体" panose="02010609060101010101" pitchFamily="49" charset="-122"/>
              </a:rPr>
              <a:t>政权</a:t>
            </a:r>
            <a:r>
              <a:rPr lang="zh-CN" altLang="zh-CN" sz="2800" dirty="0" smtClean="0">
                <a:solidFill>
                  <a:schemeClr val="tx1"/>
                </a:solidFill>
                <a:uFillTx/>
                <a:latin typeface="楷体" panose="02010609060101010101" pitchFamily="49" charset="-122"/>
                <a:ea typeface="楷体" panose="02010609060101010101" pitchFamily="49" charset="-122"/>
              </a:rPr>
              <a:t>的</a:t>
            </a:r>
            <a:r>
              <a:rPr lang="zh-CN" altLang="zh-CN" sz="2800" dirty="0">
                <a:solidFill>
                  <a:schemeClr val="tx1"/>
                </a:solidFill>
                <a:uFillTx/>
                <a:latin typeface="楷体" panose="02010609060101010101" pitchFamily="49" charset="-122"/>
                <a:ea typeface="楷体" panose="02010609060101010101" pitchFamily="49" charset="-122"/>
              </a:rPr>
              <a:t>时候，作为中间派的民盟遂发生左转，支持共产党人武装推翻国民党政权，建立真正的联合政府。当然，相似不等于相同。三派政治力量的大小与清末有很大的差别，最终的结果自然不可能重复历史</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闾小波</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中国近代政治发展史</a:t>
            </a:r>
            <a:r>
              <a:rPr lang="en-US" altLang="zh-CN" sz="2400" dirty="0" smtClean="0">
                <a:solidFill>
                  <a:schemeClr val="tx1"/>
                </a:solidFill>
                <a:uFillTx/>
                <a:latin typeface="楷体" panose="02010609060101010101" pitchFamily="49" charset="-122"/>
                <a:ea typeface="楷体" panose="02010609060101010101" pitchFamily="49" charset="-122"/>
              </a:rPr>
              <a:t>》</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sp>
        <p:nvSpPr>
          <p:cNvPr id="3" name="文本框 2"/>
          <p:cNvSpPr txBox="1"/>
          <p:nvPr/>
        </p:nvSpPr>
        <p:spPr>
          <a:xfrm>
            <a:off x="1045845" y="106045"/>
            <a:ext cx="4529455" cy="645160"/>
          </a:xfrm>
          <a:prstGeom prst="rect">
            <a:avLst/>
          </a:prstGeom>
          <a:noFill/>
        </p:spPr>
        <p:txBody>
          <a:bodyPr wrap="none" rtlCol="0">
            <a:spAutoFit/>
          </a:bodyPr>
          <a:p>
            <a:r>
              <a:rPr lang="en-US" altLang="zh-CN" sz="3600"/>
              <a:t>7</a:t>
            </a:r>
            <a:r>
              <a:rPr lang="zh-CN" altLang="en-US" sz="3600"/>
              <a:t>、抗战胜利后的局势</a:t>
            </a:r>
            <a:endParaRPr lang="zh-CN" altLang="en-US" sz="3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360" y="0"/>
            <a:ext cx="8229600" cy="513715"/>
          </a:xfrm>
        </p:spPr>
        <p:txBody>
          <a:bodyPr>
            <a:normAutofit fontScale="90000"/>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0" y="513715"/>
            <a:ext cx="5652135" cy="5878830"/>
          </a:xfrm>
        </p:spPr>
        <p:txBody>
          <a:bodyPr>
            <a:normAutofit fontScale="62500" lnSpcReduction="20000"/>
          </a:bodyPr>
          <a:lstStyle/>
          <a:p>
            <a:r>
              <a:rPr lang="zh-CN" altLang="en-US" b="1" dirty="0" smtClean="0"/>
              <a:t>（四）论证和探讨问题</a:t>
            </a:r>
            <a:endParaRPr lang="zh-CN" altLang="en-US" b="1" dirty="0" smtClean="0"/>
          </a:p>
          <a:p>
            <a:r>
              <a:rPr lang="en-US" altLang="zh-CN" b="1" dirty="0" smtClean="0"/>
              <a:t>2</a:t>
            </a:r>
            <a:r>
              <a:rPr lang="zh-CN" altLang="en-US" b="1" dirty="0" smtClean="0"/>
              <a:t>、论证历史问题</a:t>
            </a:r>
            <a:endParaRPr lang="en-US" altLang="zh-CN" b="1" dirty="0" smtClean="0"/>
          </a:p>
          <a:p>
            <a:r>
              <a:rPr lang="zh-CN" altLang="en-US" dirty="0"/>
              <a:t>例</a:t>
            </a:r>
            <a:r>
              <a:rPr lang="en-US" altLang="zh-CN" dirty="0"/>
              <a:t>11</a:t>
            </a:r>
            <a:r>
              <a:rPr lang="zh-CN" altLang="en-US" dirty="0"/>
              <a:t>阅读材料，回答问题。</a:t>
            </a:r>
            <a:endParaRPr lang="zh-CN" altLang="en-US" dirty="0"/>
          </a:p>
          <a:p>
            <a:r>
              <a:rPr lang="zh-CN" altLang="en-US" dirty="0"/>
              <a:t>材</a:t>
            </a:r>
            <a:r>
              <a:rPr lang="zh-CN" altLang="en-US" dirty="0" smtClean="0"/>
              <a:t>料  </a:t>
            </a:r>
            <a:r>
              <a:rPr lang="zh-CN" altLang="en-US" dirty="0" smtClean="0">
                <a:solidFill>
                  <a:srgbClr val="FF0000"/>
                </a:solidFill>
              </a:rPr>
              <a:t>西</a:t>
            </a:r>
            <a:r>
              <a:rPr lang="zh-CN" altLang="en-US" dirty="0">
                <a:solidFill>
                  <a:srgbClr val="FF0000"/>
                </a:solidFill>
              </a:rPr>
              <a:t>方的吸起</a:t>
            </a:r>
            <a:r>
              <a:rPr lang="zh-CN" altLang="en-US" dirty="0"/>
              <a:t>曾被视为世界历史中最引人入胜的历程之一。这一进程起始于民主与哲学在</a:t>
            </a:r>
            <a:r>
              <a:rPr lang="zh-CN" altLang="en-US" dirty="0">
                <a:solidFill>
                  <a:srgbClr val="FF0000"/>
                </a:solidFill>
              </a:rPr>
              <a:t>古希腊和古罗马</a:t>
            </a:r>
            <a:r>
              <a:rPr lang="zh-CN" altLang="en-US" dirty="0"/>
              <a:t>的出现，继之以</a:t>
            </a:r>
            <a:r>
              <a:rPr lang="zh-CN" altLang="en-US" dirty="0">
                <a:solidFill>
                  <a:srgbClr val="FF0000"/>
                </a:solidFill>
              </a:rPr>
              <a:t>中世纪欧洲</a:t>
            </a:r>
            <a:r>
              <a:rPr lang="zh-CN" altLang="en-US" dirty="0"/>
              <a:t>出现君主制和骑士制度，</a:t>
            </a:r>
            <a:r>
              <a:rPr lang="zh-CN" altLang="en-US" dirty="0">
                <a:solidFill>
                  <a:srgbClr val="FF0000"/>
                </a:solidFill>
              </a:rPr>
              <a:t>经过</a:t>
            </a:r>
            <a:r>
              <a:rPr lang="zh-CN" altLang="en-US" dirty="0"/>
              <a:t>文艺复兴和大航海时代，结束于西欧和北美对全世界军事、经济和政治的控制。非洲、拉丁美洲和亚洲的人们只有在逍遥欧洲探险或被殖民时才会被捉到，他们的历史也就是从欧洲的接触和征服才开始的。</a:t>
            </a:r>
            <a:endParaRPr lang="zh-CN" altLang="en-US" dirty="0"/>
          </a:p>
          <a:p>
            <a:r>
              <a:rPr lang="zh-CN" altLang="en-US" dirty="0"/>
              <a:t>然而在过去的十多年中，一些历史学家对上述概括提出了颠覆性的认识。他们认为在</a:t>
            </a:r>
            <a:r>
              <a:rPr lang="en-US" altLang="zh-CN" dirty="0"/>
              <a:t>1500</a:t>
            </a:r>
            <a:r>
              <a:rPr lang="zh-CN" altLang="en-US" dirty="0"/>
              <a:t>年前后的经济、科学技术、航海、贸易以及探索开拓方面，亚洲与中东国家都是全世界的引领者，而那时欧洲刚走出中世纪进入文艺复兴时期。这些历史学家认为，当时的欧洲要远远落后于世界其他地方的许多文明，直到</a:t>
            </a:r>
            <a:r>
              <a:rPr lang="en-US" altLang="zh-CN" dirty="0"/>
              <a:t>1800</a:t>
            </a:r>
            <a:r>
              <a:rPr lang="zh-CN" altLang="en-US" dirty="0"/>
              <a:t>年才赶上并超过那些领先的亚洲国家。因此，西方崛起是比较晚近才突然发生的，</a:t>
            </a:r>
            <a:r>
              <a:rPr lang="zh-CN" altLang="en-US" dirty="0">
                <a:solidFill>
                  <a:srgbClr val="FF0000"/>
                </a:solidFill>
              </a:rPr>
              <a:t>这在很大程度上都要归功于其他文明的成就</a:t>
            </a:r>
            <a:r>
              <a:rPr lang="zh-CN" altLang="en-US" dirty="0"/>
              <a:t>，而不仅仅取决于欧洲本土发生的事情。</a:t>
            </a:r>
            <a:endParaRPr lang="zh-CN" altLang="en-US" dirty="0"/>
          </a:p>
          <a:p>
            <a:r>
              <a:rPr lang="zh-CN" altLang="en-US" dirty="0"/>
              <a:t>评析材料中关于西方崛起的观点。</a:t>
            </a:r>
            <a:endParaRPr lang="zh-CN" altLang="en-US" dirty="0"/>
          </a:p>
          <a:p>
            <a:r>
              <a:rPr lang="zh-CN" altLang="en-US" dirty="0"/>
              <a:t>（要求：围绕材料中的一种或两种观点展开评论；观点明确，史论结合。）</a:t>
            </a:r>
            <a:endParaRPr lang="zh-CN" altLang="en-US" dirty="0"/>
          </a:p>
          <a:p>
            <a:endParaRPr lang="zh-CN" altLang="en-US" dirty="0"/>
          </a:p>
        </p:txBody>
      </p:sp>
      <p:sp>
        <p:nvSpPr>
          <p:cNvPr id="5" name="文本框 4"/>
          <p:cNvSpPr txBox="1"/>
          <p:nvPr/>
        </p:nvSpPr>
        <p:spPr>
          <a:xfrm>
            <a:off x="5469890" y="744855"/>
            <a:ext cx="3674745" cy="5539105"/>
          </a:xfrm>
          <a:prstGeom prst="rect">
            <a:avLst/>
          </a:prstGeom>
          <a:noFill/>
        </p:spPr>
        <p:txBody>
          <a:bodyPr wrap="square" rtlCol="0">
            <a:spAutoFit/>
          </a:bodyPr>
          <a:p>
            <a:pPr marL="0" indent="0" algn="ctr">
              <a:buNone/>
            </a:pPr>
            <a:r>
              <a:rPr lang="zh-CN" altLang="en-US" dirty="0">
                <a:sym typeface="+mn-ea"/>
              </a:rPr>
              <a:t>示例</a:t>
            </a:r>
            <a:endParaRPr lang="zh-CN" altLang="en-US" dirty="0"/>
          </a:p>
          <a:p>
            <a:pPr marL="0" indent="0" algn="l">
              <a:buNone/>
            </a:pPr>
            <a:r>
              <a:rPr lang="zh-CN" altLang="en-US" sz="2400" dirty="0">
                <a:sym typeface="+mn-ea"/>
              </a:rPr>
              <a:t>观点：西方的崛起主要归因于内因</a:t>
            </a:r>
            <a:endParaRPr lang="zh-CN" altLang="en-US" sz="2400" dirty="0"/>
          </a:p>
          <a:p>
            <a:pPr marL="0" indent="0" algn="l">
              <a:buNone/>
            </a:pPr>
            <a:r>
              <a:rPr lang="zh-CN" altLang="en-US" sz="2400" dirty="0">
                <a:sym typeface="+mn-ea"/>
              </a:rPr>
              <a:t>评论：经济方面：新航路开辟和工业革命；政治方面：古希腊的民主制为近代西方民主提供借鉴；思想方面：古希腊时期的思想是近代的文艺复兴、宗教改革和启蒙运动的源泉；法律方面：罗马法是近代的法律的渊源</a:t>
            </a:r>
            <a:endParaRPr lang="zh-CN" altLang="en-US" sz="2400" dirty="0"/>
          </a:p>
          <a:p>
            <a:pPr marL="0" indent="0" algn="l">
              <a:buNone/>
            </a:pPr>
            <a:r>
              <a:rPr lang="zh-CN" altLang="en-US" sz="2400" dirty="0">
                <a:sym typeface="+mn-ea"/>
              </a:rPr>
              <a:t>故西方的崛起是其内部积累的结果，但也受一定的外因的影响。</a:t>
            </a:r>
            <a:endParaRPr lang="zh-CN" altLang="en-US" sz="2400"/>
          </a:p>
        </p:txBody>
      </p:sp>
      <p:sp>
        <p:nvSpPr>
          <p:cNvPr id="4" name="文本框 3"/>
          <p:cNvSpPr txBox="1"/>
          <p:nvPr/>
        </p:nvSpPr>
        <p:spPr>
          <a:xfrm>
            <a:off x="0" y="6151245"/>
            <a:ext cx="7294880" cy="706755"/>
          </a:xfrm>
          <a:prstGeom prst="rect">
            <a:avLst/>
          </a:prstGeom>
          <a:noFill/>
        </p:spPr>
        <p:txBody>
          <a:bodyPr wrap="none" rtlCol="0">
            <a:spAutoFit/>
          </a:bodyPr>
          <a:p>
            <a:r>
              <a:rPr lang="zh-CN" altLang="en-US" sz="4000"/>
              <a:t>内外因的角度帮助我们理清思路</a:t>
            </a:r>
            <a:endParaRPr lang="zh-CN" alt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208912" cy="433832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a:t>
            </a:r>
            <a:r>
              <a:rPr lang="zh-CN" altLang="zh-CN" sz="2800" dirty="0" smtClean="0">
                <a:solidFill>
                  <a:schemeClr val="tx1"/>
                </a:solidFill>
                <a:uFillTx/>
                <a:latin typeface="楷体" panose="02010609060101010101" pitchFamily="49" charset="-122"/>
                <a:ea typeface="楷体" panose="02010609060101010101" pitchFamily="49" charset="-122"/>
              </a:rPr>
              <a:t>国民党</a:t>
            </a:r>
            <a:r>
              <a:rPr lang="zh-CN" altLang="zh-CN" sz="2800" dirty="0">
                <a:solidFill>
                  <a:schemeClr val="tx1"/>
                </a:solidFill>
                <a:uFillTx/>
                <a:latin typeface="楷体" panose="02010609060101010101" pitchFamily="49" charset="-122"/>
                <a:ea typeface="楷体" panose="02010609060101010101" pitchFamily="49" charset="-122"/>
              </a:rPr>
              <a:t>于</a:t>
            </a:r>
            <a:r>
              <a:rPr lang="en-US" altLang="zh-CN" sz="2800" dirty="0" smtClean="0">
                <a:solidFill>
                  <a:schemeClr val="tx1"/>
                </a:solidFill>
                <a:uFillTx/>
                <a:latin typeface="楷体" panose="02010609060101010101" pitchFamily="49" charset="-122"/>
                <a:ea typeface="楷体" panose="02010609060101010101" pitchFamily="49" charset="-122"/>
              </a:rPr>
              <a:t>1947-1949</a:t>
            </a:r>
            <a:r>
              <a:rPr lang="zh-CN" altLang="zh-CN" sz="2800" dirty="0" smtClean="0">
                <a:solidFill>
                  <a:schemeClr val="tx1"/>
                </a:solidFill>
                <a:uFillTx/>
                <a:latin typeface="楷体" panose="02010609060101010101" pitchFamily="49" charset="-122"/>
                <a:ea typeface="楷体" panose="02010609060101010101" pitchFamily="49" charset="-122"/>
              </a:rPr>
              <a:t>年</a:t>
            </a:r>
            <a:r>
              <a:rPr lang="zh-CN" altLang="zh-CN" sz="2800" dirty="0">
                <a:solidFill>
                  <a:schemeClr val="tx1"/>
                </a:solidFill>
                <a:uFillTx/>
                <a:latin typeface="楷体" panose="02010609060101010101" pitchFamily="49" charset="-122"/>
                <a:ea typeface="楷体" panose="02010609060101010101" pitchFamily="49" charset="-122"/>
              </a:rPr>
              <a:t>的溃败与其说是武器的不足引起的，倒不如说是目标的缺乏造成的。蒋介石的军队拥有精良的武器，但缺乏振兴经济的能力，缺乏动员民众的</a:t>
            </a:r>
            <a:r>
              <a:rPr lang="zh-CN" altLang="zh-CN" sz="2800" dirty="0" smtClean="0">
                <a:solidFill>
                  <a:schemeClr val="tx1"/>
                </a:solidFill>
                <a:uFillTx/>
                <a:latin typeface="楷体" panose="02010609060101010101" pitchFamily="49" charset="-122"/>
                <a:ea typeface="楷体" panose="02010609060101010101" pitchFamily="49" charset="-122"/>
              </a:rPr>
              <a:t>计</a:t>
            </a:r>
            <a:r>
              <a:rPr lang="zh-CN" altLang="en-US" sz="2800" dirty="0" smtClean="0">
                <a:solidFill>
                  <a:schemeClr val="tx1"/>
                </a:solidFill>
                <a:uFillTx/>
                <a:latin typeface="楷体" panose="02010609060101010101" pitchFamily="49" charset="-122"/>
                <a:ea typeface="楷体" panose="02010609060101010101" pitchFamily="49" charset="-122"/>
              </a:rPr>
              <a:t>划</a:t>
            </a:r>
            <a:r>
              <a:rPr lang="zh-CN" altLang="zh-CN" sz="2800" dirty="0" smtClean="0">
                <a:solidFill>
                  <a:schemeClr val="tx1"/>
                </a:solidFill>
                <a:uFillTx/>
                <a:latin typeface="楷体" panose="02010609060101010101" pitchFamily="49" charset="-122"/>
                <a:ea typeface="楷体" panose="02010609060101010101" pitchFamily="49" charset="-122"/>
              </a:rPr>
              <a:t>，</a:t>
            </a:r>
            <a:r>
              <a:rPr lang="zh-CN" altLang="zh-CN" sz="2800" dirty="0">
                <a:solidFill>
                  <a:schemeClr val="tx1"/>
                </a:solidFill>
                <a:uFillTx/>
                <a:latin typeface="楷体" panose="02010609060101010101" pitchFamily="49" charset="-122"/>
                <a:ea typeface="楷体" panose="02010609060101010101" pitchFamily="49" charset="-122"/>
              </a:rPr>
              <a:t>缺乏对中国未来的新远见。在国统区的城市居民由于剧烈的通货膨胀而愈加灰心丧气。导致崩溃的原因是多方面的：高级军官中黄埔系与桂系的相互嫉妒、军阀式的守势和保存实力的做法、在经办补给方面的腐败行为、官兵之间的互不信任和总司令对于遥控决策的执拗</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费正清 赖肖尔</a:t>
            </a:r>
            <a:r>
              <a:rPr lang="en-US" altLang="zh-CN" sz="2400" dirty="0" smtClean="0">
                <a:solidFill>
                  <a:schemeClr val="tx1"/>
                </a:solidFill>
                <a:uFillTx/>
                <a:latin typeface="楷体" panose="02010609060101010101" pitchFamily="49" charset="-122"/>
                <a:ea typeface="楷体" panose="02010609060101010101" pitchFamily="49" charset="-122"/>
              </a:rPr>
              <a:t>《</a:t>
            </a:r>
            <a:r>
              <a:rPr lang="zh-CN" altLang="en-US" sz="2400" dirty="0" smtClean="0">
                <a:solidFill>
                  <a:schemeClr val="tx1"/>
                </a:solidFill>
                <a:uFillTx/>
                <a:latin typeface="楷体" panose="02010609060101010101" pitchFamily="49" charset="-122"/>
                <a:ea typeface="楷体" panose="02010609060101010101" pitchFamily="49" charset="-122"/>
              </a:rPr>
              <a:t>中国：传统与变革</a:t>
            </a:r>
            <a:r>
              <a:rPr lang="en-US" altLang="zh-CN" sz="2400" dirty="0" smtClean="0">
                <a:solidFill>
                  <a:schemeClr val="tx1"/>
                </a:solidFill>
                <a:uFillTx/>
                <a:latin typeface="楷体" panose="02010609060101010101" pitchFamily="49" charset="-122"/>
                <a:ea typeface="楷体" panose="02010609060101010101" pitchFamily="49" charset="-122"/>
              </a:rPr>
              <a:t>》</a:t>
            </a:r>
            <a:endParaRPr lang="en-US" altLang="zh-CN" sz="2400" dirty="0" smtClean="0">
              <a:solidFill>
                <a:schemeClr val="tx1"/>
              </a:solidFill>
              <a:uFillTx/>
              <a:latin typeface="楷体" panose="02010609060101010101" pitchFamily="49" charset="-122"/>
              <a:ea typeface="楷体" panose="02010609060101010101" pitchFamily="49" charset="-122"/>
            </a:endParaRPr>
          </a:p>
        </p:txBody>
      </p:sp>
      <p:sp>
        <p:nvSpPr>
          <p:cNvPr id="3" name="文本框 2"/>
          <p:cNvSpPr txBox="1"/>
          <p:nvPr/>
        </p:nvSpPr>
        <p:spPr>
          <a:xfrm>
            <a:off x="1045845" y="106045"/>
            <a:ext cx="7272655" cy="645160"/>
          </a:xfrm>
          <a:prstGeom prst="rect">
            <a:avLst/>
          </a:prstGeom>
          <a:noFill/>
        </p:spPr>
        <p:txBody>
          <a:bodyPr wrap="none" rtlCol="0">
            <a:spAutoFit/>
          </a:bodyPr>
          <a:p>
            <a:r>
              <a:rPr lang="en-US" altLang="zh-CN" sz="3600"/>
              <a:t>8</a:t>
            </a:r>
            <a:r>
              <a:rPr lang="zh-CN" altLang="en-US" sz="3600"/>
              <a:t>、换个角度看解放战争胜利的原因</a:t>
            </a:r>
            <a:endParaRPr lang="zh-CN" altLang="en-US" sz="360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0711" y="703774"/>
            <a:ext cx="8402578" cy="3969385"/>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1.</a:t>
            </a:r>
            <a:r>
              <a:rPr lang="zh-CN" altLang="zh-CN" sz="2800" dirty="0" smtClean="0">
                <a:solidFill>
                  <a:schemeClr val="tx1"/>
                </a:solidFill>
                <a:uFillTx/>
                <a:latin typeface="楷体" panose="02010609060101010101" pitchFamily="49" charset="-122"/>
                <a:ea typeface="楷体" panose="02010609060101010101" pitchFamily="49" charset="-122"/>
              </a:rPr>
              <a:t>思想上</a:t>
            </a:r>
            <a:r>
              <a:rPr lang="zh-CN" altLang="zh-CN" sz="2800" dirty="0">
                <a:solidFill>
                  <a:schemeClr val="tx1"/>
                </a:solidFill>
                <a:uFillTx/>
                <a:latin typeface="楷体" panose="02010609060101010101" pitchFamily="49" charset="-122"/>
                <a:ea typeface="楷体" panose="02010609060101010101" pitchFamily="49" charset="-122"/>
              </a:rPr>
              <a:t>，国民党自孙中山去世后，缺乏定于一尊的科学的意识形态，党内打着孙中山信徒名号解释“三民主义”的理论家众多，蒋介石的力行哲学既不是科学的理论，也不是国民党党内认可的唯一的对孙中山“三民主义”的理论新发展</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2</a:t>
            </a:r>
            <a:r>
              <a:rPr lang="zh-CN" altLang="zh-CN" sz="2800" dirty="0">
                <a:solidFill>
                  <a:schemeClr val="tx1"/>
                </a:solidFill>
                <a:uFillTx/>
                <a:latin typeface="楷体" panose="02010609060101010101" pitchFamily="49" charset="-122"/>
                <a:ea typeface="楷体" panose="02010609060101010101" pitchFamily="49" charset="-122"/>
              </a:rPr>
              <a:t>．经济上，国民党对于抗战结束的准备不足，在接收日伪腐败太多，接收变劫收，此后一系列经济政策的出台都不慎重，导致经济波动过大，社会失去稳定，最终失去民心</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zh-CN" altLang="zh-CN" sz="2800" dirty="0" smtClean="0">
              <a:solidFill>
                <a:schemeClr val="tx1"/>
              </a:solidFill>
              <a:uFillTx/>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0711" y="497426"/>
            <a:ext cx="8402578" cy="6031230"/>
          </a:xfrm>
          <a:prstGeom prst="rect">
            <a:avLst/>
          </a:prstGeom>
        </p:spPr>
        <p:txBody>
          <a:bodyPr wrap="square">
            <a:spAutoFit/>
          </a:bodyPr>
          <a:lstStyle/>
          <a:p>
            <a:pPr algn="just"/>
            <a:r>
              <a:rPr lang="en-US" altLang="zh-CN" sz="2800" dirty="0" smtClean="0">
                <a:solidFill>
                  <a:schemeClr val="bg1"/>
                </a:solidFill>
                <a:latin typeface="方正粗雅宋_GBK" panose="02000000000000000000" pitchFamily="2" charset="-122"/>
                <a:ea typeface="方正粗雅宋_GBK" panose="02000000000000000000" pitchFamily="2"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3</a:t>
            </a:r>
            <a:r>
              <a:rPr lang="zh-CN" altLang="zh-CN" sz="2800" dirty="0">
                <a:solidFill>
                  <a:schemeClr val="tx1"/>
                </a:solidFill>
                <a:uFillTx/>
                <a:latin typeface="楷体" panose="02010609060101010101" pitchFamily="49" charset="-122"/>
                <a:ea typeface="楷体" panose="02010609060101010101" pitchFamily="49" charset="-122"/>
              </a:rPr>
              <a:t>．政治上，国民党党内派系林立，蒋介石既不能统一中国，也不能统一国民党，国民党看似势力庞大，但是各怀心思，在事实上是一盘散沙。同时，国民党在统治上依赖买办资产阶级和地主阶级，使得权力无法深入基层，对社会的掌控和资源的汲取仍然以传统型居多，无法应对现代意义的战争，无法最大限度地积聚民力</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just"/>
            <a:r>
              <a:rPr lang="en-US" altLang="zh-CN" sz="2800" dirty="0">
                <a:solidFill>
                  <a:schemeClr val="tx1"/>
                </a:solidFill>
                <a:uFillTx/>
                <a:latin typeface="楷体" panose="02010609060101010101" pitchFamily="49" charset="-122"/>
                <a:ea typeface="楷体" panose="02010609060101010101" pitchFamily="49" charset="-122"/>
              </a:rPr>
              <a:t> </a:t>
            </a:r>
            <a:r>
              <a:rPr lang="en-US" altLang="zh-CN" sz="2800" dirty="0" smtClean="0">
                <a:solidFill>
                  <a:schemeClr val="tx1"/>
                </a:solidFill>
                <a:uFillTx/>
                <a:latin typeface="楷体" panose="02010609060101010101" pitchFamily="49" charset="-122"/>
                <a:ea typeface="楷体" panose="02010609060101010101" pitchFamily="49" charset="-122"/>
              </a:rPr>
              <a:t>   4</a:t>
            </a:r>
            <a:r>
              <a:rPr lang="zh-CN" altLang="zh-CN" sz="2800" dirty="0">
                <a:solidFill>
                  <a:schemeClr val="tx1"/>
                </a:solidFill>
                <a:uFillTx/>
                <a:latin typeface="楷体" panose="02010609060101010101" pitchFamily="49" charset="-122"/>
                <a:ea typeface="楷体" panose="02010609060101010101" pitchFamily="49" charset="-122"/>
              </a:rPr>
              <a:t>．军事上，国民党指挥体系紊乱，军队内部派系众多；在具体指挥上缺乏大战略和执行力；国民党政权背上了政治包袱，导致处处分兵、处处空虚；蒋介石在选将上也存在缺失，领导和管理上也有失误；士兵不知为何而战，中国共产党土改的实施，国民党士兵期待归乡获得土地，使得国民党军军心动摇</a:t>
            </a:r>
            <a:r>
              <a:rPr lang="zh-CN" altLang="zh-CN" sz="2800" dirty="0" smtClean="0">
                <a:solidFill>
                  <a:schemeClr val="tx1"/>
                </a:solidFill>
                <a:uFillTx/>
                <a:latin typeface="楷体" panose="02010609060101010101" pitchFamily="49" charset="-122"/>
                <a:ea typeface="楷体" panose="02010609060101010101" pitchFamily="49" charset="-122"/>
              </a:rPr>
              <a:t>。</a:t>
            </a:r>
            <a:endParaRPr lang="en-US" altLang="zh-CN" sz="2800" dirty="0" smtClean="0">
              <a:solidFill>
                <a:schemeClr val="tx1"/>
              </a:solidFill>
              <a:uFillTx/>
              <a:latin typeface="楷体" panose="02010609060101010101" pitchFamily="49" charset="-122"/>
              <a:ea typeface="楷体" panose="02010609060101010101" pitchFamily="49" charset="-122"/>
            </a:endParaRPr>
          </a:p>
          <a:p>
            <a:pPr algn="r"/>
            <a:r>
              <a:rPr lang="en-US" altLang="zh-CN" sz="2200" dirty="0" smtClean="0">
                <a:solidFill>
                  <a:schemeClr val="tx1"/>
                </a:solidFill>
                <a:uFillTx/>
                <a:latin typeface="楷体" panose="02010609060101010101" pitchFamily="49" charset="-122"/>
                <a:ea typeface="楷体" panose="02010609060101010101" pitchFamily="49" charset="-122"/>
              </a:rPr>
              <a:t>——</a:t>
            </a:r>
            <a:r>
              <a:rPr lang="zh-CN" altLang="en-US" sz="2200" dirty="0" smtClean="0">
                <a:solidFill>
                  <a:schemeClr val="tx1"/>
                </a:solidFill>
                <a:uFillTx/>
                <a:latin typeface="楷体" panose="02010609060101010101" pitchFamily="49" charset="-122"/>
                <a:ea typeface="楷体" panose="02010609060101010101" pitchFamily="49" charset="-122"/>
              </a:rPr>
              <a:t>张文灿 等主编</a:t>
            </a:r>
            <a:r>
              <a:rPr lang="en-US" altLang="zh-CN" sz="2200" dirty="0" smtClean="0">
                <a:solidFill>
                  <a:schemeClr val="tx1"/>
                </a:solidFill>
                <a:uFillTx/>
                <a:latin typeface="楷体" panose="02010609060101010101" pitchFamily="49" charset="-122"/>
                <a:ea typeface="楷体" panose="02010609060101010101" pitchFamily="49" charset="-122"/>
              </a:rPr>
              <a:t>《〈</a:t>
            </a:r>
            <a:r>
              <a:rPr lang="zh-CN" altLang="en-US" sz="2200" dirty="0" smtClean="0">
                <a:solidFill>
                  <a:schemeClr val="tx1"/>
                </a:solidFill>
                <a:uFillTx/>
                <a:latin typeface="楷体" panose="02010609060101010101" pitchFamily="49" charset="-122"/>
                <a:ea typeface="楷体" panose="02010609060101010101" pitchFamily="49" charset="-122"/>
              </a:rPr>
              <a:t>中国近现代史纲要</a:t>
            </a:r>
            <a:r>
              <a:rPr lang="en-US" altLang="zh-CN" sz="2200" dirty="0">
                <a:solidFill>
                  <a:schemeClr val="tx1"/>
                </a:solidFill>
                <a:uFillTx/>
                <a:latin typeface="楷体" panose="02010609060101010101" pitchFamily="49" charset="-122"/>
                <a:ea typeface="楷体" panose="02010609060101010101" pitchFamily="49" charset="-122"/>
              </a:rPr>
              <a:t>〉</a:t>
            </a:r>
            <a:r>
              <a:rPr lang="zh-CN" altLang="en-US" sz="2200" dirty="0" smtClean="0">
                <a:solidFill>
                  <a:schemeClr val="tx1"/>
                </a:solidFill>
                <a:uFillTx/>
                <a:latin typeface="楷体" panose="02010609060101010101" pitchFamily="49" charset="-122"/>
                <a:ea typeface="楷体" panose="02010609060101010101" pitchFamily="49" charset="-122"/>
              </a:rPr>
              <a:t>教学辅导</a:t>
            </a:r>
            <a:r>
              <a:rPr lang="zh-CN" altLang="en-US" sz="2200" dirty="0" smtClean="0">
                <a:solidFill>
                  <a:schemeClr val="bg1"/>
                </a:solidFill>
                <a:latin typeface="方正粗雅宋_GBK" panose="02000000000000000000" pitchFamily="2" charset="-122"/>
                <a:ea typeface="方正粗雅宋_GBK" panose="02000000000000000000" pitchFamily="2" charset="-122"/>
              </a:rPr>
              <a:t>读本</a:t>
            </a:r>
            <a:endParaRPr lang="zh-CN" altLang="zh-CN" sz="2200" dirty="0">
              <a:solidFill>
                <a:schemeClr val="bg1"/>
              </a:solidFill>
              <a:latin typeface="方正粗雅宋_GBK" panose="02000000000000000000" pitchFamily="2" charset="-122"/>
              <a:ea typeface="方正粗雅宋_GBK" panose="02000000000000000000" pitchFamily="2" charset="-122"/>
            </a:endParaRPr>
          </a:p>
        </p:txBody>
      </p:sp>
      <p:pic>
        <p:nvPicPr>
          <p:cNvPr id="4" name="Picture 6" descr="C:\Users\lixf\Desktop\无标题_副本.png">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88424" y="5877272"/>
            <a:ext cx="527117" cy="504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5575" y="0"/>
            <a:ext cx="8832215" cy="2306955"/>
          </a:xfrm>
          <a:prstGeom prst="rect">
            <a:avLst/>
          </a:prstGeom>
          <a:noFill/>
          <a:ln w="9525">
            <a:noFill/>
          </a:ln>
        </p:spPr>
        <p:txBody>
          <a:bodyPr wrap="square">
            <a:spAutoFit/>
          </a:bodyPr>
          <a:p>
            <a:pPr indent="0"/>
            <a:r>
              <a:rPr lang="en-US" sz="2400" b="0">
                <a:latin typeface="宋体" panose="02010600030101010101" pitchFamily="2" charset="-122"/>
              </a:rPr>
              <a:t>30.</a:t>
            </a:r>
            <a:r>
              <a:rPr lang="zh-CN" sz="2400" b="0">
                <a:ea typeface="宋体" panose="02010600030101010101" pitchFamily="2" charset="-122"/>
              </a:rPr>
              <a:t>陕甘宁边区在一份文件中讲到：“政府的各种政策，应当根据各阶级的共同利害出发，凡是只对一阶级有利，对另一阶级有害的便不能作为政策决定的依据……现在则工人、农民、地主、资本家，都是平等的权利。”这一精神的贯彻</a:t>
            </a:r>
            <a:r>
              <a:rPr lang="en-US" sz="2400" b="0">
                <a:latin typeface="宋体" panose="02010600030101010101" pitchFamily="2" charset="-122"/>
              </a:rPr>
              <a:t>A</a:t>
            </a:r>
            <a:r>
              <a:rPr lang="zh-CN" sz="2400" b="0">
                <a:ea typeface="宋体" panose="02010600030101010101" pitchFamily="2" charset="-122"/>
              </a:rPr>
              <a:t>．推动了土地革命的顺利开展</a:t>
            </a:r>
            <a:r>
              <a:rPr lang="en-US" sz="2400" b="0">
                <a:latin typeface="宋体" panose="02010600030101010101" pitchFamily="2" charset="-122"/>
              </a:rPr>
              <a:t>B</a:t>
            </a:r>
            <a:r>
              <a:rPr lang="zh-CN" sz="2400" b="0">
                <a:ea typeface="宋体" panose="02010600030101010101" pitchFamily="2" charset="-122"/>
              </a:rPr>
              <a:t>．适应了民族战争新形势的需要</a:t>
            </a:r>
            <a:r>
              <a:rPr lang="en-US" sz="2400" b="0">
                <a:latin typeface="宋体" panose="02010600030101010101" pitchFamily="2" charset="-122"/>
              </a:rPr>
              <a:t>C</a:t>
            </a:r>
            <a:r>
              <a:rPr lang="zh-CN" sz="2400" b="0">
                <a:ea typeface="宋体" panose="02010600030101010101" pitchFamily="2" charset="-122"/>
              </a:rPr>
              <a:t>．巩固了国民革命的社会基础</a:t>
            </a:r>
            <a:r>
              <a:rPr lang="en-US" sz="2400" b="0">
                <a:latin typeface="宋体" panose="02010600030101010101" pitchFamily="2" charset="-122"/>
              </a:rPr>
              <a:t>D</a:t>
            </a:r>
            <a:r>
              <a:rPr lang="zh-CN" sz="2400" b="0">
                <a:ea typeface="宋体" panose="02010600030101010101" pitchFamily="2" charset="-122"/>
              </a:rPr>
              <a:t>．壮大了反抗国民党政府的力量</a:t>
            </a:r>
            <a:endParaRPr lang="zh-CN" altLang="en-US" sz="2400"/>
          </a:p>
        </p:txBody>
      </p:sp>
      <p:sp>
        <p:nvSpPr>
          <p:cNvPr id="3" name="文本框 2"/>
          <p:cNvSpPr txBox="1"/>
          <p:nvPr/>
        </p:nvSpPr>
        <p:spPr>
          <a:xfrm>
            <a:off x="156845" y="2275205"/>
            <a:ext cx="8831580" cy="2306955"/>
          </a:xfrm>
          <a:prstGeom prst="rect">
            <a:avLst/>
          </a:prstGeom>
          <a:noFill/>
          <a:ln w="9525">
            <a:noFill/>
          </a:ln>
        </p:spPr>
        <p:txBody>
          <a:bodyPr wrap="square">
            <a:spAutoFit/>
          </a:bodyPr>
          <a:p>
            <a:pPr indent="0"/>
            <a:r>
              <a:rPr lang="en-US" sz="2400" b="0">
                <a:latin typeface="Calibri" panose="020F0502020204030204" charset="0"/>
              </a:rPr>
              <a:t>30</a:t>
            </a:r>
            <a:r>
              <a:rPr lang="zh-CN" sz="2400" b="0">
                <a:ea typeface="宋体" panose="02010600030101010101" pitchFamily="2" charset="-122"/>
              </a:rPr>
              <a:t>．抗日战争胜利后，山东根据地已有农会、工会、妇女会、青年团、儿童团等中国共产党领导的群众组织，成员达</a:t>
            </a:r>
            <a:r>
              <a:rPr lang="en-US" sz="2400" b="0">
                <a:latin typeface="Calibri" panose="020F0502020204030204" charset="0"/>
              </a:rPr>
              <a:t>404</a:t>
            </a:r>
            <a:r>
              <a:rPr lang="zh-CN" sz="2400" b="0">
                <a:ea typeface="宋体" panose="02010600030101010101" pitchFamily="2" charset="-122"/>
              </a:rPr>
              <a:t>万人，占根据地总人口的</a:t>
            </a:r>
            <a:r>
              <a:rPr lang="en-US" sz="2400" b="0">
                <a:latin typeface="Calibri" panose="020F0502020204030204" charset="0"/>
              </a:rPr>
              <a:t>27%</a:t>
            </a:r>
            <a:r>
              <a:rPr lang="zh-CN" sz="2400" b="0">
                <a:ea typeface="宋体" panose="02010600030101010101" pitchFamily="2" charset="-122"/>
              </a:rPr>
              <a:t>；中共党员占总人口的</a:t>
            </a:r>
            <a:r>
              <a:rPr lang="en-US" sz="2400" b="0">
                <a:latin typeface="Calibri" panose="020F0502020204030204" charset="0"/>
              </a:rPr>
              <a:t>1%</a:t>
            </a:r>
            <a:r>
              <a:rPr lang="zh-CN" sz="2400" b="0">
                <a:ea typeface="宋体" panose="02010600030101010101" pitchFamily="2" charset="-122"/>
              </a:rPr>
              <a:t>左右，几乎村村有党员。这反映出</a:t>
            </a:r>
            <a:r>
              <a:rPr lang="en-US" sz="2400" b="0">
                <a:latin typeface="Calibri" panose="020F0502020204030204" charset="0"/>
              </a:rPr>
              <a:t>A</a:t>
            </a:r>
            <a:r>
              <a:rPr lang="zh-CN" sz="2400" b="0">
                <a:ea typeface="宋体" panose="02010600030101010101" pitchFamily="2" charset="-122"/>
              </a:rPr>
              <a:t>．革命工作的重心开始转移</a:t>
            </a:r>
            <a:r>
              <a:rPr lang="en-US" sz="2400" b="0">
                <a:latin typeface="Calibri" panose="020F0502020204030204" charset="0"/>
              </a:rPr>
              <a:t>B</a:t>
            </a:r>
            <a:r>
              <a:rPr lang="zh-CN" sz="2400" b="0">
                <a:ea typeface="宋体" panose="02010600030101010101" pitchFamily="2" charset="-122"/>
              </a:rPr>
              <a:t>．工农武装割据局面已经形成</a:t>
            </a:r>
            <a:r>
              <a:rPr lang="en-US" sz="2400" b="0">
                <a:latin typeface="Calibri" panose="020F0502020204030204" charset="0"/>
              </a:rPr>
              <a:t>C</a:t>
            </a:r>
            <a:r>
              <a:rPr lang="zh-CN" sz="2400" b="0">
                <a:ea typeface="宋体" panose="02010600030101010101" pitchFamily="2" charset="-122"/>
              </a:rPr>
              <a:t>．统一战线范围进一步扩大</a:t>
            </a:r>
            <a:r>
              <a:rPr lang="en-US" sz="2400" b="0">
                <a:latin typeface="Calibri" panose="020F0502020204030204" charset="0"/>
              </a:rPr>
              <a:t>D</a:t>
            </a:r>
            <a:r>
              <a:rPr lang="zh-CN" sz="2400" b="0">
                <a:ea typeface="宋体" panose="02010600030101010101" pitchFamily="2" charset="-122"/>
              </a:rPr>
              <a:t>．国共力量对比变化趋势加强</a:t>
            </a:r>
            <a:endParaRPr lang="zh-CN" altLang="en-US" sz="2400"/>
          </a:p>
        </p:txBody>
      </p:sp>
      <p:sp>
        <p:nvSpPr>
          <p:cNvPr id="4" name="文本框 3"/>
          <p:cNvSpPr txBox="1"/>
          <p:nvPr/>
        </p:nvSpPr>
        <p:spPr>
          <a:xfrm>
            <a:off x="635" y="4794885"/>
            <a:ext cx="9144000" cy="1938020"/>
          </a:xfrm>
          <a:prstGeom prst="rect">
            <a:avLst/>
          </a:prstGeom>
          <a:noFill/>
          <a:ln w="9525">
            <a:noFill/>
          </a:ln>
        </p:spPr>
        <p:txBody>
          <a:bodyPr wrap="square">
            <a:spAutoFit/>
          </a:bodyPr>
          <a:p>
            <a:pPr indent="0"/>
            <a:r>
              <a:rPr lang="en-US" sz="2000" b="0">
                <a:latin typeface="Calibri" panose="020F0502020204030204" charset="0"/>
              </a:rPr>
              <a:t>30</a:t>
            </a:r>
            <a:r>
              <a:rPr lang="zh-CN" sz="2000" b="0">
                <a:ea typeface="宋体" panose="02010600030101010101" pitchFamily="2" charset="-122"/>
              </a:rPr>
              <a:t>．</a:t>
            </a:r>
            <a:r>
              <a:rPr lang="en-US" sz="2000" b="0">
                <a:latin typeface="Calibri" panose="020F0502020204030204" charset="0"/>
              </a:rPr>
              <a:t>1949</a:t>
            </a:r>
            <a:r>
              <a:rPr lang="zh-CN" sz="2000" b="0">
                <a:ea typeface="宋体" panose="02010600030101010101" pitchFamily="2" charset="-122"/>
              </a:rPr>
              <a:t>年，渡江战役即将发起时，英国军舰擅自闯入长江人民解放军防线。人民解放军奋起反击，毙伤英军百余人，并要求英、美、法等国的武装力量</a:t>
            </a:r>
            <a:r>
              <a:rPr lang="en-US" sz="2000" b="0">
                <a:latin typeface="Calibri" panose="020F0502020204030204" charset="0"/>
              </a:rPr>
              <a:t>“</a:t>
            </a:r>
            <a:r>
              <a:rPr lang="zh-CN" sz="2000" b="0">
                <a:ea typeface="宋体" panose="02010600030101010101" pitchFamily="2" charset="-122"/>
              </a:rPr>
              <a:t>迅速撤离中国的领水、领海、领土、领空</a:t>
            </a:r>
            <a:r>
              <a:rPr lang="en-US" sz="2000" b="0">
                <a:latin typeface="Calibri" panose="020F0502020204030204" charset="0"/>
              </a:rPr>
              <a:t>”</a:t>
            </a:r>
            <a:r>
              <a:rPr lang="zh-CN" sz="2000" b="0">
                <a:ea typeface="宋体" panose="02010600030101010101" pitchFamily="2" charset="-122"/>
              </a:rPr>
              <a:t>。人民解放军的这一行动</a:t>
            </a:r>
            <a:r>
              <a:rPr lang="en-US" sz="2000" b="0">
                <a:latin typeface="Calibri" panose="020F0502020204030204" charset="0"/>
              </a:rPr>
              <a:t>A</a:t>
            </a:r>
            <a:r>
              <a:rPr lang="zh-CN" sz="2000" b="0">
                <a:ea typeface="宋体" panose="02010600030101010101" pitchFamily="2" charset="-122"/>
              </a:rPr>
              <a:t>．有利于巩固社会主义阵营</a:t>
            </a:r>
            <a:r>
              <a:rPr lang="en-US" sz="2000" b="0">
                <a:latin typeface="Calibri" panose="020F0502020204030204" charset="0"/>
              </a:rPr>
              <a:t>B</a:t>
            </a:r>
            <a:r>
              <a:rPr lang="zh-CN" sz="2000" b="0">
                <a:ea typeface="宋体" panose="02010600030101010101" pitchFamily="2" charset="-122"/>
              </a:rPr>
              <a:t>．是对列强在华特权的否定</a:t>
            </a:r>
            <a:r>
              <a:rPr lang="en-US" sz="2000" b="0">
                <a:latin typeface="Calibri" panose="020F0502020204030204" charset="0"/>
              </a:rPr>
              <a:t>C</a:t>
            </a:r>
            <a:r>
              <a:rPr lang="zh-CN" sz="2000" b="0">
                <a:ea typeface="宋体" panose="02010600030101010101" pitchFamily="2" charset="-122"/>
              </a:rPr>
              <a:t>．切断了西方国家对国民党的军事援助</a:t>
            </a:r>
            <a:endParaRPr lang="zh-CN" sz="2000" b="0">
              <a:ea typeface="宋体" panose="02010600030101010101" pitchFamily="2" charset="-122"/>
            </a:endParaRPr>
          </a:p>
          <a:p>
            <a:pPr indent="0"/>
            <a:r>
              <a:rPr lang="en-US" sz="2000" b="0">
                <a:latin typeface="Calibri" panose="020F0502020204030204" charset="0"/>
              </a:rPr>
              <a:t>D</a:t>
            </a:r>
            <a:r>
              <a:rPr lang="zh-CN" sz="2000" b="0">
                <a:ea typeface="宋体" panose="02010600030101010101" pitchFamily="2" charset="-122"/>
              </a:rPr>
              <a:t>．反映出</a:t>
            </a:r>
            <a:r>
              <a:rPr lang="en-US" sz="2000" b="0">
                <a:latin typeface="Calibri" panose="020F0502020204030204" charset="0"/>
              </a:rPr>
              <a:t>“</a:t>
            </a:r>
            <a:r>
              <a:rPr lang="zh-CN" sz="2000" b="0">
                <a:ea typeface="宋体" panose="02010600030101010101" pitchFamily="2" charset="-122"/>
              </a:rPr>
              <a:t>另起炉灶</a:t>
            </a:r>
            <a:r>
              <a:rPr lang="en-US" sz="2000" b="0">
                <a:latin typeface="Calibri" panose="020F0502020204030204" charset="0"/>
              </a:rPr>
              <a:t>”</a:t>
            </a:r>
            <a:r>
              <a:rPr lang="zh-CN" sz="2000" b="0">
                <a:ea typeface="宋体" panose="02010600030101010101" pitchFamily="2" charset="-122"/>
              </a:rPr>
              <a:t>外交政策的确立</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3195" y="0"/>
            <a:ext cx="8980805" cy="3046095"/>
          </a:xfrm>
          <a:prstGeom prst="rect">
            <a:avLst/>
          </a:prstGeom>
          <a:noFill/>
          <a:ln w="9525">
            <a:noFill/>
          </a:ln>
        </p:spPr>
        <p:txBody>
          <a:bodyPr wrap="square">
            <a:spAutoFit/>
          </a:bodyPr>
          <a:p>
            <a:pPr indent="0"/>
            <a:r>
              <a:rPr lang="zh-CN" sz="2400" b="0">
                <a:ea typeface="宋体" panose="02010600030101010101" pitchFamily="2" charset="-122"/>
              </a:rPr>
              <a:t>30．1949年夏，英、法、美等国通过各自渠道同中国共产党接触，试探与将要成立的新政府建立某种形式的外交关系的可能性。中共中央考虑：不接受足以束缚手脚的条件；可以采取积极办法争取这些国家承认；也可以等一等，不急于争取这些国家的承认。这反映出</a:t>
            </a:r>
            <a:endParaRPr lang="zh-CN" sz="2400" b="0">
              <a:ea typeface="宋体" panose="02010600030101010101" pitchFamily="2" charset="-122"/>
            </a:endParaRPr>
          </a:p>
          <a:p>
            <a:pPr indent="0"/>
            <a:r>
              <a:rPr lang="zh-CN" sz="2400">
                <a:ea typeface="宋体" panose="02010600030101010101" pitchFamily="2" charset="-122"/>
                <a:sym typeface="+mn-ea"/>
              </a:rPr>
              <a:t>A．中国共产党奉行独立自主的外交政策B．西方国家放弃了对国民党政权的支持C．中国冲破了美国的外交孤立D．新政府不急于获取国际支持</a:t>
            </a:r>
            <a:endParaRPr lang="zh-CN" altLang="en-US" sz="2400"/>
          </a:p>
        </p:txBody>
      </p:sp>
      <p:sp>
        <p:nvSpPr>
          <p:cNvPr id="5" name="文本框 4"/>
          <p:cNvSpPr txBox="1"/>
          <p:nvPr/>
        </p:nvSpPr>
        <p:spPr>
          <a:xfrm>
            <a:off x="-635" y="2883535"/>
            <a:ext cx="9144635" cy="2245360"/>
          </a:xfrm>
          <a:prstGeom prst="rect">
            <a:avLst/>
          </a:prstGeom>
          <a:noFill/>
          <a:ln w="9525">
            <a:noFill/>
          </a:ln>
        </p:spPr>
        <p:txBody>
          <a:bodyPr wrap="square">
            <a:spAutoFit/>
          </a:bodyPr>
          <a:p>
            <a:pPr marL="266700" indent="-266700"/>
            <a:r>
              <a:rPr lang="en-US" sz="2000" b="0">
                <a:latin typeface="Times New Roman" panose="02020603050405020304" pitchFamily="18" charset="0"/>
              </a:rPr>
              <a:t>30</a:t>
            </a:r>
            <a:r>
              <a:rPr lang="zh-CN" sz="2000" b="0">
                <a:ea typeface="宋体" panose="02010600030101010101" pitchFamily="2" charset="-122"/>
              </a:rPr>
              <a:t>．美国记者曾生动地记述抗日根据地：</a:t>
            </a:r>
            <a:r>
              <a:rPr lang="en-US" sz="2000" b="0">
                <a:latin typeface="Times New Roman" panose="02020603050405020304" pitchFamily="18" charset="0"/>
              </a:rPr>
              <a:t>“</a:t>
            </a:r>
            <a:r>
              <a:rPr lang="zh-CN" sz="2000" b="0">
                <a:ea typeface="宋体" panose="02010600030101010101" pitchFamily="2" charset="-122"/>
              </a:rPr>
              <a:t>如果你遇见这样的农民</a:t>
            </a:r>
            <a:r>
              <a:rPr lang="en-US" sz="2000" b="0">
                <a:latin typeface="Times New Roman" panose="02020603050405020304" pitchFamily="18" charset="0"/>
              </a:rPr>
              <a:t>——</a:t>
            </a:r>
            <a:r>
              <a:rPr lang="zh-CN" sz="2000" b="0">
                <a:ea typeface="宋体" panose="02010600030101010101" pitchFamily="2" charset="-122"/>
              </a:rPr>
              <a:t>他的整个一生都被人欺凌，被人鞭答、被人辱骂</a:t>
            </a:r>
            <a:r>
              <a:rPr lang="en-US" sz="2000" b="0">
                <a:latin typeface="Times New Roman" panose="02020603050405020304" pitchFamily="18" charset="0"/>
              </a:rPr>
              <a:t>……</a:t>
            </a:r>
            <a:r>
              <a:rPr lang="zh-CN" sz="2000" b="0">
                <a:ea typeface="宋体" panose="02010600030101010101" pitchFamily="2" charset="-122"/>
              </a:rPr>
              <a:t>你真正把他作为一个人来对持，征求他的意见，让他投票选举地方政府</a:t>
            </a:r>
            <a:r>
              <a:rPr lang="en-US" sz="2000" b="0">
                <a:latin typeface="Times New Roman" panose="02020603050405020304" pitchFamily="18" charset="0"/>
              </a:rPr>
              <a:t>……</a:t>
            </a:r>
            <a:r>
              <a:rPr lang="zh-CN" sz="2000" b="0">
                <a:ea typeface="宋体" panose="02010600030101010101" pitchFamily="2" charset="-122"/>
              </a:rPr>
              <a:t>让他自己决定是否减相减息。如果你做到了这一切，那么，这个农民就会变成一个具有奋斗目标的人。</a:t>
            </a:r>
            <a:r>
              <a:rPr lang="en-US" sz="2000" b="0">
                <a:latin typeface="Times New Roman" panose="02020603050405020304" pitchFamily="18" charset="0"/>
              </a:rPr>
              <a:t>”</a:t>
            </a:r>
            <a:r>
              <a:rPr lang="zh-CN" sz="2000" b="0">
                <a:ea typeface="宋体" panose="02010600030101010101" pitchFamily="2" charset="-122"/>
              </a:rPr>
              <a:t>这一记述表明，抗日根据地</a:t>
            </a:r>
            <a:r>
              <a:rPr lang="en-US" sz="2000" b="0">
                <a:latin typeface="Times New Roman" panose="02020603050405020304" pitchFamily="18" charset="0"/>
              </a:rPr>
              <a:t>A</a:t>
            </a:r>
            <a:r>
              <a:rPr lang="zh-CN" sz="2000" b="0">
                <a:ea typeface="宋体" panose="02010600030101010101" pitchFamily="2" charset="-122"/>
              </a:rPr>
              <a:t>．农民的抗日热情得到激发</a:t>
            </a:r>
            <a:r>
              <a:rPr lang="en-US" sz="2000" b="0">
                <a:latin typeface="Times New Roman" panose="02020603050405020304" pitchFamily="18" charset="0"/>
              </a:rPr>
              <a:t>	B</a:t>
            </a:r>
            <a:r>
              <a:rPr lang="zh-CN" sz="2000" b="0">
                <a:ea typeface="宋体" panose="02010600030101010101" pitchFamily="2" charset="-122"/>
              </a:rPr>
              <a:t>．废除了封建土地制度</a:t>
            </a:r>
            <a:r>
              <a:rPr lang="en-US" sz="2000" b="0">
                <a:latin typeface="Times New Roman" panose="02020603050405020304" pitchFamily="18" charset="0"/>
              </a:rPr>
              <a:t>C</a:t>
            </a:r>
            <a:r>
              <a:rPr lang="zh-CN" sz="2000" b="0">
                <a:ea typeface="宋体" panose="02010600030101010101" pitchFamily="2" charset="-122"/>
              </a:rPr>
              <a:t>．国民革命的任务得以实现</a:t>
            </a:r>
            <a:r>
              <a:rPr lang="en-US" sz="2000" b="0">
                <a:latin typeface="Times New Roman" panose="02020603050405020304" pitchFamily="18" charset="0"/>
              </a:rPr>
              <a:t>	D</a:t>
            </a:r>
            <a:r>
              <a:rPr lang="zh-CN" sz="2000" b="0">
                <a:ea typeface="宋体" panose="02010600030101010101" pitchFamily="2" charset="-122"/>
              </a:rPr>
              <a:t>．排除了国民党的影响</a:t>
            </a:r>
            <a:endParaRPr lang="zh-CN" altLang="en-US" sz="2000"/>
          </a:p>
        </p:txBody>
      </p:sp>
      <p:sp>
        <p:nvSpPr>
          <p:cNvPr id="6" name="文本框 5"/>
          <p:cNvSpPr txBox="1"/>
          <p:nvPr/>
        </p:nvSpPr>
        <p:spPr>
          <a:xfrm>
            <a:off x="146050" y="5017135"/>
            <a:ext cx="8851265" cy="1938020"/>
          </a:xfrm>
          <a:prstGeom prst="rect">
            <a:avLst/>
          </a:prstGeom>
          <a:noFill/>
          <a:ln w="9525">
            <a:noFill/>
          </a:ln>
        </p:spPr>
        <p:txBody>
          <a:bodyPr wrap="square">
            <a:spAutoFit/>
          </a:bodyPr>
          <a:p>
            <a:pPr marL="266700" indent="-266700"/>
            <a:r>
              <a:rPr lang="en-US" sz="2000" b="0">
                <a:latin typeface="宋体" panose="02010600030101010101" pitchFamily="2" charset="-122"/>
              </a:rPr>
              <a:t>30</a:t>
            </a:r>
            <a:r>
              <a:rPr lang="zh-CN" sz="2000" b="0">
                <a:ea typeface="宋体" panose="02010600030101010101" pitchFamily="2" charset="-122"/>
              </a:rPr>
              <a:t>．</a:t>
            </a:r>
            <a:r>
              <a:rPr lang="en-US" sz="2000" b="0">
                <a:latin typeface="宋体" panose="02010600030101010101" pitchFamily="2" charset="-122"/>
              </a:rPr>
              <a:t>1956</a:t>
            </a:r>
            <a:r>
              <a:rPr lang="zh-CN" sz="2000" b="0">
                <a:ea typeface="宋体" panose="02010600030101010101" pitchFamily="2" charset="-122"/>
              </a:rPr>
              <a:t>年，刘少奇在中共八大政治报告中指出：“我们目前在国家工作中的迫切任务之一，是着手系统地制定比较完备的法律，健全我们国家的法制。”这反映了当时</a:t>
            </a:r>
            <a:r>
              <a:rPr lang="en-US" sz="2000" b="0">
                <a:latin typeface="Times New Roman" panose="02020603050405020304" pitchFamily="18" charset="0"/>
              </a:rPr>
              <a:t>A</a:t>
            </a:r>
            <a:r>
              <a:rPr lang="zh-CN" sz="2000" b="0">
                <a:ea typeface="宋体" panose="02010600030101010101" pitchFamily="2" charset="-122"/>
              </a:rPr>
              <a:t>．法制建设开始迈向制度化</a:t>
            </a:r>
            <a:r>
              <a:rPr lang="en-US" sz="2000" b="0">
                <a:latin typeface="Times New Roman" panose="02020603050405020304" pitchFamily="18" charset="0"/>
              </a:rPr>
              <a:t>B</a:t>
            </a:r>
            <a:r>
              <a:rPr lang="zh-CN" sz="2000" b="0">
                <a:ea typeface="宋体" panose="02010600030101010101" pitchFamily="2" charset="-122"/>
              </a:rPr>
              <a:t>．法制工作围绕组建新政权展开</a:t>
            </a:r>
            <a:r>
              <a:rPr lang="en-US" sz="2000" b="0">
                <a:latin typeface="Times New Roman" panose="02020603050405020304" pitchFamily="18" charset="0"/>
              </a:rPr>
              <a:t>C</a:t>
            </a:r>
            <a:r>
              <a:rPr lang="zh-CN" sz="2000" b="0">
                <a:ea typeface="宋体" panose="02010600030101010101" pitchFamily="2" charset="-122"/>
              </a:rPr>
              <a:t>．法制建设与国内主要矛盾的变化密切相关</a:t>
            </a:r>
            <a:r>
              <a:rPr lang="en-US" sz="2000" b="0">
                <a:latin typeface="Times New Roman" panose="02020603050405020304" pitchFamily="18" charset="0"/>
              </a:rPr>
              <a:t>D</a:t>
            </a:r>
            <a:r>
              <a:rPr lang="zh-CN" sz="2000" b="0">
                <a:ea typeface="宋体" panose="02010600030101010101" pitchFamily="2" charset="-122"/>
              </a:rPr>
              <a:t>．政治体制改革推动了依法治国的全面实行</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176530" y="0"/>
            <a:ext cx="8967470" cy="2306955"/>
          </a:xfrm>
          <a:prstGeom prst="rect">
            <a:avLst/>
          </a:prstGeom>
          <a:noFill/>
          <a:ln w="9525">
            <a:noFill/>
          </a:ln>
        </p:spPr>
        <p:txBody>
          <a:bodyPr wrap="square">
            <a:spAutoFit/>
          </a:bodyPr>
          <a:p>
            <a:pPr marL="269240" indent="-269240"/>
            <a:r>
              <a:rPr lang="en-US" sz="2400" b="0">
                <a:latin typeface="宋体" panose="02010600030101010101" pitchFamily="2" charset="-122"/>
              </a:rPr>
              <a:t>30</a:t>
            </a:r>
            <a:r>
              <a:rPr lang="zh-CN" sz="2400" b="0">
                <a:ea typeface="宋体" panose="02010600030101010101" pitchFamily="2" charset="-122"/>
              </a:rPr>
              <a:t>．</a:t>
            </a:r>
            <a:r>
              <a:rPr lang="en-US" sz="2400" b="0">
                <a:latin typeface="Calibri" panose="020F0502020204030204" charset="0"/>
              </a:rPr>
              <a:t>1940</a:t>
            </a:r>
            <a:r>
              <a:rPr lang="zh-CN" sz="2400" b="0">
                <a:ea typeface="宋体" panose="02010600030101010101" pitchFamily="2" charset="-122"/>
              </a:rPr>
              <a:t>年，毛泽东在一篇文章中指出，中国是一个半殖民地半封建社会，资产阶级还具有一定的革命性，这是中国与俄国的不同之点，在俄国“无产阶级的任务，是反对资产阶级，而不是联合它”。毛泽东的分析意在</a:t>
            </a:r>
            <a:r>
              <a:rPr lang="en-US" sz="2400" b="0">
                <a:latin typeface="宋体" panose="02010600030101010101" pitchFamily="2" charset="-122"/>
              </a:rPr>
              <a:t>A</a:t>
            </a:r>
            <a:r>
              <a:rPr lang="zh-CN" sz="2400" b="0">
                <a:ea typeface="宋体" panose="02010600030101010101" pitchFamily="2" charset="-122"/>
              </a:rPr>
              <a:t>．借鉴俄国革命的经验</a:t>
            </a:r>
            <a:r>
              <a:rPr lang="en-US" sz="2400" b="0">
                <a:latin typeface="宋体" panose="02010600030101010101" pitchFamily="2" charset="-122"/>
              </a:rPr>
              <a:t>B</a:t>
            </a:r>
            <a:r>
              <a:rPr lang="zh-CN" sz="2400" b="0">
                <a:ea typeface="宋体" panose="02010600030101010101" pitchFamily="2" charset="-122"/>
              </a:rPr>
              <a:t>．扩大中国共产党的阶级基础</a:t>
            </a:r>
            <a:r>
              <a:rPr lang="en-US" sz="2400" b="0">
                <a:latin typeface="宋体" panose="02010600030101010101" pitchFamily="2" charset="-122"/>
              </a:rPr>
              <a:t>C</a:t>
            </a:r>
            <a:r>
              <a:rPr lang="zh-CN" sz="2400" b="0">
                <a:ea typeface="宋体" panose="02010600030101010101" pitchFamily="2" charset="-122"/>
              </a:rPr>
              <a:t>．阐释中国革命的性质</a:t>
            </a:r>
            <a:r>
              <a:rPr lang="en-US" sz="2400" b="0">
                <a:latin typeface="宋体" panose="02010600030101010101" pitchFamily="2" charset="-122"/>
              </a:rPr>
              <a:t>D</a:t>
            </a:r>
            <a:r>
              <a:rPr lang="zh-CN" sz="2400" b="0">
                <a:ea typeface="宋体" panose="02010600030101010101" pitchFamily="2" charset="-122"/>
              </a:rPr>
              <a:t>．批判右倾错误的危害</a:t>
            </a:r>
            <a:endParaRPr lang="zh-CN" altLang="en-US" sz="2400"/>
          </a:p>
        </p:txBody>
      </p:sp>
      <p:sp>
        <p:nvSpPr>
          <p:cNvPr id="3" name="文本框 2"/>
          <p:cNvSpPr txBox="1"/>
          <p:nvPr/>
        </p:nvSpPr>
        <p:spPr>
          <a:xfrm>
            <a:off x="0" y="2214245"/>
            <a:ext cx="8826500" cy="2676525"/>
          </a:xfrm>
          <a:prstGeom prst="rect">
            <a:avLst/>
          </a:prstGeom>
          <a:noFill/>
          <a:ln w="9525">
            <a:noFill/>
          </a:ln>
        </p:spPr>
        <p:txBody>
          <a:bodyPr wrap="square">
            <a:spAutoFit/>
          </a:bodyPr>
          <a:p>
            <a:pPr marL="266700" indent="-266700"/>
            <a:r>
              <a:rPr lang="en-US" sz="2400" b="0">
                <a:latin typeface="Calibri" panose="020F0502020204030204" charset="0"/>
              </a:rPr>
              <a:t>30</a:t>
            </a:r>
            <a:r>
              <a:rPr lang="zh-CN" sz="2400" b="0">
                <a:ea typeface="宋体" panose="02010600030101010101" pitchFamily="2" charset="-122"/>
              </a:rPr>
              <a:t>．</a:t>
            </a:r>
            <a:r>
              <a:rPr lang="en-US" sz="2400" b="0">
                <a:latin typeface="Calibri" panose="020F0502020204030204" charset="0"/>
              </a:rPr>
              <a:t>1948</a:t>
            </a:r>
            <a:r>
              <a:rPr lang="zh-CN" sz="2400" b="0">
                <a:ea typeface="宋体" panose="02010600030101010101" pitchFamily="2" charset="-122"/>
              </a:rPr>
              <a:t>年</a:t>
            </a:r>
            <a:r>
              <a:rPr lang="en-US" sz="2400" b="0">
                <a:latin typeface="Calibri" panose="020F0502020204030204" charset="0"/>
              </a:rPr>
              <a:t>10</a:t>
            </a:r>
            <a:r>
              <a:rPr lang="zh-CN" sz="2400" b="0">
                <a:ea typeface="宋体" panose="02010600030101010101" pitchFamily="2" charset="-122"/>
              </a:rPr>
              <a:t>月底，中共中央要求各地通过党校、军校以及其他方式，对干部进行培训，在条件可能的情况下开办正规大学，尽快使干部熟悉政治、经济、文化各方面的管理和技术。这一做法的目的是</a:t>
            </a:r>
            <a:r>
              <a:rPr lang="en-US" sz="2400" b="0">
                <a:latin typeface="Calibri" panose="020F0502020204030204" charset="0"/>
              </a:rPr>
              <a:t>A</a:t>
            </a:r>
            <a:r>
              <a:rPr lang="zh-CN" sz="2400" b="0">
                <a:ea typeface="宋体" panose="02010600030101010101" pitchFamily="2" charset="-122"/>
              </a:rPr>
              <a:t>．推动土地改革进一步深入</a:t>
            </a:r>
            <a:r>
              <a:rPr lang="en-US" sz="2400" b="0">
                <a:latin typeface="宋体" panose="02010600030101010101" pitchFamily="2" charset="-122"/>
              </a:rPr>
              <a:t>	</a:t>
            </a:r>
            <a:r>
              <a:rPr lang="en-US" sz="2400" b="0">
                <a:latin typeface="Calibri" panose="020F0502020204030204" charset="0"/>
              </a:rPr>
              <a:t>B</a:t>
            </a:r>
            <a:r>
              <a:rPr lang="zh-CN" sz="2400" b="0">
                <a:ea typeface="宋体" panose="02010600030101010101" pitchFamily="2" charset="-122"/>
              </a:rPr>
              <a:t>．为工作重心的转移做准备</a:t>
            </a:r>
            <a:r>
              <a:rPr lang="en-US" sz="2400" b="0">
                <a:latin typeface="Calibri" panose="020F0502020204030204" charset="0"/>
              </a:rPr>
              <a:t>C</a:t>
            </a:r>
            <a:r>
              <a:rPr lang="zh-CN" sz="2400" b="0">
                <a:ea typeface="宋体" panose="02010600030101010101" pitchFamily="2" charset="-122"/>
              </a:rPr>
              <a:t>．重视科学和文化以推进工业化建设</a:t>
            </a:r>
            <a:r>
              <a:rPr lang="en-US" sz="2400" b="0">
                <a:latin typeface="宋体" panose="02010600030101010101" pitchFamily="2" charset="-122"/>
              </a:rPr>
              <a:t>	</a:t>
            </a:r>
            <a:endParaRPr lang="en-US" sz="2400" b="0">
              <a:latin typeface="宋体" panose="02010600030101010101" pitchFamily="2" charset="-122"/>
            </a:endParaRPr>
          </a:p>
          <a:p>
            <a:pPr marL="266700" indent="-266700"/>
            <a:r>
              <a:rPr lang="en-US" sz="2400" b="0">
                <a:latin typeface="宋体" panose="02010600030101010101" pitchFamily="2" charset="-122"/>
              </a:rPr>
              <a:t>  </a:t>
            </a:r>
            <a:r>
              <a:rPr lang="en-US" sz="2400" b="0">
                <a:latin typeface="Calibri" panose="020F0502020204030204" charset="0"/>
              </a:rPr>
              <a:t>D</a:t>
            </a:r>
            <a:r>
              <a:rPr lang="zh-CN" sz="2400" b="0">
                <a:ea typeface="宋体" panose="02010600030101010101" pitchFamily="2" charset="-122"/>
              </a:rPr>
              <a:t>．提高执政能力以发展社会主义生产</a:t>
            </a:r>
            <a:endParaRPr lang="zh-CN" altLang="en-US" sz="2400"/>
          </a:p>
        </p:txBody>
      </p:sp>
      <p:sp>
        <p:nvSpPr>
          <p:cNvPr id="4" name="文本框 3"/>
          <p:cNvSpPr txBox="1"/>
          <p:nvPr/>
        </p:nvSpPr>
        <p:spPr>
          <a:xfrm>
            <a:off x="0" y="5022850"/>
            <a:ext cx="8945880" cy="1630045"/>
          </a:xfrm>
          <a:prstGeom prst="rect">
            <a:avLst/>
          </a:prstGeom>
          <a:noFill/>
          <a:ln w="9525">
            <a:noFill/>
          </a:ln>
        </p:spPr>
        <p:txBody>
          <a:bodyPr wrap="square">
            <a:spAutoFit/>
          </a:bodyPr>
          <a:p>
            <a:pPr marL="269240" indent="-269240"/>
            <a:r>
              <a:rPr lang="en-US" sz="2000" b="0">
                <a:latin typeface="宋体" panose="02010600030101010101" pitchFamily="2" charset="-122"/>
              </a:rPr>
              <a:t>30</a:t>
            </a:r>
            <a:r>
              <a:rPr lang="zh-CN" sz="2000" b="0">
                <a:ea typeface="宋体" panose="02010600030101010101" pitchFamily="2" charset="-122"/>
              </a:rPr>
              <a:t>．</a:t>
            </a:r>
            <a:r>
              <a:rPr lang="en-US" sz="2000" b="0">
                <a:latin typeface="Calibri" panose="020F0502020204030204" charset="0"/>
              </a:rPr>
              <a:t>20</a:t>
            </a:r>
            <a:r>
              <a:rPr lang="zh-CN" sz="2000" b="0">
                <a:ea typeface="宋体" panose="02010600030101010101" pitchFamily="2" charset="-122"/>
              </a:rPr>
              <a:t>世纪</a:t>
            </a:r>
            <a:r>
              <a:rPr lang="en-US" sz="2000" b="0">
                <a:latin typeface="Calibri" panose="020F0502020204030204" charset="0"/>
              </a:rPr>
              <a:t>30</a:t>
            </a:r>
            <a:r>
              <a:rPr lang="zh-CN" sz="2000" b="0">
                <a:ea typeface="宋体" panose="02010600030101010101" pitchFamily="2" charset="-122"/>
              </a:rPr>
              <a:t>年代中期，《新中华》载文：“现在你随便拉住一个稍稍留心中国经济问题的人，问他中国经济性质如何，他就毫不犹豫地答复你：中国经济是半殖民地性半封建性经济。”这可以用来说明当时</a:t>
            </a:r>
            <a:r>
              <a:rPr lang="en-US" sz="2000" b="0">
                <a:latin typeface="宋体" panose="02010600030101010101" pitchFamily="2" charset="-122"/>
              </a:rPr>
              <a:t>A</a:t>
            </a:r>
            <a:r>
              <a:rPr lang="zh-CN" sz="2000" b="0">
                <a:ea typeface="宋体" panose="02010600030101010101" pitchFamily="2" charset="-122"/>
              </a:rPr>
              <a:t>．知识界对中国社会性质的认识相同</a:t>
            </a:r>
            <a:r>
              <a:rPr lang="en-US" sz="2000" b="0">
                <a:latin typeface="宋体" panose="02010600030101010101" pitchFamily="2" charset="-122"/>
              </a:rPr>
              <a:t>B</a:t>
            </a:r>
            <a:r>
              <a:rPr lang="zh-CN" sz="2000" b="0">
                <a:ea typeface="宋体" panose="02010600030101010101" pitchFamily="2" charset="-122"/>
              </a:rPr>
              <a:t>．官僚资本主义在中国迅速膨胀</a:t>
            </a:r>
            <a:r>
              <a:rPr lang="en-US" sz="2000" b="0">
                <a:latin typeface="宋体" panose="02010600030101010101" pitchFamily="2" charset="-122"/>
              </a:rPr>
              <a:t>C</a:t>
            </a:r>
            <a:r>
              <a:rPr lang="zh-CN" sz="2000" b="0">
                <a:ea typeface="宋体" panose="02010600030101010101" pitchFamily="2" charset="-122"/>
              </a:rPr>
              <a:t>．经济理论问题引起民众的普遍关注</a:t>
            </a:r>
            <a:r>
              <a:rPr lang="en-US" sz="2000" b="0">
                <a:latin typeface="宋体" panose="02010600030101010101" pitchFamily="2" charset="-122"/>
              </a:rPr>
              <a:t>D</a:t>
            </a:r>
            <a:r>
              <a:rPr lang="zh-CN" sz="2000" b="0">
                <a:ea typeface="宋体" panose="02010600030101010101" pitchFamily="2" charset="-122"/>
              </a:rPr>
              <a:t>．马克思主义思想方法得到传播</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03605" y="0"/>
            <a:ext cx="7461250" cy="521970"/>
          </a:xfrm>
          <a:prstGeom prst="rect">
            <a:avLst/>
          </a:prstGeom>
          <a:noFill/>
        </p:spPr>
        <p:txBody>
          <a:bodyPr wrap="none" rtlCol="0">
            <a:spAutoFit/>
          </a:bodyPr>
          <a:p>
            <a:r>
              <a:rPr lang="zh-CN" altLang="en-US" sz="2800"/>
              <a:t>第</a:t>
            </a:r>
            <a:r>
              <a:rPr lang="en-US" altLang="zh-CN" sz="2800"/>
              <a:t>31</a:t>
            </a:r>
            <a:r>
              <a:rPr lang="zh-CN" altLang="en-US" sz="2800"/>
              <a:t>题  新中国成立后的政治、经济、思想文化</a:t>
            </a:r>
            <a:endParaRPr lang="zh-CN" altLang="en-US" sz="2800"/>
          </a:p>
        </p:txBody>
      </p:sp>
      <p:sp>
        <p:nvSpPr>
          <p:cNvPr id="4" name="文本框 3"/>
          <p:cNvSpPr txBox="1"/>
          <p:nvPr/>
        </p:nvSpPr>
        <p:spPr>
          <a:xfrm>
            <a:off x="1844040" y="661035"/>
            <a:ext cx="5638800" cy="368300"/>
          </a:xfrm>
          <a:prstGeom prst="rect">
            <a:avLst/>
          </a:prstGeom>
          <a:noFill/>
        </p:spPr>
        <p:txBody>
          <a:bodyPr wrap="none" rtlCol="0">
            <a:spAutoFit/>
          </a:bodyPr>
          <a:p>
            <a:r>
              <a:rPr lang="en-US" altLang="zh-CN"/>
              <a:t>2017——2019</a:t>
            </a:r>
            <a:r>
              <a:rPr lang="zh-CN" altLang="en-US"/>
              <a:t>年全国卷第</a:t>
            </a:r>
            <a:r>
              <a:rPr lang="en-US" altLang="zh-CN"/>
              <a:t>31</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704850" y="1416050"/>
          <a:ext cx="8439150" cy="4770755"/>
        </p:xfrm>
        <a:graphic>
          <a:graphicData uri="http://schemas.openxmlformats.org/drawingml/2006/table">
            <a:tbl>
              <a:tblPr firstRow="1" bandRow="1">
                <a:tableStyleId>{5C22544A-7EE6-4342-B048-85BDC9FD1C3A}</a:tableStyleId>
              </a:tblPr>
              <a:tblGrid>
                <a:gridCol w="1054735"/>
                <a:gridCol w="1594485"/>
                <a:gridCol w="3063240"/>
                <a:gridCol w="2726690"/>
              </a:tblGrid>
              <a:tr h="38163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81635">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改革开放</a:t>
                      </a:r>
                      <a:endParaRPr lang="zh-CN" altLang="en-US"/>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现代中国教育事业的发展</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新中国的社会面貌</a:t>
                      </a:r>
                      <a:endParaRPr lang="zh-CN" altLang="en-US"/>
                    </a:p>
                  </a:txBody>
                  <a:tcPr/>
                </a:tc>
                <a:tc vMerge="1">
                  <a:tcPr/>
                </a:tc>
              </a:tr>
              <a:tr h="381635">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一五计划</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社会主义建设道路的探索</a:t>
                      </a:r>
                      <a:endParaRPr lang="zh-CN" altLang="en-US" sz="1800">
                        <a:sym typeface="+mn-ea"/>
                      </a:endParaRPr>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改革开放</a:t>
                      </a:r>
                      <a:endParaRPr lang="zh-CN" altLang="en-US"/>
                    </a:p>
                  </a:txBody>
                  <a:tcPr/>
                </a:tc>
                <a:tc vMerge="1">
                  <a:tcPr/>
                </a:tc>
              </a:tr>
              <a:tr h="381635">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sz="1800">
                          <a:sym typeface="+mn-ea"/>
                        </a:rPr>
                        <a:t>一五计划</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改革开放</a:t>
                      </a:r>
                      <a:endParaRPr lang="zh-CN" altLang="en-US"/>
                    </a:p>
                  </a:txBody>
                  <a:tcPr/>
                </a:tc>
                <a:tc vMerge="1">
                  <a:tcPr/>
                </a:tc>
              </a:tr>
              <a:tr h="133604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三大改造</a:t>
                      </a:r>
                      <a:endParaRPr lang="zh-CN" altLang="en-US" sz="1800">
                        <a:sym typeface="+mn-ea"/>
                      </a:endParaRPr>
                    </a:p>
                  </a:txBody>
                  <a:tcPr/>
                </a:tc>
                <a:tc vMerge="1">
                  <a:tcPr/>
                </a:tc>
              </a:tr>
            </a:tbl>
          </a:graphicData>
        </a:graphic>
      </p:graphicFrame>
      <p:sp>
        <p:nvSpPr>
          <p:cNvPr id="6" name="文本框 5"/>
          <p:cNvSpPr txBox="1"/>
          <p:nvPr/>
        </p:nvSpPr>
        <p:spPr>
          <a:xfrm>
            <a:off x="6432550" y="1780540"/>
            <a:ext cx="2765425" cy="645160"/>
          </a:xfrm>
          <a:prstGeom prst="rect">
            <a:avLst/>
          </a:prstGeom>
          <a:noFill/>
        </p:spPr>
        <p:txBody>
          <a:bodyPr wrap="square" rtlCol="0">
            <a:spAutoFit/>
          </a:bodyPr>
          <a:p>
            <a:pPr algn="l">
              <a:buNone/>
            </a:pPr>
            <a:r>
              <a:rPr lang="zh-CN" altLang="zh-CN">
                <a:sym typeface="+mn-ea"/>
              </a:rPr>
              <a:t>考查阶段看：都是新中国的历史。</a:t>
            </a:r>
            <a:endParaRPr lang="zh-CN" altLang="en-US"/>
          </a:p>
        </p:txBody>
      </p:sp>
      <p:sp>
        <p:nvSpPr>
          <p:cNvPr id="7" name="文本框 6"/>
          <p:cNvSpPr txBox="1"/>
          <p:nvPr/>
        </p:nvSpPr>
        <p:spPr>
          <a:xfrm>
            <a:off x="6432550" y="2557145"/>
            <a:ext cx="2711450" cy="922020"/>
          </a:xfrm>
          <a:prstGeom prst="rect">
            <a:avLst/>
          </a:prstGeom>
          <a:noFill/>
        </p:spPr>
        <p:txBody>
          <a:bodyPr wrap="square" rtlCol="0">
            <a:spAutoFit/>
          </a:bodyPr>
          <a:p>
            <a:pPr algn="l">
              <a:buNone/>
            </a:pPr>
            <a:r>
              <a:rPr lang="zh-CN" altLang="zh-CN">
                <a:sym typeface="+mn-ea"/>
              </a:rPr>
              <a:t>考查内容看：考查较多的是</a:t>
            </a:r>
            <a:r>
              <a:rPr lang="zh-CN" altLang="zh-CN">
                <a:sym typeface="+mn-ea"/>
              </a:rPr>
              <a:t>新中国的历史</a:t>
            </a:r>
            <a:r>
              <a:rPr lang="zh-CN" altLang="zh-CN">
                <a:sym typeface="+mn-ea"/>
              </a:rPr>
              <a:t>经济、对政治和思想文化</a:t>
            </a:r>
            <a:r>
              <a:rPr lang="zh-CN" altLang="en-US">
                <a:sym typeface="+mn-ea"/>
              </a:rPr>
              <a:t>考查较少</a:t>
            </a:r>
            <a:r>
              <a:rPr lang="zh-CN" altLang="zh-CN">
                <a:sym typeface="+mn-ea"/>
              </a:rPr>
              <a:t>。</a:t>
            </a:r>
            <a:endParaRPr lang="zh-CN" altLang="en-US"/>
          </a:p>
        </p:txBody>
      </p:sp>
      <p:sp>
        <p:nvSpPr>
          <p:cNvPr id="8" name="文本框 7"/>
          <p:cNvSpPr txBox="1"/>
          <p:nvPr/>
        </p:nvSpPr>
        <p:spPr>
          <a:xfrm>
            <a:off x="6378575" y="3808730"/>
            <a:ext cx="2765425" cy="645160"/>
          </a:xfrm>
          <a:prstGeom prst="rect">
            <a:avLst/>
          </a:prstGeom>
          <a:noFill/>
        </p:spPr>
        <p:txBody>
          <a:bodyPr wrap="square" rtlCol="0">
            <a:spAutoFit/>
          </a:bodyPr>
          <a:p>
            <a:pPr algn="l">
              <a:buNone/>
            </a:pPr>
            <a:r>
              <a:rPr lang="zh-CN" altLang="zh-CN">
                <a:sym typeface="+mn-ea"/>
              </a:rPr>
              <a:t>考查侧重点看：</a:t>
            </a:r>
            <a:r>
              <a:rPr lang="en-US" altLang="zh-CN">
                <a:sym typeface="+mn-ea"/>
              </a:rPr>
              <a:t>1949——1965</a:t>
            </a:r>
            <a:r>
              <a:rPr lang="zh-CN" altLang="en-US">
                <a:sym typeface="+mn-ea"/>
              </a:rPr>
              <a:t>年的历史为</a:t>
            </a:r>
            <a:r>
              <a:rPr lang="zh-CN" altLang="zh-CN">
                <a:sym typeface="+mn-ea"/>
              </a:rPr>
              <a:t>高频考点</a:t>
            </a:r>
            <a:endParaRPr lang="zh-CN" altLang="en-US"/>
          </a:p>
        </p:txBody>
      </p:sp>
      <p:sp>
        <p:nvSpPr>
          <p:cNvPr id="10" name="文本框 9"/>
          <p:cNvSpPr txBox="1"/>
          <p:nvPr/>
        </p:nvSpPr>
        <p:spPr>
          <a:xfrm>
            <a:off x="6432550" y="4691380"/>
            <a:ext cx="2819400" cy="1198880"/>
          </a:xfrm>
          <a:prstGeom prst="rect">
            <a:avLst/>
          </a:prstGeom>
          <a:noFill/>
        </p:spPr>
        <p:txBody>
          <a:bodyPr wrap="square" rtlCol="0">
            <a:spAutoFit/>
          </a:bodyPr>
          <a:p>
            <a:pPr algn="l"/>
            <a:r>
              <a:rPr lang="zh-CN" altLang="zh-CN">
                <a:sym typeface="+mn-ea"/>
              </a:rPr>
              <a:t>命题角度看：以新材料</a:t>
            </a:r>
            <a:endParaRPr lang="zh-CN" altLang="zh-CN">
              <a:sym typeface="+mn-ea"/>
            </a:endParaRPr>
          </a:p>
          <a:p>
            <a:pPr algn="l"/>
            <a:r>
              <a:rPr lang="zh-CN" altLang="zh-CN">
                <a:sym typeface="+mn-ea"/>
              </a:rPr>
              <a:t>新情景为依托，考查社会主义现代化建设道路的探索上</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5415" y="153035"/>
            <a:ext cx="613410" cy="6136640"/>
          </a:xfrm>
          <a:prstGeom prst="rect">
            <a:avLst/>
          </a:prstGeom>
          <a:noFill/>
        </p:spPr>
        <p:txBody>
          <a:bodyPr vert="eaVert" wrap="none" rtlCol="0">
            <a:spAutoFit/>
          </a:bodyPr>
          <a:p>
            <a:pPr algn="l"/>
            <a:r>
              <a:rPr lang="zh-CN" altLang="en-US" sz="2800">
                <a:sym typeface="+mn-ea"/>
              </a:rPr>
              <a:t>新中国成立后的</a:t>
            </a:r>
            <a:r>
              <a:rPr lang="zh-CN" altLang="en-US" sz="2800"/>
              <a:t>政治、经济、思想文化</a:t>
            </a:r>
            <a:endParaRPr lang="zh-CN" altLang="en-US" sz="28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6" name="左大括号 5"/>
          <p:cNvSpPr/>
          <p:nvPr/>
        </p:nvSpPr>
        <p:spPr>
          <a:xfrm>
            <a:off x="1299845" y="153035"/>
            <a:ext cx="130175" cy="23094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1430020" y="17145"/>
            <a:ext cx="7606030" cy="645160"/>
          </a:xfrm>
          <a:prstGeom prst="rect">
            <a:avLst/>
          </a:prstGeom>
          <a:noFill/>
        </p:spPr>
        <p:txBody>
          <a:bodyPr wrap="square" rtlCol="0" anchor="t">
            <a:spAutoFit/>
          </a:bodyPr>
          <a:p>
            <a:pPr algn="l"/>
            <a:r>
              <a:rPr lang="zh-CN" altLang="en-US"/>
              <a:t>总特征：社会主义制度的确立和社会主义建设在曲折发展的</a:t>
            </a:r>
            <a:r>
              <a:rPr lang="zh-CN" altLang="en-US">
                <a:sym typeface="+mn-ea"/>
              </a:rPr>
              <a:t>探索</a:t>
            </a:r>
            <a:r>
              <a:rPr lang="zh-CN" altLang="en-US"/>
              <a:t>中</a:t>
            </a:r>
            <a:endParaRPr lang="zh-CN" altLang="en-US"/>
          </a:p>
          <a:p>
            <a:pPr algn="l"/>
            <a:r>
              <a:rPr lang="zh-CN" altLang="en-US"/>
              <a:t>不断发展并走向新时代。</a:t>
            </a:r>
            <a:endParaRPr lang="en-US" altLang="zh-CN"/>
          </a:p>
        </p:txBody>
      </p:sp>
      <p:sp>
        <p:nvSpPr>
          <p:cNvPr id="2" name="文本框 1"/>
          <p:cNvSpPr txBox="1"/>
          <p:nvPr/>
        </p:nvSpPr>
        <p:spPr>
          <a:xfrm>
            <a:off x="1430020" y="530860"/>
            <a:ext cx="7930515" cy="645160"/>
          </a:xfrm>
          <a:prstGeom prst="rect">
            <a:avLst/>
          </a:prstGeom>
          <a:noFill/>
        </p:spPr>
        <p:txBody>
          <a:bodyPr wrap="square" rtlCol="0" anchor="t">
            <a:spAutoFit/>
          </a:bodyPr>
          <a:p>
            <a:r>
              <a:rPr lang="zh-CN" altLang="en-US"/>
              <a:t>政治上：社会主义民主制度和法制制度在建国初的确立，文革时期遭遇挫折，</a:t>
            </a:r>
            <a:endParaRPr lang="zh-CN" altLang="en-US"/>
          </a:p>
          <a:p>
            <a:r>
              <a:rPr lang="zh-CN" altLang="en-US"/>
              <a:t>新时期的民主法治</a:t>
            </a:r>
            <a:r>
              <a:rPr lang="zh-CN" altLang="en-US">
                <a:sym typeface="+mn-ea"/>
              </a:rPr>
              <a:t>成就。</a:t>
            </a:r>
            <a:endParaRPr lang="zh-CN" altLang="en-US">
              <a:sym typeface="+mn-ea"/>
            </a:endParaRPr>
          </a:p>
        </p:txBody>
      </p:sp>
      <p:sp>
        <p:nvSpPr>
          <p:cNvPr id="3" name="文本框 2"/>
          <p:cNvSpPr txBox="1"/>
          <p:nvPr/>
        </p:nvSpPr>
        <p:spPr>
          <a:xfrm>
            <a:off x="1487170" y="1171575"/>
            <a:ext cx="7816215" cy="645160"/>
          </a:xfrm>
          <a:prstGeom prst="rect">
            <a:avLst/>
          </a:prstGeom>
          <a:noFill/>
        </p:spPr>
        <p:txBody>
          <a:bodyPr wrap="square" rtlCol="0" anchor="t">
            <a:spAutoFit/>
          </a:bodyPr>
          <a:p>
            <a:pPr algn="l"/>
            <a:r>
              <a:rPr lang="zh-CN" altLang="en-US"/>
              <a:t>经济上：建国初期国民经济的恢复与发展；社会主义在探索中曲折发展；改革开放的新时期。</a:t>
            </a:r>
            <a:endParaRPr lang="en-US" altLang="zh-CN"/>
          </a:p>
        </p:txBody>
      </p:sp>
      <p:sp>
        <p:nvSpPr>
          <p:cNvPr id="5" name="文本框 4"/>
          <p:cNvSpPr txBox="1"/>
          <p:nvPr/>
        </p:nvSpPr>
        <p:spPr>
          <a:xfrm>
            <a:off x="1401445" y="1945640"/>
            <a:ext cx="7742555" cy="645160"/>
          </a:xfrm>
          <a:prstGeom prst="rect">
            <a:avLst/>
          </a:prstGeom>
          <a:noFill/>
        </p:spPr>
        <p:txBody>
          <a:bodyPr wrap="square" rtlCol="0" anchor="t">
            <a:spAutoFit/>
          </a:bodyPr>
          <a:p>
            <a:r>
              <a:rPr lang="zh-CN" altLang="en-US"/>
              <a:t>思想上：马列主义意识形态的确立；在毛泽东思想的新发展；邓小平理论；三个代表；科学发展观；新时代中国特色社会主义。</a:t>
            </a:r>
            <a:endParaRPr lang="en-US" altLang="zh-CN"/>
          </a:p>
        </p:txBody>
      </p:sp>
      <p:sp>
        <p:nvSpPr>
          <p:cNvPr id="8" name="文本框 7"/>
          <p:cNvSpPr txBox="1"/>
          <p:nvPr/>
        </p:nvSpPr>
        <p:spPr>
          <a:xfrm>
            <a:off x="864235" y="350139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772285" y="2832100"/>
            <a:ext cx="372745" cy="3657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145030" y="3409950"/>
            <a:ext cx="1097280" cy="368300"/>
          </a:xfrm>
          <a:prstGeom prst="rect">
            <a:avLst/>
          </a:prstGeom>
          <a:noFill/>
        </p:spPr>
        <p:txBody>
          <a:bodyPr wrap="none" rtlCol="0" anchor="t">
            <a:spAutoFit/>
          </a:bodyPr>
          <a:p>
            <a:r>
              <a:rPr lang="zh-CN" altLang="en-US"/>
              <a:t>政治方面</a:t>
            </a:r>
            <a:endParaRPr lang="zh-CN" altLang="en-US"/>
          </a:p>
        </p:txBody>
      </p:sp>
      <p:sp>
        <p:nvSpPr>
          <p:cNvPr id="11" name="左大括号 10"/>
          <p:cNvSpPr/>
          <p:nvPr/>
        </p:nvSpPr>
        <p:spPr>
          <a:xfrm>
            <a:off x="3317875" y="3012440"/>
            <a:ext cx="113665" cy="3276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3431540" y="2832735"/>
            <a:ext cx="1325880" cy="645160"/>
          </a:xfrm>
          <a:prstGeom prst="rect">
            <a:avLst/>
          </a:prstGeom>
          <a:noFill/>
        </p:spPr>
        <p:txBody>
          <a:bodyPr wrap="none" rtlCol="0" anchor="t">
            <a:spAutoFit/>
          </a:bodyPr>
          <a:p>
            <a:r>
              <a:rPr lang="zh-CN" altLang="en-US"/>
              <a:t>社会主义制</a:t>
            </a:r>
            <a:endParaRPr lang="zh-CN" altLang="en-US"/>
          </a:p>
          <a:p>
            <a:r>
              <a:rPr lang="zh-CN" altLang="en-US"/>
              <a:t>度确立时期</a:t>
            </a:r>
            <a:endParaRPr lang="zh-CN" altLang="en-US"/>
          </a:p>
        </p:txBody>
      </p:sp>
      <p:sp>
        <p:nvSpPr>
          <p:cNvPr id="19" name="文本框 18"/>
          <p:cNvSpPr txBox="1"/>
          <p:nvPr/>
        </p:nvSpPr>
        <p:spPr>
          <a:xfrm>
            <a:off x="4994275" y="2461895"/>
            <a:ext cx="3294380" cy="368300"/>
          </a:xfrm>
          <a:prstGeom prst="rect">
            <a:avLst/>
          </a:prstGeom>
          <a:noFill/>
        </p:spPr>
        <p:txBody>
          <a:bodyPr wrap="none" rtlCol="0" anchor="t">
            <a:spAutoFit/>
          </a:bodyPr>
          <a:p>
            <a:r>
              <a:rPr lang="zh-CN" altLang="en-US"/>
              <a:t>新中国：筹备</a:t>
            </a:r>
            <a:r>
              <a:rPr lang="en-US"/>
              <a:t>-</a:t>
            </a:r>
            <a:r>
              <a:rPr lang="zh-CN" altLang="en-US"/>
              <a:t>建立</a:t>
            </a:r>
            <a:r>
              <a:rPr lang="en-US" altLang="zh-CN"/>
              <a:t>-</a:t>
            </a:r>
            <a:r>
              <a:rPr lang="zh-CN" altLang="en-US"/>
              <a:t>巩固、转型</a:t>
            </a:r>
            <a:endParaRPr lang="zh-CN" altLang="en-US"/>
          </a:p>
        </p:txBody>
      </p:sp>
      <p:sp>
        <p:nvSpPr>
          <p:cNvPr id="23" name="文本框 22"/>
          <p:cNvSpPr txBox="1"/>
          <p:nvPr/>
        </p:nvSpPr>
        <p:spPr>
          <a:xfrm>
            <a:off x="4994275" y="3012440"/>
            <a:ext cx="1554480" cy="645160"/>
          </a:xfrm>
          <a:prstGeom prst="rect">
            <a:avLst/>
          </a:prstGeom>
          <a:noFill/>
        </p:spPr>
        <p:txBody>
          <a:bodyPr wrap="none" rtlCol="0" anchor="t">
            <a:spAutoFit/>
          </a:bodyPr>
          <a:p>
            <a:r>
              <a:rPr lang="zh-CN" altLang="en-US"/>
              <a:t>社会主义民主</a:t>
            </a:r>
            <a:endParaRPr lang="zh-CN" altLang="en-US"/>
          </a:p>
          <a:p>
            <a:r>
              <a:rPr lang="zh-CN" altLang="en-US"/>
              <a:t>制度的确立</a:t>
            </a:r>
            <a:endParaRPr lang="zh-CN" altLang="en-US"/>
          </a:p>
        </p:txBody>
      </p:sp>
      <p:sp>
        <p:nvSpPr>
          <p:cNvPr id="26" name="文本框 25"/>
          <p:cNvSpPr txBox="1"/>
          <p:nvPr/>
        </p:nvSpPr>
        <p:spPr>
          <a:xfrm>
            <a:off x="6805295" y="3109595"/>
            <a:ext cx="2227580" cy="368300"/>
          </a:xfrm>
          <a:prstGeom prst="rect">
            <a:avLst/>
          </a:prstGeom>
          <a:noFill/>
        </p:spPr>
        <p:txBody>
          <a:bodyPr wrap="none" rtlCol="0" anchor="t">
            <a:spAutoFit/>
          </a:bodyPr>
          <a:p>
            <a:pPr algn="l"/>
            <a:r>
              <a:rPr lang="zh-CN" altLang="en-US"/>
              <a:t>政协</a:t>
            </a:r>
            <a:r>
              <a:rPr lang="en-US" altLang="zh-CN"/>
              <a:t>:1949-1954-1956</a:t>
            </a:r>
            <a:endParaRPr lang="en-US" altLang="zh-CN"/>
          </a:p>
        </p:txBody>
      </p:sp>
      <p:sp>
        <p:nvSpPr>
          <p:cNvPr id="27" name="文本框 26"/>
          <p:cNvSpPr txBox="1"/>
          <p:nvPr/>
        </p:nvSpPr>
        <p:spPr>
          <a:xfrm>
            <a:off x="6685915" y="2764790"/>
            <a:ext cx="1620520" cy="368300"/>
          </a:xfrm>
          <a:prstGeom prst="rect">
            <a:avLst/>
          </a:prstGeom>
          <a:noFill/>
        </p:spPr>
        <p:txBody>
          <a:bodyPr wrap="none" rtlCol="0" anchor="t">
            <a:spAutoFit/>
          </a:bodyPr>
          <a:p>
            <a:r>
              <a:rPr lang="zh-CN" altLang="en-US"/>
              <a:t>民族区域</a:t>
            </a:r>
            <a:r>
              <a:rPr lang="en-US" altLang="zh-CN"/>
              <a:t>:7585</a:t>
            </a:r>
            <a:endParaRPr lang="en-US" altLang="zh-CN"/>
          </a:p>
        </p:txBody>
      </p:sp>
      <p:sp>
        <p:nvSpPr>
          <p:cNvPr id="28" name="文本框 27"/>
          <p:cNvSpPr txBox="1"/>
          <p:nvPr/>
        </p:nvSpPr>
        <p:spPr>
          <a:xfrm>
            <a:off x="6805295" y="3477895"/>
            <a:ext cx="1163320" cy="368300"/>
          </a:xfrm>
          <a:prstGeom prst="rect">
            <a:avLst/>
          </a:prstGeom>
          <a:noFill/>
        </p:spPr>
        <p:txBody>
          <a:bodyPr wrap="none" rtlCol="0" anchor="t">
            <a:spAutoFit/>
          </a:bodyPr>
          <a:p>
            <a:pPr algn="l"/>
            <a:r>
              <a:rPr lang="zh-CN" altLang="en-US"/>
              <a:t>人大</a:t>
            </a:r>
            <a:r>
              <a:rPr lang="en-US" altLang="zh-CN"/>
              <a:t>:1954</a:t>
            </a:r>
            <a:endParaRPr lang="en-US" altLang="zh-CN"/>
          </a:p>
        </p:txBody>
      </p:sp>
      <p:sp>
        <p:nvSpPr>
          <p:cNvPr id="30" name="文本框 29"/>
          <p:cNvSpPr txBox="1"/>
          <p:nvPr/>
        </p:nvSpPr>
        <p:spPr>
          <a:xfrm>
            <a:off x="5978525" y="4432300"/>
            <a:ext cx="1325880" cy="368300"/>
          </a:xfrm>
          <a:prstGeom prst="rect">
            <a:avLst/>
          </a:prstGeom>
          <a:noFill/>
        </p:spPr>
        <p:txBody>
          <a:bodyPr wrap="none" rtlCol="0" anchor="t">
            <a:spAutoFit/>
          </a:bodyPr>
          <a:p>
            <a:r>
              <a:rPr lang="zh-CN" altLang="en-US"/>
              <a:t>政协遭摧残</a:t>
            </a:r>
            <a:endParaRPr lang="zh-CN" altLang="en-US"/>
          </a:p>
        </p:txBody>
      </p:sp>
      <p:sp>
        <p:nvSpPr>
          <p:cNvPr id="31" name="文本框 30"/>
          <p:cNvSpPr txBox="1"/>
          <p:nvPr/>
        </p:nvSpPr>
        <p:spPr>
          <a:xfrm>
            <a:off x="5951855" y="4800600"/>
            <a:ext cx="1325880" cy="368300"/>
          </a:xfrm>
          <a:prstGeom prst="rect">
            <a:avLst/>
          </a:prstGeom>
          <a:noFill/>
        </p:spPr>
        <p:txBody>
          <a:bodyPr wrap="none" rtlCol="0" anchor="t">
            <a:spAutoFit/>
          </a:bodyPr>
          <a:p>
            <a:r>
              <a:rPr lang="zh-CN" altLang="en-US"/>
              <a:t>法制遭践踏</a:t>
            </a:r>
            <a:endParaRPr lang="zh-CN" altLang="en-US"/>
          </a:p>
        </p:txBody>
      </p:sp>
      <p:sp>
        <p:nvSpPr>
          <p:cNvPr id="12" name="左大括号 11"/>
          <p:cNvSpPr/>
          <p:nvPr/>
        </p:nvSpPr>
        <p:spPr>
          <a:xfrm>
            <a:off x="4678680" y="2590800"/>
            <a:ext cx="315595" cy="14001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左大括号 15"/>
          <p:cNvSpPr/>
          <p:nvPr/>
        </p:nvSpPr>
        <p:spPr>
          <a:xfrm>
            <a:off x="4300855" y="5168900"/>
            <a:ext cx="377825" cy="14255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3431540" y="5697855"/>
            <a:ext cx="868680" cy="368300"/>
          </a:xfrm>
          <a:prstGeom prst="rect">
            <a:avLst/>
          </a:prstGeom>
          <a:noFill/>
        </p:spPr>
        <p:txBody>
          <a:bodyPr wrap="none" rtlCol="0" anchor="t">
            <a:spAutoFit/>
          </a:bodyPr>
          <a:p>
            <a:r>
              <a:rPr lang="zh-CN" altLang="en-US"/>
              <a:t>新时期</a:t>
            </a:r>
            <a:endParaRPr lang="zh-CN" altLang="en-US"/>
          </a:p>
        </p:txBody>
      </p:sp>
      <p:sp>
        <p:nvSpPr>
          <p:cNvPr id="34" name="文本框 33"/>
          <p:cNvSpPr txBox="1"/>
          <p:nvPr/>
        </p:nvSpPr>
        <p:spPr>
          <a:xfrm>
            <a:off x="4664075" y="5029200"/>
            <a:ext cx="1783080" cy="368300"/>
          </a:xfrm>
          <a:prstGeom prst="rect">
            <a:avLst/>
          </a:prstGeom>
          <a:noFill/>
        </p:spPr>
        <p:txBody>
          <a:bodyPr wrap="none" rtlCol="0" anchor="t">
            <a:spAutoFit/>
          </a:bodyPr>
          <a:p>
            <a:r>
              <a:rPr lang="zh-CN" altLang="en-US"/>
              <a:t>人大恢复和发展</a:t>
            </a:r>
            <a:endParaRPr lang="zh-CN" altLang="en-US"/>
          </a:p>
        </p:txBody>
      </p:sp>
      <p:sp>
        <p:nvSpPr>
          <p:cNvPr id="7" name="文本框 6"/>
          <p:cNvSpPr txBox="1"/>
          <p:nvPr/>
        </p:nvSpPr>
        <p:spPr>
          <a:xfrm>
            <a:off x="5070475" y="3778250"/>
            <a:ext cx="4138930" cy="368300"/>
          </a:xfrm>
          <a:prstGeom prst="rect">
            <a:avLst/>
          </a:prstGeom>
          <a:noFill/>
        </p:spPr>
        <p:txBody>
          <a:bodyPr wrap="none" rtlCol="0" anchor="t">
            <a:spAutoFit/>
          </a:bodyPr>
          <a:p>
            <a:pPr algn="l"/>
            <a:r>
              <a:rPr lang="zh-CN" altLang="zh-CN">
                <a:sym typeface="+mn-ea"/>
              </a:rPr>
              <a:t>社会主义法制制度：《共同纲领》</a:t>
            </a:r>
            <a:r>
              <a:rPr lang="en-US" altLang="zh-CN">
                <a:sym typeface="+mn-ea"/>
              </a:rPr>
              <a:t>-</a:t>
            </a:r>
            <a:r>
              <a:rPr lang="zh-CN" altLang="en-US">
                <a:sym typeface="+mn-ea"/>
              </a:rPr>
              <a:t>宪法</a:t>
            </a:r>
            <a:endParaRPr lang="zh-CN" altLang="en-US">
              <a:sym typeface="+mn-ea"/>
            </a:endParaRPr>
          </a:p>
        </p:txBody>
      </p:sp>
      <p:sp>
        <p:nvSpPr>
          <p:cNvPr id="22" name="文本框 21"/>
          <p:cNvSpPr txBox="1"/>
          <p:nvPr/>
        </p:nvSpPr>
        <p:spPr>
          <a:xfrm>
            <a:off x="3566160" y="4293870"/>
            <a:ext cx="2011680" cy="645160"/>
          </a:xfrm>
          <a:prstGeom prst="rect">
            <a:avLst/>
          </a:prstGeom>
          <a:noFill/>
        </p:spPr>
        <p:txBody>
          <a:bodyPr wrap="none" rtlCol="0" anchor="t">
            <a:spAutoFit/>
          </a:bodyPr>
          <a:p>
            <a:pPr algn="l"/>
            <a:r>
              <a:rPr lang="zh-CN" altLang="en-US"/>
              <a:t>社会主义建设探索</a:t>
            </a:r>
            <a:endParaRPr lang="zh-CN" altLang="en-US"/>
          </a:p>
          <a:p>
            <a:pPr algn="l"/>
            <a:r>
              <a:rPr lang="zh-CN" altLang="en-US"/>
              <a:t>中曲折发展时期</a:t>
            </a:r>
            <a:endParaRPr lang="zh-CN" altLang="en-US"/>
          </a:p>
        </p:txBody>
      </p:sp>
      <p:sp>
        <p:nvSpPr>
          <p:cNvPr id="25" name="文本框 24"/>
          <p:cNvSpPr txBox="1"/>
          <p:nvPr/>
        </p:nvSpPr>
        <p:spPr>
          <a:xfrm>
            <a:off x="5893435" y="4146550"/>
            <a:ext cx="2258695" cy="368300"/>
          </a:xfrm>
          <a:prstGeom prst="rect">
            <a:avLst/>
          </a:prstGeom>
          <a:noFill/>
        </p:spPr>
        <p:txBody>
          <a:bodyPr wrap="square" rtlCol="0" anchor="t">
            <a:spAutoFit/>
          </a:bodyPr>
          <a:p>
            <a:pPr algn="l"/>
            <a:r>
              <a:rPr lang="zh-CN" altLang="en-US"/>
              <a:t>人大遭破坏</a:t>
            </a:r>
            <a:endParaRPr lang="zh-CN" altLang="en-US"/>
          </a:p>
        </p:txBody>
      </p:sp>
      <p:sp>
        <p:nvSpPr>
          <p:cNvPr id="18" name="左大括号 17"/>
          <p:cNvSpPr/>
          <p:nvPr/>
        </p:nvSpPr>
        <p:spPr>
          <a:xfrm>
            <a:off x="6457315" y="2930525"/>
            <a:ext cx="315595" cy="7270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0" name="左大括号 19"/>
          <p:cNvSpPr/>
          <p:nvPr/>
        </p:nvSpPr>
        <p:spPr>
          <a:xfrm>
            <a:off x="5577840" y="4206875"/>
            <a:ext cx="315595" cy="7327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4757420" y="5329555"/>
            <a:ext cx="1783080" cy="368300"/>
          </a:xfrm>
          <a:prstGeom prst="rect">
            <a:avLst/>
          </a:prstGeom>
          <a:noFill/>
        </p:spPr>
        <p:txBody>
          <a:bodyPr wrap="none" rtlCol="0">
            <a:spAutoFit/>
          </a:bodyPr>
          <a:p>
            <a:r>
              <a:rPr lang="zh-CN" altLang="en-US"/>
              <a:t>政协恢复和发展</a:t>
            </a:r>
            <a:endParaRPr lang="zh-CN" altLang="en-US"/>
          </a:p>
        </p:txBody>
      </p:sp>
      <p:sp>
        <p:nvSpPr>
          <p:cNvPr id="29" name="文本框 28"/>
          <p:cNvSpPr txBox="1"/>
          <p:nvPr/>
        </p:nvSpPr>
        <p:spPr>
          <a:xfrm>
            <a:off x="4678680" y="5697220"/>
            <a:ext cx="2011680" cy="368300"/>
          </a:xfrm>
          <a:prstGeom prst="rect">
            <a:avLst/>
          </a:prstGeom>
          <a:noFill/>
        </p:spPr>
        <p:txBody>
          <a:bodyPr wrap="none" rtlCol="0">
            <a:spAutoFit/>
          </a:bodyPr>
          <a:p>
            <a:r>
              <a:rPr lang="zh-CN" altLang="en-US"/>
              <a:t>民族区域自治制度</a:t>
            </a:r>
            <a:endParaRPr lang="zh-CN" altLang="en-US"/>
          </a:p>
        </p:txBody>
      </p:sp>
      <p:sp>
        <p:nvSpPr>
          <p:cNvPr id="32" name="文本框 31"/>
          <p:cNvSpPr txBox="1"/>
          <p:nvPr/>
        </p:nvSpPr>
        <p:spPr>
          <a:xfrm>
            <a:off x="4846320" y="6065520"/>
            <a:ext cx="1097280" cy="368300"/>
          </a:xfrm>
          <a:prstGeom prst="rect">
            <a:avLst/>
          </a:prstGeom>
          <a:noFill/>
        </p:spPr>
        <p:txBody>
          <a:bodyPr wrap="none" rtlCol="0">
            <a:spAutoFit/>
          </a:bodyPr>
          <a:p>
            <a:r>
              <a:rPr lang="zh-CN" altLang="en-US"/>
              <a:t>一国两制</a:t>
            </a:r>
            <a:endParaRPr lang="zh-CN" altLang="en-US"/>
          </a:p>
        </p:txBody>
      </p:sp>
      <p:sp>
        <p:nvSpPr>
          <p:cNvPr id="33" name="文本框 32"/>
          <p:cNvSpPr txBox="1"/>
          <p:nvPr/>
        </p:nvSpPr>
        <p:spPr>
          <a:xfrm>
            <a:off x="4796155" y="6433820"/>
            <a:ext cx="3383280" cy="368300"/>
          </a:xfrm>
          <a:prstGeom prst="rect">
            <a:avLst/>
          </a:prstGeom>
          <a:noFill/>
        </p:spPr>
        <p:txBody>
          <a:bodyPr wrap="none" rtlCol="0">
            <a:spAutoFit/>
          </a:bodyPr>
          <a:p>
            <a:r>
              <a:rPr lang="zh-CN" altLang="en-US"/>
              <a:t>党的民主集中制领导和基层民主</a:t>
            </a:r>
            <a:endParaRPr lang="zh-CN" altLang="en-US"/>
          </a:p>
        </p:txBody>
      </p:sp>
      <p:sp>
        <p:nvSpPr>
          <p:cNvPr id="35" name="文本框 34"/>
          <p:cNvSpPr txBox="1"/>
          <p:nvPr/>
        </p:nvSpPr>
        <p:spPr>
          <a:xfrm>
            <a:off x="1430020" y="1699260"/>
            <a:ext cx="7637780" cy="368300"/>
          </a:xfrm>
          <a:prstGeom prst="rect">
            <a:avLst/>
          </a:prstGeom>
          <a:noFill/>
        </p:spPr>
        <p:txBody>
          <a:bodyPr wrap="none" rtlCol="0">
            <a:spAutoFit/>
          </a:bodyPr>
          <a:p>
            <a:r>
              <a:rPr lang="zh-CN" altLang="zh-CN"/>
              <a:t>外交：独立外交、革命外交、意识形态外交</a:t>
            </a:r>
            <a:r>
              <a:rPr lang="en-US" altLang="zh-CN"/>
              <a:t>-</a:t>
            </a:r>
            <a:r>
              <a:rPr lang="zh-CN" altLang="en-US"/>
              <a:t>利益外交</a:t>
            </a:r>
            <a:r>
              <a:rPr lang="en-US" altLang="zh-CN"/>
              <a:t>-</a:t>
            </a:r>
            <a:r>
              <a:rPr lang="zh-CN" altLang="en-US"/>
              <a:t>人类命运共同体外交</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linds(horizont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linds(horizont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linds(horizontal)">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blinds(horizontal)">
                                      <p:cBhvr>
                                        <p:cTn id="102" dur="500"/>
                                        <p:tgtEl>
                                          <p:spTgt spid="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blinds(horizontal)">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blinds(horizontal)">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blinds(horizontal)">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linds(horizontal)">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blinds(horizontal)">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blinds(horizontal)">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blinds(horizontal)">
                                      <p:cBhvr>
                                        <p:cTn id="137" dur="500"/>
                                        <p:tgtEl>
                                          <p:spTgt spid="24"/>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blinds(horizontal)">
                                      <p:cBhvr>
                                        <p:cTn id="142" dur="500"/>
                                        <p:tgtEl>
                                          <p:spTgt spid="34"/>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blinds(horizontal)">
                                      <p:cBhvr>
                                        <p:cTn id="147" dur="500"/>
                                        <p:tgtEl>
                                          <p:spTgt spid="21"/>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blinds(horizontal)">
                                      <p:cBhvr>
                                        <p:cTn id="152" dur="500"/>
                                        <p:tgtEl>
                                          <p:spTgt spid="29"/>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blinds(horizontal)">
                                      <p:cBhvr>
                                        <p:cTn id="157" dur="500"/>
                                        <p:tgtEl>
                                          <p:spTgt spid="32"/>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blinds(horizontal)">
                                      <p:cBhvr>
                                        <p:cTn id="1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5" grpId="0"/>
      <p:bldP spid="2" grpId="0"/>
      <p:bldP spid="3" grpId="0"/>
      <p:bldP spid="5" grpId="0"/>
      <p:bldP spid="8" grpId="0"/>
      <p:bldP spid="9" grpId="0" bldLvl="0" animBg="1"/>
      <p:bldP spid="10" grpId="0"/>
      <p:bldP spid="11" grpId="0" bldLvl="0" animBg="1"/>
      <p:bldP spid="17" grpId="0"/>
      <p:bldP spid="19" grpId="0"/>
      <p:bldP spid="23" grpId="0"/>
      <p:bldP spid="26" grpId="0"/>
      <p:bldP spid="27" grpId="0"/>
      <p:bldP spid="28" grpId="0"/>
      <p:bldP spid="30" grpId="0"/>
      <p:bldP spid="31" grpId="0"/>
      <p:bldP spid="12" grpId="0" bldLvl="0" animBg="1"/>
      <p:bldP spid="16" grpId="0" bldLvl="0" animBg="1"/>
      <p:bldP spid="24" grpId="0"/>
      <p:bldP spid="34" grpId="0"/>
      <p:bldP spid="7" grpId="0"/>
      <p:bldP spid="22" grpId="0"/>
      <p:bldP spid="25" grpId="0"/>
      <p:bldP spid="18" grpId="0" bldLvl="0" animBg="1"/>
      <p:bldP spid="20" grpId="0" bldLvl="0" animBg="1"/>
      <p:bldP spid="21" grpId="0"/>
      <p:bldP spid="29" grpId="0"/>
      <p:bldP spid="32" grpId="0"/>
      <p:bldP spid="33" grpId="0"/>
      <p:bldP spid="35"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5415" y="153035"/>
            <a:ext cx="613410" cy="6136640"/>
          </a:xfrm>
          <a:prstGeom prst="rect">
            <a:avLst/>
          </a:prstGeom>
          <a:noFill/>
        </p:spPr>
        <p:txBody>
          <a:bodyPr vert="eaVert" wrap="none" rtlCol="0">
            <a:spAutoFit/>
          </a:bodyPr>
          <a:p>
            <a:pPr algn="l"/>
            <a:r>
              <a:rPr lang="zh-CN" altLang="en-US" sz="2800">
                <a:sym typeface="+mn-ea"/>
              </a:rPr>
              <a:t>新中国成立后的</a:t>
            </a:r>
            <a:r>
              <a:rPr lang="zh-CN" altLang="en-US" sz="2800"/>
              <a:t>政治、经济、思想文化</a:t>
            </a:r>
            <a:endParaRPr lang="zh-CN" altLang="en-US" sz="28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8" name="文本框 7"/>
          <p:cNvSpPr txBox="1"/>
          <p:nvPr/>
        </p:nvSpPr>
        <p:spPr>
          <a:xfrm>
            <a:off x="765175" y="263779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862455" y="911225"/>
            <a:ext cx="256540" cy="57842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351405" y="911225"/>
            <a:ext cx="1097280" cy="368300"/>
          </a:xfrm>
          <a:prstGeom prst="rect">
            <a:avLst/>
          </a:prstGeom>
          <a:noFill/>
        </p:spPr>
        <p:txBody>
          <a:bodyPr wrap="none" rtlCol="0" anchor="t">
            <a:spAutoFit/>
          </a:bodyPr>
          <a:p>
            <a:r>
              <a:rPr lang="zh-CN" altLang="en-US"/>
              <a:t>政治方面</a:t>
            </a:r>
            <a:endParaRPr lang="zh-CN" altLang="en-US"/>
          </a:p>
        </p:txBody>
      </p:sp>
      <p:sp>
        <p:nvSpPr>
          <p:cNvPr id="3" name="文本框 2"/>
          <p:cNvSpPr txBox="1"/>
          <p:nvPr/>
        </p:nvSpPr>
        <p:spPr>
          <a:xfrm>
            <a:off x="2351405" y="1978660"/>
            <a:ext cx="1097280" cy="368300"/>
          </a:xfrm>
          <a:prstGeom prst="rect">
            <a:avLst/>
          </a:prstGeom>
          <a:noFill/>
        </p:spPr>
        <p:txBody>
          <a:bodyPr wrap="none" rtlCol="0" anchor="t">
            <a:spAutoFit/>
          </a:bodyPr>
          <a:p>
            <a:r>
              <a:rPr lang="zh-CN" altLang="en-US"/>
              <a:t>经济方面</a:t>
            </a:r>
            <a:endParaRPr lang="zh-CN" altLang="en-US"/>
          </a:p>
        </p:txBody>
      </p:sp>
      <p:sp>
        <p:nvSpPr>
          <p:cNvPr id="5" name="左大括号 4"/>
          <p:cNvSpPr/>
          <p:nvPr/>
        </p:nvSpPr>
        <p:spPr>
          <a:xfrm>
            <a:off x="3448685" y="335280"/>
            <a:ext cx="194945" cy="52508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3643630" y="357505"/>
            <a:ext cx="1634490" cy="922020"/>
          </a:xfrm>
          <a:prstGeom prst="rect">
            <a:avLst/>
          </a:prstGeom>
          <a:noFill/>
        </p:spPr>
        <p:txBody>
          <a:bodyPr wrap="none" rtlCol="0" anchor="t">
            <a:spAutoFit/>
          </a:bodyPr>
          <a:p>
            <a:r>
              <a:rPr lang="zh-CN" altLang="en-US"/>
              <a:t>社会主义制</a:t>
            </a:r>
            <a:endParaRPr lang="zh-CN" altLang="en-US"/>
          </a:p>
          <a:p>
            <a:r>
              <a:rPr lang="zh-CN" altLang="en-US"/>
              <a:t>度确立时期</a:t>
            </a:r>
            <a:endParaRPr lang="zh-CN" altLang="en-US"/>
          </a:p>
          <a:p>
            <a:r>
              <a:rPr lang="zh-CN" altLang="en-US"/>
              <a:t>（</a:t>
            </a:r>
            <a:r>
              <a:rPr lang="en-US" altLang="zh-CN"/>
              <a:t>1949-1956</a:t>
            </a:r>
            <a:r>
              <a:rPr lang="zh-CN" altLang="en-US"/>
              <a:t>）</a:t>
            </a:r>
            <a:endParaRPr lang="zh-CN" altLang="en-US"/>
          </a:p>
        </p:txBody>
      </p:sp>
      <p:sp>
        <p:nvSpPr>
          <p:cNvPr id="12" name="左大括号 11"/>
          <p:cNvSpPr/>
          <p:nvPr/>
        </p:nvSpPr>
        <p:spPr>
          <a:xfrm>
            <a:off x="5048250" y="275590"/>
            <a:ext cx="315595" cy="14001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9" name="文本框 18"/>
          <p:cNvSpPr txBox="1"/>
          <p:nvPr/>
        </p:nvSpPr>
        <p:spPr>
          <a:xfrm>
            <a:off x="5413375" y="153035"/>
            <a:ext cx="3444240" cy="645160"/>
          </a:xfrm>
          <a:prstGeom prst="rect">
            <a:avLst/>
          </a:prstGeom>
          <a:noFill/>
        </p:spPr>
        <p:txBody>
          <a:bodyPr wrap="none" rtlCol="0" anchor="t">
            <a:spAutoFit/>
          </a:bodyPr>
          <a:p>
            <a:r>
              <a:rPr lang="zh-CN"/>
              <a:t>国民经济恢复</a:t>
            </a:r>
            <a:r>
              <a:rPr lang="en-US" altLang="zh-CN"/>
              <a:t>:</a:t>
            </a:r>
            <a:r>
              <a:rPr lang="zh-CN" altLang="zh-CN"/>
              <a:t>合理调整工商业、</a:t>
            </a:r>
            <a:endParaRPr lang="zh-CN" altLang="zh-CN"/>
          </a:p>
          <a:p>
            <a:r>
              <a:rPr lang="zh-CN" altLang="zh-CN"/>
              <a:t>                           土地改革</a:t>
            </a:r>
            <a:endParaRPr lang="zh-CN" altLang="zh-CN"/>
          </a:p>
        </p:txBody>
      </p:sp>
      <p:sp>
        <p:nvSpPr>
          <p:cNvPr id="23" name="文本框 22"/>
          <p:cNvSpPr txBox="1"/>
          <p:nvPr/>
        </p:nvSpPr>
        <p:spPr>
          <a:xfrm>
            <a:off x="6784975" y="800735"/>
            <a:ext cx="640080" cy="368300"/>
          </a:xfrm>
          <a:prstGeom prst="rect">
            <a:avLst/>
          </a:prstGeom>
          <a:noFill/>
        </p:spPr>
        <p:txBody>
          <a:bodyPr wrap="none" rtlCol="0" anchor="t">
            <a:spAutoFit/>
          </a:bodyPr>
          <a:p>
            <a:r>
              <a:rPr lang="zh-CN" altLang="en-US"/>
              <a:t>一化</a:t>
            </a:r>
            <a:endParaRPr lang="zh-CN" altLang="en-US"/>
          </a:p>
        </p:txBody>
      </p:sp>
      <p:sp>
        <p:nvSpPr>
          <p:cNvPr id="7" name="文本框 6"/>
          <p:cNvSpPr txBox="1"/>
          <p:nvPr/>
        </p:nvSpPr>
        <p:spPr>
          <a:xfrm>
            <a:off x="5363845" y="993140"/>
            <a:ext cx="1097280" cy="368300"/>
          </a:xfrm>
          <a:prstGeom prst="rect">
            <a:avLst/>
          </a:prstGeom>
          <a:noFill/>
        </p:spPr>
        <p:txBody>
          <a:bodyPr wrap="none" rtlCol="0" anchor="t">
            <a:spAutoFit/>
          </a:bodyPr>
          <a:p>
            <a:pPr algn="l"/>
            <a:r>
              <a:rPr lang="zh-CN" altLang="en-US">
                <a:sym typeface="+mn-ea"/>
              </a:rPr>
              <a:t>一五计划</a:t>
            </a:r>
            <a:endParaRPr lang="zh-CN" altLang="en-US">
              <a:sym typeface="+mn-ea"/>
            </a:endParaRPr>
          </a:p>
        </p:txBody>
      </p:sp>
      <p:sp>
        <p:nvSpPr>
          <p:cNvPr id="2" name="左大括号 1"/>
          <p:cNvSpPr/>
          <p:nvPr/>
        </p:nvSpPr>
        <p:spPr>
          <a:xfrm>
            <a:off x="6461125" y="801370"/>
            <a:ext cx="175260" cy="7524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6728460" y="1279525"/>
            <a:ext cx="1097280" cy="368300"/>
          </a:xfrm>
          <a:prstGeom prst="rect">
            <a:avLst/>
          </a:prstGeom>
          <a:noFill/>
        </p:spPr>
        <p:txBody>
          <a:bodyPr wrap="none" rtlCol="0" anchor="t">
            <a:spAutoFit/>
          </a:bodyPr>
          <a:p>
            <a:r>
              <a:rPr lang="zh-CN" altLang="en-US"/>
              <a:t>三大改造</a:t>
            </a:r>
            <a:endParaRPr lang="zh-CN" altLang="en-US"/>
          </a:p>
        </p:txBody>
      </p:sp>
      <p:sp>
        <p:nvSpPr>
          <p:cNvPr id="22" name="文本框 21"/>
          <p:cNvSpPr txBox="1"/>
          <p:nvPr/>
        </p:nvSpPr>
        <p:spPr>
          <a:xfrm>
            <a:off x="4146550" y="2499360"/>
            <a:ext cx="2011680" cy="922020"/>
          </a:xfrm>
          <a:prstGeom prst="rect">
            <a:avLst/>
          </a:prstGeom>
          <a:noFill/>
        </p:spPr>
        <p:txBody>
          <a:bodyPr wrap="none" rtlCol="0" anchor="t">
            <a:spAutoFit/>
          </a:bodyPr>
          <a:p>
            <a:pPr algn="l"/>
            <a:r>
              <a:rPr lang="zh-CN" altLang="en-US"/>
              <a:t>社会主义建设探索</a:t>
            </a:r>
            <a:endParaRPr lang="zh-CN" altLang="en-US"/>
          </a:p>
          <a:p>
            <a:pPr algn="l"/>
            <a:r>
              <a:rPr lang="zh-CN" altLang="en-US"/>
              <a:t>中曲折发展时期</a:t>
            </a:r>
            <a:endParaRPr lang="zh-CN" altLang="en-US"/>
          </a:p>
          <a:p>
            <a:pPr algn="l"/>
            <a:r>
              <a:rPr lang="zh-CN" altLang="en-US"/>
              <a:t>（</a:t>
            </a:r>
            <a:r>
              <a:rPr lang="en-US" altLang="zh-CN"/>
              <a:t>1956-1976</a:t>
            </a:r>
            <a:r>
              <a:rPr lang="zh-CN" altLang="en-US"/>
              <a:t>）</a:t>
            </a:r>
            <a:endParaRPr lang="zh-CN" altLang="en-US"/>
          </a:p>
        </p:txBody>
      </p:sp>
      <p:sp>
        <p:nvSpPr>
          <p:cNvPr id="11" name="左大括号 10"/>
          <p:cNvSpPr/>
          <p:nvPr/>
        </p:nvSpPr>
        <p:spPr>
          <a:xfrm>
            <a:off x="6029960" y="2346960"/>
            <a:ext cx="229870" cy="195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5" name="文本框 24"/>
          <p:cNvSpPr txBox="1"/>
          <p:nvPr/>
        </p:nvSpPr>
        <p:spPr>
          <a:xfrm>
            <a:off x="6345555" y="2346960"/>
            <a:ext cx="918210" cy="368300"/>
          </a:xfrm>
          <a:prstGeom prst="rect">
            <a:avLst/>
          </a:prstGeom>
          <a:noFill/>
        </p:spPr>
        <p:txBody>
          <a:bodyPr wrap="square" rtlCol="0" anchor="t">
            <a:spAutoFit/>
          </a:bodyPr>
          <a:p>
            <a:pPr algn="l"/>
            <a:r>
              <a:rPr lang="zh-CN" altLang="en-US"/>
              <a:t>正确</a:t>
            </a:r>
            <a:endParaRPr lang="zh-CN" altLang="en-US"/>
          </a:p>
        </p:txBody>
      </p:sp>
      <p:sp>
        <p:nvSpPr>
          <p:cNvPr id="15" name="左大括号 14"/>
          <p:cNvSpPr/>
          <p:nvPr/>
        </p:nvSpPr>
        <p:spPr>
          <a:xfrm>
            <a:off x="6946900" y="1831340"/>
            <a:ext cx="315595" cy="14001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文本框 15"/>
          <p:cNvSpPr txBox="1"/>
          <p:nvPr/>
        </p:nvSpPr>
        <p:spPr>
          <a:xfrm>
            <a:off x="7404100" y="1831340"/>
            <a:ext cx="1325880" cy="368300"/>
          </a:xfrm>
          <a:prstGeom prst="rect">
            <a:avLst/>
          </a:prstGeom>
          <a:noFill/>
        </p:spPr>
        <p:txBody>
          <a:bodyPr wrap="none" rtlCol="0" anchor="t">
            <a:spAutoFit/>
          </a:bodyPr>
          <a:p>
            <a:r>
              <a:rPr lang="zh-CN" altLang="en-US"/>
              <a:t>论十大关系</a:t>
            </a:r>
            <a:endParaRPr lang="zh-CN" altLang="en-US"/>
          </a:p>
        </p:txBody>
      </p:sp>
      <p:sp>
        <p:nvSpPr>
          <p:cNvPr id="18" name="文本框 17"/>
          <p:cNvSpPr txBox="1"/>
          <p:nvPr/>
        </p:nvSpPr>
        <p:spPr>
          <a:xfrm>
            <a:off x="7404100" y="2199640"/>
            <a:ext cx="1097280" cy="368300"/>
          </a:xfrm>
          <a:prstGeom prst="rect">
            <a:avLst/>
          </a:prstGeom>
          <a:noFill/>
        </p:spPr>
        <p:txBody>
          <a:bodyPr wrap="none" rtlCol="0" anchor="t">
            <a:spAutoFit/>
          </a:bodyPr>
          <a:p>
            <a:r>
              <a:rPr lang="zh-CN" altLang="en-US"/>
              <a:t>中共八大</a:t>
            </a:r>
            <a:endParaRPr lang="zh-CN" altLang="en-US"/>
          </a:p>
        </p:txBody>
      </p:sp>
      <p:sp>
        <p:nvSpPr>
          <p:cNvPr id="20" name="文本框 19"/>
          <p:cNvSpPr txBox="1"/>
          <p:nvPr/>
        </p:nvSpPr>
        <p:spPr>
          <a:xfrm>
            <a:off x="7404100" y="2637790"/>
            <a:ext cx="1097280" cy="368300"/>
          </a:xfrm>
          <a:prstGeom prst="rect">
            <a:avLst/>
          </a:prstGeom>
          <a:noFill/>
        </p:spPr>
        <p:txBody>
          <a:bodyPr wrap="none" rtlCol="0" anchor="t">
            <a:spAutoFit/>
          </a:bodyPr>
          <a:p>
            <a:r>
              <a:rPr lang="zh-CN" altLang="en-US"/>
              <a:t>八字方针</a:t>
            </a:r>
            <a:endParaRPr lang="zh-CN" altLang="en-US"/>
          </a:p>
        </p:txBody>
      </p:sp>
      <p:sp>
        <p:nvSpPr>
          <p:cNvPr id="21" name="文本框 20"/>
          <p:cNvSpPr txBox="1"/>
          <p:nvPr/>
        </p:nvSpPr>
        <p:spPr>
          <a:xfrm>
            <a:off x="7386320" y="3037205"/>
            <a:ext cx="1783080" cy="368300"/>
          </a:xfrm>
          <a:prstGeom prst="rect">
            <a:avLst/>
          </a:prstGeom>
          <a:noFill/>
        </p:spPr>
        <p:txBody>
          <a:bodyPr wrap="none" rtlCol="0" anchor="t">
            <a:spAutoFit/>
          </a:bodyPr>
          <a:p>
            <a:r>
              <a:rPr lang="zh-CN" altLang="en-US"/>
              <a:t>周恩来、邓小平</a:t>
            </a:r>
            <a:endParaRPr lang="zh-CN" altLang="en-US"/>
          </a:p>
        </p:txBody>
      </p:sp>
      <p:sp>
        <p:nvSpPr>
          <p:cNvPr id="24" name="文本框 23"/>
          <p:cNvSpPr txBox="1"/>
          <p:nvPr/>
        </p:nvSpPr>
        <p:spPr>
          <a:xfrm>
            <a:off x="6259830" y="4029075"/>
            <a:ext cx="918210" cy="368300"/>
          </a:xfrm>
          <a:prstGeom prst="rect">
            <a:avLst/>
          </a:prstGeom>
          <a:noFill/>
        </p:spPr>
        <p:txBody>
          <a:bodyPr wrap="square" rtlCol="0" anchor="t">
            <a:spAutoFit/>
          </a:bodyPr>
          <a:p>
            <a:pPr algn="l"/>
            <a:r>
              <a:rPr lang="zh-CN" altLang="en-US"/>
              <a:t>失误</a:t>
            </a:r>
            <a:endParaRPr lang="zh-CN" altLang="en-US"/>
          </a:p>
        </p:txBody>
      </p:sp>
      <p:sp>
        <p:nvSpPr>
          <p:cNvPr id="26" name="左大括号 25"/>
          <p:cNvSpPr/>
          <p:nvPr/>
        </p:nvSpPr>
        <p:spPr>
          <a:xfrm>
            <a:off x="7263765" y="3512820"/>
            <a:ext cx="326390" cy="11614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7" name="文本框 26"/>
          <p:cNvSpPr txBox="1"/>
          <p:nvPr/>
        </p:nvSpPr>
        <p:spPr>
          <a:xfrm>
            <a:off x="7589520" y="3512820"/>
            <a:ext cx="1325880" cy="368300"/>
          </a:xfrm>
          <a:prstGeom prst="rect">
            <a:avLst/>
          </a:prstGeom>
          <a:noFill/>
        </p:spPr>
        <p:txBody>
          <a:bodyPr wrap="none" rtlCol="0" anchor="t">
            <a:spAutoFit/>
          </a:bodyPr>
          <a:p>
            <a:r>
              <a:rPr lang="zh-CN" altLang="en-US"/>
              <a:t>反右扩大化</a:t>
            </a:r>
            <a:endParaRPr lang="zh-CN" altLang="en-US"/>
          </a:p>
        </p:txBody>
      </p:sp>
      <p:sp>
        <p:nvSpPr>
          <p:cNvPr id="28" name="文本框 27"/>
          <p:cNvSpPr txBox="1"/>
          <p:nvPr/>
        </p:nvSpPr>
        <p:spPr>
          <a:xfrm>
            <a:off x="7589520" y="3881120"/>
            <a:ext cx="1325880" cy="645160"/>
          </a:xfrm>
          <a:prstGeom prst="rect">
            <a:avLst/>
          </a:prstGeom>
          <a:noFill/>
        </p:spPr>
        <p:txBody>
          <a:bodyPr wrap="none" rtlCol="0" anchor="t">
            <a:spAutoFit/>
          </a:bodyPr>
          <a:p>
            <a:r>
              <a:rPr lang="zh-CN" altLang="en-US"/>
              <a:t>大跃进、</a:t>
            </a:r>
            <a:endParaRPr lang="zh-CN" altLang="en-US"/>
          </a:p>
          <a:p>
            <a:r>
              <a:rPr lang="zh-CN" altLang="en-US"/>
              <a:t>人民公社化</a:t>
            </a:r>
            <a:endParaRPr lang="zh-CN" altLang="en-US"/>
          </a:p>
        </p:txBody>
      </p:sp>
      <p:sp>
        <p:nvSpPr>
          <p:cNvPr id="29" name="文本框 28"/>
          <p:cNvSpPr txBox="1"/>
          <p:nvPr/>
        </p:nvSpPr>
        <p:spPr>
          <a:xfrm>
            <a:off x="7825740" y="4423410"/>
            <a:ext cx="904240" cy="368300"/>
          </a:xfrm>
          <a:prstGeom prst="rect">
            <a:avLst/>
          </a:prstGeom>
          <a:noFill/>
        </p:spPr>
        <p:txBody>
          <a:bodyPr wrap="square" rtlCol="0" anchor="t">
            <a:spAutoFit/>
          </a:bodyPr>
          <a:p>
            <a:r>
              <a:rPr lang="zh-CN" altLang="en-US"/>
              <a:t>文革</a:t>
            </a:r>
            <a:endParaRPr lang="zh-CN" altLang="en-US"/>
          </a:p>
        </p:txBody>
      </p:sp>
      <p:sp>
        <p:nvSpPr>
          <p:cNvPr id="30" name="文本框 29"/>
          <p:cNvSpPr txBox="1"/>
          <p:nvPr/>
        </p:nvSpPr>
        <p:spPr>
          <a:xfrm>
            <a:off x="4146550" y="5411470"/>
            <a:ext cx="1559560" cy="645160"/>
          </a:xfrm>
          <a:prstGeom prst="rect">
            <a:avLst/>
          </a:prstGeom>
          <a:noFill/>
        </p:spPr>
        <p:txBody>
          <a:bodyPr wrap="none" rtlCol="0" anchor="t">
            <a:spAutoFit/>
          </a:bodyPr>
          <a:p>
            <a:r>
              <a:rPr lang="zh-CN" altLang="en-US"/>
              <a:t>新时期</a:t>
            </a:r>
            <a:endParaRPr lang="zh-CN" altLang="en-US"/>
          </a:p>
          <a:p>
            <a:r>
              <a:rPr lang="zh-CN" altLang="en-US"/>
              <a:t>（</a:t>
            </a:r>
            <a:r>
              <a:rPr lang="en-US" altLang="zh-CN"/>
              <a:t>1978</a:t>
            </a:r>
            <a:r>
              <a:rPr lang="zh-CN" altLang="en-US"/>
              <a:t>至今）</a:t>
            </a:r>
            <a:endParaRPr lang="zh-CN" altLang="en-US"/>
          </a:p>
        </p:txBody>
      </p:sp>
      <p:sp>
        <p:nvSpPr>
          <p:cNvPr id="31" name="左大括号 30"/>
          <p:cNvSpPr/>
          <p:nvPr/>
        </p:nvSpPr>
        <p:spPr>
          <a:xfrm>
            <a:off x="5183505" y="4674235"/>
            <a:ext cx="229870" cy="195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2" name="文本框 31"/>
          <p:cNvSpPr txBox="1"/>
          <p:nvPr/>
        </p:nvSpPr>
        <p:spPr>
          <a:xfrm>
            <a:off x="5427345" y="4791710"/>
            <a:ext cx="2617470" cy="368300"/>
          </a:xfrm>
          <a:prstGeom prst="rect">
            <a:avLst/>
          </a:prstGeom>
          <a:noFill/>
        </p:spPr>
        <p:txBody>
          <a:bodyPr wrap="square" rtlCol="0" anchor="t">
            <a:spAutoFit/>
          </a:bodyPr>
          <a:p>
            <a:pPr algn="l"/>
            <a:r>
              <a:rPr lang="zh-CN" altLang="en-US"/>
              <a:t>转折：十一届三中全会</a:t>
            </a:r>
            <a:endParaRPr lang="zh-CN" altLang="en-US"/>
          </a:p>
        </p:txBody>
      </p:sp>
      <p:sp>
        <p:nvSpPr>
          <p:cNvPr id="33" name="文本框 32"/>
          <p:cNvSpPr txBox="1"/>
          <p:nvPr/>
        </p:nvSpPr>
        <p:spPr>
          <a:xfrm>
            <a:off x="5413375" y="5329555"/>
            <a:ext cx="3623310" cy="645160"/>
          </a:xfrm>
          <a:prstGeom prst="rect">
            <a:avLst/>
          </a:prstGeom>
          <a:noFill/>
        </p:spPr>
        <p:txBody>
          <a:bodyPr wrap="square" rtlCol="0" anchor="t">
            <a:spAutoFit/>
          </a:bodyPr>
          <a:p>
            <a:pPr algn="l"/>
            <a:r>
              <a:rPr lang="zh-CN" altLang="en-US"/>
              <a:t>对内改革经济体制：农村</a:t>
            </a:r>
            <a:r>
              <a:rPr lang="en-US" altLang="zh-CN"/>
              <a:t>-</a:t>
            </a:r>
            <a:r>
              <a:rPr lang="zh-CN" altLang="en-US"/>
              <a:t>城市</a:t>
            </a:r>
            <a:r>
              <a:rPr lang="en-US" altLang="zh-CN"/>
              <a:t>-</a:t>
            </a:r>
            <a:r>
              <a:rPr lang="zh-CN" altLang="en-US"/>
              <a:t>市场</a:t>
            </a:r>
            <a:r>
              <a:rPr lang="en-US" altLang="zh-CN"/>
              <a:t>-</a:t>
            </a:r>
            <a:r>
              <a:rPr lang="zh-CN" altLang="en-US"/>
              <a:t>政治</a:t>
            </a:r>
            <a:endParaRPr lang="zh-CN" altLang="en-US"/>
          </a:p>
        </p:txBody>
      </p:sp>
      <p:sp>
        <p:nvSpPr>
          <p:cNvPr id="34" name="文本框 33"/>
          <p:cNvSpPr txBox="1"/>
          <p:nvPr/>
        </p:nvSpPr>
        <p:spPr>
          <a:xfrm>
            <a:off x="5363845" y="6050280"/>
            <a:ext cx="3623310" cy="645160"/>
          </a:xfrm>
          <a:prstGeom prst="rect">
            <a:avLst/>
          </a:prstGeom>
          <a:noFill/>
        </p:spPr>
        <p:txBody>
          <a:bodyPr wrap="square" rtlCol="0" anchor="t">
            <a:spAutoFit/>
          </a:bodyPr>
          <a:p>
            <a:pPr algn="l"/>
            <a:r>
              <a:rPr lang="zh-CN" altLang="en-US"/>
              <a:t>对外开放：特区</a:t>
            </a:r>
            <a:r>
              <a:rPr lang="en-US" altLang="zh-CN"/>
              <a:t>-</a:t>
            </a:r>
            <a:r>
              <a:rPr lang="zh-CN" altLang="en-US"/>
              <a:t>沿海开放城市</a:t>
            </a:r>
            <a:r>
              <a:rPr lang="en-US" altLang="zh-CN"/>
              <a:t>-</a:t>
            </a:r>
            <a:r>
              <a:rPr lang="zh-CN" altLang="en-US"/>
              <a:t>沿海经济开发区</a:t>
            </a:r>
            <a:r>
              <a:rPr lang="en-US" altLang="zh-CN"/>
              <a:t>-</a:t>
            </a:r>
            <a:r>
              <a:rPr lang="zh-CN" altLang="en-US"/>
              <a:t>内地</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linds(horizont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linds(horizont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linds(horizont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linds(horizont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blinds(horizontal)">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blinds(horizontal)">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blinds(horizontal)">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blinds(horizontal)">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blinds(horizontal)">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linds(horizontal)">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blinds(horizontal)">
                                      <p:cBhvr>
                                        <p:cTn id="127" dur="500"/>
                                        <p:tgtEl>
                                          <p:spTgt spid="32"/>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blinds(horizontal)">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blinds(horizontal)">
                                      <p:cBhvr>
                                        <p:cTn id="1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17" grpId="0"/>
      <p:bldP spid="12" grpId="0" bldLvl="0" animBg="1"/>
      <p:bldP spid="19" grpId="0"/>
      <p:bldP spid="23" grpId="0"/>
      <p:bldP spid="7" grpId="0"/>
      <p:bldP spid="2" grpId="0" bldLvl="0" animBg="1"/>
      <p:bldP spid="6" grpId="0"/>
      <p:bldP spid="22" grpId="0"/>
      <p:bldP spid="11" grpId="0" bldLvl="0" animBg="1"/>
      <p:bldP spid="25" grpId="0"/>
      <p:bldP spid="15" grpId="0" bldLvl="0" animBg="1"/>
      <p:bldP spid="16" grpId="0"/>
      <p:bldP spid="18" grpId="0"/>
      <p:bldP spid="20" grpId="0"/>
      <p:bldP spid="21" grpId="0"/>
      <p:bldP spid="24" grpId="0"/>
      <p:bldP spid="26" grpId="0" bldLvl="0" animBg="1"/>
      <p:bldP spid="27" grpId="0"/>
      <p:bldP spid="28" grpId="0"/>
      <p:bldP spid="29" grpId="0"/>
      <p:bldP spid="30" grpId="0"/>
      <p:bldP spid="31" grpId="0" bldLvl="0" animBg="1"/>
      <p:bldP spid="32" grpId="0"/>
      <p:bldP spid="33" grpId="0"/>
      <p:bldP spid="34"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5415" y="153035"/>
            <a:ext cx="613410" cy="6136640"/>
          </a:xfrm>
          <a:prstGeom prst="rect">
            <a:avLst/>
          </a:prstGeom>
          <a:noFill/>
        </p:spPr>
        <p:txBody>
          <a:bodyPr vert="eaVert" wrap="none" rtlCol="0">
            <a:spAutoFit/>
          </a:bodyPr>
          <a:p>
            <a:pPr algn="l"/>
            <a:r>
              <a:rPr lang="zh-CN" altLang="en-US" sz="2800">
                <a:sym typeface="+mn-ea"/>
              </a:rPr>
              <a:t>新中国成立后的</a:t>
            </a:r>
            <a:r>
              <a:rPr lang="zh-CN" altLang="en-US" sz="2800"/>
              <a:t>政治、经济、思想文化</a:t>
            </a:r>
            <a:endParaRPr lang="zh-CN" altLang="en-US" sz="28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8" name="文本框 7"/>
          <p:cNvSpPr txBox="1"/>
          <p:nvPr/>
        </p:nvSpPr>
        <p:spPr>
          <a:xfrm>
            <a:off x="765175" y="263779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862455" y="911225"/>
            <a:ext cx="256540" cy="57842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351405" y="911225"/>
            <a:ext cx="1097280" cy="368300"/>
          </a:xfrm>
          <a:prstGeom prst="rect">
            <a:avLst/>
          </a:prstGeom>
          <a:noFill/>
        </p:spPr>
        <p:txBody>
          <a:bodyPr wrap="none" rtlCol="0" anchor="t">
            <a:spAutoFit/>
          </a:bodyPr>
          <a:p>
            <a:r>
              <a:rPr lang="zh-CN" altLang="en-US"/>
              <a:t>政治方面</a:t>
            </a:r>
            <a:endParaRPr lang="zh-CN" altLang="en-US"/>
          </a:p>
        </p:txBody>
      </p:sp>
      <p:sp>
        <p:nvSpPr>
          <p:cNvPr id="3" name="文本框 2"/>
          <p:cNvSpPr txBox="1"/>
          <p:nvPr/>
        </p:nvSpPr>
        <p:spPr>
          <a:xfrm>
            <a:off x="2351405" y="1978660"/>
            <a:ext cx="1097280" cy="368300"/>
          </a:xfrm>
          <a:prstGeom prst="rect">
            <a:avLst/>
          </a:prstGeom>
          <a:noFill/>
        </p:spPr>
        <p:txBody>
          <a:bodyPr wrap="none" rtlCol="0" anchor="t">
            <a:spAutoFit/>
          </a:bodyPr>
          <a:p>
            <a:r>
              <a:rPr lang="zh-CN" altLang="en-US"/>
              <a:t>经济方面</a:t>
            </a:r>
            <a:endParaRPr lang="zh-CN" altLang="en-US"/>
          </a:p>
        </p:txBody>
      </p:sp>
      <p:sp>
        <p:nvSpPr>
          <p:cNvPr id="5" name="文本框 4"/>
          <p:cNvSpPr txBox="1"/>
          <p:nvPr/>
        </p:nvSpPr>
        <p:spPr>
          <a:xfrm>
            <a:off x="2351405" y="2775585"/>
            <a:ext cx="1097280" cy="368300"/>
          </a:xfrm>
          <a:prstGeom prst="rect">
            <a:avLst/>
          </a:prstGeom>
          <a:noFill/>
        </p:spPr>
        <p:txBody>
          <a:bodyPr wrap="none" rtlCol="0" anchor="t">
            <a:spAutoFit/>
          </a:bodyPr>
          <a:p>
            <a:r>
              <a:rPr lang="zh-CN" altLang="en-US"/>
              <a:t>外交方面</a:t>
            </a:r>
            <a:endParaRPr lang="zh-CN" altLang="en-US"/>
          </a:p>
        </p:txBody>
      </p:sp>
      <p:sp>
        <p:nvSpPr>
          <p:cNvPr id="6" name="左大括号 5"/>
          <p:cNvSpPr/>
          <p:nvPr/>
        </p:nvSpPr>
        <p:spPr>
          <a:xfrm>
            <a:off x="3874135" y="1423670"/>
            <a:ext cx="78740" cy="3072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4081780" y="1279525"/>
            <a:ext cx="4297680" cy="922020"/>
          </a:xfrm>
          <a:prstGeom prst="rect">
            <a:avLst/>
          </a:prstGeom>
          <a:noFill/>
        </p:spPr>
        <p:txBody>
          <a:bodyPr wrap="none" rtlCol="0" anchor="t">
            <a:spAutoFit/>
          </a:bodyPr>
          <a:p>
            <a:r>
              <a:rPr lang="zh-CN" altLang="en-US"/>
              <a:t>社会主义制</a:t>
            </a:r>
            <a:endParaRPr lang="zh-CN" altLang="en-US"/>
          </a:p>
          <a:p>
            <a:r>
              <a:rPr lang="zh-CN" altLang="en-US"/>
              <a:t>度确立时期：从革命外交到利益外交转变</a:t>
            </a:r>
            <a:endParaRPr lang="zh-CN" altLang="en-US"/>
          </a:p>
          <a:p>
            <a:r>
              <a:rPr lang="zh-CN" altLang="en-US"/>
              <a:t>（</a:t>
            </a:r>
            <a:r>
              <a:rPr lang="en-US" altLang="zh-CN"/>
              <a:t>1949-1956</a:t>
            </a:r>
            <a:r>
              <a:rPr lang="zh-CN" altLang="en-US"/>
              <a:t>）</a:t>
            </a:r>
            <a:endParaRPr lang="zh-CN" altLang="en-US"/>
          </a:p>
        </p:txBody>
      </p:sp>
      <p:sp>
        <p:nvSpPr>
          <p:cNvPr id="22" name="文本框 21"/>
          <p:cNvSpPr txBox="1"/>
          <p:nvPr/>
        </p:nvSpPr>
        <p:spPr>
          <a:xfrm>
            <a:off x="4146550" y="2499360"/>
            <a:ext cx="4596130" cy="1198880"/>
          </a:xfrm>
          <a:prstGeom prst="rect">
            <a:avLst/>
          </a:prstGeom>
          <a:noFill/>
        </p:spPr>
        <p:txBody>
          <a:bodyPr wrap="none" rtlCol="0" anchor="t">
            <a:spAutoFit/>
          </a:bodyPr>
          <a:p>
            <a:pPr algn="l"/>
            <a:r>
              <a:rPr lang="zh-CN" altLang="en-US"/>
              <a:t>社会主义建设探索</a:t>
            </a:r>
            <a:endParaRPr lang="zh-CN" altLang="en-US"/>
          </a:p>
          <a:p>
            <a:pPr algn="l"/>
            <a:r>
              <a:rPr lang="zh-CN" altLang="en-US"/>
              <a:t>中曲折发展时期：一大片外交</a:t>
            </a:r>
            <a:r>
              <a:rPr lang="en-US" altLang="zh-CN"/>
              <a:t>-</a:t>
            </a:r>
            <a:r>
              <a:rPr lang="zh-CN" altLang="en-US"/>
              <a:t>中美关系突破</a:t>
            </a:r>
            <a:endParaRPr lang="zh-CN" altLang="en-US"/>
          </a:p>
          <a:p>
            <a:pPr algn="l"/>
            <a:r>
              <a:rPr lang="zh-CN" altLang="en-US"/>
              <a:t>                                    </a:t>
            </a:r>
            <a:r>
              <a:rPr lang="en-US" altLang="zh-CN"/>
              <a:t>-</a:t>
            </a:r>
            <a:r>
              <a:rPr lang="zh-CN" altLang="zh-CN"/>
              <a:t>三个世界划分</a:t>
            </a:r>
            <a:endParaRPr lang="zh-CN" altLang="en-US"/>
          </a:p>
          <a:p>
            <a:pPr algn="l"/>
            <a:r>
              <a:rPr lang="zh-CN" altLang="en-US"/>
              <a:t>（</a:t>
            </a:r>
            <a:r>
              <a:rPr lang="en-US" altLang="zh-CN"/>
              <a:t>1956-1976</a:t>
            </a:r>
            <a:r>
              <a:rPr lang="zh-CN" altLang="en-US"/>
              <a:t>）</a:t>
            </a:r>
            <a:endParaRPr lang="zh-CN" altLang="en-US"/>
          </a:p>
        </p:txBody>
      </p:sp>
      <p:sp>
        <p:nvSpPr>
          <p:cNvPr id="30" name="文本框 29"/>
          <p:cNvSpPr txBox="1"/>
          <p:nvPr/>
        </p:nvSpPr>
        <p:spPr>
          <a:xfrm>
            <a:off x="4037965" y="3818890"/>
            <a:ext cx="5156200" cy="922020"/>
          </a:xfrm>
          <a:prstGeom prst="rect">
            <a:avLst/>
          </a:prstGeom>
          <a:noFill/>
        </p:spPr>
        <p:txBody>
          <a:bodyPr wrap="none" rtlCol="0" anchor="t">
            <a:spAutoFit/>
          </a:bodyPr>
          <a:p>
            <a:r>
              <a:rPr lang="en-US" altLang="zh-CN"/>
              <a:t>       </a:t>
            </a:r>
            <a:r>
              <a:rPr lang="zh-CN" altLang="en-US"/>
              <a:t>新时期：中美建交</a:t>
            </a:r>
            <a:r>
              <a:rPr lang="en-US" altLang="zh-CN"/>
              <a:t>-</a:t>
            </a:r>
            <a:r>
              <a:rPr lang="zh-CN" altLang="en-US"/>
              <a:t>不结盟外交</a:t>
            </a:r>
            <a:r>
              <a:rPr lang="en-US" altLang="zh-CN"/>
              <a:t>-</a:t>
            </a:r>
            <a:r>
              <a:rPr lang="zh-CN" altLang="en-US"/>
              <a:t>以联合国为</a:t>
            </a:r>
            <a:endParaRPr lang="zh-CN" altLang="en-US"/>
          </a:p>
          <a:p>
            <a:r>
              <a:rPr lang="zh-CN" altLang="en-US"/>
              <a:t>  中心的外交和推进新型区域合作</a:t>
            </a:r>
            <a:r>
              <a:rPr lang="en-US" altLang="zh-CN"/>
              <a:t>-</a:t>
            </a:r>
            <a:r>
              <a:rPr lang="zh-CN" altLang="en-US"/>
              <a:t>人类命运共同体</a:t>
            </a:r>
            <a:endParaRPr lang="zh-CN" altLang="en-US"/>
          </a:p>
          <a:p>
            <a:r>
              <a:rPr lang="zh-CN" altLang="en-US"/>
              <a:t>（</a:t>
            </a:r>
            <a:r>
              <a:rPr lang="en-US" altLang="zh-CN"/>
              <a:t>1978</a:t>
            </a:r>
            <a:r>
              <a:rPr lang="zh-CN" altLang="en-US"/>
              <a:t>至今）</a:t>
            </a:r>
            <a:endParaRPr lang="zh-CN" altLang="en-US"/>
          </a:p>
        </p:txBody>
      </p:sp>
      <p:sp>
        <p:nvSpPr>
          <p:cNvPr id="7" name="文本框 6"/>
          <p:cNvSpPr txBox="1"/>
          <p:nvPr/>
        </p:nvSpPr>
        <p:spPr>
          <a:xfrm>
            <a:off x="2118995" y="4740910"/>
            <a:ext cx="6782435" cy="368300"/>
          </a:xfrm>
          <a:prstGeom prst="rect">
            <a:avLst/>
          </a:prstGeom>
          <a:noFill/>
        </p:spPr>
        <p:txBody>
          <a:bodyPr wrap="none" rtlCol="0" anchor="t">
            <a:spAutoFit/>
          </a:bodyPr>
          <a:p>
            <a:r>
              <a:rPr lang="zh-CN" altLang="en-US"/>
              <a:t>文艺方面：百家争鸣（</a:t>
            </a:r>
            <a:r>
              <a:rPr lang="en-US" altLang="zh-CN"/>
              <a:t>1956</a:t>
            </a:r>
            <a:r>
              <a:rPr lang="zh-CN" altLang="en-US"/>
              <a:t>） </a:t>
            </a:r>
            <a:r>
              <a:rPr lang="en-US" altLang="zh-CN"/>
              <a:t>——</a:t>
            </a:r>
            <a:r>
              <a:rPr lang="zh-CN" altLang="en-US"/>
              <a:t>遭破坏</a:t>
            </a:r>
            <a:r>
              <a:rPr lang="en-US" altLang="zh-CN"/>
              <a:t>——</a:t>
            </a:r>
            <a:r>
              <a:rPr lang="zh-CN" altLang="en-US"/>
              <a:t>二为方针和双百方针</a:t>
            </a:r>
            <a:endParaRPr lang="zh-CN" altLang="en-US"/>
          </a:p>
        </p:txBody>
      </p:sp>
      <p:sp>
        <p:nvSpPr>
          <p:cNvPr id="2" name="文本框 1"/>
          <p:cNvSpPr txBox="1"/>
          <p:nvPr/>
        </p:nvSpPr>
        <p:spPr>
          <a:xfrm>
            <a:off x="2101215" y="5134610"/>
            <a:ext cx="7071360" cy="645160"/>
          </a:xfrm>
          <a:prstGeom prst="rect">
            <a:avLst/>
          </a:prstGeom>
          <a:noFill/>
        </p:spPr>
        <p:txBody>
          <a:bodyPr wrap="none" rtlCol="0" anchor="t">
            <a:spAutoFit/>
          </a:bodyPr>
          <a:p>
            <a:pPr algn="l"/>
            <a:r>
              <a:rPr lang="zh-CN" altLang="en-US"/>
              <a:t>教育方面：教育方针（</a:t>
            </a:r>
            <a:r>
              <a:rPr lang="en-US" altLang="zh-CN"/>
              <a:t>1949</a:t>
            </a:r>
            <a:r>
              <a:rPr lang="zh-CN" altLang="en-US"/>
              <a:t>） </a:t>
            </a:r>
            <a:r>
              <a:rPr lang="en-US" altLang="zh-CN"/>
              <a:t>—</a:t>
            </a:r>
            <a:r>
              <a:rPr lang="zh-CN" altLang="en-US"/>
              <a:t>教育性质（</a:t>
            </a:r>
            <a:r>
              <a:rPr lang="en-US" altLang="zh-CN"/>
              <a:t>1954</a:t>
            </a:r>
            <a:r>
              <a:rPr lang="zh-CN" altLang="en-US"/>
              <a:t>）</a:t>
            </a:r>
            <a:r>
              <a:rPr lang="en-US" altLang="zh-CN"/>
              <a:t>—</a:t>
            </a:r>
            <a:r>
              <a:rPr lang="zh-CN" altLang="en-US"/>
              <a:t>指导方针</a:t>
            </a:r>
            <a:r>
              <a:rPr lang="en-US" altLang="zh-CN"/>
              <a:t>1956</a:t>
            </a:r>
            <a:endParaRPr lang="en-US" altLang="zh-CN"/>
          </a:p>
          <a:p>
            <a:pPr algn="l"/>
            <a:r>
              <a:rPr lang="en-US" altLang="zh-CN"/>
              <a:t>    </a:t>
            </a:r>
            <a:r>
              <a:rPr lang="en-US" altLang="zh-CN">
                <a:sym typeface="+mn-ea"/>
              </a:rPr>
              <a:t>—</a:t>
            </a:r>
            <a:r>
              <a:rPr lang="zh-CN" altLang="en-US">
                <a:sym typeface="+mn-ea"/>
              </a:rPr>
              <a:t>初步形成比较完整的国民教育体系</a:t>
            </a:r>
            <a:r>
              <a:rPr lang="en-US" altLang="zh-CN">
                <a:sym typeface="+mn-ea"/>
              </a:rPr>
              <a:t>1965-</a:t>
            </a:r>
            <a:r>
              <a:rPr lang="zh-CN" altLang="en-US">
                <a:sym typeface="+mn-ea"/>
              </a:rPr>
              <a:t>双基、素质、三维、核心</a:t>
            </a:r>
            <a:endParaRPr lang="zh-CN" altLang="en-US">
              <a:sym typeface="+mn-ea"/>
            </a:endParaRPr>
          </a:p>
        </p:txBody>
      </p:sp>
      <p:sp>
        <p:nvSpPr>
          <p:cNvPr id="11" name="文本框 10"/>
          <p:cNvSpPr txBox="1"/>
          <p:nvPr/>
        </p:nvSpPr>
        <p:spPr>
          <a:xfrm>
            <a:off x="2174875" y="5875020"/>
            <a:ext cx="6540500" cy="368300"/>
          </a:xfrm>
          <a:prstGeom prst="rect">
            <a:avLst/>
          </a:prstGeom>
          <a:noFill/>
        </p:spPr>
        <p:txBody>
          <a:bodyPr wrap="none" rtlCol="0" anchor="t">
            <a:spAutoFit/>
          </a:bodyPr>
          <a:p>
            <a:pPr algn="l"/>
            <a:r>
              <a:rPr lang="zh-CN" altLang="en-US"/>
              <a:t>社会生活：移风易俗、中西合璧；中山列宁</a:t>
            </a:r>
            <a:r>
              <a:rPr lang="en-US" altLang="zh-CN"/>
              <a:t>——</a:t>
            </a:r>
            <a:r>
              <a:rPr lang="zh-CN" altLang="en-US"/>
              <a:t>个性化；速多便</a:t>
            </a:r>
            <a:endParaRPr lang="zh-CN" altLang="en-US">
              <a:sym typeface="+mn-ea"/>
            </a:endParaRPr>
          </a:p>
        </p:txBody>
      </p:sp>
      <p:sp>
        <p:nvSpPr>
          <p:cNvPr id="12" name="文本框 11"/>
          <p:cNvSpPr txBox="1"/>
          <p:nvPr/>
        </p:nvSpPr>
        <p:spPr>
          <a:xfrm>
            <a:off x="2034540" y="6289675"/>
            <a:ext cx="7204710" cy="645160"/>
          </a:xfrm>
          <a:prstGeom prst="rect">
            <a:avLst/>
          </a:prstGeom>
          <a:noFill/>
        </p:spPr>
        <p:txBody>
          <a:bodyPr wrap="none" rtlCol="0" anchor="t">
            <a:spAutoFit/>
          </a:bodyPr>
          <a:p>
            <a:pPr algn="l"/>
            <a:r>
              <a:rPr lang="zh-CN" altLang="en-US"/>
              <a:t>建设理论：毛泽东思想的新发展</a:t>
            </a:r>
            <a:r>
              <a:rPr lang="en-US" altLang="zh-CN"/>
              <a:t>—</a:t>
            </a:r>
            <a:r>
              <a:rPr lang="zh-CN" altLang="en-US"/>
              <a:t>邓小平理论</a:t>
            </a:r>
            <a:r>
              <a:rPr lang="en-US" altLang="zh-CN"/>
              <a:t>—</a:t>
            </a:r>
            <a:r>
              <a:rPr lang="zh-CN" altLang="en-US"/>
              <a:t>三个代表</a:t>
            </a:r>
            <a:r>
              <a:rPr lang="en-US" altLang="zh-CN"/>
              <a:t>—</a:t>
            </a:r>
            <a:r>
              <a:rPr lang="zh-CN" altLang="en-US"/>
              <a:t>科学发展观</a:t>
            </a:r>
            <a:endParaRPr lang="zh-CN" altLang="en-US"/>
          </a:p>
          <a:p>
            <a:pPr algn="l"/>
            <a:r>
              <a:rPr lang="en-US" altLang="zh-CN">
                <a:sym typeface="+mn-ea"/>
              </a:rPr>
              <a:t>——</a:t>
            </a:r>
            <a:r>
              <a:rPr lang="zh-CN" altLang="en-US">
                <a:sym typeface="+mn-ea"/>
              </a:rPr>
              <a:t>新时代有中国特色的社会主义</a:t>
            </a:r>
            <a:endParaRPr lang="zh-CN" altLang="en-U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17" grpId="0"/>
      <p:bldP spid="22" grpId="0"/>
      <p:bldP spid="30" grpId="0"/>
      <p:bldP spid="7" grpId="0"/>
      <p:bldP spid="2"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404664"/>
          </a:xfrm>
        </p:spPr>
        <p:txBody>
          <a:bodyPr>
            <a:normAutofit fontScale="90000"/>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0" y="476672"/>
            <a:ext cx="9144000" cy="6381328"/>
          </a:xfrm>
        </p:spPr>
        <p:txBody>
          <a:bodyPr>
            <a:normAutofit fontScale="40000" lnSpcReduction="20000"/>
          </a:bodyPr>
          <a:lstStyle/>
          <a:p>
            <a:r>
              <a:rPr lang="zh-CN" altLang="en-US" sz="4200" b="1" dirty="0" smtClean="0"/>
              <a:t>（四）论证和探讨问题</a:t>
            </a:r>
            <a:endParaRPr lang="zh-CN" altLang="en-US" sz="4200" b="1" dirty="0" smtClean="0"/>
          </a:p>
          <a:p>
            <a:r>
              <a:rPr lang="en-US" altLang="zh-CN" sz="4200" b="1" dirty="0" smtClean="0"/>
              <a:t>3</a:t>
            </a:r>
            <a:r>
              <a:rPr lang="zh-CN" altLang="en-US" sz="4200" b="1" dirty="0" smtClean="0"/>
              <a:t>、独立提出观点</a:t>
            </a:r>
            <a:endParaRPr lang="en-US" altLang="zh-CN" sz="4200" b="1" dirty="0" smtClean="0"/>
          </a:p>
          <a:p>
            <a:r>
              <a:rPr lang="zh-CN" altLang="en-US" sz="4500" dirty="0"/>
              <a:t>例</a:t>
            </a:r>
            <a:r>
              <a:rPr lang="en-US" altLang="zh-CN" sz="4500" dirty="0" smtClean="0"/>
              <a:t>12 </a:t>
            </a:r>
            <a:r>
              <a:rPr lang="zh-CN" altLang="en-US" sz="4500" dirty="0" smtClean="0"/>
              <a:t>、阅</a:t>
            </a:r>
            <a:r>
              <a:rPr lang="zh-CN" altLang="en-US" sz="4500" dirty="0"/>
              <a:t>读材料，完成下列各题。</a:t>
            </a:r>
            <a:endParaRPr lang="zh-CN" altLang="en-US" sz="4500" dirty="0"/>
          </a:p>
          <a:p>
            <a:r>
              <a:rPr lang="zh-CN" altLang="en-US" sz="4500" dirty="0"/>
              <a:t>材料</a:t>
            </a:r>
            <a:r>
              <a:rPr lang="zh-CN" altLang="en-US" sz="4500" dirty="0" smtClean="0"/>
              <a:t>一  历</a:t>
            </a:r>
            <a:r>
              <a:rPr lang="zh-CN" altLang="en-US" sz="4500" dirty="0"/>
              <a:t>代盛行的</a:t>
            </a:r>
            <a:r>
              <a:rPr lang="zh-CN" altLang="en-US" sz="4500" dirty="0">
                <a:solidFill>
                  <a:srgbClr val="FF0000"/>
                </a:solidFill>
              </a:rPr>
              <a:t>官营作坊</a:t>
            </a:r>
            <a:r>
              <a:rPr lang="zh-CN" altLang="en-US" sz="4500" dirty="0"/>
              <a:t>，在明清时期受到冲击。江南城镇</a:t>
            </a:r>
            <a:r>
              <a:rPr lang="zh-CN" altLang="en-US" sz="4500" dirty="0">
                <a:solidFill>
                  <a:srgbClr val="FF0000"/>
                </a:solidFill>
              </a:rPr>
              <a:t>附近农户</a:t>
            </a:r>
            <a:r>
              <a:rPr lang="zh-CN" altLang="en-US" sz="4500" dirty="0"/>
              <a:t>不事农耕，“尽主绫绸之利”，渐成风尚，城镇中“络纬机抒之声通宵彻夜”的情形亦载于史籍。明万历年间，仅苏州丝织业中受雇于</a:t>
            </a:r>
            <a:r>
              <a:rPr lang="zh-CN" altLang="en-US" sz="4500" dirty="0">
                <a:solidFill>
                  <a:srgbClr val="FF0000"/>
                </a:solidFill>
              </a:rPr>
              <a:t>私营机房</a:t>
            </a:r>
            <a:r>
              <a:rPr lang="zh-CN" altLang="en-US" sz="4500" dirty="0"/>
              <a:t>的织工就有数千人，是官局的两三倍。清初在苏州复直官局，设机</a:t>
            </a:r>
            <a:r>
              <a:rPr lang="en-US" altLang="zh-CN" sz="4500" dirty="0"/>
              <a:t>800</a:t>
            </a:r>
            <a:r>
              <a:rPr lang="zh-CN" altLang="en-US" sz="4500" dirty="0"/>
              <a:t>张，织工</a:t>
            </a:r>
            <a:r>
              <a:rPr lang="en-US" altLang="zh-CN" sz="4500" dirty="0"/>
              <a:t>2330</a:t>
            </a:r>
            <a:r>
              <a:rPr lang="zh-CN" altLang="en-US" sz="4500" dirty="0"/>
              <a:t>名。至康熙六年（</a:t>
            </a:r>
            <a:r>
              <a:rPr lang="en-US" altLang="zh-CN" sz="4500" dirty="0"/>
              <a:t>1667</a:t>
            </a:r>
            <a:r>
              <a:rPr lang="zh-CN" altLang="en-US" sz="4500" dirty="0"/>
              <a:t>）设机</a:t>
            </a:r>
            <a:r>
              <a:rPr lang="en-US" altLang="zh-CN" sz="4500" dirty="0"/>
              <a:t>1705</a:t>
            </a:r>
            <a:r>
              <a:rPr lang="zh-CN" altLang="en-US" sz="4500" dirty="0"/>
              <a:t>张，机匠补充困难，而同一时期苏州民机不少于</a:t>
            </a:r>
            <a:r>
              <a:rPr lang="en-US" altLang="zh-CN" sz="4500" dirty="0"/>
              <a:t>3400</a:t>
            </a:r>
            <a:r>
              <a:rPr lang="zh-CN" altLang="en-US" sz="4500" dirty="0"/>
              <a:t>张。“家抒轴而户慕组，</a:t>
            </a:r>
            <a:r>
              <a:rPr lang="zh-CN" altLang="en-US" sz="4500" dirty="0">
                <a:solidFill>
                  <a:srgbClr val="FF0000"/>
                </a:solidFill>
              </a:rPr>
              <a:t>机户出资，机工出力，</a:t>
            </a:r>
            <a:r>
              <a:rPr lang="zh-CN" altLang="en-US" sz="4500" dirty="0"/>
              <a:t>相依为命久矣</a:t>
            </a:r>
            <a:r>
              <a:rPr lang="zh-CN" altLang="en-US" sz="4500" dirty="0" smtClean="0"/>
              <a:t>。”</a:t>
            </a:r>
            <a:endParaRPr lang="en-US" altLang="zh-CN" sz="4500" dirty="0" smtClean="0"/>
          </a:p>
          <a:p>
            <a:r>
              <a:rPr lang="en-US" altLang="zh-CN" sz="4500" dirty="0"/>
              <a:t> </a:t>
            </a:r>
            <a:r>
              <a:rPr lang="en-US" altLang="zh-CN" sz="4500" dirty="0" smtClean="0"/>
              <a:t>                                                ——</a:t>
            </a:r>
            <a:r>
              <a:rPr lang="zh-CN" altLang="en-US" sz="4500" dirty="0"/>
              <a:t>摘编自许涤新、吴承明主编</a:t>
            </a:r>
            <a:r>
              <a:rPr lang="en-US" altLang="zh-CN" sz="4500" dirty="0"/>
              <a:t>《</a:t>
            </a:r>
            <a:r>
              <a:rPr lang="zh-CN" altLang="en-US" sz="4500" dirty="0"/>
              <a:t>中国资本主义发展史</a:t>
            </a:r>
            <a:r>
              <a:rPr lang="en-US" altLang="zh-CN" sz="4500" dirty="0"/>
              <a:t>》</a:t>
            </a:r>
            <a:endParaRPr lang="zh-CN" altLang="en-US" sz="4500" dirty="0"/>
          </a:p>
          <a:p>
            <a:r>
              <a:rPr lang="zh-CN" altLang="en-US" sz="4500" dirty="0"/>
              <a:t>材料</a:t>
            </a:r>
            <a:r>
              <a:rPr lang="zh-CN" altLang="en-US" sz="4500" dirty="0" smtClean="0"/>
              <a:t>二  自</a:t>
            </a:r>
            <a:r>
              <a:rPr lang="zh-CN" altLang="en-US" sz="4500" dirty="0"/>
              <a:t>中世纪晚期开始，乡村手工业特别是毛纺织业在英格兰东部、西部和约克郡地区快速发展。</a:t>
            </a:r>
            <a:r>
              <a:rPr lang="zh-CN" altLang="en-US" sz="4500" b="1" dirty="0">
                <a:solidFill>
                  <a:srgbClr val="FF0000"/>
                </a:solidFill>
              </a:rPr>
              <a:t>商人</a:t>
            </a:r>
            <a:r>
              <a:rPr lang="zh-CN" altLang="en-US" sz="4500" dirty="0"/>
              <a:t>发放原材料，回收产品，销往海内外，这种新型的“乡村制造业活动”被称为“</a:t>
            </a:r>
            <a:r>
              <a:rPr lang="zh-CN" altLang="en-US" sz="4500" dirty="0">
                <a:solidFill>
                  <a:srgbClr val="FF0000"/>
                </a:solidFill>
              </a:rPr>
              <a:t>原工业化”</a:t>
            </a:r>
            <a:r>
              <a:rPr lang="zh-CN" altLang="en-US" sz="4500" dirty="0"/>
              <a:t>。在此基础上发展起来的“工厂”，推动了</a:t>
            </a:r>
            <a:r>
              <a:rPr lang="zh-CN" altLang="en-US" sz="4500" b="1" dirty="0">
                <a:solidFill>
                  <a:srgbClr val="FF0000"/>
                </a:solidFill>
              </a:rPr>
              <a:t>手工业</a:t>
            </a:r>
            <a:r>
              <a:rPr lang="zh-CN" altLang="en-US" sz="4500" dirty="0"/>
              <a:t>的发展。</a:t>
            </a:r>
            <a:r>
              <a:rPr lang="en-US" altLang="zh-CN" sz="4500" dirty="0"/>
              <a:t>16</a:t>
            </a:r>
            <a:r>
              <a:rPr lang="zh-CN" altLang="en-US" sz="4500" dirty="0"/>
              <a:t>世纪初，纽贝里的一家毛纺织“工厂”</a:t>
            </a:r>
            <a:r>
              <a:rPr lang="zh-CN" altLang="en-US" sz="4500" b="1" dirty="0">
                <a:solidFill>
                  <a:srgbClr val="FF0000"/>
                </a:solidFill>
              </a:rPr>
              <a:t>雇用</a:t>
            </a:r>
            <a:r>
              <a:rPr lang="zh-CN" altLang="en-US" sz="4500" dirty="0"/>
              <a:t>了</a:t>
            </a:r>
            <a:r>
              <a:rPr lang="en-US" altLang="zh-CN" sz="4500" dirty="0"/>
              <a:t>1140</a:t>
            </a:r>
            <a:r>
              <a:rPr lang="zh-CN" altLang="en-US" sz="4500" dirty="0"/>
              <a:t>名工人，其中近三分之二为妇女和儿童。海外市场的需求大大地刺激了此类“工厂”的发展，英国成为欧洲最重妥的毛纺织品生产和出口团，</a:t>
            </a:r>
            <a:r>
              <a:rPr lang="en-US" altLang="zh-CN" sz="4500" dirty="0"/>
              <a:t>1700</a:t>
            </a:r>
            <a:r>
              <a:rPr lang="zh-CN" altLang="en-US" sz="4500" dirty="0"/>
              <a:t>年毛纺织品占国内出口商品的</a:t>
            </a:r>
            <a:r>
              <a:rPr lang="en-US" altLang="zh-CN" sz="4500" dirty="0"/>
              <a:t>70%</a:t>
            </a:r>
            <a:r>
              <a:rPr lang="zh-CN" altLang="en-US" sz="4500" dirty="0"/>
              <a:t>。</a:t>
            </a:r>
            <a:r>
              <a:rPr lang="zh-CN" altLang="en-US" sz="4500" dirty="0">
                <a:solidFill>
                  <a:srgbClr val="FF0000"/>
                </a:solidFill>
              </a:rPr>
              <a:t>棉纺织业</a:t>
            </a:r>
            <a:r>
              <a:rPr lang="zh-CN" altLang="en-US" sz="4500" dirty="0"/>
              <a:t>作为新兴行业随之兴起，其他行业也迅速扩张。</a:t>
            </a:r>
            <a:r>
              <a:rPr lang="zh-CN" altLang="en-US" sz="4500" dirty="0">
                <a:solidFill>
                  <a:srgbClr val="FF0000"/>
                </a:solidFill>
              </a:rPr>
              <a:t>机械化</a:t>
            </a:r>
            <a:r>
              <a:rPr lang="zh-CN" altLang="en-US" sz="4500" dirty="0"/>
              <a:t>逐渐成为新的生产方式的主要特征，并在欧洲大陆广泛传播。</a:t>
            </a:r>
            <a:endParaRPr lang="zh-CN" altLang="en-US" sz="4500" dirty="0"/>
          </a:p>
          <a:p>
            <a:r>
              <a:rPr lang="zh-CN" altLang="en-US" sz="4500" dirty="0"/>
              <a:t>材料</a:t>
            </a:r>
            <a:r>
              <a:rPr lang="zh-CN" altLang="en-US" sz="4500" dirty="0" smtClean="0"/>
              <a:t>三  包</a:t>
            </a:r>
            <a:r>
              <a:rPr lang="zh-CN" altLang="en-US" sz="4500" dirty="0"/>
              <a:t>含着整个资本主义生产方式的萌芽的雇佣劳动是很古老的，它个别地和分散地同奴隶制度并存了几百年。但是只有在历史前提已经具备时，这一萌芽才能发展成资本主义生产方式</a:t>
            </a:r>
            <a:r>
              <a:rPr lang="zh-CN" altLang="en-US" sz="4500" dirty="0" smtClean="0"/>
              <a:t>。                                                       </a:t>
            </a:r>
            <a:r>
              <a:rPr lang="en-US" altLang="zh-CN" sz="4500" dirty="0" smtClean="0"/>
              <a:t>——</a:t>
            </a:r>
            <a:r>
              <a:rPr lang="zh-CN" altLang="en-US" sz="4500" dirty="0"/>
              <a:t>恩格斯：</a:t>
            </a:r>
            <a:r>
              <a:rPr lang="en-US" altLang="zh-CN" sz="4500" dirty="0"/>
              <a:t>《</a:t>
            </a:r>
            <a:r>
              <a:rPr lang="zh-CN" altLang="en-US" sz="4500" dirty="0"/>
              <a:t>反杜林论</a:t>
            </a:r>
            <a:r>
              <a:rPr lang="en-US" altLang="zh-CN" sz="4500" dirty="0"/>
              <a:t>》</a:t>
            </a:r>
            <a:endParaRPr lang="zh-CN" altLang="en-US" sz="4500" dirty="0"/>
          </a:p>
          <a:p>
            <a:r>
              <a:rPr lang="en-US" altLang="zh-CN" sz="4500" dirty="0"/>
              <a:t>(1</a:t>
            </a:r>
            <a:r>
              <a:rPr lang="zh-CN" altLang="en-US" sz="4500" dirty="0"/>
              <a:t>）根据材料一井结合所学知识，概括指出明清之际江南手工业发展的特点。</a:t>
            </a:r>
            <a:endParaRPr lang="zh-CN" altLang="en-US" sz="4500" dirty="0"/>
          </a:p>
          <a:p>
            <a:r>
              <a:rPr lang="en-US" altLang="zh-CN" sz="4500" dirty="0"/>
              <a:t>(2</a:t>
            </a:r>
            <a:r>
              <a:rPr lang="zh-CN" altLang="en-US" sz="4500" dirty="0"/>
              <a:t>）根据材料二井结合所学知识，说明</a:t>
            </a:r>
            <a:r>
              <a:rPr lang="en-US" altLang="zh-CN" sz="4500" dirty="0"/>
              <a:t>19</a:t>
            </a:r>
            <a:r>
              <a:rPr lang="zh-CN" altLang="en-US" sz="4500" dirty="0"/>
              <a:t>世纪中期以前英国工业发展的阶段及阶段性特征。</a:t>
            </a:r>
            <a:endParaRPr lang="zh-CN" altLang="en-US" sz="4500" dirty="0"/>
          </a:p>
          <a:p>
            <a:r>
              <a:rPr lang="en-US" altLang="zh-CN" sz="4500" dirty="0"/>
              <a:t>(3</a:t>
            </a:r>
            <a:r>
              <a:rPr lang="zh-CN" altLang="en-US" sz="4500" dirty="0"/>
              <a:t>）根据材料并结合所学知识，阐述对恩格斯所说“历史前提”的认识。</a:t>
            </a:r>
            <a:endParaRPr lang="zh-CN" altLang="en-US" sz="4500" dirty="0"/>
          </a:p>
          <a:p>
            <a:r>
              <a:rPr lang="zh-CN" altLang="en-US" sz="4500" dirty="0"/>
              <a:t>（要求：以对“历史前提”的认识为中心；观点明确，史论结合。）</a:t>
            </a:r>
            <a:endParaRPr lang="zh-CN" altLang="en-US" sz="4500" dirty="0"/>
          </a:p>
          <a:p>
            <a:endParaRPr lang="zh-CN" altLang="en-US" sz="4500"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31775" y="109855"/>
            <a:ext cx="8147685" cy="1938020"/>
          </a:xfrm>
          <a:prstGeom prst="rect">
            <a:avLst/>
          </a:prstGeom>
          <a:noFill/>
          <a:ln w="9525">
            <a:noFill/>
          </a:ln>
        </p:spPr>
        <p:txBody>
          <a:bodyPr wrap="square">
            <a:spAutoFit/>
          </a:bodyPr>
          <a:p>
            <a:pPr indent="0"/>
            <a:r>
              <a:rPr lang="en-US" sz="2000" b="0">
                <a:latin typeface="宋体" panose="02010600030101010101" pitchFamily="2" charset="-122"/>
              </a:rPr>
              <a:t>31.1990</a:t>
            </a:r>
            <a:r>
              <a:rPr lang="zh-CN" sz="2000" b="0">
                <a:ea typeface="宋体" panose="02010600030101010101" pitchFamily="2" charset="-122"/>
              </a:rPr>
              <a:t>年，一份提交中央的报告说，理论上的凯恩斯主义和实践中的罗斯福新政，实际上是把计划用作国家干预的一种手段，从那时候起，计划与市场相结合成为世界经济体制优化的普遍趋势，据此可知，该报告的主旨是</a:t>
            </a:r>
            <a:r>
              <a:rPr lang="en-US" sz="2000" b="0">
                <a:latin typeface="宋体" panose="02010600030101010101" pitchFamily="2" charset="-122"/>
              </a:rPr>
              <a:t>A</a:t>
            </a:r>
            <a:r>
              <a:rPr lang="zh-CN" sz="2000" b="0">
                <a:ea typeface="宋体" panose="02010600030101010101" pitchFamily="2" charset="-122"/>
              </a:rPr>
              <a:t>．肯定国家干预经济的发展模式</a:t>
            </a:r>
            <a:r>
              <a:rPr lang="en-US" sz="2000" b="0">
                <a:latin typeface="宋体" panose="02010600030101010101" pitchFamily="2" charset="-122"/>
              </a:rPr>
              <a:t>B</a:t>
            </a:r>
            <a:r>
              <a:rPr lang="zh-CN" sz="2000" b="0">
                <a:ea typeface="宋体" panose="02010600030101010101" pitchFamily="2" charset="-122"/>
              </a:rPr>
              <a:t>．阐明融入经济全球化的必要</a:t>
            </a:r>
            <a:r>
              <a:rPr lang="en-US" sz="2000" b="0">
                <a:latin typeface="宋体" panose="02010600030101010101" pitchFamily="2" charset="-122"/>
              </a:rPr>
              <a:t>C</a:t>
            </a:r>
            <a:r>
              <a:rPr lang="zh-CN" sz="2000" b="0">
                <a:ea typeface="宋体" panose="02010600030101010101" pitchFamily="2" charset="-122"/>
              </a:rPr>
              <a:t>．主张摆脱传统经济模式的束缚</a:t>
            </a:r>
            <a:r>
              <a:rPr lang="en-US" sz="2000" b="0">
                <a:latin typeface="宋体" panose="02010600030101010101" pitchFamily="2" charset="-122"/>
              </a:rPr>
              <a:t>D</a:t>
            </a:r>
            <a:r>
              <a:rPr lang="zh-CN" sz="2000" b="0">
                <a:ea typeface="宋体" panose="02010600030101010101" pitchFamily="2" charset="-122"/>
              </a:rPr>
              <a:t>．剖析西方经济体制的实质</a:t>
            </a:r>
            <a:endParaRPr lang="zh-CN" altLang="en-US" sz="2000"/>
          </a:p>
        </p:txBody>
      </p:sp>
      <p:sp>
        <p:nvSpPr>
          <p:cNvPr id="3" name="文本框 2"/>
          <p:cNvSpPr txBox="1"/>
          <p:nvPr/>
        </p:nvSpPr>
        <p:spPr>
          <a:xfrm>
            <a:off x="220980" y="2047875"/>
            <a:ext cx="8701405" cy="1938020"/>
          </a:xfrm>
          <a:prstGeom prst="rect">
            <a:avLst/>
          </a:prstGeom>
          <a:noFill/>
          <a:ln w="9525">
            <a:noFill/>
          </a:ln>
        </p:spPr>
        <p:txBody>
          <a:bodyPr wrap="square">
            <a:spAutoFit/>
          </a:bodyPr>
          <a:p>
            <a:pPr indent="0"/>
            <a:r>
              <a:rPr lang="en-US" sz="2000" b="0">
                <a:latin typeface="Calibri" panose="020F0502020204030204" charset="0"/>
              </a:rPr>
              <a:t>31</a:t>
            </a:r>
            <a:r>
              <a:rPr lang="zh-CN" sz="2000" b="0">
                <a:ea typeface="宋体" panose="02010600030101010101" pitchFamily="2" charset="-122"/>
              </a:rPr>
              <a:t>．</a:t>
            </a:r>
            <a:r>
              <a:rPr lang="en-US" sz="2000" b="0">
                <a:latin typeface="Calibri" panose="020F0502020204030204" charset="0"/>
              </a:rPr>
              <a:t>1977</a:t>
            </a:r>
            <a:r>
              <a:rPr lang="zh-CN" sz="2000" b="0">
                <a:ea typeface="宋体" panose="02010600030101010101" pitchFamily="2" charset="-122"/>
              </a:rPr>
              <a:t>年，我国各大专院校录取新生</a:t>
            </a:r>
            <a:r>
              <a:rPr lang="en-US" sz="2000" b="0">
                <a:latin typeface="Calibri" panose="020F0502020204030204" charset="0"/>
              </a:rPr>
              <a:t>27</a:t>
            </a:r>
            <a:r>
              <a:rPr lang="zh-CN" sz="2000" b="0">
                <a:ea typeface="宋体" panose="02010600030101010101" pitchFamily="2" charset="-122"/>
              </a:rPr>
              <a:t>．</a:t>
            </a:r>
            <a:r>
              <a:rPr lang="en-US" sz="2000" b="0">
                <a:latin typeface="Calibri" panose="020F0502020204030204" charset="0"/>
              </a:rPr>
              <a:t>3</a:t>
            </a:r>
            <a:r>
              <a:rPr lang="zh-CN" sz="2000" b="0">
                <a:ea typeface="宋体" panose="02010600030101010101" pitchFamily="2" charset="-122"/>
              </a:rPr>
              <a:t>万人，至</a:t>
            </a:r>
            <a:r>
              <a:rPr lang="en-US" sz="2000" b="0">
                <a:latin typeface="Calibri" panose="020F0502020204030204" charset="0"/>
              </a:rPr>
              <a:t>1988</a:t>
            </a:r>
            <a:r>
              <a:rPr lang="zh-CN" sz="2000" b="0">
                <a:ea typeface="宋体" panose="02010600030101010101" pitchFamily="2" charset="-122"/>
              </a:rPr>
              <a:t>年高校在校生总规模达</a:t>
            </a:r>
            <a:r>
              <a:rPr lang="en-US" sz="2000" b="0">
                <a:latin typeface="Calibri" panose="020F0502020204030204" charset="0"/>
              </a:rPr>
              <a:t>206</a:t>
            </a:r>
            <a:r>
              <a:rPr lang="zh-CN" sz="2000" b="0">
                <a:ea typeface="宋体" panose="02010600030101010101" pitchFamily="2" charset="-122"/>
              </a:rPr>
              <a:t>万人，</a:t>
            </a:r>
            <a:r>
              <a:rPr lang="en-US" sz="2000" b="0">
                <a:latin typeface="Calibri" panose="020F0502020204030204" charset="0"/>
              </a:rPr>
              <a:t>2001</a:t>
            </a:r>
            <a:r>
              <a:rPr lang="zh-CN" sz="2000" b="0">
                <a:ea typeface="宋体" panose="02010600030101010101" pitchFamily="2" charset="-122"/>
              </a:rPr>
              <a:t>年增长至</a:t>
            </a:r>
            <a:r>
              <a:rPr lang="en-US" sz="2000" b="0">
                <a:latin typeface="Calibri" panose="020F0502020204030204" charset="0"/>
              </a:rPr>
              <a:t>719</a:t>
            </a:r>
            <a:r>
              <a:rPr lang="zh-CN" sz="2000" b="0">
                <a:ea typeface="宋体" panose="02010600030101010101" pitchFamily="2" charset="-122"/>
              </a:rPr>
              <a:t>万人。在此期间，高等职业教育和各种形式的成人高等教育的入学人数也有很大增长。由此可知</a:t>
            </a:r>
            <a:r>
              <a:rPr lang="en-US" sz="2000" b="0">
                <a:latin typeface="Calibri" panose="020F0502020204030204" charset="0"/>
              </a:rPr>
              <a:t>A</a:t>
            </a:r>
            <a:r>
              <a:rPr lang="zh-CN" sz="2000" b="0">
                <a:ea typeface="宋体" panose="02010600030101010101" pitchFamily="2" charset="-122"/>
              </a:rPr>
              <a:t>．社会对专业人才的需求得到了解决</a:t>
            </a:r>
            <a:r>
              <a:rPr lang="en-US" sz="2000" b="0">
                <a:latin typeface="Calibri" panose="020F0502020204030204" charset="0"/>
              </a:rPr>
              <a:t>B</a:t>
            </a:r>
            <a:r>
              <a:rPr lang="zh-CN" sz="2000" b="0">
                <a:ea typeface="宋体" panose="02010600030101010101" pitchFamily="2" charset="-122"/>
              </a:rPr>
              <a:t>．高等教育实现了与生产劳动相结合</a:t>
            </a:r>
            <a:r>
              <a:rPr lang="en-US" sz="2000" b="0">
                <a:latin typeface="Calibri" panose="020F0502020204030204" charset="0"/>
              </a:rPr>
              <a:t>C</a:t>
            </a:r>
            <a:r>
              <a:rPr lang="zh-CN" sz="2000" b="0">
                <a:ea typeface="宋体" panose="02010600030101010101" pitchFamily="2" charset="-122"/>
              </a:rPr>
              <a:t>．人才选拔制度的改革适应了经济社会发展</a:t>
            </a:r>
            <a:r>
              <a:rPr lang="en-US" sz="2000" b="0">
                <a:latin typeface="Calibri" panose="020F0502020204030204" charset="0"/>
              </a:rPr>
              <a:t>D</a:t>
            </a:r>
            <a:r>
              <a:rPr lang="zh-CN" sz="2000" b="0">
                <a:ea typeface="宋体" panose="02010600030101010101" pitchFamily="2" charset="-122"/>
              </a:rPr>
              <a:t>．恢复统一高考制度促进了高等教育的普及</a:t>
            </a:r>
            <a:endParaRPr lang="zh-CN" altLang="en-US" sz="2000"/>
          </a:p>
        </p:txBody>
      </p:sp>
      <p:sp>
        <p:nvSpPr>
          <p:cNvPr id="4" name="文本框 3"/>
          <p:cNvSpPr txBox="1"/>
          <p:nvPr/>
        </p:nvSpPr>
        <p:spPr>
          <a:xfrm>
            <a:off x="102235" y="3985895"/>
            <a:ext cx="6687820" cy="398780"/>
          </a:xfrm>
          <a:prstGeom prst="rect">
            <a:avLst/>
          </a:prstGeom>
          <a:noFill/>
          <a:ln w="9525">
            <a:noFill/>
          </a:ln>
        </p:spPr>
        <p:txBody>
          <a:bodyPr wrap="square">
            <a:spAutoFit/>
          </a:bodyPr>
          <a:p>
            <a:pPr indent="0"/>
            <a:r>
              <a:rPr lang="en-US" sz="2000" b="0">
                <a:latin typeface="Calibri" panose="020F0502020204030204" charset="0"/>
              </a:rPr>
              <a:t>31</a:t>
            </a:r>
            <a:r>
              <a:rPr lang="zh-CN" sz="2000" b="0">
                <a:ea typeface="宋体" panose="02010600030101010101" pitchFamily="2" charset="-122"/>
              </a:rPr>
              <a:t>．图</a:t>
            </a:r>
            <a:r>
              <a:rPr lang="en-US" sz="2000" b="0">
                <a:latin typeface="Calibri" panose="020F0502020204030204" charset="0"/>
              </a:rPr>
              <a:t>5</a:t>
            </a:r>
            <a:r>
              <a:rPr lang="zh-CN" sz="2000" b="0">
                <a:ea typeface="宋体" panose="02010600030101010101" pitchFamily="2" charset="-122"/>
              </a:rPr>
              <a:t>为</a:t>
            </a:r>
            <a:r>
              <a:rPr lang="en-US" sz="2000" b="0">
                <a:latin typeface="Calibri" panose="020F0502020204030204" charset="0"/>
              </a:rPr>
              <a:t>1954</a:t>
            </a:r>
            <a:r>
              <a:rPr lang="zh-CN" sz="2000" b="0">
                <a:ea typeface="宋体" panose="02010600030101010101" pitchFamily="2" charset="-122"/>
              </a:rPr>
              <a:t>年某画家创作的《婆媳上冬学》，这一作品</a:t>
            </a:r>
            <a:endParaRPr lang="zh-CN" altLang="en-US" sz="2000"/>
          </a:p>
        </p:txBody>
      </p:sp>
      <p:pic>
        <p:nvPicPr>
          <p:cNvPr id="5" name="图片 4"/>
          <p:cNvPicPr/>
          <p:nvPr/>
        </p:nvPicPr>
        <p:blipFill>
          <a:blip r:embed="rId1"/>
          <a:stretch>
            <a:fillRect/>
          </a:stretch>
        </p:blipFill>
        <p:spPr>
          <a:xfrm>
            <a:off x="5673725" y="4526915"/>
            <a:ext cx="1666875" cy="1905000"/>
          </a:xfrm>
          <a:prstGeom prst="rect">
            <a:avLst/>
          </a:prstGeom>
          <a:noFill/>
          <a:ln w="9525">
            <a:noFill/>
          </a:ln>
        </p:spPr>
      </p:pic>
      <p:sp>
        <p:nvSpPr>
          <p:cNvPr id="101" name="文本框 100"/>
          <p:cNvSpPr txBox="1"/>
          <p:nvPr/>
        </p:nvSpPr>
        <p:spPr>
          <a:xfrm>
            <a:off x="429260" y="4664075"/>
            <a:ext cx="6495415" cy="1630045"/>
          </a:xfrm>
          <a:prstGeom prst="rect">
            <a:avLst/>
          </a:prstGeom>
          <a:noFill/>
          <a:ln w="9525">
            <a:noFill/>
          </a:ln>
        </p:spPr>
        <p:txBody>
          <a:bodyPr wrap="square">
            <a:spAutoFit/>
          </a:bodyPr>
          <a:p>
            <a:pPr indent="0" algn="ctr"/>
            <a:r>
              <a:rPr lang="en-US" sz="2000" b="0">
                <a:latin typeface="Calibri" panose="020F0502020204030204" charset="0"/>
              </a:rPr>
              <a:t> </a:t>
            </a:r>
            <a:r>
              <a:rPr lang="en-US" sz="2000" b="0">
                <a:latin typeface="Calibri" panose="020F0502020204030204" charset="0"/>
                <a:ea typeface="楷体" panose="02010609060101010101" pitchFamily="49" charset="-122"/>
              </a:rPr>
              <a:t>A</a:t>
            </a:r>
            <a:r>
              <a:rPr lang="zh-CN" sz="2000" b="0">
                <a:ea typeface="楷体" panose="02010609060101010101" pitchFamily="49" charset="-122"/>
              </a:rPr>
              <a:t>．</a:t>
            </a:r>
            <a:r>
              <a:rPr lang="zh-CN" sz="2000" b="0">
                <a:ea typeface="宋体" panose="02010600030101010101" pitchFamily="2" charset="-122"/>
              </a:rPr>
              <a:t>继承了传统文人画的特点</a:t>
            </a:r>
            <a:r>
              <a:rPr lang="en-US" sz="2000" b="0">
                <a:latin typeface="Calibri" panose="020F0502020204030204" charset="0"/>
                <a:ea typeface="楷体" panose="02010609060101010101" pitchFamily="49" charset="-122"/>
              </a:rPr>
              <a:t>B</a:t>
            </a:r>
            <a:r>
              <a:rPr lang="zh-CN" sz="2000" b="0">
                <a:ea typeface="楷体" panose="02010609060101010101" pitchFamily="49" charset="-122"/>
              </a:rPr>
              <a:t>．</a:t>
            </a:r>
            <a:r>
              <a:rPr lang="zh-CN" sz="2000" b="0">
                <a:ea typeface="宋体" panose="02010600030101010101" pitchFamily="2" charset="-122"/>
              </a:rPr>
              <a:t>受同期西方流行画派影响</a:t>
            </a:r>
            <a:r>
              <a:rPr lang="en-US" sz="2000" b="0">
                <a:latin typeface="Calibri" panose="020F0502020204030204" charset="0"/>
                <a:ea typeface="楷体" panose="02010609060101010101" pitchFamily="49" charset="-122"/>
              </a:rPr>
              <a:t>C</a:t>
            </a:r>
            <a:r>
              <a:rPr lang="zh-CN" sz="2000" b="0">
                <a:ea typeface="楷体" panose="02010609060101010101" pitchFamily="49" charset="-122"/>
              </a:rPr>
              <a:t>．</a:t>
            </a:r>
            <a:r>
              <a:rPr lang="zh-CN" sz="2000" b="0">
                <a:ea typeface="宋体" panose="02010600030101010101" pitchFamily="2" charset="-122"/>
              </a:rPr>
              <a:t>体现了现实主义绘画风格</a:t>
            </a:r>
            <a:r>
              <a:rPr lang="en-US" sz="2000" b="0">
                <a:latin typeface="Calibri" panose="020F0502020204030204" charset="0"/>
                <a:ea typeface="楷体" panose="02010609060101010101" pitchFamily="49" charset="-122"/>
              </a:rPr>
              <a:t>D</a:t>
            </a:r>
            <a:r>
              <a:rPr lang="zh-CN" sz="2000" b="0">
                <a:ea typeface="楷体" panose="02010609060101010101" pitchFamily="49" charset="-122"/>
              </a:rPr>
              <a:t>．</a:t>
            </a:r>
            <a:r>
              <a:rPr lang="zh-CN" sz="2000" b="0">
                <a:ea typeface="宋体" panose="02010600030101010101" pitchFamily="2" charset="-122"/>
              </a:rPr>
              <a:t>注重表现作者的艺术想象</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blinds(horizontal)">
                                      <p:cBhvr>
                                        <p:cTn id="15" dur="500"/>
                                        <p:tgtEl>
                                          <p:spTgt spid="10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1" grpId="0"/>
      <p:bldP spid="4"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0" y="177165"/>
            <a:ext cx="8799830" cy="1938020"/>
          </a:xfrm>
          <a:prstGeom prst="rect">
            <a:avLst/>
          </a:prstGeom>
          <a:noFill/>
          <a:ln w="9525">
            <a:noFill/>
          </a:ln>
        </p:spPr>
        <p:txBody>
          <a:bodyPr wrap="square">
            <a:spAutoFit/>
          </a:bodyPr>
          <a:p>
            <a:pPr marL="200025" indent="-200025"/>
            <a:r>
              <a:rPr lang="zh-CN" sz="2000" b="0">
                <a:ea typeface="宋体" panose="02010600030101010101" pitchFamily="2" charset="-122"/>
              </a:rPr>
              <a:t>31．图7是1953年的一幅漫画，描绘了资源勘探队员来到深山，手持“邀请函”叩响山洞大门的情景。这反映了当时我国</a:t>
            </a:r>
            <a:r>
              <a:rPr lang="en-US" sz="2000" b="0">
                <a:latin typeface="宋体" panose="02010600030101010101" pitchFamily="2" charset="-122"/>
              </a:rPr>
              <a:t> </a:t>
            </a:r>
            <a:r>
              <a:rPr lang="zh-CN" sz="2000" b="0">
                <a:ea typeface="宋体" panose="02010600030101010101" pitchFamily="2" charset="-122"/>
              </a:rPr>
              <a:t>A．已经初步改变工业落后局面B．开始进行对矿产资源的开采C．国民经济调整任务基本完成D．大规模的经济建设正在展开</a:t>
            </a:r>
            <a:endParaRPr lang="zh-CN" altLang="en-US" sz="2000"/>
          </a:p>
        </p:txBody>
      </p:sp>
      <p:pic>
        <p:nvPicPr>
          <p:cNvPr id="1073742865" name="图片 1073742864" descr="1528440472(1)"/>
          <p:cNvPicPr>
            <a:picLocks noChangeAspect="1"/>
          </p:cNvPicPr>
          <p:nvPr/>
        </p:nvPicPr>
        <p:blipFill>
          <a:blip r:embed="rId1"/>
          <a:stretch>
            <a:fillRect/>
          </a:stretch>
        </p:blipFill>
        <p:spPr>
          <a:xfrm>
            <a:off x="5356225" y="685165"/>
            <a:ext cx="3231515" cy="1609090"/>
          </a:xfrm>
          <a:prstGeom prst="rect">
            <a:avLst/>
          </a:prstGeom>
          <a:noFill/>
          <a:ln w="9525">
            <a:noFill/>
          </a:ln>
        </p:spPr>
      </p:pic>
      <p:sp>
        <p:nvSpPr>
          <p:cNvPr id="3" name="文本框 2"/>
          <p:cNvSpPr txBox="1"/>
          <p:nvPr/>
        </p:nvSpPr>
        <p:spPr>
          <a:xfrm>
            <a:off x="109220" y="2294255"/>
            <a:ext cx="8926195" cy="706755"/>
          </a:xfrm>
          <a:prstGeom prst="rect">
            <a:avLst/>
          </a:prstGeom>
          <a:noFill/>
          <a:ln w="9525">
            <a:noFill/>
          </a:ln>
        </p:spPr>
        <p:txBody>
          <a:bodyPr wrap="square">
            <a:spAutoFit/>
          </a:bodyPr>
          <a:p>
            <a:pPr marL="266700" indent="-266700"/>
            <a:r>
              <a:rPr lang="en-US" sz="2000" b="0">
                <a:latin typeface="Times New Roman" panose="02020603050405020304" pitchFamily="18" charset="0"/>
              </a:rPr>
              <a:t>31</a:t>
            </a:r>
            <a:r>
              <a:rPr lang="zh-CN" sz="2000" b="0">
                <a:ea typeface="宋体" panose="02010600030101010101" pitchFamily="2" charset="-122"/>
              </a:rPr>
              <a:t>．图</a:t>
            </a:r>
            <a:r>
              <a:rPr lang="en-US" sz="2000" b="0">
                <a:latin typeface="Times New Roman" panose="02020603050405020304" pitchFamily="18" charset="0"/>
              </a:rPr>
              <a:t>5</a:t>
            </a:r>
            <a:r>
              <a:rPr lang="zh-CN" sz="2000" b="0">
                <a:ea typeface="宋体" panose="02010600030101010101" pitchFamily="2" charset="-122"/>
              </a:rPr>
              <a:t>为</a:t>
            </a:r>
            <a:r>
              <a:rPr lang="en-US" sz="2000" b="0">
                <a:latin typeface="Times New Roman" panose="02020603050405020304" pitchFamily="18" charset="0"/>
              </a:rPr>
              <a:t>1956</a:t>
            </a:r>
            <a:r>
              <a:rPr lang="zh-CN" sz="2000" b="0">
                <a:ea typeface="宋体" panose="02010600030101010101" pitchFamily="2" charset="-122"/>
              </a:rPr>
              <a:t>年的一幅漫画《两把尺》</a:t>
            </a:r>
            <a:r>
              <a:rPr lang="en-US" sz="2000" b="0">
                <a:latin typeface="Times New Roman" panose="02020603050405020304" pitchFamily="18" charset="0"/>
              </a:rPr>
              <a:t>(</a:t>
            </a:r>
            <a:r>
              <a:rPr lang="zh-CN" sz="2000" b="0">
                <a:ea typeface="宋体" panose="02010600030101010101" pitchFamily="2" charset="-122"/>
              </a:rPr>
              <a:t>画中字：</a:t>
            </a:r>
            <a:r>
              <a:rPr lang="en-US" sz="2000" b="0">
                <a:latin typeface="Times New Roman" panose="02020603050405020304" pitchFamily="18" charset="0"/>
              </a:rPr>
              <a:t>“</a:t>
            </a:r>
            <a:r>
              <a:rPr lang="zh-CN" sz="2000" b="0">
                <a:ea typeface="宋体" panose="02010600030101010101" pitchFamily="2" charset="-122"/>
              </a:rPr>
              <a:t>奶奶的尺</a:t>
            </a:r>
            <a:r>
              <a:rPr lang="en-US" sz="2000" b="0">
                <a:latin typeface="Times New Roman" panose="02020603050405020304" pitchFamily="18" charset="0"/>
              </a:rPr>
              <a:t>——</a:t>
            </a:r>
            <a:r>
              <a:rPr lang="zh-CN" sz="2000" b="0">
                <a:ea typeface="宋体" panose="02010600030101010101" pitchFamily="2" charset="-122"/>
              </a:rPr>
              <a:t>量布做新衣。阿姨的尺</a:t>
            </a:r>
            <a:r>
              <a:rPr lang="en-US" sz="2000" b="0">
                <a:latin typeface="Times New Roman" panose="02020603050405020304" pitchFamily="18" charset="0"/>
              </a:rPr>
              <a:t>——</a:t>
            </a:r>
            <a:r>
              <a:rPr lang="zh-CN" sz="2000" b="0">
                <a:ea typeface="宋体" panose="02010600030101010101" pitchFamily="2" charset="-122"/>
              </a:rPr>
              <a:t>测量祖国，建设杜会主义。</a:t>
            </a:r>
            <a:r>
              <a:rPr lang="en-US" sz="2000" b="0">
                <a:latin typeface="Times New Roman" panose="02020603050405020304" pitchFamily="18" charset="0"/>
              </a:rPr>
              <a:t>”</a:t>
            </a:r>
            <a:r>
              <a:rPr lang="zh-CN" sz="2000" b="0">
                <a:ea typeface="宋体" panose="02010600030101010101" pitchFamily="2" charset="-122"/>
              </a:rPr>
              <a:t>该漫画反映了</a:t>
            </a:r>
            <a:endParaRPr lang="zh-CN" altLang="en-US" sz="2000"/>
          </a:p>
        </p:txBody>
      </p:sp>
      <p:pic>
        <p:nvPicPr>
          <p:cNvPr id="4" name="图片 3"/>
          <p:cNvPicPr/>
          <p:nvPr/>
        </p:nvPicPr>
        <p:blipFill>
          <a:blip r:embed="rId2"/>
          <a:stretch>
            <a:fillRect/>
          </a:stretch>
        </p:blipFill>
        <p:spPr>
          <a:xfrm>
            <a:off x="7036435" y="2706370"/>
            <a:ext cx="1551305" cy="1894840"/>
          </a:xfrm>
          <a:prstGeom prst="rect">
            <a:avLst/>
          </a:prstGeom>
          <a:noFill/>
          <a:ln w="9525">
            <a:noFill/>
          </a:ln>
        </p:spPr>
      </p:pic>
      <p:sp>
        <p:nvSpPr>
          <p:cNvPr id="102" name="文本框 101"/>
          <p:cNvSpPr txBox="1"/>
          <p:nvPr/>
        </p:nvSpPr>
        <p:spPr>
          <a:xfrm>
            <a:off x="271780" y="3001010"/>
            <a:ext cx="6972300" cy="1322070"/>
          </a:xfrm>
          <a:prstGeom prst="rect">
            <a:avLst/>
          </a:prstGeom>
          <a:noFill/>
          <a:ln w="9525">
            <a:noFill/>
          </a:ln>
        </p:spPr>
        <p:txBody>
          <a:bodyPr wrap="square">
            <a:spAutoFit/>
          </a:bodyPr>
          <a:p>
            <a:pPr indent="400050" algn="ctr"/>
            <a:r>
              <a:rPr lang="en-US" sz="2000" b="0">
                <a:latin typeface="Times New Roman" panose="02020603050405020304" pitchFamily="18" charset="0"/>
              </a:rPr>
              <a:t>        A</a:t>
            </a:r>
            <a:r>
              <a:rPr lang="zh-CN" sz="2000" b="0">
                <a:ea typeface="宋体" panose="02010600030101010101" pitchFamily="2" charset="-122"/>
              </a:rPr>
              <a:t>．社会主义建设以工业化为中心</a:t>
            </a:r>
            <a:r>
              <a:rPr lang="en-US" sz="2000" b="0">
                <a:latin typeface="Times New Roman" panose="02020603050405020304" pitchFamily="18" charset="0"/>
              </a:rPr>
              <a:t>             B</a:t>
            </a:r>
            <a:r>
              <a:rPr lang="zh-CN" sz="2000" b="0">
                <a:ea typeface="宋体" panose="02010600030101010101" pitchFamily="2" charset="-122"/>
              </a:rPr>
              <a:t>．女性成为国家建设的重要力量</a:t>
            </a:r>
            <a:endParaRPr lang="zh-CN" sz="2000" b="0">
              <a:ea typeface="宋体" panose="02010600030101010101" pitchFamily="2" charset="-122"/>
            </a:endParaRPr>
          </a:p>
          <a:p>
            <a:pPr indent="400050" algn="ctr"/>
            <a:r>
              <a:rPr lang="en-US" sz="2000" b="0">
                <a:latin typeface="Times New Roman" panose="02020603050405020304" pitchFamily="18" charset="0"/>
              </a:rPr>
              <a:t>C</a:t>
            </a:r>
            <a:r>
              <a:rPr lang="zh-CN" sz="2000" b="0">
                <a:ea typeface="宋体" panose="02010600030101010101" pitchFamily="2" charset="-122"/>
              </a:rPr>
              <a:t>．人民公社化运动蓬勃发展</a:t>
            </a:r>
            <a:endParaRPr lang="zh-CN" sz="2000" b="0">
              <a:ea typeface="宋体" panose="02010600030101010101" pitchFamily="2" charset="-122"/>
            </a:endParaRPr>
          </a:p>
          <a:p>
            <a:pPr indent="400050" algn="ctr"/>
            <a:r>
              <a:rPr lang="zh-CN" sz="2000" b="0">
                <a:ea typeface="宋体" panose="02010600030101010101" pitchFamily="2" charset="-122"/>
              </a:rPr>
              <a:t>D．城乡差别发生根本性改变</a:t>
            </a:r>
            <a:endParaRPr lang="zh-CN" sz="2000" b="0">
              <a:ea typeface="宋体" panose="02010600030101010101" pitchFamily="2" charset="-122"/>
            </a:endParaRPr>
          </a:p>
        </p:txBody>
      </p:sp>
      <p:sp>
        <p:nvSpPr>
          <p:cNvPr id="5" name="文本框 4"/>
          <p:cNvSpPr txBox="1"/>
          <p:nvPr/>
        </p:nvSpPr>
        <p:spPr>
          <a:xfrm>
            <a:off x="0" y="4232910"/>
            <a:ext cx="7244080" cy="368300"/>
          </a:xfrm>
          <a:prstGeom prst="rect">
            <a:avLst/>
          </a:prstGeom>
          <a:noFill/>
          <a:ln w="9525">
            <a:noFill/>
          </a:ln>
        </p:spPr>
        <p:txBody>
          <a:bodyPr wrap="square">
            <a:spAutoFit/>
          </a:bodyPr>
          <a:p>
            <a:pPr marL="266700" indent="-266700"/>
            <a:r>
              <a:rPr lang="en-US" b="0">
                <a:latin typeface="宋体" panose="02010600030101010101" pitchFamily="2" charset="-122"/>
              </a:rPr>
              <a:t>31</a:t>
            </a:r>
            <a:r>
              <a:rPr lang="zh-CN" b="0">
                <a:ea typeface="宋体" panose="02010600030101010101" pitchFamily="2" charset="-122"/>
              </a:rPr>
              <a:t>．</a:t>
            </a:r>
            <a:r>
              <a:rPr lang="en-US" b="0">
                <a:latin typeface="宋体" panose="02010600030101010101" pitchFamily="2" charset="-122"/>
              </a:rPr>
              <a:t>                  </a:t>
            </a:r>
            <a:r>
              <a:rPr lang="zh-CN" b="0">
                <a:ea typeface="宋体" panose="02010600030101010101" pitchFamily="2" charset="-122"/>
              </a:rPr>
              <a:t>表</a:t>
            </a:r>
            <a:r>
              <a:rPr lang="en-US" b="0">
                <a:latin typeface="宋体" panose="02010600030101010101" pitchFamily="2" charset="-122"/>
              </a:rPr>
              <a:t>2  </a:t>
            </a:r>
            <a:r>
              <a:rPr lang="zh-CN" b="0">
                <a:ea typeface="宋体" panose="02010600030101010101" pitchFamily="2" charset="-122"/>
              </a:rPr>
              <a:t>中国乡镇企业行业分布表（单位：万个）</a:t>
            </a:r>
            <a:endParaRPr lang="zh-CN" altLang="en-US"/>
          </a:p>
        </p:txBody>
      </p:sp>
      <p:graphicFrame>
        <p:nvGraphicFramePr>
          <p:cNvPr id="6" name="表格 5"/>
          <p:cNvGraphicFramePr/>
          <p:nvPr>
            <p:custDataLst>
              <p:tags r:id="rId3"/>
            </p:custDataLst>
          </p:nvPr>
        </p:nvGraphicFramePr>
        <p:xfrm>
          <a:off x="1833245" y="4601527"/>
          <a:ext cx="4511675" cy="1254760"/>
        </p:xfrm>
        <a:graphic>
          <a:graphicData uri="http://schemas.openxmlformats.org/drawingml/2006/table">
            <a:tbl>
              <a:tblPr firstRow="1" bandRow="1">
                <a:tableStyleId>{5940675A-B579-460E-94D1-54222C63F5DA}</a:tableStyleId>
              </a:tblPr>
              <a:tblGrid>
                <a:gridCol w="669925"/>
                <a:gridCol w="671513"/>
                <a:gridCol w="669925"/>
                <a:gridCol w="671512"/>
                <a:gridCol w="804863"/>
                <a:gridCol w="1023937"/>
              </a:tblGrid>
              <a:tr h="48768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年份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农业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工业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建筑业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交通运输业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商、饮、服务业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940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1982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29.28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74.92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5.38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9.58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17.01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940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1988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23.28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773.52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95.58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372.55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623.23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271780" y="5681980"/>
            <a:ext cx="8872855" cy="1176020"/>
          </a:xfrm>
          <a:prstGeom prst="rect">
            <a:avLst/>
          </a:prstGeom>
          <a:noFill/>
          <a:ln w="9525">
            <a:noFill/>
          </a:ln>
        </p:spPr>
        <p:txBody>
          <a:bodyPr wrap="square">
            <a:spAutoFit/>
          </a:bodyPr>
          <a:p>
            <a:pPr indent="400050"/>
            <a:endParaRPr lang="zh-CN" sz="1050" b="0">
              <a:ea typeface="宋体" panose="02010600030101010101" pitchFamily="2" charset="-122"/>
            </a:endParaRPr>
          </a:p>
          <a:p>
            <a:pPr indent="400050"/>
            <a:r>
              <a:rPr lang="zh-CN" sz="2000" b="0">
                <a:ea typeface="宋体" panose="02010600030101010101" pitchFamily="2" charset="-122"/>
              </a:rPr>
              <a:t>表</a:t>
            </a:r>
            <a:r>
              <a:rPr lang="en-US" sz="2000" b="0">
                <a:latin typeface="宋体" panose="02010600030101010101" pitchFamily="2" charset="-122"/>
              </a:rPr>
              <a:t>2</a:t>
            </a:r>
            <a:r>
              <a:rPr lang="zh-CN" sz="2000" b="0">
                <a:ea typeface="宋体" panose="02010600030101010101" pitchFamily="2" charset="-122"/>
              </a:rPr>
              <a:t>中的数据变化说明，这一时期我国</a:t>
            </a:r>
            <a:r>
              <a:rPr lang="en-US" sz="2000" b="0">
                <a:latin typeface="Times New Roman" panose="02020603050405020304" pitchFamily="18" charset="0"/>
              </a:rPr>
              <a:t>A</a:t>
            </a:r>
            <a:r>
              <a:rPr lang="zh-CN" sz="2000" b="0">
                <a:ea typeface="宋体" panose="02010600030101010101" pitchFamily="2" charset="-122"/>
              </a:rPr>
              <a:t>．农村剩余劳动力大量转移</a:t>
            </a:r>
            <a:r>
              <a:rPr lang="en-US" sz="2000" b="0">
                <a:latin typeface="Times New Roman" panose="02020603050405020304" pitchFamily="18" charset="0"/>
              </a:rPr>
              <a:t>      </a:t>
            </a:r>
            <a:r>
              <a:rPr lang="en-US" sz="2000" b="0">
                <a:latin typeface="宋体" panose="02010600030101010101" pitchFamily="2" charset="-122"/>
              </a:rPr>
              <a:t>	    </a:t>
            </a:r>
            <a:r>
              <a:rPr lang="en-US" sz="2000" b="0">
                <a:latin typeface="Times New Roman" panose="02020603050405020304" pitchFamily="18" charset="0"/>
              </a:rPr>
              <a:t>B</a:t>
            </a:r>
            <a:r>
              <a:rPr lang="zh-CN" sz="2000" b="0">
                <a:ea typeface="宋体" panose="02010600030101010101" pitchFamily="2" charset="-122"/>
              </a:rPr>
              <a:t>．城乡一体化逐步实现</a:t>
            </a:r>
            <a:r>
              <a:rPr lang="en-US" sz="2000" b="0">
                <a:latin typeface="Times New Roman" panose="02020603050405020304" pitchFamily="18" charset="0"/>
              </a:rPr>
              <a:t>C</a:t>
            </a:r>
            <a:r>
              <a:rPr lang="zh-CN" sz="2000" b="0">
                <a:ea typeface="宋体" panose="02010600030101010101" pitchFamily="2" charset="-122"/>
              </a:rPr>
              <a:t>．社会主义市场经济体制已建立</a:t>
            </a:r>
            <a:r>
              <a:rPr lang="en-US" sz="2000" b="0">
                <a:latin typeface="Times New Roman" panose="02020603050405020304" pitchFamily="18" charset="0"/>
              </a:rPr>
              <a:t>      </a:t>
            </a:r>
            <a:r>
              <a:rPr lang="en-US" sz="2000" b="0">
                <a:latin typeface="宋体" panose="02010600030101010101" pitchFamily="2" charset="-122"/>
              </a:rPr>
              <a:t> </a:t>
            </a:r>
            <a:r>
              <a:rPr lang="en-US" sz="2000" b="0">
                <a:latin typeface="Times New Roman" panose="02020603050405020304" pitchFamily="18" charset="0"/>
              </a:rPr>
              <a:t>D</a:t>
            </a:r>
            <a:r>
              <a:rPr lang="zh-CN" sz="2000" b="0">
                <a:ea typeface="宋体" panose="02010600030101010101" pitchFamily="2" charset="-122"/>
              </a:rPr>
              <a:t>．工业结构趋于合理</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blinds(horizontal)">
                                      <p:cBhvr>
                                        <p:cTn id="10" dur="500"/>
                                        <p:tgtEl>
                                          <p:spTgt spid="102"/>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 grpId="0"/>
      <p:bldP spid="5" grpId="0"/>
      <p:bldP spid="7"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85725" y="201930"/>
            <a:ext cx="8468995" cy="1630045"/>
          </a:xfrm>
          <a:prstGeom prst="rect">
            <a:avLst/>
          </a:prstGeom>
          <a:noFill/>
          <a:ln w="9525">
            <a:noFill/>
          </a:ln>
        </p:spPr>
        <p:txBody>
          <a:bodyPr wrap="square">
            <a:spAutoFit/>
          </a:bodyPr>
          <a:p>
            <a:pPr marL="269240" indent="-269240"/>
            <a:r>
              <a:rPr lang="en-US" sz="2000" b="0">
                <a:latin typeface="宋体" panose="02010600030101010101" pitchFamily="2" charset="-122"/>
              </a:rPr>
              <a:t>31</a:t>
            </a:r>
            <a:r>
              <a:rPr lang="zh-CN" sz="2000" b="0">
                <a:ea typeface="宋体" panose="02010600030101010101" pitchFamily="2" charset="-122"/>
              </a:rPr>
              <a:t>．据统计，</a:t>
            </a:r>
            <a:r>
              <a:rPr lang="en-US" sz="2000" b="0">
                <a:latin typeface="Calibri" panose="020F0502020204030204" charset="0"/>
              </a:rPr>
              <a:t>1954</a:t>
            </a:r>
            <a:r>
              <a:rPr lang="zh-CN" sz="2000" b="0">
                <a:ea typeface="宋体" panose="02010600030101010101" pitchFamily="2" charset="-122"/>
              </a:rPr>
              <a:t>年</a:t>
            </a:r>
            <a:r>
              <a:rPr lang="en-US" sz="2000" b="0">
                <a:latin typeface="Calibri" panose="020F0502020204030204" charset="0"/>
              </a:rPr>
              <a:t>1</a:t>
            </a:r>
            <a:r>
              <a:rPr lang="zh-CN" sz="2000" b="0">
                <a:ea typeface="宋体" panose="02010600030101010101" pitchFamily="2" charset="-122"/>
              </a:rPr>
              <a:t>月到</a:t>
            </a:r>
            <a:r>
              <a:rPr lang="en-US" sz="2000" b="0">
                <a:latin typeface="Calibri" panose="020F0502020204030204" charset="0"/>
              </a:rPr>
              <a:t>4</a:t>
            </a:r>
            <a:r>
              <a:rPr lang="zh-CN" sz="2000" b="0">
                <a:ea typeface="宋体" panose="02010600030101010101" pitchFamily="2" charset="-122"/>
              </a:rPr>
              <a:t>月，中国科学院图书馆上海分馆俄文书刊借阅总数为</a:t>
            </a:r>
            <a:r>
              <a:rPr lang="en-US" sz="2000" b="0">
                <a:latin typeface="Calibri" panose="020F0502020204030204" charset="0"/>
              </a:rPr>
              <a:t>1953</a:t>
            </a:r>
            <a:r>
              <a:rPr lang="zh-CN" sz="2000" b="0">
                <a:ea typeface="宋体" panose="02010600030101010101" pitchFamily="2" charset="-122"/>
              </a:rPr>
              <a:t>年同期的</a:t>
            </a:r>
            <a:r>
              <a:rPr lang="en-US" sz="2000" b="0">
                <a:latin typeface="Calibri" panose="020F0502020204030204" charset="0"/>
              </a:rPr>
              <a:t>5</a:t>
            </a:r>
            <a:r>
              <a:rPr lang="zh-CN" sz="2000" b="0">
                <a:ea typeface="宋体" panose="02010600030101010101" pitchFamily="2" charset="-122"/>
              </a:rPr>
              <a:t>倍，为</a:t>
            </a:r>
            <a:r>
              <a:rPr lang="en-US" sz="2000" b="0">
                <a:latin typeface="Calibri" panose="020F0502020204030204" charset="0"/>
              </a:rPr>
              <a:t>1952</a:t>
            </a:r>
            <a:r>
              <a:rPr lang="zh-CN" sz="2000" b="0">
                <a:ea typeface="宋体" panose="02010600030101010101" pitchFamily="2" charset="-122"/>
              </a:rPr>
              <a:t>年同期的</a:t>
            </a:r>
            <a:r>
              <a:rPr lang="en-US" sz="2000" b="0">
                <a:latin typeface="Calibri" panose="020F0502020204030204" charset="0"/>
              </a:rPr>
              <a:t>50</a:t>
            </a:r>
            <a:r>
              <a:rPr lang="zh-CN" sz="2000" b="0">
                <a:ea typeface="宋体" panose="02010600030101010101" pitchFamily="2" charset="-122"/>
              </a:rPr>
              <a:t>倍，东北各研究所俄文书刊借阅量也大幅增加。这表明当时</a:t>
            </a:r>
            <a:r>
              <a:rPr lang="en-US" sz="2000" b="0">
                <a:latin typeface="宋体" panose="02010600030101010101" pitchFamily="2" charset="-122"/>
              </a:rPr>
              <a:t>A</a:t>
            </a:r>
            <a:r>
              <a:rPr lang="zh-CN" sz="2000" b="0">
                <a:ea typeface="宋体" panose="02010600030101010101" pitchFamily="2" charset="-122"/>
              </a:rPr>
              <a:t>．科学研究已与国际前沿接轨   </a:t>
            </a:r>
            <a:r>
              <a:rPr lang="en-US" sz="2000" b="0">
                <a:latin typeface="宋体" panose="02010600030101010101" pitchFamily="2" charset="-122"/>
              </a:rPr>
              <a:t>B</a:t>
            </a:r>
            <a:r>
              <a:rPr lang="zh-CN" sz="2000" b="0">
                <a:ea typeface="宋体" panose="02010600030101010101" pitchFamily="2" charset="-122"/>
              </a:rPr>
              <a:t>．科教兴国战略已展开</a:t>
            </a:r>
            <a:r>
              <a:rPr lang="en-US" sz="2000" b="0">
                <a:latin typeface="宋体" panose="02010600030101010101" pitchFamily="2" charset="-122"/>
              </a:rPr>
              <a:t>C</a:t>
            </a:r>
            <a:r>
              <a:rPr lang="zh-CN" sz="2000" b="0">
                <a:ea typeface="宋体" panose="02010600030101010101" pitchFamily="2" charset="-122"/>
              </a:rPr>
              <a:t>．对苏联经验的反思蔚然成风   </a:t>
            </a:r>
            <a:r>
              <a:rPr lang="en-US" sz="2000" b="0">
                <a:latin typeface="宋体" panose="02010600030101010101" pitchFamily="2" charset="-122"/>
              </a:rPr>
              <a:t>D</a:t>
            </a:r>
            <a:r>
              <a:rPr lang="zh-CN" sz="2000" b="0">
                <a:ea typeface="宋体" panose="02010600030101010101" pitchFamily="2" charset="-122"/>
              </a:rPr>
              <a:t>．工业化建设需求迫切</a:t>
            </a:r>
            <a:endParaRPr lang="zh-CN" altLang="en-US" sz="2000"/>
          </a:p>
        </p:txBody>
      </p:sp>
      <p:sp>
        <p:nvSpPr>
          <p:cNvPr id="3" name="文本框 2"/>
          <p:cNvSpPr txBox="1"/>
          <p:nvPr/>
        </p:nvSpPr>
        <p:spPr>
          <a:xfrm>
            <a:off x="291465" y="1821180"/>
            <a:ext cx="8276590" cy="1630045"/>
          </a:xfrm>
          <a:prstGeom prst="rect">
            <a:avLst/>
          </a:prstGeom>
          <a:noFill/>
          <a:ln w="9525">
            <a:noFill/>
          </a:ln>
        </p:spPr>
        <p:txBody>
          <a:bodyPr wrap="square">
            <a:spAutoFit/>
          </a:bodyPr>
          <a:p>
            <a:pPr marL="266700" indent="-266700"/>
            <a:r>
              <a:rPr lang="en-US" sz="2000" b="0">
                <a:latin typeface="Calibri" panose="020F0502020204030204" charset="0"/>
              </a:rPr>
              <a:t>31</a:t>
            </a:r>
            <a:r>
              <a:rPr lang="zh-CN" sz="2000" b="0">
                <a:ea typeface="宋体" panose="02010600030101010101" pitchFamily="2" charset="-122"/>
              </a:rPr>
              <a:t>．</a:t>
            </a:r>
            <a:r>
              <a:rPr lang="en-US" sz="2000" b="0">
                <a:latin typeface="Calibri" panose="020F0502020204030204" charset="0"/>
              </a:rPr>
              <a:t>1979~1981</a:t>
            </a:r>
            <a:r>
              <a:rPr lang="zh-CN" sz="2000" b="0">
                <a:ea typeface="宋体" panose="02010600030101010101" pitchFamily="2" charset="-122"/>
              </a:rPr>
              <a:t>年，中国减少粮食播种面积</a:t>
            </a:r>
            <a:r>
              <a:rPr lang="en-US" sz="2000" b="0">
                <a:latin typeface="Calibri" panose="020F0502020204030204" charset="0"/>
              </a:rPr>
              <a:t>500</a:t>
            </a:r>
            <a:r>
              <a:rPr lang="en-US" sz="2000" b="0">
                <a:latin typeface="宋体" panose="02010600030101010101" pitchFamily="2" charset="-122"/>
              </a:rPr>
              <a:t>0</a:t>
            </a:r>
            <a:r>
              <a:rPr lang="zh-CN" sz="2000" b="0">
                <a:ea typeface="宋体" panose="02010600030101010101" pitchFamily="2" charset="-122"/>
              </a:rPr>
              <a:t>万亩，有计划地扩大了经济作物的种植面积，在有条件的地方还开始逐步退耕还林还收，鼓励农村在经济合理原则下举办社队企业。这些政策</a:t>
            </a:r>
            <a:r>
              <a:rPr lang="en-US" sz="2000" b="0">
                <a:latin typeface="Calibri" panose="020F0502020204030204" charset="0"/>
              </a:rPr>
              <a:t>A</a:t>
            </a:r>
            <a:r>
              <a:rPr lang="zh-CN" sz="2000" b="0">
                <a:ea typeface="宋体" panose="02010600030101010101" pitchFamily="2" charset="-122"/>
              </a:rPr>
              <a:t>．推动了农村经济结构的调整</a:t>
            </a:r>
            <a:r>
              <a:rPr lang="en-US" sz="2000" b="0">
                <a:latin typeface="宋体" panose="02010600030101010101" pitchFamily="2" charset="-122"/>
              </a:rPr>
              <a:t>	</a:t>
            </a:r>
            <a:r>
              <a:rPr lang="en-US" sz="2000" b="0">
                <a:latin typeface="Calibri" panose="020F0502020204030204" charset="0"/>
              </a:rPr>
              <a:t>B</a:t>
            </a:r>
            <a:r>
              <a:rPr lang="zh-CN" sz="2000" b="0">
                <a:ea typeface="宋体" panose="02010600030101010101" pitchFamily="2" charset="-122"/>
              </a:rPr>
              <a:t>．加快了私营企业发展</a:t>
            </a:r>
            <a:endParaRPr lang="zh-CN" sz="2000" b="0">
              <a:ea typeface="宋体" panose="02010600030101010101" pitchFamily="2" charset="-122"/>
            </a:endParaRPr>
          </a:p>
          <a:p>
            <a:pPr marL="266700" indent="-266700"/>
            <a:r>
              <a:rPr lang="zh-CN" sz="2000" b="0">
                <a:ea typeface="宋体" panose="02010600030101010101" pitchFamily="2" charset="-122"/>
              </a:rPr>
              <a:t>    </a:t>
            </a:r>
            <a:r>
              <a:rPr lang="en-US" sz="2000" b="0">
                <a:latin typeface="Calibri" panose="020F0502020204030204" charset="0"/>
              </a:rPr>
              <a:t>C</a:t>
            </a:r>
            <a:r>
              <a:rPr lang="zh-CN" sz="2000" b="0">
                <a:ea typeface="宋体" panose="02010600030101010101" pitchFamily="2" charset="-122"/>
              </a:rPr>
              <a:t>．完善了家庭联产承包责任制</a:t>
            </a:r>
            <a:r>
              <a:rPr lang="en-US" sz="2000" b="0">
                <a:latin typeface="宋体" panose="02010600030101010101" pitchFamily="2" charset="-122"/>
              </a:rPr>
              <a:t>	</a:t>
            </a:r>
            <a:r>
              <a:rPr lang="en-US" sz="2000" b="0">
                <a:latin typeface="Calibri" panose="020F0502020204030204" charset="0"/>
              </a:rPr>
              <a:t>D</a:t>
            </a:r>
            <a:r>
              <a:rPr lang="zh-CN" sz="2000" b="0">
                <a:ea typeface="宋体" panose="02010600030101010101" pitchFamily="2" charset="-122"/>
              </a:rPr>
              <a:t>．健全了市场经济体制</a:t>
            </a:r>
            <a:endParaRPr lang="zh-CN" altLang="en-US" sz="2000"/>
          </a:p>
        </p:txBody>
      </p:sp>
      <p:sp>
        <p:nvSpPr>
          <p:cNvPr id="4" name="文本框 3"/>
          <p:cNvSpPr txBox="1"/>
          <p:nvPr/>
        </p:nvSpPr>
        <p:spPr>
          <a:xfrm>
            <a:off x="882650" y="3541078"/>
            <a:ext cx="5080000" cy="398780"/>
          </a:xfrm>
          <a:prstGeom prst="rect">
            <a:avLst/>
          </a:prstGeom>
          <a:noFill/>
          <a:ln w="9525">
            <a:noFill/>
          </a:ln>
        </p:spPr>
        <p:txBody>
          <a:bodyPr>
            <a:spAutoFit/>
          </a:bodyPr>
          <a:p>
            <a:pPr marL="269240" indent="-269240"/>
            <a:r>
              <a:rPr lang="en-US" sz="2000" b="0">
                <a:latin typeface="宋体" panose="02010600030101010101" pitchFamily="2" charset="-122"/>
              </a:rPr>
              <a:t>31</a:t>
            </a:r>
            <a:r>
              <a:rPr lang="zh-CN" sz="2000" b="0">
                <a:ea typeface="宋体" panose="02010600030101010101" pitchFamily="2" charset="-122"/>
              </a:rPr>
              <a:t>．图</a:t>
            </a:r>
            <a:r>
              <a:rPr lang="en-US" sz="2000" b="0">
                <a:latin typeface="Calibri" panose="020F0502020204030204" charset="0"/>
              </a:rPr>
              <a:t>4</a:t>
            </a:r>
            <a:r>
              <a:rPr lang="zh-CN" sz="2000" b="0">
                <a:ea typeface="宋体" panose="02010600030101010101" pitchFamily="2" charset="-122"/>
              </a:rPr>
              <a:t>是</a:t>
            </a:r>
            <a:r>
              <a:rPr lang="en-US" sz="2000" b="0">
                <a:latin typeface="Calibri" panose="020F0502020204030204" charset="0"/>
              </a:rPr>
              <a:t>1953</a:t>
            </a:r>
            <a:r>
              <a:rPr lang="zh-CN" sz="2000" b="0">
                <a:ea typeface="宋体" panose="02010600030101010101" pitchFamily="2" charset="-122"/>
              </a:rPr>
              <a:t>年创作的年画。该作品</a:t>
            </a:r>
            <a:endParaRPr lang="zh-CN" altLang="en-US" sz="2000"/>
          </a:p>
        </p:txBody>
      </p:sp>
      <p:pic>
        <p:nvPicPr>
          <p:cNvPr id="5" name="图片 4"/>
          <p:cNvPicPr/>
          <p:nvPr/>
        </p:nvPicPr>
        <p:blipFill>
          <a:blip r:embed="rId1"/>
          <a:stretch>
            <a:fillRect/>
          </a:stretch>
        </p:blipFill>
        <p:spPr>
          <a:xfrm>
            <a:off x="5386705" y="3541712"/>
            <a:ext cx="3181350" cy="2362200"/>
          </a:xfrm>
          <a:prstGeom prst="rect">
            <a:avLst/>
          </a:prstGeom>
          <a:noFill/>
          <a:ln w="9525">
            <a:noFill/>
          </a:ln>
        </p:spPr>
      </p:pic>
      <p:sp>
        <p:nvSpPr>
          <p:cNvPr id="103" name="文本框 102"/>
          <p:cNvSpPr txBox="1"/>
          <p:nvPr/>
        </p:nvSpPr>
        <p:spPr>
          <a:xfrm>
            <a:off x="291465" y="4168458"/>
            <a:ext cx="5080000" cy="1630045"/>
          </a:xfrm>
          <a:prstGeom prst="rect">
            <a:avLst/>
          </a:prstGeom>
          <a:noFill/>
          <a:ln w="9525">
            <a:noFill/>
          </a:ln>
        </p:spPr>
        <p:txBody>
          <a:bodyPr wrap="square">
            <a:spAutoFit/>
          </a:bodyPr>
          <a:p>
            <a:pPr marL="269240" indent="-269240" algn="ctr"/>
            <a:r>
              <a:rPr lang="en-US" sz="2000" b="0">
                <a:latin typeface="宋体" panose="02010600030101010101" pitchFamily="2" charset="-122"/>
              </a:rPr>
              <a:t>A</a:t>
            </a:r>
            <a:r>
              <a:rPr lang="zh-CN" sz="2000" b="0">
                <a:ea typeface="宋体" panose="02010600030101010101" pitchFamily="2" charset="-122"/>
              </a:rPr>
              <a:t>．继承了中国传统文人画作的基本风格</a:t>
            </a:r>
            <a:r>
              <a:rPr lang="en-US" sz="2000" b="0">
                <a:latin typeface="宋体" panose="02010600030101010101" pitchFamily="2" charset="-122"/>
              </a:rPr>
              <a:t>B</a:t>
            </a:r>
            <a:r>
              <a:rPr lang="zh-CN" sz="2000" b="0">
                <a:ea typeface="宋体" panose="02010600030101010101" pitchFamily="2" charset="-122"/>
              </a:rPr>
              <a:t>．描绘了农民参与社会主义生产的场景</a:t>
            </a:r>
            <a:r>
              <a:rPr lang="en-US" sz="2000" b="0">
                <a:latin typeface="宋体" panose="02010600030101010101" pitchFamily="2" charset="-122"/>
              </a:rPr>
              <a:t>C</a:t>
            </a:r>
            <a:r>
              <a:rPr lang="zh-CN" sz="2000" b="0">
                <a:ea typeface="宋体" panose="02010600030101010101" pitchFamily="2" charset="-122"/>
              </a:rPr>
              <a:t>．体现了“双百”方针提倡的创作精神</a:t>
            </a:r>
            <a:r>
              <a:rPr lang="en-US" sz="2000" b="0">
                <a:latin typeface="宋体" panose="02010600030101010101" pitchFamily="2" charset="-122"/>
              </a:rPr>
              <a:t>D</a:t>
            </a:r>
            <a:r>
              <a:rPr lang="zh-CN" sz="2000" b="0">
                <a:ea typeface="宋体" panose="02010600030101010101" pitchFamily="2" charset="-122"/>
              </a:rPr>
              <a:t>．倡导了适应国家建设需要的社会新风</a:t>
            </a:r>
            <a:endParaRPr lang="zh-CN" altLang="en-US" sz="2000"/>
          </a:p>
        </p:txBody>
      </p:sp>
      <p:sp>
        <p:nvSpPr>
          <p:cNvPr id="6" name="文本框 5"/>
          <p:cNvSpPr txBox="1"/>
          <p:nvPr/>
        </p:nvSpPr>
        <p:spPr>
          <a:xfrm>
            <a:off x="5615940" y="5903595"/>
            <a:ext cx="2722880" cy="398780"/>
          </a:xfrm>
          <a:prstGeom prst="rect">
            <a:avLst/>
          </a:prstGeom>
          <a:noFill/>
        </p:spPr>
        <p:txBody>
          <a:bodyPr wrap="none" rtlCol="0">
            <a:spAutoFit/>
          </a:bodyPr>
          <a:p>
            <a:pPr algn="l"/>
            <a:r>
              <a:rPr lang="zh-CN" sz="2000">
                <a:ea typeface="宋体" panose="02010600030101010101" pitchFamily="2" charset="-122"/>
                <a:sym typeface="+mn-ea"/>
              </a:rPr>
              <a:t>图</a:t>
            </a:r>
            <a:r>
              <a:rPr lang="en-US" sz="2000">
                <a:latin typeface="宋体" panose="02010600030101010101" pitchFamily="2" charset="-122"/>
                <a:sym typeface="+mn-ea"/>
              </a:rPr>
              <a:t>4   </a:t>
            </a:r>
            <a:r>
              <a:rPr lang="zh-CN" sz="2000">
                <a:ea typeface="宋体" panose="02010600030101010101" pitchFamily="2" charset="-122"/>
                <a:sym typeface="+mn-ea"/>
              </a:rPr>
              <a:t>《数他劳动强》</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blinds(horizontal)">
                                      <p:cBhvr>
                                        <p:cTn id="15" dur="500"/>
                                        <p:tgtEl>
                                          <p:spTgt spid="103"/>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3" grpId="0"/>
      <p:bldP spid="6"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a:t>先进典型和英雄模范人物</a:t>
            </a:r>
            <a:endParaRPr lang="zh-CN" altLang="zh-CN"/>
          </a:p>
        </p:txBody>
      </p:sp>
      <p:sp>
        <p:nvSpPr>
          <p:cNvPr id="3" name="文本框 2"/>
          <p:cNvSpPr txBox="1"/>
          <p:nvPr/>
        </p:nvSpPr>
        <p:spPr>
          <a:xfrm>
            <a:off x="2194560" y="1739900"/>
            <a:ext cx="4754880" cy="2553335"/>
          </a:xfrm>
          <a:prstGeom prst="rect">
            <a:avLst/>
          </a:prstGeom>
          <a:noFill/>
        </p:spPr>
        <p:txBody>
          <a:bodyPr wrap="none" rtlCol="0">
            <a:spAutoFit/>
          </a:bodyPr>
          <a:p>
            <a:r>
              <a:rPr lang="zh-CN" altLang="en-US" sz="4000"/>
              <a:t>他们崇尚劳动、</a:t>
            </a:r>
            <a:endParaRPr lang="zh-CN" altLang="en-US" sz="4000"/>
          </a:p>
          <a:p>
            <a:r>
              <a:rPr lang="zh-CN" altLang="en-US" sz="4000"/>
              <a:t>敬业授信、</a:t>
            </a:r>
            <a:endParaRPr lang="zh-CN" altLang="en-US" sz="4000"/>
          </a:p>
          <a:p>
            <a:r>
              <a:rPr lang="zh-CN" altLang="en-US" sz="4000"/>
              <a:t>精益求精、</a:t>
            </a:r>
            <a:endParaRPr lang="zh-CN" altLang="en-US" sz="4000"/>
          </a:p>
          <a:p>
            <a:r>
              <a:rPr lang="zh-CN" altLang="en-US" sz="4000"/>
              <a:t>敢于创新的工匠精神</a:t>
            </a:r>
            <a:endParaRPr lang="zh-CN" alt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43990" y="0"/>
            <a:ext cx="6038850" cy="521970"/>
          </a:xfrm>
          <a:prstGeom prst="rect">
            <a:avLst/>
          </a:prstGeom>
          <a:noFill/>
        </p:spPr>
        <p:txBody>
          <a:bodyPr wrap="none" rtlCol="0">
            <a:spAutoFit/>
          </a:bodyPr>
          <a:p>
            <a:r>
              <a:rPr lang="zh-CN" altLang="en-US" sz="2800"/>
              <a:t>第</a:t>
            </a:r>
            <a:r>
              <a:rPr lang="en-US" altLang="zh-CN" sz="2800"/>
              <a:t>32</a:t>
            </a:r>
            <a:r>
              <a:rPr lang="zh-CN" altLang="en-US" sz="2800"/>
              <a:t>题  古希腊罗马时期的政治、思想</a:t>
            </a:r>
            <a:endParaRPr lang="zh-CN" altLang="en-US" sz="2800"/>
          </a:p>
        </p:txBody>
      </p:sp>
      <p:sp>
        <p:nvSpPr>
          <p:cNvPr id="4" name="文本框 3"/>
          <p:cNvSpPr txBox="1"/>
          <p:nvPr/>
        </p:nvSpPr>
        <p:spPr>
          <a:xfrm>
            <a:off x="1844040" y="661035"/>
            <a:ext cx="5638800" cy="368300"/>
          </a:xfrm>
          <a:prstGeom prst="rect">
            <a:avLst/>
          </a:prstGeom>
          <a:noFill/>
        </p:spPr>
        <p:txBody>
          <a:bodyPr wrap="none" rtlCol="0">
            <a:spAutoFit/>
          </a:bodyPr>
          <a:p>
            <a:r>
              <a:rPr lang="en-US" altLang="zh-CN"/>
              <a:t>2017——2019</a:t>
            </a:r>
            <a:r>
              <a:rPr lang="zh-CN" altLang="en-US"/>
              <a:t>年全国卷第</a:t>
            </a:r>
            <a:r>
              <a:rPr lang="en-US" altLang="zh-CN"/>
              <a:t>32</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704850" y="1416050"/>
          <a:ext cx="8439150" cy="4770755"/>
        </p:xfrm>
        <a:graphic>
          <a:graphicData uri="http://schemas.openxmlformats.org/drawingml/2006/table">
            <a:tbl>
              <a:tblPr firstRow="1" bandRow="1">
                <a:tableStyleId>{5C22544A-7EE6-4342-B048-85BDC9FD1C3A}</a:tableStyleId>
              </a:tblPr>
              <a:tblGrid>
                <a:gridCol w="1054735"/>
                <a:gridCol w="1594485"/>
                <a:gridCol w="3063240"/>
                <a:gridCol w="2726690"/>
              </a:tblGrid>
              <a:tr h="38163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81635">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西方人文精神的起源</a:t>
                      </a:r>
                      <a:endParaRPr lang="zh-CN" altLang="en-US"/>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雅典民主政治</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雅典民主政治</a:t>
                      </a:r>
                      <a:endParaRPr lang="zh-CN" altLang="en-US"/>
                    </a:p>
                  </a:txBody>
                  <a:tcPr/>
                </a:tc>
                <a:tc vMerge="1">
                  <a:tcPr/>
                </a:tc>
              </a:tr>
              <a:tr h="381635">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sz="1800">
                          <a:sym typeface="+mn-ea"/>
                        </a:rPr>
                        <a:t>西方人文精神的起源</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罗马法</a:t>
                      </a:r>
                      <a:endParaRPr lang="zh-CN" altLang="en-US" sz="1800">
                        <a:sym typeface="+mn-ea"/>
                      </a:endParaRPr>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雅典民主政治</a:t>
                      </a:r>
                      <a:endParaRPr lang="zh-CN" altLang="en-US"/>
                    </a:p>
                  </a:txBody>
                  <a:tcPr/>
                </a:tc>
                <a:tc vMerge="1">
                  <a:tcPr/>
                </a:tc>
              </a:tr>
              <a:tr h="381635">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sz="1800">
                          <a:sym typeface="+mn-ea"/>
                        </a:rPr>
                        <a:t>雅典民主政治</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西方人文精神的起源</a:t>
                      </a:r>
                      <a:endParaRPr lang="zh-CN" altLang="en-US"/>
                    </a:p>
                  </a:txBody>
                  <a:tcPr/>
                </a:tc>
                <a:tc vMerge="1">
                  <a:tcPr/>
                </a:tc>
              </a:tr>
              <a:tr h="133604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英国宗教改革</a:t>
                      </a:r>
                      <a:endParaRPr lang="zh-CN" altLang="en-US" sz="1800">
                        <a:sym typeface="+mn-ea"/>
                      </a:endParaRPr>
                    </a:p>
                  </a:txBody>
                  <a:tcPr/>
                </a:tc>
                <a:tc vMerge="1">
                  <a:tcPr/>
                </a:tc>
              </a:tr>
            </a:tbl>
          </a:graphicData>
        </a:graphic>
      </p:graphicFrame>
      <p:sp>
        <p:nvSpPr>
          <p:cNvPr id="6" name="文本框 5"/>
          <p:cNvSpPr txBox="1"/>
          <p:nvPr/>
        </p:nvSpPr>
        <p:spPr>
          <a:xfrm>
            <a:off x="6432550" y="1780540"/>
            <a:ext cx="2765425" cy="645160"/>
          </a:xfrm>
          <a:prstGeom prst="rect">
            <a:avLst/>
          </a:prstGeom>
          <a:noFill/>
        </p:spPr>
        <p:txBody>
          <a:bodyPr wrap="square" rtlCol="0">
            <a:spAutoFit/>
          </a:bodyPr>
          <a:p>
            <a:pPr algn="l">
              <a:buNone/>
            </a:pPr>
            <a:r>
              <a:rPr lang="zh-CN" altLang="zh-CN">
                <a:sym typeface="+mn-ea"/>
              </a:rPr>
              <a:t>考查阶段看：除</a:t>
            </a:r>
            <a:r>
              <a:rPr lang="en-US" altLang="zh-CN">
                <a:sym typeface="+mn-ea"/>
              </a:rPr>
              <a:t>2</a:t>
            </a:r>
            <a:r>
              <a:rPr lang="en-US" altLang="zh-CN">
                <a:sym typeface="+mn-ea"/>
              </a:rPr>
              <a:t>019</a:t>
            </a:r>
            <a:r>
              <a:rPr lang="zh-CN" altLang="en-US">
                <a:sym typeface="+mn-ea"/>
              </a:rPr>
              <a:t>三卷外，基本在古希腊罗马</a:t>
            </a:r>
            <a:r>
              <a:rPr lang="zh-CN" altLang="zh-CN">
                <a:sym typeface="+mn-ea"/>
              </a:rPr>
              <a:t>。</a:t>
            </a:r>
            <a:endParaRPr lang="zh-CN" altLang="en-US"/>
          </a:p>
        </p:txBody>
      </p:sp>
      <p:sp>
        <p:nvSpPr>
          <p:cNvPr id="7" name="文本框 6"/>
          <p:cNvSpPr txBox="1"/>
          <p:nvPr/>
        </p:nvSpPr>
        <p:spPr>
          <a:xfrm>
            <a:off x="6432550" y="2557145"/>
            <a:ext cx="2711450" cy="1198880"/>
          </a:xfrm>
          <a:prstGeom prst="rect">
            <a:avLst/>
          </a:prstGeom>
          <a:noFill/>
        </p:spPr>
        <p:txBody>
          <a:bodyPr wrap="square" rtlCol="0">
            <a:spAutoFit/>
          </a:bodyPr>
          <a:p>
            <a:pPr algn="l">
              <a:buNone/>
            </a:pPr>
            <a:r>
              <a:rPr lang="zh-CN" altLang="zh-CN">
                <a:sym typeface="+mn-ea"/>
              </a:rPr>
              <a:t>考查内容看：考查较多的是雅典的民主政治、西方人文思想起源，罗马法</a:t>
            </a:r>
            <a:r>
              <a:rPr lang="zh-CN" altLang="en-US">
                <a:sym typeface="+mn-ea"/>
              </a:rPr>
              <a:t>较少</a:t>
            </a:r>
            <a:r>
              <a:rPr lang="zh-CN" altLang="zh-CN">
                <a:sym typeface="+mn-ea"/>
              </a:rPr>
              <a:t>。</a:t>
            </a:r>
            <a:endParaRPr lang="zh-CN" altLang="en-US"/>
          </a:p>
        </p:txBody>
      </p:sp>
      <p:sp>
        <p:nvSpPr>
          <p:cNvPr id="8" name="文本框 7"/>
          <p:cNvSpPr txBox="1"/>
          <p:nvPr/>
        </p:nvSpPr>
        <p:spPr>
          <a:xfrm>
            <a:off x="6378575" y="3808730"/>
            <a:ext cx="2765425" cy="922020"/>
          </a:xfrm>
          <a:prstGeom prst="rect">
            <a:avLst/>
          </a:prstGeom>
          <a:noFill/>
        </p:spPr>
        <p:txBody>
          <a:bodyPr wrap="square" rtlCol="0">
            <a:spAutoFit/>
          </a:bodyPr>
          <a:p>
            <a:pPr algn="l">
              <a:buNone/>
            </a:pPr>
            <a:r>
              <a:rPr lang="zh-CN" altLang="zh-CN">
                <a:sym typeface="+mn-ea"/>
              </a:rPr>
              <a:t>考查侧重点看：对雅典民主政治的考查侧重于其原则、公民意识等</a:t>
            </a:r>
            <a:endParaRPr lang="zh-CN" altLang="en-US"/>
          </a:p>
        </p:txBody>
      </p:sp>
      <p:sp>
        <p:nvSpPr>
          <p:cNvPr id="10" name="文本框 9"/>
          <p:cNvSpPr txBox="1"/>
          <p:nvPr/>
        </p:nvSpPr>
        <p:spPr>
          <a:xfrm>
            <a:off x="6432550" y="4730750"/>
            <a:ext cx="2819400" cy="922020"/>
          </a:xfrm>
          <a:prstGeom prst="rect">
            <a:avLst/>
          </a:prstGeom>
          <a:noFill/>
        </p:spPr>
        <p:txBody>
          <a:bodyPr wrap="square" rtlCol="0">
            <a:spAutoFit/>
          </a:bodyPr>
          <a:p>
            <a:pPr algn="l"/>
            <a:r>
              <a:rPr lang="zh-CN" altLang="zh-CN">
                <a:sym typeface="+mn-ea"/>
              </a:rPr>
              <a:t>命题角度看：以新材料</a:t>
            </a:r>
            <a:endParaRPr lang="zh-CN" altLang="zh-CN">
              <a:sym typeface="+mn-ea"/>
            </a:endParaRPr>
          </a:p>
          <a:p>
            <a:pPr algn="l"/>
            <a:r>
              <a:rPr lang="zh-CN" altLang="zh-CN">
                <a:sym typeface="+mn-ea"/>
              </a:rPr>
              <a:t>新情景为依托，考查雅典民主政治。</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5415" y="153035"/>
            <a:ext cx="613410" cy="5425440"/>
          </a:xfrm>
          <a:prstGeom prst="rect">
            <a:avLst/>
          </a:prstGeom>
          <a:noFill/>
        </p:spPr>
        <p:txBody>
          <a:bodyPr vert="eaVert" wrap="none" rtlCol="0">
            <a:spAutoFit/>
          </a:bodyPr>
          <a:p>
            <a:pPr algn="l"/>
            <a:r>
              <a:rPr lang="zh-CN" altLang="en-US" sz="2800">
                <a:sym typeface="+mn-ea"/>
              </a:rPr>
              <a:t>古希腊罗马时期的</a:t>
            </a:r>
            <a:r>
              <a:rPr lang="zh-CN" altLang="en-US" sz="2800"/>
              <a:t>政治、思想文化</a:t>
            </a:r>
            <a:endParaRPr lang="zh-CN" altLang="en-US" sz="28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6" name="左大括号 5"/>
          <p:cNvSpPr/>
          <p:nvPr/>
        </p:nvSpPr>
        <p:spPr>
          <a:xfrm>
            <a:off x="1299845" y="153035"/>
            <a:ext cx="99060" cy="15595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1430020" y="17145"/>
            <a:ext cx="7780020" cy="645160"/>
          </a:xfrm>
          <a:prstGeom prst="rect">
            <a:avLst/>
          </a:prstGeom>
          <a:noFill/>
        </p:spPr>
        <p:txBody>
          <a:bodyPr wrap="square" rtlCol="0" anchor="t">
            <a:spAutoFit/>
          </a:bodyPr>
          <a:p>
            <a:pPr algn="l"/>
            <a:r>
              <a:rPr lang="zh-CN" altLang="en-US"/>
              <a:t>总特征：古希腊罗马是西方文明的源头。古希腊是古代人文思想的源头和形成雅典为代表的直接民主；古罗马崇尚秩序，罗马法形成体系、影响深远</a:t>
            </a:r>
            <a:endParaRPr lang="en-US" altLang="zh-CN"/>
          </a:p>
        </p:txBody>
      </p:sp>
      <p:sp>
        <p:nvSpPr>
          <p:cNvPr id="2" name="文本框 1"/>
          <p:cNvSpPr txBox="1"/>
          <p:nvPr/>
        </p:nvSpPr>
        <p:spPr>
          <a:xfrm>
            <a:off x="1430020" y="610235"/>
            <a:ext cx="7930515" cy="645160"/>
          </a:xfrm>
          <a:prstGeom prst="rect">
            <a:avLst/>
          </a:prstGeom>
          <a:noFill/>
        </p:spPr>
        <p:txBody>
          <a:bodyPr wrap="square" rtlCol="0" anchor="t">
            <a:spAutoFit/>
          </a:bodyPr>
          <a:p>
            <a:r>
              <a:rPr lang="zh-CN" altLang="en-US"/>
              <a:t>政治上：小国寡民、独立自治；三次改革，形成城邦民主政治，开西方民主之先河</a:t>
            </a:r>
            <a:r>
              <a:rPr lang="zh-CN" altLang="en-US">
                <a:sym typeface="+mn-ea"/>
              </a:rPr>
              <a:t>。</a:t>
            </a:r>
            <a:endParaRPr lang="zh-CN" altLang="en-US">
              <a:sym typeface="+mn-ea"/>
            </a:endParaRPr>
          </a:p>
        </p:txBody>
      </p:sp>
      <p:sp>
        <p:nvSpPr>
          <p:cNvPr id="3" name="文本框 2"/>
          <p:cNvSpPr txBox="1"/>
          <p:nvPr/>
        </p:nvSpPr>
        <p:spPr>
          <a:xfrm>
            <a:off x="1411605" y="1176020"/>
            <a:ext cx="7816215" cy="368300"/>
          </a:xfrm>
          <a:prstGeom prst="rect">
            <a:avLst/>
          </a:prstGeom>
          <a:noFill/>
        </p:spPr>
        <p:txBody>
          <a:bodyPr wrap="square" rtlCol="0" anchor="t">
            <a:spAutoFit/>
          </a:bodyPr>
          <a:p>
            <a:pPr algn="l"/>
            <a:r>
              <a:rPr lang="zh-CN" altLang="en-US"/>
              <a:t>经济上：古希腊和古罗马，工商业发达，海外贸易繁荣。</a:t>
            </a:r>
            <a:endParaRPr lang="en-US" altLang="zh-CN"/>
          </a:p>
        </p:txBody>
      </p:sp>
      <p:sp>
        <p:nvSpPr>
          <p:cNvPr id="5" name="文本框 4"/>
          <p:cNvSpPr txBox="1"/>
          <p:nvPr/>
        </p:nvSpPr>
        <p:spPr>
          <a:xfrm>
            <a:off x="1372870" y="1544320"/>
            <a:ext cx="7742555" cy="368300"/>
          </a:xfrm>
          <a:prstGeom prst="rect">
            <a:avLst/>
          </a:prstGeom>
          <a:noFill/>
        </p:spPr>
        <p:txBody>
          <a:bodyPr wrap="square" rtlCol="0" anchor="t">
            <a:spAutoFit/>
          </a:bodyPr>
          <a:p>
            <a:r>
              <a:rPr lang="zh-CN" altLang="en-US"/>
              <a:t>思想上：古希腊智者学派和苏格拉底；古罗马崇尚自然法，主张平等、公平。</a:t>
            </a:r>
            <a:endParaRPr lang="en-US" altLang="zh-CN"/>
          </a:p>
        </p:txBody>
      </p:sp>
      <p:sp>
        <p:nvSpPr>
          <p:cNvPr id="8" name="文本框 7"/>
          <p:cNvSpPr txBox="1"/>
          <p:nvPr/>
        </p:nvSpPr>
        <p:spPr>
          <a:xfrm>
            <a:off x="758825" y="3477895"/>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653540" y="2978150"/>
            <a:ext cx="372745" cy="3657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145030" y="3409950"/>
            <a:ext cx="640080" cy="645160"/>
          </a:xfrm>
          <a:prstGeom prst="rect">
            <a:avLst/>
          </a:prstGeom>
          <a:noFill/>
        </p:spPr>
        <p:txBody>
          <a:bodyPr wrap="none" rtlCol="0" anchor="t">
            <a:spAutoFit/>
          </a:bodyPr>
          <a:p>
            <a:r>
              <a:rPr lang="zh-CN" altLang="en-US"/>
              <a:t>政治</a:t>
            </a:r>
            <a:endParaRPr lang="zh-CN" altLang="en-US"/>
          </a:p>
          <a:p>
            <a:r>
              <a:rPr lang="zh-CN" altLang="en-US"/>
              <a:t>方面</a:t>
            </a:r>
            <a:endParaRPr lang="zh-CN" altLang="en-US"/>
          </a:p>
        </p:txBody>
      </p:sp>
      <p:sp>
        <p:nvSpPr>
          <p:cNvPr id="11" name="左大括号 10"/>
          <p:cNvSpPr/>
          <p:nvPr/>
        </p:nvSpPr>
        <p:spPr>
          <a:xfrm>
            <a:off x="2671445" y="2978150"/>
            <a:ext cx="113665" cy="3276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2785110" y="2830195"/>
            <a:ext cx="1097280" cy="368300"/>
          </a:xfrm>
          <a:prstGeom prst="rect">
            <a:avLst/>
          </a:prstGeom>
          <a:noFill/>
        </p:spPr>
        <p:txBody>
          <a:bodyPr wrap="none" rtlCol="0" anchor="t">
            <a:spAutoFit/>
          </a:bodyPr>
          <a:p>
            <a:r>
              <a:rPr lang="zh-CN" altLang="en-US"/>
              <a:t>雅典民主</a:t>
            </a:r>
            <a:endParaRPr lang="zh-CN" altLang="en-US"/>
          </a:p>
        </p:txBody>
      </p:sp>
      <p:sp>
        <p:nvSpPr>
          <p:cNvPr id="19" name="文本框 18"/>
          <p:cNvSpPr txBox="1"/>
          <p:nvPr/>
        </p:nvSpPr>
        <p:spPr>
          <a:xfrm>
            <a:off x="4023995" y="2461895"/>
            <a:ext cx="640080" cy="368300"/>
          </a:xfrm>
          <a:prstGeom prst="rect">
            <a:avLst/>
          </a:prstGeom>
          <a:noFill/>
        </p:spPr>
        <p:txBody>
          <a:bodyPr wrap="none" rtlCol="0" anchor="t">
            <a:spAutoFit/>
          </a:bodyPr>
          <a:p>
            <a:r>
              <a:rPr lang="zh-CN" altLang="en-US"/>
              <a:t>原因</a:t>
            </a:r>
            <a:endParaRPr lang="zh-CN" altLang="en-US"/>
          </a:p>
        </p:txBody>
      </p:sp>
      <p:sp>
        <p:nvSpPr>
          <p:cNvPr id="23" name="文本框 22"/>
          <p:cNvSpPr txBox="1"/>
          <p:nvPr/>
        </p:nvSpPr>
        <p:spPr>
          <a:xfrm>
            <a:off x="4881245" y="1912620"/>
            <a:ext cx="1097280" cy="368300"/>
          </a:xfrm>
          <a:prstGeom prst="rect">
            <a:avLst/>
          </a:prstGeom>
          <a:noFill/>
        </p:spPr>
        <p:txBody>
          <a:bodyPr wrap="none" rtlCol="0" anchor="t">
            <a:spAutoFit/>
          </a:bodyPr>
          <a:p>
            <a:r>
              <a:rPr lang="zh-CN" altLang="en-US"/>
              <a:t>地理环境</a:t>
            </a:r>
            <a:endParaRPr lang="zh-CN" altLang="en-US"/>
          </a:p>
        </p:txBody>
      </p:sp>
      <p:sp>
        <p:nvSpPr>
          <p:cNvPr id="26" name="文本框 25"/>
          <p:cNvSpPr txBox="1"/>
          <p:nvPr/>
        </p:nvSpPr>
        <p:spPr>
          <a:xfrm>
            <a:off x="4846320" y="2593340"/>
            <a:ext cx="1783080" cy="368300"/>
          </a:xfrm>
          <a:prstGeom prst="rect">
            <a:avLst/>
          </a:prstGeom>
          <a:noFill/>
        </p:spPr>
        <p:txBody>
          <a:bodyPr wrap="none" rtlCol="0" anchor="t">
            <a:spAutoFit/>
          </a:bodyPr>
          <a:p>
            <a:pPr algn="l"/>
            <a:r>
              <a:rPr lang="zh-CN" altLang="en-US"/>
              <a:t>商品经济的驱动</a:t>
            </a:r>
            <a:endParaRPr lang="zh-CN" altLang="en-US"/>
          </a:p>
        </p:txBody>
      </p:sp>
      <p:sp>
        <p:nvSpPr>
          <p:cNvPr id="27" name="文本框 26"/>
          <p:cNvSpPr txBox="1"/>
          <p:nvPr/>
        </p:nvSpPr>
        <p:spPr>
          <a:xfrm>
            <a:off x="4881245" y="2225040"/>
            <a:ext cx="1783080" cy="368300"/>
          </a:xfrm>
          <a:prstGeom prst="rect">
            <a:avLst/>
          </a:prstGeom>
          <a:noFill/>
        </p:spPr>
        <p:txBody>
          <a:bodyPr wrap="none" rtlCol="0" anchor="t">
            <a:spAutoFit/>
          </a:bodyPr>
          <a:p>
            <a:r>
              <a:rPr lang="zh-CN" altLang="en-US"/>
              <a:t>小国寡民的城邦</a:t>
            </a:r>
            <a:endParaRPr lang="zh-CN" altLang="en-US"/>
          </a:p>
        </p:txBody>
      </p:sp>
      <p:sp>
        <p:nvSpPr>
          <p:cNvPr id="28" name="文本框 27"/>
          <p:cNvSpPr txBox="1"/>
          <p:nvPr/>
        </p:nvSpPr>
        <p:spPr>
          <a:xfrm>
            <a:off x="4846320" y="2971165"/>
            <a:ext cx="1783080" cy="368300"/>
          </a:xfrm>
          <a:prstGeom prst="rect">
            <a:avLst/>
          </a:prstGeom>
          <a:noFill/>
        </p:spPr>
        <p:txBody>
          <a:bodyPr wrap="none" rtlCol="0" anchor="t">
            <a:spAutoFit/>
          </a:bodyPr>
          <a:p>
            <a:pPr algn="l"/>
            <a:r>
              <a:rPr lang="zh-CN" altLang="en-US"/>
              <a:t>仁人志士的努力</a:t>
            </a:r>
            <a:endParaRPr lang="zh-CN" altLang="en-US"/>
          </a:p>
        </p:txBody>
      </p:sp>
      <p:sp>
        <p:nvSpPr>
          <p:cNvPr id="30" name="文本框 29"/>
          <p:cNvSpPr txBox="1"/>
          <p:nvPr/>
        </p:nvSpPr>
        <p:spPr>
          <a:xfrm>
            <a:off x="5364480" y="4139565"/>
            <a:ext cx="3111500" cy="368300"/>
          </a:xfrm>
          <a:prstGeom prst="rect">
            <a:avLst/>
          </a:prstGeom>
          <a:noFill/>
        </p:spPr>
        <p:txBody>
          <a:bodyPr wrap="none" rtlCol="0" anchor="t">
            <a:spAutoFit/>
          </a:bodyPr>
          <a:p>
            <a:r>
              <a:rPr lang="zh-CN" altLang="en-US"/>
              <a:t>克里斯提尼改革</a:t>
            </a:r>
            <a:r>
              <a:rPr lang="en-US" altLang="zh-CN"/>
              <a:t>——</a:t>
            </a:r>
            <a:r>
              <a:rPr lang="zh-CN" altLang="en-US"/>
              <a:t>形成国家</a:t>
            </a:r>
            <a:endParaRPr lang="zh-CN" altLang="en-US"/>
          </a:p>
        </p:txBody>
      </p:sp>
      <p:sp>
        <p:nvSpPr>
          <p:cNvPr id="31" name="文本框 30"/>
          <p:cNvSpPr txBox="1"/>
          <p:nvPr/>
        </p:nvSpPr>
        <p:spPr>
          <a:xfrm>
            <a:off x="5364480" y="4570730"/>
            <a:ext cx="2425700" cy="368300"/>
          </a:xfrm>
          <a:prstGeom prst="rect">
            <a:avLst/>
          </a:prstGeom>
          <a:noFill/>
        </p:spPr>
        <p:txBody>
          <a:bodyPr wrap="none" rtlCol="0" anchor="t">
            <a:spAutoFit/>
          </a:bodyPr>
          <a:p>
            <a:r>
              <a:rPr lang="zh-CN" altLang="en-US"/>
              <a:t>伯里克利改革</a:t>
            </a:r>
            <a:r>
              <a:rPr lang="en-US" altLang="zh-CN"/>
              <a:t>——</a:t>
            </a:r>
            <a:r>
              <a:rPr lang="zh-CN" altLang="en-US"/>
              <a:t>繁荣</a:t>
            </a:r>
            <a:endParaRPr lang="zh-CN" altLang="en-US"/>
          </a:p>
        </p:txBody>
      </p:sp>
      <p:sp>
        <p:nvSpPr>
          <p:cNvPr id="12" name="左大括号 11"/>
          <p:cNvSpPr/>
          <p:nvPr/>
        </p:nvSpPr>
        <p:spPr>
          <a:xfrm>
            <a:off x="3708400" y="2593340"/>
            <a:ext cx="408940" cy="40417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左大括号 15"/>
          <p:cNvSpPr/>
          <p:nvPr/>
        </p:nvSpPr>
        <p:spPr>
          <a:xfrm>
            <a:off x="4629150" y="4883150"/>
            <a:ext cx="377825" cy="14255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4117340" y="5210175"/>
            <a:ext cx="640080" cy="368300"/>
          </a:xfrm>
          <a:prstGeom prst="rect">
            <a:avLst/>
          </a:prstGeom>
          <a:noFill/>
        </p:spPr>
        <p:txBody>
          <a:bodyPr wrap="none" rtlCol="0" anchor="t">
            <a:spAutoFit/>
          </a:bodyPr>
          <a:p>
            <a:r>
              <a:rPr lang="zh-CN" altLang="en-US"/>
              <a:t>局限</a:t>
            </a:r>
            <a:endParaRPr lang="zh-CN" altLang="en-US"/>
          </a:p>
        </p:txBody>
      </p:sp>
      <p:sp>
        <p:nvSpPr>
          <p:cNvPr id="34" name="文本框 33"/>
          <p:cNvSpPr txBox="1"/>
          <p:nvPr/>
        </p:nvSpPr>
        <p:spPr>
          <a:xfrm>
            <a:off x="5093970" y="4939030"/>
            <a:ext cx="3383280" cy="368300"/>
          </a:xfrm>
          <a:prstGeom prst="rect">
            <a:avLst/>
          </a:prstGeom>
          <a:noFill/>
        </p:spPr>
        <p:txBody>
          <a:bodyPr wrap="none" rtlCol="0" anchor="t">
            <a:spAutoFit/>
          </a:bodyPr>
          <a:p>
            <a:r>
              <a:rPr lang="zh-CN" altLang="en-US"/>
              <a:t>性质：奴隶主的民主即公民民主</a:t>
            </a:r>
            <a:endParaRPr lang="zh-CN" altLang="en-US"/>
          </a:p>
        </p:txBody>
      </p:sp>
      <p:sp>
        <p:nvSpPr>
          <p:cNvPr id="7" name="文本框 6"/>
          <p:cNvSpPr txBox="1"/>
          <p:nvPr/>
        </p:nvSpPr>
        <p:spPr>
          <a:xfrm>
            <a:off x="5006975" y="3244850"/>
            <a:ext cx="1097280" cy="368300"/>
          </a:xfrm>
          <a:prstGeom prst="rect">
            <a:avLst/>
          </a:prstGeom>
          <a:noFill/>
        </p:spPr>
        <p:txBody>
          <a:bodyPr wrap="none" rtlCol="0" anchor="t">
            <a:spAutoFit/>
          </a:bodyPr>
          <a:p>
            <a:pPr algn="l"/>
            <a:r>
              <a:rPr lang="zh-CN" altLang="en-US">
                <a:sym typeface="+mn-ea"/>
              </a:rPr>
              <a:t>公民素养</a:t>
            </a:r>
            <a:endParaRPr lang="zh-CN" altLang="en-US">
              <a:sym typeface="+mn-ea"/>
            </a:endParaRPr>
          </a:p>
        </p:txBody>
      </p:sp>
      <p:sp>
        <p:nvSpPr>
          <p:cNvPr id="22" name="文本框 21"/>
          <p:cNvSpPr txBox="1"/>
          <p:nvPr/>
        </p:nvSpPr>
        <p:spPr>
          <a:xfrm>
            <a:off x="4117340" y="4064000"/>
            <a:ext cx="640080" cy="368300"/>
          </a:xfrm>
          <a:prstGeom prst="rect">
            <a:avLst/>
          </a:prstGeom>
          <a:noFill/>
        </p:spPr>
        <p:txBody>
          <a:bodyPr wrap="none" rtlCol="0" anchor="t">
            <a:spAutoFit/>
          </a:bodyPr>
          <a:p>
            <a:pPr algn="l"/>
            <a:r>
              <a:rPr lang="zh-CN" altLang="en-US"/>
              <a:t>过程</a:t>
            </a:r>
            <a:endParaRPr lang="zh-CN" altLang="en-US"/>
          </a:p>
        </p:txBody>
      </p:sp>
      <p:sp>
        <p:nvSpPr>
          <p:cNvPr id="25" name="文本框 24"/>
          <p:cNvSpPr txBox="1"/>
          <p:nvPr/>
        </p:nvSpPr>
        <p:spPr>
          <a:xfrm>
            <a:off x="5358130" y="3695700"/>
            <a:ext cx="2258695" cy="368300"/>
          </a:xfrm>
          <a:prstGeom prst="rect">
            <a:avLst/>
          </a:prstGeom>
          <a:noFill/>
        </p:spPr>
        <p:txBody>
          <a:bodyPr wrap="square" rtlCol="0" anchor="t">
            <a:spAutoFit/>
          </a:bodyPr>
          <a:p>
            <a:pPr algn="l"/>
            <a:r>
              <a:rPr lang="zh-CN" altLang="en-US"/>
              <a:t>梭伦改革</a:t>
            </a:r>
            <a:r>
              <a:rPr lang="en-US" altLang="zh-CN"/>
              <a:t>——</a:t>
            </a:r>
            <a:r>
              <a:rPr lang="zh-CN" altLang="en-US"/>
              <a:t>奠基</a:t>
            </a:r>
            <a:endParaRPr lang="zh-CN" altLang="en-US"/>
          </a:p>
        </p:txBody>
      </p:sp>
      <p:sp>
        <p:nvSpPr>
          <p:cNvPr id="18" name="左大括号 17"/>
          <p:cNvSpPr/>
          <p:nvPr/>
        </p:nvSpPr>
        <p:spPr>
          <a:xfrm>
            <a:off x="4568825" y="2037715"/>
            <a:ext cx="277495" cy="14395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0" name="左大括号 19"/>
          <p:cNvSpPr/>
          <p:nvPr/>
        </p:nvSpPr>
        <p:spPr>
          <a:xfrm>
            <a:off x="4881245" y="3846195"/>
            <a:ext cx="212725" cy="9550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5093970" y="5307330"/>
            <a:ext cx="1325880" cy="368300"/>
          </a:xfrm>
          <a:prstGeom prst="rect">
            <a:avLst/>
          </a:prstGeom>
          <a:noFill/>
        </p:spPr>
        <p:txBody>
          <a:bodyPr wrap="none" rtlCol="0">
            <a:spAutoFit/>
          </a:bodyPr>
          <a:p>
            <a:r>
              <a:rPr lang="zh-CN" altLang="en-US"/>
              <a:t>范围：有限</a:t>
            </a:r>
            <a:endParaRPr lang="zh-CN" altLang="en-US"/>
          </a:p>
        </p:txBody>
      </p:sp>
      <p:sp>
        <p:nvSpPr>
          <p:cNvPr id="29" name="文本框 28"/>
          <p:cNvSpPr txBox="1"/>
          <p:nvPr/>
        </p:nvSpPr>
        <p:spPr>
          <a:xfrm>
            <a:off x="5093970" y="5697220"/>
            <a:ext cx="3611880" cy="368300"/>
          </a:xfrm>
          <a:prstGeom prst="rect">
            <a:avLst/>
          </a:prstGeom>
          <a:noFill/>
        </p:spPr>
        <p:txBody>
          <a:bodyPr wrap="none" rtlCol="0">
            <a:spAutoFit/>
          </a:bodyPr>
          <a:p>
            <a:r>
              <a:rPr lang="zh-CN" altLang="en-US"/>
              <a:t>形式：直接民主，只适应小国寡民</a:t>
            </a:r>
            <a:endParaRPr lang="zh-CN" altLang="en-US"/>
          </a:p>
        </p:txBody>
      </p:sp>
      <p:sp>
        <p:nvSpPr>
          <p:cNvPr id="32" name="文本框 31"/>
          <p:cNvSpPr txBox="1"/>
          <p:nvPr/>
        </p:nvSpPr>
        <p:spPr>
          <a:xfrm>
            <a:off x="5093970" y="6065520"/>
            <a:ext cx="3611880" cy="368300"/>
          </a:xfrm>
          <a:prstGeom prst="rect">
            <a:avLst/>
          </a:prstGeom>
          <a:noFill/>
        </p:spPr>
        <p:txBody>
          <a:bodyPr wrap="none" rtlCol="0">
            <a:spAutoFit/>
          </a:bodyPr>
          <a:p>
            <a:r>
              <a:rPr lang="zh-CN" altLang="en-US"/>
              <a:t>程序：轮流坐桩，忽视能力和道德</a:t>
            </a:r>
            <a:endParaRPr lang="zh-CN" altLang="en-US"/>
          </a:p>
        </p:txBody>
      </p:sp>
      <p:sp>
        <p:nvSpPr>
          <p:cNvPr id="33" name="文本框 32"/>
          <p:cNvSpPr txBox="1"/>
          <p:nvPr/>
        </p:nvSpPr>
        <p:spPr>
          <a:xfrm>
            <a:off x="4352925" y="6433820"/>
            <a:ext cx="1783080" cy="368300"/>
          </a:xfrm>
          <a:prstGeom prst="rect">
            <a:avLst/>
          </a:prstGeom>
          <a:noFill/>
        </p:spPr>
        <p:txBody>
          <a:bodyPr wrap="none" rtlCol="0">
            <a:spAutoFit/>
          </a:bodyPr>
          <a:p>
            <a:r>
              <a:rPr lang="zh-CN" altLang="en-US"/>
              <a:t>评价：一分为二</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linds(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blinds(horizontal)">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linds(horizontal)">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blinds(horizontal)">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linds(horizontal)">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blinds(horizontal)">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linds(horizontal)">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blinds(horizontal)">
                                      <p:cBhvr>
                                        <p:cTn id="127" dur="500"/>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blinds(horizontal)">
                                      <p:cBhvr>
                                        <p:cTn id="132" dur="500"/>
                                        <p:tgtEl>
                                          <p:spTgt spid="24"/>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blinds(horizontal)">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blinds(horizontal)">
                                      <p:cBhvr>
                                        <p:cTn id="142" dur="500"/>
                                        <p:tgtEl>
                                          <p:spTgt spid="21"/>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blinds(horizontal)">
                                      <p:cBhvr>
                                        <p:cTn id="147" dur="500"/>
                                        <p:tgtEl>
                                          <p:spTgt spid="29"/>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2"/>
                                        </p:tgtEl>
                                        <p:attrNameLst>
                                          <p:attrName>style.visibility</p:attrName>
                                        </p:attrNameLst>
                                      </p:cBhvr>
                                      <p:to>
                                        <p:strVal val="visible"/>
                                      </p:to>
                                    </p:set>
                                    <p:animEffect transition="in" filter="blinds(horizontal)">
                                      <p:cBhvr>
                                        <p:cTn id="152" dur="500"/>
                                        <p:tgtEl>
                                          <p:spTgt spid="32"/>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blinds(horizontal)">
                                      <p:cBhvr>
                                        <p:cTn id="1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5" grpId="0"/>
      <p:bldP spid="2" grpId="0"/>
      <p:bldP spid="3" grpId="0"/>
      <p:bldP spid="5" grpId="0"/>
      <p:bldP spid="8" grpId="0"/>
      <p:bldP spid="9" grpId="0" bldLvl="0" animBg="1"/>
      <p:bldP spid="10" grpId="0"/>
      <p:bldP spid="11" grpId="0" bldLvl="0" animBg="1"/>
      <p:bldP spid="17" grpId="0"/>
      <p:bldP spid="19" grpId="0"/>
      <p:bldP spid="23" grpId="0"/>
      <p:bldP spid="26" grpId="0"/>
      <p:bldP spid="27" grpId="0"/>
      <p:bldP spid="28" grpId="0"/>
      <p:bldP spid="30" grpId="0"/>
      <p:bldP spid="31" grpId="0"/>
      <p:bldP spid="12" grpId="0" bldLvl="0" animBg="1"/>
      <p:bldP spid="16" grpId="0" bldLvl="0" animBg="1"/>
      <p:bldP spid="24" grpId="0"/>
      <p:bldP spid="34" grpId="0"/>
      <p:bldP spid="7" grpId="0"/>
      <p:bldP spid="22" grpId="0"/>
      <p:bldP spid="25" grpId="0"/>
      <p:bldP spid="18" grpId="0" bldLvl="0" animBg="1"/>
      <p:bldP spid="20" grpId="0" bldLvl="0" animBg="1"/>
      <p:bldP spid="21" grpId="0"/>
      <p:bldP spid="29" grpId="0"/>
      <p:bldP spid="32" grpId="0"/>
      <p:bldP spid="33"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5415" y="153035"/>
            <a:ext cx="613410" cy="5425440"/>
          </a:xfrm>
          <a:prstGeom prst="rect">
            <a:avLst/>
          </a:prstGeom>
          <a:noFill/>
        </p:spPr>
        <p:txBody>
          <a:bodyPr vert="eaVert" wrap="none" rtlCol="0">
            <a:spAutoFit/>
          </a:bodyPr>
          <a:p>
            <a:pPr algn="l"/>
            <a:r>
              <a:rPr lang="zh-CN" altLang="en-US" sz="2800">
                <a:sym typeface="+mn-ea"/>
              </a:rPr>
              <a:t>古希腊罗马时期的</a:t>
            </a:r>
            <a:r>
              <a:rPr lang="zh-CN" altLang="en-US" sz="2800"/>
              <a:t>政治、思想文化</a:t>
            </a:r>
            <a:endParaRPr lang="zh-CN" altLang="en-US" sz="28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8" name="文本框 7"/>
          <p:cNvSpPr txBox="1"/>
          <p:nvPr/>
        </p:nvSpPr>
        <p:spPr>
          <a:xfrm>
            <a:off x="758190" y="368173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727835" y="937260"/>
            <a:ext cx="201930" cy="55397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145030" y="819150"/>
            <a:ext cx="640080" cy="645160"/>
          </a:xfrm>
          <a:prstGeom prst="rect">
            <a:avLst/>
          </a:prstGeom>
          <a:noFill/>
        </p:spPr>
        <p:txBody>
          <a:bodyPr wrap="none" rtlCol="0" anchor="t">
            <a:spAutoFit/>
          </a:bodyPr>
          <a:p>
            <a:r>
              <a:rPr lang="zh-CN" altLang="en-US"/>
              <a:t>政治</a:t>
            </a:r>
            <a:endParaRPr lang="zh-CN" altLang="en-US"/>
          </a:p>
          <a:p>
            <a:r>
              <a:rPr lang="zh-CN" altLang="en-US"/>
              <a:t>方面</a:t>
            </a:r>
            <a:endParaRPr lang="zh-CN" altLang="en-US"/>
          </a:p>
        </p:txBody>
      </p:sp>
      <p:sp>
        <p:nvSpPr>
          <p:cNvPr id="11" name="左大括号 10"/>
          <p:cNvSpPr/>
          <p:nvPr/>
        </p:nvSpPr>
        <p:spPr>
          <a:xfrm>
            <a:off x="2785110" y="162560"/>
            <a:ext cx="113665" cy="26835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3313430" y="162560"/>
            <a:ext cx="1097280" cy="368300"/>
          </a:xfrm>
          <a:prstGeom prst="rect">
            <a:avLst/>
          </a:prstGeom>
          <a:noFill/>
        </p:spPr>
        <p:txBody>
          <a:bodyPr wrap="none" rtlCol="0" anchor="t">
            <a:spAutoFit/>
          </a:bodyPr>
          <a:p>
            <a:r>
              <a:rPr lang="zh-CN" altLang="en-US"/>
              <a:t>雅典民主</a:t>
            </a:r>
            <a:endParaRPr lang="zh-CN" altLang="en-US"/>
          </a:p>
        </p:txBody>
      </p:sp>
      <p:sp>
        <p:nvSpPr>
          <p:cNvPr id="3" name="文本框 2"/>
          <p:cNvSpPr txBox="1"/>
          <p:nvPr/>
        </p:nvSpPr>
        <p:spPr>
          <a:xfrm>
            <a:off x="2898775" y="2240280"/>
            <a:ext cx="868680" cy="368300"/>
          </a:xfrm>
          <a:prstGeom prst="rect">
            <a:avLst/>
          </a:prstGeom>
          <a:noFill/>
        </p:spPr>
        <p:txBody>
          <a:bodyPr wrap="none" rtlCol="0" anchor="t">
            <a:spAutoFit/>
          </a:bodyPr>
          <a:p>
            <a:r>
              <a:rPr lang="zh-CN" altLang="en-US"/>
              <a:t>罗马法</a:t>
            </a:r>
            <a:endParaRPr lang="zh-CN" altLang="en-US"/>
          </a:p>
        </p:txBody>
      </p:sp>
      <p:sp>
        <p:nvSpPr>
          <p:cNvPr id="5" name="左大括号 4"/>
          <p:cNvSpPr/>
          <p:nvPr/>
        </p:nvSpPr>
        <p:spPr>
          <a:xfrm>
            <a:off x="3754120" y="937260"/>
            <a:ext cx="535305" cy="3909695"/>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4289425" y="727710"/>
            <a:ext cx="3754120" cy="368300"/>
          </a:xfrm>
          <a:prstGeom prst="rect">
            <a:avLst/>
          </a:prstGeom>
          <a:noFill/>
        </p:spPr>
        <p:txBody>
          <a:bodyPr wrap="none" rtlCol="0" anchor="t">
            <a:spAutoFit/>
          </a:bodyPr>
          <a:p>
            <a:r>
              <a:rPr lang="zh-CN" altLang="en-US"/>
              <a:t>罗马历程：城邦</a:t>
            </a:r>
            <a:r>
              <a:rPr lang="en-US" altLang="zh-CN"/>
              <a:t>——</a:t>
            </a:r>
            <a:r>
              <a:rPr lang="zh-CN" altLang="en-US"/>
              <a:t>共和国</a:t>
            </a:r>
            <a:r>
              <a:rPr lang="en-US" altLang="zh-CN"/>
              <a:t>——</a:t>
            </a:r>
            <a:r>
              <a:rPr lang="zh-CN" altLang="en-US"/>
              <a:t>帝国</a:t>
            </a:r>
            <a:endParaRPr lang="zh-CN" altLang="en-US"/>
          </a:p>
        </p:txBody>
      </p:sp>
      <p:sp>
        <p:nvSpPr>
          <p:cNvPr id="15" name="文本框 14"/>
          <p:cNvSpPr txBox="1"/>
          <p:nvPr/>
        </p:nvSpPr>
        <p:spPr>
          <a:xfrm>
            <a:off x="4505325" y="1575435"/>
            <a:ext cx="4483100" cy="368300"/>
          </a:xfrm>
          <a:prstGeom prst="rect">
            <a:avLst/>
          </a:prstGeom>
          <a:noFill/>
        </p:spPr>
        <p:txBody>
          <a:bodyPr wrap="none" rtlCol="0">
            <a:spAutoFit/>
          </a:bodyPr>
          <a:p>
            <a:r>
              <a:rPr lang="zh-CN" altLang="en-US"/>
              <a:t>形态：习惯法</a:t>
            </a:r>
            <a:r>
              <a:rPr lang="en-US" altLang="zh-CN"/>
              <a:t>——</a:t>
            </a:r>
            <a:r>
              <a:rPr lang="zh-CN" altLang="en-US"/>
              <a:t>成文法：《十二铜表法》</a:t>
            </a:r>
            <a:endParaRPr lang="zh-CN" altLang="en-US"/>
          </a:p>
        </p:txBody>
      </p:sp>
      <p:sp>
        <p:nvSpPr>
          <p:cNvPr id="16" name="文本框 15"/>
          <p:cNvSpPr txBox="1"/>
          <p:nvPr/>
        </p:nvSpPr>
        <p:spPr>
          <a:xfrm>
            <a:off x="4505325" y="2240280"/>
            <a:ext cx="4940300" cy="368300"/>
          </a:xfrm>
          <a:prstGeom prst="rect">
            <a:avLst/>
          </a:prstGeom>
          <a:noFill/>
        </p:spPr>
        <p:txBody>
          <a:bodyPr wrap="none" rtlCol="0">
            <a:spAutoFit/>
          </a:bodyPr>
          <a:p>
            <a:r>
              <a:rPr lang="zh-CN" altLang="en-US"/>
              <a:t>范围：公民法</a:t>
            </a:r>
            <a:r>
              <a:rPr lang="en-US" altLang="zh-CN"/>
              <a:t>——</a:t>
            </a:r>
            <a:r>
              <a:rPr lang="zh-CN" altLang="en-US"/>
              <a:t>万民法（范围、内容、特点）</a:t>
            </a:r>
            <a:endParaRPr lang="zh-CN" altLang="en-US"/>
          </a:p>
        </p:txBody>
      </p:sp>
      <p:sp>
        <p:nvSpPr>
          <p:cNvPr id="18" name="文本框 17"/>
          <p:cNvSpPr txBox="1"/>
          <p:nvPr/>
        </p:nvSpPr>
        <p:spPr>
          <a:xfrm>
            <a:off x="4598035" y="2846070"/>
            <a:ext cx="4754880" cy="368300"/>
          </a:xfrm>
          <a:prstGeom prst="rect">
            <a:avLst/>
          </a:prstGeom>
          <a:noFill/>
        </p:spPr>
        <p:txBody>
          <a:bodyPr wrap="none" rtlCol="0">
            <a:spAutoFit/>
          </a:bodyPr>
          <a:p>
            <a:r>
              <a:rPr lang="zh-CN" altLang="en-US"/>
              <a:t>升华：自然法（西塞罗：平等、公正、正义）</a:t>
            </a:r>
            <a:endParaRPr lang="zh-CN" altLang="en-US"/>
          </a:p>
        </p:txBody>
      </p:sp>
      <p:sp>
        <p:nvSpPr>
          <p:cNvPr id="19" name="文本框 18"/>
          <p:cNvSpPr txBox="1"/>
          <p:nvPr/>
        </p:nvSpPr>
        <p:spPr>
          <a:xfrm>
            <a:off x="4589145" y="3477895"/>
            <a:ext cx="3154680" cy="368300"/>
          </a:xfrm>
          <a:prstGeom prst="rect">
            <a:avLst/>
          </a:prstGeom>
          <a:noFill/>
        </p:spPr>
        <p:txBody>
          <a:bodyPr wrap="none" rtlCol="0">
            <a:spAutoFit/>
          </a:bodyPr>
          <a:p>
            <a:r>
              <a:rPr lang="zh-CN" altLang="en-US"/>
              <a:t>体系：查士丁尼《民法大全》</a:t>
            </a:r>
            <a:endParaRPr lang="zh-CN" altLang="en-US"/>
          </a:p>
        </p:txBody>
      </p:sp>
      <p:sp>
        <p:nvSpPr>
          <p:cNvPr id="20" name="文本框 19"/>
          <p:cNvSpPr txBox="1"/>
          <p:nvPr/>
        </p:nvSpPr>
        <p:spPr>
          <a:xfrm>
            <a:off x="3876040" y="1824990"/>
            <a:ext cx="305435" cy="1198880"/>
          </a:xfrm>
          <a:prstGeom prst="rect">
            <a:avLst/>
          </a:prstGeom>
          <a:noFill/>
        </p:spPr>
        <p:txBody>
          <a:bodyPr wrap="square" rtlCol="0" anchor="t">
            <a:spAutoFit/>
          </a:bodyPr>
          <a:p>
            <a:r>
              <a:rPr lang="zh-CN" altLang="en-US"/>
              <a:t>发</a:t>
            </a:r>
            <a:endParaRPr lang="zh-CN" altLang="en-US"/>
          </a:p>
          <a:p>
            <a:r>
              <a:rPr lang="zh-CN" altLang="en-US"/>
              <a:t>展</a:t>
            </a:r>
            <a:endParaRPr lang="zh-CN" altLang="en-US"/>
          </a:p>
          <a:p>
            <a:r>
              <a:rPr lang="zh-CN" altLang="en-US"/>
              <a:t>历</a:t>
            </a:r>
            <a:endParaRPr lang="zh-CN" altLang="en-US"/>
          </a:p>
          <a:p>
            <a:r>
              <a:rPr lang="zh-CN" altLang="en-US"/>
              <a:t>程</a:t>
            </a:r>
            <a:endParaRPr lang="zh-CN" altLang="en-US"/>
          </a:p>
        </p:txBody>
      </p:sp>
      <p:sp>
        <p:nvSpPr>
          <p:cNvPr id="21" name="左大括号 20"/>
          <p:cNvSpPr/>
          <p:nvPr/>
        </p:nvSpPr>
        <p:spPr>
          <a:xfrm>
            <a:off x="4289425" y="1464310"/>
            <a:ext cx="215900" cy="222885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2" name="文本框 21"/>
          <p:cNvSpPr txBox="1"/>
          <p:nvPr/>
        </p:nvSpPr>
        <p:spPr>
          <a:xfrm>
            <a:off x="4181475" y="3846195"/>
            <a:ext cx="4297680" cy="645160"/>
          </a:xfrm>
          <a:prstGeom prst="rect">
            <a:avLst/>
          </a:prstGeom>
          <a:noFill/>
        </p:spPr>
        <p:txBody>
          <a:bodyPr wrap="none" rtlCol="0" anchor="t">
            <a:spAutoFit/>
          </a:bodyPr>
          <a:p>
            <a:r>
              <a:rPr lang="zh-CN" altLang="en-US"/>
              <a:t>特点：不断发展；诸法合体，私法为主；</a:t>
            </a:r>
            <a:endParaRPr lang="zh-CN" altLang="en-US"/>
          </a:p>
          <a:p>
            <a:r>
              <a:rPr lang="zh-CN" altLang="en-US"/>
              <a:t>             程序法优于实体法</a:t>
            </a:r>
            <a:endParaRPr lang="zh-CN" altLang="en-US"/>
          </a:p>
        </p:txBody>
      </p:sp>
      <p:sp>
        <p:nvSpPr>
          <p:cNvPr id="23" name="文本框 22"/>
          <p:cNvSpPr txBox="1"/>
          <p:nvPr/>
        </p:nvSpPr>
        <p:spPr>
          <a:xfrm>
            <a:off x="4289425" y="4491355"/>
            <a:ext cx="4069080" cy="368300"/>
          </a:xfrm>
          <a:prstGeom prst="rect">
            <a:avLst/>
          </a:prstGeom>
          <a:noFill/>
        </p:spPr>
        <p:txBody>
          <a:bodyPr wrap="none" rtlCol="0" anchor="t">
            <a:spAutoFit/>
          </a:bodyPr>
          <a:p>
            <a:r>
              <a:rPr lang="zh-CN" altLang="en-US"/>
              <a:t>评价：巩固当世、永垂万世、阶级压迫</a:t>
            </a:r>
            <a:endParaRPr lang="zh-CN" altLang="en-US"/>
          </a:p>
        </p:txBody>
      </p:sp>
      <p:sp>
        <p:nvSpPr>
          <p:cNvPr id="24" name="文本框 23"/>
          <p:cNvSpPr txBox="1"/>
          <p:nvPr/>
        </p:nvSpPr>
        <p:spPr>
          <a:xfrm>
            <a:off x="1856105" y="5315585"/>
            <a:ext cx="1783080" cy="922020"/>
          </a:xfrm>
          <a:prstGeom prst="rect">
            <a:avLst/>
          </a:prstGeom>
          <a:noFill/>
        </p:spPr>
        <p:txBody>
          <a:bodyPr wrap="none" rtlCol="0" anchor="t">
            <a:spAutoFit/>
          </a:bodyPr>
          <a:p>
            <a:r>
              <a:rPr lang="zh-CN" altLang="en-US"/>
              <a:t>思想</a:t>
            </a:r>
            <a:endParaRPr lang="zh-CN" altLang="en-US"/>
          </a:p>
          <a:p>
            <a:r>
              <a:rPr lang="zh-CN" altLang="en-US"/>
              <a:t>方面：人文精神</a:t>
            </a:r>
            <a:endParaRPr lang="zh-CN" altLang="en-US"/>
          </a:p>
          <a:p>
            <a:r>
              <a:rPr lang="zh-CN" altLang="en-US"/>
              <a:t>                 的起源</a:t>
            </a:r>
            <a:endParaRPr lang="zh-CN" altLang="en-US"/>
          </a:p>
        </p:txBody>
      </p:sp>
      <p:sp>
        <p:nvSpPr>
          <p:cNvPr id="25" name="左大括号 24"/>
          <p:cNvSpPr/>
          <p:nvPr/>
        </p:nvSpPr>
        <p:spPr>
          <a:xfrm>
            <a:off x="3695700" y="4862195"/>
            <a:ext cx="180340" cy="201168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6" name="文本框 25"/>
          <p:cNvSpPr txBox="1"/>
          <p:nvPr/>
        </p:nvSpPr>
        <p:spPr>
          <a:xfrm>
            <a:off x="4289425" y="4947285"/>
            <a:ext cx="2697480" cy="368300"/>
          </a:xfrm>
          <a:prstGeom prst="rect">
            <a:avLst/>
          </a:prstGeom>
          <a:noFill/>
        </p:spPr>
        <p:txBody>
          <a:bodyPr wrap="none" rtlCol="0" anchor="t">
            <a:spAutoFit/>
          </a:bodyPr>
          <a:p>
            <a:r>
              <a:rPr lang="zh-CN" altLang="en-US"/>
              <a:t>原因：经济、政治、主观</a:t>
            </a:r>
            <a:endParaRPr lang="zh-CN" altLang="en-US"/>
          </a:p>
        </p:txBody>
      </p:sp>
      <p:sp>
        <p:nvSpPr>
          <p:cNvPr id="27" name="文本框 26"/>
          <p:cNvSpPr txBox="1"/>
          <p:nvPr/>
        </p:nvSpPr>
        <p:spPr>
          <a:xfrm>
            <a:off x="4181475" y="5592445"/>
            <a:ext cx="640080" cy="368300"/>
          </a:xfrm>
          <a:prstGeom prst="rect">
            <a:avLst/>
          </a:prstGeom>
          <a:noFill/>
        </p:spPr>
        <p:txBody>
          <a:bodyPr wrap="none" rtlCol="0" anchor="t">
            <a:spAutoFit/>
          </a:bodyPr>
          <a:p>
            <a:r>
              <a:rPr lang="zh-CN" altLang="en-US"/>
              <a:t>过程</a:t>
            </a:r>
            <a:endParaRPr lang="zh-CN" altLang="en-US"/>
          </a:p>
        </p:txBody>
      </p:sp>
      <p:sp>
        <p:nvSpPr>
          <p:cNvPr id="28" name="左大括号 27"/>
          <p:cNvSpPr/>
          <p:nvPr/>
        </p:nvSpPr>
        <p:spPr>
          <a:xfrm>
            <a:off x="4821555" y="5212080"/>
            <a:ext cx="101600" cy="142367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9" name="文本框 28"/>
          <p:cNvSpPr txBox="1"/>
          <p:nvPr/>
        </p:nvSpPr>
        <p:spPr>
          <a:xfrm>
            <a:off x="5046345" y="5315585"/>
            <a:ext cx="22402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泰勒斯：水</a:t>
            </a:r>
            <a:r>
              <a:rPr lang="en-US" altLang="zh-CN" dirty="0" smtClean="0">
                <a:ln>
                  <a:noFill/>
                </a:ln>
                <a:solidFill>
                  <a:schemeClr val="tx1"/>
                </a:solidFill>
                <a:effectLst/>
                <a:uFillTx/>
                <a:latin typeface="方正粗雅宋_GBK" panose="02000000000000000000" charset="0"/>
                <a:ea typeface="方正粗雅宋_GBK" panose="02000000000000000000" pitchFamily="2" charset="-122"/>
                <a:sym typeface="+mn-ea"/>
              </a:rPr>
              <a:t>——</a:t>
            </a: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自然</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0" name="文本框 29"/>
          <p:cNvSpPr txBox="1"/>
          <p:nvPr/>
        </p:nvSpPr>
        <p:spPr>
          <a:xfrm>
            <a:off x="5046345" y="5683885"/>
            <a:ext cx="24688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智者学派：普罗塔格拉</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1" name="文本框 30"/>
          <p:cNvSpPr txBox="1"/>
          <p:nvPr/>
        </p:nvSpPr>
        <p:spPr>
          <a:xfrm>
            <a:off x="5095875" y="6052185"/>
            <a:ext cx="24688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苏格拉底：与孔子比较</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2" name="文本框 31"/>
          <p:cNvSpPr txBox="1"/>
          <p:nvPr/>
        </p:nvSpPr>
        <p:spPr>
          <a:xfrm>
            <a:off x="4883785" y="6420485"/>
            <a:ext cx="41833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斯多亚学派：芝诺、塞内卡</a:t>
            </a:r>
            <a:r>
              <a:rPr lang="en-US" altLang="zh-CN" dirty="0" smtClean="0">
                <a:ln>
                  <a:noFill/>
                </a:ln>
                <a:solidFill>
                  <a:schemeClr val="tx1"/>
                </a:solidFill>
                <a:effectLst/>
                <a:uFillTx/>
                <a:latin typeface="方正粗雅宋_GBK" panose="02000000000000000000" charset="0"/>
                <a:ea typeface="方正粗雅宋_GBK" panose="02000000000000000000" pitchFamily="2" charset="-122"/>
                <a:sym typeface="+mn-ea"/>
              </a:rPr>
              <a:t>-</a:t>
            </a: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人生而平等</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linds(horizontal)">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blinds(horizontal)">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blinds(horizontal)">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P spid="15" grpId="0"/>
      <p:bldP spid="16" grpId="0"/>
      <p:bldP spid="18" grpId="0"/>
      <p:bldP spid="19" grpId="0"/>
      <p:bldP spid="20" grpId="0"/>
      <p:bldP spid="21" grpId="0" bldLvl="0" animBg="1"/>
      <p:bldP spid="22" grpId="0"/>
      <p:bldP spid="23" grpId="0"/>
      <p:bldP spid="24" grpId="0"/>
      <p:bldP spid="25" grpId="0" bldLvl="0" animBg="1"/>
      <p:bldP spid="26" grpId="0"/>
      <p:bldP spid="27" grpId="0"/>
      <p:bldP spid="28" grpId="0" bldLvl="0" animBg="1"/>
      <p:bldP spid="29" grpId="0"/>
      <p:bldP spid="30" grpId="0"/>
      <p:bldP spid="31" grpId="0"/>
      <p:bldP spid="32"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240665" y="81280"/>
            <a:ext cx="8894445" cy="1630045"/>
          </a:xfrm>
          <a:prstGeom prst="rect">
            <a:avLst/>
          </a:prstGeom>
          <a:noFill/>
          <a:ln w="9525">
            <a:noFill/>
          </a:ln>
        </p:spPr>
        <p:txBody>
          <a:bodyPr wrap="square">
            <a:spAutoFit/>
          </a:bodyPr>
          <a:p>
            <a:pPr marL="133350" indent="-133350"/>
            <a:r>
              <a:rPr lang="zh-CN" sz="2000" b="0">
                <a:ea typeface="宋体" panose="02010600030101010101" pitchFamily="2" charset="-122"/>
              </a:rPr>
              <a:t>32.在公元前9至前8世纪广为流传的希腊神话中，诸神的形象和性情与人相似，不仅具有人的七情六欲，而且还争权夺利，没有一个是全知全能和完美无缺的。这反映了在古代雅典</a:t>
            </a:r>
            <a:r>
              <a:rPr lang="en-US" sz="2000" b="0">
                <a:latin typeface="宋体" panose="02010600030101010101" pitchFamily="2" charset="-122"/>
              </a:rPr>
              <a:t>A.</a:t>
            </a:r>
            <a:r>
              <a:rPr lang="zh-CN" sz="2000" b="0">
                <a:ea typeface="宋体" panose="02010600030101010101" pitchFamily="2" charset="-122"/>
              </a:rPr>
              <a:t>宗教信仰意识淡薄</a:t>
            </a:r>
            <a:r>
              <a:rPr lang="en-US" sz="2000" b="0">
                <a:latin typeface="宋体" panose="02010600030101010101" pitchFamily="2" charset="-122"/>
              </a:rPr>
              <a:t>                    B.</a:t>
            </a:r>
            <a:r>
              <a:rPr lang="zh-CN" sz="2000" b="0">
                <a:ea typeface="宋体" panose="02010600030101010101" pitchFamily="2" charset="-122"/>
              </a:rPr>
              <a:t>人文思想根植于传统文化</a:t>
            </a:r>
            <a:r>
              <a:rPr lang="en-US" sz="2000" b="0">
                <a:latin typeface="宋体" panose="02010600030101010101" pitchFamily="2" charset="-122"/>
              </a:rPr>
              <a:t>C.</a:t>
            </a:r>
            <a:r>
              <a:rPr lang="zh-CN" sz="2000" b="0">
                <a:ea typeface="宋体" panose="02010600030101010101" pitchFamily="2" charset="-122"/>
              </a:rPr>
              <a:t>理性占据主导地位</a:t>
            </a:r>
            <a:r>
              <a:rPr lang="en-US" sz="2000" b="0">
                <a:latin typeface="宋体" panose="02010600030101010101" pitchFamily="2" charset="-122"/>
              </a:rPr>
              <a:t>                    D.</a:t>
            </a:r>
            <a:r>
              <a:rPr lang="zh-CN" sz="2000" b="0">
                <a:ea typeface="宋体" panose="02010600030101010101" pitchFamily="2" charset="-122"/>
              </a:rPr>
              <a:t>神话的影响随民主进程而削弱</a:t>
            </a:r>
            <a:endParaRPr lang="zh-CN" altLang="en-US" sz="2000"/>
          </a:p>
        </p:txBody>
      </p:sp>
      <p:sp>
        <p:nvSpPr>
          <p:cNvPr id="3" name="文本框 2"/>
          <p:cNvSpPr txBox="1"/>
          <p:nvPr/>
        </p:nvSpPr>
        <p:spPr>
          <a:xfrm>
            <a:off x="119380" y="2108835"/>
            <a:ext cx="8905875" cy="1630045"/>
          </a:xfrm>
          <a:prstGeom prst="rect">
            <a:avLst/>
          </a:prstGeom>
          <a:noFill/>
          <a:ln w="9525">
            <a:noFill/>
          </a:ln>
        </p:spPr>
        <p:txBody>
          <a:bodyPr wrap="square">
            <a:spAutoFit/>
          </a:bodyPr>
          <a:p>
            <a:pPr indent="0"/>
            <a:r>
              <a:rPr lang="en-US" sz="2000" b="0">
                <a:latin typeface="Calibri" panose="020F0502020204030204" charset="0"/>
              </a:rPr>
              <a:t>32</a:t>
            </a:r>
            <a:r>
              <a:rPr lang="zh-CN" sz="2000" b="0">
                <a:ea typeface="宋体" panose="02010600030101010101" pitchFamily="2" charset="-122"/>
              </a:rPr>
              <a:t>．在梭伦改革之后的雅典，有的执政官是未经正当选举上台的，被称为僭主。他们一般出身贵族，政绩斐然，重视平民利益，但最终受到流放等惩罚。这种现象表明，在当时的雅典</a:t>
            </a:r>
            <a:r>
              <a:rPr lang="en-US" sz="2000" b="0">
                <a:latin typeface="Calibri" panose="020F0502020204030204" charset="0"/>
              </a:rPr>
              <a:t>A</a:t>
            </a:r>
            <a:r>
              <a:rPr lang="zh-CN" sz="2000" b="0">
                <a:ea typeface="宋体" panose="02010600030101010101" pitchFamily="2" charset="-122"/>
              </a:rPr>
              <a:t>．贵族垄断国家政权</a:t>
            </a:r>
            <a:r>
              <a:rPr lang="en-US" sz="2000" b="0">
                <a:latin typeface="宋体" panose="02010600030101010101" pitchFamily="2" charset="-122"/>
              </a:rPr>
              <a:t>			</a:t>
            </a:r>
            <a:r>
              <a:rPr lang="en-US" sz="2000" b="0">
                <a:latin typeface="Calibri" panose="020F0502020204030204" charset="0"/>
              </a:rPr>
              <a:t>B</a:t>
            </a:r>
            <a:r>
              <a:rPr lang="zh-CN" sz="2000" b="0">
                <a:ea typeface="宋体" panose="02010600030101010101" pitchFamily="2" charset="-122"/>
              </a:rPr>
              <a:t>．政治生活缺乏法制基础</a:t>
            </a:r>
            <a:r>
              <a:rPr lang="en-US" sz="2000" b="0">
                <a:latin typeface="Calibri" panose="020F0502020204030204" charset="0"/>
              </a:rPr>
              <a:t>C</a:t>
            </a:r>
            <a:r>
              <a:rPr lang="zh-CN" sz="2000" b="0">
                <a:ea typeface="宋体" panose="02010600030101010101" pitchFamily="2" charset="-122"/>
              </a:rPr>
              <a:t>．平民没有政治权利</a:t>
            </a:r>
            <a:r>
              <a:rPr lang="en-US" sz="2000" b="0">
                <a:latin typeface="宋体" panose="02010600030101010101" pitchFamily="2" charset="-122"/>
              </a:rPr>
              <a:t>			</a:t>
            </a:r>
            <a:r>
              <a:rPr lang="en-US" sz="2000" b="0">
                <a:latin typeface="Calibri" panose="020F0502020204030204" charset="0"/>
              </a:rPr>
              <a:t>D</a:t>
            </a:r>
            <a:r>
              <a:rPr lang="zh-CN" sz="2000" b="0">
                <a:ea typeface="宋体" panose="02010600030101010101" pitchFamily="2" charset="-122"/>
              </a:rPr>
              <a:t>．民主政治已是人心所向</a:t>
            </a:r>
            <a:endParaRPr lang="zh-CN" altLang="en-US" sz="2000"/>
          </a:p>
        </p:txBody>
      </p:sp>
      <p:sp>
        <p:nvSpPr>
          <p:cNvPr id="4" name="文本框 3"/>
          <p:cNvSpPr txBox="1"/>
          <p:nvPr/>
        </p:nvSpPr>
        <p:spPr>
          <a:xfrm>
            <a:off x="81915" y="4307205"/>
            <a:ext cx="8660765" cy="1630045"/>
          </a:xfrm>
          <a:prstGeom prst="rect">
            <a:avLst/>
          </a:prstGeom>
          <a:noFill/>
          <a:ln w="9525">
            <a:noFill/>
          </a:ln>
        </p:spPr>
        <p:txBody>
          <a:bodyPr wrap="square">
            <a:spAutoFit/>
          </a:bodyPr>
          <a:p>
            <a:pPr indent="0"/>
            <a:r>
              <a:rPr lang="en-US" sz="2000" b="0">
                <a:latin typeface="Calibri" panose="020F0502020204030204" charset="0"/>
              </a:rPr>
              <a:t>32</a:t>
            </a:r>
            <a:r>
              <a:rPr lang="zh-CN" sz="2000" b="0">
                <a:ea typeface="宋体" panose="02010600030101010101" pitchFamily="2" charset="-122"/>
              </a:rPr>
              <a:t>．在古代雅典，官员就职前须宣誓保证依法履行职责，陪审员须宣誓保证公正审判，年满</a:t>
            </a:r>
            <a:r>
              <a:rPr lang="en-US" sz="2000" b="0">
                <a:latin typeface="Calibri" panose="020F0502020204030204" charset="0"/>
              </a:rPr>
              <a:t>18</a:t>
            </a:r>
            <a:r>
              <a:rPr lang="zh-CN" sz="2000" b="0">
                <a:ea typeface="宋体" panose="02010600030101010101" pitchFamily="2" charset="-122"/>
              </a:rPr>
              <a:t>岁的青年男子须参加成人宣誓仪式才拥有公民的权利和义务。这些宣誓旨在</a:t>
            </a:r>
            <a:endParaRPr lang="zh-CN" sz="2000" b="0">
              <a:ea typeface="宋体" panose="02010600030101010101" pitchFamily="2" charset="-122"/>
            </a:endParaRPr>
          </a:p>
          <a:p>
            <a:pPr indent="0"/>
            <a:r>
              <a:rPr lang="en-US" sz="2000" b="0">
                <a:latin typeface="Calibri" panose="020F0502020204030204" charset="0"/>
              </a:rPr>
              <a:t>A</a:t>
            </a:r>
            <a:r>
              <a:rPr lang="zh-CN" sz="2000" b="0">
                <a:ea typeface="宋体" panose="02010600030101010101" pitchFamily="2" charset="-122"/>
              </a:rPr>
              <a:t>．限制权力滥用</a:t>
            </a:r>
            <a:r>
              <a:rPr lang="en-US" sz="2000" b="0">
                <a:latin typeface="Calibri" panose="020F0502020204030204" charset="0"/>
              </a:rPr>
              <a:t>             B</a:t>
            </a:r>
            <a:r>
              <a:rPr lang="zh-CN" sz="2000" b="0">
                <a:ea typeface="宋体" panose="02010600030101010101" pitchFamily="2" charset="-122"/>
              </a:rPr>
              <a:t>．防止官员腐败</a:t>
            </a:r>
            <a:endParaRPr lang="zh-CN" sz="2000" b="0">
              <a:ea typeface="宋体" panose="02010600030101010101" pitchFamily="2" charset="-122"/>
            </a:endParaRPr>
          </a:p>
          <a:p>
            <a:pPr indent="0"/>
            <a:r>
              <a:rPr lang="en-US" sz="2000" b="0">
                <a:latin typeface="Calibri" panose="020F0502020204030204" charset="0"/>
              </a:rPr>
              <a:t>C</a:t>
            </a:r>
            <a:r>
              <a:rPr lang="zh-CN" sz="2000" b="0">
                <a:ea typeface="宋体" panose="02010600030101010101" pitchFamily="2" charset="-122"/>
              </a:rPr>
              <a:t>．培育权利观念            </a:t>
            </a:r>
            <a:r>
              <a:rPr lang="en-US" sz="2000" b="0">
                <a:latin typeface="Calibri" panose="020F0502020204030204" charset="0"/>
              </a:rPr>
              <a:t>D</a:t>
            </a:r>
            <a:r>
              <a:rPr lang="zh-CN" sz="2000" b="0">
                <a:ea typeface="宋体" panose="02010600030101010101" pitchFamily="2" charset="-122"/>
              </a:rPr>
              <a:t>．增强责任意识</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329565" y="123825"/>
            <a:ext cx="8638540" cy="1630045"/>
          </a:xfrm>
          <a:prstGeom prst="rect">
            <a:avLst/>
          </a:prstGeom>
          <a:noFill/>
          <a:ln w="9525">
            <a:noFill/>
          </a:ln>
        </p:spPr>
        <p:txBody>
          <a:bodyPr wrap="square">
            <a:spAutoFit/>
          </a:bodyPr>
          <a:p>
            <a:pPr marL="200025" indent="-200025"/>
            <a:r>
              <a:rPr lang="zh-CN" sz="2000" b="0">
                <a:ea typeface="宋体" panose="02010600030101010101" pitchFamily="2" charset="-122"/>
              </a:rPr>
              <a:t>32．古代雅典的梭伦在诗中写道：“作恶的人每每致富，而好人往往贫穷；但是，我们不愿意把我们的道德和他们的财富交换，因为道德是永远存在的，而财富每天在更换主人。”据此可知，梭伦A．反对奴隶制度           B．主张权利平等C．抨击贫富差别           D．具有人文精神</a:t>
            </a:r>
            <a:endParaRPr lang="zh-CN" altLang="en-US" sz="2000"/>
          </a:p>
        </p:txBody>
      </p:sp>
      <p:sp>
        <p:nvSpPr>
          <p:cNvPr id="3" name="文本框 2"/>
          <p:cNvSpPr txBox="1"/>
          <p:nvPr/>
        </p:nvSpPr>
        <p:spPr>
          <a:xfrm>
            <a:off x="181610" y="2467610"/>
            <a:ext cx="8786495" cy="1630045"/>
          </a:xfrm>
          <a:prstGeom prst="rect">
            <a:avLst/>
          </a:prstGeom>
          <a:noFill/>
          <a:ln w="9525">
            <a:noFill/>
          </a:ln>
        </p:spPr>
        <p:txBody>
          <a:bodyPr wrap="square">
            <a:spAutoFit/>
          </a:bodyPr>
          <a:p>
            <a:pPr marL="266700" indent="-266700"/>
            <a:r>
              <a:rPr lang="en-US" sz="2000" b="0">
                <a:latin typeface="Times New Roman" panose="02020603050405020304" pitchFamily="18" charset="0"/>
              </a:rPr>
              <a:t>32</a:t>
            </a:r>
            <a:r>
              <a:rPr lang="zh-CN" sz="2000" b="0">
                <a:ea typeface="宋体" panose="02010600030101010101" pitchFamily="2" charset="-122"/>
              </a:rPr>
              <a:t>．罗马共和国时期，平民和贵族展开了长达两个世纪的斗争，斗争的成就主要体现为其间所颁布的一系列法律，恩格斯曾评论说：</a:t>
            </a:r>
            <a:r>
              <a:rPr lang="en-US" sz="2000" b="0">
                <a:latin typeface="Times New Roman" panose="02020603050405020304" pitchFamily="18" charset="0"/>
              </a:rPr>
              <a:t>“</a:t>
            </a:r>
            <a:r>
              <a:rPr lang="zh-CN" sz="2000" b="0">
                <a:ea typeface="宋体" panose="02010600030101010101" pitchFamily="2" charset="-122"/>
              </a:rPr>
              <a:t>氏族贵族和平民不久便完全溶化在国家中了。</a:t>
            </a:r>
            <a:r>
              <a:rPr lang="en-US" sz="2000" b="0">
                <a:latin typeface="Times New Roman" panose="02020603050405020304" pitchFamily="18" charset="0"/>
              </a:rPr>
              <a:t>”</a:t>
            </a:r>
            <a:r>
              <a:rPr lang="zh-CN" sz="2000" b="0">
                <a:ea typeface="宋体" panose="02010600030101010101" pitchFamily="2" charset="-122"/>
              </a:rPr>
              <a:t>这一长期斗争的结果是</a:t>
            </a:r>
            <a:r>
              <a:rPr lang="en-US" sz="2000" b="0">
                <a:latin typeface="Times New Roman" panose="02020603050405020304" pitchFamily="18" charset="0"/>
              </a:rPr>
              <a:t>A</a:t>
            </a:r>
            <a:r>
              <a:rPr lang="zh-CN" sz="2000" b="0">
                <a:ea typeface="宋体" panose="02010600030101010101" pitchFamily="2" charset="-122"/>
              </a:rPr>
              <a:t>．贵族的特权被取消                </a:t>
            </a:r>
            <a:r>
              <a:rPr lang="en-US" sz="2000" b="0">
                <a:latin typeface="Times New Roman" panose="02020603050405020304" pitchFamily="18" charset="0"/>
              </a:rPr>
              <a:t>B</a:t>
            </a:r>
            <a:r>
              <a:rPr lang="zh-CN" sz="2000" b="0">
                <a:ea typeface="宋体" panose="02010600030101010101" pitchFamily="2" charset="-122"/>
              </a:rPr>
              <a:t>．罗马法体系最终形成</a:t>
            </a:r>
            <a:r>
              <a:rPr lang="en-US" sz="2000" b="0">
                <a:latin typeface="Times New Roman" panose="02020603050405020304" pitchFamily="18" charset="0"/>
              </a:rPr>
              <a:t>C</a:t>
            </a:r>
            <a:r>
              <a:rPr lang="zh-CN" sz="2000" b="0">
                <a:ea typeface="宋体" panose="02010600030101010101" pitchFamily="2" charset="-122"/>
              </a:rPr>
              <a:t>．公民与贵族法律上平等       </a:t>
            </a:r>
            <a:r>
              <a:rPr lang="en-US" sz="2000" b="0">
                <a:latin typeface="Times New Roman" panose="02020603050405020304" pitchFamily="18" charset="0"/>
              </a:rPr>
              <a:t>D</a:t>
            </a:r>
            <a:r>
              <a:rPr lang="zh-CN" sz="2000" b="0">
                <a:ea typeface="宋体" panose="02010600030101010101" pitchFamily="2" charset="-122"/>
              </a:rPr>
              <a:t>．自由民获得相同的权利</a:t>
            </a:r>
            <a:endParaRPr lang="zh-CN" altLang="en-US" sz="2000"/>
          </a:p>
        </p:txBody>
      </p:sp>
      <p:sp>
        <p:nvSpPr>
          <p:cNvPr id="4" name="文本框 3"/>
          <p:cNvSpPr txBox="1"/>
          <p:nvPr/>
        </p:nvSpPr>
        <p:spPr>
          <a:xfrm>
            <a:off x="181610" y="4814570"/>
            <a:ext cx="8962390" cy="1322070"/>
          </a:xfrm>
          <a:prstGeom prst="rect">
            <a:avLst/>
          </a:prstGeom>
          <a:noFill/>
          <a:ln w="9525">
            <a:noFill/>
          </a:ln>
        </p:spPr>
        <p:txBody>
          <a:bodyPr wrap="square">
            <a:spAutoFit/>
          </a:bodyPr>
          <a:p>
            <a:pPr marL="266700" indent="-266700"/>
            <a:r>
              <a:rPr lang="en-US" sz="2000" b="0">
                <a:latin typeface="宋体" panose="02010600030101010101" pitchFamily="2" charset="-122"/>
              </a:rPr>
              <a:t>32</a:t>
            </a:r>
            <a:r>
              <a:rPr lang="zh-CN" sz="2000" b="0">
                <a:ea typeface="宋体" panose="02010600030101010101" pitchFamily="2" charset="-122"/>
              </a:rPr>
              <a:t>．公元前</a:t>
            </a:r>
            <a:r>
              <a:rPr lang="en-US" sz="2000" b="0">
                <a:latin typeface="宋体" panose="02010600030101010101" pitchFamily="2" charset="-122"/>
              </a:rPr>
              <a:t>5</a:t>
            </a:r>
            <a:r>
              <a:rPr lang="zh-CN" sz="2000" b="0">
                <a:ea typeface="宋体" panose="02010600030101010101" pitchFamily="2" charset="-122"/>
              </a:rPr>
              <a:t>世纪，雅典公民获得更多表达自己想法的机会，公民的成功“依赖于在大型公共集会上谈话、论辩与说服的能力”。据此可知，在当时雅典</a:t>
            </a:r>
            <a:r>
              <a:rPr lang="en-US" sz="2000" b="0">
                <a:latin typeface="Times New Roman" panose="02020603050405020304" pitchFamily="18" charset="0"/>
              </a:rPr>
              <a:t>A</a:t>
            </a:r>
            <a:r>
              <a:rPr lang="zh-CN" sz="2000" b="0">
                <a:ea typeface="宋体" panose="02010600030101010101" pitchFamily="2" charset="-122"/>
              </a:rPr>
              <a:t>．</a:t>
            </a:r>
            <a:r>
              <a:rPr lang="zh-CN" sz="2000" b="0">
                <a:solidFill>
                  <a:srgbClr val="000000"/>
                </a:solidFill>
                <a:ea typeface="宋体" panose="02010600030101010101" pitchFamily="2" charset="-122"/>
              </a:rPr>
              <a:t>公民必须能言善辩</a:t>
            </a:r>
            <a:r>
              <a:rPr lang="en-US" sz="2000" b="0">
                <a:solidFill>
                  <a:srgbClr val="000000"/>
                </a:solidFill>
                <a:latin typeface="宋体" panose="02010600030101010101" pitchFamily="2" charset="-122"/>
              </a:rPr>
              <a:t> </a:t>
            </a:r>
            <a:r>
              <a:rPr lang="en-US" sz="2000" b="0">
                <a:latin typeface="Times New Roman" panose="02020603050405020304" pitchFamily="18" charset="0"/>
              </a:rPr>
              <a:t>      </a:t>
            </a:r>
            <a:r>
              <a:rPr lang="en-US" sz="2000" b="0">
                <a:latin typeface="宋体" panose="02010600030101010101" pitchFamily="2" charset="-122"/>
              </a:rPr>
              <a:t>   	</a:t>
            </a:r>
            <a:r>
              <a:rPr lang="en-US" sz="2000" b="0">
                <a:latin typeface="Times New Roman" panose="02020603050405020304" pitchFamily="18" charset="0"/>
              </a:rPr>
              <a:t>B</a:t>
            </a:r>
            <a:r>
              <a:rPr lang="zh-CN" sz="2000" b="0">
                <a:ea typeface="宋体" panose="02010600030101010101" pitchFamily="2" charset="-122"/>
              </a:rPr>
              <a:t>．</a:t>
            </a:r>
            <a:r>
              <a:rPr lang="zh-CN" sz="2000" b="0">
                <a:solidFill>
                  <a:srgbClr val="000000"/>
                </a:solidFill>
                <a:ea typeface="宋体" panose="02010600030101010101" pitchFamily="2" charset="-122"/>
              </a:rPr>
              <a:t>参政议政十分活跃</a:t>
            </a:r>
            <a:r>
              <a:rPr lang="en-US" sz="2000" b="0">
                <a:latin typeface="Times New Roman" panose="02020603050405020304" pitchFamily="18" charset="0"/>
              </a:rPr>
              <a:t>C</a:t>
            </a:r>
            <a:r>
              <a:rPr lang="zh-CN" sz="2000" b="0">
                <a:ea typeface="宋体" panose="02010600030101010101" pitchFamily="2" charset="-122"/>
              </a:rPr>
              <a:t>．</a:t>
            </a:r>
            <a:r>
              <a:rPr lang="zh-CN" sz="2000" b="0">
                <a:solidFill>
                  <a:srgbClr val="000000"/>
                </a:solidFill>
                <a:ea typeface="宋体" panose="02010600030101010101" pitchFamily="2" charset="-122"/>
              </a:rPr>
              <a:t>民主政治出现危机</a:t>
            </a:r>
            <a:r>
              <a:rPr lang="en-US" sz="2000" b="0">
                <a:latin typeface="Times New Roman" panose="02020603050405020304" pitchFamily="18" charset="0"/>
              </a:rPr>
              <a:t>    </a:t>
            </a:r>
            <a:r>
              <a:rPr lang="en-US" sz="2000" b="0">
                <a:latin typeface="宋体" panose="02010600030101010101" pitchFamily="2" charset="-122"/>
              </a:rPr>
              <a:t>	</a:t>
            </a:r>
            <a:r>
              <a:rPr lang="en-US" sz="2000" b="0">
                <a:latin typeface="Times New Roman" panose="02020603050405020304" pitchFamily="18" charset="0"/>
              </a:rPr>
              <a:t>D</a:t>
            </a:r>
            <a:r>
              <a:rPr lang="zh-CN" sz="2000" b="0">
                <a:ea typeface="宋体" panose="02010600030101010101" pitchFamily="2" charset="-122"/>
              </a:rPr>
              <a:t>．</a:t>
            </a:r>
            <a:r>
              <a:rPr lang="zh-CN" sz="2000" b="0">
                <a:solidFill>
                  <a:srgbClr val="000000"/>
                </a:solidFill>
                <a:ea typeface="宋体" panose="02010600030101010101" pitchFamily="2" charset="-122"/>
              </a:rPr>
              <a:t>内乱引发思想纷争</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151765" y="281940"/>
            <a:ext cx="8841740" cy="1938020"/>
          </a:xfrm>
          <a:prstGeom prst="rect">
            <a:avLst/>
          </a:prstGeom>
          <a:noFill/>
          <a:ln w="9525">
            <a:noFill/>
          </a:ln>
        </p:spPr>
        <p:txBody>
          <a:bodyPr wrap="square">
            <a:spAutoFit/>
          </a:bodyPr>
          <a:p>
            <a:pPr marL="269240" indent="-269240"/>
            <a:r>
              <a:rPr lang="en-US" sz="2400" b="0">
                <a:latin typeface="宋体" panose="02010600030101010101" pitchFamily="2" charset="-122"/>
              </a:rPr>
              <a:t>32</a:t>
            </a:r>
            <a:r>
              <a:rPr lang="zh-CN" sz="2400" b="0">
                <a:ea typeface="宋体" panose="02010600030101010101" pitchFamily="2" charset="-122"/>
              </a:rPr>
              <a:t>．在古代雅典城邦，陪审法庭几乎可以审查当时政治生活中的所有问题，甚至包括公民大会和议事会通过的法令，并进行最终判决。这说明</a:t>
            </a:r>
            <a:r>
              <a:rPr lang="en-US" sz="2400" b="0">
                <a:latin typeface="宋体" panose="02010600030101010101" pitchFamily="2" charset="-122"/>
              </a:rPr>
              <a:t>A</a:t>
            </a:r>
            <a:r>
              <a:rPr lang="zh-CN" sz="2400" b="0">
                <a:ea typeface="宋体" panose="02010600030101010101" pitchFamily="2" charset="-122"/>
              </a:rPr>
              <a:t>．法律服从民众意愿</a:t>
            </a:r>
            <a:r>
              <a:rPr lang="en-US" sz="2400" b="0">
                <a:latin typeface="宋体" panose="02010600030101010101" pitchFamily="2" charset="-122"/>
              </a:rPr>
              <a:t>B</a:t>
            </a:r>
            <a:r>
              <a:rPr lang="zh-CN" sz="2400" b="0">
                <a:ea typeface="宋体" panose="02010600030101010101" pitchFamily="2" charset="-122"/>
              </a:rPr>
              <a:t>．判决体现权力来源</a:t>
            </a:r>
            <a:r>
              <a:rPr lang="en-US" sz="2400" b="0">
                <a:latin typeface="宋体" panose="02010600030101010101" pitchFamily="2" charset="-122"/>
              </a:rPr>
              <a:t>C</a:t>
            </a:r>
            <a:r>
              <a:rPr lang="zh-CN" sz="2400" b="0">
                <a:ea typeface="宋体" panose="02010600030101010101" pitchFamily="2" charset="-122"/>
              </a:rPr>
              <a:t>．全体公民参与政治</a:t>
            </a:r>
            <a:r>
              <a:rPr lang="en-US" sz="2400" b="0">
                <a:latin typeface="宋体" panose="02010600030101010101" pitchFamily="2" charset="-122"/>
              </a:rPr>
              <a:t>D</a:t>
            </a:r>
            <a:r>
              <a:rPr lang="zh-CN" sz="2400" b="0">
                <a:ea typeface="宋体" panose="02010600030101010101" pitchFamily="2" charset="-122"/>
              </a:rPr>
              <a:t>．法律面前人人平等</a:t>
            </a:r>
            <a:endParaRPr lang="zh-CN" altLang="en-US" sz="2400"/>
          </a:p>
        </p:txBody>
      </p:sp>
      <p:sp>
        <p:nvSpPr>
          <p:cNvPr id="3" name="文本框 2"/>
          <p:cNvSpPr txBox="1"/>
          <p:nvPr/>
        </p:nvSpPr>
        <p:spPr>
          <a:xfrm>
            <a:off x="0" y="2489835"/>
            <a:ext cx="8806180" cy="1568450"/>
          </a:xfrm>
          <a:prstGeom prst="rect">
            <a:avLst/>
          </a:prstGeom>
          <a:noFill/>
          <a:ln w="9525">
            <a:noFill/>
          </a:ln>
        </p:spPr>
        <p:txBody>
          <a:bodyPr wrap="square">
            <a:spAutoFit/>
          </a:bodyPr>
          <a:p>
            <a:pPr marL="266700" indent="-266700"/>
            <a:r>
              <a:rPr lang="en-US" sz="2400" b="0">
                <a:latin typeface="Calibri" panose="020F0502020204030204" charset="0"/>
              </a:rPr>
              <a:t>32</a:t>
            </a:r>
            <a:r>
              <a:rPr lang="zh-CN" sz="2400" b="0">
                <a:ea typeface="宋体" panose="02010600030101010101" pitchFamily="2" charset="-122"/>
              </a:rPr>
              <a:t>．公元前</a:t>
            </a:r>
            <a:r>
              <a:rPr lang="en-US" sz="2400" b="0">
                <a:latin typeface="Calibri" panose="020F0502020204030204" charset="0"/>
              </a:rPr>
              <a:t>5</a:t>
            </a:r>
            <a:r>
              <a:rPr lang="zh-CN" sz="2400" b="0">
                <a:ea typeface="宋体" panose="02010600030101010101" pitchFamily="2" charset="-122"/>
              </a:rPr>
              <a:t>世纪以前，希腊哲人主要探讨的是宇宙本原等问题。其后，智者学派另提出一些命题，苏格拉底、柏拉图和亚里士多德皆有丰富的论述，希腊哲学的主题已转移到</a:t>
            </a:r>
            <a:r>
              <a:rPr lang="en-US" sz="2400" b="0">
                <a:latin typeface="Calibri" panose="020F0502020204030204" charset="0"/>
              </a:rPr>
              <a:t>A</a:t>
            </a:r>
            <a:r>
              <a:rPr lang="zh-CN" sz="2400" b="0">
                <a:ea typeface="宋体" panose="02010600030101010101" pitchFamily="2" charset="-122"/>
              </a:rPr>
              <a:t>．神</a:t>
            </a:r>
            <a:r>
              <a:rPr lang="en-US" sz="2400" b="0">
                <a:latin typeface="宋体" panose="02010600030101010101" pitchFamily="2" charset="-122"/>
              </a:rPr>
              <a:t>	</a:t>
            </a:r>
            <a:r>
              <a:rPr lang="en-US" sz="2400" b="0">
                <a:latin typeface="Calibri" panose="020F0502020204030204" charset="0"/>
              </a:rPr>
              <a:t>B</a:t>
            </a:r>
            <a:r>
              <a:rPr lang="zh-CN" sz="2400" b="0">
                <a:ea typeface="宋体" panose="02010600030101010101" pitchFamily="2" charset="-122"/>
              </a:rPr>
              <a:t>．自然</a:t>
            </a:r>
            <a:r>
              <a:rPr lang="en-US" sz="2400" b="0">
                <a:latin typeface="宋体" panose="02010600030101010101" pitchFamily="2" charset="-122"/>
              </a:rPr>
              <a:t>	</a:t>
            </a:r>
            <a:r>
              <a:rPr lang="en-US" sz="2400" b="0">
                <a:latin typeface="Calibri" panose="020F0502020204030204" charset="0"/>
              </a:rPr>
              <a:t>C</a:t>
            </a:r>
            <a:r>
              <a:rPr lang="zh-CN" sz="2400" b="0">
                <a:ea typeface="宋体" panose="02010600030101010101" pitchFamily="2" charset="-122"/>
              </a:rPr>
              <a:t>．人</a:t>
            </a:r>
            <a:r>
              <a:rPr lang="en-US" sz="2400" b="0">
                <a:latin typeface="宋体" panose="02010600030101010101" pitchFamily="2" charset="-122"/>
              </a:rPr>
              <a:t>	</a:t>
            </a:r>
            <a:r>
              <a:rPr lang="en-US" sz="2400" b="0">
                <a:latin typeface="Calibri" panose="020F0502020204030204" charset="0"/>
              </a:rPr>
              <a:t>D</a:t>
            </a:r>
            <a:r>
              <a:rPr lang="zh-CN" sz="2400" b="0">
                <a:ea typeface="宋体" panose="02010600030101010101" pitchFamily="2" charset="-122"/>
              </a:rPr>
              <a:t>．政治</a:t>
            </a:r>
            <a:endParaRPr lang="zh-CN" altLang="en-US" sz="2400"/>
          </a:p>
        </p:txBody>
      </p:sp>
      <p:sp>
        <p:nvSpPr>
          <p:cNvPr id="4" name="文本框 3"/>
          <p:cNvSpPr txBox="1"/>
          <p:nvPr/>
        </p:nvSpPr>
        <p:spPr>
          <a:xfrm>
            <a:off x="75565" y="4488815"/>
            <a:ext cx="8992235" cy="1938020"/>
          </a:xfrm>
          <a:prstGeom prst="rect">
            <a:avLst/>
          </a:prstGeom>
          <a:noFill/>
          <a:ln w="9525">
            <a:noFill/>
          </a:ln>
        </p:spPr>
        <p:txBody>
          <a:bodyPr wrap="square">
            <a:spAutoFit/>
          </a:bodyPr>
          <a:p>
            <a:pPr marL="269240" indent="-269240"/>
            <a:r>
              <a:rPr lang="en-US" sz="2400" b="0">
                <a:latin typeface="宋体" panose="02010600030101010101" pitchFamily="2" charset="-122"/>
              </a:rPr>
              <a:t>32</a:t>
            </a:r>
            <a:r>
              <a:rPr lang="zh-CN" sz="2400" b="0">
                <a:ea typeface="宋体" panose="02010600030101010101" pitchFamily="2" charset="-122"/>
              </a:rPr>
              <a:t>．</a:t>
            </a:r>
            <a:r>
              <a:rPr lang="en-US" sz="2400" b="0">
                <a:latin typeface="Calibri" panose="020F0502020204030204" charset="0"/>
              </a:rPr>
              <a:t>16</a:t>
            </a:r>
            <a:r>
              <a:rPr lang="zh-CN" sz="2400" b="0">
                <a:ea typeface="宋体" panose="02010600030101010101" pitchFamily="2" charset="-122"/>
              </a:rPr>
              <a:t>世纪，英国自上而下地进行宗教改革，国王成为英国国教教会唯一的首脑。</a:t>
            </a:r>
            <a:r>
              <a:rPr lang="en-US" sz="2400" b="0">
                <a:latin typeface="Calibri" panose="020F0502020204030204" charset="0"/>
              </a:rPr>
              <a:t>17</a:t>
            </a:r>
            <a:r>
              <a:rPr lang="zh-CN" sz="2400" b="0">
                <a:ea typeface="宋体" panose="02010600030101010101" pitchFamily="2" charset="-122"/>
              </a:rPr>
              <a:t>世纪六七十年代，英国国王查理二世宣布实行宗教自由，强调英国国教教会的至尊地位。此举旨在</a:t>
            </a:r>
            <a:r>
              <a:rPr lang="en-US" sz="2400" b="0">
                <a:latin typeface="宋体" panose="02010600030101010101" pitchFamily="2" charset="-122"/>
              </a:rPr>
              <a:t>A</a:t>
            </a:r>
            <a:r>
              <a:rPr lang="zh-CN" sz="2400" b="0">
                <a:ea typeface="宋体" panose="02010600030101010101" pitchFamily="2" charset="-122"/>
              </a:rPr>
              <a:t>．促进信仰自由</a:t>
            </a:r>
            <a:r>
              <a:rPr lang="en-US" sz="2400" b="0">
                <a:latin typeface="宋体" panose="02010600030101010101" pitchFamily="2" charset="-122"/>
              </a:rPr>
              <a:t>		B</a:t>
            </a:r>
            <a:r>
              <a:rPr lang="zh-CN" sz="2400" b="0">
                <a:ea typeface="宋体" panose="02010600030101010101" pitchFamily="2" charset="-122"/>
              </a:rPr>
              <a:t>．巩固君主立宪</a:t>
            </a:r>
            <a:r>
              <a:rPr lang="en-US" sz="2400" b="0">
                <a:latin typeface="宋体" panose="02010600030101010101" pitchFamily="2" charset="-122"/>
              </a:rPr>
              <a:t>C</a:t>
            </a:r>
            <a:r>
              <a:rPr lang="zh-CN" sz="2400" b="0">
                <a:ea typeface="宋体" panose="02010600030101010101" pitchFamily="2" charset="-122"/>
              </a:rPr>
              <a:t>．强化专制统治</a:t>
            </a:r>
            <a:r>
              <a:rPr lang="en-US" sz="2400" b="0">
                <a:latin typeface="宋体" panose="02010600030101010101" pitchFamily="2" charset="-122"/>
              </a:rPr>
              <a:t>		D</a:t>
            </a:r>
            <a:r>
              <a:rPr lang="zh-CN" sz="2400" b="0">
                <a:ea typeface="宋体" panose="02010600030101010101" pitchFamily="2" charset="-122"/>
              </a:rPr>
              <a:t>．落实《权利法案》</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274955"/>
            <a:ext cx="9144635" cy="6583045"/>
          </a:xfrm>
        </p:spPr>
        <p:txBody>
          <a:bodyPr>
            <a:noAutofit/>
          </a:bodyPr>
          <a:lstStyle/>
          <a:p>
            <a:pPr algn="l"/>
            <a:r>
              <a:rPr lang="zh-CN" altLang="en-US" sz="2800" dirty="0"/>
              <a:t>（1）官营手工业衰落；家庭手工业开始面向市场；民营手工业发展迅速；资本主义性质的手工作坊产生（出现资本主义性质的雇佣关系）（8 分</a:t>
            </a:r>
            <a:r>
              <a:rPr lang="en-US" altLang="zh-CN" sz="2800" dirty="0"/>
              <a:t>)</a:t>
            </a:r>
            <a:br>
              <a:rPr lang="zh-CN" altLang="en-US" sz="2800" dirty="0"/>
            </a:br>
            <a:r>
              <a:rPr lang="zh-CN" altLang="en-US" sz="2800" dirty="0"/>
              <a:t>（2）阶段：“原工业化”；工业革命（工业化）（4 分）</a:t>
            </a:r>
            <a:br>
              <a:rPr lang="zh-CN" altLang="en-US" sz="2800" dirty="0"/>
            </a:br>
            <a:r>
              <a:rPr lang="zh-CN" altLang="en-US" sz="2800" dirty="0"/>
              <a:t>阶段性特征：“原工业化”阶段：手工工场发展迅速；商人参与；使用雇佣劳动。</a:t>
            </a:r>
            <a:br>
              <a:rPr lang="zh-CN" altLang="en-US" sz="2800" dirty="0"/>
            </a:br>
            <a:r>
              <a:rPr lang="zh-CN" altLang="en-US" sz="2800" dirty="0"/>
              <a:t>工业革命阶段：大机器生产；需要大量资本；形成工业资产阶级和工业无产阶级两大</a:t>
            </a:r>
            <a:br>
              <a:rPr lang="zh-CN" altLang="en-US" sz="2800" dirty="0"/>
            </a:br>
            <a:r>
              <a:rPr lang="zh-CN" altLang="en-US" sz="2800" dirty="0"/>
              <a:t>阶级。（12 分）</a:t>
            </a:r>
            <a:br>
              <a:rPr lang="zh-CN" altLang="en-US" sz="2800" dirty="0"/>
            </a:br>
            <a:r>
              <a:rPr lang="zh-CN" altLang="en-US" sz="2800" dirty="0"/>
              <a:t>（</a:t>
            </a:r>
            <a:r>
              <a:rPr lang="en-US" altLang="zh-CN" sz="2800" dirty="0"/>
              <a:t>3</a:t>
            </a:r>
            <a:r>
              <a:rPr lang="zh-CN" altLang="en-US" sz="2800" dirty="0"/>
              <a:t>）历史前提也就是时代背景</a:t>
            </a:r>
            <a:br>
              <a:rPr lang="zh-CN" altLang="en-US" sz="2800" dirty="0"/>
            </a:br>
            <a:r>
              <a:rPr lang="zh-CN" altLang="en-US" sz="2800" dirty="0"/>
              <a:t>雇佣劳动是资本主义生产方式产生的一个时代背景，它产生后又经历了漫长的发展。当生产停留在手工工场阶段，还无法形成制度性的资本主义生产方式。只有在科技进步，社会意识形态发展和政治制度合理化的条件下才能把资本主义发展起来，所以历史前提是非常重要的。</a:t>
            </a:r>
            <a:endParaRPr lang="zh-CN" altLang="en-US" sz="2800"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43990" y="0"/>
            <a:ext cx="7105650" cy="521970"/>
          </a:xfrm>
          <a:prstGeom prst="rect">
            <a:avLst/>
          </a:prstGeom>
          <a:noFill/>
        </p:spPr>
        <p:txBody>
          <a:bodyPr wrap="none" rtlCol="0">
            <a:spAutoFit/>
          </a:bodyPr>
          <a:p>
            <a:r>
              <a:rPr lang="zh-CN" altLang="en-US" sz="2800"/>
              <a:t>第</a:t>
            </a:r>
            <a:r>
              <a:rPr lang="en-US" altLang="zh-CN" sz="2800"/>
              <a:t>33</a:t>
            </a:r>
            <a:r>
              <a:rPr lang="zh-CN" altLang="en-US" sz="2800"/>
              <a:t>题  世界近代的的政治、经济、思想文化</a:t>
            </a:r>
            <a:endParaRPr lang="zh-CN" altLang="en-US" sz="2800"/>
          </a:p>
        </p:txBody>
      </p:sp>
      <p:sp>
        <p:nvSpPr>
          <p:cNvPr id="4" name="文本框 3"/>
          <p:cNvSpPr txBox="1"/>
          <p:nvPr/>
        </p:nvSpPr>
        <p:spPr>
          <a:xfrm>
            <a:off x="1844040" y="661035"/>
            <a:ext cx="5638800" cy="368300"/>
          </a:xfrm>
          <a:prstGeom prst="rect">
            <a:avLst/>
          </a:prstGeom>
          <a:noFill/>
        </p:spPr>
        <p:txBody>
          <a:bodyPr wrap="none" rtlCol="0">
            <a:spAutoFit/>
          </a:bodyPr>
          <a:p>
            <a:r>
              <a:rPr lang="en-US" altLang="zh-CN"/>
              <a:t>2017——2019</a:t>
            </a:r>
            <a:r>
              <a:rPr lang="zh-CN" altLang="en-US"/>
              <a:t>年全国卷第</a:t>
            </a:r>
            <a:r>
              <a:rPr lang="en-US" altLang="zh-CN"/>
              <a:t>33</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704850" y="1416050"/>
          <a:ext cx="8439150" cy="4770755"/>
        </p:xfrm>
        <a:graphic>
          <a:graphicData uri="http://schemas.openxmlformats.org/drawingml/2006/table">
            <a:tbl>
              <a:tblPr firstRow="1" bandRow="1">
                <a:tableStyleId>{5C22544A-7EE6-4342-B048-85BDC9FD1C3A}</a:tableStyleId>
              </a:tblPr>
              <a:tblGrid>
                <a:gridCol w="1054735"/>
                <a:gridCol w="1170940"/>
                <a:gridCol w="3486785"/>
                <a:gridCol w="2726690"/>
              </a:tblGrid>
              <a:tr h="38163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81635">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zh-CN"/>
                        <a:t>英国工业革命</a:t>
                      </a:r>
                      <a:endParaRPr lang="zh-CN" altLang="zh-CN"/>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意大利工商业的发展</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启蒙思想</a:t>
                      </a:r>
                      <a:endParaRPr lang="zh-CN" altLang="en-US"/>
                    </a:p>
                  </a:txBody>
                  <a:tcPr/>
                </a:tc>
                <a:tc vMerge="1">
                  <a:tcPr/>
                </a:tc>
              </a:tr>
              <a:tr h="381635">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马克思主义的诞生</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近代西方的殖民扩张</a:t>
                      </a:r>
                      <a:endParaRPr lang="zh-CN" altLang="en-US" sz="1800">
                        <a:sym typeface="+mn-ea"/>
                      </a:endParaRPr>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启蒙思想</a:t>
                      </a:r>
                      <a:endParaRPr lang="zh-CN" altLang="en-US"/>
                    </a:p>
                  </a:txBody>
                  <a:tcPr/>
                </a:tc>
                <a:tc vMerge="1">
                  <a:tcPr/>
                </a:tc>
              </a:tr>
              <a:tr h="381635">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西班牙和葡萄牙的早期殖民扩张</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欧洲文化趋于活跃</a:t>
                      </a:r>
                      <a:endParaRPr lang="zh-CN" altLang="en-US"/>
                    </a:p>
                  </a:txBody>
                  <a:tcPr/>
                </a:tc>
                <a:tc vMerge="1">
                  <a:tcPr/>
                </a:tc>
              </a:tr>
              <a:tr h="133604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现实主义文学</a:t>
                      </a:r>
                      <a:endParaRPr lang="zh-CN" altLang="en-US" sz="1800">
                        <a:sym typeface="+mn-ea"/>
                      </a:endParaRPr>
                    </a:p>
                  </a:txBody>
                  <a:tcPr/>
                </a:tc>
                <a:tc vMerge="1">
                  <a:tcPr/>
                </a:tc>
              </a:tr>
            </a:tbl>
          </a:graphicData>
        </a:graphic>
      </p:graphicFrame>
      <p:sp>
        <p:nvSpPr>
          <p:cNvPr id="6" name="文本框 5"/>
          <p:cNvSpPr txBox="1"/>
          <p:nvPr/>
        </p:nvSpPr>
        <p:spPr>
          <a:xfrm>
            <a:off x="6432550" y="1780540"/>
            <a:ext cx="2765425" cy="645160"/>
          </a:xfrm>
          <a:prstGeom prst="rect">
            <a:avLst/>
          </a:prstGeom>
          <a:noFill/>
        </p:spPr>
        <p:txBody>
          <a:bodyPr wrap="square" rtlCol="0">
            <a:spAutoFit/>
          </a:bodyPr>
          <a:p>
            <a:pPr algn="l">
              <a:buNone/>
            </a:pPr>
            <a:r>
              <a:rPr lang="zh-CN" altLang="zh-CN">
                <a:sym typeface="+mn-ea"/>
              </a:rPr>
              <a:t>考查阶段看：</a:t>
            </a:r>
            <a:r>
              <a:rPr lang="zh-CN" altLang="en-US">
                <a:sym typeface="+mn-ea"/>
              </a:rPr>
              <a:t>基本稳定在世界近代史</a:t>
            </a:r>
            <a:r>
              <a:rPr lang="zh-CN" altLang="zh-CN">
                <a:sym typeface="+mn-ea"/>
              </a:rPr>
              <a:t>。</a:t>
            </a:r>
            <a:endParaRPr lang="zh-CN" altLang="en-US"/>
          </a:p>
        </p:txBody>
      </p:sp>
      <p:sp>
        <p:nvSpPr>
          <p:cNvPr id="7" name="文本框 6"/>
          <p:cNvSpPr txBox="1"/>
          <p:nvPr/>
        </p:nvSpPr>
        <p:spPr>
          <a:xfrm>
            <a:off x="6432550" y="2557145"/>
            <a:ext cx="2711450" cy="922020"/>
          </a:xfrm>
          <a:prstGeom prst="rect">
            <a:avLst/>
          </a:prstGeom>
          <a:noFill/>
        </p:spPr>
        <p:txBody>
          <a:bodyPr wrap="square" rtlCol="0">
            <a:spAutoFit/>
          </a:bodyPr>
          <a:p>
            <a:pPr algn="l">
              <a:buNone/>
            </a:pPr>
            <a:r>
              <a:rPr lang="zh-CN" altLang="zh-CN">
                <a:sym typeface="+mn-ea"/>
              </a:rPr>
              <a:t>考查内容看：考查较多的是西方思想和经济，西方政治考查</a:t>
            </a:r>
            <a:r>
              <a:rPr lang="zh-CN" altLang="en-US">
                <a:sym typeface="+mn-ea"/>
              </a:rPr>
              <a:t>较少</a:t>
            </a:r>
            <a:r>
              <a:rPr lang="zh-CN" altLang="zh-CN">
                <a:sym typeface="+mn-ea"/>
              </a:rPr>
              <a:t>。</a:t>
            </a:r>
            <a:endParaRPr lang="zh-CN" altLang="en-US"/>
          </a:p>
        </p:txBody>
      </p:sp>
      <p:sp>
        <p:nvSpPr>
          <p:cNvPr id="8" name="文本框 7"/>
          <p:cNvSpPr txBox="1"/>
          <p:nvPr/>
        </p:nvSpPr>
        <p:spPr>
          <a:xfrm>
            <a:off x="6378575" y="3479165"/>
            <a:ext cx="2765425" cy="922020"/>
          </a:xfrm>
          <a:prstGeom prst="rect">
            <a:avLst/>
          </a:prstGeom>
          <a:noFill/>
        </p:spPr>
        <p:txBody>
          <a:bodyPr wrap="square" rtlCol="0">
            <a:spAutoFit/>
          </a:bodyPr>
          <a:p>
            <a:pPr algn="l">
              <a:buNone/>
            </a:pPr>
            <a:r>
              <a:rPr lang="zh-CN" altLang="zh-CN">
                <a:sym typeface="+mn-ea"/>
              </a:rPr>
              <a:t>考查侧重点看：对世界近代资本主义发展成为考查侧重。</a:t>
            </a:r>
            <a:endParaRPr lang="zh-CN" altLang="en-US"/>
          </a:p>
        </p:txBody>
      </p:sp>
      <p:sp>
        <p:nvSpPr>
          <p:cNvPr id="10" name="文本框 9"/>
          <p:cNvSpPr txBox="1"/>
          <p:nvPr/>
        </p:nvSpPr>
        <p:spPr>
          <a:xfrm>
            <a:off x="6405245" y="4519295"/>
            <a:ext cx="2819400" cy="1476375"/>
          </a:xfrm>
          <a:prstGeom prst="rect">
            <a:avLst/>
          </a:prstGeom>
          <a:noFill/>
        </p:spPr>
        <p:txBody>
          <a:bodyPr wrap="square" rtlCol="0">
            <a:spAutoFit/>
          </a:bodyPr>
          <a:p>
            <a:pPr algn="l"/>
            <a:r>
              <a:rPr lang="zh-CN" altLang="zh-CN">
                <a:sym typeface="+mn-ea"/>
              </a:rPr>
              <a:t>命题角度看：以新材料</a:t>
            </a:r>
            <a:endParaRPr lang="zh-CN" altLang="zh-CN">
              <a:sym typeface="+mn-ea"/>
            </a:endParaRPr>
          </a:p>
          <a:p>
            <a:pPr algn="l"/>
            <a:r>
              <a:rPr lang="zh-CN" altLang="zh-CN">
                <a:sym typeface="+mn-ea"/>
              </a:rPr>
              <a:t>新情景为依托，考查社会转型的理解、工业革命、世界市场的发展、西方的思想等。</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5415" y="153035"/>
            <a:ext cx="613410" cy="5781040"/>
          </a:xfrm>
          <a:prstGeom prst="rect">
            <a:avLst/>
          </a:prstGeom>
          <a:noFill/>
        </p:spPr>
        <p:txBody>
          <a:bodyPr vert="eaVert" wrap="none" rtlCol="0">
            <a:spAutoFit/>
          </a:bodyPr>
          <a:p>
            <a:pPr algn="l"/>
            <a:r>
              <a:rPr lang="zh-CN" altLang="en-US" sz="2800">
                <a:sym typeface="+mn-ea"/>
              </a:rPr>
              <a:t>世界近代的的</a:t>
            </a:r>
            <a:r>
              <a:rPr lang="zh-CN" altLang="en-US" sz="2800"/>
              <a:t>政治、经济、思想文化</a:t>
            </a:r>
            <a:endParaRPr lang="zh-CN" altLang="en-US" sz="28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6" name="左大括号 5"/>
          <p:cNvSpPr/>
          <p:nvPr/>
        </p:nvSpPr>
        <p:spPr>
          <a:xfrm>
            <a:off x="1299845" y="153035"/>
            <a:ext cx="99060" cy="15595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1430020" y="17145"/>
            <a:ext cx="7780020" cy="922020"/>
          </a:xfrm>
          <a:prstGeom prst="rect">
            <a:avLst/>
          </a:prstGeom>
          <a:noFill/>
        </p:spPr>
        <p:txBody>
          <a:bodyPr wrap="square" rtlCol="0" anchor="t">
            <a:spAutoFit/>
          </a:bodyPr>
          <a:p>
            <a:pPr algn="l"/>
            <a:r>
              <a:rPr lang="zh-CN" altLang="en-US"/>
              <a:t>总特征：世界近代史分成工场手工业和两次工业革命时期，人类社会由农业社会过渡到工业社会，由相对封闭走向一体化。人文思想不断发展。近代科学诞生并不断发展；西方民主化开启、改革并不断向世界传播</a:t>
            </a:r>
            <a:endParaRPr lang="en-US" altLang="zh-CN"/>
          </a:p>
        </p:txBody>
      </p:sp>
      <p:sp>
        <p:nvSpPr>
          <p:cNvPr id="2" name="文本框 1"/>
          <p:cNvSpPr txBox="1"/>
          <p:nvPr/>
        </p:nvSpPr>
        <p:spPr>
          <a:xfrm>
            <a:off x="1372870" y="780415"/>
            <a:ext cx="7930515" cy="368300"/>
          </a:xfrm>
          <a:prstGeom prst="rect">
            <a:avLst/>
          </a:prstGeom>
          <a:noFill/>
        </p:spPr>
        <p:txBody>
          <a:bodyPr wrap="square" rtlCol="0" anchor="t">
            <a:spAutoFit/>
          </a:bodyPr>
          <a:p>
            <a:r>
              <a:rPr lang="zh-CN" altLang="en-US"/>
              <a:t>政治上：英国君主立宪制和美国共和制；法国的共和制和德国的君主立宪制</a:t>
            </a:r>
            <a:endParaRPr lang="zh-CN" altLang="en-US">
              <a:sym typeface="+mn-ea"/>
            </a:endParaRPr>
          </a:p>
        </p:txBody>
      </p:sp>
      <p:sp>
        <p:nvSpPr>
          <p:cNvPr id="3" name="文本框 2"/>
          <p:cNvSpPr txBox="1"/>
          <p:nvPr/>
        </p:nvSpPr>
        <p:spPr>
          <a:xfrm>
            <a:off x="1411605" y="1067435"/>
            <a:ext cx="7816215" cy="645160"/>
          </a:xfrm>
          <a:prstGeom prst="rect">
            <a:avLst/>
          </a:prstGeom>
          <a:noFill/>
        </p:spPr>
        <p:txBody>
          <a:bodyPr wrap="square" rtlCol="0" anchor="t">
            <a:spAutoFit/>
          </a:bodyPr>
          <a:p>
            <a:pPr algn="l"/>
            <a:r>
              <a:rPr lang="zh-CN" altLang="en-US"/>
              <a:t>经济上：新航路开辟、早起殖民扩张；工业革命使人类社会相继进入到蒸汽时代和电气时代。</a:t>
            </a:r>
            <a:endParaRPr lang="en-US" altLang="zh-CN"/>
          </a:p>
        </p:txBody>
      </p:sp>
      <p:sp>
        <p:nvSpPr>
          <p:cNvPr id="5" name="文本框 4"/>
          <p:cNvSpPr txBox="1"/>
          <p:nvPr/>
        </p:nvSpPr>
        <p:spPr>
          <a:xfrm>
            <a:off x="1373505" y="1669415"/>
            <a:ext cx="7742555" cy="645160"/>
          </a:xfrm>
          <a:prstGeom prst="rect">
            <a:avLst/>
          </a:prstGeom>
          <a:noFill/>
        </p:spPr>
        <p:txBody>
          <a:bodyPr wrap="square" rtlCol="0" anchor="t">
            <a:spAutoFit/>
          </a:bodyPr>
          <a:p>
            <a:r>
              <a:rPr lang="zh-CN" altLang="en-US"/>
              <a:t>思想上：文艺复兴、宗教改革和启蒙运动及其反思；马克思主义、列宁主义。科技从哥白尼、伽利略、牛顿</a:t>
            </a:r>
            <a:r>
              <a:rPr lang="en-US" altLang="zh-CN"/>
              <a:t>-</a:t>
            </a:r>
            <a:r>
              <a:rPr lang="zh-CN" altLang="en-US"/>
              <a:t>达尔文</a:t>
            </a:r>
            <a:r>
              <a:rPr lang="en-US" altLang="zh-CN"/>
              <a:t>-</a:t>
            </a:r>
            <a:r>
              <a:rPr lang="zh-CN" altLang="en-US"/>
              <a:t>爱因斯坦；文学从浪漫主义</a:t>
            </a:r>
            <a:r>
              <a:rPr lang="en-US" altLang="zh-CN"/>
              <a:t>-</a:t>
            </a:r>
            <a:r>
              <a:rPr lang="zh-CN" altLang="en-US"/>
              <a:t>现实主义</a:t>
            </a:r>
            <a:endParaRPr lang="zh-CN" altLang="en-US"/>
          </a:p>
        </p:txBody>
      </p:sp>
      <p:sp>
        <p:nvSpPr>
          <p:cNvPr id="8" name="文本框 7"/>
          <p:cNvSpPr txBox="1"/>
          <p:nvPr/>
        </p:nvSpPr>
        <p:spPr>
          <a:xfrm>
            <a:off x="758825" y="3477895"/>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653540" y="2978150"/>
            <a:ext cx="372745" cy="3657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1856105" y="3418840"/>
            <a:ext cx="640080" cy="645160"/>
          </a:xfrm>
          <a:prstGeom prst="rect">
            <a:avLst/>
          </a:prstGeom>
          <a:noFill/>
        </p:spPr>
        <p:txBody>
          <a:bodyPr wrap="none" rtlCol="0" anchor="t">
            <a:spAutoFit/>
          </a:bodyPr>
          <a:p>
            <a:r>
              <a:rPr lang="zh-CN" altLang="en-US"/>
              <a:t>政治</a:t>
            </a:r>
            <a:endParaRPr lang="zh-CN" altLang="en-US"/>
          </a:p>
          <a:p>
            <a:r>
              <a:rPr lang="zh-CN" altLang="en-US"/>
              <a:t>方面</a:t>
            </a:r>
            <a:endParaRPr lang="zh-CN" altLang="en-US"/>
          </a:p>
        </p:txBody>
      </p:sp>
      <p:sp>
        <p:nvSpPr>
          <p:cNvPr id="11" name="左大括号 10"/>
          <p:cNvSpPr/>
          <p:nvPr/>
        </p:nvSpPr>
        <p:spPr>
          <a:xfrm>
            <a:off x="2496185" y="2978150"/>
            <a:ext cx="113665" cy="3276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2611120" y="2961640"/>
            <a:ext cx="1097280" cy="645160"/>
          </a:xfrm>
          <a:prstGeom prst="rect">
            <a:avLst/>
          </a:prstGeom>
          <a:noFill/>
        </p:spPr>
        <p:txBody>
          <a:bodyPr wrap="none" rtlCol="0" anchor="t">
            <a:spAutoFit/>
          </a:bodyPr>
          <a:p>
            <a:r>
              <a:rPr lang="zh-CN" altLang="en-US"/>
              <a:t>英国的君</a:t>
            </a:r>
            <a:endParaRPr lang="zh-CN" altLang="en-US"/>
          </a:p>
          <a:p>
            <a:r>
              <a:rPr lang="zh-CN" altLang="en-US"/>
              <a:t>主立宪制</a:t>
            </a:r>
            <a:endParaRPr lang="zh-CN" altLang="en-US"/>
          </a:p>
        </p:txBody>
      </p:sp>
      <p:sp>
        <p:nvSpPr>
          <p:cNvPr id="19" name="文本框 18"/>
          <p:cNvSpPr txBox="1"/>
          <p:nvPr/>
        </p:nvSpPr>
        <p:spPr>
          <a:xfrm>
            <a:off x="3989070" y="2760345"/>
            <a:ext cx="640080" cy="368300"/>
          </a:xfrm>
          <a:prstGeom prst="rect">
            <a:avLst/>
          </a:prstGeom>
          <a:noFill/>
        </p:spPr>
        <p:txBody>
          <a:bodyPr wrap="none" rtlCol="0" anchor="t">
            <a:spAutoFit/>
          </a:bodyPr>
          <a:p>
            <a:r>
              <a:rPr lang="zh-CN" altLang="en-US"/>
              <a:t>原因</a:t>
            </a:r>
            <a:endParaRPr lang="zh-CN" altLang="en-US"/>
          </a:p>
        </p:txBody>
      </p:sp>
      <p:sp>
        <p:nvSpPr>
          <p:cNvPr id="23" name="文本框 22"/>
          <p:cNvSpPr txBox="1"/>
          <p:nvPr/>
        </p:nvSpPr>
        <p:spPr>
          <a:xfrm>
            <a:off x="4881245" y="2225040"/>
            <a:ext cx="3910330" cy="368300"/>
          </a:xfrm>
          <a:prstGeom prst="rect">
            <a:avLst/>
          </a:prstGeom>
          <a:noFill/>
        </p:spPr>
        <p:txBody>
          <a:bodyPr wrap="none" rtlCol="0" anchor="t">
            <a:spAutoFit/>
          </a:bodyPr>
          <a:p>
            <a:r>
              <a:rPr lang="zh-CN" altLang="en-US"/>
              <a:t>新航路开辟、圈地运动</a:t>
            </a:r>
            <a:r>
              <a:rPr lang="en-US" altLang="zh-CN"/>
              <a:t>-</a:t>
            </a:r>
            <a:r>
              <a:rPr lang="zh-CN" altLang="en-US"/>
              <a:t>商品经济发展</a:t>
            </a:r>
            <a:endParaRPr lang="zh-CN" altLang="en-US"/>
          </a:p>
        </p:txBody>
      </p:sp>
      <p:sp>
        <p:nvSpPr>
          <p:cNvPr id="26" name="文本框 25"/>
          <p:cNvSpPr txBox="1"/>
          <p:nvPr/>
        </p:nvSpPr>
        <p:spPr>
          <a:xfrm>
            <a:off x="4865370" y="2609850"/>
            <a:ext cx="1097280" cy="368300"/>
          </a:xfrm>
          <a:prstGeom prst="rect">
            <a:avLst/>
          </a:prstGeom>
          <a:noFill/>
        </p:spPr>
        <p:txBody>
          <a:bodyPr wrap="none" rtlCol="0" anchor="t">
            <a:spAutoFit/>
          </a:bodyPr>
          <a:p>
            <a:pPr algn="l"/>
            <a:r>
              <a:rPr lang="zh-CN" altLang="en-US"/>
              <a:t>历史传统</a:t>
            </a:r>
            <a:endParaRPr lang="zh-CN" altLang="en-US"/>
          </a:p>
        </p:txBody>
      </p:sp>
      <p:sp>
        <p:nvSpPr>
          <p:cNvPr id="28" name="文本框 27"/>
          <p:cNvSpPr txBox="1"/>
          <p:nvPr/>
        </p:nvSpPr>
        <p:spPr>
          <a:xfrm>
            <a:off x="4939665" y="2971165"/>
            <a:ext cx="3691890" cy="368300"/>
          </a:xfrm>
          <a:prstGeom prst="rect">
            <a:avLst/>
          </a:prstGeom>
          <a:noFill/>
        </p:spPr>
        <p:txBody>
          <a:bodyPr wrap="none" rtlCol="0" anchor="t">
            <a:spAutoFit/>
          </a:bodyPr>
          <a:p>
            <a:pPr algn="l"/>
            <a:r>
              <a:rPr lang="zh-CN" altLang="en-US"/>
              <a:t>英国的资产阶级革命（</a:t>
            </a:r>
            <a:r>
              <a:rPr lang="en-US" altLang="zh-CN"/>
              <a:t>1640-1688</a:t>
            </a:r>
            <a:r>
              <a:rPr lang="zh-CN" altLang="en-US"/>
              <a:t>）</a:t>
            </a:r>
            <a:endParaRPr lang="zh-CN" altLang="en-US"/>
          </a:p>
        </p:txBody>
      </p:sp>
      <p:sp>
        <p:nvSpPr>
          <p:cNvPr id="30" name="文本框 29"/>
          <p:cNvSpPr txBox="1"/>
          <p:nvPr/>
        </p:nvSpPr>
        <p:spPr>
          <a:xfrm>
            <a:off x="4745990" y="4139565"/>
            <a:ext cx="3802380" cy="368300"/>
          </a:xfrm>
          <a:prstGeom prst="rect">
            <a:avLst/>
          </a:prstGeom>
          <a:noFill/>
        </p:spPr>
        <p:txBody>
          <a:bodyPr wrap="none" rtlCol="0" anchor="t">
            <a:spAutoFit/>
          </a:bodyPr>
          <a:p>
            <a:r>
              <a:rPr lang="zh-CN" altLang="en-US"/>
              <a:t>《王位继承法》</a:t>
            </a:r>
            <a:r>
              <a:rPr lang="en-US" altLang="zh-CN"/>
              <a:t>1701——</a:t>
            </a:r>
            <a:r>
              <a:rPr lang="zh-CN" altLang="en-US"/>
              <a:t>丧失司法权</a:t>
            </a:r>
            <a:endParaRPr lang="zh-CN" altLang="en-US"/>
          </a:p>
        </p:txBody>
      </p:sp>
      <p:sp>
        <p:nvSpPr>
          <p:cNvPr id="31" name="文本框 30"/>
          <p:cNvSpPr txBox="1"/>
          <p:nvPr/>
        </p:nvSpPr>
        <p:spPr>
          <a:xfrm>
            <a:off x="4846320" y="4507865"/>
            <a:ext cx="4257040" cy="645160"/>
          </a:xfrm>
          <a:prstGeom prst="rect">
            <a:avLst/>
          </a:prstGeom>
          <a:noFill/>
        </p:spPr>
        <p:txBody>
          <a:bodyPr wrap="none" rtlCol="0" anchor="t">
            <a:spAutoFit/>
          </a:bodyPr>
          <a:p>
            <a:r>
              <a:rPr lang="zh-CN" altLang="en-US"/>
              <a:t>责任内阁制度</a:t>
            </a:r>
            <a:r>
              <a:rPr lang="en-US" altLang="zh-CN"/>
              <a:t>18</a:t>
            </a:r>
            <a:r>
              <a:rPr lang="zh-CN" altLang="en-US"/>
              <a:t>世纪中期</a:t>
            </a:r>
            <a:r>
              <a:rPr lang="en-US" altLang="zh-CN"/>
              <a:t>——</a:t>
            </a:r>
            <a:r>
              <a:rPr lang="zh-CN" altLang="en-US"/>
              <a:t>丧失行政权</a:t>
            </a:r>
            <a:endParaRPr lang="zh-CN" altLang="en-US"/>
          </a:p>
          <a:p>
            <a:r>
              <a:rPr lang="zh-CN" altLang="en-US"/>
              <a:t>和形成传统</a:t>
            </a:r>
            <a:endParaRPr lang="zh-CN" altLang="en-US"/>
          </a:p>
        </p:txBody>
      </p:sp>
      <p:sp>
        <p:nvSpPr>
          <p:cNvPr id="12" name="左大括号 11"/>
          <p:cNvSpPr/>
          <p:nvPr/>
        </p:nvSpPr>
        <p:spPr>
          <a:xfrm>
            <a:off x="3708400" y="2593340"/>
            <a:ext cx="408940" cy="40417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左大括号 15"/>
          <p:cNvSpPr/>
          <p:nvPr/>
        </p:nvSpPr>
        <p:spPr>
          <a:xfrm>
            <a:off x="4503420" y="5432425"/>
            <a:ext cx="377825" cy="11899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3928745" y="5779770"/>
            <a:ext cx="640080" cy="368300"/>
          </a:xfrm>
          <a:prstGeom prst="rect">
            <a:avLst/>
          </a:prstGeom>
          <a:noFill/>
        </p:spPr>
        <p:txBody>
          <a:bodyPr wrap="none" rtlCol="0" anchor="t">
            <a:spAutoFit/>
          </a:bodyPr>
          <a:p>
            <a:r>
              <a:rPr lang="zh-CN" altLang="en-US"/>
              <a:t>特点</a:t>
            </a:r>
            <a:endParaRPr lang="zh-CN" altLang="en-US"/>
          </a:p>
        </p:txBody>
      </p:sp>
      <p:sp>
        <p:nvSpPr>
          <p:cNvPr id="34" name="文本框 33"/>
          <p:cNvSpPr txBox="1"/>
          <p:nvPr/>
        </p:nvSpPr>
        <p:spPr>
          <a:xfrm>
            <a:off x="4714240" y="5149850"/>
            <a:ext cx="4671060" cy="368300"/>
          </a:xfrm>
          <a:prstGeom prst="rect">
            <a:avLst/>
          </a:prstGeom>
          <a:noFill/>
        </p:spPr>
        <p:txBody>
          <a:bodyPr wrap="none" rtlCol="0" anchor="t">
            <a:spAutoFit/>
          </a:bodyPr>
          <a:p>
            <a:r>
              <a:rPr lang="zh-CN" altLang="en-US"/>
              <a:t>议会改革</a:t>
            </a:r>
            <a:r>
              <a:rPr lang="en-US" altLang="zh-CN"/>
              <a:t>1832-</a:t>
            </a:r>
            <a:r>
              <a:rPr lang="zh-CN" altLang="en-US"/>
              <a:t>调整选区、降低财产</a:t>
            </a:r>
            <a:r>
              <a:rPr lang="en-US" altLang="zh-CN"/>
              <a:t>-</a:t>
            </a:r>
            <a:r>
              <a:rPr lang="zh-CN" altLang="en-US"/>
              <a:t>民主扩大</a:t>
            </a:r>
            <a:endParaRPr lang="zh-CN" altLang="en-US"/>
          </a:p>
        </p:txBody>
      </p:sp>
      <p:sp>
        <p:nvSpPr>
          <p:cNvPr id="7" name="文本框 6"/>
          <p:cNvSpPr txBox="1"/>
          <p:nvPr/>
        </p:nvSpPr>
        <p:spPr>
          <a:xfrm>
            <a:off x="5006975" y="3339465"/>
            <a:ext cx="2926080" cy="368300"/>
          </a:xfrm>
          <a:prstGeom prst="rect">
            <a:avLst/>
          </a:prstGeom>
          <a:noFill/>
        </p:spPr>
        <p:txBody>
          <a:bodyPr wrap="none" rtlCol="0" anchor="t">
            <a:spAutoFit/>
          </a:bodyPr>
          <a:p>
            <a:pPr algn="l"/>
            <a:r>
              <a:rPr lang="zh-CN" altLang="en-US">
                <a:sym typeface="+mn-ea"/>
              </a:rPr>
              <a:t>工业革命和仁人志士的追求</a:t>
            </a:r>
            <a:endParaRPr lang="zh-CN" altLang="en-US">
              <a:sym typeface="+mn-ea"/>
            </a:endParaRPr>
          </a:p>
        </p:txBody>
      </p:sp>
      <p:sp>
        <p:nvSpPr>
          <p:cNvPr id="22" name="文本框 21"/>
          <p:cNvSpPr txBox="1"/>
          <p:nvPr/>
        </p:nvSpPr>
        <p:spPr>
          <a:xfrm>
            <a:off x="3989070" y="4258945"/>
            <a:ext cx="640080" cy="368300"/>
          </a:xfrm>
          <a:prstGeom prst="rect">
            <a:avLst/>
          </a:prstGeom>
          <a:noFill/>
        </p:spPr>
        <p:txBody>
          <a:bodyPr wrap="none" rtlCol="0" anchor="t">
            <a:spAutoFit/>
          </a:bodyPr>
          <a:p>
            <a:pPr algn="l"/>
            <a:r>
              <a:rPr lang="zh-CN" altLang="en-US"/>
              <a:t>过程</a:t>
            </a:r>
            <a:endParaRPr lang="zh-CN" altLang="en-US"/>
          </a:p>
        </p:txBody>
      </p:sp>
      <p:sp>
        <p:nvSpPr>
          <p:cNvPr id="25" name="文本框 24"/>
          <p:cNvSpPr txBox="1"/>
          <p:nvPr/>
        </p:nvSpPr>
        <p:spPr>
          <a:xfrm>
            <a:off x="4714240" y="3707765"/>
            <a:ext cx="4243705" cy="368300"/>
          </a:xfrm>
          <a:prstGeom prst="rect">
            <a:avLst/>
          </a:prstGeom>
          <a:noFill/>
        </p:spPr>
        <p:txBody>
          <a:bodyPr wrap="square" rtlCol="0" anchor="t">
            <a:spAutoFit/>
          </a:bodyPr>
          <a:p>
            <a:pPr algn="l"/>
            <a:r>
              <a:rPr lang="zh-CN" altLang="en-US"/>
              <a:t>《权利法案》</a:t>
            </a:r>
            <a:r>
              <a:rPr lang="en-US" altLang="zh-CN"/>
              <a:t>1689</a:t>
            </a:r>
            <a:r>
              <a:rPr lang="en-US" altLang="zh-CN"/>
              <a:t>——</a:t>
            </a:r>
            <a:r>
              <a:rPr lang="zh-CN" altLang="en-US"/>
              <a:t>奠基，王权法制</a:t>
            </a:r>
            <a:endParaRPr lang="zh-CN" altLang="en-US"/>
          </a:p>
        </p:txBody>
      </p:sp>
      <p:sp>
        <p:nvSpPr>
          <p:cNvPr id="18" name="左大括号 17"/>
          <p:cNvSpPr/>
          <p:nvPr/>
        </p:nvSpPr>
        <p:spPr>
          <a:xfrm>
            <a:off x="4568825" y="2225040"/>
            <a:ext cx="277495" cy="14395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0" name="左大括号 19"/>
          <p:cNvSpPr/>
          <p:nvPr/>
        </p:nvSpPr>
        <p:spPr>
          <a:xfrm>
            <a:off x="4568825" y="3846195"/>
            <a:ext cx="278130" cy="13646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4865370" y="5518150"/>
            <a:ext cx="2240280" cy="368300"/>
          </a:xfrm>
          <a:prstGeom prst="rect">
            <a:avLst/>
          </a:prstGeom>
          <a:noFill/>
        </p:spPr>
        <p:txBody>
          <a:bodyPr wrap="none" rtlCol="0">
            <a:spAutoFit/>
          </a:bodyPr>
          <a:p>
            <a:r>
              <a:rPr lang="zh-CN" altLang="en-US"/>
              <a:t>主导：议会（国家）</a:t>
            </a:r>
            <a:endParaRPr lang="zh-CN" altLang="en-US"/>
          </a:p>
        </p:txBody>
      </p:sp>
      <p:sp>
        <p:nvSpPr>
          <p:cNvPr id="29" name="文本框 28"/>
          <p:cNvSpPr txBox="1"/>
          <p:nvPr/>
        </p:nvSpPr>
        <p:spPr>
          <a:xfrm>
            <a:off x="4818380" y="5886450"/>
            <a:ext cx="4526280" cy="368300"/>
          </a:xfrm>
          <a:prstGeom prst="rect">
            <a:avLst/>
          </a:prstGeom>
          <a:noFill/>
        </p:spPr>
        <p:txBody>
          <a:bodyPr wrap="none" rtlCol="0">
            <a:spAutoFit/>
          </a:bodyPr>
          <a:p>
            <a:r>
              <a:rPr lang="zh-CN" altLang="en-US"/>
              <a:t>形式：君主立宪制、责任内阁制的代议民主</a:t>
            </a:r>
            <a:endParaRPr lang="zh-CN" altLang="en-US"/>
          </a:p>
        </p:txBody>
      </p:sp>
      <p:sp>
        <p:nvSpPr>
          <p:cNvPr id="32" name="文本框 31"/>
          <p:cNvSpPr txBox="1"/>
          <p:nvPr/>
        </p:nvSpPr>
        <p:spPr>
          <a:xfrm>
            <a:off x="4846955" y="6254750"/>
            <a:ext cx="4297680" cy="368300"/>
          </a:xfrm>
          <a:prstGeom prst="rect">
            <a:avLst/>
          </a:prstGeom>
          <a:noFill/>
        </p:spPr>
        <p:txBody>
          <a:bodyPr wrap="none" rtlCol="0">
            <a:spAutoFit/>
          </a:bodyPr>
          <a:p>
            <a:r>
              <a:rPr lang="zh-CN" altLang="en-US"/>
              <a:t>过程：立法和习惯，和平渐进，不断调整</a:t>
            </a:r>
            <a:endParaRPr lang="zh-CN" altLang="en-US"/>
          </a:p>
        </p:txBody>
      </p:sp>
      <p:sp>
        <p:nvSpPr>
          <p:cNvPr id="33" name="文本框 32"/>
          <p:cNvSpPr txBox="1"/>
          <p:nvPr/>
        </p:nvSpPr>
        <p:spPr>
          <a:xfrm>
            <a:off x="4179570" y="6622415"/>
            <a:ext cx="1783080" cy="368300"/>
          </a:xfrm>
          <a:prstGeom prst="rect">
            <a:avLst/>
          </a:prstGeom>
          <a:noFill/>
        </p:spPr>
        <p:txBody>
          <a:bodyPr wrap="none" rtlCol="0">
            <a:spAutoFit/>
          </a:bodyPr>
          <a:p>
            <a:r>
              <a:rPr lang="zh-CN" altLang="en-US"/>
              <a:t>评价：一分为二</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linds(horizont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blinds(horizontal)">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linds(horizont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blinds(horizontal)">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linds(horizontal)">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linds(horizont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linds(horizontal)">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blinds(horizontal)">
                                      <p:cBhvr>
                                        <p:cTn id="127" dur="500"/>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blinds(horizontal)">
                                      <p:cBhvr>
                                        <p:cTn id="132" dur="500"/>
                                        <p:tgtEl>
                                          <p:spTgt spid="24"/>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blinds(horizontal)">
                                      <p:cBhvr>
                                        <p:cTn id="137" dur="50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blinds(horizontal)">
                                      <p:cBhvr>
                                        <p:cTn id="142" dur="500"/>
                                        <p:tgtEl>
                                          <p:spTgt spid="2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blinds(horizontal)">
                                      <p:cBhvr>
                                        <p:cTn id="147" dur="500"/>
                                        <p:tgtEl>
                                          <p:spTgt spid="32"/>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blinds(horizontal)">
                                      <p:cBhvr>
                                        <p:cTn id="1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5" grpId="0"/>
      <p:bldP spid="2" grpId="0"/>
      <p:bldP spid="3" grpId="0"/>
      <p:bldP spid="5" grpId="0"/>
      <p:bldP spid="8" grpId="0"/>
      <p:bldP spid="9" grpId="0" bldLvl="0" animBg="1"/>
      <p:bldP spid="10" grpId="0"/>
      <p:bldP spid="11" grpId="0" bldLvl="0" animBg="1"/>
      <p:bldP spid="17" grpId="0"/>
      <p:bldP spid="19" grpId="0"/>
      <p:bldP spid="23" grpId="0"/>
      <p:bldP spid="26" grpId="0"/>
      <p:bldP spid="28" grpId="0"/>
      <p:bldP spid="30" grpId="0"/>
      <p:bldP spid="31" grpId="0"/>
      <p:bldP spid="12" grpId="0" bldLvl="0" animBg="1"/>
      <p:bldP spid="16" grpId="0" bldLvl="0" animBg="1"/>
      <p:bldP spid="24" grpId="0"/>
      <p:bldP spid="34" grpId="0"/>
      <p:bldP spid="7" grpId="0"/>
      <p:bldP spid="22" grpId="0"/>
      <p:bldP spid="25" grpId="0"/>
      <p:bldP spid="18" grpId="0" bldLvl="0" animBg="1"/>
      <p:bldP spid="20" grpId="0" bldLvl="0" animBg="1"/>
      <p:bldP spid="21" grpId="0"/>
      <p:bldP spid="29" grpId="0"/>
      <p:bldP spid="32" grpId="0"/>
      <p:bldP spid="33"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8" name="文本框 7"/>
          <p:cNvSpPr txBox="1"/>
          <p:nvPr/>
        </p:nvSpPr>
        <p:spPr>
          <a:xfrm>
            <a:off x="758190" y="368173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727835" y="937260"/>
            <a:ext cx="201930" cy="55397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1929765" y="819150"/>
            <a:ext cx="640080" cy="645160"/>
          </a:xfrm>
          <a:prstGeom prst="rect">
            <a:avLst/>
          </a:prstGeom>
          <a:noFill/>
        </p:spPr>
        <p:txBody>
          <a:bodyPr wrap="none" rtlCol="0" anchor="t">
            <a:spAutoFit/>
          </a:bodyPr>
          <a:p>
            <a:r>
              <a:rPr lang="zh-CN" altLang="en-US"/>
              <a:t>政治</a:t>
            </a:r>
            <a:endParaRPr lang="zh-CN" altLang="en-US"/>
          </a:p>
          <a:p>
            <a:r>
              <a:rPr lang="zh-CN" altLang="en-US"/>
              <a:t>方面</a:t>
            </a:r>
            <a:endParaRPr lang="zh-CN" altLang="en-US"/>
          </a:p>
        </p:txBody>
      </p:sp>
      <p:sp>
        <p:nvSpPr>
          <p:cNvPr id="11" name="左大括号 10"/>
          <p:cNvSpPr/>
          <p:nvPr/>
        </p:nvSpPr>
        <p:spPr>
          <a:xfrm rot="10800000" flipH="1">
            <a:off x="2428875" y="162560"/>
            <a:ext cx="140970" cy="60756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2780030" y="153035"/>
            <a:ext cx="2011680" cy="368300"/>
          </a:xfrm>
          <a:prstGeom prst="rect">
            <a:avLst/>
          </a:prstGeom>
          <a:noFill/>
        </p:spPr>
        <p:txBody>
          <a:bodyPr wrap="none" rtlCol="0" anchor="t">
            <a:spAutoFit/>
          </a:bodyPr>
          <a:p>
            <a:r>
              <a:rPr lang="zh-CN" altLang="en-US"/>
              <a:t>英国的君主立宪制</a:t>
            </a:r>
            <a:endParaRPr lang="zh-CN" altLang="en-US"/>
          </a:p>
        </p:txBody>
      </p:sp>
      <p:sp>
        <p:nvSpPr>
          <p:cNvPr id="3" name="文本框 2"/>
          <p:cNvSpPr txBox="1"/>
          <p:nvPr/>
        </p:nvSpPr>
        <p:spPr>
          <a:xfrm>
            <a:off x="2683510" y="1595120"/>
            <a:ext cx="1097280" cy="645160"/>
          </a:xfrm>
          <a:prstGeom prst="rect">
            <a:avLst/>
          </a:prstGeom>
          <a:noFill/>
        </p:spPr>
        <p:txBody>
          <a:bodyPr wrap="none" rtlCol="0" anchor="t">
            <a:spAutoFit/>
          </a:bodyPr>
          <a:p>
            <a:r>
              <a:rPr lang="zh-CN" altLang="en-US"/>
              <a:t>美国的民</a:t>
            </a:r>
            <a:endParaRPr lang="zh-CN" altLang="en-US"/>
          </a:p>
          <a:p>
            <a:r>
              <a:rPr lang="zh-CN" altLang="en-US"/>
              <a:t>主共和制</a:t>
            </a:r>
            <a:endParaRPr lang="zh-CN" altLang="en-US"/>
          </a:p>
        </p:txBody>
      </p:sp>
      <p:sp>
        <p:nvSpPr>
          <p:cNvPr id="5" name="左大括号 4"/>
          <p:cNvSpPr/>
          <p:nvPr/>
        </p:nvSpPr>
        <p:spPr>
          <a:xfrm>
            <a:off x="3639185" y="819150"/>
            <a:ext cx="542290" cy="323088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4289425" y="727710"/>
            <a:ext cx="640080" cy="368300"/>
          </a:xfrm>
          <a:prstGeom prst="rect">
            <a:avLst/>
          </a:prstGeom>
          <a:noFill/>
        </p:spPr>
        <p:txBody>
          <a:bodyPr wrap="none" rtlCol="0" anchor="t">
            <a:spAutoFit/>
          </a:bodyPr>
          <a:p>
            <a:r>
              <a:rPr lang="zh-CN" altLang="en-US"/>
              <a:t>背景</a:t>
            </a:r>
            <a:endParaRPr lang="zh-CN" altLang="en-US"/>
          </a:p>
        </p:txBody>
      </p:sp>
      <p:sp>
        <p:nvSpPr>
          <p:cNvPr id="15" name="文本框 14"/>
          <p:cNvSpPr txBox="1"/>
          <p:nvPr/>
        </p:nvSpPr>
        <p:spPr>
          <a:xfrm>
            <a:off x="4505325" y="1575435"/>
            <a:ext cx="2016760" cy="368300"/>
          </a:xfrm>
          <a:prstGeom prst="rect">
            <a:avLst/>
          </a:prstGeom>
          <a:noFill/>
        </p:spPr>
        <p:txBody>
          <a:bodyPr wrap="none" rtlCol="0">
            <a:spAutoFit/>
          </a:bodyPr>
          <a:p>
            <a:r>
              <a:rPr lang="zh-CN" altLang="en-US"/>
              <a:t>标志：</a:t>
            </a:r>
            <a:r>
              <a:rPr lang="en-US"/>
              <a:t>1787</a:t>
            </a:r>
            <a:r>
              <a:rPr lang="zh-CN" altLang="en-US"/>
              <a:t>年宪法</a:t>
            </a:r>
            <a:endParaRPr lang="zh-CN" altLang="en-US"/>
          </a:p>
        </p:txBody>
      </p:sp>
      <p:sp>
        <p:nvSpPr>
          <p:cNvPr id="16" name="文本框 15"/>
          <p:cNvSpPr txBox="1"/>
          <p:nvPr/>
        </p:nvSpPr>
        <p:spPr>
          <a:xfrm>
            <a:off x="4289425" y="1943735"/>
            <a:ext cx="4983480" cy="368300"/>
          </a:xfrm>
          <a:prstGeom prst="rect">
            <a:avLst/>
          </a:prstGeom>
          <a:noFill/>
        </p:spPr>
        <p:txBody>
          <a:bodyPr wrap="none" rtlCol="0">
            <a:spAutoFit/>
          </a:bodyPr>
          <a:p>
            <a:r>
              <a:rPr lang="zh-CN" altLang="en-US"/>
              <a:t>中央权力架构：三权分立，制约权力、平衡大小</a:t>
            </a:r>
            <a:endParaRPr lang="zh-CN" altLang="en-US"/>
          </a:p>
        </p:txBody>
      </p:sp>
      <p:sp>
        <p:nvSpPr>
          <p:cNvPr id="18" name="文本框 17"/>
          <p:cNvSpPr txBox="1"/>
          <p:nvPr/>
        </p:nvSpPr>
        <p:spPr>
          <a:xfrm>
            <a:off x="4475480" y="2312035"/>
            <a:ext cx="4526280" cy="368300"/>
          </a:xfrm>
          <a:prstGeom prst="rect">
            <a:avLst/>
          </a:prstGeom>
          <a:noFill/>
        </p:spPr>
        <p:txBody>
          <a:bodyPr wrap="none" rtlCol="0">
            <a:spAutoFit/>
          </a:bodyPr>
          <a:p>
            <a:r>
              <a:rPr lang="zh-CN" altLang="en-US"/>
              <a:t>中央和地方：联邦制，中央集中，地方自治</a:t>
            </a:r>
            <a:endParaRPr lang="zh-CN" altLang="en-US"/>
          </a:p>
        </p:txBody>
      </p:sp>
      <p:sp>
        <p:nvSpPr>
          <p:cNvPr id="19" name="文本框 18"/>
          <p:cNvSpPr txBox="1"/>
          <p:nvPr/>
        </p:nvSpPr>
        <p:spPr>
          <a:xfrm>
            <a:off x="4475480" y="2710815"/>
            <a:ext cx="2926080" cy="368300"/>
          </a:xfrm>
          <a:prstGeom prst="rect">
            <a:avLst/>
          </a:prstGeom>
          <a:noFill/>
        </p:spPr>
        <p:txBody>
          <a:bodyPr wrap="none" rtlCol="0">
            <a:spAutoFit/>
          </a:bodyPr>
          <a:p>
            <a:r>
              <a:rPr lang="zh-CN" altLang="en-US"/>
              <a:t>南北方：承认南方的黑奴制</a:t>
            </a:r>
            <a:endParaRPr lang="zh-CN" altLang="en-US"/>
          </a:p>
        </p:txBody>
      </p:sp>
      <p:sp>
        <p:nvSpPr>
          <p:cNvPr id="20" name="文本框 19"/>
          <p:cNvSpPr txBox="1"/>
          <p:nvPr/>
        </p:nvSpPr>
        <p:spPr>
          <a:xfrm>
            <a:off x="3876040" y="1824990"/>
            <a:ext cx="305435" cy="1476375"/>
          </a:xfrm>
          <a:prstGeom prst="rect">
            <a:avLst/>
          </a:prstGeom>
          <a:noFill/>
        </p:spPr>
        <p:txBody>
          <a:bodyPr wrap="square" rtlCol="0" anchor="t">
            <a:spAutoFit/>
          </a:bodyPr>
          <a:p>
            <a:r>
              <a:rPr lang="zh-CN" altLang="en-US"/>
              <a:t>标志和内容</a:t>
            </a:r>
            <a:endParaRPr lang="zh-CN" altLang="en-US"/>
          </a:p>
        </p:txBody>
      </p:sp>
      <p:sp>
        <p:nvSpPr>
          <p:cNvPr id="21" name="左大括号 20"/>
          <p:cNvSpPr/>
          <p:nvPr/>
        </p:nvSpPr>
        <p:spPr>
          <a:xfrm>
            <a:off x="4211320" y="1626235"/>
            <a:ext cx="264160" cy="167513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2" name="文本框 21"/>
          <p:cNvSpPr txBox="1"/>
          <p:nvPr/>
        </p:nvSpPr>
        <p:spPr>
          <a:xfrm>
            <a:off x="4018280" y="3404870"/>
            <a:ext cx="4297680" cy="645160"/>
          </a:xfrm>
          <a:prstGeom prst="rect">
            <a:avLst/>
          </a:prstGeom>
          <a:noFill/>
        </p:spPr>
        <p:txBody>
          <a:bodyPr wrap="none" rtlCol="0" anchor="t">
            <a:spAutoFit/>
          </a:bodyPr>
          <a:p>
            <a:r>
              <a:rPr lang="zh-CN" altLang="en-US"/>
              <a:t>特点：不断发展；三权分立，平衡利益；</a:t>
            </a:r>
            <a:endParaRPr lang="zh-CN" altLang="en-US"/>
          </a:p>
          <a:p>
            <a:r>
              <a:rPr lang="zh-CN" altLang="en-US"/>
              <a:t>             法律保障；妥协的智慧；</a:t>
            </a:r>
            <a:endParaRPr lang="zh-CN" altLang="en-US"/>
          </a:p>
        </p:txBody>
      </p:sp>
      <p:sp>
        <p:nvSpPr>
          <p:cNvPr id="23" name="文本框 22"/>
          <p:cNvSpPr txBox="1"/>
          <p:nvPr/>
        </p:nvSpPr>
        <p:spPr>
          <a:xfrm>
            <a:off x="4279265" y="3950335"/>
            <a:ext cx="1783080" cy="368300"/>
          </a:xfrm>
          <a:prstGeom prst="rect">
            <a:avLst/>
          </a:prstGeom>
          <a:noFill/>
        </p:spPr>
        <p:txBody>
          <a:bodyPr wrap="none" rtlCol="0" anchor="t">
            <a:spAutoFit/>
          </a:bodyPr>
          <a:p>
            <a:r>
              <a:rPr lang="zh-CN" altLang="en-US"/>
              <a:t>评价：一分为二</a:t>
            </a:r>
            <a:endParaRPr lang="zh-CN" altLang="en-US"/>
          </a:p>
        </p:txBody>
      </p:sp>
      <p:sp>
        <p:nvSpPr>
          <p:cNvPr id="24" name="文本框 23"/>
          <p:cNvSpPr txBox="1"/>
          <p:nvPr/>
        </p:nvSpPr>
        <p:spPr>
          <a:xfrm>
            <a:off x="2569845" y="4318635"/>
            <a:ext cx="1097280" cy="645160"/>
          </a:xfrm>
          <a:prstGeom prst="rect">
            <a:avLst/>
          </a:prstGeom>
          <a:noFill/>
        </p:spPr>
        <p:txBody>
          <a:bodyPr wrap="none" rtlCol="0" anchor="t">
            <a:spAutoFit/>
          </a:bodyPr>
          <a:p>
            <a:r>
              <a:rPr lang="zh-CN" altLang="en-US"/>
              <a:t>法国的民</a:t>
            </a:r>
            <a:endParaRPr lang="zh-CN" altLang="en-US"/>
          </a:p>
          <a:p>
            <a:r>
              <a:rPr lang="zh-CN" altLang="en-US"/>
              <a:t>主共和</a:t>
            </a:r>
            <a:endParaRPr lang="zh-CN" altLang="en-US"/>
          </a:p>
        </p:txBody>
      </p:sp>
      <p:sp>
        <p:nvSpPr>
          <p:cNvPr id="25" name="左大括号 24"/>
          <p:cNvSpPr/>
          <p:nvPr/>
        </p:nvSpPr>
        <p:spPr>
          <a:xfrm>
            <a:off x="3600450" y="4312285"/>
            <a:ext cx="180340" cy="1009015"/>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6" name="文本框 25"/>
          <p:cNvSpPr txBox="1"/>
          <p:nvPr/>
        </p:nvSpPr>
        <p:spPr>
          <a:xfrm>
            <a:off x="3717925" y="4312285"/>
            <a:ext cx="3383280" cy="368300"/>
          </a:xfrm>
          <a:prstGeom prst="rect">
            <a:avLst/>
          </a:prstGeom>
          <a:noFill/>
        </p:spPr>
        <p:txBody>
          <a:bodyPr wrap="none" rtlCol="0" anchor="t">
            <a:spAutoFit/>
          </a:bodyPr>
          <a:p>
            <a:r>
              <a:rPr lang="zh-CN" altLang="en-US"/>
              <a:t>原因：经济、政治、思想、主观</a:t>
            </a:r>
            <a:endParaRPr lang="zh-CN" altLang="en-US"/>
          </a:p>
        </p:txBody>
      </p:sp>
      <p:sp>
        <p:nvSpPr>
          <p:cNvPr id="27" name="文本框 26"/>
          <p:cNvSpPr txBox="1"/>
          <p:nvPr/>
        </p:nvSpPr>
        <p:spPr>
          <a:xfrm>
            <a:off x="3780790" y="4705350"/>
            <a:ext cx="640080" cy="368300"/>
          </a:xfrm>
          <a:prstGeom prst="rect">
            <a:avLst/>
          </a:prstGeom>
          <a:noFill/>
        </p:spPr>
        <p:txBody>
          <a:bodyPr wrap="none" rtlCol="0" anchor="t">
            <a:spAutoFit/>
          </a:bodyPr>
          <a:p>
            <a:r>
              <a:rPr lang="zh-CN" altLang="en-US"/>
              <a:t>过程</a:t>
            </a:r>
            <a:endParaRPr lang="zh-CN" altLang="en-US"/>
          </a:p>
        </p:txBody>
      </p:sp>
      <p:sp>
        <p:nvSpPr>
          <p:cNvPr id="29" name="文本框 28"/>
          <p:cNvSpPr txBox="1"/>
          <p:nvPr/>
        </p:nvSpPr>
        <p:spPr>
          <a:xfrm>
            <a:off x="4617085" y="4680585"/>
            <a:ext cx="20116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1875</a:t>
            </a: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年宪法、内容</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0" name="文本框 29"/>
          <p:cNvSpPr txBox="1"/>
          <p:nvPr/>
        </p:nvSpPr>
        <p:spPr>
          <a:xfrm>
            <a:off x="3876040" y="5467985"/>
            <a:ext cx="33832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原因：经济、政治、思想、历史</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1" name="文本框 30"/>
          <p:cNvSpPr txBox="1"/>
          <p:nvPr/>
        </p:nvSpPr>
        <p:spPr>
          <a:xfrm>
            <a:off x="3936365" y="5836285"/>
            <a:ext cx="31546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过程：</a:t>
            </a:r>
            <a:r>
              <a:rPr lang="en-US" altLang="zh-CN" dirty="0" smtClean="0">
                <a:ln>
                  <a:noFill/>
                </a:ln>
                <a:solidFill>
                  <a:schemeClr val="tx1"/>
                </a:solidFill>
                <a:effectLst/>
                <a:uFillTx/>
                <a:latin typeface="方正粗雅宋_GBK" panose="02000000000000000000" charset="0"/>
                <a:ea typeface="方正粗雅宋_GBK" panose="02000000000000000000" pitchFamily="2" charset="-122"/>
                <a:sym typeface="+mn-ea"/>
              </a:rPr>
              <a:t>1871</a:t>
            </a: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年帝国宪法、内容</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2" name="文本框 31"/>
          <p:cNvSpPr txBox="1"/>
          <p:nvPr/>
        </p:nvSpPr>
        <p:spPr>
          <a:xfrm>
            <a:off x="4018280" y="6108700"/>
            <a:ext cx="17830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评价：一分为二</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2" name="文本框 1"/>
          <p:cNvSpPr txBox="1"/>
          <p:nvPr/>
        </p:nvSpPr>
        <p:spPr>
          <a:xfrm>
            <a:off x="145415" y="153035"/>
            <a:ext cx="613410" cy="5781040"/>
          </a:xfrm>
          <a:prstGeom prst="rect">
            <a:avLst/>
          </a:prstGeom>
          <a:noFill/>
        </p:spPr>
        <p:txBody>
          <a:bodyPr vert="eaVert" wrap="none" rtlCol="0">
            <a:spAutoFit/>
          </a:bodyPr>
          <a:p>
            <a:pPr algn="l"/>
            <a:r>
              <a:rPr lang="zh-CN" altLang="en-US" sz="2800">
                <a:sym typeface="+mn-ea"/>
              </a:rPr>
              <a:t>世界近代的的</a:t>
            </a:r>
            <a:r>
              <a:rPr lang="zh-CN" altLang="en-US" sz="2800"/>
              <a:t>政治、经济、思想文化</a:t>
            </a:r>
            <a:endParaRPr lang="zh-CN" altLang="en-US" sz="2800"/>
          </a:p>
        </p:txBody>
      </p:sp>
      <p:sp>
        <p:nvSpPr>
          <p:cNvPr id="7" name="左大括号 6"/>
          <p:cNvSpPr/>
          <p:nvPr/>
        </p:nvSpPr>
        <p:spPr>
          <a:xfrm>
            <a:off x="5046345" y="0"/>
            <a:ext cx="161290" cy="130683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 name="文本框 11"/>
          <p:cNvSpPr txBox="1"/>
          <p:nvPr/>
        </p:nvSpPr>
        <p:spPr>
          <a:xfrm>
            <a:off x="5389880" y="153035"/>
            <a:ext cx="2011680" cy="368300"/>
          </a:xfrm>
          <a:prstGeom prst="rect">
            <a:avLst/>
          </a:prstGeom>
          <a:noFill/>
        </p:spPr>
        <p:txBody>
          <a:bodyPr wrap="none" rtlCol="0" anchor="t">
            <a:spAutoFit/>
          </a:bodyPr>
          <a:p>
            <a:r>
              <a:rPr lang="zh-CN" altLang="en-US"/>
              <a:t>资本主义经济发展</a:t>
            </a:r>
            <a:endParaRPr lang="zh-CN" altLang="en-US"/>
          </a:p>
        </p:txBody>
      </p:sp>
      <p:sp>
        <p:nvSpPr>
          <p:cNvPr id="33" name="文本框 32"/>
          <p:cNvSpPr txBox="1"/>
          <p:nvPr/>
        </p:nvSpPr>
        <p:spPr>
          <a:xfrm>
            <a:off x="5417185" y="521335"/>
            <a:ext cx="2926080" cy="368300"/>
          </a:xfrm>
          <a:prstGeom prst="rect">
            <a:avLst/>
          </a:prstGeom>
          <a:noFill/>
        </p:spPr>
        <p:txBody>
          <a:bodyPr wrap="none" rtlCol="0" anchor="t">
            <a:spAutoFit/>
          </a:bodyPr>
          <a:p>
            <a:r>
              <a:rPr lang="zh-CN" altLang="en-US"/>
              <a:t>启蒙运动和仁人志士的努力</a:t>
            </a:r>
            <a:endParaRPr lang="zh-CN" altLang="en-US"/>
          </a:p>
        </p:txBody>
      </p:sp>
      <p:sp>
        <p:nvSpPr>
          <p:cNvPr id="34" name="文本框 33"/>
          <p:cNvSpPr txBox="1"/>
          <p:nvPr/>
        </p:nvSpPr>
        <p:spPr>
          <a:xfrm>
            <a:off x="5417185" y="889635"/>
            <a:ext cx="3840480" cy="368300"/>
          </a:xfrm>
          <a:prstGeom prst="rect">
            <a:avLst/>
          </a:prstGeom>
          <a:noFill/>
        </p:spPr>
        <p:txBody>
          <a:bodyPr wrap="none" rtlCol="0" anchor="t">
            <a:spAutoFit/>
          </a:bodyPr>
          <a:p>
            <a:r>
              <a:rPr lang="zh-CN" altLang="en-US"/>
              <a:t>美国的独立运动胜利和邦联制的缺陷</a:t>
            </a:r>
            <a:endParaRPr lang="zh-CN" altLang="en-US"/>
          </a:p>
        </p:txBody>
      </p:sp>
      <p:sp>
        <p:nvSpPr>
          <p:cNvPr id="35" name="文本框 34"/>
          <p:cNvSpPr txBox="1"/>
          <p:nvPr/>
        </p:nvSpPr>
        <p:spPr>
          <a:xfrm>
            <a:off x="5417185" y="1257935"/>
            <a:ext cx="2011680" cy="368300"/>
          </a:xfrm>
          <a:prstGeom prst="rect">
            <a:avLst/>
          </a:prstGeom>
          <a:noFill/>
        </p:spPr>
        <p:txBody>
          <a:bodyPr wrap="none" rtlCol="0" anchor="t">
            <a:spAutoFit/>
          </a:bodyPr>
          <a:p>
            <a:r>
              <a:rPr lang="zh-CN" altLang="en-US"/>
              <a:t>移植的英国的传统</a:t>
            </a:r>
            <a:endParaRPr lang="zh-CN" altLang="en-US"/>
          </a:p>
        </p:txBody>
      </p:sp>
      <p:sp>
        <p:nvSpPr>
          <p:cNvPr id="37" name="文本框 36"/>
          <p:cNvSpPr txBox="1"/>
          <p:nvPr/>
        </p:nvSpPr>
        <p:spPr>
          <a:xfrm>
            <a:off x="4518025" y="3079115"/>
            <a:ext cx="2468880" cy="368300"/>
          </a:xfrm>
          <a:prstGeom prst="rect">
            <a:avLst/>
          </a:prstGeom>
          <a:noFill/>
        </p:spPr>
        <p:txBody>
          <a:bodyPr wrap="none" rtlCol="0">
            <a:spAutoFit/>
          </a:bodyPr>
          <a:p>
            <a:r>
              <a:rPr lang="zh-CN" altLang="en-US"/>
              <a:t>不断调整：宪法修正案</a:t>
            </a:r>
            <a:endParaRPr lang="zh-CN" altLang="en-US"/>
          </a:p>
        </p:txBody>
      </p:sp>
      <p:sp>
        <p:nvSpPr>
          <p:cNvPr id="38" name="文本框 37"/>
          <p:cNvSpPr txBox="1"/>
          <p:nvPr/>
        </p:nvSpPr>
        <p:spPr>
          <a:xfrm>
            <a:off x="3876040" y="5073650"/>
            <a:ext cx="1783080" cy="368300"/>
          </a:xfrm>
          <a:prstGeom prst="rect">
            <a:avLst/>
          </a:prstGeom>
          <a:noFill/>
        </p:spPr>
        <p:txBody>
          <a:bodyPr wrap="none" rtlCol="0" anchor="t">
            <a:spAutoFit/>
          </a:bodyPr>
          <a:p>
            <a:r>
              <a:rPr lang="zh-CN" altLang="en-US"/>
              <a:t>评价：一分为二</a:t>
            </a:r>
            <a:endParaRPr lang="zh-CN" altLang="en-US"/>
          </a:p>
        </p:txBody>
      </p:sp>
      <p:sp>
        <p:nvSpPr>
          <p:cNvPr id="39" name="文本框 38"/>
          <p:cNvSpPr txBox="1"/>
          <p:nvPr/>
        </p:nvSpPr>
        <p:spPr>
          <a:xfrm>
            <a:off x="2569845" y="5441950"/>
            <a:ext cx="1097280" cy="645160"/>
          </a:xfrm>
          <a:prstGeom prst="rect">
            <a:avLst/>
          </a:prstGeom>
          <a:noFill/>
        </p:spPr>
        <p:txBody>
          <a:bodyPr wrap="none" rtlCol="0" anchor="t">
            <a:spAutoFit/>
          </a:bodyPr>
          <a:p>
            <a:r>
              <a:rPr lang="zh-CN" altLang="en-US"/>
              <a:t>德国的君</a:t>
            </a:r>
            <a:endParaRPr lang="zh-CN" altLang="en-US"/>
          </a:p>
          <a:p>
            <a:r>
              <a:rPr lang="zh-CN" altLang="en-US"/>
              <a:t>主立宪制</a:t>
            </a:r>
            <a:endParaRPr lang="zh-CN" altLang="en-US"/>
          </a:p>
        </p:txBody>
      </p:sp>
      <p:sp>
        <p:nvSpPr>
          <p:cNvPr id="40" name="左大括号 39"/>
          <p:cNvSpPr/>
          <p:nvPr/>
        </p:nvSpPr>
        <p:spPr>
          <a:xfrm>
            <a:off x="3667125" y="5467985"/>
            <a:ext cx="180340" cy="77089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文本框 3"/>
          <p:cNvSpPr txBox="1"/>
          <p:nvPr/>
        </p:nvSpPr>
        <p:spPr>
          <a:xfrm>
            <a:off x="2279015" y="6477000"/>
            <a:ext cx="6722745" cy="368300"/>
          </a:xfrm>
          <a:prstGeom prst="rect">
            <a:avLst/>
          </a:prstGeom>
          <a:noFill/>
        </p:spPr>
        <p:txBody>
          <a:bodyPr wrap="squar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社会主义民主的尝试：巴黎公社 背景  偶然性和必然性  意义   </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linds(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linds(horizontal)">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linds(horizont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linds(horizontal)">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blinds(horizontal)">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blinds(horizontal)">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blinds(horizontal)">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blinds(horizontal)">
                                      <p:cBhvr>
                                        <p:cTn id="117" dur="500"/>
                                        <p:tgtEl>
                                          <p:spTgt spid="3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blinds(horizontal)">
                                      <p:cBhvr>
                                        <p:cTn id="122" dur="500"/>
                                        <p:tgtEl>
                                          <p:spTgt spid="39"/>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blinds(horizontal)">
                                      <p:cBhvr>
                                        <p:cTn id="127" dur="500"/>
                                        <p:tgtEl>
                                          <p:spTgt spid="40"/>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blinds(horizontal)">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blinds(horizontal)">
                                      <p:cBhvr>
                                        <p:cTn id="142" dur="5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4"/>
                                        </p:tgtEl>
                                        <p:attrNameLst>
                                          <p:attrName>style.visibility</p:attrName>
                                        </p:attrNameLst>
                                      </p:cBhvr>
                                      <p:to>
                                        <p:strVal val="visible"/>
                                      </p:to>
                                    </p:set>
                                    <p:animEffect transition="in" filter="blinds(horizontal)">
                                      <p:cBhvr>
                                        <p:cTn id="1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P spid="15" grpId="0"/>
      <p:bldP spid="16" grpId="0"/>
      <p:bldP spid="18" grpId="0"/>
      <p:bldP spid="19" grpId="0"/>
      <p:bldP spid="20" grpId="0"/>
      <p:bldP spid="21" grpId="0" bldLvl="0" animBg="1"/>
      <p:bldP spid="22" grpId="0"/>
      <p:bldP spid="23" grpId="0"/>
      <p:bldP spid="24" grpId="0"/>
      <p:bldP spid="25" grpId="0" bldLvl="0" animBg="1"/>
      <p:bldP spid="26" grpId="0"/>
      <p:bldP spid="27" grpId="0"/>
      <p:bldP spid="29" grpId="0"/>
      <p:bldP spid="30" grpId="0"/>
      <p:bldP spid="31" grpId="0"/>
      <p:bldP spid="32" grpId="0"/>
      <p:bldP spid="7" grpId="0" bldLvl="0" animBg="1"/>
      <p:bldP spid="12" grpId="0"/>
      <p:bldP spid="33" grpId="0"/>
      <p:bldP spid="34" grpId="0"/>
      <p:bldP spid="35" grpId="0"/>
      <p:bldP spid="37" grpId="0"/>
      <p:bldP spid="38" grpId="0"/>
      <p:bldP spid="39" grpId="0"/>
      <p:bldP spid="40" grpId="0" bldLvl="0" animBg="1"/>
      <p:bldP spid="4"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8" name="文本框 7"/>
          <p:cNvSpPr txBox="1"/>
          <p:nvPr/>
        </p:nvSpPr>
        <p:spPr>
          <a:xfrm>
            <a:off x="630555" y="368173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620520" y="40640"/>
            <a:ext cx="201930" cy="55397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1727835" y="819150"/>
            <a:ext cx="640080" cy="645160"/>
          </a:xfrm>
          <a:prstGeom prst="rect">
            <a:avLst/>
          </a:prstGeom>
          <a:noFill/>
        </p:spPr>
        <p:txBody>
          <a:bodyPr wrap="none" rtlCol="0" anchor="t">
            <a:spAutoFit/>
          </a:bodyPr>
          <a:p>
            <a:r>
              <a:rPr lang="zh-CN" altLang="en-US"/>
              <a:t>政治</a:t>
            </a:r>
            <a:endParaRPr lang="zh-CN" altLang="en-US"/>
          </a:p>
          <a:p>
            <a:r>
              <a:rPr lang="zh-CN" altLang="en-US"/>
              <a:t>方面</a:t>
            </a:r>
            <a:endParaRPr lang="zh-CN" altLang="en-US"/>
          </a:p>
        </p:txBody>
      </p:sp>
      <p:sp>
        <p:nvSpPr>
          <p:cNvPr id="11" name="左大括号 10"/>
          <p:cNvSpPr/>
          <p:nvPr/>
        </p:nvSpPr>
        <p:spPr>
          <a:xfrm rot="10800000" flipH="1">
            <a:off x="2210435" y="153670"/>
            <a:ext cx="257810" cy="27374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2493645" y="153035"/>
            <a:ext cx="2011680" cy="368300"/>
          </a:xfrm>
          <a:prstGeom prst="rect">
            <a:avLst/>
          </a:prstGeom>
          <a:noFill/>
        </p:spPr>
        <p:txBody>
          <a:bodyPr wrap="none" rtlCol="0" anchor="t">
            <a:spAutoFit/>
          </a:bodyPr>
          <a:p>
            <a:r>
              <a:rPr lang="zh-CN" altLang="en-US"/>
              <a:t>英国的君主立宪制</a:t>
            </a:r>
            <a:endParaRPr lang="zh-CN" altLang="en-US"/>
          </a:p>
        </p:txBody>
      </p:sp>
      <p:sp>
        <p:nvSpPr>
          <p:cNvPr id="3" name="文本框 2"/>
          <p:cNvSpPr txBox="1"/>
          <p:nvPr/>
        </p:nvSpPr>
        <p:spPr>
          <a:xfrm>
            <a:off x="2620645" y="751205"/>
            <a:ext cx="1097280" cy="645160"/>
          </a:xfrm>
          <a:prstGeom prst="rect">
            <a:avLst/>
          </a:prstGeom>
          <a:noFill/>
        </p:spPr>
        <p:txBody>
          <a:bodyPr wrap="none" rtlCol="0" anchor="t">
            <a:spAutoFit/>
          </a:bodyPr>
          <a:p>
            <a:r>
              <a:rPr lang="zh-CN" altLang="en-US"/>
              <a:t>美国的民</a:t>
            </a:r>
            <a:endParaRPr lang="zh-CN" altLang="en-US"/>
          </a:p>
          <a:p>
            <a:r>
              <a:rPr lang="zh-CN" altLang="en-US"/>
              <a:t>主共和制</a:t>
            </a:r>
            <a:endParaRPr lang="zh-CN" altLang="en-US"/>
          </a:p>
        </p:txBody>
      </p:sp>
      <p:sp>
        <p:nvSpPr>
          <p:cNvPr id="5" name="左大括号 4"/>
          <p:cNvSpPr/>
          <p:nvPr/>
        </p:nvSpPr>
        <p:spPr>
          <a:xfrm>
            <a:off x="2444115" y="2891790"/>
            <a:ext cx="535305" cy="3499485"/>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左大括号 20"/>
          <p:cNvSpPr/>
          <p:nvPr/>
        </p:nvSpPr>
        <p:spPr>
          <a:xfrm flipH="1">
            <a:off x="4411980" y="152400"/>
            <a:ext cx="393065" cy="292608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2" name="文本框 21"/>
          <p:cNvSpPr txBox="1"/>
          <p:nvPr/>
        </p:nvSpPr>
        <p:spPr>
          <a:xfrm>
            <a:off x="4805045" y="930275"/>
            <a:ext cx="2926080" cy="922020"/>
          </a:xfrm>
          <a:prstGeom prst="rect">
            <a:avLst/>
          </a:prstGeom>
          <a:noFill/>
        </p:spPr>
        <p:txBody>
          <a:bodyPr wrap="none" rtlCol="0" anchor="t">
            <a:spAutoFit/>
          </a:bodyPr>
          <a:p>
            <a:r>
              <a:rPr lang="zh-CN" altLang="en-US"/>
              <a:t>特点：议会立法、选举代议</a:t>
            </a:r>
            <a:endParaRPr lang="zh-CN" altLang="en-US"/>
          </a:p>
          <a:p>
            <a:r>
              <a:rPr lang="zh-CN" altLang="en-US"/>
              <a:t>             政党政治、分权制约</a:t>
            </a:r>
            <a:endParaRPr lang="zh-CN" altLang="en-US"/>
          </a:p>
          <a:p>
            <a:r>
              <a:rPr lang="zh-CN" altLang="en-US"/>
              <a:t>             势力妥协</a:t>
            </a:r>
            <a:endParaRPr lang="zh-CN" altLang="en-US"/>
          </a:p>
        </p:txBody>
      </p:sp>
      <p:sp>
        <p:nvSpPr>
          <p:cNvPr id="23" name="文本框 22"/>
          <p:cNvSpPr txBox="1"/>
          <p:nvPr/>
        </p:nvSpPr>
        <p:spPr>
          <a:xfrm>
            <a:off x="4818380" y="2074545"/>
            <a:ext cx="1783080" cy="368300"/>
          </a:xfrm>
          <a:prstGeom prst="rect">
            <a:avLst/>
          </a:prstGeom>
          <a:noFill/>
        </p:spPr>
        <p:txBody>
          <a:bodyPr wrap="none" rtlCol="0" anchor="t">
            <a:spAutoFit/>
          </a:bodyPr>
          <a:p>
            <a:r>
              <a:rPr lang="zh-CN" altLang="en-US"/>
              <a:t>评价：一分为二</a:t>
            </a:r>
            <a:endParaRPr lang="zh-CN" altLang="en-US"/>
          </a:p>
        </p:txBody>
      </p:sp>
      <p:sp>
        <p:nvSpPr>
          <p:cNvPr id="24" name="文本框 23"/>
          <p:cNvSpPr txBox="1"/>
          <p:nvPr/>
        </p:nvSpPr>
        <p:spPr>
          <a:xfrm>
            <a:off x="2541905" y="1575435"/>
            <a:ext cx="1097280" cy="645160"/>
          </a:xfrm>
          <a:prstGeom prst="rect">
            <a:avLst/>
          </a:prstGeom>
          <a:noFill/>
        </p:spPr>
        <p:txBody>
          <a:bodyPr wrap="none" rtlCol="0" anchor="t">
            <a:spAutoFit/>
          </a:bodyPr>
          <a:p>
            <a:r>
              <a:rPr lang="zh-CN" altLang="en-US"/>
              <a:t>法国的民</a:t>
            </a:r>
            <a:endParaRPr lang="zh-CN" altLang="en-US"/>
          </a:p>
          <a:p>
            <a:r>
              <a:rPr lang="zh-CN" altLang="en-US"/>
              <a:t>主共和</a:t>
            </a:r>
            <a:endParaRPr lang="zh-CN" altLang="en-US"/>
          </a:p>
        </p:txBody>
      </p:sp>
      <p:sp>
        <p:nvSpPr>
          <p:cNvPr id="25" name="左大括号 24"/>
          <p:cNvSpPr/>
          <p:nvPr/>
        </p:nvSpPr>
        <p:spPr>
          <a:xfrm>
            <a:off x="7731125" y="4418330"/>
            <a:ext cx="180340" cy="1009015"/>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6" name="文本框 25"/>
          <p:cNvSpPr txBox="1"/>
          <p:nvPr/>
        </p:nvSpPr>
        <p:spPr>
          <a:xfrm>
            <a:off x="6044565" y="2487930"/>
            <a:ext cx="2240280" cy="645160"/>
          </a:xfrm>
          <a:prstGeom prst="rect">
            <a:avLst/>
          </a:prstGeom>
          <a:noFill/>
        </p:spPr>
        <p:txBody>
          <a:bodyPr wrap="none" rtlCol="0" anchor="t">
            <a:spAutoFit/>
          </a:bodyPr>
          <a:p>
            <a:r>
              <a:rPr lang="zh-CN" altLang="en-US"/>
              <a:t>原因：经济、政治、</a:t>
            </a:r>
            <a:endParaRPr lang="zh-CN" altLang="en-US"/>
          </a:p>
          <a:p>
            <a:r>
              <a:rPr lang="zh-CN" altLang="en-US"/>
              <a:t>思想、直接、客观</a:t>
            </a:r>
            <a:endParaRPr lang="zh-CN" altLang="en-US"/>
          </a:p>
        </p:txBody>
      </p:sp>
      <p:sp>
        <p:nvSpPr>
          <p:cNvPr id="27" name="文本框 26"/>
          <p:cNvSpPr txBox="1"/>
          <p:nvPr/>
        </p:nvSpPr>
        <p:spPr>
          <a:xfrm>
            <a:off x="6186805" y="3121025"/>
            <a:ext cx="640080" cy="368300"/>
          </a:xfrm>
          <a:prstGeom prst="rect">
            <a:avLst/>
          </a:prstGeom>
          <a:noFill/>
        </p:spPr>
        <p:txBody>
          <a:bodyPr wrap="none" rtlCol="0" anchor="t">
            <a:spAutoFit/>
          </a:bodyPr>
          <a:p>
            <a:r>
              <a:rPr lang="zh-CN" altLang="en-US"/>
              <a:t>过程</a:t>
            </a:r>
            <a:endParaRPr lang="zh-CN" altLang="en-US"/>
          </a:p>
        </p:txBody>
      </p:sp>
      <p:sp>
        <p:nvSpPr>
          <p:cNvPr id="29" name="文本框 28"/>
          <p:cNvSpPr txBox="1"/>
          <p:nvPr/>
        </p:nvSpPr>
        <p:spPr>
          <a:xfrm>
            <a:off x="7058660" y="4050030"/>
            <a:ext cx="20116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原因：经济、文化</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0" name="文本框 29"/>
          <p:cNvSpPr txBox="1"/>
          <p:nvPr/>
        </p:nvSpPr>
        <p:spPr>
          <a:xfrm>
            <a:off x="3946525" y="5062220"/>
            <a:ext cx="10972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蒸汽时代</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1" name="文本框 30"/>
          <p:cNvSpPr txBox="1"/>
          <p:nvPr/>
        </p:nvSpPr>
        <p:spPr>
          <a:xfrm>
            <a:off x="3982085" y="6391275"/>
            <a:ext cx="10972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电气时代</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2" name="文本框 31"/>
          <p:cNvSpPr txBox="1"/>
          <p:nvPr/>
        </p:nvSpPr>
        <p:spPr>
          <a:xfrm>
            <a:off x="5072380" y="6141085"/>
            <a:ext cx="17830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评价：一分为二</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2" name="文本框 1"/>
          <p:cNvSpPr txBox="1"/>
          <p:nvPr/>
        </p:nvSpPr>
        <p:spPr>
          <a:xfrm>
            <a:off x="145415" y="153035"/>
            <a:ext cx="613410" cy="5781040"/>
          </a:xfrm>
          <a:prstGeom prst="rect">
            <a:avLst/>
          </a:prstGeom>
          <a:noFill/>
        </p:spPr>
        <p:txBody>
          <a:bodyPr vert="eaVert" wrap="none" rtlCol="0">
            <a:spAutoFit/>
          </a:bodyPr>
          <a:p>
            <a:pPr algn="l"/>
            <a:r>
              <a:rPr lang="zh-CN" altLang="en-US" sz="2800">
                <a:sym typeface="+mn-ea"/>
              </a:rPr>
              <a:t>世界近代的的</a:t>
            </a:r>
            <a:r>
              <a:rPr lang="zh-CN" altLang="en-US" sz="2800"/>
              <a:t>政治、经济、思想文化</a:t>
            </a:r>
            <a:endParaRPr lang="zh-CN" altLang="en-US" sz="2800"/>
          </a:p>
        </p:txBody>
      </p:sp>
      <p:sp>
        <p:nvSpPr>
          <p:cNvPr id="7" name="左大括号 6"/>
          <p:cNvSpPr/>
          <p:nvPr/>
        </p:nvSpPr>
        <p:spPr>
          <a:xfrm>
            <a:off x="4918075" y="3078480"/>
            <a:ext cx="161290" cy="130683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7" name="文本框 36"/>
          <p:cNvSpPr txBox="1"/>
          <p:nvPr/>
        </p:nvSpPr>
        <p:spPr>
          <a:xfrm>
            <a:off x="4818380" y="294005"/>
            <a:ext cx="2240280" cy="368300"/>
          </a:xfrm>
          <a:prstGeom prst="rect">
            <a:avLst/>
          </a:prstGeom>
          <a:noFill/>
        </p:spPr>
        <p:txBody>
          <a:bodyPr wrap="none" rtlCol="0">
            <a:spAutoFit/>
          </a:bodyPr>
          <a:p>
            <a:r>
              <a:rPr lang="zh-CN" altLang="en-US"/>
              <a:t>方式：革命或者改革</a:t>
            </a:r>
            <a:endParaRPr lang="zh-CN" altLang="en-US"/>
          </a:p>
        </p:txBody>
      </p:sp>
      <p:sp>
        <p:nvSpPr>
          <p:cNvPr id="38" name="文本框 37"/>
          <p:cNvSpPr txBox="1"/>
          <p:nvPr/>
        </p:nvSpPr>
        <p:spPr>
          <a:xfrm>
            <a:off x="6044565" y="3590290"/>
            <a:ext cx="2697480" cy="368300"/>
          </a:xfrm>
          <a:prstGeom prst="rect">
            <a:avLst/>
          </a:prstGeom>
          <a:noFill/>
        </p:spPr>
        <p:txBody>
          <a:bodyPr wrap="none" rtlCol="0" anchor="t">
            <a:spAutoFit/>
          </a:bodyPr>
          <a:p>
            <a:r>
              <a:rPr lang="zh-CN" altLang="en-US"/>
              <a:t>评价：一分为二，分角度</a:t>
            </a:r>
            <a:endParaRPr lang="zh-CN" altLang="en-US"/>
          </a:p>
        </p:txBody>
      </p:sp>
      <p:sp>
        <p:nvSpPr>
          <p:cNvPr id="39" name="文本框 38"/>
          <p:cNvSpPr txBox="1"/>
          <p:nvPr/>
        </p:nvSpPr>
        <p:spPr>
          <a:xfrm>
            <a:off x="2467610" y="2246630"/>
            <a:ext cx="1097280" cy="645160"/>
          </a:xfrm>
          <a:prstGeom prst="rect">
            <a:avLst/>
          </a:prstGeom>
          <a:noFill/>
        </p:spPr>
        <p:txBody>
          <a:bodyPr wrap="none" rtlCol="0" anchor="t">
            <a:spAutoFit/>
          </a:bodyPr>
          <a:p>
            <a:r>
              <a:rPr lang="zh-CN" altLang="en-US"/>
              <a:t>德国的君</a:t>
            </a:r>
            <a:endParaRPr lang="zh-CN" altLang="en-US"/>
          </a:p>
          <a:p>
            <a:r>
              <a:rPr lang="zh-CN" altLang="en-US"/>
              <a:t>主立宪制</a:t>
            </a:r>
            <a:endParaRPr lang="zh-CN" altLang="en-US"/>
          </a:p>
        </p:txBody>
      </p:sp>
      <p:sp>
        <p:nvSpPr>
          <p:cNvPr id="40" name="左大括号 39"/>
          <p:cNvSpPr/>
          <p:nvPr/>
        </p:nvSpPr>
        <p:spPr>
          <a:xfrm>
            <a:off x="3709035" y="5062220"/>
            <a:ext cx="180340" cy="151257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文本框 3"/>
          <p:cNvSpPr txBox="1"/>
          <p:nvPr/>
        </p:nvSpPr>
        <p:spPr>
          <a:xfrm>
            <a:off x="1934845" y="4050030"/>
            <a:ext cx="868680" cy="368300"/>
          </a:xfrm>
          <a:prstGeom prst="rect">
            <a:avLst/>
          </a:prstGeom>
          <a:noFill/>
        </p:spPr>
        <p:txBody>
          <a:bodyPr wrap="none" rtlCol="0" anchor="t">
            <a:spAutoFit/>
          </a:bodyPr>
          <a:p>
            <a:r>
              <a:rPr lang="zh-CN" altLang="en-US"/>
              <a:t>经济：</a:t>
            </a:r>
            <a:endParaRPr lang="zh-CN" altLang="en-US"/>
          </a:p>
        </p:txBody>
      </p:sp>
      <p:sp>
        <p:nvSpPr>
          <p:cNvPr id="28" name="文本框 27"/>
          <p:cNvSpPr txBox="1"/>
          <p:nvPr/>
        </p:nvSpPr>
        <p:spPr>
          <a:xfrm>
            <a:off x="2793365" y="3547745"/>
            <a:ext cx="2011680" cy="368300"/>
          </a:xfrm>
          <a:prstGeom prst="rect">
            <a:avLst/>
          </a:prstGeom>
          <a:noFill/>
        </p:spPr>
        <p:txBody>
          <a:bodyPr wrap="none" rtlCol="0" anchor="t">
            <a:spAutoFit/>
          </a:bodyPr>
          <a:p>
            <a:r>
              <a:rPr lang="zh-CN" altLang="en-US"/>
              <a:t>工场手工业时期：</a:t>
            </a:r>
            <a:endParaRPr lang="zh-CN" altLang="en-US"/>
          </a:p>
        </p:txBody>
      </p:sp>
      <p:sp>
        <p:nvSpPr>
          <p:cNvPr id="36" name="文本框 35"/>
          <p:cNvSpPr txBox="1"/>
          <p:nvPr/>
        </p:nvSpPr>
        <p:spPr>
          <a:xfrm>
            <a:off x="5175885" y="3078480"/>
            <a:ext cx="868680" cy="645160"/>
          </a:xfrm>
          <a:prstGeom prst="rect">
            <a:avLst/>
          </a:prstGeom>
          <a:noFill/>
        </p:spPr>
        <p:txBody>
          <a:bodyPr wrap="none" rtlCol="0">
            <a:spAutoFit/>
          </a:bodyPr>
          <a:p>
            <a:pPr algn="l"/>
            <a:r>
              <a:rPr lang="zh-CN" altLang="en-US">
                <a:sym typeface="+mn-ea"/>
              </a:rPr>
              <a:t>新航路</a:t>
            </a:r>
            <a:endParaRPr lang="zh-CN" altLang="en-US">
              <a:sym typeface="+mn-ea"/>
            </a:endParaRPr>
          </a:p>
          <a:p>
            <a:pPr algn="l"/>
            <a:r>
              <a:rPr lang="zh-CN" altLang="en-US">
                <a:sym typeface="+mn-ea"/>
              </a:rPr>
              <a:t>开辟</a:t>
            </a:r>
            <a:endParaRPr lang="zh-CN" altLang="en-US"/>
          </a:p>
        </p:txBody>
      </p:sp>
      <p:sp>
        <p:nvSpPr>
          <p:cNvPr id="41" name="左大括号 40"/>
          <p:cNvSpPr/>
          <p:nvPr/>
        </p:nvSpPr>
        <p:spPr>
          <a:xfrm>
            <a:off x="5883275" y="2651760"/>
            <a:ext cx="161290" cy="130683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2" name="文本框 41"/>
          <p:cNvSpPr txBox="1"/>
          <p:nvPr/>
        </p:nvSpPr>
        <p:spPr>
          <a:xfrm>
            <a:off x="5043805" y="4248150"/>
            <a:ext cx="1783080" cy="368300"/>
          </a:xfrm>
          <a:prstGeom prst="rect">
            <a:avLst/>
          </a:prstGeom>
          <a:noFill/>
        </p:spPr>
        <p:txBody>
          <a:bodyPr wrap="none" rtlCol="0">
            <a:spAutoFit/>
          </a:bodyPr>
          <a:p>
            <a:pPr algn="l"/>
            <a:r>
              <a:rPr lang="zh-CN" altLang="en-US"/>
              <a:t>早期的殖民扩张</a:t>
            </a:r>
            <a:endParaRPr lang="zh-CN" altLang="en-US"/>
          </a:p>
        </p:txBody>
      </p:sp>
      <p:sp>
        <p:nvSpPr>
          <p:cNvPr id="43" name="左大括号 42"/>
          <p:cNvSpPr/>
          <p:nvPr/>
        </p:nvSpPr>
        <p:spPr>
          <a:xfrm>
            <a:off x="6826885" y="4050030"/>
            <a:ext cx="135255" cy="1680845"/>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4" name="文本框 43"/>
          <p:cNvSpPr txBox="1"/>
          <p:nvPr/>
        </p:nvSpPr>
        <p:spPr>
          <a:xfrm>
            <a:off x="7200265" y="4534535"/>
            <a:ext cx="640080" cy="368300"/>
          </a:xfrm>
          <a:prstGeom prst="rect">
            <a:avLst/>
          </a:prstGeom>
          <a:noFill/>
        </p:spPr>
        <p:txBody>
          <a:bodyPr wrap="none" rtlCol="0" anchor="t">
            <a:spAutoFit/>
          </a:bodyPr>
          <a:p>
            <a:r>
              <a:rPr lang="zh-CN" altLang="en-US"/>
              <a:t>过程</a:t>
            </a:r>
            <a:endParaRPr lang="zh-CN" altLang="en-US"/>
          </a:p>
        </p:txBody>
      </p:sp>
      <p:sp>
        <p:nvSpPr>
          <p:cNvPr id="45" name="文本框 44"/>
          <p:cNvSpPr txBox="1"/>
          <p:nvPr/>
        </p:nvSpPr>
        <p:spPr>
          <a:xfrm>
            <a:off x="8101965" y="4418330"/>
            <a:ext cx="6400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西葡</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46" name="文本框 45"/>
          <p:cNvSpPr txBox="1"/>
          <p:nvPr/>
        </p:nvSpPr>
        <p:spPr>
          <a:xfrm>
            <a:off x="8101965" y="4786630"/>
            <a:ext cx="6400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荷兰</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47" name="文本框 46"/>
          <p:cNvSpPr txBox="1"/>
          <p:nvPr/>
        </p:nvSpPr>
        <p:spPr>
          <a:xfrm>
            <a:off x="8101965" y="5212080"/>
            <a:ext cx="6400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英国</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48" name="文本框 47"/>
          <p:cNvSpPr txBox="1"/>
          <p:nvPr/>
        </p:nvSpPr>
        <p:spPr>
          <a:xfrm>
            <a:off x="7132320" y="5580380"/>
            <a:ext cx="2011680" cy="645160"/>
          </a:xfrm>
          <a:prstGeom prst="rect">
            <a:avLst/>
          </a:prstGeom>
          <a:noFill/>
        </p:spPr>
        <p:txBody>
          <a:bodyPr wrap="none" rtlCol="0" anchor="t">
            <a:spAutoFit/>
          </a:bodyPr>
          <a:p>
            <a:r>
              <a:rPr lang="zh-CN" altLang="en-US"/>
              <a:t>评价：一分为二，</a:t>
            </a:r>
            <a:endParaRPr lang="zh-CN" altLang="en-US"/>
          </a:p>
          <a:p>
            <a:r>
              <a:rPr lang="zh-CN" altLang="en-US"/>
              <a:t>分角度</a:t>
            </a:r>
            <a:endParaRPr lang="zh-CN" altLang="en-US"/>
          </a:p>
        </p:txBody>
      </p:sp>
      <p:sp>
        <p:nvSpPr>
          <p:cNvPr id="49" name="文本框 48"/>
          <p:cNvSpPr txBox="1"/>
          <p:nvPr/>
        </p:nvSpPr>
        <p:spPr>
          <a:xfrm>
            <a:off x="2792095" y="5580380"/>
            <a:ext cx="1097280" cy="368300"/>
          </a:xfrm>
          <a:prstGeom prst="rect">
            <a:avLst/>
          </a:prstGeom>
          <a:noFill/>
        </p:spPr>
        <p:txBody>
          <a:bodyPr wrap="none" rtlCol="0" anchor="t">
            <a:spAutoFit/>
          </a:bodyPr>
          <a:p>
            <a:r>
              <a:rPr lang="zh-CN" altLang="en-US"/>
              <a:t>工业革命</a:t>
            </a:r>
            <a:endParaRPr lang="zh-CN" altLang="en-US"/>
          </a:p>
        </p:txBody>
      </p:sp>
      <p:sp>
        <p:nvSpPr>
          <p:cNvPr id="50" name="左大括号 49"/>
          <p:cNvSpPr/>
          <p:nvPr/>
        </p:nvSpPr>
        <p:spPr>
          <a:xfrm>
            <a:off x="4918075" y="4693920"/>
            <a:ext cx="180340" cy="151257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1" name="文本框 50"/>
          <p:cNvSpPr txBox="1"/>
          <p:nvPr/>
        </p:nvSpPr>
        <p:spPr>
          <a:xfrm>
            <a:off x="4932680" y="4693920"/>
            <a:ext cx="1554480" cy="645160"/>
          </a:xfrm>
          <a:prstGeom prst="rect">
            <a:avLst/>
          </a:prstGeom>
          <a:noFill/>
        </p:spPr>
        <p:txBody>
          <a:bodyPr wrap="none" rtlCol="0" anchor="t">
            <a:spAutoFit/>
          </a:bodyPr>
          <a:p>
            <a:r>
              <a:rPr lang="zh-CN" altLang="en-US"/>
              <a:t>原因：经济、</a:t>
            </a:r>
            <a:endParaRPr lang="zh-CN" altLang="en-US"/>
          </a:p>
          <a:p>
            <a:r>
              <a:rPr lang="zh-CN" altLang="en-US"/>
              <a:t>政治、思想</a:t>
            </a:r>
            <a:endParaRPr lang="zh-CN" altLang="en-US"/>
          </a:p>
        </p:txBody>
      </p:sp>
      <p:sp>
        <p:nvSpPr>
          <p:cNvPr id="52" name="文本框 51"/>
          <p:cNvSpPr txBox="1"/>
          <p:nvPr/>
        </p:nvSpPr>
        <p:spPr>
          <a:xfrm>
            <a:off x="5098415" y="5266055"/>
            <a:ext cx="640080" cy="368300"/>
          </a:xfrm>
          <a:prstGeom prst="rect">
            <a:avLst/>
          </a:prstGeom>
          <a:noFill/>
        </p:spPr>
        <p:txBody>
          <a:bodyPr wrap="none" rtlCol="0" anchor="t">
            <a:spAutoFit/>
          </a:bodyPr>
          <a:p>
            <a:r>
              <a:rPr lang="zh-CN" altLang="en-US"/>
              <a:t>过程</a:t>
            </a:r>
            <a:endParaRPr lang="zh-CN" altLang="en-US"/>
          </a:p>
        </p:txBody>
      </p:sp>
      <p:sp>
        <p:nvSpPr>
          <p:cNvPr id="53" name="文本框 52"/>
          <p:cNvSpPr txBox="1"/>
          <p:nvPr/>
        </p:nvSpPr>
        <p:spPr>
          <a:xfrm>
            <a:off x="5046980" y="5495925"/>
            <a:ext cx="2011680" cy="645160"/>
          </a:xfrm>
          <a:prstGeom prst="rect">
            <a:avLst/>
          </a:prstGeom>
          <a:noFill/>
        </p:spPr>
        <p:txBody>
          <a:bodyPr wrap="none" rtlCol="0" anchor="t">
            <a:spAutoFit/>
          </a:bodyPr>
          <a:p>
            <a:r>
              <a:rPr lang="zh-CN" altLang="en-US"/>
              <a:t>特点：一枝独秀、</a:t>
            </a:r>
            <a:endParaRPr lang="zh-CN" altLang="en-US"/>
          </a:p>
          <a:p>
            <a:r>
              <a:rPr lang="zh-CN" altLang="en-US"/>
              <a:t>科技结合不密切</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linds(horizontal)">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blinds(horizontal)">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blinds(horizontal)">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blinds(horizontal)">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blinds(horizontal)">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blinds(horizontal)">
                                      <p:cBhvr>
                                        <p:cTn id="112" dur="500"/>
                                        <p:tgtEl>
                                          <p:spTgt spid="4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blinds(horizontal)">
                                      <p:cBhvr>
                                        <p:cTn id="117" dur="500"/>
                                        <p:tgtEl>
                                          <p:spTgt spid="4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blinds(horizontal)">
                                      <p:cBhvr>
                                        <p:cTn id="122" dur="500"/>
                                        <p:tgtEl>
                                          <p:spTgt spid="47"/>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blinds(horizontal)">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blinds(horizontal)">
                                      <p:cBhvr>
                                        <p:cTn id="132" dur="500"/>
                                        <p:tgtEl>
                                          <p:spTgt spid="49"/>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blinds(horizontal)">
                                      <p:cBhvr>
                                        <p:cTn id="137" dur="5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blinds(horizontal)">
                                      <p:cBhvr>
                                        <p:cTn id="142" dur="500"/>
                                        <p:tgtEl>
                                          <p:spTgt spid="30"/>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blinds(horizontal)">
                                      <p:cBhvr>
                                        <p:cTn id="147" dur="500"/>
                                        <p:tgtEl>
                                          <p:spTgt spid="50"/>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blinds(horizontal)">
                                      <p:cBhvr>
                                        <p:cTn id="152" dur="500"/>
                                        <p:tgtEl>
                                          <p:spTgt spid="51"/>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52"/>
                                        </p:tgtEl>
                                        <p:attrNameLst>
                                          <p:attrName>style.visibility</p:attrName>
                                        </p:attrNameLst>
                                      </p:cBhvr>
                                      <p:to>
                                        <p:strVal val="visible"/>
                                      </p:to>
                                    </p:set>
                                    <p:animEffect transition="in" filter="blinds(horizontal)">
                                      <p:cBhvr>
                                        <p:cTn id="157" dur="500"/>
                                        <p:tgtEl>
                                          <p:spTgt spid="52"/>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blinds(horizontal)">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blinds(horizontal)">
                                      <p:cBhvr>
                                        <p:cTn id="167" dur="500"/>
                                        <p:tgtEl>
                                          <p:spTgt spid="3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blinds(horizontal)">
                                      <p:cBhvr>
                                        <p:cTn id="1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21" grpId="0" bldLvl="0" animBg="1"/>
      <p:bldP spid="22" grpId="0"/>
      <p:bldP spid="23" grpId="0"/>
      <p:bldP spid="24" grpId="0"/>
      <p:bldP spid="26" grpId="0"/>
      <p:bldP spid="27" grpId="0"/>
      <p:bldP spid="29" grpId="0"/>
      <p:bldP spid="30" grpId="0"/>
      <p:bldP spid="31" grpId="0"/>
      <p:bldP spid="7" grpId="0" bldLvl="0" animBg="1"/>
      <p:bldP spid="37" grpId="0"/>
      <p:bldP spid="38" grpId="0"/>
      <p:bldP spid="39" grpId="0"/>
      <p:bldP spid="40" grpId="0" bldLvl="0" animBg="1"/>
      <p:bldP spid="4" grpId="0"/>
      <p:bldP spid="28" grpId="0"/>
      <p:bldP spid="41" grpId="0" bldLvl="0" animBg="1"/>
      <p:bldP spid="36" grpId="0"/>
      <p:bldP spid="42" grpId="0"/>
      <p:bldP spid="43" grpId="0" bldLvl="0" animBg="1"/>
      <p:bldP spid="44" grpId="0"/>
      <p:bldP spid="25" grpId="0" bldLvl="0" animBg="1"/>
      <p:bldP spid="45" grpId="0"/>
      <p:bldP spid="46" grpId="0"/>
      <p:bldP spid="47" grpId="0"/>
      <p:bldP spid="48" grpId="0"/>
      <p:bldP spid="49" grpId="0"/>
      <p:bldP spid="50" grpId="0" bldLvl="0" animBg="1"/>
      <p:bldP spid="51" grpId="0"/>
      <p:bldP spid="52" grpId="0"/>
      <p:bldP spid="53" grpId="0"/>
      <p:bldP spid="32"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8" name="文本框 7"/>
          <p:cNvSpPr txBox="1"/>
          <p:nvPr/>
        </p:nvSpPr>
        <p:spPr>
          <a:xfrm>
            <a:off x="630555" y="3681730"/>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620520" y="40640"/>
            <a:ext cx="314325" cy="64687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163445" y="153035"/>
            <a:ext cx="640080" cy="645160"/>
          </a:xfrm>
          <a:prstGeom prst="rect">
            <a:avLst/>
          </a:prstGeom>
          <a:noFill/>
        </p:spPr>
        <p:txBody>
          <a:bodyPr wrap="none" rtlCol="0" anchor="t">
            <a:spAutoFit/>
          </a:bodyPr>
          <a:p>
            <a:r>
              <a:rPr lang="zh-CN" altLang="en-US"/>
              <a:t>政治</a:t>
            </a:r>
            <a:endParaRPr lang="zh-CN" altLang="en-US"/>
          </a:p>
          <a:p>
            <a:r>
              <a:rPr lang="zh-CN" altLang="en-US"/>
              <a:t>方面</a:t>
            </a:r>
            <a:endParaRPr lang="zh-CN" altLang="en-US"/>
          </a:p>
        </p:txBody>
      </p:sp>
      <p:sp>
        <p:nvSpPr>
          <p:cNvPr id="5" name="左大括号 4"/>
          <p:cNvSpPr/>
          <p:nvPr/>
        </p:nvSpPr>
        <p:spPr>
          <a:xfrm>
            <a:off x="2553970" y="531495"/>
            <a:ext cx="578485" cy="632714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5" name="左大括号 24"/>
          <p:cNvSpPr/>
          <p:nvPr/>
        </p:nvSpPr>
        <p:spPr>
          <a:xfrm>
            <a:off x="5072380" y="2373630"/>
            <a:ext cx="180340" cy="777875"/>
          </a:xfrm>
          <a:prstGeom prst="leftBrace">
            <a:avLst>
              <a:gd name="adj1" fmla="val 8333"/>
              <a:gd name="adj2" fmla="val 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6" name="文本框 25"/>
          <p:cNvSpPr txBox="1"/>
          <p:nvPr/>
        </p:nvSpPr>
        <p:spPr>
          <a:xfrm>
            <a:off x="4273550" y="153035"/>
            <a:ext cx="3253740" cy="368300"/>
          </a:xfrm>
          <a:prstGeom prst="rect">
            <a:avLst/>
          </a:prstGeom>
          <a:noFill/>
        </p:spPr>
        <p:txBody>
          <a:bodyPr wrap="square" rtlCol="0" anchor="t">
            <a:spAutoFit/>
          </a:bodyPr>
          <a:p>
            <a:r>
              <a:rPr lang="zh-CN" altLang="en-US"/>
              <a:t>原因：经济、政治、文化</a:t>
            </a:r>
            <a:endParaRPr lang="zh-CN" altLang="en-US"/>
          </a:p>
        </p:txBody>
      </p:sp>
      <p:sp>
        <p:nvSpPr>
          <p:cNvPr id="27" name="文本框 26"/>
          <p:cNvSpPr txBox="1"/>
          <p:nvPr/>
        </p:nvSpPr>
        <p:spPr>
          <a:xfrm>
            <a:off x="4310380" y="531495"/>
            <a:ext cx="2767330" cy="368300"/>
          </a:xfrm>
          <a:prstGeom prst="rect">
            <a:avLst/>
          </a:prstGeom>
          <a:noFill/>
        </p:spPr>
        <p:txBody>
          <a:bodyPr wrap="none" rtlCol="0" anchor="t">
            <a:spAutoFit/>
          </a:bodyPr>
          <a:p>
            <a:r>
              <a:rPr lang="zh-CN" altLang="en-US"/>
              <a:t>过程：意大利</a:t>
            </a:r>
            <a:r>
              <a:rPr lang="en-US" altLang="zh-CN"/>
              <a:t>-</a:t>
            </a:r>
            <a:r>
              <a:rPr lang="zh-CN" altLang="en-US"/>
              <a:t>西欧、北欧</a:t>
            </a:r>
            <a:endParaRPr lang="zh-CN" altLang="en-US"/>
          </a:p>
        </p:txBody>
      </p:sp>
      <p:sp>
        <p:nvSpPr>
          <p:cNvPr id="29" name="文本框 28"/>
          <p:cNvSpPr txBox="1"/>
          <p:nvPr/>
        </p:nvSpPr>
        <p:spPr>
          <a:xfrm>
            <a:off x="4310380" y="1816100"/>
            <a:ext cx="26974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原因：经济、思想、政治</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1" name="文本框 30"/>
          <p:cNvSpPr txBox="1"/>
          <p:nvPr/>
        </p:nvSpPr>
        <p:spPr>
          <a:xfrm>
            <a:off x="4458335" y="5164455"/>
            <a:ext cx="29260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特点：法国中心、理想王国</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32" name="文本框 31"/>
          <p:cNvSpPr txBox="1"/>
          <p:nvPr/>
        </p:nvSpPr>
        <p:spPr>
          <a:xfrm>
            <a:off x="5580380" y="4887595"/>
            <a:ext cx="6400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法国</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2" name="文本框 1"/>
          <p:cNvSpPr txBox="1"/>
          <p:nvPr/>
        </p:nvSpPr>
        <p:spPr>
          <a:xfrm>
            <a:off x="145415" y="153035"/>
            <a:ext cx="613410" cy="5781040"/>
          </a:xfrm>
          <a:prstGeom prst="rect">
            <a:avLst/>
          </a:prstGeom>
          <a:noFill/>
        </p:spPr>
        <p:txBody>
          <a:bodyPr vert="eaVert" wrap="none" rtlCol="0">
            <a:spAutoFit/>
          </a:bodyPr>
          <a:p>
            <a:pPr algn="l"/>
            <a:r>
              <a:rPr lang="zh-CN" altLang="en-US" sz="2800">
                <a:sym typeface="+mn-ea"/>
              </a:rPr>
              <a:t>世界近代的的</a:t>
            </a:r>
            <a:r>
              <a:rPr lang="zh-CN" altLang="en-US" sz="2800"/>
              <a:t>政治、经济、思想文化</a:t>
            </a:r>
            <a:endParaRPr lang="zh-CN" altLang="en-US" sz="2800"/>
          </a:p>
        </p:txBody>
      </p:sp>
      <p:sp>
        <p:nvSpPr>
          <p:cNvPr id="7" name="左大括号 6"/>
          <p:cNvSpPr/>
          <p:nvPr/>
        </p:nvSpPr>
        <p:spPr>
          <a:xfrm>
            <a:off x="3915410" y="260350"/>
            <a:ext cx="161290" cy="130683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8" name="文本框 37"/>
          <p:cNvSpPr txBox="1"/>
          <p:nvPr/>
        </p:nvSpPr>
        <p:spPr>
          <a:xfrm>
            <a:off x="4387850" y="1307465"/>
            <a:ext cx="2697480" cy="368300"/>
          </a:xfrm>
          <a:prstGeom prst="rect">
            <a:avLst/>
          </a:prstGeom>
          <a:noFill/>
        </p:spPr>
        <p:txBody>
          <a:bodyPr wrap="none" rtlCol="0" anchor="t">
            <a:spAutoFit/>
          </a:bodyPr>
          <a:p>
            <a:r>
              <a:rPr lang="zh-CN" altLang="en-US"/>
              <a:t>评价：一分为二，分角度</a:t>
            </a:r>
            <a:endParaRPr lang="zh-CN" altLang="en-US"/>
          </a:p>
        </p:txBody>
      </p:sp>
      <p:sp>
        <p:nvSpPr>
          <p:cNvPr id="40" name="左大括号 39"/>
          <p:cNvSpPr/>
          <p:nvPr/>
        </p:nvSpPr>
        <p:spPr>
          <a:xfrm>
            <a:off x="4053840" y="4121785"/>
            <a:ext cx="180340" cy="1657985"/>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文本框 3"/>
          <p:cNvSpPr txBox="1"/>
          <p:nvPr/>
        </p:nvSpPr>
        <p:spPr>
          <a:xfrm>
            <a:off x="2110740" y="1097915"/>
            <a:ext cx="868680" cy="368300"/>
          </a:xfrm>
          <a:prstGeom prst="rect">
            <a:avLst/>
          </a:prstGeom>
          <a:noFill/>
        </p:spPr>
        <p:txBody>
          <a:bodyPr wrap="none" rtlCol="0" anchor="t">
            <a:spAutoFit/>
          </a:bodyPr>
          <a:p>
            <a:r>
              <a:rPr lang="zh-CN" altLang="en-US"/>
              <a:t>经济：</a:t>
            </a:r>
            <a:endParaRPr lang="zh-CN" altLang="en-US"/>
          </a:p>
        </p:txBody>
      </p:sp>
      <p:sp>
        <p:nvSpPr>
          <p:cNvPr id="28" name="文本框 27"/>
          <p:cNvSpPr txBox="1"/>
          <p:nvPr/>
        </p:nvSpPr>
        <p:spPr>
          <a:xfrm>
            <a:off x="2884805" y="729615"/>
            <a:ext cx="1325880" cy="368300"/>
          </a:xfrm>
          <a:prstGeom prst="rect">
            <a:avLst/>
          </a:prstGeom>
          <a:noFill/>
        </p:spPr>
        <p:txBody>
          <a:bodyPr wrap="none" rtlCol="0" anchor="t">
            <a:spAutoFit/>
          </a:bodyPr>
          <a:p>
            <a:r>
              <a:rPr lang="zh-CN" altLang="en-US"/>
              <a:t>文艺复兴：</a:t>
            </a:r>
            <a:endParaRPr lang="zh-CN" altLang="en-US"/>
          </a:p>
        </p:txBody>
      </p:sp>
      <p:sp>
        <p:nvSpPr>
          <p:cNvPr id="42" name="文本框 41"/>
          <p:cNvSpPr txBox="1"/>
          <p:nvPr/>
        </p:nvSpPr>
        <p:spPr>
          <a:xfrm>
            <a:off x="2979420" y="2373630"/>
            <a:ext cx="1097280" cy="368300"/>
          </a:xfrm>
          <a:prstGeom prst="rect">
            <a:avLst/>
          </a:prstGeom>
          <a:noFill/>
        </p:spPr>
        <p:txBody>
          <a:bodyPr wrap="none" rtlCol="0">
            <a:spAutoFit/>
          </a:bodyPr>
          <a:p>
            <a:pPr algn="l"/>
            <a:r>
              <a:rPr lang="zh-CN" altLang="en-US"/>
              <a:t>宗教改革</a:t>
            </a:r>
            <a:endParaRPr lang="zh-CN" altLang="en-US"/>
          </a:p>
        </p:txBody>
      </p:sp>
      <p:sp>
        <p:nvSpPr>
          <p:cNvPr id="43" name="左大括号 42"/>
          <p:cNvSpPr/>
          <p:nvPr/>
        </p:nvSpPr>
        <p:spPr>
          <a:xfrm>
            <a:off x="4076700" y="1816100"/>
            <a:ext cx="133985" cy="1968500"/>
          </a:xfrm>
          <a:prstGeom prst="leftBrace">
            <a:avLst>
              <a:gd name="adj1" fmla="val 8333"/>
              <a:gd name="adj2" fmla="val 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4" name="文本框 43"/>
          <p:cNvSpPr txBox="1"/>
          <p:nvPr/>
        </p:nvSpPr>
        <p:spPr>
          <a:xfrm>
            <a:off x="4310380" y="2373630"/>
            <a:ext cx="640080" cy="368300"/>
          </a:xfrm>
          <a:prstGeom prst="rect">
            <a:avLst/>
          </a:prstGeom>
          <a:noFill/>
        </p:spPr>
        <p:txBody>
          <a:bodyPr wrap="none" rtlCol="0" anchor="t">
            <a:spAutoFit/>
          </a:bodyPr>
          <a:p>
            <a:r>
              <a:rPr lang="zh-CN" altLang="en-US"/>
              <a:t>过程</a:t>
            </a:r>
            <a:endParaRPr lang="zh-CN" altLang="en-US"/>
          </a:p>
        </p:txBody>
      </p:sp>
      <p:sp>
        <p:nvSpPr>
          <p:cNvPr id="45" name="文本框 44"/>
          <p:cNvSpPr txBox="1"/>
          <p:nvPr/>
        </p:nvSpPr>
        <p:spPr>
          <a:xfrm>
            <a:off x="5529580" y="2184400"/>
            <a:ext cx="17830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德意志：路德教</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46" name="文本框 45"/>
          <p:cNvSpPr txBox="1"/>
          <p:nvPr/>
        </p:nvSpPr>
        <p:spPr>
          <a:xfrm>
            <a:off x="5416550" y="2552700"/>
            <a:ext cx="17830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瑞士：加尔文教</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47" name="文本框 46"/>
          <p:cNvSpPr txBox="1"/>
          <p:nvPr/>
        </p:nvSpPr>
        <p:spPr>
          <a:xfrm>
            <a:off x="5568315" y="2971165"/>
            <a:ext cx="1325880" cy="368300"/>
          </a:xfrm>
          <a:prstGeom prst="rect">
            <a:avLst/>
          </a:prstGeom>
          <a:noFill/>
        </p:spPr>
        <p:txBody>
          <a:bodyPr wrap="none" rtlCol="0" anchor="t">
            <a:spAutoFit/>
          </a:bodyPr>
          <a:p>
            <a:pPr marL="0" marR="0" lvl="0" indent="0" algn="ctr" defTabSz="914400" rtl="0" eaLnBrk="1" fontAlgn="base" latinLnBrk="0" hangingPunct="1">
              <a:lnSpc>
                <a:spcPct val="100000"/>
              </a:lnSpc>
              <a:spcBef>
                <a:spcPct val="20000"/>
              </a:spcBef>
              <a:spcAft>
                <a:spcPct val="0"/>
              </a:spcAft>
              <a:buClrTx/>
              <a:buSzTx/>
              <a:buFontTx/>
              <a:buNone/>
            </a:pPr>
            <a:r>
              <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rPr>
              <a:t>英国：国教</a:t>
            </a:r>
            <a:endParaRPr lang="zh-CN" altLang="en-US" dirty="0" smtClean="0">
              <a:ln>
                <a:noFill/>
              </a:ln>
              <a:solidFill>
                <a:schemeClr val="tx1"/>
              </a:solidFill>
              <a:effectLst/>
              <a:uFillTx/>
              <a:latin typeface="方正粗雅宋_GBK" panose="02000000000000000000" charset="0"/>
              <a:ea typeface="方正粗雅宋_GBK" panose="02000000000000000000" pitchFamily="2" charset="-122"/>
              <a:sym typeface="+mn-ea"/>
            </a:endParaRPr>
          </a:p>
        </p:txBody>
      </p:sp>
      <p:sp>
        <p:nvSpPr>
          <p:cNvPr id="48" name="文本框 47"/>
          <p:cNvSpPr txBox="1"/>
          <p:nvPr/>
        </p:nvSpPr>
        <p:spPr>
          <a:xfrm>
            <a:off x="4387850" y="3681730"/>
            <a:ext cx="4103370" cy="368300"/>
          </a:xfrm>
          <a:prstGeom prst="rect">
            <a:avLst/>
          </a:prstGeom>
          <a:noFill/>
        </p:spPr>
        <p:txBody>
          <a:bodyPr wrap="square" rtlCol="0" anchor="t">
            <a:spAutoFit/>
          </a:bodyPr>
          <a:p>
            <a:r>
              <a:rPr lang="zh-CN" altLang="en-US"/>
              <a:t>评价：一分为二，分角度</a:t>
            </a:r>
            <a:endParaRPr lang="zh-CN" altLang="en-US"/>
          </a:p>
        </p:txBody>
      </p:sp>
      <p:sp>
        <p:nvSpPr>
          <p:cNvPr id="49" name="文本框 48"/>
          <p:cNvSpPr txBox="1"/>
          <p:nvPr/>
        </p:nvSpPr>
        <p:spPr>
          <a:xfrm>
            <a:off x="2884805" y="4519295"/>
            <a:ext cx="1097280" cy="368300"/>
          </a:xfrm>
          <a:prstGeom prst="rect">
            <a:avLst/>
          </a:prstGeom>
          <a:noFill/>
        </p:spPr>
        <p:txBody>
          <a:bodyPr wrap="none" rtlCol="0" anchor="t">
            <a:spAutoFit/>
          </a:bodyPr>
          <a:p>
            <a:r>
              <a:rPr lang="zh-CN" altLang="en-US"/>
              <a:t>启蒙运动</a:t>
            </a:r>
            <a:endParaRPr lang="zh-CN" altLang="en-US"/>
          </a:p>
        </p:txBody>
      </p:sp>
      <p:sp>
        <p:nvSpPr>
          <p:cNvPr id="50" name="左大括号 49"/>
          <p:cNvSpPr/>
          <p:nvPr/>
        </p:nvSpPr>
        <p:spPr>
          <a:xfrm>
            <a:off x="5098415" y="4592320"/>
            <a:ext cx="154305" cy="572135"/>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1" name="文本框 50"/>
          <p:cNvSpPr txBox="1"/>
          <p:nvPr/>
        </p:nvSpPr>
        <p:spPr>
          <a:xfrm>
            <a:off x="4310380" y="4150995"/>
            <a:ext cx="4558030" cy="368300"/>
          </a:xfrm>
          <a:prstGeom prst="rect">
            <a:avLst/>
          </a:prstGeom>
          <a:noFill/>
        </p:spPr>
        <p:txBody>
          <a:bodyPr wrap="square" rtlCol="0" anchor="t">
            <a:spAutoFit/>
          </a:bodyPr>
          <a:p>
            <a:r>
              <a:rPr lang="zh-CN" altLang="en-US"/>
              <a:t>原因：经济、政治、思想、科技、主观</a:t>
            </a:r>
            <a:endParaRPr lang="zh-CN" altLang="en-US"/>
          </a:p>
        </p:txBody>
      </p:sp>
      <p:sp>
        <p:nvSpPr>
          <p:cNvPr id="52" name="文本框 51"/>
          <p:cNvSpPr txBox="1"/>
          <p:nvPr/>
        </p:nvSpPr>
        <p:spPr>
          <a:xfrm>
            <a:off x="4387850" y="4519295"/>
            <a:ext cx="640080" cy="368300"/>
          </a:xfrm>
          <a:prstGeom prst="rect">
            <a:avLst/>
          </a:prstGeom>
          <a:noFill/>
        </p:spPr>
        <p:txBody>
          <a:bodyPr wrap="none" rtlCol="0" anchor="t">
            <a:spAutoFit/>
          </a:bodyPr>
          <a:p>
            <a:r>
              <a:rPr lang="zh-CN" altLang="en-US"/>
              <a:t>过程</a:t>
            </a:r>
            <a:endParaRPr lang="zh-CN" altLang="en-US"/>
          </a:p>
        </p:txBody>
      </p:sp>
      <p:sp>
        <p:nvSpPr>
          <p:cNvPr id="53" name="文本框 52"/>
          <p:cNvSpPr txBox="1"/>
          <p:nvPr/>
        </p:nvSpPr>
        <p:spPr>
          <a:xfrm>
            <a:off x="5715635" y="4519295"/>
            <a:ext cx="640080" cy="368300"/>
          </a:xfrm>
          <a:prstGeom prst="rect">
            <a:avLst/>
          </a:prstGeom>
          <a:noFill/>
        </p:spPr>
        <p:txBody>
          <a:bodyPr wrap="none" rtlCol="0" anchor="t">
            <a:spAutoFit/>
          </a:bodyPr>
          <a:p>
            <a:r>
              <a:rPr lang="zh-CN" altLang="en-US"/>
              <a:t>英国</a:t>
            </a:r>
            <a:endParaRPr lang="zh-CN" altLang="en-US"/>
          </a:p>
        </p:txBody>
      </p:sp>
      <p:sp>
        <p:nvSpPr>
          <p:cNvPr id="6" name="文本框 5"/>
          <p:cNvSpPr txBox="1"/>
          <p:nvPr/>
        </p:nvSpPr>
        <p:spPr>
          <a:xfrm>
            <a:off x="1727835" y="4017010"/>
            <a:ext cx="1325880" cy="368300"/>
          </a:xfrm>
          <a:prstGeom prst="rect">
            <a:avLst/>
          </a:prstGeom>
          <a:noFill/>
        </p:spPr>
        <p:txBody>
          <a:bodyPr wrap="none" rtlCol="0" anchor="t">
            <a:spAutoFit/>
          </a:bodyPr>
          <a:p>
            <a:r>
              <a:rPr lang="zh-CN" altLang="en-US"/>
              <a:t>思想文化：</a:t>
            </a:r>
            <a:endParaRPr lang="zh-CN" altLang="en-US"/>
          </a:p>
        </p:txBody>
      </p:sp>
      <p:sp>
        <p:nvSpPr>
          <p:cNvPr id="12" name="文本框 11"/>
          <p:cNvSpPr txBox="1"/>
          <p:nvPr/>
        </p:nvSpPr>
        <p:spPr>
          <a:xfrm>
            <a:off x="4458335" y="899795"/>
            <a:ext cx="3154680" cy="368300"/>
          </a:xfrm>
          <a:prstGeom prst="rect">
            <a:avLst/>
          </a:prstGeom>
          <a:noFill/>
        </p:spPr>
        <p:txBody>
          <a:bodyPr wrap="none" rtlCol="0" anchor="t">
            <a:spAutoFit/>
          </a:bodyPr>
          <a:p>
            <a:r>
              <a:rPr lang="zh-CN" altLang="en-US"/>
              <a:t>特点：借助宗教张扬人文主义</a:t>
            </a:r>
            <a:endParaRPr lang="zh-CN" altLang="en-US"/>
          </a:p>
        </p:txBody>
      </p:sp>
      <p:sp>
        <p:nvSpPr>
          <p:cNvPr id="15" name="文本框 14"/>
          <p:cNvSpPr txBox="1"/>
          <p:nvPr/>
        </p:nvSpPr>
        <p:spPr>
          <a:xfrm>
            <a:off x="4310380" y="3313430"/>
            <a:ext cx="4754880" cy="368300"/>
          </a:xfrm>
          <a:prstGeom prst="rect">
            <a:avLst/>
          </a:prstGeom>
          <a:noFill/>
        </p:spPr>
        <p:txBody>
          <a:bodyPr wrap="none" rtlCol="0" anchor="t">
            <a:spAutoFit/>
          </a:bodyPr>
          <a:p>
            <a:r>
              <a:rPr lang="zh-CN" altLang="en-US"/>
              <a:t>特点：借助新宗教反对传统宗教张扬人文主义</a:t>
            </a:r>
            <a:endParaRPr lang="zh-CN" altLang="en-US"/>
          </a:p>
        </p:txBody>
      </p:sp>
      <p:sp>
        <p:nvSpPr>
          <p:cNvPr id="16" name="文本框 15"/>
          <p:cNvSpPr txBox="1"/>
          <p:nvPr/>
        </p:nvSpPr>
        <p:spPr>
          <a:xfrm>
            <a:off x="4458335" y="5565775"/>
            <a:ext cx="4103370" cy="368300"/>
          </a:xfrm>
          <a:prstGeom prst="rect">
            <a:avLst/>
          </a:prstGeom>
          <a:noFill/>
        </p:spPr>
        <p:txBody>
          <a:bodyPr wrap="square" rtlCol="0" anchor="t">
            <a:spAutoFit/>
          </a:bodyPr>
          <a:p>
            <a:r>
              <a:rPr lang="zh-CN" altLang="en-US"/>
              <a:t>评价：一分为二，分角度</a:t>
            </a:r>
            <a:endParaRPr lang="zh-CN" altLang="en-US"/>
          </a:p>
        </p:txBody>
      </p:sp>
      <p:sp>
        <p:nvSpPr>
          <p:cNvPr id="18" name="文本框 17"/>
          <p:cNvSpPr txBox="1"/>
          <p:nvPr/>
        </p:nvSpPr>
        <p:spPr>
          <a:xfrm>
            <a:off x="3132455" y="5934075"/>
            <a:ext cx="3840480" cy="368300"/>
          </a:xfrm>
          <a:prstGeom prst="rect">
            <a:avLst/>
          </a:prstGeom>
          <a:noFill/>
        </p:spPr>
        <p:txBody>
          <a:bodyPr wrap="none" rtlCol="0" anchor="t">
            <a:spAutoFit/>
          </a:bodyPr>
          <a:p>
            <a:r>
              <a:rPr lang="zh-CN" altLang="en-US"/>
              <a:t>马克思主义诞生：原因、标志、意义</a:t>
            </a:r>
            <a:endParaRPr lang="zh-CN" altLang="en-US"/>
          </a:p>
        </p:txBody>
      </p:sp>
      <p:sp>
        <p:nvSpPr>
          <p:cNvPr id="19" name="文本框 18"/>
          <p:cNvSpPr txBox="1"/>
          <p:nvPr/>
        </p:nvSpPr>
        <p:spPr>
          <a:xfrm>
            <a:off x="2898140" y="6302375"/>
            <a:ext cx="6350000" cy="645160"/>
          </a:xfrm>
          <a:prstGeom prst="rect">
            <a:avLst/>
          </a:prstGeom>
          <a:noFill/>
        </p:spPr>
        <p:txBody>
          <a:bodyPr wrap="none" rtlCol="0" anchor="t">
            <a:spAutoFit/>
          </a:bodyPr>
          <a:p>
            <a:r>
              <a:rPr lang="zh-CN" altLang="en-US"/>
              <a:t>文学艺术：浪漫主义</a:t>
            </a:r>
            <a:r>
              <a:rPr lang="en-US" altLang="zh-CN"/>
              <a:t>-</a:t>
            </a:r>
            <a:r>
              <a:rPr lang="zh-CN" altLang="en-US"/>
              <a:t>现实主义、无产阶级文学</a:t>
            </a:r>
            <a:r>
              <a:rPr lang="en-US" altLang="zh-CN"/>
              <a:t>——</a:t>
            </a:r>
            <a:r>
              <a:rPr lang="zh-CN" altLang="en-US"/>
              <a:t>反传统</a:t>
            </a:r>
            <a:endParaRPr lang="zh-CN" altLang="en-US"/>
          </a:p>
          <a:p>
            <a:r>
              <a:rPr lang="zh-CN" altLang="en-US"/>
              <a:t>  古典主义</a:t>
            </a:r>
            <a:r>
              <a:rPr lang="en-US" altLang="zh-CN"/>
              <a:t>-</a:t>
            </a:r>
            <a:r>
              <a:rPr lang="zh-CN" altLang="en-US"/>
              <a:t>浪漫主义</a:t>
            </a:r>
            <a:r>
              <a:rPr lang="en-US" altLang="zh-CN"/>
              <a:t>-</a:t>
            </a:r>
            <a:r>
              <a:rPr lang="zh-CN" altLang="en-US"/>
              <a:t>现实主义</a:t>
            </a:r>
            <a:r>
              <a:rPr lang="en-US" altLang="zh-CN"/>
              <a:t>-</a:t>
            </a:r>
            <a:r>
              <a:rPr lang="zh-CN" altLang="en-US"/>
              <a:t>印象主义</a:t>
            </a:r>
            <a:r>
              <a:rPr lang="en-US" altLang="zh-CN"/>
              <a:t>-</a:t>
            </a:r>
            <a:r>
              <a:rPr lang="zh-CN" altLang="en-US"/>
              <a:t>立体画派</a:t>
            </a:r>
            <a:r>
              <a:rPr lang="en-US" altLang="zh-CN"/>
              <a:t>-</a:t>
            </a:r>
            <a:r>
              <a:rPr lang="zh-CN" altLang="en-US"/>
              <a:t>后现代主义</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linds(horizontal)">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linds(horizontal)">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blinds(horizontal)">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linds(horizontal)">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blinds(horizontal)">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blinds(horizontal)">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blinds(horizontal)">
                                      <p:cBhvr>
                                        <p:cTn id="92" dur="5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blinds(horizontal)">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blinds(horizontal)">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blinds(horizontal)">
                                      <p:cBhvr>
                                        <p:cTn id="107" dur="500"/>
                                        <p:tgtEl>
                                          <p:spTgt spid="5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blinds(horizontal)">
                                      <p:cBhvr>
                                        <p:cTn id="112" dur="500"/>
                                        <p:tgtEl>
                                          <p:spTgt spid="5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blinds(horizontal)">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blinds(horizontal)">
                                      <p:cBhvr>
                                        <p:cTn id="122" dur="500"/>
                                        <p:tgtEl>
                                          <p:spTgt spid="5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blinds(horizontal)">
                                      <p:cBhvr>
                                        <p:cTn id="127" dur="500"/>
                                        <p:tgtEl>
                                          <p:spTgt spid="32"/>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blinds(horizontal)">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blinds(horizontal)">
                                      <p:cBhvr>
                                        <p:cTn id="137" dur="500"/>
                                        <p:tgtEl>
                                          <p:spTgt spid="16"/>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blinds(horizontal)">
                                      <p:cBhvr>
                                        <p:cTn id="142" dur="500"/>
                                        <p:tgtEl>
                                          <p:spTgt spid="18"/>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blinds(horizontal)">
                                      <p:cBhvr>
                                        <p:cTn id="1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6" grpId="0"/>
      <p:bldP spid="27" grpId="0"/>
      <p:bldP spid="29" grpId="0"/>
      <p:bldP spid="31" grpId="0"/>
      <p:bldP spid="7" grpId="0" bldLvl="0" animBg="1"/>
      <p:bldP spid="38" grpId="0"/>
      <p:bldP spid="40" grpId="0" bldLvl="0" animBg="1"/>
      <p:bldP spid="28" grpId="0"/>
      <p:bldP spid="42" grpId="0"/>
      <p:bldP spid="43" grpId="0" bldLvl="0" animBg="1"/>
      <p:bldP spid="44" grpId="0"/>
      <p:bldP spid="25" grpId="0" bldLvl="0" animBg="1"/>
      <p:bldP spid="45" grpId="0"/>
      <p:bldP spid="46" grpId="0"/>
      <p:bldP spid="47" grpId="0"/>
      <p:bldP spid="48" grpId="0"/>
      <p:bldP spid="49" grpId="0"/>
      <p:bldP spid="50" grpId="0" bldLvl="0" animBg="1"/>
      <p:bldP spid="51" grpId="0"/>
      <p:bldP spid="52" grpId="0"/>
      <p:bldP spid="53" grpId="0"/>
      <p:bldP spid="32" grpId="0"/>
      <p:bldP spid="6" grpId="0"/>
      <p:bldP spid="12" grpId="0"/>
      <p:bldP spid="15" grpId="0"/>
      <p:bldP spid="16" grpId="0"/>
      <p:bldP spid="18" grpId="0"/>
      <p:bldP spid="19"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43990" y="0"/>
            <a:ext cx="7105650" cy="521970"/>
          </a:xfrm>
          <a:prstGeom prst="rect">
            <a:avLst/>
          </a:prstGeom>
          <a:noFill/>
        </p:spPr>
        <p:txBody>
          <a:bodyPr wrap="none" rtlCol="0">
            <a:spAutoFit/>
          </a:bodyPr>
          <a:p>
            <a:r>
              <a:rPr lang="zh-CN" altLang="en-US" sz="2800"/>
              <a:t>第</a:t>
            </a:r>
            <a:r>
              <a:rPr lang="en-US" altLang="zh-CN" sz="2800"/>
              <a:t>34</a:t>
            </a:r>
            <a:r>
              <a:rPr lang="zh-CN" altLang="en-US" sz="2800"/>
              <a:t>题  十月革命到二战时期的的政治、经济</a:t>
            </a:r>
            <a:endParaRPr lang="zh-CN" altLang="en-US" sz="2800"/>
          </a:p>
        </p:txBody>
      </p:sp>
      <p:sp>
        <p:nvSpPr>
          <p:cNvPr id="4" name="文本框 3"/>
          <p:cNvSpPr txBox="1"/>
          <p:nvPr/>
        </p:nvSpPr>
        <p:spPr>
          <a:xfrm>
            <a:off x="1844040" y="661035"/>
            <a:ext cx="5638800" cy="368300"/>
          </a:xfrm>
          <a:prstGeom prst="rect">
            <a:avLst/>
          </a:prstGeom>
          <a:noFill/>
        </p:spPr>
        <p:txBody>
          <a:bodyPr wrap="none" rtlCol="0">
            <a:spAutoFit/>
          </a:bodyPr>
          <a:p>
            <a:r>
              <a:rPr lang="en-US" altLang="zh-CN"/>
              <a:t>2017——2019</a:t>
            </a:r>
            <a:r>
              <a:rPr lang="zh-CN" altLang="en-US"/>
              <a:t>年全国卷第</a:t>
            </a:r>
            <a:r>
              <a:rPr lang="en-US" altLang="zh-CN"/>
              <a:t>34</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704850" y="1416050"/>
          <a:ext cx="8439150" cy="4770755"/>
        </p:xfrm>
        <a:graphic>
          <a:graphicData uri="http://schemas.openxmlformats.org/drawingml/2006/table">
            <a:tbl>
              <a:tblPr firstRow="1" bandRow="1">
                <a:tableStyleId>{5C22544A-7EE6-4342-B048-85BDC9FD1C3A}</a:tableStyleId>
              </a:tblPr>
              <a:tblGrid>
                <a:gridCol w="1054735"/>
                <a:gridCol w="1170940"/>
                <a:gridCol w="3486785"/>
                <a:gridCol w="2726690"/>
              </a:tblGrid>
              <a:tr h="38163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81635">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zh-CN"/>
                        <a:t>苏联的工业化建设</a:t>
                      </a:r>
                      <a:endParaRPr lang="zh-CN" altLang="zh-CN"/>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美国</a:t>
                      </a:r>
                      <a:r>
                        <a:rPr lang="en-US" altLang="zh-CN"/>
                        <a:t>1787</a:t>
                      </a:r>
                      <a:r>
                        <a:rPr lang="zh-CN" altLang="en-US"/>
                        <a:t>年宪法</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赫鲁晓夫改革</a:t>
                      </a:r>
                      <a:endParaRPr lang="zh-CN" altLang="en-US"/>
                    </a:p>
                  </a:txBody>
                  <a:tcPr/>
                </a:tc>
                <a:tc vMerge="1">
                  <a:tcPr/>
                </a:tc>
              </a:tr>
              <a:tr h="381635">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史学理论（工业革命）</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现实主义文学</a:t>
                      </a:r>
                      <a:endParaRPr lang="zh-CN" altLang="en-US" sz="1800">
                        <a:sym typeface="+mn-ea"/>
                      </a:endParaRPr>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资本主义经济大危机</a:t>
                      </a:r>
                      <a:endParaRPr lang="zh-CN" altLang="en-US"/>
                    </a:p>
                  </a:txBody>
                  <a:tcPr/>
                </a:tc>
                <a:tc vMerge="1">
                  <a:tcPr/>
                </a:tc>
              </a:tr>
              <a:tr h="381635">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sz="1800">
                          <a:sym typeface="+mn-ea"/>
                        </a:rPr>
                        <a:t>工业革命</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法国大革命</a:t>
                      </a:r>
                      <a:endParaRPr lang="zh-CN" altLang="en-US"/>
                    </a:p>
                  </a:txBody>
                  <a:tcPr/>
                </a:tc>
                <a:tc vMerge="1">
                  <a:tcPr/>
                </a:tc>
              </a:tr>
              <a:tr h="133604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美苏两级对峙格局</a:t>
                      </a:r>
                      <a:endParaRPr lang="zh-CN" altLang="en-US" sz="1800">
                        <a:sym typeface="+mn-ea"/>
                      </a:endParaRPr>
                    </a:p>
                  </a:txBody>
                  <a:tcPr/>
                </a:tc>
                <a:tc vMerge="1">
                  <a:tcPr/>
                </a:tc>
              </a:tr>
            </a:tbl>
          </a:graphicData>
        </a:graphic>
      </p:graphicFrame>
      <p:sp>
        <p:nvSpPr>
          <p:cNvPr id="6" name="文本框 5"/>
          <p:cNvSpPr txBox="1"/>
          <p:nvPr/>
        </p:nvSpPr>
        <p:spPr>
          <a:xfrm>
            <a:off x="6432550" y="1780540"/>
            <a:ext cx="2765425" cy="645160"/>
          </a:xfrm>
          <a:prstGeom prst="rect">
            <a:avLst/>
          </a:prstGeom>
          <a:noFill/>
        </p:spPr>
        <p:txBody>
          <a:bodyPr wrap="square" rtlCol="0">
            <a:spAutoFit/>
          </a:bodyPr>
          <a:p>
            <a:pPr algn="l">
              <a:buNone/>
            </a:pPr>
            <a:r>
              <a:rPr lang="zh-CN" altLang="zh-CN">
                <a:sym typeface="+mn-ea"/>
              </a:rPr>
              <a:t>考查阶段看：多数在此时期，但</a:t>
            </a:r>
            <a:r>
              <a:rPr lang="en-US" altLang="zh-CN">
                <a:sym typeface="+mn-ea"/>
              </a:rPr>
              <a:t>2019</a:t>
            </a:r>
            <a:r>
              <a:rPr lang="zh-CN" altLang="en-US">
                <a:sym typeface="+mn-ea"/>
              </a:rPr>
              <a:t>年一题都没在</a:t>
            </a:r>
            <a:r>
              <a:rPr lang="zh-CN" altLang="zh-CN">
                <a:sym typeface="+mn-ea"/>
              </a:rPr>
              <a:t>。</a:t>
            </a:r>
            <a:endParaRPr lang="zh-CN" altLang="en-US"/>
          </a:p>
        </p:txBody>
      </p:sp>
      <p:sp>
        <p:nvSpPr>
          <p:cNvPr id="7" name="文本框 6"/>
          <p:cNvSpPr txBox="1"/>
          <p:nvPr/>
        </p:nvSpPr>
        <p:spPr>
          <a:xfrm>
            <a:off x="6432550" y="2557145"/>
            <a:ext cx="2711450" cy="922020"/>
          </a:xfrm>
          <a:prstGeom prst="rect">
            <a:avLst/>
          </a:prstGeom>
          <a:noFill/>
        </p:spPr>
        <p:txBody>
          <a:bodyPr wrap="square" rtlCol="0">
            <a:spAutoFit/>
          </a:bodyPr>
          <a:p>
            <a:pPr algn="l">
              <a:buNone/>
            </a:pPr>
            <a:r>
              <a:rPr lang="zh-CN" altLang="zh-CN">
                <a:sym typeface="+mn-ea"/>
              </a:rPr>
              <a:t>考查内容看：考查较多的是西方和苏联经济，西方政治考查</a:t>
            </a:r>
            <a:r>
              <a:rPr lang="zh-CN" altLang="en-US">
                <a:sym typeface="+mn-ea"/>
              </a:rPr>
              <a:t>较少</a:t>
            </a:r>
            <a:r>
              <a:rPr lang="zh-CN" altLang="zh-CN">
                <a:sym typeface="+mn-ea"/>
              </a:rPr>
              <a:t>。</a:t>
            </a:r>
            <a:endParaRPr lang="zh-CN" altLang="en-US"/>
          </a:p>
        </p:txBody>
      </p:sp>
      <p:sp>
        <p:nvSpPr>
          <p:cNvPr id="8" name="文本框 7"/>
          <p:cNvSpPr txBox="1"/>
          <p:nvPr/>
        </p:nvSpPr>
        <p:spPr>
          <a:xfrm>
            <a:off x="6378575" y="3479165"/>
            <a:ext cx="2765425" cy="645160"/>
          </a:xfrm>
          <a:prstGeom prst="rect">
            <a:avLst/>
          </a:prstGeom>
          <a:noFill/>
        </p:spPr>
        <p:txBody>
          <a:bodyPr wrap="square" rtlCol="0">
            <a:spAutoFit/>
          </a:bodyPr>
          <a:p>
            <a:pPr algn="l">
              <a:buNone/>
            </a:pPr>
            <a:r>
              <a:rPr lang="zh-CN" altLang="zh-CN">
                <a:sym typeface="+mn-ea"/>
              </a:rPr>
              <a:t>考查侧重点看：美苏成为考查侧重。</a:t>
            </a:r>
            <a:endParaRPr lang="zh-CN" altLang="en-US"/>
          </a:p>
        </p:txBody>
      </p:sp>
      <p:sp>
        <p:nvSpPr>
          <p:cNvPr id="10" name="文本框 9"/>
          <p:cNvSpPr txBox="1"/>
          <p:nvPr/>
        </p:nvSpPr>
        <p:spPr>
          <a:xfrm>
            <a:off x="6378575" y="4267835"/>
            <a:ext cx="2819400" cy="1198880"/>
          </a:xfrm>
          <a:prstGeom prst="rect">
            <a:avLst/>
          </a:prstGeom>
          <a:noFill/>
        </p:spPr>
        <p:txBody>
          <a:bodyPr wrap="square" rtlCol="0">
            <a:spAutoFit/>
          </a:bodyPr>
          <a:p>
            <a:pPr algn="l"/>
            <a:r>
              <a:rPr lang="zh-CN" altLang="zh-CN">
                <a:sym typeface="+mn-ea"/>
              </a:rPr>
              <a:t>命题角度看：以新材料</a:t>
            </a:r>
            <a:endParaRPr lang="zh-CN" altLang="zh-CN">
              <a:sym typeface="+mn-ea"/>
            </a:endParaRPr>
          </a:p>
          <a:p>
            <a:pPr algn="l"/>
            <a:r>
              <a:rPr lang="zh-CN" altLang="zh-CN">
                <a:sym typeface="+mn-ea"/>
              </a:rPr>
              <a:t>新情景为依托，考查苏联工业化和大危机后美国的变化等。</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5415" y="153035"/>
            <a:ext cx="613410" cy="5425440"/>
          </a:xfrm>
          <a:prstGeom prst="rect">
            <a:avLst/>
          </a:prstGeom>
          <a:noFill/>
        </p:spPr>
        <p:txBody>
          <a:bodyPr vert="eaVert" wrap="none" rtlCol="0">
            <a:spAutoFit/>
          </a:bodyPr>
          <a:p>
            <a:pPr algn="l"/>
            <a:r>
              <a:rPr lang="zh-CN" altLang="en-US" sz="2800">
                <a:sym typeface="+mn-ea"/>
              </a:rPr>
              <a:t>十月革命到二战时期的</a:t>
            </a:r>
            <a:r>
              <a:rPr lang="zh-CN" altLang="en-US" sz="2800"/>
              <a:t>政治、经济</a:t>
            </a:r>
            <a:endParaRPr lang="zh-CN" altLang="en-US" sz="28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6" name="左大括号 5"/>
          <p:cNvSpPr/>
          <p:nvPr/>
        </p:nvSpPr>
        <p:spPr>
          <a:xfrm>
            <a:off x="1299845" y="153035"/>
            <a:ext cx="99060" cy="15595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1430020" y="17145"/>
            <a:ext cx="7780020" cy="922020"/>
          </a:xfrm>
          <a:prstGeom prst="rect">
            <a:avLst/>
          </a:prstGeom>
          <a:noFill/>
        </p:spPr>
        <p:txBody>
          <a:bodyPr wrap="square" rtlCol="0" anchor="t">
            <a:spAutoFit/>
          </a:bodyPr>
          <a:p>
            <a:pPr algn="l"/>
            <a:r>
              <a:rPr lang="zh-CN" altLang="en-US"/>
              <a:t>总特征：十月革命后，社会主义和资本主义并存发展。苏联经历了恢复发展经济到工业化；西方在经历了一战后短暂的繁荣后经历了大危机，美国经济政策的调整</a:t>
            </a:r>
            <a:endParaRPr lang="en-US" altLang="zh-CN"/>
          </a:p>
        </p:txBody>
      </p:sp>
      <p:sp>
        <p:nvSpPr>
          <p:cNvPr id="2" name="文本框 1"/>
          <p:cNvSpPr txBox="1"/>
          <p:nvPr/>
        </p:nvSpPr>
        <p:spPr>
          <a:xfrm>
            <a:off x="1372870" y="939165"/>
            <a:ext cx="7930515" cy="368300"/>
          </a:xfrm>
          <a:prstGeom prst="rect">
            <a:avLst/>
          </a:prstGeom>
          <a:noFill/>
        </p:spPr>
        <p:txBody>
          <a:bodyPr wrap="square" rtlCol="0" anchor="t">
            <a:spAutoFit/>
          </a:bodyPr>
          <a:p>
            <a:r>
              <a:rPr lang="zh-CN" altLang="en-US"/>
              <a:t>政治上：苏联民主集中制的领导到高度集中的政治领导；西方民主收到考验</a:t>
            </a:r>
            <a:endParaRPr lang="zh-CN" altLang="en-US">
              <a:sym typeface="+mn-ea"/>
            </a:endParaRPr>
          </a:p>
        </p:txBody>
      </p:sp>
      <p:sp>
        <p:nvSpPr>
          <p:cNvPr id="3" name="文本框 2"/>
          <p:cNvSpPr txBox="1"/>
          <p:nvPr/>
        </p:nvSpPr>
        <p:spPr>
          <a:xfrm>
            <a:off x="1372870" y="1307465"/>
            <a:ext cx="7816215" cy="645160"/>
          </a:xfrm>
          <a:prstGeom prst="rect">
            <a:avLst/>
          </a:prstGeom>
          <a:noFill/>
        </p:spPr>
        <p:txBody>
          <a:bodyPr wrap="square" rtlCol="0" anchor="t">
            <a:spAutoFit/>
          </a:bodyPr>
          <a:p>
            <a:pPr algn="l"/>
            <a:r>
              <a:rPr lang="zh-CN" altLang="en-US"/>
              <a:t>经济上：战时共产主义政策、新经济政策和工业化；</a:t>
            </a:r>
            <a:r>
              <a:rPr lang="en-US" altLang="zh-CN"/>
              <a:t>1929</a:t>
            </a:r>
            <a:r>
              <a:rPr lang="zh-CN" altLang="en-US"/>
              <a:t>到</a:t>
            </a:r>
            <a:r>
              <a:rPr lang="en-US" altLang="zh-CN"/>
              <a:t>1933</a:t>
            </a:r>
            <a:r>
              <a:rPr lang="zh-CN" altLang="en-US"/>
              <a:t>年的经济大危机和美国政策的调整</a:t>
            </a:r>
            <a:r>
              <a:rPr lang="zh-CN" altLang="en-US"/>
              <a:t>。</a:t>
            </a:r>
            <a:endParaRPr lang="en-US" altLang="zh-CN"/>
          </a:p>
        </p:txBody>
      </p:sp>
      <p:sp>
        <p:nvSpPr>
          <p:cNvPr id="8" name="文本框 7"/>
          <p:cNvSpPr txBox="1"/>
          <p:nvPr/>
        </p:nvSpPr>
        <p:spPr>
          <a:xfrm>
            <a:off x="556260" y="3477895"/>
            <a:ext cx="1097280" cy="368300"/>
          </a:xfrm>
          <a:prstGeom prst="rect">
            <a:avLst/>
          </a:prstGeom>
          <a:noFill/>
        </p:spPr>
        <p:txBody>
          <a:bodyPr wrap="none" rtlCol="0" anchor="t">
            <a:spAutoFit/>
          </a:bodyPr>
          <a:p>
            <a:r>
              <a:rPr lang="zh-CN" altLang="en-US"/>
              <a:t>核心考点</a:t>
            </a:r>
            <a:endParaRPr lang="zh-CN" altLang="en-US"/>
          </a:p>
        </p:txBody>
      </p:sp>
      <p:sp>
        <p:nvSpPr>
          <p:cNvPr id="9" name="左大括号 8"/>
          <p:cNvSpPr/>
          <p:nvPr/>
        </p:nvSpPr>
        <p:spPr>
          <a:xfrm>
            <a:off x="1483360" y="2395855"/>
            <a:ext cx="372745" cy="3657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602865" y="2077720"/>
            <a:ext cx="640080" cy="645160"/>
          </a:xfrm>
          <a:prstGeom prst="rect">
            <a:avLst/>
          </a:prstGeom>
          <a:noFill/>
        </p:spPr>
        <p:txBody>
          <a:bodyPr wrap="none" rtlCol="0" anchor="t">
            <a:spAutoFit/>
          </a:bodyPr>
          <a:p>
            <a:r>
              <a:rPr lang="zh-CN" altLang="en-US"/>
              <a:t>政治</a:t>
            </a:r>
            <a:endParaRPr lang="zh-CN" altLang="en-US"/>
          </a:p>
          <a:p>
            <a:r>
              <a:rPr lang="zh-CN" altLang="en-US"/>
              <a:t>方面</a:t>
            </a:r>
            <a:endParaRPr lang="zh-CN" altLang="en-US"/>
          </a:p>
        </p:txBody>
      </p:sp>
      <p:sp>
        <p:nvSpPr>
          <p:cNvPr id="11" name="左大括号 10"/>
          <p:cNvSpPr/>
          <p:nvPr/>
        </p:nvSpPr>
        <p:spPr>
          <a:xfrm>
            <a:off x="2395220" y="2077720"/>
            <a:ext cx="113665" cy="35947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1755140" y="2978150"/>
            <a:ext cx="640080" cy="368300"/>
          </a:xfrm>
          <a:prstGeom prst="rect">
            <a:avLst/>
          </a:prstGeom>
          <a:noFill/>
        </p:spPr>
        <p:txBody>
          <a:bodyPr wrap="none" rtlCol="0" anchor="t">
            <a:spAutoFit/>
          </a:bodyPr>
          <a:p>
            <a:r>
              <a:rPr lang="zh-CN" altLang="en-US"/>
              <a:t>苏联</a:t>
            </a:r>
            <a:endParaRPr lang="zh-CN" altLang="en-US"/>
          </a:p>
        </p:txBody>
      </p:sp>
      <p:sp>
        <p:nvSpPr>
          <p:cNvPr id="19" name="文本框 18"/>
          <p:cNvSpPr txBox="1"/>
          <p:nvPr/>
        </p:nvSpPr>
        <p:spPr>
          <a:xfrm>
            <a:off x="3324225" y="2077720"/>
            <a:ext cx="1097280" cy="368300"/>
          </a:xfrm>
          <a:prstGeom prst="rect">
            <a:avLst/>
          </a:prstGeom>
          <a:noFill/>
        </p:spPr>
        <p:txBody>
          <a:bodyPr wrap="none" rtlCol="0" anchor="t">
            <a:spAutoFit/>
          </a:bodyPr>
          <a:p>
            <a:r>
              <a:rPr lang="zh-CN" altLang="en-US"/>
              <a:t>十月革命</a:t>
            </a:r>
            <a:endParaRPr lang="zh-CN" altLang="en-US"/>
          </a:p>
        </p:txBody>
      </p:sp>
      <p:sp>
        <p:nvSpPr>
          <p:cNvPr id="23" name="文本框 22"/>
          <p:cNvSpPr txBox="1"/>
          <p:nvPr/>
        </p:nvSpPr>
        <p:spPr>
          <a:xfrm>
            <a:off x="4764405" y="1584325"/>
            <a:ext cx="3383280" cy="368300"/>
          </a:xfrm>
          <a:prstGeom prst="rect">
            <a:avLst/>
          </a:prstGeom>
          <a:noFill/>
        </p:spPr>
        <p:txBody>
          <a:bodyPr wrap="none" rtlCol="0" anchor="t">
            <a:spAutoFit/>
          </a:bodyPr>
          <a:p>
            <a:r>
              <a:rPr lang="zh-CN" altLang="en-US"/>
              <a:t>原因：经济、政治、军事、思想</a:t>
            </a:r>
            <a:endParaRPr lang="zh-CN" altLang="en-US"/>
          </a:p>
        </p:txBody>
      </p:sp>
      <p:sp>
        <p:nvSpPr>
          <p:cNvPr id="26" name="文本框 25"/>
          <p:cNvSpPr txBox="1"/>
          <p:nvPr/>
        </p:nvSpPr>
        <p:spPr>
          <a:xfrm>
            <a:off x="4818380" y="1939290"/>
            <a:ext cx="3437255" cy="645160"/>
          </a:xfrm>
          <a:prstGeom prst="rect">
            <a:avLst/>
          </a:prstGeom>
          <a:noFill/>
        </p:spPr>
        <p:txBody>
          <a:bodyPr wrap="none" rtlCol="0" anchor="t">
            <a:spAutoFit/>
          </a:bodyPr>
          <a:p>
            <a:pPr algn="l"/>
            <a:r>
              <a:rPr lang="zh-CN" altLang="en-US"/>
              <a:t>过程：二月革命</a:t>
            </a:r>
            <a:r>
              <a:rPr lang="en-US" altLang="zh-CN"/>
              <a:t>-</a:t>
            </a:r>
            <a:r>
              <a:rPr lang="zh-CN" altLang="en-US"/>
              <a:t>四月提纲</a:t>
            </a:r>
            <a:endParaRPr lang="zh-CN" altLang="en-US"/>
          </a:p>
          <a:p>
            <a:pPr algn="l"/>
            <a:r>
              <a:rPr lang="zh-CN" altLang="en-US"/>
              <a:t>                         </a:t>
            </a:r>
            <a:r>
              <a:rPr lang="en-US" altLang="zh-CN"/>
              <a:t>-</a:t>
            </a:r>
            <a:r>
              <a:rPr lang="zh-CN" altLang="en-US"/>
              <a:t>七月流血</a:t>
            </a:r>
            <a:r>
              <a:rPr lang="en-US" altLang="zh-CN"/>
              <a:t>-</a:t>
            </a:r>
            <a:r>
              <a:rPr lang="zh-CN" altLang="en-US"/>
              <a:t>十月革命</a:t>
            </a:r>
            <a:endParaRPr lang="zh-CN" altLang="en-US"/>
          </a:p>
        </p:txBody>
      </p:sp>
      <p:sp>
        <p:nvSpPr>
          <p:cNvPr id="30" name="文本框 29"/>
          <p:cNvSpPr txBox="1"/>
          <p:nvPr/>
        </p:nvSpPr>
        <p:spPr>
          <a:xfrm>
            <a:off x="4904105" y="3346450"/>
            <a:ext cx="3383280" cy="368300"/>
          </a:xfrm>
          <a:prstGeom prst="rect">
            <a:avLst/>
          </a:prstGeom>
          <a:noFill/>
        </p:spPr>
        <p:txBody>
          <a:bodyPr wrap="none" rtlCol="0" anchor="t">
            <a:spAutoFit/>
          </a:bodyPr>
          <a:p>
            <a:r>
              <a:rPr lang="zh-CN" altLang="en-US"/>
              <a:t>内容：农业、工业、商业、分配</a:t>
            </a:r>
            <a:endParaRPr lang="zh-CN" altLang="en-US"/>
          </a:p>
        </p:txBody>
      </p:sp>
      <p:sp>
        <p:nvSpPr>
          <p:cNvPr id="31" name="文本框 30"/>
          <p:cNvSpPr txBox="1"/>
          <p:nvPr/>
        </p:nvSpPr>
        <p:spPr>
          <a:xfrm>
            <a:off x="5018405" y="3846195"/>
            <a:ext cx="640080" cy="368300"/>
          </a:xfrm>
          <a:prstGeom prst="rect">
            <a:avLst/>
          </a:prstGeom>
          <a:noFill/>
        </p:spPr>
        <p:txBody>
          <a:bodyPr wrap="none" rtlCol="0" anchor="t">
            <a:spAutoFit/>
          </a:bodyPr>
          <a:p>
            <a:r>
              <a:rPr lang="zh-CN" altLang="en-US"/>
              <a:t>评价</a:t>
            </a:r>
            <a:endParaRPr lang="zh-CN" altLang="en-US"/>
          </a:p>
        </p:txBody>
      </p:sp>
      <p:sp>
        <p:nvSpPr>
          <p:cNvPr id="12" name="左大括号 11"/>
          <p:cNvSpPr/>
          <p:nvPr/>
        </p:nvSpPr>
        <p:spPr>
          <a:xfrm>
            <a:off x="3035935" y="3049905"/>
            <a:ext cx="288290" cy="32048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左大括号 15"/>
          <p:cNvSpPr/>
          <p:nvPr/>
        </p:nvSpPr>
        <p:spPr>
          <a:xfrm>
            <a:off x="4559300" y="4388485"/>
            <a:ext cx="407035" cy="12846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3319780" y="4352925"/>
            <a:ext cx="1350645" cy="922020"/>
          </a:xfrm>
          <a:prstGeom prst="rect">
            <a:avLst/>
          </a:prstGeom>
          <a:noFill/>
        </p:spPr>
        <p:txBody>
          <a:bodyPr wrap="none" rtlCol="0" anchor="t">
            <a:spAutoFit/>
          </a:bodyPr>
          <a:p>
            <a:r>
              <a:rPr lang="zh-CN" altLang="en-US"/>
              <a:t>新经济</a:t>
            </a:r>
            <a:endParaRPr lang="zh-CN" altLang="en-US"/>
          </a:p>
          <a:p>
            <a:r>
              <a:rPr lang="zh-CN" altLang="en-US"/>
              <a:t>政策</a:t>
            </a:r>
            <a:endParaRPr lang="zh-CN" altLang="en-US"/>
          </a:p>
          <a:p>
            <a:r>
              <a:rPr lang="en-US" altLang="zh-CN"/>
              <a:t>1921.3-1928</a:t>
            </a:r>
            <a:endParaRPr lang="en-US" altLang="zh-CN"/>
          </a:p>
        </p:txBody>
      </p:sp>
      <p:sp>
        <p:nvSpPr>
          <p:cNvPr id="34" name="文本框 33"/>
          <p:cNvSpPr txBox="1"/>
          <p:nvPr/>
        </p:nvSpPr>
        <p:spPr>
          <a:xfrm>
            <a:off x="5161280" y="4352925"/>
            <a:ext cx="2011680" cy="368300"/>
          </a:xfrm>
          <a:prstGeom prst="rect">
            <a:avLst/>
          </a:prstGeom>
          <a:noFill/>
        </p:spPr>
        <p:txBody>
          <a:bodyPr wrap="none" rtlCol="0" anchor="t">
            <a:spAutoFit/>
          </a:bodyPr>
          <a:p>
            <a:r>
              <a:rPr lang="zh-CN" altLang="en-US"/>
              <a:t>背景：政策、经济</a:t>
            </a:r>
            <a:endParaRPr lang="zh-CN" altLang="en-US"/>
          </a:p>
        </p:txBody>
      </p:sp>
      <p:sp>
        <p:nvSpPr>
          <p:cNvPr id="7" name="文本框 6"/>
          <p:cNvSpPr txBox="1"/>
          <p:nvPr/>
        </p:nvSpPr>
        <p:spPr>
          <a:xfrm>
            <a:off x="4904105" y="2446020"/>
            <a:ext cx="868680" cy="368300"/>
          </a:xfrm>
          <a:prstGeom prst="rect">
            <a:avLst/>
          </a:prstGeom>
          <a:noFill/>
        </p:spPr>
        <p:txBody>
          <a:bodyPr wrap="none" rtlCol="0" anchor="t">
            <a:spAutoFit/>
          </a:bodyPr>
          <a:p>
            <a:pPr algn="l"/>
            <a:r>
              <a:rPr lang="zh-CN" altLang="en-US">
                <a:sym typeface="+mn-ea"/>
              </a:rPr>
              <a:t>评价：</a:t>
            </a:r>
            <a:endParaRPr lang="zh-CN" altLang="en-US">
              <a:sym typeface="+mn-ea"/>
            </a:endParaRPr>
          </a:p>
        </p:txBody>
      </p:sp>
      <p:sp>
        <p:nvSpPr>
          <p:cNvPr id="22" name="文本框 21"/>
          <p:cNvSpPr txBox="1"/>
          <p:nvPr/>
        </p:nvSpPr>
        <p:spPr>
          <a:xfrm>
            <a:off x="2508885" y="3707765"/>
            <a:ext cx="640080" cy="645160"/>
          </a:xfrm>
          <a:prstGeom prst="rect">
            <a:avLst/>
          </a:prstGeom>
          <a:noFill/>
        </p:spPr>
        <p:txBody>
          <a:bodyPr wrap="none" rtlCol="0" anchor="t">
            <a:spAutoFit/>
          </a:bodyPr>
          <a:p>
            <a:pPr algn="l"/>
            <a:r>
              <a:rPr lang="zh-CN" altLang="en-US"/>
              <a:t>经济</a:t>
            </a:r>
            <a:endParaRPr lang="zh-CN" altLang="en-US"/>
          </a:p>
          <a:p>
            <a:pPr algn="l"/>
            <a:r>
              <a:rPr lang="zh-CN" altLang="en-US"/>
              <a:t>方面</a:t>
            </a:r>
            <a:endParaRPr lang="zh-CN" altLang="en-US"/>
          </a:p>
        </p:txBody>
      </p:sp>
      <p:sp>
        <p:nvSpPr>
          <p:cNvPr id="25" name="文本框 24"/>
          <p:cNvSpPr txBox="1"/>
          <p:nvPr/>
        </p:nvSpPr>
        <p:spPr>
          <a:xfrm>
            <a:off x="4966335" y="2978150"/>
            <a:ext cx="4243705" cy="368300"/>
          </a:xfrm>
          <a:prstGeom prst="rect">
            <a:avLst/>
          </a:prstGeom>
          <a:noFill/>
        </p:spPr>
        <p:txBody>
          <a:bodyPr wrap="square" rtlCol="0" anchor="t">
            <a:spAutoFit/>
          </a:bodyPr>
          <a:p>
            <a:pPr algn="l"/>
            <a:r>
              <a:rPr lang="zh-CN" altLang="en-US"/>
              <a:t>背景：政治、军事、经济</a:t>
            </a:r>
            <a:endParaRPr lang="zh-CN" altLang="en-US"/>
          </a:p>
        </p:txBody>
      </p:sp>
      <p:sp>
        <p:nvSpPr>
          <p:cNvPr id="18" name="左大括号 17"/>
          <p:cNvSpPr/>
          <p:nvPr/>
        </p:nvSpPr>
        <p:spPr>
          <a:xfrm>
            <a:off x="4451350" y="1712595"/>
            <a:ext cx="313055" cy="10109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0" name="左大括号 19"/>
          <p:cNvSpPr/>
          <p:nvPr/>
        </p:nvSpPr>
        <p:spPr>
          <a:xfrm>
            <a:off x="4591685" y="3049905"/>
            <a:ext cx="312420" cy="9385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5018405" y="4629785"/>
            <a:ext cx="3383280" cy="368300"/>
          </a:xfrm>
          <a:prstGeom prst="rect">
            <a:avLst/>
          </a:prstGeom>
          <a:noFill/>
        </p:spPr>
        <p:txBody>
          <a:bodyPr wrap="none" rtlCol="0">
            <a:spAutoFit/>
          </a:bodyPr>
          <a:p>
            <a:r>
              <a:rPr lang="zh-CN" altLang="en-US"/>
              <a:t>内容：农业、工业、商业、分配</a:t>
            </a:r>
            <a:endParaRPr lang="zh-CN" altLang="en-US"/>
          </a:p>
        </p:txBody>
      </p:sp>
      <p:sp>
        <p:nvSpPr>
          <p:cNvPr id="29" name="文本框 28"/>
          <p:cNvSpPr txBox="1"/>
          <p:nvPr/>
        </p:nvSpPr>
        <p:spPr>
          <a:xfrm>
            <a:off x="5161280" y="5043170"/>
            <a:ext cx="3154680" cy="368300"/>
          </a:xfrm>
          <a:prstGeom prst="rect">
            <a:avLst/>
          </a:prstGeom>
          <a:noFill/>
        </p:spPr>
        <p:txBody>
          <a:bodyPr wrap="none" rtlCol="0">
            <a:spAutoFit/>
          </a:bodyPr>
          <a:p>
            <a:r>
              <a:rPr lang="zh-CN" altLang="en-US"/>
              <a:t>特点：利用市场恢复发展经济</a:t>
            </a:r>
            <a:endParaRPr lang="zh-CN" altLang="en-US"/>
          </a:p>
        </p:txBody>
      </p:sp>
      <p:sp>
        <p:nvSpPr>
          <p:cNvPr id="32" name="文本框 31"/>
          <p:cNvSpPr txBox="1"/>
          <p:nvPr/>
        </p:nvSpPr>
        <p:spPr>
          <a:xfrm>
            <a:off x="5107305" y="5411470"/>
            <a:ext cx="2697480" cy="368300"/>
          </a:xfrm>
          <a:prstGeom prst="rect">
            <a:avLst/>
          </a:prstGeom>
          <a:noFill/>
        </p:spPr>
        <p:txBody>
          <a:bodyPr wrap="none" rtlCol="0">
            <a:spAutoFit/>
          </a:bodyPr>
          <a:p>
            <a:r>
              <a:rPr lang="zh-CN" altLang="en-US"/>
              <a:t>评价：经济、政治、理论</a:t>
            </a:r>
            <a:endParaRPr lang="zh-CN" altLang="en-US"/>
          </a:p>
        </p:txBody>
      </p:sp>
      <p:sp>
        <p:nvSpPr>
          <p:cNvPr id="27" name="文本框 26"/>
          <p:cNvSpPr txBox="1"/>
          <p:nvPr/>
        </p:nvSpPr>
        <p:spPr>
          <a:xfrm>
            <a:off x="3148965" y="2978150"/>
            <a:ext cx="1521460" cy="922020"/>
          </a:xfrm>
          <a:prstGeom prst="rect">
            <a:avLst/>
          </a:prstGeom>
          <a:noFill/>
        </p:spPr>
        <p:txBody>
          <a:bodyPr wrap="none" rtlCol="0" anchor="t">
            <a:spAutoFit/>
          </a:bodyPr>
          <a:p>
            <a:pPr algn="l"/>
            <a:r>
              <a:rPr lang="zh-CN" altLang="en-US"/>
              <a:t>战时共产</a:t>
            </a:r>
            <a:endParaRPr lang="zh-CN" altLang="en-US"/>
          </a:p>
          <a:p>
            <a:pPr algn="l"/>
            <a:r>
              <a:rPr lang="zh-CN" altLang="en-US"/>
              <a:t>主义政策</a:t>
            </a:r>
            <a:endParaRPr lang="zh-CN" altLang="en-US"/>
          </a:p>
          <a:p>
            <a:pPr algn="l"/>
            <a:r>
              <a:rPr lang="en-US" altLang="zh-CN"/>
              <a:t>1918-1921</a:t>
            </a:r>
            <a:r>
              <a:rPr lang="zh-CN" altLang="en-US"/>
              <a:t>。</a:t>
            </a:r>
            <a:r>
              <a:rPr lang="en-US" altLang="zh-CN"/>
              <a:t>3</a:t>
            </a:r>
            <a:endParaRPr lang="en-US" altLang="zh-CN"/>
          </a:p>
        </p:txBody>
      </p:sp>
      <p:sp>
        <p:nvSpPr>
          <p:cNvPr id="35" name="文本框 34"/>
          <p:cNvSpPr txBox="1"/>
          <p:nvPr/>
        </p:nvSpPr>
        <p:spPr>
          <a:xfrm>
            <a:off x="3319780" y="5779770"/>
            <a:ext cx="1350645" cy="645160"/>
          </a:xfrm>
          <a:prstGeom prst="rect">
            <a:avLst/>
          </a:prstGeom>
          <a:noFill/>
        </p:spPr>
        <p:txBody>
          <a:bodyPr wrap="none" rtlCol="0" anchor="t">
            <a:spAutoFit/>
          </a:bodyPr>
          <a:p>
            <a:r>
              <a:rPr lang="zh-CN" altLang="en-US"/>
              <a:t>斯大林模式</a:t>
            </a:r>
            <a:endParaRPr lang="zh-CN" altLang="en-US"/>
          </a:p>
          <a:p>
            <a:r>
              <a:rPr lang="en-US" altLang="zh-CN"/>
              <a:t>1928.3-1991</a:t>
            </a:r>
            <a:endParaRPr lang="en-US" altLang="zh-CN"/>
          </a:p>
        </p:txBody>
      </p:sp>
      <p:sp>
        <p:nvSpPr>
          <p:cNvPr id="36" name="左大括号 35"/>
          <p:cNvSpPr/>
          <p:nvPr/>
        </p:nvSpPr>
        <p:spPr>
          <a:xfrm>
            <a:off x="4559300" y="5573395"/>
            <a:ext cx="407035" cy="12846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7" name="文本框 36"/>
          <p:cNvSpPr txBox="1"/>
          <p:nvPr/>
        </p:nvSpPr>
        <p:spPr>
          <a:xfrm>
            <a:off x="4818380" y="5779770"/>
            <a:ext cx="4069080" cy="368300"/>
          </a:xfrm>
          <a:prstGeom prst="rect">
            <a:avLst/>
          </a:prstGeom>
          <a:noFill/>
        </p:spPr>
        <p:txBody>
          <a:bodyPr wrap="none" rtlCol="0" anchor="t">
            <a:spAutoFit/>
          </a:bodyPr>
          <a:p>
            <a:r>
              <a:rPr lang="zh-CN" altLang="en-US"/>
              <a:t>背景：外有包围、内有落后、急切改变</a:t>
            </a:r>
            <a:endParaRPr lang="zh-CN" altLang="en-US"/>
          </a:p>
        </p:txBody>
      </p:sp>
      <p:sp>
        <p:nvSpPr>
          <p:cNvPr id="38" name="文本框 37"/>
          <p:cNvSpPr txBox="1"/>
          <p:nvPr/>
        </p:nvSpPr>
        <p:spPr>
          <a:xfrm>
            <a:off x="4904105" y="6148070"/>
            <a:ext cx="3611880" cy="368300"/>
          </a:xfrm>
          <a:prstGeom prst="rect">
            <a:avLst/>
          </a:prstGeom>
          <a:noFill/>
        </p:spPr>
        <p:txBody>
          <a:bodyPr wrap="none" rtlCol="0" anchor="t">
            <a:spAutoFit/>
          </a:bodyPr>
          <a:p>
            <a:r>
              <a:rPr lang="zh-CN" altLang="en-US"/>
              <a:t>过程：工业化、农业集体化、标志</a:t>
            </a:r>
            <a:endParaRPr lang="zh-CN" altLang="en-US"/>
          </a:p>
        </p:txBody>
      </p:sp>
      <p:sp>
        <p:nvSpPr>
          <p:cNvPr id="39" name="文本框 38"/>
          <p:cNvSpPr txBox="1"/>
          <p:nvPr/>
        </p:nvSpPr>
        <p:spPr>
          <a:xfrm>
            <a:off x="4548505" y="6516370"/>
            <a:ext cx="4754880" cy="368300"/>
          </a:xfrm>
          <a:prstGeom prst="rect">
            <a:avLst/>
          </a:prstGeom>
          <a:noFill/>
        </p:spPr>
        <p:txBody>
          <a:bodyPr wrap="none" rtlCol="0" anchor="t">
            <a:spAutoFit/>
          </a:bodyPr>
          <a:p>
            <a:r>
              <a:rPr lang="zh-CN" altLang="en-US"/>
              <a:t>特点：优重、高速度、高积累、公有制，高管</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linds(horizontal)">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linds(horizontal)">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linds(horizontal)">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linds(horizontal)">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linds(horizontal)">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blinds(horizontal)">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blinds(horizontal)">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blinds(horizontal)">
                                      <p:cBhvr>
                                        <p:cTn id="117" dur="500"/>
                                        <p:tgtEl>
                                          <p:spTgt spid="3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blinds(horizontal)">
                                      <p:cBhvr>
                                        <p:cTn id="122" dur="500"/>
                                        <p:tgtEl>
                                          <p:spTgt spid="1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blinds(horizontal)">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blinds(horizontal)">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blinds(horizontal)">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blinds(horizontal)">
                                      <p:cBhvr>
                                        <p:cTn id="142" dur="5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blinds(horizontal)">
                                      <p:cBhvr>
                                        <p:cTn id="147" dur="500"/>
                                        <p:tgtEl>
                                          <p:spTgt spid="35"/>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blinds(horizontal)">
                                      <p:cBhvr>
                                        <p:cTn id="152" dur="500"/>
                                        <p:tgtEl>
                                          <p:spTgt spid="36"/>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linds(horizontal)">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blinds(horizontal)">
                                      <p:cBhvr>
                                        <p:cTn id="162" dur="5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blinds(horizontal)">
                                      <p:cBhvr>
                                        <p:cTn id="1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5" grpId="0"/>
      <p:bldP spid="2" grpId="0"/>
      <p:bldP spid="3" grpId="0"/>
      <p:bldP spid="8" grpId="0"/>
      <p:bldP spid="9" grpId="0" bldLvl="0" animBg="1"/>
      <p:bldP spid="10" grpId="0"/>
      <p:bldP spid="11" grpId="0" bldLvl="0" animBg="1"/>
      <p:bldP spid="17" grpId="0"/>
      <p:bldP spid="19" grpId="0"/>
      <p:bldP spid="23" grpId="0"/>
      <p:bldP spid="26" grpId="0"/>
      <p:bldP spid="30" grpId="0"/>
      <p:bldP spid="31" grpId="0"/>
      <p:bldP spid="12" grpId="0" bldLvl="0" animBg="1"/>
      <p:bldP spid="16" grpId="0" bldLvl="0" animBg="1"/>
      <p:bldP spid="24" grpId="0"/>
      <p:bldP spid="34" grpId="0"/>
      <p:bldP spid="7" grpId="0"/>
      <p:bldP spid="22" grpId="0"/>
      <p:bldP spid="25" grpId="0"/>
      <p:bldP spid="18" grpId="0" bldLvl="0" animBg="1"/>
      <p:bldP spid="20" grpId="0" bldLvl="0" animBg="1"/>
      <p:bldP spid="21" grpId="0"/>
      <p:bldP spid="29" grpId="0"/>
      <p:bldP spid="32" grpId="0"/>
      <p:bldP spid="27" grpId="0"/>
      <p:bldP spid="35" grpId="0"/>
      <p:bldP spid="36" grpId="0" bldLvl="0" animBg="1"/>
      <p:bldP spid="37" grpId="0"/>
      <p:bldP spid="38" grpId="0"/>
      <p:bldP spid="39"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8" name="文本框 7"/>
          <p:cNvSpPr txBox="1"/>
          <p:nvPr/>
        </p:nvSpPr>
        <p:spPr>
          <a:xfrm>
            <a:off x="645795" y="2461260"/>
            <a:ext cx="640080" cy="645160"/>
          </a:xfrm>
          <a:prstGeom prst="rect">
            <a:avLst/>
          </a:prstGeom>
          <a:noFill/>
        </p:spPr>
        <p:txBody>
          <a:bodyPr wrap="none" rtlCol="0" anchor="t">
            <a:spAutoFit/>
          </a:bodyPr>
          <a:p>
            <a:r>
              <a:rPr lang="zh-CN" altLang="en-US"/>
              <a:t>核心</a:t>
            </a:r>
            <a:endParaRPr lang="zh-CN" altLang="en-US"/>
          </a:p>
          <a:p>
            <a:r>
              <a:rPr lang="zh-CN" altLang="en-US"/>
              <a:t>考点</a:t>
            </a:r>
            <a:endParaRPr lang="zh-CN" altLang="en-US"/>
          </a:p>
        </p:txBody>
      </p:sp>
      <p:sp>
        <p:nvSpPr>
          <p:cNvPr id="9" name="左大括号 8"/>
          <p:cNvSpPr/>
          <p:nvPr/>
        </p:nvSpPr>
        <p:spPr>
          <a:xfrm>
            <a:off x="1196975" y="1493520"/>
            <a:ext cx="201930" cy="24676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1398905" y="2720975"/>
            <a:ext cx="640080" cy="645160"/>
          </a:xfrm>
          <a:prstGeom prst="rect">
            <a:avLst/>
          </a:prstGeom>
          <a:noFill/>
        </p:spPr>
        <p:txBody>
          <a:bodyPr wrap="none" rtlCol="0" anchor="t">
            <a:spAutoFit/>
          </a:bodyPr>
          <a:p>
            <a:r>
              <a:rPr lang="zh-CN" altLang="en-US"/>
              <a:t>西方</a:t>
            </a:r>
            <a:endParaRPr lang="zh-CN" altLang="en-US"/>
          </a:p>
          <a:p>
            <a:r>
              <a:rPr lang="zh-CN" altLang="en-US"/>
              <a:t>方面</a:t>
            </a:r>
            <a:endParaRPr lang="zh-CN" altLang="en-US"/>
          </a:p>
        </p:txBody>
      </p:sp>
      <p:sp>
        <p:nvSpPr>
          <p:cNvPr id="11" name="左大括号 10"/>
          <p:cNvSpPr/>
          <p:nvPr/>
        </p:nvSpPr>
        <p:spPr>
          <a:xfrm rot="10800000" flipH="1">
            <a:off x="2173605" y="1006475"/>
            <a:ext cx="140970" cy="34074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2315210" y="986790"/>
            <a:ext cx="640080" cy="645160"/>
          </a:xfrm>
          <a:prstGeom prst="rect">
            <a:avLst/>
          </a:prstGeom>
          <a:noFill/>
        </p:spPr>
        <p:txBody>
          <a:bodyPr wrap="none" rtlCol="0" anchor="t">
            <a:spAutoFit/>
          </a:bodyPr>
          <a:p>
            <a:r>
              <a:rPr lang="zh-CN" altLang="en-US"/>
              <a:t>经济</a:t>
            </a:r>
            <a:endParaRPr lang="zh-CN" altLang="en-US"/>
          </a:p>
          <a:p>
            <a:r>
              <a:rPr lang="zh-CN" altLang="en-US"/>
              <a:t>方面</a:t>
            </a:r>
            <a:endParaRPr lang="zh-CN" altLang="en-US"/>
          </a:p>
        </p:txBody>
      </p:sp>
      <p:sp>
        <p:nvSpPr>
          <p:cNvPr id="3" name="文本框 2"/>
          <p:cNvSpPr txBox="1"/>
          <p:nvPr/>
        </p:nvSpPr>
        <p:spPr>
          <a:xfrm>
            <a:off x="2420620" y="3823335"/>
            <a:ext cx="640080" cy="645160"/>
          </a:xfrm>
          <a:prstGeom prst="rect">
            <a:avLst/>
          </a:prstGeom>
          <a:noFill/>
        </p:spPr>
        <p:txBody>
          <a:bodyPr wrap="none" rtlCol="0" anchor="t">
            <a:spAutoFit/>
          </a:bodyPr>
          <a:p>
            <a:r>
              <a:rPr lang="zh-CN" altLang="en-US"/>
              <a:t>政治</a:t>
            </a:r>
            <a:endParaRPr lang="zh-CN" altLang="en-US"/>
          </a:p>
          <a:p>
            <a:r>
              <a:rPr lang="zh-CN" altLang="en-US"/>
              <a:t>方面</a:t>
            </a:r>
            <a:endParaRPr lang="zh-CN" altLang="en-US"/>
          </a:p>
        </p:txBody>
      </p:sp>
      <p:sp>
        <p:nvSpPr>
          <p:cNvPr id="5" name="左大括号 4"/>
          <p:cNvSpPr/>
          <p:nvPr/>
        </p:nvSpPr>
        <p:spPr>
          <a:xfrm>
            <a:off x="3060700" y="3613150"/>
            <a:ext cx="542290" cy="1144905"/>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3811905" y="3455035"/>
            <a:ext cx="4453255" cy="368300"/>
          </a:xfrm>
          <a:prstGeom prst="rect">
            <a:avLst/>
          </a:prstGeom>
          <a:noFill/>
        </p:spPr>
        <p:txBody>
          <a:bodyPr wrap="square" rtlCol="0">
            <a:spAutoFit/>
          </a:bodyPr>
          <a:p>
            <a:r>
              <a:rPr lang="zh-CN" altLang="en-US"/>
              <a:t>德国：由魏玛共和国</a:t>
            </a:r>
            <a:r>
              <a:rPr lang="en-US" altLang="zh-CN"/>
              <a:t>——</a:t>
            </a:r>
            <a:r>
              <a:rPr lang="zh-CN" altLang="en-US"/>
              <a:t>德国法西斯上台</a:t>
            </a:r>
            <a:endParaRPr lang="zh-CN" altLang="en-US"/>
          </a:p>
        </p:txBody>
      </p:sp>
      <p:sp>
        <p:nvSpPr>
          <p:cNvPr id="16" name="文本框 15"/>
          <p:cNvSpPr txBox="1"/>
          <p:nvPr/>
        </p:nvSpPr>
        <p:spPr>
          <a:xfrm>
            <a:off x="3782060" y="4001770"/>
            <a:ext cx="4483100" cy="368300"/>
          </a:xfrm>
          <a:prstGeom prst="rect">
            <a:avLst/>
          </a:prstGeom>
          <a:noFill/>
        </p:spPr>
        <p:txBody>
          <a:bodyPr wrap="none" rtlCol="0">
            <a:spAutoFit/>
          </a:bodyPr>
          <a:p>
            <a:r>
              <a:rPr lang="zh-CN" altLang="en-US"/>
              <a:t>日本：君主立宪制</a:t>
            </a:r>
            <a:r>
              <a:rPr lang="en-US" altLang="zh-CN"/>
              <a:t>——</a:t>
            </a:r>
            <a:r>
              <a:rPr lang="zh-CN" altLang="en-US"/>
              <a:t>军国主义法西斯上台</a:t>
            </a:r>
            <a:endParaRPr lang="zh-CN" altLang="en-US"/>
          </a:p>
        </p:txBody>
      </p:sp>
      <p:sp>
        <p:nvSpPr>
          <p:cNvPr id="18" name="文本框 17"/>
          <p:cNvSpPr txBox="1"/>
          <p:nvPr/>
        </p:nvSpPr>
        <p:spPr>
          <a:xfrm>
            <a:off x="3811905" y="4549775"/>
            <a:ext cx="2468880" cy="368300"/>
          </a:xfrm>
          <a:prstGeom prst="rect">
            <a:avLst/>
          </a:prstGeom>
          <a:noFill/>
        </p:spPr>
        <p:txBody>
          <a:bodyPr wrap="none" rtlCol="0">
            <a:spAutoFit/>
          </a:bodyPr>
          <a:p>
            <a:r>
              <a:rPr lang="zh-CN" altLang="en-US"/>
              <a:t>美国：法西斯势力抬头</a:t>
            </a:r>
            <a:endParaRPr lang="zh-CN" altLang="en-US"/>
          </a:p>
        </p:txBody>
      </p:sp>
      <p:sp>
        <p:nvSpPr>
          <p:cNvPr id="2" name="文本框 1"/>
          <p:cNvSpPr txBox="1"/>
          <p:nvPr/>
        </p:nvSpPr>
        <p:spPr>
          <a:xfrm>
            <a:off x="-80010" y="153035"/>
            <a:ext cx="613410" cy="5781040"/>
          </a:xfrm>
          <a:prstGeom prst="rect">
            <a:avLst/>
          </a:prstGeom>
          <a:noFill/>
        </p:spPr>
        <p:txBody>
          <a:bodyPr vert="eaVert" wrap="none" rtlCol="0">
            <a:spAutoFit/>
          </a:bodyPr>
          <a:p>
            <a:pPr algn="l"/>
            <a:r>
              <a:rPr lang="zh-CN" altLang="en-US" sz="2800">
                <a:sym typeface="+mn-ea"/>
              </a:rPr>
              <a:t>世界近代的的</a:t>
            </a:r>
            <a:r>
              <a:rPr lang="zh-CN" altLang="en-US" sz="2800"/>
              <a:t>政治、经济、思想文化</a:t>
            </a:r>
            <a:endParaRPr lang="zh-CN" altLang="en-US" sz="2800"/>
          </a:p>
        </p:txBody>
      </p:sp>
      <p:sp>
        <p:nvSpPr>
          <p:cNvPr id="7" name="左大括号 6"/>
          <p:cNvSpPr/>
          <p:nvPr/>
        </p:nvSpPr>
        <p:spPr>
          <a:xfrm>
            <a:off x="3060700" y="294005"/>
            <a:ext cx="115570" cy="230378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 name="文本框 11"/>
          <p:cNvSpPr txBox="1"/>
          <p:nvPr/>
        </p:nvSpPr>
        <p:spPr>
          <a:xfrm>
            <a:off x="3466465" y="294005"/>
            <a:ext cx="5114925" cy="368300"/>
          </a:xfrm>
          <a:prstGeom prst="rect">
            <a:avLst/>
          </a:prstGeom>
          <a:noFill/>
        </p:spPr>
        <p:txBody>
          <a:bodyPr wrap="none" rtlCol="0" anchor="t">
            <a:spAutoFit/>
          </a:bodyPr>
          <a:p>
            <a:r>
              <a:rPr lang="en-US" altLang="zh-CN"/>
              <a:t>1919-1929</a:t>
            </a:r>
            <a:r>
              <a:rPr lang="zh-CN" altLang="en-US"/>
              <a:t>经济的繁荣：美国柯立芝繁荣 居安思危</a:t>
            </a:r>
            <a:endParaRPr lang="zh-CN" altLang="en-US"/>
          </a:p>
        </p:txBody>
      </p:sp>
      <p:sp>
        <p:nvSpPr>
          <p:cNvPr id="33" name="文本框 32"/>
          <p:cNvSpPr txBox="1"/>
          <p:nvPr/>
        </p:nvSpPr>
        <p:spPr>
          <a:xfrm>
            <a:off x="3479165" y="1125220"/>
            <a:ext cx="5292090" cy="368300"/>
          </a:xfrm>
          <a:prstGeom prst="rect">
            <a:avLst/>
          </a:prstGeom>
          <a:noFill/>
        </p:spPr>
        <p:txBody>
          <a:bodyPr wrap="none" rtlCol="0" anchor="t">
            <a:spAutoFit/>
          </a:bodyPr>
          <a:p>
            <a:r>
              <a:rPr lang="en-US" altLang="zh-CN"/>
              <a:t>1929-1933</a:t>
            </a:r>
            <a:r>
              <a:rPr lang="zh-CN" altLang="en-US"/>
              <a:t>年的经济危机：原因、过程、特点、影响</a:t>
            </a:r>
            <a:endParaRPr lang="zh-CN" altLang="en-US"/>
          </a:p>
        </p:txBody>
      </p:sp>
      <p:sp>
        <p:nvSpPr>
          <p:cNvPr id="34" name="文本框 33"/>
          <p:cNvSpPr txBox="1"/>
          <p:nvPr/>
        </p:nvSpPr>
        <p:spPr>
          <a:xfrm>
            <a:off x="3479165" y="2092960"/>
            <a:ext cx="4069080" cy="368300"/>
          </a:xfrm>
          <a:prstGeom prst="rect">
            <a:avLst/>
          </a:prstGeom>
          <a:noFill/>
        </p:spPr>
        <p:txBody>
          <a:bodyPr wrap="none" rtlCol="0" anchor="t">
            <a:spAutoFit/>
          </a:bodyPr>
          <a:p>
            <a:r>
              <a:rPr lang="zh-CN" altLang="en-US"/>
              <a:t>罗斯福新政：背景、内容、特点、评价</a:t>
            </a:r>
            <a:endParaRPr lang="zh-CN" altLang="en-US"/>
          </a:p>
        </p:txBody>
      </p:sp>
      <p:sp>
        <p:nvSpPr>
          <p:cNvPr id="28" name="文本框 27"/>
          <p:cNvSpPr txBox="1"/>
          <p:nvPr/>
        </p:nvSpPr>
        <p:spPr>
          <a:xfrm>
            <a:off x="1365250" y="1631950"/>
            <a:ext cx="673735" cy="368300"/>
          </a:xfrm>
          <a:prstGeom prst="rect">
            <a:avLst/>
          </a:prstGeom>
          <a:noFill/>
        </p:spPr>
        <p:txBody>
          <a:bodyPr wrap="square" rtlCol="0" anchor="t">
            <a:spAutoFit/>
          </a:bodyPr>
          <a:p>
            <a:r>
              <a:rPr lang="zh-CN" altLang="en-US"/>
              <a:t>苏联</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15" grpId="0"/>
      <p:bldP spid="16" grpId="0"/>
      <p:bldP spid="18" grpId="0"/>
      <p:bldP spid="7" grpId="0" bldLvl="0" animBg="1"/>
      <p:bldP spid="12" grpId="0"/>
      <p:bldP spid="33" grpId="0"/>
      <p:bldP spid="34" grpId="0"/>
      <p:bldP spid="17"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43990" y="0"/>
            <a:ext cx="7105650" cy="521970"/>
          </a:xfrm>
          <a:prstGeom prst="rect">
            <a:avLst/>
          </a:prstGeom>
          <a:noFill/>
        </p:spPr>
        <p:txBody>
          <a:bodyPr wrap="none" rtlCol="0">
            <a:spAutoFit/>
          </a:bodyPr>
          <a:p>
            <a:r>
              <a:rPr lang="zh-CN" altLang="en-US" sz="2800"/>
              <a:t>第</a:t>
            </a:r>
            <a:r>
              <a:rPr lang="en-US" altLang="zh-CN" sz="2800"/>
              <a:t>35</a:t>
            </a:r>
            <a:r>
              <a:rPr lang="zh-CN" altLang="en-US" sz="2800"/>
              <a:t>题  十月革命到二战时期的的政治、经济</a:t>
            </a:r>
            <a:endParaRPr lang="zh-CN" altLang="en-US" sz="2800"/>
          </a:p>
        </p:txBody>
      </p:sp>
      <p:sp>
        <p:nvSpPr>
          <p:cNvPr id="4" name="文本框 3"/>
          <p:cNvSpPr txBox="1"/>
          <p:nvPr/>
        </p:nvSpPr>
        <p:spPr>
          <a:xfrm>
            <a:off x="1844040" y="661035"/>
            <a:ext cx="5638800" cy="368300"/>
          </a:xfrm>
          <a:prstGeom prst="rect">
            <a:avLst/>
          </a:prstGeom>
          <a:noFill/>
        </p:spPr>
        <p:txBody>
          <a:bodyPr wrap="none" rtlCol="0">
            <a:spAutoFit/>
          </a:bodyPr>
          <a:p>
            <a:r>
              <a:rPr lang="en-US" altLang="zh-CN"/>
              <a:t>2017——2019</a:t>
            </a:r>
            <a:r>
              <a:rPr lang="zh-CN" altLang="en-US"/>
              <a:t>年全国卷第</a:t>
            </a:r>
            <a:r>
              <a:rPr lang="en-US" altLang="zh-CN"/>
              <a:t>35</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704850" y="1416050"/>
          <a:ext cx="8439150" cy="4770755"/>
        </p:xfrm>
        <a:graphic>
          <a:graphicData uri="http://schemas.openxmlformats.org/drawingml/2006/table">
            <a:tbl>
              <a:tblPr firstRow="1" bandRow="1">
                <a:tableStyleId>{5C22544A-7EE6-4342-B048-85BDC9FD1C3A}</a:tableStyleId>
              </a:tblPr>
              <a:tblGrid>
                <a:gridCol w="1054735"/>
                <a:gridCol w="1170940"/>
                <a:gridCol w="3486785"/>
                <a:gridCol w="2726690"/>
              </a:tblGrid>
              <a:tr h="38163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81635">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zh-CN"/>
                        <a:t>多极化趋势加强的影响</a:t>
                      </a:r>
                      <a:endParaRPr lang="zh-CN" altLang="zh-CN"/>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史学方法</a:t>
                      </a:r>
                      <a:endParaRPr lang="zh-CN" altLang="en-US" sz="1800">
                        <a:sym typeface="+mn-ea"/>
                      </a:endParaRPr>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战后资本主义的新变化</a:t>
                      </a:r>
                      <a:endParaRPr lang="zh-CN" altLang="en-US"/>
                    </a:p>
                  </a:txBody>
                  <a:tcPr/>
                </a:tc>
                <a:tc vMerge="1">
                  <a:tcPr/>
                </a:tc>
              </a:tr>
              <a:tr h="381635">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第三世界的发展壮大</a:t>
                      </a:r>
                      <a:endParaRPr lang="zh-CN" altLang="en-US"/>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欧洲经济一体化的影响</a:t>
                      </a:r>
                      <a:endParaRPr lang="zh-CN" altLang="en-US" sz="1800">
                        <a:sym typeface="+mn-ea"/>
                      </a:endParaRPr>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二战后苏联的工业化建设</a:t>
                      </a:r>
                      <a:endParaRPr lang="zh-CN" altLang="en-US"/>
                    </a:p>
                  </a:txBody>
                  <a:tcPr/>
                </a:tc>
                <a:tc vMerge="1">
                  <a:tcPr/>
                </a:tc>
              </a:tr>
              <a:tr h="381635">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en-US" altLang="zh-CN" sz="1800">
                          <a:sym typeface="+mn-ea"/>
                        </a:rPr>
                        <a:t>20</a:t>
                      </a:r>
                      <a:r>
                        <a:rPr lang="zh-CN" altLang="en-US" sz="1800">
                          <a:sym typeface="+mn-ea"/>
                        </a:rPr>
                        <a:t>世纪的世界艺术</a:t>
                      </a:r>
                      <a:endParaRPr lang="zh-CN" altLang="en-US" sz="1800">
                        <a:sym typeface="+mn-ea"/>
                      </a:endParaRPr>
                    </a:p>
                  </a:txBody>
                  <a:tcPr/>
                </a:tc>
                <a:tc vMerge="1">
                  <a:tcPr/>
                </a:tc>
              </a:tr>
              <a:tr h="38163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en-US" altLang="zh-CN"/>
                        <a:t>20</a:t>
                      </a:r>
                      <a:r>
                        <a:rPr lang="zh-CN" altLang="en-US"/>
                        <a:t>世纪</a:t>
                      </a:r>
                      <a:r>
                        <a:rPr lang="en-US" altLang="zh-CN"/>
                        <a:t>70</a:t>
                      </a:r>
                      <a:r>
                        <a:rPr lang="zh-CN" altLang="en-US"/>
                        <a:t>年代苏联的经济发展</a:t>
                      </a:r>
                      <a:endParaRPr lang="zh-CN" altLang="en-US"/>
                    </a:p>
                  </a:txBody>
                  <a:tcPr/>
                </a:tc>
                <a:tc vMerge="1">
                  <a:tcPr/>
                </a:tc>
              </a:tr>
              <a:tr h="133604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sz="1800">
                          <a:sym typeface="+mn-ea"/>
                        </a:rPr>
                        <a:t>战后资本主义的新变化</a:t>
                      </a:r>
                      <a:endParaRPr lang="zh-CN" altLang="en-US" sz="1800">
                        <a:sym typeface="+mn-ea"/>
                      </a:endParaRPr>
                    </a:p>
                  </a:txBody>
                  <a:tcPr/>
                </a:tc>
                <a:tc vMerge="1">
                  <a:tcPr/>
                </a:tc>
              </a:tr>
            </a:tbl>
          </a:graphicData>
        </a:graphic>
      </p:graphicFrame>
      <p:sp>
        <p:nvSpPr>
          <p:cNvPr id="6" name="文本框 5"/>
          <p:cNvSpPr txBox="1"/>
          <p:nvPr/>
        </p:nvSpPr>
        <p:spPr>
          <a:xfrm>
            <a:off x="6432550" y="1780540"/>
            <a:ext cx="2765425" cy="645160"/>
          </a:xfrm>
          <a:prstGeom prst="rect">
            <a:avLst/>
          </a:prstGeom>
          <a:noFill/>
        </p:spPr>
        <p:txBody>
          <a:bodyPr wrap="square" rtlCol="0">
            <a:spAutoFit/>
          </a:bodyPr>
          <a:p>
            <a:pPr algn="l">
              <a:buNone/>
            </a:pPr>
            <a:r>
              <a:rPr lang="zh-CN" altLang="zh-CN">
                <a:sym typeface="+mn-ea"/>
              </a:rPr>
              <a:t>考查阶段看：近三年试题稳定在此阶段。</a:t>
            </a:r>
            <a:endParaRPr lang="zh-CN" altLang="en-US"/>
          </a:p>
        </p:txBody>
      </p:sp>
      <p:sp>
        <p:nvSpPr>
          <p:cNvPr id="7" name="文本框 6"/>
          <p:cNvSpPr txBox="1"/>
          <p:nvPr/>
        </p:nvSpPr>
        <p:spPr>
          <a:xfrm>
            <a:off x="6432550" y="2557145"/>
            <a:ext cx="2711450" cy="922020"/>
          </a:xfrm>
          <a:prstGeom prst="rect">
            <a:avLst/>
          </a:prstGeom>
          <a:noFill/>
        </p:spPr>
        <p:txBody>
          <a:bodyPr wrap="square" rtlCol="0">
            <a:spAutoFit/>
          </a:bodyPr>
          <a:p>
            <a:pPr algn="l">
              <a:buNone/>
            </a:pPr>
            <a:r>
              <a:rPr lang="zh-CN" altLang="zh-CN">
                <a:sym typeface="+mn-ea"/>
              </a:rPr>
              <a:t>考查内容看：考查较多的是战后西方和苏联经济，其次是政治，文化</a:t>
            </a:r>
            <a:r>
              <a:rPr lang="zh-CN" altLang="en-US">
                <a:sym typeface="+mn-ea"/>
              </a:rPr>
              <a:t>较少</a:t>
            </a:r>
            <a:r>
              <a:rPr lang="zh-CN" altLang="zh-CN">
                <a:sym typeface="+mn-ea"/>
              </a:rPr>
              <a:t>。</a:t>
            </a:r>
            <a:endParaRPr lang="zh-CN" altLang="en-US"/>
          </a:p>
        </p:txBody>
      </p:sp>
      <p:sp>
        <p:nvSpPr>
          <p:cNvPr id="8" name="文本框 7"/>
          <p:cNvSpPr txBox="1"/>
          <p:nvPr/>
        </p:nvSpPr>
        <p:spPr>
          <a:xfrm>
            <a:off x="6378575" y="3479165"/>
            <a:ext cx="2765425" cy="1753235"/>
          </a:xfrm>
          <a:prstGeom prst="rect">
            <a:avLst/>
          </a:prstGeom>
          <a:noFill/>
        </p:spPr>
        <p:txBody>
          <a:bodyPr wrap="square" rtlCol="0">
            <a:spAutoFit/>
          </a:bodyPr>
          <a:p>
            <a:pPr algn="l">
              <a:buNone/>
            </a:pPr>
            <a:r>
              <a:rPr lang="zh-CN" altLang="zh-CN">
                <a:sym typeface="+mn-ea"/>
              </a:rPr>
              <a:t>考查侧重点看：美苏成为考查侧重，政治侧重于联合国、第三世界崛起等，经济侧重于战后经济的新变化、全球化和区域集团化。</a:t>
            </a:r>
            <a:endParaRPr lang="zh-CN" altLang="en-US"/>
          </a:p>
        </p:txBody>
      </p:sp>
      <p:sp>
        <p:nvSpPr>
          <p:cNvPr id="10" name="文本框 9"/>
          <p:cNvSpPr txBox="1"/>
          <p:nvPr/>
        </p:nvSpPr>
        <p:spPr>
          <a:xfrm>
            <a:off x="6378575" y="5107305"/>
            <a:ext cx="2819400" cy="922020"/>
          </a:xfrm>
          <a:prstGeom prst="rect">
            <a:avLst/>
          </a:prstGeom>
          <a:noFill/>
        </p:spPr>
        <p:txBody>
          <a:bodyPr wrap="square" rtlCol="0">
            <a:spAutoFit/>
          </a:bodyPr>
          <a:p>
            <a:pPr algn="l"/>
            <a:r>
              <a:rPr lang="zh-CN" altLang="zh-CN">
                <a:sym typeface="+mn-ea"/>
              </a:rPr>
              <a:t>命题角度看：以新材料</a:t>
            </a:r>
            <a:endParaRPr lang="zh-CN" altLang="zh-CN">
              <a:sym typeface="+mn-ea"/>
            </a:endParaRPr>
          </a:p>
          <a:p>
            <a:pPr algn="l"/>
            <a:r>
              <a:rPr lang="zh-CN" altLang="zh-CN">
                <a:sym typeface="+mn-ea"/>
              </a:rPr>
              <a:t>新情景为依托，考查热点问题较多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5415" y="153035"/>
            <a:ext cx="613410" cy="5425440"/>
          </a:xfrm>
          <a:prstGeom prst="rect">
            <a:avLst/>
          </a:prstGeom>
          <a:noFill/>
        </p:spPr>
        <p:txBody>
          <a:bodyPr vert="eaVert" wrap="none" rtlCol="0">
            <a:spAutoFit/>
          </a:bodyPr>
          <a:p>
            <a:pPr algn="l"/>
            <a:r>
              <a:rPr lang="zh-CN" altLang="en-US" sz="2800">
                <a:sym typeface="+mn-ea"/>
              </a:rPr>
              <a:t>十月革命到二战时期的</a:t>
            </a:r>
            <a:r>
              <a:rPr lang="zh-CN" altLang="en-US" sz="2800"/>
              <a:t>政治、经济</a:t>
            </a:r>
            <a:endParaRPr lang="zh-CN" altLang="en-US" sz="2800"/>
          </a:p>
        </p:txBody>
      </p:sp>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6" name="左大括号 5"/>
          <p:cNvSpPr/>
          <p:nvPr/>
        </p:nvSpPr>
        <p:spPr>
          <a:xfrm>
            <a:off x="1299845" y="153035"/>
            <a:ext cx="90805" cy="18167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1430020" y="17145"/>
            <a:ext cx="7780020" cy="922020"/>
          </a:xfrm>
          <a:prstGeom prst="rect">
            <a:avLst/>
          </a:prstGeom>
          <a:noFill/>
        </p:spPr>
        <p:txBody>
          <a:bodyPr wrap="square" rtlCol="0" anchor="t">
            <a:spAutoFit/>
          </a:bodyPr>
          <a:p>
            <a:pPr algn="l"/>
            <a:r>
              <a:rPr lang="zh-CN" altLang="en-US"/>
              <a:t>总特征：战后，美苏由战时同盟变为冷战。苏联经历了恢复发展经济到不断改革，最终解体；西方重构战后经济政治的秩序，资本主义经济的发展出现新变化；第三世界崛起；经济全球化、区域集团化和多极化并存。</a:t>
            </a:r>
            <a:endParaRPr lang="en-US" altLang="zh-CN"/>
          </a:p>
        </p:txBody>
      </p:sp>
      <p:sp>
        <p:nvSpPr>
          <p:cNvPr id="2" name="文本框 1"/>
          <p:cNvSpPr txBox="1"/>
          <p:nvPr/>
        </p:nvSpPr>
        <p:spPr>
          <a:xfrm>
            <a:off x="1430020" y="800735"/>
            <a:ext cx="7930515" cy="368300"/>
          </a:xfrm>
          <a:prstGeom prst="rect">
            <a:avLst/>
          </a:prstGeom>
          <a:noFill/>
        </p:spPr>
        <p:txBody>
          <a:bodyPr wrap="square" rtlCol="0" anchor="t">
            <a:spAutoFit/>
          </a:bodyPr>
          <a:p>
            <a:r>
              <a:rPr lang="zh-CN" altLang="en-US"/>
              <a:t>政治上：苏联高度集中的政治领导僵化；西方民主扩展</a:t>
            </a:r>
            <a:endParaRPr lang="zh-CN" altLang="en-US">
              <a:sym typeface="+mn-ea"/>
            </a:endParaRPr>
          </a:p>
        </p:txBody>
      </p:sp>
      <p:sp>
        <p:nvSpPr>
          <p:cNvPr id="3" name="文本框 2"/>
          <p:cNvSpPr txBox="1"/>
          <p:nvPr/>
        </p:nvSpPr>
        <p:spPr>
          <a:xfrm>
            <a:off x="1430655" y="1047750"/>
            <a:ext cx="7816215" cy="922020"/>
          </a:xfrm>
          <a:prstGeom prst="rect">
            <a:avLst/>
          </a:prstGeom>
          <a:noFill/>
        </p:spPr>
        <p:txBody>
          <a:bodyPr wrap="square" rtlCol="0" anchor="t">
            <a:spAutoFit/>
          </a:bodyPr>
          <a:p>
            <a:pPr algn="l"/>
            <a:r>
              <a:rPr lang="zh-CN" altLang="en-US"/>
              <a:t>经济上：苏联的赫鲁晓夫改革、勃列日涅夫改革和戈尔巴乔夫改革；战后国家资本主义的普遍运用，</a:t>
            </a:r>
            <a:r>
              <a:rPr lang="en-US" altLang="zh-CN"/>
              <a:t>70</a:t>
            </a:r>
            <a:r>
              <a:rPr lang="zh-CN" altLang="en-US"/>
              <a:t>年代的滞涨和新对策；战后经济秩序的重构和全球化、区域集团化</a:t>
            </a:r>
            <a:endParaRPr lang="en-US" altLang="zh-CN"/>
          </a:p>
        </p:txBody>
      </p:sp>
      <p:sp>
        <p:nvSpPr>
          <p:cNvPr id="8" name="文本框 7"/>
          <p:cNvSpPr txBox="1"/>
          <p:nvPr/>
        </p:nvSpPr>
        <p:spPr>
          <a:xfrm>
            <a:off x="659765" y="3707765"/>
            <a:ext cx="640080" cy="645160"/>
          </a:xfrm>
          <a:prstGeom prst="rect">
            <a:avLst/>
          </a:prstGeom>
          <a:noFill/>
        </p:spPr>
        <p:txBody>
          <a:bodyPr wrap="none" rtlCol="0" anchor="t">
            <a:spAutoFit/>
          </a:bodyPr>
          <a:p>
            <a:r>
              <a:rPr lang="zh-CN" altLang="en-US"/>
              <a:t>核心</a:t>
            </a:r>
            <a:endParaRPr lang="zh-CN" altLang="en-US"/>
          </a:p>
          <a:p>
            <a:r>
              <a:rPr lang="zh-CN" altLang="en-US"/>
              <a:t>考点</a:t>
            </a:r>
            <a:endParaRPr lang="zh-CN" altLang="en-US"/>
          </a:p>
        </p:txBody>
      </p:sp>
      <p:sp>
        <p:nvSpPr>
          <p:cNvPr id="9" name="左大括号 8"/>
          <p:cNvSpPr/>
          <p:nvPr/>
        </p:nvSpPr>
        <p:spPr>
          <a:xfrm>
            <a:off x="1393825" y="2722880"/>
            <a:ext cx="372745" cy="3657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508885" y="2446020"/>
            <a:ext cx="1554480" cy="645160"/>
          </a:xfrm>
          <a:prstGeom prst="rect">
            <a:avLst/>
          </a:prstGeom>
          <a:noFill/>
        </p:spPr>
        <p:txBody>
          <a:bodyPr wrap="none" rtlCol="0" anchor="t">
            <a:spAutoFit/>
          </a:bodyPr>
          <a:p>
            <a:r>
              <a:rPr lang="zh-CN" altLang="en-US"/>
              <a:t>赫鲁晓夫改革</a:t>
            </a:r>
            <a:endParaRPr lang="zh-CN" altLang="en-US"/>
          </a:p>
          <a:p>
            <a:r>
              <a:rPr lang="en-US" altLang="zh-CN"/>
              <a:t>1953-1964</a:t>
            </a:r>
            <a:endParaRPr lang="en-US" altLang="zh-CN"/>
          </a:p>
        </p:txBody>
      </p:sp>
      <p:sp>
        <p:nvSpPr>
          <p:cNvPr id="11" name="左大括号 10"/>
          <p:cNvSpPr/>
          <p:nvPr/>
        </p:nvSpPr>
        <p:spPr>
          <a:xfrm>
            <a:off x="2281555" y="2446020"/>
            <a:ext cx="76200" cy="24961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1641475" y="2905760"/>
            <a:ext cx="640080" cy="368300"/>
          </a:xfrm>
          <a:prstGeom prst="rect">
            <a:avLst/>
          </a:prstGeom>
          <a:noFill/>
        </p:spPr>
        <p:txBody>
          <a:bodyPr wrap="none" rtlCol="0" anchor="t">
            <a:spAutoFit/>
          </a:bodyPr>
          <a:p>
            <a:r>
              <a:rPr lang="zh-CN" altLang="en-US"/>
              <a:t>苏联</a:t>
            </a:r>
            <a:endParaRPr lang="zh-CN" altLang="en-US"/>
          </a:p>
        </p:txBody>
      </p:sp>
      <p:sp>
        <p:nvSpPr>
          <p:cNvPr id="23" name="文本框 22"/>
          <p:cNvSpPr txBox="1"/>
          <p:nvPr/>
        </p:nvSpPr>
        <p:spPr>
          <a:xfrm>
            <a:off x="4559300" y="2288540"/>
            <a:ext cx="4069080" cy="368300"/>
          </a:xfrm>
          <a:prstGeom prst="rect">
            <a:avLst/>
          </a:prstGeom>
          <a:noFill/>
        </p:spPr>
        <p:txBody>
          <a:bodyPr wrap="none" rtlCol="0" anchor="t">
            <a:spAutoFit/>
          </a:bodyPr>
          <a:p>
            <a:r>
              <a:rPr lang="zh-CN" altLang="en-US"/>
              <a:t>原因：根本、经济、政治、国际、主观</a:t>
            </a:r>
            <a:endParaRPr lang="zh-CN" altLang="en-US"/>
          </a:p>
        </p:txBody>
      </p:sp>
      <p:sp>
        <p:nvSpPr>
          <p:cNvPr id="26" name="文本框 25"/>
          <p:cNvSpPr txBox="1"/>
          <p:nvPr/>
        </p:nvSpPr>
        <p:spPr>
          <a:xfrm>
            <a:off x="4604385" y="2656840"/>
            <a:ext cx="2837180" cy="368300"/>
          </a:xfrm>
          <a:prstGeom prst="rect">
            <a:avLst/>
          </a:prstGeom>
          <a:noFill/>
        </p:spPr>
        <p:txBody>
          <a:bodyPr wrap="none" rtlCol="0" anchor="t">
            <a:spAutoFit/>
          </a:bodyPr>
          <a:p>
            <a:pPr algn="l"/>
            <a:r>
              <a:rPr lang="zh-CN" altLang="en-US"/>
              <a:t>内容：重点农业</a:t>
            </a:r>
            <a:r>
              <a:rPr lang="en-US" altLang="zh-CN"/>
              <a:t>-</a:t>
            </a:r>
            <a:r>
              <a:rPr lang="zh-CN" altLang="en-US"/>
              <a:t>政治</a:t>
            </a:r>
            <a:r>
              <a:rPr lang="en-US" altLang="zh-CN"/>
              <a:t>-</a:t>
            </a:r>
            <a:r>
              <a:rPr lang="zh-CN" altLang="en-US"/>
              <a:t>外交</a:t>
            </a:r>
            <a:endParaRPr lang="zh-CN" altLang="en-US"/>
          </a:p>
        </p:txBody>
      </p:sp>
      <p:sp>
        <p:nvSpPr>
          <p:cNvPr id="30" name="文本框 29"/>
          <p:cNvSpPr txBox="1"/>
          <p:nvPr/>
        </p:nvSpPr>
        <p:spPr>
          <a:xfrm>
            <a:off x="4904105" y="3707765"/>
            <a:ext cx="4297680" cy="368300"/>
          </a:xfrm>
          <a:prstGeom prst="rect">
            <a:avLst/>
          </a:prstGeom>
          <a:noFill/>
        </p:spPr>
        <p:txBody>
          <a:bodyPr wrap="none" rtlCol="0" anchor="t">
            <a:spAutoFit/>
          </a:bodyPr>
          <a:p>
            <a:r>
              <a:rPr lang="zh-CN" altLang="en-US"/>
              <a:t>内容：重点工业：新经济体制，完善计划</a:t>
            </a:r>
            <a:endParaRPr lang="zh-CN" altLang="en-US"/>
          </a:p>
        </p:txBody>
      </p:sp>
      <p:sp>
        <p:nvSpPr>
          <p:cNvPr id="31" name="文本框 30"/>
          <p:cNvSpPr txBox="1"/>
          <p:nvPr/>
        </p:nvSpPr>
        <p:spPr>
          <a:xfrm>
            <a:off x="4872355" y="4058920"/>
            <a:ext cx="4297680" cy="368300"/>
          </a:xfrm>
          <a:prstGeom prst="rect">
            <a:avLst/>
          </a:prstGeom>
          <a:noFill/>
        </p:spPr>
        <p:txBody>
          <a:bodyPr wrap="none" rtlCol="0" anchor="t">
            <a:spAutoFit/>
          </a:bodyPr>
          <a:p>
            <a:r>
              <a:rPr lang="zh-CN" altLang="en-US"/>
              <a:t>评价：经济、军事、美苏争霸；后期困境</a:t>
            </a:r>
            <a:endParaRPr lang="zh-CN" altLang="en-US"/>
          </a:p>
        </p:txBody>
      </p:sp>
      <p:sp>
        <p:nvSpPr>
          <p:cNvPr id="16" name="左大括号 15"/>
          <p:cNvSpPr/>
          <p:nvPr/>
        </p:nvSpPr>
        <p:spPr>
          <a:xfrm>
            <a:off x="4291965" y="4427220"/>
            <a:ext cx="407035" cy="12846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2395220" y="4489450"/>
            <a:ext cx="2011680" cy="645160"/>
          </a:xfrm>
          <a:prstGeom prst="rect">
            <a:avLst/>
          </a:prstGeom>
          <a:noFill/>
        </p:spPr>
        <p:txBody>
          <a:bodyPr wrap="none" rtlCol="0" anchor="t">
            <a:spAutoFit/>
          </a:bodyPr>
          <a:p>
            <a:r>
              <a:rPr lang="zh-CN" altLang="en-US"/>
              <a:t>戈尔巴乔夫的改革</a:t>
            </a:r>
            <a:endParaRPr lang="zh-CN" altLang="en-US"/>
          </a:p>
          <a:p>
            <a:r>
              <a:rPr lang="en-US" altLang="zh-CN"/>
              <a:t>1985-1991</a:t>
            </a:r>
            <a:endParaRPr lang="en-US" altLang="zh-CN"/>
          </a:p>
        </p:txBody>
      </p:sp>
      <p:sp>
        <p:nvSpPr>
          <p:cNvPr id="34" name="文本框 33"/>
          <p:cNvSpPr txBox="1"/>
          <p:nvPr/>
        </p:nvSpPr>
        <p:spPr>
          <a:xfrm>
            <a:off x="4904105" y="4367530"/>
            <a:ext cx="2697480" cy="368300"/>
          </a:xfrm>
          <a:prstGeom prst="rect">
            <a:avLst/>
          </a:prstGeom>
          <a:noFill/>
        </p:spPr>
        <p:txBody>
          <a:bodyPr wrap="none" rtlCol="0" anchor="t">
            <a:spAutoFit/>
          </a:bodyPr>
          <a:p>
            <a:r>
              <a:rPr lang="zh-CN" altLang="en-US"/>
              <a:t>背景：根本、经济、主观</a:t>
            </a:r>
            <a:endParaRPr lang="zh-CN" altLang="en-US"/>
          </a:p>
        </p:txBody>
      </p:sp>
      <p:sp>
        <p:nvSpPr>
          <p:cNvPr id="7" name="文本框 6"/>
          <p:cNvSpPr txBox="1"/>
          <p:nvPr/>
        </p:nvSpPr>
        <p:spPr>
          <a:xfrm>
            <a:off x="4559300" y="3044190"/>
            <a:ext cx="1783080" cy="368300"/>
          </a:xfrm>
          <a:prstGeom prst="rect">
            <a:avLst/>
          </a:prstGeom>
          <a:noFill/>
        </p:spPr>
        <p:txBody>
          <a:bodyPr wrap="none" rtlCol="0" anchor="t">
            <a:spAutoFit/>
          </a:bodyPr>
          <a:p>
            <a:pPr algn="l"/>
            <a:r>
              <a:rPr lang="zh-CN" altLang="en-US">
                <a:sym typeface="+mn-ea"/>
              </a:rPr>
              <a:t>评价：一分为二</a:t>
            </a:r>
            <a:endParaRPr lang="zh-CN" altLang="en-US">
              <a:sym typeface="+mn-ea"/>
            </a:endParaRPr>
          </a:p>
        </p:txBody>
      </p:sp>
      <p:sp>
        <p:nvSpPr>
          <p:cNvPr id="25" name="文本框 24"/>
          <p:cNvSpPr txBox="1"/>
          <p:nvPr/>
        </p:nvSpPr>
        <p:spPr>
          <a:xfrm>
            <a:off x="4872355" y="3339465"/>
            <a:ext cx="4243705" cy="368300"/>
          </a:xfrm>
          <a:prstGeom prst="rect">
            <a:avLst/>
          </a:prstGeom>
          <a:noFill/>
        </p:spPr>
        <p:txBody>
          <a:bodyPr wrap="square" rtlCol="0" anchor="t">
            <a:spAutoFit/>
          </a:bodyPr>
          <a:p>
            <a:pPr algn="l"/>
            <a:r>
              <a:rPr lang="zh-CN" altLang="en-US"/>
              <a:t>背景：根本、经济、国际、主观</a:t>
            </a:r>
            <a:endParaRPr lang="zh-CN" altLang="en-US"/>
          </a:p>
        </p:txBody>
      </p:sp>
      <p:sp>
        <p:nvSpPr>
          <p:cNvPr id="18" name="左大括号 17"/>
          <p:cNvSpPr/>
          <p:nvPr/>
        </p:nvSpPr>
        <p:spPr>
          <a:xfrm>
            <a:off x="4063365" y="2288540"/>
            <a:ext cx="313055" cy="10109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0" name="左大括号 19"/>
          <p:cNvSpPr/>
          <p:nvPr/>
        </p:nvSpPr>
        <p:spPr>
          <a:xfrm>
            <a:off x="4291965" y="3449955"/>
            <a:ext cx="312420" cy="9385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4699000" y="4735830"/>
            <a:ext cx="4754880" cy="645160"/>
          </a:xfrm>
          <a:prstGeom prst="rect">
            <a:avLst/>
          </a:prstGeom>
          <a:noFill/>
        </p:spPr>
        <p:txBody>
          <a:bodyPr wrap="none" rtlCol="0">
            <a:spAutoFit/>
          </a:bodyPr>
          <a:p>
            <a:r>
              <a:rPr lang="zh-CN" altLang="en-US"/>
              <a:t>过程：前期经济，加速发展战略；后期政治：</a:t>
            </a:r>
            <a:endParaRPr lang="zh-CN" altLang="en-US"/>
          </a:p>
          <a:p>
            <a:r>
              <a:rPr lang="zh-CN" altLang="en-US"/>
              <a:t>民主社会主义</a:t>
            </a:r>
            <a:r>
              <a:rPr lang="en-US" altLang="zh-CN"/>
              <a:t>-</a:t>
            </a:r>
            <a:r>
              <a:rPr lang="zh-CN" altLang="en-US"/>
              <a:t>政治多元化</a:t>
            </a:r>
            <a:r>
              <a:rPr lang="en-US" altLang="zh-CN"/>
              <a:t>-</a:t>
            </a:r>
            <a:r>
              <a:rPr lang="zh-CN" altLang="en-US"/>
              <a:t>八一九事件</a:t>
            </a:r>
            <a:r>
              <a:rPr lang="en-US" altLang="zh-CN"/>
              <a:t>-</a:t>
            </a:r>
            <a:r>
              <a:rPr lang="zh-CN" altLang="en-US"/>
              <a:t>解体</a:t>
            </a:r>
            <a:endParaRPr lang="zh-CN" altLang="en-US"/>
          </a:p>
        </p:txBody>
      </p:sp>
      <p:sp>
        <p:nvSpPr>
          <p:cNvPr id="29" name="文本框 28"/>
          <p:cNvSpPr txBox="1"/>
          <p:nvPr/>
        </p:nvSpPr>
        <p:spPr>
          <a:xfrm>
            <a:off x="4966335" y="5411470"/>
            <a:ext cx="1783080" cy="368300"/>
          </a:xfrm>
          <a:prstGeom prst="rect">
            <a:avLst/>
          </a:prstGeom>
          <a:noFill/>
        </p:spPr>
        <p:txBody>
          <a:bodyPr wrap="none" rtlCol="0">
            <a:spAutoFit/>
          </a:bodyPr>
          <a:p>
            <a:r>
              <a:rPr lang="zh-CN" altLang="en-US"/>
              <a:t>评价：一分为二</a:t>
            </a:r>
            <a:endParaRPr lang="zh-CN" altLang="en-US"/>
          </a:p>
        </p:txBody>
      </p:sp>
      <p:sp>
        <p:nvSpPr>
          <p:cNvPr id="27" name="文本框 26"/>
          <p:cNvSpPr txBox="1"/>
          <p:nvPr/>
        </p:nvSpPr>
        <p:spPr>
          <a:xfrm>
            <a:off x="2508885" y="3474720"/>
            <a:ext cx="1783080" cy="645160"/>
          </a:xfrm>
          <a:prstGeom prst="rect">
            <a:avLst/>
          </a:prstGeom>
          <a:noFill/>
        </p:spPr>
        <p:txBody>
          <a:bodyPr wrap="none" rtlCol="0" anchor="t">
            <a:spAutoFit/>
          </a:bodyPr>
          <a:p>
            <a:pPr algn="l"/>
            <a:r>
              <a:rPr lang="zh-CN" altLang="en-US"/>
              <a:t>勃列日涅夫改革</a:t>
            </a:r>
            <a:endParaRPr lang="zh-CN" altLang="en-US"/>
          </a:p>
          <a:p>
            <a:pPr algn="l"/>
            <a:r>
              <a:rPr lang="en-US" altLang="zh-CN"/>
              <a:t>1964-19</a:t>
            </a:r>
            <a:r>
              <a:rPr lang="en-US"/>
              <a:t>82</a:t>
            </a:r>
            <a:endParaRPr lang="en-US"/>
          </a:p>
        </p:txBody>
      </p:sp>
      <p:sp>
        <p:nvSpPr>
          <p:cNvPr id="35" name="文本框 34"/>
          <p:cNvSpPr txBox="1"/>
          <p:nvPr/>
        </p:nvSpPr>
        <p:spPr>
          <a:xfrm>
            <a:off x="1911350" y="5763895"/>
            <a:ext cx="640080" cy="368300"/>
          </a:xfrm>
          <a:prstGeom prst="rect">
            <a:avLst/>
          </a:prstGeom>
          <a:noFill/>
        </p:spPr>
        <p:txBody>
          <a:bodyPr wrap="none" rtlCol="0" anchor="t">
            <a:spAutoFit/>
          </a:bodyPr>
          <a:p>
            <a:r>
              <a:rPr lang="zh-CN" altLang="en-US"/>
              <a:t>西方</a:t>
            </a:r>
            <a:endParaRPr lang="en-US" altLang="zh-CN"/>
          </a:p>
        </p:txBody>
      </p:sp>
      <p:sp>
        <p:nvSpPr>
          <p:cNvPr id="36" name="左大括号 35"/>
          <p:cNvSpPr/>
          <p:nvPr/>
        </p:nvSpPr>
        <p:spPr>
          <a:xfrm>
            <a:off x="2281555" y="5414645"/>
            <a:ext cx="407035" cy="14433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7" name="文本框 36"/>
          <p:cNvSpPr txBox="1"/>
          <p:nvPr/>
        </p:nvSpPr>
        <p:spPr>
          <a:xfrm>
            <a:off x="2551430" y="5672455"/>
            <a:ext cx="3611880" cy="368300"/>
          </a:xfrm>
          <a:prstGeom prst="rect">
            <a:avLst/>
          </a:prstGeom>
          <a:noFill/>
        </p:spPr>
        <p:txBody>
          <a:bodyPr wrap="none" rtlCol="0" anchor="t">
            <a:spAutoFit/>
          </a:bodyPr>
          <a:p>
            <a:r>
              <a:rPr lang="zh-CN" altLang="en-US"/>
              <a:t>战后世界秩序的重建：经济、政治</a:t>
            </a:r>
            <a:endParaRPr lang="zh-CN" altLang="en-US"/>
          </a:p>
        </p:txBody>
      </p:sp>
      <p:sp>
        <p:nvSpPr>
          <p:cNvPr id="38" name="文本框 37"/>
          <p:cNvSpPr txBox="1"/>
          <p:nvPr/>
        </p:nvSpPr>
        <p:spPr>
          <a:xfrm>
            <a:off x="2551430" y="6040755"/>
            <a:ext cx="3383280" cy="368300"/>
          </a:xfrm>
          <a:prstGeom prst="rect">
            <a:avLst/>
          </a:prstGeom>
          <a:noFill/>
        </p:spPr>
        <p:txBody>
          <a:bodyPr wrap="none" rtlCol="0" anchor="t">
            <a:spAutoFit/>
          </a:bodyPr>
          <a:p>
            <a:r>
              <a:rPr lang="zh-CN" altLang="en-US"/>
              <a:t>战后国家资本主义的大规模运用</a:t>
            </a:r>
            <a:endParaRPr lang="zh-CN" altLang="en-US"/>
          </a:p>
        </p:txBody>
      </p:sp>
      <p:sp>
        <p:nvSpPr>
          <p:cNvPr id="39" name="文本框 38"/>
          <p:cNvSpPr txBox="1"/>
          <p:nvPr/>
        </p:nvSpPr>
        <p:spPr>
          <a:xfrm>
            <a:off x="2686685" y="6409055"/>
            <a:ext cx="3843020" cy="368300"/>
          </a:xfrm>
          <a:prstGeom prst="rect">
            <a:avLst/>
          </a:prstGeom>
          <a:noFill/>
        </p:spPr>
        <p:txBody>
          <a:bodyPr wrap="none" rtlCol="0" anchor="t">
            <a:spAutoFit/>
          </a:bodyPr>
          <a:p>
            <a:r>
              <a:rPr lang="en-US" altLang="zh-CN"/>
              <a:t>70</a:t>
            </a:r>
            <a:r>
              <a:rPr lang="zh-CN" altLang="en-US"/>
              <a:t>年代</a:t>
            </a:r>
            <a:r>
              <a:rPr lang="zh-CN" altLang="en-US"/>
              <a:t>滞涨和资本主义经济的新变化</a:t>
            </a:r>
            <a:endParaRPr lang="zh-CN" altLang="en-US"/>
          </a:p>
        </p:txBody>
      </p:sp>
      <p:sp>
        <p:nvSpPr>
          <p:cNvPr id="5" name="文本框 4"/>
          <p:cNvSpPr txBox="1"/>
          <p:nvPr/>
        </p:nvSpPr>
        <p:spPr>
          <a:xfrm>
            <a:off x="1299845" y="1920240"/>
            <a:ext cx="7816215" cy="368300"/>
          </a:xfrm>
          <a:prstGeom prst="rect">
            <a:avLst/>
          </a:prstGeom>
          <a:noFill/>
        </p:spPr>
        <p:txBody>
          <a:bodyPr wrap="square" rtlCol="0" anchor="t">
            <a:spAutoFit/>
          </a:bodyPr>
          <a:p>
            <a:pPr algn="l"/>
            <a:r>
              <a:rPr lang="zh-CN" altLang="en-US"/>
              <a:t>文化艺术：文化的叛逆艺术的后现代、</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linds(horizont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linds(horizont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linds(horizontal)">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blinds(horizontal)">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linds(horizontal)">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blinds(horizontal)">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blinds(horizontal)">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blinds(horizontal)">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blinds(horizontal)">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blinds(horizontal)">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blinds(horizontal)">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blinds(horizontal)">
                                      <p:cBhvr>
                                        <p:cTn id="137" dur="5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blinds(horizontal)">
                                      <p:cBhvr>
                                        <p:cTn id="142" dur="5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blinds(horizontal)">
                                      <p:cBhvr>
                                        <p:cTn id="147" dur="500"/>
                                        <p:tgtEl>
                                          <p:spTgt spid="39"/>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5"/>
                                        </p:tgtEl>
                                        <p:attrNameLst>
                                          <p:attrName>style.visibility</p:attrName>
                                        </p:attrNameLst>
                                      </p:cBhvr>
                                      <p:to>
                                        <p:strVal val="visible"/>
                                      </p:to>
                                    </p:set>
                                    <p:animEffect transition="in" filter="blinds(horizontal)">
                                      <p:cBhvr>
                                        <p:cTn id="1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5" grpId="0"/>
      <p:bldP spid="2" grpId="0"/>
      <p:bldP spid="3" grpId="0"/>
      <p:bldP spid="8" grpId="0"/>
      <p:bldP spid="9" grpId="0" bldLvl="0" animBg="1"/>
      <p:bldP spid="10" grpId="0"/>
      <p:bldP spid="11" grpId="0" bldLvl="0" animBg="1"/>
      <p:bldP spid="17" grpId="0"/>
      <p:bldP spid="23" grpId="0"/>
      <p:bldP spid="26" grpId="0"/>
      <p:bldP spid="30" grpId="0"/>
      <p:bldP spid="31" grpId="0"/>
      <p:bldP spid="16" grpId="0" bldLvl="0" animBg="1"/>
      <p:bldP spid="24" grpId="0"/>
      <p:bldP spid="34" grpId="0"/>
      <p:bldP spid="7" grpId="0"/>
      <p:bldP spid="25" grpId="0"/>
      <p:bldP spid="18" grpId="0" bldLvl="0" animBg="1"/>
      <p:bldP spid="20" grpId="0" bldLvl="0" animBg="1"/>
      <p:bldP spid="21" grpId="0"/>
      <p:bldP spid="29" grpId="0"/>
      <p:bldP spid="27" grpId="0"/>
      <p:bldP spid="35" grpId="0"/>
      <p:bldP spid="36" grpId="0" bldLvl="0" animBg="1"/>
      <p:bldP spid="37" grpId="0"/>
      <p:bldP spid="38" grpId="0"/>
      <p:bldP spid="3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考试性质</a:t>
            </a:r>
            <a:endParaRPr lang="zh-CN" altLang="en-US">
              <a:sym typeface="+mn-ea"/>
            </a:endParaRPr>
          </a:p>
        </p:txBody>
      </p:sp>
      <p:sp>
        <p:nvSpPr>
          <p:cNvPr id="3" name="内容占位符 2"/>
          <p:cNvSpPr>
            <a:spLocks noGrp="1"/>
          </p:cNvSpPr>
          <p:nvPr>
            <p:ph sz="half" idx="1"/>
          </p:nvPr>
        </p:nvSpPr>
        <p:spPr>
          <a:xfrm>
            <a:off x="203200" y="1600200"/>
            <a:ext cx="5236845" cy="4526280"/>
          </a:xfrm>
        </p:spPr>
        <p:txBody>
          <a:bodyPr>
            <a:normAutofit lnSpcReduction="20000"/>
          </a:bodyPr>
          <a:p>
            <a:pPr marL="0" indent="0" algn="ctr">
              <a:buNone/>
            </a:pPr>
            <a:endParaRPr lang="zh-CN" altLang="en-US"/>
          </a:p>
          <a:p>
            <a:pPr marL="0" indent="0">
              <a:buNone/>
            </a:pPr>
            <a:r>
              <a:rPr lang="zh-CN" altLang="en-US" sz="3200"/>
              <a:t>普通高等学校招生全国统一考试是合格的高中毕业生和具有同等学力的考生参加的</a:t>
            </a:r>
            <a:r>
              <a:rPr lang="zh-CN" altLang="en-US" sz="3200">
                <a:solidFill>
                  <a:srgbClr val="FF0000"/>
                </a:solidFill>
              </a:rPr>
              <a:t>选拔件考试</a:t>
            </a:r>
            <a:r>
              <a:rPr lang="zh-CN" altLang="en-US" sz="3200"/>
              <a:t>。高等学校根据考生成绩，按己确定的招生计划，</a:t>
            </a:r>
            <a:r>
              <a:rPr lang="zh-CN" altLang="en-US" sz="3200">
                <a:solidFill>
                  <a:srgbClr val="FF0000"/>
                </a:solidFill>
              </a:rPr>
              <a:t>德、智、体全面衡量</a:t>
            </a:r>
            <a:r>
              <a:rPr lang="zh-CN" altLang="en-US" sz="3200"/>
              <a:t>，择优录取。因此，高考应具有较高的信度、效度，必要的区分度和适当的难度。</a:t>
            </a:r>
            <a:endParaRPr lang="zh-CN" altLang="en-US" sz="3200"/>
          </a:p>
        </p:txBody>
      </p:sp>
      <p:sp>
        <p:nvSpPr>
          <p:cNvPr id="6" name="文本框 5"/>
          <p:cNvSpPr txBox="1"/>
          <p:nvPr/>
        </p:nvSpPr>
        <p:spPr>
          <a:xfrm>
            <a:off x="5440045" y="1984375"/>
            <a:ext cx="3616960" cy="460375"/>
          </a:xfrm>
          <a:prstGeom prst="rect">
            <a:avLst/>
          </a:prstGeom>
          <a:noFill/>
        </p:spPr>
        <p:txBody>
          <a:bodyPr wrap="none" rtlCol="0">
            <a:spAutoFit/>
          </a:bodyPr>
          <a:p>
            <a:r>
              <a:rPr lang="zh-CN" altLang="zh-CN" sz="2400"/>
              <a:t>对高校</a:t>
            </a:r>
            <a:r>
              <a:rPr lang="en-US" altLang="zh-CN" sz="2400"/>
              <a:t>:</a:t>
            </a:r>
            <a:r>
              <a:rPr lang="zh-CN" altLang="zh-CN" sz="2400"/>
              <a:t>淘汰性的升学考试</a:t>
            </a:r>
            <a:endParaRPr lang="zh-CN" altLang="zh-CN" sz="2400"/>
          </a:p>
        </p:txBody>
      </p:sp>
      <p:sp>
        <p:nvSpPr>
          <p:cNvPr id="7" name="文本框 6"/>
          <p:cNvSpPr txBox="1"/>
          <p:nvPr/>
        </p:nvSpPr>
        <p:spPr>
          <a:xfrm>
            <a:off x="5440045" y="2638425"/>
            <a:ext cx="3027680" cy="521970"/>
          </a:xfrm>
          <a:prstGeom prst="rect">
            <a:avLst/>
          </a:prstGeom>
          <a:noFill/>
        </p:spPr>
        <p:txBody>
          <a:bodyPr wrap="none" rtlCol="0">
            <a:spAutoFit/>
          </a:bodyPr>
          <a:p>
            <a:r>
              <a:rPr lang="zh-CN" altLang="en-US" sz="2800"/>
              <a:t>对国家：培养人才</a:t>
            </a:r>
            <a:endParaRPr lang="zh-CN" altLang="en-US" sz="2800"/>
          </a:p>
        </p:txBody>
      </p:sp>
      <p:sp>
        <p:nvSpPr>
          <p:cNvPr id="8" name="文本框 7"/>
          <p:cNvSpPr txBox="1"/>
          <p:nvPr/>
        </p:nvSpPr>
        <p:spPr>
          <a:xfrm>
            <a:off x="5440045" y="3160395"/>
            <a:ext cx="3089910" cy="953135"/>
          </a:xfrm>
          <a:prstGeom prst="rect">
            <a:avLst/>
          </a:prstGeom>
          <a:noFill/>
        </p:spPr>
        <p:txBody>
          <a:bodyPr wrap="none" rtlCol="0">
            <a:spAutoFit/>
          </a:bodyPr>
          <a:p>
            <a:r>
              <a:rPr lang="zh-CN" altLang="en-US" sz="2800"/>
              <a:t>标准：立德树人，</a:t>
            </a:r>
            <a:endParaRPr lang="zh-CN" altLang="en-US" sz="2800"/>
          </a:p>
          <a:p>
            <a:r>
              <a:rPr lang="zh-CN" altLang="en-US" sz="2800"/>
              <a:t>              德智体美劳</a:t>
            </a:r>
            <a:endParaRPr lang="zh-CN" altLang="en-US" sz="2800"/>
          </a:p>
        </p:txBody>
      </p:sp>
      <p:sp>
        <p:nvSpPr>
          <p:cNvPr id="9" name="文本框 8"/>
          <p:cNvSpPr txBox="1"/>
          <p:nvPr/>
        </p:nvSpPr>
        <p:spPr>
          <a:xfrm>
            <a:off x="5440045" y="4113530"/>
            <a:ext cx="3383280" cy="521970"/>
          </a:xfrm>
          <a:prstGeom prst="rect">
            <a:avLst/>
          </a:prstGeom>
          <a:noFill/>
        </p:spPr>
        <p:txBody>
          <a:bodyPr wrap="none" rtlCol="0">
            <a:spAutoFit/>
          </a:bodyPr>
          <a:p>
            <a:r>
              <a:rPr lang="zh-CN" altLang="en-US" sz="2800"/>
              <a:t>对高中：教学的导向</a:t>
            </a:r>
            <a:endParaRPr lang="zh-CN" altLang="en-US" sz="2800"/>
          </a:p>
        </p:txBody>
      </p:sp>
      <p:sp>
        <p:nvSpPr>
          <p:cNvPr id="10" name="文本框 9"/>
          <p:cNvSpPr txBox="1"/>
          <p:nvPr/>
        </p:nvSpPr>
        <p:spPr>
          <a:xfrm>
            <a:off x="5289550" y="4909820"/>
            <a:ext cx="3998595" cy="460375"/>
          </a:xfrm>
          <a:prstGeom prst="rect">
            <a:avLst/>
          </a:prstGeom>
          <a:noFill/>
        </p:spPr>
        <p:txBody>
          <a:bodyPr wrap="none" rtlCol="0" anchor="t">
            <a:spAutoFit/>
          </a:bodyPr>
          <a:p>
            <a:pPr>
              <a:buNone/>
            </a:pPr>
            <a:r>
              <a:rPr lang="zh-CN" altLang="en-US" sz="2400" dirty="0" smtClean="0">
                <a:solidFill>
                  <a:srgbClr val="FF0000"/>
                </a:solidFill>
                <a:sym typeface="+mn-ea"/>
              </a:rPr>
              <a:t>试题难易度比例：</a:t>
            </a:r>
            <a:r>
              <a:rPr lang="en-US" altLang="zh-CN" sz="2400" dirty="0" smtClean="0">
                <a:solidFill>
                  <a:srgbClr val="FF0000"/>
                </a:solidFill>
                <a:sym typeface="+mn-ea"/>
              </a:rPr>
              <a:t>3</a:t>
            </a:r>
            <a:r>
              <a:rPr lang="zh-CN" altLang="en-US" sz="2400" dirty="0" smtClean="0">
                <a:solidFill>
                  <a:srgbClr val="FF0000"/>
                </a:solidFill>
                <a:sym typeface="+mn-ea"/>
              </a:rPr>
              <a:t>：</a:t>
            </a:r>
            <a:r>
              <a:rPr lang="en-US" altLang="zh-CN" sz="2400" dirty="0" smtClean="0">
                <a:solidFill>
                  <a:srgbClr val="FF0000"/>
                </a:solidFill>
                <a:sym typeface="+mn-ea"/>
              </a:rPr>
              <a:t>5</a:t>
            </a:r>
            <a:r>
              <a:rPr lang="zh-CN" altLang="en-US" sz="2400" dirty="0" smtClean="0">
                <a:solidFill>
                  <a:srgbClr val="FF0000"/>
                </a:solidFill>
                <a:sym typeface="+mn-ea"/>
              </a:rPr>
              <a:t>：</a:t>
            </a:r>
            <a:r>
              <a:rPr lang="en-US" altLang="zh-CN" sz="2400" dirty="0" smtClean="0">
                <a:solidFill>
                  <a:srgbClr val="FF0000"/>
                </a:solidFill>
                <a:sym typeface="+mn-ea"/>
              </a:rPr>
              <a:t>2</a:t>
            </a:r>
            <a:r>
              <a:rPr lang="zh-CN" altLang="en-US" sz="2400" dirty="0" smtClean="0">
                <a:solidFill>
                  <a:srgbClr val="FF0000"/>
                </a:solidFill>
                <a:sym typeface="+mn-ea"/>
              </a:rPr>
              <a:t>；</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692696"/>
          </a:xfrm>
        </p:spPr>
        <p:txBody>
          <a:bodyPr>
            <a:normAutofit fontScale="90000"/>
          </a:bodyPr>
          <a:lstStyle/>
          <a:p>
            <a:r>
              <a:rPr lang="zh-CN" altLang="en-US" dirty="0" smtClean="0"/>
              <a:t>二、考试范围与要求</a:t>
            </a:r>
            <a:endParaRPr lang="zh-CN" altLang="en-US" dirty="0"/>
          </a:p>
        </p:txBody>
      </p:sp>
      <p:sp>
        <p:nvSpPr>
          <p:cNvPr id="3" name="内容占位符 2"/>
          <p:cNvSpPr>
            <a:spLocks noGrp="1"/>
          </p:cNvSpPr>
          <p:nvPr>
            <p:ph sz="half" idx="1"/>
          </p:nvPr>
        </p:nvSpPr>
        <p:spPr>
          <a:xfrm>
            <a:off x="0" y="620688"/>
            <a:ext cx="4788024" cy="6237312"/>
          </a:xfrm>
        </p:spPr>
        <p:txBody>
          <a:bodyPr>
            <a:normAutofit fontScale="85000" lnSpcReduction="10000"/>
          </a:bodyPr>
          <a:lstStyle/>
          <a:p>
            <a:r>
              <a:rPr lang="zh-CN" altLang="en-US" sz="2900" b="1" dirty="0" smtClean="0"/>
              <a:t>必考内容</a:t>
            </a:r>
            <a:endParaRPr lang="en-US" altLang="zh-CN" sz="2900" b="1" dirty="0" smtClean="0"/>
          </a:p>
          <a:p>
            <a:r>
              <a:rPr lang="zh-CN" altLang="en-US" sz="2900" b="1" dirty="0"/>
              <a:t>第</a:t>
            </a:r>
            <a:r>
              <a:rPr lang="zh-CN" altLang="en-US" sz="2900" b="1" dirty="0" smtClean="0"/>
              <a:t>一部分   古代</a:t>
            </a:r>
            <a:endParaRPr lang="en-US" altLang="zh-CN" sz="2900" b="1" dirty="0" smtClean="0"/>
          </a:p>
          <a:p>
            <a:r>
              <a:rPr lang="zh-CN" altLang="en-US" sz="2900" b="1" dirty="0"/>
              <a:t>中国</a:t>
            </a:r>
            <a:endParaRPr lang="zh-CN" altLang="en-US" sz="2900" b="1" dirty="0"/>
          </a:p>
          <a:p>
            <a:r>
              <a:rPr lang="en-US" altLang="zh-CN" sz="2900" dirty="0"/>
              <a:t>1.</a:t>
            </a:r>
            <a:r>
              <a:rPr lang="zh-CN" altLang="en-US" sz="2900" dirty="0"/>
              <a:t>古代中国的政治制度</a:t>
            </a:r>
            <a:endParaRPr lang="zh-CN" altLang="en-US" sz="2900" dirty="0"/>
          </a:p>
          <a:p>
            <a:r>
              <a:rPr lang="en-US" altLang="zh-CN" sz="2900" dirty="0"/>
              <a:t>(1</a:t>
            </a:r>
            <a:r>
              <a:rPr lang="zh-CN" altLang="en-US" sz="2900" dirty="0"/>
              <a:t>）商周时期的政治制度</a:t>
            </a:r>
            <a:endParaRPr lang="zh-CN" altLang="en-US" sz="2900" dirty="0"/>
          </a:p>
          <a:p>
            <a:r>
              <a:rPr lang="en-US" altLang="zh-CN" sz="2900" dirty="0"/>
              <a:t>(2</a:t>
            </a:r>
            <a:r>
              <a:rPr lang="zh-CN" altLang="en-US" sz="2900" dirty="0"/>
              <a:t>）秦中央集权制度的形成</a:t>
            </a:r>
            <a:endParaRPr lang="zh-CN" altLang="en-US" sz="2900" dirty="0"/>
          </a:p>
          <a:p>
            <a:r>
              <a:rPr lang="en-US" altLang="zh-CN" sz="2900" dirty="0"/>
              <a:t>(3</a:t>
            </a:r>
            <a:r>
              <a:rPr lang="zh-CN" altLang="en-US" sz="2900" dirty="0"/>
              <a:t>）汉到元政治制度的演变</a:t>
            </a:r>
            <a:endParaRPr lang="zh-CN" altLang="en-US" sz="2900" dirty="0"/>
          </a:p>
          <a:p>
            <a:r>
              <a:rPr lang="en-US" altLang="zh-CN" sz="2900" dirty="0"/>
              <a:t>(4</a:t>
            </a:r>
            <a:r>
              <a:rPr lang="zh-CN" altLang="en-US" sz="2900" dirty="0"/>
              <a:t>）明清君主专制制度的加强</a:t>
            </a:r>
            <a:endParaRPr lang="zh-CN" altLang="en-US" sz="2900" dirty="0"/>
          </a:p>
          <a:p>
            <a:r>
              <a:rPr lang="en-US" altLang="zh-CN" sz="2900" dirty="0"/>
              <a:t>2.</a:t>
            </a:r>
            <a:r>
              <a:rPr lang="zh-CN" altLang="en-US" sz="2900" dirty="0"/>
              <a:t>古代中国的经济</a:t>
            </a:r>
            <a:endParaRPr lang="zh-CN" altLang="en-US" sz="2900" dirty="0"/>
          </a:p>
          <a:p>
            <a:r>
              <a:rPr lang="en-US" altLang="zh-CN" sz="2900" dirty="0"/>
              <a:t>(1</a:t>
            </a:r>
            <a:r>
              <a:rPr lang="zh-CN" altLang="en-US" sz="2900" dirty="0"/>
              <a:t>）农业的主要耕作方式和土地制度</a:t>
            </a:r>
            <a:endParaRPr lang="zh-CN" altLang="en-US" sz="2900" dirty="0"/>
          </a:p>
          <a:p>
            <a:r>
              <a:rPr lang="en-US" altLang="zh-CN" sz="2900" dirty="0"/>
              <a:t>(2</a:t>
            </a:r>
            <a:r>
              <a:rPr lang="zh-CN" altLang="en-US" sz="2900" dirty="0"/>
              <a:t>）手工业的发展</a:t>
            </a:r>
            <a:endParaRPr lang="zh-CN" altLang="en-US" sz="2900" dirty="0"/>
          </a:p>
          <a:p>
            <a:r>
              <a:rPr lang="en-US" altLang="zh-CN" sz="2900" dirty="0"/>
              <a:t>(3</a:t>
            </a:r>
            <a:r>
              <a:rPr lang="zh-CN" altLang="en-US" sz="2900" dirty="0"/>
              <a:t>）商业的发展</a:t>
            </a:r>
            <a:endParaRPr lang="zh-CN" altLang="en-US" sz="2900" dirty="0"/>
          </a:p>
          <a:p>
            <a:r>
              <a:rPr lang="en-US" altLang="zh-CN" sz="2900" dirty="0"/>
              <a:t>(4</a:t>
            </a:r>
            <a:r>
              <a:rPr lang="zh-CN" altLang="en-US" sz="2900" dirty="0"/>
              <a:t>）资本主义萌芽与“重农抑商”和“海禁”政策</a:t>
            </a:r>
            <a:endParaRPr lang="zh-CN" altLang="en-US" sz="2900" dirty="0"/>
          </a:p>
          <a:p>
            <a:endParaRPr lang="zh-CN" altLang="en-US" dirty="0"/>
          </a:p>
          <a:p>
            <a:endParaRPr lang="zh-CN" altLang="en-US" dirty="0"/>
          </a:p>
        </p:txBody>
      </p:sp>
      <p:sp>
        <p:nvSpPr>
          <p:cNvPr id="4" name="内容占位符 3"/>
          <p:cNvSpPr>
            <a:spLocks noGrp="1"/>
          </p:cNvSpPr>
          <p:nvPr>
            <p:ph sz="half" idx="2"/>
          </p:nvPr>
        </p:nvSpPr>
        <p:spPr>
          <a:xfrm>
            <a:off x="4787900" y="1668145"/>
            <a:ext cx="4038600" cy="2466340"/>
          </a:xfrm>
        </p:spPr>
        <p:txBody>
          <a:bodyPr>
            <a:normAutofit/>
          </a:bodyPr>
          <a:lstStyle/>
          <a:p>
            <a:pPr marL="0" indent="0">
              <a:buNone/>
            </a:pPr>
            <a:r>
              <a:rPr lang="zh-CN" altLang="en-US" dirty="0"/>
              <a:t>古代中国的政治制度是历年高考考查的重点，尤其是汉到元政治制度的演变更是每年必考，题型以选择题为主</a:t>
            </a:r>
            <a:endParaRPr lang="zh-CN" altLang="en-US" dirty="0"/>
          </a:p>
        </p:txBody>
      </p:sp>
      <p:sp>
        <p:nvSpPr>
          <p:cNvPr id="5" name="文本框 4"/>
          <p:cNvSpPr txBox="1"/>
          <p:nvPr/>
        </p:nvSpPr>
        <p:spPr>
          <a:xfrm>
            <a:off x="4875530" y="4388485"/>
            <a:ext cx="4384675" cy="2306955"/>
          </a:xfrm>
          <a:prstGeom prst="rect">
            <a:avLst/>
          </a:prstGeom>
          <a:noFill/>
        </p:spPr>
        <p:txBody>
          <a:bodyPr wrap="square" rtlCol="0">
            <a:spAutoFit/>
          </a:bodyPr>
          <a:p>
            <a:r>
              <a:rPr lang="zh-CN" altLang="en-US" sz="2400"/>
              <a:t>古代中国的经济在全国卷的考查中，高频考点为古代土地政策与农业发展的表现、古代商业发展的阶段性成就和影响、经济重心南移。</a:t>
            </a:r>
            <a:endParaRPr lang="zh-CN" altLang="en-US" sz="2400"/>
          </a:p>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左大括号 13"/>
          <p:cNvSpPr/>
          <p:nvPr/>
        </p:nvSpPr>
        <p:spPr>
          <a:xfrm>
            <a:off x="533400" y="530860"/>
            <a:ext cx="225425" cy="5248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58825" y="662305"/>
            <a:ext cx="640080" cy="645160"/>
          </a:xfrm>
          <a:prstGeom prst="rect">
            <a:avLst/>
          </a:prstGeom>
          <a:noFill/>
        </p:spPr>
        <p:txBody>
          <a:bodyPr wrap="none" rtlCol="0" anchor="t">
            <a:spAutoFit/>
          </a:bodyPr>
          <a:p>
            <a:r>
              <a:rPr lang="zh-CN" altLang="en-US"/>
              <a:t>阶段</a:t>
            </a:r>
            <a:endParaRPr lang="zh-CN" altLang="en-US"/>
          </a:p>
          <a:p>
            <a:r>
              <a:rPr lang="zh-CN" altLang="en-US"/>
              <a:t>特征</a:t>
            </a:r>
            <a:endParaRPr lang="zh-CN" altLang="en-US"/>
          </a:p>
        </p:txBody>
      </p:sp>
      <p:sp>
        <p:nvSpPr>
          <p:cNvPr id="8" name="文本框 7"/>
          <p:cNvSpPr txBox="1"/>
          <p:nvPr/>
        </p:nvSpPr>
        <p:spPr>
          <a:xfrm>
            <a:off x="645795" y="2461260"/>
            <a:ext cx="640080" cy="645160"/>
          </a:xfrm>
          <a:prstGeom prst="rect">
            <a:avLst/>
          </a:prstGeom>
          <a:noFill/>
        </p:spPr>
        <p:txBody>
          <a:bodyPr wrap="none" rtlCol="0" anchor="t">
            <a:spAutoFit/>
          </a:bodyPr>
          <a:p>
            <a:r>
              <a:rPr lang="zh-CN" altLang="en-US"/>
              <a:t>核心</a:t>
            </a:r>
            <a:endParaRPr lang="zh-CN" altLang="en-US"/>
          </a:p>
          <a:p>
            <a:r>
              <a:rPr lang="zh-CN" altLang="en-US"/>
              <a:t>考点</a:t>
            </a:r>
            <a:endParaRPr lang="zh-CN" altLang="en-US"/>
          </a:p>
        </p:txBody>
      </p:sp>
      <p:sp>
        <p:nvSpPr>
          <p:cNvPr id="9" name="左大括号 8"/>
          <p:cNvSpPr/>
          <p:nvPr/>
        </p:nvSpPr>
        <p:spPr>
          <a:xfrm>
            <a:off x="1196975" y="1493520"/>
            <a:ext cx="167640" cy="40093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1257300" y="3256280"/>
            <a:ext cx="640080" cy="645160"/>
          </a:xfrm>
          <a:prstGeom prst="rect">
            <a:avLst/>
          </a:prstGeom>
          <a:noFill/>
        </p:spPr>
        <p:txBody>
          <a:bodyPr wrap="none" rtlCol="0" anchor="t">
            <a:spAutoFit/>
          </a:bodyPr>
          <a:p>
            <a:r>
              <a:rPr lang="zh-CN" altLang="en-US"/>
              <a:t>西方</a:t>
            </a:r>
            <a:endParaRPr lang="zh-CN" altLang="en-US"/>
          </a:p>
          <a:p>
            <a:r>
              <a:rPr lang="zh-CN" altLang="en-US"/>
              <a:t>方面</a:t>
            </a:r>
            <a:endParaRPr lang="zh-CN" altLang="en-US"/>
          </a:p>
        </p:txBody>
      </p:sp>
      <p:sp>
        <p:nvSpPr>
          <p:cNvPr id="11" name="左大括号 10"/>
          <p:cNvSpPr/>
          <p:nvPr/>
        </p:nvSpPr>
        <p:spPr>
          <a:xfrm rot="10800000" flipH="1">
            <a:off x="1897380" y="1044575"/>
            <a:ext cx="127635" cy="37172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2038985" y="1044575"/>
            <a:ext cx="640080" cy="645160"/>
          </a:xfrm>
          <a:prstGeom prst="rect">
            <a:avLst/>
          </a:prstGeom>
          <a:noFill/>
        </p:spPr>
        <p:txBody>
          <a:bodyPr wrap="none" rtlCol="0" anchor="t">
            <a:spAutoFit/>
          </a:bodyPr>
          <a:p>
            <a:r>
              <a:rPr lang="zh-CN" altLang="en-US"/>
              <a:t>经济</a:t>
            </a:r>
            <a:endParaRPr lang="zh-CN" altLang="en-US"/>
          </a:p>
          <a:p>
            <a:r>
              <a:rPr lang="zh-CN" altLang="en-US"/>
              <a:t>方面</a:t>
            </a:r>
            <a:endParaRPr lang="zh-CN" altLang="en-US"/>
          </a:p>
        </p:txBody>
      </p:sp>
      <p:sp>
        <p:nvSpPr>
          <p:cNvPr id="3" name="文本框 2"/>
          <p:cNvSpPr txBox="1"/>
          <p:nvPr/>
        </p:nvSpPr>
        <p:spPr>
          <a:xfrm>
            <a:off x="1398905" y="5502910"/>
            <a:ext cx="640080" cy="368300"/>
          </a:xfrm>
          <a:prstGeom prst="rect">
            <a:avLst/>
          </a:prstGeom>
          <a:noFill/>
        </p:spPr>
        <p:txBody>
          <a:bodyPr wrap="none" rtlCol="0" anchor="t">
            <a:spAutoFit/>
          </a:bodyPr>
          <a:p>
            <a:r>
              <a:rPr lang="zh-CN" altLang="en-US"/>
              <a:t>世界</a:t>
            </a:r>
            <a:endParaRPr lang="zh-CN" altLang="en-US"/>
          </a:p>
        </p:txBody>
      </p:sp>
      <p:sp>
        <p:nvSpPr>
          <p:cNvPr id="5" name="左大括号 4"/>
          <p:cNvSpPr/>
          <p:nvPr/>
        </p:nvSpPr>
        <p:spPr>
          <a:xfrm>
            <a:off x="2021205" y="5209540"/>
            <a:ext cx="526415" cy="139573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2547620" y="5411470"/>
            <a:ext cx="5860415" cy="368300"/>
          </a:xfrm>
          <a:prstGeom prst="rect">
            <a:avLst/>
          </a:prstGeom>
          <a:noFill/>
        </p:spPr>
        <p:txBody>
          <a:bodyPr wrap="square" rtlCol="0">
            <a:spAutoFit/>
          </a:bodyPr>
          <a:p>
            <a:r>
              <a:rPr lang="zh-CN" altLang="en-US"/>
              <a:t>美苏：冷战争霸</a:t>
            </a:r>
            <a:r>
              <a:rPr lang="en-US" altLang="zh-CN"/>
              <a:t>——</a:t>
            </a:r>
            <a:r>
              <a:rPr lang="zh-CN" altLang="en-US"/>
              <a:t>多极化</a:t>
            </a:r>
            <a:r>
              <a:rPr lang="en-US" altLang="zh-CN"/>
              <a:t>——</a:t>
            </a:r>
            <a:r>
              <a:rPr lang="zh-CN" altLang="en-US"/>
              <a:t>苏联解体，后雅尔塔体系</a:t>
            </a:r>
            <a:endParaRPr lang="zh-CN" altLang="en-US"/>
          </a:p>
        </p:txBody>
      </p:sp>
      <p:sp>
        <p:nvSpPr>
          <p:cNvPr id="16" name="文本框 15"/>
          <p:cNvSpPr txBox="1"/>
          <p:nvPr/>
        </p:nvSpPr>
        <p:spPr>
          <a:xfrm>
            <a:off x="2540635" y="5779770"/>
            <a:ext cx="4940300" cy="368300"/>
          </a:xfrm>
          <a:prstGeom prst="rect">
            <a:avLst/>
          </a:prstGeom>
          <a:noFill/>
        </p:spPr>
        <p:txBody>
          <a:bodyPr wrap="none" rtlCol="0">
            <a:spAutoFit/>
          </a:bodyPr>
          <a:p>
            <a:r>
              <a:rPr lang="zh-CN" altLang="en-US"/>
              <a:t>第三世界：殖民体系瓦解</a:t>
            </a:r>
            <a:r>
              <a:rPr lang="en-US" altLang="zh-CN"/>
              <a:t>——</a:t>
            </a:r>
            <a:r>
              <a:rPr lang="zh-CN" altLang="en-US"/>
              <a:t>第三世界兴起壮大</a:t>
            </a:r>
            <a:endParaRPr lang="zh-CN" altLang="en-US"/>
          </a:p>
        </p:txBody>
      </p:sp>
      <p:sp>
        <p:nvSpPr>
          <p:cNvPr id="18" name="文本框 17"/>
          <p:cNvSpPr txBox="1"/>
          <p:nvPr/>
        </p:nvSpPr>
        <p:spPr>
          <a:xfrm>
            <a:off x="2540635" y="6148070"/>
            <a:ext cx="5626100" cy="368300"/>
          </a:xfrm>
          <a:prstGeom prst="rect">
            <a:avLst/>
          </a:prstGeom>
          <a:noFill/>
        </p:spPr>
        <p:txBody>
          <a:bodyPr wrap="none" rtlCol="0">
            <a:spAutoFit/>
          </a:bodyPr>
          <a:p>
            <a:r>
              <a:rPr lang="zh-CN" altLang="en-US"/>
              <a:t>中国：综合国力增强</a:t>
            </a:r>
            <a:r>
              <a:rPr lang="en-US" altLang="zh-CN"/>
              <a:t>——</a:t>
            </a:r>
            <a:r>
              <a:rPr lang="zh-CN" altLang="en-US"/>
              <a:t>人类命运共同体，冲击旧秩序</a:t>
            </a:r>
            <a:endParaRPr lang="zh-CN" altLang="en-US"/>
          </a:p>
        </p:txBody>
      </p:sp>
      <p:sp>
        <p:nvSpPr>
          <p:cNvPr id="2" name="文本框 1"/>
          <p:cNvSpPr txBox="1"/>
          <p:nvPr/>
        </p:nvSpPr>
        <p:spPr>
          <a:xfrm>
            <a:off x="-80010" y="153035"/>
            <a:ext cx="613410" cy="5781040"/>
          </a:xfrm>
          <a:prstGeom prst="rect">
            <a:avLst/>
          </a:prstGeom>
          <a:noFill/>
        </p:spPr>
        <p:txBody>
          <a:bodyPr vert="eaVert" wrap="none" rtlCol="0">
            <a:spAutoFit/>
          </a:bodyPr>
          <a:p>
            <a:pPr algn="l"/>
            <a:r>
              <a:rPr lang="zh-CN" altLang="en-US" sz="2800">
                <a:sym typeface="+mn-ea"/>
              </a:rPr>
              <a:t>世界近代的的</a:t>
            </a:r>
            <a:r>
              <a:rPr lang="zh-CN" altLang="en-US" sz="2800"/>
              <a:t>政治、经济、思想文化</a:t>
            </a:r>
            <a:endParaRPr lang="zh-CN" altLang="en-US" sz="2800"/>
          </a:p>
        </p:txBody>
      </p:sp>
      <p:sp>
        <p:nvSpPr>
          <p:cNvPr id="7" name="左大括号 6"/>
          <p:cNvSpPr/>
          <p:nvPr/>
        </p:nvSpPr>
        <p:spPr>
          <a:xfrm>
            <a:off x="2563495" y="500380"/>
            <a:ext cx="115570" cy="230378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3" name="文本框 32"/>
          <p:cNvSpPr txBox="1"/>
          <p:nvPr/>
        </p:nvSpPr>
        <p:spPr>
          <a:xfrm>
            <a:off x="6903720" y="153035"/>
            <a:ext cx="2240280" cy="368300"/>
          </a:xfrm>
          <a:prstGeom prst="rect">
            <a:avLst/>
          </a:prstGeom>
          <a:noFill/>
        </p:spPr>
        <p:txBody>
          <a:bodyPr wrap="none" rtlCol="0" anchor="t">
            <a:spAutoFit/>
          </a:bodyPr>
          <a:p>
            <a:r>
              <a:rPr lang="zh-CN" altLang="en-US"/>
              <a:t>原因：旧解体、形势</a:t>
            </a:r>
            <a:endParaRPr lang="zh-CN" altLang="en-US"/>
          </a:p>
        </p:txBody>
      </p:sp>
      <p:sp>
        <p:nvSpPr>
          <p:cNvPr id="34" name="文本框 33"/>
          <p:cNvSpPr txBox="1"/>
          <p:nvPr/>
        </p:nvSpPr>
        <p:spPr>
          <a:xfrm>
            <a:off x="6908165" y="638175"/>
            <a:ext cx="1783080" cy="368300"/>
          </a:xfrm>
          <a:prstGeom prst="rect">
            <a:avLst/>
          </a:prstGeom>
          <a:noFill/>
        </p:spPr>
        <p:txBody>
          <a:bodyPr wrap="none" rtlCol="0" anchor="t">
            <a:spAutoFit/>
          </a:bodyPr>
          <a:p>
            <a:r>
              <a:rPr lang="zh-CN" altLang="en-US"/>
              <a:t>内容：两个挂钩</a:t>
            </a:r>
            <a:endParaRPr lang="zh-CN" altLang="en-US"/>
          </a:p>
        </p:txBody>
      </p:sp>
      <p:sp>
        <p:nvSpPr>
          <p:cNvPr id="28" name="文本框 27"/>
          <p:cNvSpPr txBox="1"/>
          <p:nvPr/>
        </p:nvSpPr>
        <p:spPr>
          <a:xfrm>
            <a:off x="1365250" y="1493520"/>
            <a:ext cx="673735" cy="368300"/>
          </a:xfrm>
          <a:prstGeom prst="rect">
            <a:avLst/>
          </a:prstGeom>
          <a:noFill/>
        </p:spPr>
        <p:txBody>
          <a:bodyPr wrap="square" rtlCol="0" anchor="t">
            <a:spAutoFit/>
          </a:bodyPr>
          <a:p>
            <a:r>
              <a:rPr lang="zh-CN" altLang="en-US"/>
              <a:t>苏联</a:t>
            </a:r>
            <a:endParaRPr lang="zh-CN" altLang="en-US"/>
          </a:p>
        </p:txBody>
      </p:sp>
      <p:sp>
        <p:nvSpPr>
          <p:cNvPr id="37" name="文本框 36"/>
          <p:cNvSpPr txBox="1"/>
          <p:nvPr/>
        </p:nvSpPr>
        <p:spPr>
          <a:xfrm>
            <a:off x="2816860" y="399415"/>
            <a:ext cx="3154680" cy="645160"/>
          </a:xfrm>
          <a:prstGeom prst="rect">
            <a:avLst/>
          </a:prstGeom>
          <a:noFill/>
        </p:spPr>
        <p:txBody>
          <a:bodyPr wrap="none" rtlCol="0" anchor="t">
            <a:spAutoFit/>
          </a:bodyPr>
          <a:p>
            <a:r>
              <a:rPr lang="zh-CN" altLang="en-US"/>
              <a:t>战后世界</a:t>
            </a:r>
            <a:endParaRPr lang="zh-CN" altLang="en-US"/>
          </a:p>
          <a:p>
            <a:r>
              <a:rPr lang="zh-CN" altLang="en-US"/>
              <a:t>秩序的重建：布雷顿森林体系</a:t>
            </a:r>
            <a:endParaRPr lang="zh-CN" altLang="en-US"/>
          </a:p>
        </p:txBody>
      </p:sp>
      <p:sp>
        <p:nvSpPr>
          <p:cNvPr id="4" name="左大括号 3"/>
          <p:cNvSpPr/>
          <p:nvPr/>
        </p:nvSpPr>
        <p:spPr>
          <a:xfrm>
            <a:off x="6438265" y="153035"/>
            <a:ext cx="234315" cy="147828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6908165" y="1006475"/>
            <a:ext cx="1325880" cy="368300"/>
          </a:xfrm>
          <a:prstGeom prst="rect">
            <a:avLst/>
          </a:prstGeom>
          <a:noFill/>
        </p:spPr>
        <p:txBody>
          <a:bodyPr wrap="none" rtlCol="0" anchor="t">
            <a:spAutoFit/>
          </a:bodyPr>
          <a:p>
            <a:r>
              <a:rPr lang="zh-CN" altLang="en-US"/>
              <a:t>组织：三个</a:t>
            </a:r>
            <a:endParaRPr lang="zh-CN" altLang="en-US"/>
          </a:p>
        </p:txBody>
      </p:sp>
      <p:sp>
        <p:nvSpPr>
          <p:cNvPr id="19" name="文本框 18"/>
          <p:cNvSpPr txBox="1"/>
          <p:nvPr/>
        </p:nvSpPr>
        <p:spPr>
          <a:xfrm>
            <a:off x="6908165" y="1468120"/>
            <a:ext cx="1783080" cy="368300"/>
          </a:xfrm>
          <a:prstGeom prst="rect">
            <a:avLst/>
          </a:prstGeom>
          <a:noFill/>
        </p:spPr>
        <p:txBody>
          <a:bodyPr wrap="none" rtlCol="0" anchor="t">
            <a:spAutoFit/>
          </a:bodyPr>
          <a:p>
            <a:r>
              <a:rPr lang="zh-CN" altLang="en-US"/>
              <a:t>评价：一分为二</a:t>
            </a:r>
            <a:endParaRPr lang="zh-CN" altLang="en-US"/>
          </a:p>
        </p:txBody>
      </p:sp>
      <p:sp>
        <p:nvSpPr>
          <p:cNvPr id="38" name="文本框 37"/>
          <p:cNvSpPr txBox="1"/>
          <p:nvPr/>
        </p:nvSpPr>
        <p:spPr>
          <a:xfrm>
            <a:off x="2679065" y="2461260"/>
            <a:ext cx="2011680" cy="645160"/>
          </a:xfrm>
          <a:prstGeom prst="rect">
            <a:avLst/>
          </a:prstGeom>
          <a:noFill/>
        </p:spPr>
        <p:txBody>
          <a:bodyPr wrap="none" rtlCol="0" anchor="t">
            <a:spAutoFit/>
          </a:bodyPr>
          <a:p>
            <a:r>
              <a:rPr lang="zh-CN" altLang="en-US"/>
              <a:t>战后国家资本</a:t>
            </a:r>
            <a:endParaRPr lang="zh-CN" altLang="en-US"/>
          </a:p>
          <a:p>
            <a:r>
              <a:rPr lang="zh-CN" altLang="en-US"/>
              <a:t>主义的大规模运用</a:t>
            </a:r>
            <a:endParaRPr lang="zh-CN" altLang="en-US"/>
          </a:p>
        </p:txBody>
      </p:sp>
      <p:sp>
        <p:nvSpPr>
          <p:cNvPr id="20" name="左大括号 19"/>
          <p:cNvSpPr/>
          <p:nvPr/>
        </p:nvSpPr>
        <p:spPr>
          <a:xfrm>
            <a:off x="4456430" y="1861820"/>
            <a:ext cx="234315" cy="285496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4690745" y="1861820"/>
            <a:ext cx="4754880" cy="368300"/>
          </a:xfrm>
          <a:prstGeom prst="rect">
            <a:avLst/>
          </a:prstGeom>
          <a:noFill/>
        </p:spPr>
        <p:txBody>
          <a:bodyPr wrap="none" rtlCol="0" anchor="t">
            <a:spAutoFit/>
          </a:bodyPr>
          <a:p>
            <a:r>
              <a:rPr lang="zh-CN" altLang="en-US"/>
              <a:t>原因：新政借鉴、战后形势、第三次科技革命</a:t>
            </a:r>
            <a:endParaRPr lang="zh-CN" altLang="en-US"/>
          </a:p>
        </p:txBody>
      </p:sp>
      <p:sp>
        <p:nvSpPr>
          <p:cNvPr id="22" name="文本框 21"/>
          <p:cNvSpPr txBox="1"/>
          <p:nvPr/>
        </p:nvSpPr>
        <p:spPr>
          <a:xfrm>
            <a:off x="4690745" y="2887980"/>
            <a:ext cx="640080" cy="368300"/>
          </a:xfrm>
          <a:prstGeom prst="rect">
            <a:avLst/>
          </a:prstGeom>
          <a:noFill/>
        </p:spPr>
        <p:txBody>
          <a:bodyPr wrap="none" rtlCol="0" anchor="t">
            <a:spAutoFit/>
          </a:bodyPr>
          <a:p>
            <a:r>
              <a:rPr lang="zh-CN" altLang="en-US"/>
              <a:t>表现</a:t>
            </a:r>
            <a:endParaRPr lang="zh-CN" altLang="en-US"/>
          </a:p>
        </p:txBody>
      </p:sp>
      <p:sp>
        <p:nvSpPr>
          <p:cNvPr id="23" name="左大括号 22"/>
          <p:cNvSpPr/>
          <p:nvPr/>
        </p:nvSpPr>
        <p:spPr>
          <a:xfrm>
            <a:off x="5330825" y="2435860"/>
            <a:ext cx="156845" cy="101854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5594985" y="2435860"/>
            <a:ext cx="2240280" cy="368300"/>
          </a:xfrm>
          <a:prstGeom prst="rect">
            <a:avLst/>
          </a:prstGeom>
          <a:noFill/>
        </p:spPr>
        <p:txBody>
          <a:bodyPr wrap="none" rtlCol="0" anchor="t">
            <a:spAutoFit/>
          </a:bodyPr>
          <a:p>
            <a:r>
              <a:rPr lang="zh-CN" altLang="en-US"/>
              <a:t>经济手段扩大再生产</a:t>
            </a:r>
            <a:endParaRPr lang="zh-CN" altLang="en-US"/>
          </a:p>
        </p:txBody>
      </p:sp>
      <p:sp>
        <p:nvSpPr>
          <p:cNvPr id="25" name="文本框 24"/>
          <p:cNvSpPr txBox="1"/>
          <p:nvPr/>
        </p:nvSpPr>
        <p:spPr>
          <a:xfrm>
            <a:off x="5594985" y="2859405"/>
            <a:ext cx="1783080" cy="368300"/>
          </a:xfrm>
          <a:prstGeom prst="rect">
            <a:avLst/>
          </a:prstGeom>
          <a:noFill/>
        </p:spPr>
        <p:txBody>
          <a:bodyPr wrap="none" rtlCol="0" anchor="t">
            <a:spAutoFit/>
          </a:bodyPr>
          <a:p>
            <a:r>
              <a:rPr lang="zh-CN" altLang="en-US"/>
              <a:t>补贴维持高出口</a:t>
            </a:r>
            <a:endParaRPr lang="zh-CN" altLang="en-US"/>
          </a:p>
        </p:txBody>
      </p:sp>
      <p:sp>
        <p:nvSpPr>
          <p:cNvPr id="26" name="文本框 25"/>
          <p:cNvSpPr txBox="1"/>
          <p:nvPr/>
        </p:nvSpPr>
        <p:spPr>
          <a:xfrm>
            <a:off x="5613400" y="3244850"/>
            <a:ext cx="2926080" cy="368300"/>
          </a:xfrm>
          <a:prstGeom prst="rect">
            <a:avLst/>
          </a:prstGeom>
          <a:noFill/>
        </p:spPr>
        <p:txBody>
          <a:bodyPr wrap="none" rtlCol="0" anchor="t">
            <a:spAutoFit/>
          </a:bodyPr>
          <a:p>
            <a:r>
              <a:rPr lang="zh-CN" altLang="en-US"/>
              <a:t>高社会福利，第三产业发展</a:t>
            </a:r>
            <a:endParaRPr lang="zh-CN" altLang="en-US"/>
          </a:p>
        </p:txBody>
      </p:sp>
      <p:sp>
        <p:nvSpPr>
          <p:cNvPr id="27" name="文本框 26"/>
          <p:cNvSpPr txBox="1"/>
          <p:nvPr/>
        </p:nvSpPr>
        <p:spPr>
          <a:xfrm>
            <a:off x="4690745" y="4211320"/>
            <a:ext cx="640080" cy="368300"/>
          </a:xfrm>
          <a:prstGeom prst="rect">
            <a:avLst/>
          </a:prstGeom>
          <a:noFill/>
        </p:spPr>
        <p:txBody>
          <a:bodyPr wrap="none" rtlCol="0" anchor="t">
            <a:spAutoFit/>
          </a:bodyPr>
          <a:p>
            <a:r>
              <a:rPr lang="zh-CN" altLang="en-US"/>
              <a:t>体现</a:t>
            </a:r>
            <a:endParaRPr lang="zh-CN" altLang="en-US"/>
          </a:p>
        </p:txBody>
      </p:sp>
      <p:sp>
        <p:nvSpPr>
          <p:cNvPr id="29" name="左大括号 28"/>
          <p:cNvSpPr/>
          <p:nvPr/>
        </p:nvSpPr>
        <p:spPr>
          <a:xfrm>
            <a:off x="5360670" y="3656330"/>
            <a:ext cx="234315" cy="1553210"/>
          </a:xfrm>
          <a:prstGeom prst="leftBrace">
            <a:avLst>
              <a:gd name="adj1" fmla="val 8333"/>
              <a:gd name="adj2" fmla="val 5047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0" name="文本框 29"/>
          <p:cNvSpPr txBox="1"/>
          <p:nvPr/>
        </p:nvSpPr>
        <p:spPr>
          <a:xfrm>
            <a:off x="5594985" y="3656330"/>
            <a:ext cx="3294380" cy="368300"/>
          </a:xfrm>
          <a:prstGeom prst="rect">
            <a:avLst/>
          </a:prstGeom>
          <a:noFill/>
        </p:spPr>
        <p:txBody>
          <a:bodyPr wrap="none" rtlCol="0" anchor="t">
            <a:spAutoFit/>
          </a:bodyPr>
          <a:p>
            <a:r>
              <a:rPr lang="zh-CN" altLang="en-US"/>
              <a:t>美国：凯恩斯主义</a:t>
            </a:r>
            <a:r>
              <a:rPr lang="en-US" altLang="zh-CN"/>
              <a:t>-</a:t>
            </a:r>
            <a:r>
              <a:rPr lang="zh-CN" altLang="en-US"/>
              <a:t>滞涨</a:t>
            </a:r>
            <a:r>
              <a:rPr lang="en-US" altLang="zh-CN"/>
              <a:t>-</a:t>
            </a:r>
            <a:r>
              <a:rPr lang="zh-CN" altLang="en-US"/>
              <a:t>新变化</a:t>
            </a:r>
            <a:endParaRPr lang="zh-CN" altLang="en-US"/>
          </a:p>
        </p:txBody>
      </p:sp>
      <p:sp>
        <p:nvSpPr>
          <p:cNvPr id="31" name="文本框 30"/>
          <p:cNvSpPr txBox="1"/>
          <p:nvPr/>
        </p:nvSpPr>
        <p:spPr>
          <a:xfrm>
            <a:off x="5613400" y="4024630"/>
            <a:ext cx="2995930" cy="368300"/>
          </a:xfrm>
          <a:prstGeom prst="rect">
            <a:avLst/>
          </a:prstGeom>
          <a:noFill/>
        </p:spPr>
        <p:txBody>
          <a:bodyPr wrap="none" rtlCol="0" anchor="t">
            <a:spAutoFit/>
          </a:bodyPr>
          <a:p>
            <a:r>
              <a:rPr lang="zh-CN" altLang="en-US"/>
              <a:t>英国：混合市场经济</a:t>
            </a:r>
            <a:r>
              <a:rPr lang="en-US" altLang="zh-CN"/>
              <a:t>-</a:t>
            </a:r>
            <a:r>
              <a:rPr lang="zh-CN" altLang="en-US"/>
              <a:t>新变化</a:t>
            </a:r>
            <a:endParaRPr lang="zh-CN" altLang="en-US"/>
          </a:p>
        </p:txBody>
      </p:sp>
      <p:sp>
        <p:nvSpPr>
          <p:cNvPr id="32" name="文本框 31"/>
          <p:cNvSpPr txBox="1"/>
          <p:nvPr/>
        </p:nvSpPr>
        <p:spPr>
          <a:xfrm>
            <a:off x="5664835" y="4392930"/>
            <a:ext cx="3224530" cy="368300"/>
          </a:xfrm>
          <a:prstGeom prst="rect">
            <a:avLst/>
          </a:prstGeom>
          <a:noFill/>
        </p:spPr>
        <p:txBody>
          <a:bodyPr wrap="none" rtlCol="0" anchor="t">
            <a:spAutoFit/>
          </a:bodyPr>
          <a:p>
            <a:r>
              <a:rPr lang="zh-CN" altLang="en-US"/>
              <a:t>法国：计划指导型经济</a:t>
            </a:r>
            <a:r>
              <a:rPr lang="en-US" altLang="zh-CN"/>
              <a:t>-</a:t>
            </a:r>
            <a:r>
              <a:rPr lang="zh-CN" altLang="en-US"/>
              <a:t>新变化</a:t>
            </a:r>
            <a:endParaRPr lang="zh-CN" altLang="en-US"/>
          </a:p>
        </p:txBody>
      </p:sp>
      <p:sp>
        <p:nvSpPr>
          <p:cNvPr id="35" name="文本框 34"/>
          <p:cNvSpPr txBox="1"/>
          <p:nvPr/>
        </p:nvSpPr>
        <p:spPr>
          <a:xfrm>
            <a:off x="5664835" y="4761230"/>
            <a:ext cx="2240280" cy="368300"/>
          </a:xfrm>
          <a:prstGeom prst="rect">
            <a:avLst/>
          </a:prstGeom>
          <a:noFill/>
        </p:spPr>
        <p:txBody>
          <a:bodyPr wrap="none" rtlCol="0" anchor="t">
            <a:spAutoFit/>
          </a:bodyPr>
          <a:p>
            <a:r>
              <a:rPr lang="zh-CN" altLang="en-US"/>
              <a:t>德国：社会市场经济</a:t>
            </a:r>
            <a:endParaRPr lang="zh-CN" altLang="en-US"/>
          </a:p>
        </p:txBody>
      </p:sp>
      <p:sp>
        <p:nvSpPr>
          <p:cNvPr id="36" name="文本框 35"/>
          <p:cNvSpPr txBox="1"/>
          <p:nvPr/>
        </p:nvSpPr>
        <p:spPr>
          <a:xfrm>
            <a:off x="5664835" y="5134610"/>
            <a:ext cx="3154680" cy="368300"/>
          </a:xfrm>
          <a:prstGeom prst="rect">
            <a:avLst/>
          </a:prstGeom>
          <a:noFill/>
        </p:spPr>
        <p:txBody>
          <a:bodyPr wrap="none" rtlCol="0" anchor="t">
            <a:spAutoFit/>
          </a:bodyPr>
          <a:p>
            <a:r>
              <a:rPr lang="zh-CN" altLang="en-US"/>
              <a:t>日本：政府主导型的市场经济</a:t>
            </a:r>
            <a:endParaRPr lang="zh-CN" altLang="en-US"/>
          </a:p>
        </p:txBody>
      </p:sp>
      <p:sp>
        <p:nvSpPr>
          <p:cNvPr id="39" name="文本框 38"/>
          <p:cNvSpPr txBox="1"/>
          <p:nvPr/>
        </p:nvSpPr>
        <p:spPr>
          <a:xfrm>
            <a:off x="2607945" y="6489700"/>
            <a:ext cx="2882900" cy="368300"/>
          </a:xfrm>
          <a:prstGeom prst="rect">
            <a:avLst/>
          </a:prstGeom>
          <a:noFill/>
        </p:spPr>
        <p:txBody>
          <a:bodyPr wrap="none" rtlCol="0">
            <a:spAutoFit/>
          </a:bodyPr>
          <a:p>
            <a:r>
              <a:rPr lang="zh-CN" altLang="en-US"/>
              <a:t>经济全球化</a:t>
            </a:r>
            <a:r>
              <a:rPr lang="en-US" altLang="zh-CN"/>
              <a:t>——</a:t>
            </a:r>
            <a:r>
              <a:rPr lang="zh-CN" altLang="en-US"/>
              <a:t>区域集团化</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linds(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linds(horizont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linds(horizont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linds(horizontal)">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blinds(horizontal)">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blinds(horizontal)">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blinds(horizontal)">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blinds(horizontal)">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blinds(horizontal)">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blinds(horizontal)">
                                      <p:cBhvr>
                                        <p:cTn id="122" dur="500"/>
                                        <p:tgtEl>
                                          <p:spTgt spid="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blinds(horizontal)">
                                      <p:cBhvr>
                                        <p:cTn id="127" dur="500"/>
                                        <p:tgtEl>
                                          <p:spTgt spid="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blinds(horizontal)">
                                      <p:cBhvr>
                                        <p:cTn id="132" dur="500"/>
                                        <p:tgtEl>
                                          <p:spTgt spid="15"/>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blinds(horizontal)">
                                      <p:cBhvr>
                                        <p:cTn id="137" dur="500"/>
                                        <p:tgtEl>
                                          <p:spTgt spid="16"/>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blinds(horizontal)">
                                      <p:cBhvr>
                                        <p:cTn id="142" dur="500"/>
                                        <p:tgtEl>
                                          <p:spTgt spid="18"/>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blinds(horizontal)">
                                      <p:cBhvr>
                                        <p:cTn id="1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15" grpId="0"/>
      <p:bldP spid="16" grpId="0"/>
      <p:bldP spid="18" grpId="0"/>
      <p:bldP spid="7" grpId="0" bldLvl="0" animBg="1"/>
      <p:bldP spid="33" grpId="0"/>
      <p:bldP spid="34" grpId="0"/>
      <p:bldP spid="17" grpId="0"/>
      <p:bldP spid="37" grpId="0"/>
      <p:bldP spid="4" grpId="0" bldLvl="0" animBg="1"/>
      <p:bldP spid="6" grpId="0"/>
      <p:bldP spid="19" grpId="0"/>
      <p:bldP spid="38" grpId="0"/>
      <p:bldP spid="20" grpId="0" bldLvl="0" animBg="1"/>
      <p:bldP spid="21" grpId="0"/>
      <p:bldP spid="22" grpId="0"/>
      <p:bldP spid="23" grpId="0" bldLvl="0" animBg="1"/>
      <p:bldP spid="24" grpId="0"/>
      <p:bldP spid="25" grpId="0"/>
      <p:bldP spid="26" grpId="0"/>
      <p:bldP spid="27" grpId="0"/>
      <p:bldP spid="29" grpId="0" bldLvl="0" animBg="1"/>
      <p:bldP spid="30" grpId="0"/>
      <p:bldP spid="31" grpId="0"/>
      <p:bldP spid="32" grpId="0"/>
      <p:bldP spid="35" grpId="0"/>
      <p:bldP spid="36"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0" y="188640"/>
            <a:ext cx="4932040" cy="6408712"/>
          </a:xfrm>
        </p:spPr>
        <p:txBody>
          <a:bodyPr>
            <a:normAutofit fontScale="85000" lnSpcReduction="20000"/>
          </a:bodyPr>
          <a:lstStyle/>
          <a:p>
            <a:r>
              <a:rPr lang="en-US" altLang="zh-CN" dirty="0" smtClean="0"/>
              <a:t>3.</a:t>
            </a:r>
            <a:r>
              <a:rPr lang="zh-CN" altLang="en-US" dirty="0" smtClean="0"/>
              <a:t>中国传统文化主流思想的演变</a:t>
            </a:r>
            <a:endParaRPr lang="zh-CN" altLang="en-US" dirty="0" smtClean="0"/>
          </a:p>
          <a:p>
            <a:r>
              <a:rPr lang="en-US" altLang="zh-CN" dirty="0" smtClean="0"/>
              <a:t>(I</a:t>
            </a:r>
            <a:r>
              <a:rPr lang="zh-CN" altLang="en-US" dirty="0" smtClean="0"/>
              <a:t>）春秋战国时期的百家争鸣</a:t>
            </a:r>
            <a:endParaRPr lang="zh-CN" altLang="en-US" dirty="0" smtClean="0"/>
          </a:p>
          <a:p>
            <a:r>
              <a:rPr lang="en-US" altLang="zh-CN" dirty="0" smtClean="0"/>
              <a:t>(2</a:t>
            </a:r>
            <a:r>
              <a:rPr lang="zh-CN" altLang="en-US" dirty="0" smtClean="0"/>
              <a:t>）汉代儒学成为正统思想</a:t>
            </a:r>
            <a:endParaRPr lang="zh-CN" altLang="en-US" dirty="0" smtClean="0"/>
          </a:p>
          <a:p>
            <a:r>
              <a:rPr lang="en-US" altLang="zh-CN" dirty="0" smtClean="0"/>
              <a:t>(3</a:t>
            </a:r>
            <a:r>
              <a:rPr lang="zh-CN" altLang="en-US" dirty="0" smtClean="0"/>
              <a:t>）宋明理学</a:t>
            </a:r>
            <a:endParaRPr lang="zh-CN" altLang="en-US" dirty="0" smtClean="0"/>
          </a:p>
          <a:p>
            <a:r>
              <a:rPr lang="en-US" altLang="zh-CN" dirty="0" smtClean="0"/>
              <a:t>(4</a:t>
            </a:r>
            <a:r>
              <a:rPr lang="zh-CN" altLang="en-US" dirty="0" smtClean="0"/>
              <a:t>）明清之际的儒学思想</a:t>
            </a:r>
            <a:endParaRPr lang="zh-CN" altLang="en-US" dirty="0" smtClean="0"/>
          </a:p>
          <a:p>
            <a:r>
              <a:rPr lang="en-US" altLang="zh-CN" dirty="0" smtClean="0"/>
              <a:t>4.</a:t>
            </a:r>
            <a:r>
              <a:rPr lang="zh-CN" altLang="en-US" dirty="0" smtClean="0"/>
              <a:t>古代中国的科学技术与文学艺术</a:t>
            </a:r>
            <a:endParaRPr lang="zh-CN" altLang="en-US" dirty="0" smtClean="0"/>
          </a:p>
          <a:p>
            <a:r>
              <a:rPr lang="en-US" altLang="zh-CN" dirty="0" smtClean="0"/>
              <a:t>(1</a:t>
            </a:r>
            <a:r>
              <a:rPr lang="zh-CN" altLang="en-US" dirty="0" smtClean="0"/>
              <a:t>）科技成就</a:t>
            </a:r>
            <a:endParaRPr lang="zh-CN" altLang="en-US" dirty="0" smtClean="0"/>
          </a:p>
          <a:p>
            <a:r>
              <a:rPr lang="en-US" altLang="zh-CN" dirty="0" smtClean="0"/>
              <a:t>(2</a:t>
            </a:r>
            <a:r>
              <a:rPr lang="zh-CN" altLang="en-US" dirty="0" smtClean="0"/>
              <a:t>）汉字的起源、演变和书画的发展</a:t>
            </a:r>
            <a:endParaRPr lang="zh-CN" altLang="en-US" dirty="0" smtClean="0"/>
          </a:p>
          <a:p>
            <a:r>
              <a:rPr lang="en-US" altLang="zh-CN" dirty="0" smtClean="0"/>
              <a:t>(3</a:t>
            </a:r>
            <a:r>
              <a:rPr lang="zh-CN" altLang="en-US" dirty="0" smtClean="0"/>
              <a:t>）文学成就</a:t>
            </a:r>
            <a:endParaRPr lang="zh-CN" altLang="en-US" dirty="0" smtClean="0"/>
          </a:p>
          <a:p>
            <a:r>
              <a:rPr lang="en-US" altLang="zh-CN" dirty="0" smtClean="0"/>
              <a:t>(4</a:t>
            </a:r>
            <a:r>
              <a:rPr lang="zh-CN" altLang="en-US" dirty="0" smtClean="0"/>
              <a:t>）京剧等剧种的产生和发展</a:t>
            </a:r>
            <a:endParaRPr lang="en-US" altLang="zh-CN" dirty="0" smtClean="0"/>
          </a:p>
          <a:p>
            <a:r>
              <a:rPr lang="zh-CN" altLang="en-US" b="1" dirty="0" smtClean="0"/>
              <a:t>古代希腊、罗马</a:t>
            </a:r>
            <a:endParaRPr lang="en-US" altLang="zh-CN" dirty="0" smtClean="0"/>
          </a:p>
          <a:p>
            <a:r>
              <a:rPr lang="en-US" altLang="zh-CN" dirty="0" smtClean="0"/>
              <a:t>1.</a:t>
            </a:r>
            <a:r>
              <a:rPr lang="zh-CN" altLang="en-US" dirty="0" smtClean="0"/>
              <a:t>古代希腊、罗马的政治制度</a:t>
            </a:r>
            <a:endParaRPr lang="zh-CN" altLang="en-US" dirty="0" smtClean="0"/>
          </a:p>
          <a:p>
            <a:r>
              <a:rPr lang="en-US" altLang="zh-CN" dirty="0" smtClean="0"/>
              <a:t>(1</a:t>
            </a:r>
            <a:r>
              <a:rPr lang="zh-CN" altLang="en-US" dirty="0" smtClean="0"/>
              <a:t>）雅典民主政治</a:t>
            </a:r>
            <a:endParaRPr lang="zh-CN" altLang="en-US" dirty="0" smtClean="0"/>
          </a:p>
          <a:p>
            <a:r>
              <a:rPr lang="en-US" altLang="zh-CN" dirty="0" smtClean="0"/>
              <a:t>(2</a:t>
            </a:r>
            <a:r>
              <a:rPr lang="zh-CN" altLang="en-US" dirty="0" smtClean="0"/>
              <a:t>）罗马法</a:t>
            </a:r>
            <a:endParaRPr lang="zh-CN" altLang="en-US" dirty="0" smtClean="0"/>
          </a:p>
          <a:p>
            <a:r>
              <a:rPr lang="en-US" altLang="zh-CN" dirty="0" smtClean="0"/>
              <a:t>2.</a:t>
            </a:r>
            <a:r>
              <a:rPr lang="zh-CN" altLang="en-US" dirty="0" smtClean="0"/>
              <a:t>西方人文精神的起源</a:t>
            </a:r>
            <a:endParaRPr lang="zh-CN" altLang="en-US" dirty="0" smtClean="0"/>
          </a:p>
          <a:p>
            <a:endParaRPr lang="zh-CN" altLang="en-US" dirty="0"/>
          </a:p>
        </p:txBody>
      </p:sp>
      <p:sp>
        <p:nvSpPr>
          <p:cNvPr id="2" name="文本框 1"/>
          <p:cNvSpPr txBox="1"/>
          <p:nvPr/>
        </p:nvSpPr>
        <p:spPr>
          <a:xfrm>
            <a:off x="4620895" y="104140"/>
            <a:ext cx="4523105" cy="2245360"/>
          </a:xfrm>
          <a:prstGeom prst="rect">
            <a:avLst/>
          </a:prstGeom>
          <a:noFill/>
        </p:spPr>
        <p:txBody>
          <a:bodyPr wrap="square" rtlCol="0">
            <a:spAutoFit/>
          </a:bodyPr>
          <a:p>
            <a:r>
              <a:rPr lang="zh-CN" altLang="zh-CN" sz="2800"/>
              <a:t>中国传统文化主流思想的演变是历年高考考查频率较高的考点，选择题和非选择题都有涉及；考查内容主要集中在儒家思想及其演变。</a:t>
            </a:r>
            <a:endParaRPr lang="zh-CN" altLang="zh-CN" sz="2800"/>
          </a:p>
        </p:txBody>
      </p:sp>
      <p:sp>
        <p:nvSpPr>
          <p:cNvPr id="5" name="文本框 4"/>
          <p:cNvSpPr txBox="1"/>
          <p:nvPr/>
        </p:nvSpPr>
        <p:spPr>
          <a:xfrm>
            <a:off x="4828540" y="2704465"/>
            <a:ext cx="4107815" cy="1814830"/>
          </a:xfrm>
          <a:prstGeom prst="rect">
            <a:avLst/>
          </a:prstGeom>
          <a:noFill/>
        </p:spPr>
        <p:txBody>
          <a:bodyPr wrap="square" rtlCol="0">
            <a:spAutoFit/>
          </a:bodyPr>
          <a:p>
            <a:r>
              <a:rPr lang="zh-CN" altLang="en-US" sz="2800"/>
              <a:t>古代中国的科技与文艺在历年高考中考查较多的是古代中国的科技与汉字的起源演变</a:t>
            </a:r>
            <a:endParaRPr lang="zh-CN" altLang="en-US" sz="2800"/>
          </a:p>
        </p:txBody>
      </p:sp>
      <p:sp>
        <p:nvSpPr>
          <p:cNvPr id="6" name="文本框 5"/>
          <p:cNvSpPr txBox="1"/>
          <p:nvPr/>
        </p:nvSpPr>
        <p:spPr>
          <a:xfrm>
            <a:off x="4932045" y="4961255"/>
            <a:ext cx="4083685" cy="1383665"/>
          </a:xfrm>
          <a:prstGeom prst="rect">
            <a:avLst/>
          </a:prstGeom>
          <a:noFill/>
        </p:spPr>
        <p:txBody>
          <a:bodyPr wrap="square" rtlCol="0">
            <a:spAutoFit/>
          </a:bodyPr>
          <a:p>
            <a:r>
              <a:rPr lang="zh-CN" altLang="en-US" sz="2800"/>
              <a:t>雅典民主政治和罗马法为历年高考的必考内容，题型基本为选择题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0" y="0"/>
            <a:ext cx="5508104" cy="6858000"/>
          </a:xfrm>
        </p:spPr>
        <p:txBody>
          <a:bodyPr>
            <a:noAutofit/>
          </a:bodyPr>
          <a:lstStyle/>
          <a:p>
            <a:pPr algn="ctr"/>
            <a:r>
              <a:rPr lang="zh-CN" altLang="en-US" sz="1800" b="1" dirty="0" smtClean="0"/>
              <a:t>第二部分   近代</a:t>
            </a:r>
            <a:endParaRPr lang="en-US" altLang="zh-CN" sz="1800" b="1" dirty="0" smtClean="0"/>
          </a:p>
          <a:p>
            <a:pPr algn="ctr"/>
            <a:r>
              <a:rPr lang="zh-CN" altLang="en-US" sz="1800" b="1" dirty="0" smtClean="0"/>
              <a:t>近</a:t>
            </a:r>
            <a:r>
              <a:rPr lang="zh-CN" altLang="en-US" sz="1800" b="1" dirty="0"/>
              <a:t>代世界</a:t>
            </a:r>
            <a:endParaRPr lang="zh-CN" altLang="en-US" sz="1800" b="1" dirty="0"/>
          </a:p>
          <a:p>
            <a:pPr>
              <a:buNone/>
            </a:pPr>
            <a:r>
              <a:rPr lang="en-US" altLang="zh-CN" sz="2000" dirty="0"/>
              <a:t>1.</a:t>
            </a:r>
            <a:r>
              <a:rPr lang="zh-CN" altLang="en-US" sz="2000" dirty="0"/>
              <a:t>西方人文精神的发展</a:t>
            </a:r>
            <a:endParaRPr lang="zh-CN" altLang="en-US" sz="2000" dirty="0"/>
          </a:p>
          <a:p>
            <a:pPr>
              <a:buNone/>
            </a:pPr>
            <a:r>
              <a:rPr lang="en-US" altLang="zh-CN" sz="2000" dirty="0"/>
              <a:t>(1</a:t>
            </a:r>
            <a:r>
              <a:rPr lang="zh-CN" altLang="en-US" sz="2000" dirty="0"/>
              <a:t>）文艺复兴和宗教改</a:t>
            </a:r>
            <a:r>
              <a:rPr lang="zh-CN" altLang="en-US" sz="2000" dirty="0" smtClean="0"/>
              <a:t>革    </a:t>
            </a:r>
            <a:endParaRPr lang="zh-CN" altLang="en-US" sz="2000" dirty="0" smtClean="0"/>
          </a:p>
          <a:p>
            <a:pPr>
              <a:buNone/>
            </a:pPr>
            <a:r>
              <a:rPr lang="en-US" altLang="zh-CN" sz="2000" dirty="0" smtClean="0"/>
              <a:t>(</a:t>
            </a:r>
            <a:r>
              <a:rPr lang="en-US" altLang="zh-CN" sz="2000" dirty="0"/>
              <a:t>2</a:t>
            </a:r>
            <a:r>
              <a:rPr lang="zh-CN" altLang="en-US" sz="2000" dirty="0"/>
              <a:t>）启蒙运动</a:t>
            </a:r>
            <a:endParaRPr lang="zh-CN" altLang="en-US" sz="2000" dirty="0"/>
          </a:p>
          <a:p>
            <a:pPr>
              <a:buNone/>
            </a:pPr>
            <a:r>
              <a:rPr lang="en-US" altLang="zh-CN" sz="2000" dirty="0"/>
              <a:t>2.</a:t>
            </a:r>
            <a:r>
              <a:rPr lang="zh-CN" altLang="en-US" sz="2000" dirty="0"/>
              <a:t>新航路的开辟、殖民扩张与资本主义世界市场的形成和发展</a:t>
            </a:r>
            <a:endParaRPr lang="zh-CN" altLang="en-US" sz="2000" dirty="0"/>
          </a:p>
          <a:p>
            <a:pPr>
              <a:buNone/>
            </a:pPr>
            <a:r>
              <a:rPr lang="en-US" altLang="zh-CN" sz="2000" dirty="0"/>
              <a:t>(1</a:t>
            </a:r>
            <a:r>
              <a:rPr lang="zh-CN" altLang="en-US" sz="2000" dirty="0"/>
              <a:t>）新航路的开辟</a:t>
            </a:r>
            <a:endParaRPr lang="zh-CN" altLang="en-US" sz="2000" dirty="0"/>
          </a:p>
          <a:p>
            <a:pPr>
              <a:buNone/>
            </a:pPr>
            <a:r>
              <a:rPr lang="en-US" altLang="zh-CN" sz="2000" dirty="0"/>
              <a:t>(2</a:t>
            </a:r>
            <a:r>
              <a:rPr lang="zh-CN" altLang="en-US" sz="2000" dirty="0"/>
              <a:t>）荷兰、英国等国的殖民扩</a:t>
            </a:r>
            <a:r>
              <a:rPr lang="zh-CN" altLang="en-US" sz="2000" dirty="0" smtClean="0"/>
              <a:t>张    </a:t>
            </a:r>
            <a:endParaRPr lang="zh-CN" altLang="en-US" sz="2000" dirty="0" smtClean="0"/>
          </a:p>
          <a:p>
            <a:pPr>
              <a:buNone/>
            </a:pPr>
            <a:r>
              <a:rPr lang="en-US" altLang="zh-CN" sz="2000" dirty="0" smtClean="0"/>
              <a:t>(</a:t>
            </a:r>
            <a:r>
              <a:rPr lang="en-US" altLang="zh-CN" sz="2000" dirty="0"/>
              <a:t>3</a:t>
            </a:r>
            <a:r>
              <a:rPr lang="zh-CN" altLang="en-US" sz="2000" dirty="0"/>
              <a:t>）工业革命</a:t>
            </a:r>
            <a:endParaRPr lang="zh-CN" altLang="en-US" sz="2000" dirty="0"/>
          </a:p>
          <a:p>
            <a:pPr>
              <a:buNone/>
            </a:pPr>
            <a:r>
              <a:rPr lang="en-US" altLang="zh-CN" sz="2000" dirty="0"/>
              <a:t>3.</a:t>
            </a:r>
            <a:r>
              <a:rPr lang="zh-CN" altLang="en-US" sz="2000" dirty="0"/>
              <a:t>欧美代议制的确立与发</a:t>
            </a:r>
            <a:r>
              <a:rPr lang="zh-CN" altLang="en-US" sz="2000" dirty="0" smtClean="0"/>
              <a:t>展</a:t>
            </a:r>
            <a:endParaRPr lang="en-US" altLang="zh-CN" sz="2000" dirty="0" smtClean="0"/>
          </a:p>
          <a:p>
            <a:pPr>
              <a:buNone/>
            </a:pPr>
            <a:r>
              <a:rPr lang="en-US" altLang="zh-CN" sz="2000" dirty="0" smtClean="0"/>
              <a:t>(</a:t>
            </a:r>
            <a:r>
              <a:rPr lang="en-US" altLang="zh-CN" sz="2000" dirty="0"/>
              <a:t>1</a:t>
            </a:r>
            <a:r>
              <a:rPr lang="zh-CN" altLang="en-US" sz="2000" dirty="0"/>
              <a:t>）英国君主立宪制的确</a:t>
            </a:r>
            <a:r>
              <a:rPr lang="zh-CN" altLang="en-US" sz="2000" dirty="0" smtClean="0"/>
              <a:t>立</a:t>
            </a:r>
            <a:endParaRPr lang="en-US" altLang="zh-CN" sz="2000" dirty="0" smtClean="0"/>
          </a:p>
          <a:p>
            <a:pPr>
              <a:buNone/>
            </a:pPr>
            <a:r>
              <a:rPr lang="en-US" altLang="zh-CN" sz="2000" dirty="0" smtClean="0"/>
              <a:t>(</a:t>
            </a:r>
            <a:r>
              <a:rPr lang="en-US" altLang="zh-CN" sz="2000" dirty="0"/>
              <a:t>2</a:t>
            </a:r>
            <a:r>
              <a:rPr lang="zh-CN" altLang="en-US" sz="2000" dirty="0"/>
              <a:t>）美国共和制的确立</a:t>
            </a:r>
            <a:endParaRPr lang="zh-CN" altLang="en-US" sz="2000" dirty="0"/>
          </a:p>
          <a:p>
            <a:pPr>
              <a:buNone/>
            </a:pPr>
            <a:r>
              <a:rPr lang="en-US" altLang="zh-CN" sz="2000" dirty="0"/>
              <a:t>(3</a:t>
            </a:r>
            <a:r>
              <a:rPr lang="zh-CN" altLang="en-US" sz="2000" dirty="0"/>
              <a:t>）法国共和制、德意志帝国君主立宪制的确立</a:t>
            </a:r>
            <a:endParaRPr lang="zh-CN" altLang="en-US" sz="2000" dirty="0"/>
          </a:p>
          <a:p>
            <a:pPr>
              <a:buNone/>
            </a:pPr>
            <a:r>
              <a:rPr lang="en-US" altLang="zh-CN" sz="2000" dirty="0"/>
              <a:t>4.</a:t>
            </a:r>
            <a:r>
              <a:rPr lang="zh-CN" altLang="en-US" sz="2000" dirty="0"/>
              <a:t>科学社会主义理论的诞生和国际工人运动</a:t>
            </a:r>
            <a:endParaRPr lang="zh-CN" altLang="en-US" sz="2000" dirty="0"/>
          </a:p>
          <a:p>
            <a:pPr>
              <a:buNone/>
            </a:pPr>
            <a:r>
              <a:rPr lang="en-US" altLang="zh-CN" sz="2000" dirty="0"/>
              <a:t>(1</a:t>
            </a:r>
            <a:r>
              <a:rPr lang="zh-CN" altLang="en-US" sz="2000" dirty="0"/>
              <a:t>）</a:t>
            </a:r>
            <a:r>
              <a:rPr lang="en-US" altLang="zh-CN" sz="2000" dirty="0"/>
              <a:t>《</a:t>
            </a:r>
            <a:r>
              <a:rPr lang="zh-CN" altLang="en-US" sz="2000" dirty="0"/>
              <a:t>共产党宣言</a:t>
            </a:r>
            <a:r>
              <a:rPr lang="en-US" altLang="zh-CN" sz="2000" dirty="0" smtClean="0"/>
              <a:t>》    (</a:t>
            </a:r>
            <a:r>
              <a:rPr lang="en-US" altLang="zh-CN" sz="2000" dirty="0"/>
              <a:t>2</a:t>
            </a:r>
            <a:r>
              <a:rPr lang="zh-CN" altLang="en-US" sz="2000" dirty="0"/>
              <a:t>）巴黎公社</a:t>
            </a:r>
            <a:endParaRPr lang="zh-CN" altLang="en-US" sz="2000" dirty="0"/>
          </a:p>
          <a:p>
            <a:pPr>
              <a:buNone/>
            </a:pPr>
            <a:r>
              <a:rPr lang="en-US" altLang="zh-CN" sz="2000" dirty="0"/>
              <a:t>5.</a:t>
            </a:r>
            <a:r>
              <a:rPr lang="zh-CN" altLang="en-US" sz="2000" dirty="0"/>
              <a:t>近代科学技术</a:t>
            </a:r>
            <a:endParaRPr lang="zh-CN" altLang="en-US" sz="2000" dirty="0"/>
          </a:p>
          <a:p>
            <a:pPr>
              <a:buNone/>
            </a:pPr>
            <a:r>
              <a:rPr lang="en-US" altLang="zh-CN" sz="2000" dirty="0"/>
              <a:t>(1</a:t>
            </a:r>
            <a:r>
              <a:rPr lang="zh-CN" altLang="en-US" sz="2000" dirty="0"/>
              <a:t>）经典力</a:t>
            </a:r>
            <a:r>
              <a:rPr lang="zh-CN" altLang="en-US" sz="2000" dirty="0" smtClean="0"/>
              <a:t>学                  </a:t>
            </a:r>
            <a:r>
              <a:rPr lang="en-US" altLang="zh-CN" sz="2000" dirty="0" smtClean="0"/>
              <a:t>(</a:t>
            </a:r>
            <a:r>
              <a:rPr lang="en-US" altLang="zh-CN" sz="2000" dirty="0"/>
              <a:t>2</a:t>
            </a:r>
            <a:r>
              <a:rPr lang="zh-CN" altLang="en-US" sz="2000" dirty="0"/>
              <a:t>）进化论</a:t>
            </a:r>
            <a:endParaRPr lang="zh-CN" altLang="en-US" sz="2000" dirty="0"/>
          </a:p>
          <a:p>
            <a:pPr>
              <a:buNone/>
            </a:pPr>
            <a:r>
              <a:rPr lang="en-US" altLang="zh-CN" sz="2000" dirty="0"/>
              <a:t>(3</a:t>
            </a:r>
            <a:r>
              <a:rPr lang="zh-CN" altLang="en-US" sz="2000" dirty="0"/>
              <a:t>）蒸汽机的发明和电气技术的应用近代中国</a:t>
            </a:r>
            <a:endParaRPr lang="zh-CN" altLang="en-US" sz="2000" dirty="0"/>
          </a:p>
          <a:p>
            <a:endParaRPr lang="zh-CN" altLang="en-US" sz="1800" dirty="0"/>
          </a:p>
        </p:txBody>
      </p:sp>
      <p:sp>
        <p:nvSpPr>
          <p:cNvPr id="2" name="文本框 1"/>
          <p:cNvSpPr txBox="1"/>
          <p:nvPr/>
        </p:nvSpPr>
        <p:spPr>
          <a:xfrm>
            <a:off x="5324475" y="521970"/>
            <a:ext cx="3635375" cy="1198880"/>
          </a:xfrm>
          <a:prstGeom prst="rect">
            <a:avLst/>
          </a:prstGeom>
          <a:noFill/>
        </p:spPr>
        <p:txBody>
          <a:bodyPr wrap="square" rtlCol="0">
            <a:spAutoFit/>
          </a:bodyPr>
          <a:p>
            <a:r>
              <a:rPr lang="zh-CN" altLang="en-US" sz="2400"/>
              <a:t>西方人文精神的发展在全国卷中的考查中频率较低，且以非选择题形式考查</a:t>
            </a:r>
            <a:endParaRPr lang="zh-CN" altLang="en-US" sz="2400"/>
          </a:p>
        </p:txBody>
      </p:sp>
      <p:sp>
        <p:nvSpPr>
          <p:cNvPr id="5" name="文本框 4"/>
          <p:cNvSpPr txBox="1"/>
          <p:nvPr/>
        </p:nvSpPr>
        <p:spPr>
          <a:xfrm>
            <a:off x="5324475" y="1720850"/>
            <a:ext cx="3635375" cy="1938020"/>
          </a:xfrm>
          <a:prstGeom prst="rect">
            <a:avLst/>
          </a:prstGeom>
          <a:noFill/>
        </p:spPr>
        <p:txBody>
          <a:bodyPr wrap="square" rtlCol="0">
            <a:spAutoFit/>
          </a:bodyPr>
          <a:p>
            <a:r>
              <a:rPr lang="zh-CN" altLang="en-US" sz="2000"/>
              <a:t>从全国卷来看，对新航路开辟考查较少，且以非选择题为主；对殖民扩张的考查频率较高，选择题和非选择题都有；工业革命考场频率最高，侧重于考查英国工业革命。</a:t>
            </a:r>
            <a:endParaRPr lang="zh-CN" altLang="en-US" sz="2000"/>
          </a:p>
        </p:txBody>
      </p:sp>
      <p:sp>
        <p:nvSpPr>
          <p:cNvPr id="6" name="文本框 5"/>
          <p:cNvSpPr txBox="1"/>
          <p:nvPr/>
        </p:nvSpPr>
        <p:spPr>
          <a:xfrm>
            <a:off x="5324475" y="3658870"/>
            <a:ext cx="3819525" cy="1014730"/>
          </a:xfrm>
          <a:prstGeom prst="rect">
            <a:avLst/>
          </a:prstGeom>
          <a:noFill/>
        </p:spPr>
        <p:txBody>
          <a:bodyPr wrap="square" rtlCol="0">
            <a:spAutoFit/>
          </a:bodyPr>
          <a:p>
            <a:r>
              <a:rPr lang="zh-CN" altLang="en-US" sz="2000"/>
              <a:t>欧美代议制历年高考侧重于考查英美代议制的确立和完善，选择题和非选择题都有</a:t>
            </a:r>
            <a:endParaRPr lang="zh-CN" altLang="en-US" sz="2000"/>
          </a:p>
        </p:txBody>
      </p:sp>
      <p:sp>
        <p:nvSpPr>
          <p:cNvPr id="7" name="文本框 6"/>
          <p:cNvSpPr txBox="1"/>
          <p:nvPr/>
        </p:nvSpPr>
        <p:spPr>
          <a:xfrm>
            <a:off x="5415915" y="4673600"/>
            <a:ext cx="3636010" cy="1014730"/>
          </a:xfrm>
          <a:prstGeom prst="rect">
            <a:avLst/>
          </a:prstGeom>
          <a:noFill/>
        </p:spPr>
        <p:txBody>
          <a:bodyPr wrap="square" rtlCol="0">
            <a:spAutoFit/>
          </a:bodyPr>
          <a:p>
            <a:r>
              <a:rPr lang="zh-CN" altLang="en-US" sz="2000"/>
              <a:t>全国卷这两年对科学社会主义理论诞生和国际工人运动考查较少，基本是选择题</a:t>
            </a:r>
            <a:endParaRPr lang="zh-CN" altLang="en-US" sz="2000"/>
          </a:p>
        </p:txBody>
      </p:sp>
      <p:sp>
        <p:nvSpPr>
          <p:cNvPr id="8" name="文本框 7"/>
          <p:cNvSpPr txBox="1"/>
          <p:nvPr/>
        </p:nvSpPr>
        <p:spPr>
          <a:xfrm>
            <a:off x="5507990" y="5845175"/>
            <a:ext cx="3543935" cy="706755"/>
          </a:xfrm>
          <a:prstGeom prst="rect">
            <a:avLst/>
          </a:prstGeom>
          <a:noFill/>
        </p:spPr>
        <p:txBody>
          <a:bodyPr wrap="square" rtlCol="0">
            <a:spAutoFit/>
          </a:bodyPr>
          <a:p>
            <a:r>
              <a:rPr lang="zh-CN" altLang="en-US" sz="2000"/>
              <a:t>近代科学技术全国卷考查较少，且以非选择题形式出现较多</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0" y="260648"/>
            <a:ext cx="4716016" cy="6597352"/>
          </a:xfrm>
        </p:spPr>
        <p:txBody>
          <a:bodyPr>
            <a:normAutofit fontScale="77500" lnSpcReduction="20000"/>
          </a:bodyPr>
          <a:lstStyle/>
          <a:p>
            <a:pPr algn="ctr"/>
            <a:r>
              <a:rPr lang="zh-CN" altLang="en-US" b="1" dirty="0" smtClean="0"/>
              <a:t>近代中国</a:t>
            </a:r>
            <a:endParaRPr lang="en-US" altLang="zh-CN" b="1" dirty="0" smtClean="0"/>
          </a:p>
          <a:p>
            <a:r>
              <a:rPr lang="en-US" altLang="zh-CN" dirty="0" smtClean="0"/>
              <a:t>1</a:t>
            </a:r>
            <a:r>
              <a:rPr lang="zh-CN" altLang="en-US" dirty="0" smtClean="0"/>
              <a:t>、近代中国的民主革命</a:t>
            </a:r>
            <a:endParaRPr lang="zh-CN" altLang="en-US" dirty="0" smtClean="0"/>
          </a:p>
          <a:p>
            <a:r>
              <a:rPr lang="en-US" altLang="zh-CN" dirty="0" smtClean="0"/>
              <a:t>(1)1840</a:t>
            </a:r>
            <a:r>
              <a:rPr lang="zh-CN" altLang="en-US" dirty="0" smtClean="0"/>
              <a:t>至</a:t>
            </a:r>
            <a:r>
              <a:rPr lang="en-US" altLang="zh-CN" dirty="0" smtClean="0"/>
              <a:t>1900</a:t>
            </a:r>
            <a:r>
              <a:rPr lang="zh-CN" altLang="en-US" dirty="0" smtClean="0"/>
              <a:t>年间列强侵略与中国人民的反抗斗争</a:t>
            </a:r>
            <a:endParaRPr lang="zh-CN" altLang="en-US" dirty="0" smtClean="0"/>
          </a:p>
          <a:p>
            <a:r>
              <a:rPr lang="en-US" altLang="zh-CN" dirty="0" smtClean="0"/>
              <a:t>(2</a:t>
            </a:r>
            <a:r>
              <a:rPr lang="zh-CN" altLang="en-US" dirty="0" smtClean="0"/>
              <a:t>）辛亥革命</a:t>
            </a:r>
            <a:endParaRPr lang="zh-CN" altLang="en-US" dirty="0" smtClean="0"/>
          </a:p>
          <a:p>
            <a:r>
              <a:rPr lang="en-US" altLang="zh-CN" dirty="0" smtClean="0"/>
              <a:t>(3</a:t>
            </a:r>
            <a:r>
              <a:rPr lang="zh-CN" altLang="en-US" dirty="0" smtClean="0"/>
              <a:t>）五四运动和中国共产党的成立</a:t>
            </a:r>
            <a:endParaRPr lang="zh-CN" altLang="en-US" dirty="0" smtClean="0"/>
          </a:p>
          <a:p>
            <a:r>
              <a:rPr lang="en-US" altLang="zh-CN" dirty="0" smtClean="0"/>
              <a:t>(4</a:t>
            </a:r>
            <a:r>
              <a:rPr lang="zh-CN" altLang="en-US" dirty="0" smtClean="0"/>
              <a:t>）新民主主义革命</a:t>
            </a:r>
            <a:endParaRPr lang="zh-CN" altLang="en-US" dirty="0" smtClean="0"/>
          </a:p>
          <a:p>
            <a:r>
              <a:rPr lang="en-US" altLang="zh-CN" dirty="0" smtClean="0"/>
              <a:t>(5</a:t>
            </a:r>
            <a:r>
              <a:rPr lang="zh-CN" altLang="en-US" dirty="0" smtClean="0"/>
              <a:t>）侵华日军的罪行与中国军民的抗日斗争</a:t>
            </a:r>
            <a:endParaRPr lang="zh-CN" altLang="en-US" dirty="0" smtClean="0"/>
          </a:p>
          <a:p>
            <a:r>
              <a:rPr lang="en-US" altLang="zh-CN" dirty="0" smtClean="0"/>
              <a:t>2.</a:t>
            </a:r>
            <a:r>
              <a:rPr lang="zh-CN" altLang="en-US" dirty="0" smtClean="0"/>
              <a:t>经济结构的变化与资本主义的曲折发展</a:t>
            </a:r>
            <a:endParaRPr lang="zh-CN" altLang="en-US" dirty="0" smtClean="0"/>
          </a:p>
          <a:p>
            <a:r>
              <a:rPr lang="en-US" altLang="zh-CN" dirty="0" smtClean="0"/>
              <a:t>(1</a:t>
            </a:r>
            <a:r>
              <a:rPr lang="zh-CN" altLang="en-US" dirty="0" smtClean="0"/>
              <a:t>）晚清中国经济结构的变化和民族工业的兴起</a:t>
            </a:r>
            <a:endParaRPr lang="zh-CN" altLang="en-US" dirty="0" smtClean="0"/>
          </a:p>
          <a:p>
            <a:r>
              <a:rPr lang="en-US" altLang="zh-CN" dirty="0" smtClean="0"/>
              <a:t>(2</a:t>
            </a:r>
            <a:r>
              <a:rPr lang="zh-CN" altLang="en-US" dirty="0" smtClean="0"/>
              <a:t>）民国时期民族工业的曲折发展</a:t>
            </a:r>
            <a:endParaRPr lang="zh-CN" altLang="en-US" dirty="0" smtClean="0"/>
          </a:p>
          <a:p>
            <a:r>
              <a:rPr lang="en-US" altLang="zh-CN" dirty="0" smtClean="0"/>
              <a:t>3.</a:t>
            </a:r>
            <a:r>
              <a:rPr lang="zh-CN" altLang="en-US" dirty="0" smtClean="0"/>
              <a:t>思想解放的潮流</a:t>
            </a:r>
            <a:endParaRPr lang="zh-CN" altLang="en-US" dirty="0" smtClean="0"/>
          </a:p>
          <a:p>
            <a:r>
              <a:rPr lang="en-US" altLang="zh-CN" dirty="0" smtClean="0"/>
              <a:t>(1</a:t>
            </a:r>
            <a:r>
              <a:rPr lang="zh-CN" altLang="en-US" dirty="0" smtClean="0"/>
              <a:t>）维新思想</a:t>
            </a:r>
            <a:endParaRPr lang="zh-CN" altLang="en-US" dirty="0" smtClean="0"/>
          </a:p>
          <a:p>
            <a:r>
              <a:rPr lang="en-US" altLang="zh-CN" dirty="0" smtClean="0"/>
              <a:t>(2</a:t>
            </a:r>
            <a:r>
              <a:rPr lang="zh-CN" altLang="en-US" dirty="0" smtClean="0"/>
              <a:t>）新文化运动</a:t>
            </a:r>
            <a:endParaRPr lang="zh-CN" altLang="en-US" dirty="0" smtClean="0"/>
          </a:p>
          <a:p>
            <a:r>
              <a:rPr lang="en-US" altLang="zh-CN" dirty="0" smtClean="0"/>
              <a:t>(3</a:t>
            </a:r>
            <a:r>
              <a:rPr lang="zh-CN" altLang="en-US" dirty="0" smtClean="0"/>
              <a:t>）马克思主义在中国的传播现代</a:t>
            </a:r>
            <a:endParaRPr lang="zh-CN" altLang="en-US" dirty="0" smtClean="0"/>
          </a:p>
          <a:p>
            <a:endParaRPr lang="zh-CN" altLang="en-US" dirty="0"/>
          </a:p>
        </p:txBody>
      </p:sp>
      <p:sp>
        <p:nvSpPr>
          <p:cNvPr id="2" name="文本框 1"/>
          <p:cNvSpPr txBox="1"/>
          <p:nvPr/>
        </p:nvSpPr>
        <p:spPr>
          <a:xfrm>
            <a:off x="4546600" y="832485"/>
            <a:ext cx="4597400" cy="1938020"/>
          </a:xfrm>
          <a:prstGeom prst="rect">
            <a:avLst/>
          </a:prstGeom>
          <a:noFill/>
        </p:spPr>
        <p:txBody>
          <a:bodyPr wrap="square" rtlCol="0">
            <a:spAutoFit/>
          </a:bodyPr>
          <a:p>
            <a:r>
              <a:rPr lang="zh-CN" altLang="en-US" sz="2400"/>
              <a:t>近代中国的民主革命是高考考查的重点，侧重点是从不同角度考查西方列强侵略与中国人民的抗争、对新民主主义革命道路的理解和对抗日战争的理解</a:t>
            </a:r>
            <a:endParaRPr lang="zh-CN" altLang="en-US" sz="2400"/>
          </a:p>
        </p:txBody>
      </p:sp>
      <p:sp>
        <p:nvSpPr>
          <p:cNvPr id="5" name="文本框 4"/>
          <p:cNvSpPr txBox="1"/>
          <p:nvPr/>
        </p:nvSpPr>
        <p:spPr>
          <a:xfrm>
            <a:off x="4716145" y="3145790"/>
            <a:ext cx="4124325" cy="1568450"/>
          </a:xfrm>
          <a:prstGeom prst="rect">
            <a:avLst/>
          </a:prstGeom>
          <a:noFill/>
        </p:spPr>
        <p:txBody>
          <a:bodyPr wrap="square" rtlCol="0">
            <a:spAutoFit/>
          </a:bodyPr>
          <a:p>
            <a:r>
              <a:rPr lang="zh-CN" altLang="en-US" sz="2400"/>
              <a:t>经济结构的变化与资本主义的曲折发展是高考的侧重点，侧重于考查晚晴中国经济结构的变化和洋务运动</a:t>
            </a:r>
            <a:endParaRPr lang="zh-CN" altLang="en-US" sz="2400"/>
          </a:p>
        </p:txBody>
      </p:sp>
      <p:sp>
        <p:nvSpPr>
          <p:cNvPr id="6" name="文本框 5"/>
          <p:cNvSpPr txBox="1"/>
          <p:nvPr/>
        </p:nvSpPr>
        <p:spPr>
          <a:xfrm>
            <a:off x="4547235" y="4839335"/>
            <a:ext cx="4565650" cy="1938020"/>
          </a:xfrm>
          <a:prstGeom prst="rect">
            <a:avLst/>
          </a:prstGeom>
          <a:noFill/>
        </p:spPr>
        <p:txBody>
          <a:bodyPr wrap="square" rtlCol="0">
            <a:spAutoFit/>
          </a:bodyPr>
          <a:p>
            <a:r>
              <a:rPr lang="zh-CN" altLang="en-US" sz="2400"/>
              <a:t>全国卷对思想解放的潮流的考查，以维新思想为主，常考查维新思想家的背景、基本内容、特点和局限性等，也会从近代化角度考查思想近代化的发展历程</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0" y="0"/>
            <a:ext cx="5625465" cy="6858000"/>
          </a:xfrm>
        </p:spPr>
        <p:txBody>
          <a:bodyPr>
            <a:normAutofit fontScale="40000" lnSpcReduction="20000"/>
          </a:bodyPr>
          <a:lstStyle/>
          <a:p>
            <a:pPr algn="ctr"/>
            <a:r>
              <a:rPr lang="zh-CN" altLang="en-US" sz="4500" b="1" dirty="0" smtClean="0"/>
              <a:t>第三部分 现代</a:t>
            </a:r>
            <a:endParaRPr lang="en-US" altLang="zh-CN" sz="4500" b="1" dirty="0" smtClean="0"/>
          </a:p>
          <a:p>
            <a:pPr algn="ctr"/>
            <a:r>
              <a:rPr lang="zh-CN" altLang="en-US" sz="4500" b="1" dirty="0" smtClean="0"/>
              <a:t>现</a:t>
            </a:r>
            <a:r>
              <a:rPr lang="zh-CN" altLang="en-US" sz="4500" b="1" dirty="0"/>
              <a:t>代世界</a:t>
            </a:r>
            <a:endParaRPr lang="zh-CN" altLang="en-US" sz="4500" b="1" dirty="0"/>
          </a:p>
          <a:p>
            <a:pPr marL="0" indent="0">
              <a:buNone/>
            </a:pPr>
            <a:r>
              <a:rPr lang="en-US" altLang="zh-CN" sz="6000" dirty="0"/>
              <a:t>1.</a:t>
            </a:r>
            <a:r>
              <a:rPr lang="zh-CN" altLang="en-US" sz="6000" dirty="0"/>
              <a:t>俄国十月革命与苏联社会主义建设</a:t>
            </a:r>
            <a:endParaRPr lang="zh-CN" altLang="en-US" sz="6000" dirty="0"/>
          </a:p>
          <a:p>
            <a:pPr marL="0" indent="0">
              <a:buNone/>
            </a:pPr>
            <a:r>
              <a:rPr lang="en-US" altLang="zh-CN" sz="6000" dirty="0"/>
              <a:t>(1</a:t>
            </a:r>
            <a:r>
              <a:rPr lang="zh-CN" altLang="en-US" sz="6000" dirty="0"/>
              <a:t>）俄国十月革</a:t>
            </a:r>
            <a:r>
              <a:rPr lang="zh-CN" altLang="en-US" sz="6000" dirty="0" smtClean="0"/>
              <a:t>命</a:t>
            </a:r>
            <a:endParaRPr lang="zh-CN" altLang="en-US" sz="6000" dirty="0" smtClean="0"/>
          </a:p>
          <a:p>
            <a:pPr marL="0" indent="0">
              <a:buNone/>
            </a:pPr>
            <a:r>
              <a:rPr lang="en-US" altLang="zh-CN" sz="6000" dirty="0" smtClean="0"/>
              <a:t>(</a:t>
            </a:r>
            <a:r>
              <a:rPr lang="en-US" altLang="zh-CN" sz="6000" dirty="0"/>
              <a:t>2</a:t>
            </a:r>
            <a:r>
              <a:rPr lang="zh-CN" altLang="en-US" sz="6000" dirty="0"/>
              <a:t>）战时共产主义政策和新经济政策</a:t>
            </a:r>
            <a:endParaRPr lang="zh-CN" altLang="en-US" sz="6000" dirty="0"/>
          </a:p>
          <a:p>
            <a:pPr marL="0" indent="0">
              <a:buNone/>
            </a:pPr>
            <a:r>
              <a:rPr lang="en-US" altLang="zh-CN" sz="6000" dirty="0"/>
              <a:t>(3</a:t>
            </a:r>
            <a:r>
              <a:rPr lang="zh-CN" altLang="en-US" sz="6000" dirty="0"/>
              <a:t>）“斯大林模式”</a:t>
            </a:r>
            <a:endParaRPr lang="zh-CN" altLang="en-US" sz="6000" dirty="0"/>
          </a:p>
          <a:p>
            <a:pPr marL="0" indent="0">
              <a:buNone/>
            </a:pPr>
            <a:r>
              <a:rPr lang="en-US" altLang="zh-CN" sz="6000" dirty="0"/>
              <a:t>(4</a:t>
            </a:r>
            <a:r>
              <a:rPr lang="zh-CN" altLang="en-US" sz="6000" dirty="0"/>
              <a:t>）从赫鲁晓夫改革到戈尔巴乔夫改革</a:t>
            </a:r>
            <a:endParaRPr lang="zh-CN" altLang="en-US" sz="6000" dirty="0"/>
          </a:p>
          <a:p>
            <a:pPr marL="0" indent="0">
              <a:buNone/>
            </a:pPr>
            <a:r>
              <a:rPr lang="en-US" altLang="zh-CN" sz="6000" dirty="0"/>
              <a:t>2.</a:t>
            </a:r>
            <a:r>
              <a:rPr lang="zh-CN" altLang="en-US" sz="6000" dirty="0"/>
              <a:t>罗斯福新政和当代资本主义的新变化</a:t>
            </a:r>
            <a:endParaRPr lang="zh-CN" altLang="en-US" sz="6000" dirty="0"/>
          </a:p>
          <a:p>
            <a:pPr marL="0" indent="0">
              <a:buNone/>
            </a:pPr>
            <a:r>
              <a:rPr lang="en-US" altLang="zh-CN" sz="6000" dirty="0"/>
              <a:t>(1)1929</a:t>
            </a:r>
            <a:r>
              <a:rPr lang="zh-CN" altLang="en-US" sz="6000" dirty="0"/>
              <a:t>至</a:t>
            </a:r>
            <a:r>
              <a:rPr lang="en-US" altLang="zh-CN" sz="6000" dirty="0"/>
              <a:t>1933</a:t>
            </a:r>
            <a:r>
              <a:rPr lang="zh-CN" altLang="en-US" sz="6000" dirty="0"/>
              <a:t>年资本主义世界经济危机</a:t>
            </a:r>
            <a:endParaRPr lang="zh-CN" altLang="en-US" sz="6000" dirty="0"/>
          </a:p>
          <a:p>
            <a:pPr marL="0" indent="0">
              <a:buNone/>
            </a:pPr>
            <a:r>
              <a:rPr lang="en-US" altLang="zh-CN" sz="6000" dirty="0"/>
              <a:t>(2</a:t>
            </a:r>
            <a:r>
              <a:rPr lang="zh-CN" altLang="en-US" sz="6000" dirty="0"/>
              <a:t>）罗斯福新政</a:t>
            </a:r>
            <a:endParaRPr lang="zh-CN" altLang="en-US" sz="6000" dirty="0"/>
          </a:p>
          <a:p>
            <a:pPr marL="0" indent="0">
              <a:buNone/>
            </a:pPr>
            <a:r>
              <a:rPr lang="en-US" altLang="zh-CN" sz="6000" dirty="0"/>
              <a:t>(3</a:t>
            </a:r>
            <a:r>
              <a:rPr lang="zh-CN" altLang="en-US" sz="6000" dirty="0"/>
              <a:t>）第二次世界大战后美国等国资本主义的新变化</a:t>
            </a:r>
            <a:endParaRPr lang="zh-CN" altLang="en-US" sz="6000" dirty="0"/>
          </a:p>
          <a:p>
            <a:pPr marL="0" indent="0">
              <a:buNone/>
            </a:pPr>
            <a:r>
              <a:rPr lang="en-US" altLang="zh-CN" sz="6000" dirty="0"/>
              <a:t>3.</a:t>
            </a:r>
            <a:r>
              <a:rPr lang="zh-CN" altLang="en-US" sz="6000" dirty="0"/>
              <a:t>第二次世界大战后世界政治格局的演变</a:t>
            </a:r>
            <a:endParaRPr lang="zh-CN" altLang="en-US" sz="6000" dirty="0"/>
          </a:p>
          <a:p>
            <a:pPr marL="0" indent="0">
              <a:buNone/>
            </a:pPr>
            <a:r>
              <a:rPr lang="en-US" altLang="zh-CN" sz="6000" dirty="0"/>
              <a:t>(I</a:t>
            </a:r>
            <a:r>
              <a:rPr lang="zh-CN" altLang="en-US" sz="6000" dirty="0"/>
              <a:t>）美苏两极对峙格局的形成</a:t>
            </a:r>
            <a:endParaRPr lang="zh-CN" altLang="en-US" sz="6000" dirty="0"/>
          </a:p>
          <a:p>
            <a:pPr marL="0" indent="0">
              <a:buNone/>
            </a:pPr>
            <a:r>
              <a:rPr lang="en-US" altLang="zh-CN" sz="6000" dirty="0"/>
              <a:t>(2</a:t>
            </a:r>
            <a:r>
              <a:rPr lang="zh-CN" altLang="en-US" sz="6000" dirty="0"/>
              <a:t>）多极化趋势在曲折中发展</a:t>
            </a:r>
            <a:endParaRPr lang="zh-CN" altLang="en-US" sz="6000" dirty="0"/>
          </a:p>
          <a:p>
            <a:pPr marL="0" indent="0">
              <a:buNone/>
            </a:pPr>
            <a:r>
              <a:rPr lang="en-US" altLang="zh-CN" sz="6000" dirty="0"/>
              <a:t>(3</a:t>
            </a:r>
            <a:r>
              <a:rPr lang="zh-CN" altLang="en-US" sz="6000" dirty="0"/>
              <a:t>）两极格局的瓦解和多极化趋势的加强</a:t>
            </a:r>
            <a:endParaRPr lang="zh-CN" altLang="en-US" sz="6000" dirty="0"/>
          </a:p>
          <a:p>
            <a:endParaRPr lang="zh-CN" altLang="en-US" sz="6000" dirty="0"/>
          </a:p>
        </p:txBody>
      </p:sp>
      <p:sp>
        <p:nvSpPr>
          <p:cNvPr id="2" name="文本框 1"/>
          <p:cNvSpPr txBox="1"/>
          <p:nvPr/>
        </p:nvSpPr>
        <p:spPr>
          <a:xfrm>
            <a:off x="5433695" y="516255"/>
            <a:ext cx="3710305" cy="1630045"/>
          </a:xfrm>
          <a:prstGeom prst="rect">
            <a:avLst/>
          </a:prstGeom>
          <a:noFill/>
        </p:spPr>
        <p:txBody>
          <a:bodyPr wrap="square" rtlCol="0">
            <a:spAutoFit/>
          </a:bodyPr>
          <a:p>
            <a:r>
              <a:rPr lang="zh-CN" altLang="zh-CN" sz="2000"/>
              <a:t>从全国卷看，十月革命被冷落，战时共产主义政策偶尔设计，新经济政策经常考查，斯大林模式考查最高，战后改革侧重于赫鲁晓夫的改革</a:t>
            </a:r>
            <a:endParaRPr lang="zh-CN" altLang="zh-CN" sz="2000"/>
          </a:p>
        </p:txBody>
      </p:sp>
      <p:sp>
        <p:nvSpPr>
          <p:cNvPr id="4" name="文本框 3"/>
          <p:cNvSpPr txBox="1"/>
          <p:nvPr/>
        </p:nvSpPr>
        <p:spPr>
          <a:xfrm>
            <a:off x="5716905" y="2355850"/>
            <a:ext cx="3427095" cy="1630045"/>
          </a:xfrm>
          <a:prstGeom prst="rect">
            <a:avLst/>
          </a:prstGeom>
          <a:noFill/>
        </p:spPr>
        <p:txBody>
          <a:bodyPr wrap="square" rtlCol="0">
            <a:spAutoFit/>
          </a:bodyPr>
          <a:p>
            <a:r>
              <a:rPr lang="zh-CN" altLang="en-US" sz="2000"/>
              <a:t>全国卷对罗斯福新政和当代资本主义的新变化考查相对均衡，其中对</a:t>
            </a:r>
            <a:r>
              <a:rPr lang="en-US" altLang="zh-CN" sz="2000"/>
              <a:t>29-33</a:t>
            </a:r>
            <a:r>
              <a:rPr lang="zh-CN" altLang="en-US" sz="2000"/>
              <a:t>年经济危机考查较多，这两年侧重战后经济的新变化</a:t>
            </a:r>
            <a:endParaRPr lang="zh-CN" altLang="en-US" sz="2000"/>
          </a:p>
        </p:txBody>
      </p:sp>
      <p:sp>
        <p:nvSpPr>
          <p:cNvPr id="5" name="文本框 4"/>
          <p:cNvSpPr txBox="1"/>
          <p:nvPr/>
        </p:nvSpPr>
        <p:spPr>
          <a:xfrm>
            <a:off x="5625465" y="4199890"/>
            <a:ext cx="3519170" cy="1014730"/>
          </a:xfrm>
          <a:prstGeom prst="rect">
            <a:avLst/>
          </a:prstGeom>
          <a:noFill/>
        </p:spPr>
        <p:txBody>
          <a:bodyPr wrap="square" rtlCol="0">
            <a:spAutoFit/>
          </a:bodyPr>
          <a:p>
            <a:pPr algn="l"/>
            <a:r>
              <a:rPr lang="zh-CN" altLang="en-US" sz="2000"/>
              <a:t>对两级格局考查是侧重点，主要考查两极格局对战后国际关系发展的影响和欧洲一体化；</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315595" y="146685"/>
            <a:ext cx="5293360" cy="6710680"/>
          </a:xfrm>
        </p:spPr>
        <p:txBody>
          <a:bodyPr>
            <a:noAutofit/>
          </a:bodyPr>
          <a:p>
            <a:r>
              <a:rPr lang="en-US" altLang="zh-CN" sz="2700" dirty="0">
                <a:sym typeface="+mn-ea"/>
              </a:rPr>
              <a:t>4.</a:t>
            </a:r>
            <a:r>
              <a:rPr lang="zh-CN" altLang="en-US" sz="2700" dirty="0">
                <a:sym typeface="+mn-ea"/>
              </a:rPr>
              <a:t>第二次世界大战后世界经济的全球化趋势</a:t>
            </a:r>
            <a:endParaRPr lang="zh-CN" altLang="en-US" sz="2700" dirty="0"/>
          </a:p>
          <a:p>
            <a:r>
              <a:rPr lang="en-US" altLang="zh-CN" sz="2700" dirty="0">
                <a:sym typeface="+mn-ea"/>
              </a:rPr>
              <a:t>(1</a:t>
            </a:r>
            <a:r>
              <a:rPr lang="zh-CN" altLang="en-US" sz="2700" dirty="0">
                <a:sym typeface="+mn-ea"/>
              </a:rPr>
              <a:t>）布雷顿森林体系的建</a:t>
            </a:r>
            <a:r>
              <a:rPr lang="zh-CN" altLang="en-US" sz="2700" dirty="0" smtClean="0">
                <a:sym typeface="+mn-ea"/>
              </a:rPr>
              <a:t>立</a:t>
            </a:r>
            <a:endParaRPr lang="zh-CN" altLang="en-US" sz="2700" dirty="0" smtClean="0">
              <a:sym typeface="+mn-ea"/>
            </a:endParaRPr>
          </a:p>
          <a:p>
            <a:r>
              <a:rPr lang="en-US" altLang="zh-CN" sz="2700" dirty="0" smtClean="0">
                <a:sym typeface="+mn-ea"/>
              </a:rPr>
              <a:t>(</a:t>
            </a:r>
            <a:r>
              <a:rPr lang="en-US" altLang="zh-CN" sz="2700" dirty="0">
                <a:sym typeface="+mn-ea"/>
              </a:rPr>
              <a:t>2</a:t>
            </a:r>
            <a:r>
              <a:rPr lang="zh-CN" altLang="en-US" sz="2700" dirty="0">
                <a:sym typeface="+mn-ea"/>
              </a:rPr>
              <a:t>）世界经济区域集团化</a:t>
            </a:r>
            <a:endParaRPr lang="zh-CN" altLang="en-US" sz="2700" dirty="0"/>
          </a:p>
          <a:p>
            <a:r>
              <a:rPr lang="en-US" altLang="zh-CN" sz="2700" dirty="0">
                <a:sym typeface="+mn-ea"/>
              </a:rPr>
              <a:t>(3</a:t>
            </a:r>
            <a:r>
              <a:rPr lang="zh-CN" altLang="en-US" sz="2700" dirty="0">
                <a:sym typeface="+mn-ea"/>
              </a:rPr>
              <a:t>）世界贸易组织和中国的加入</a:t>
            </a:r>
            <a:endParaRPr lang="zh-CN" altLang="en-US" sz="2700" dirty="0"/>
          </a:p>
          <a:p>
            <a:r>
              <a:rPr lang="en-US" altLang="zh-CN" sz="2700" dirty="0">
                <a:sym typeface="+mn-ea"/>
              </a:rPr>
              <a:t>5.</a:t>
            </a:r>
            <a:r>
              <a:rPr lang="zh-CN" altLang="en-US" sz="2700" dirty="0">
                <a:sym typeface="+mn-ea"/>
              </a:rPr>
              <a:t>现代科学技术</a:t>
            </a:r>
            <a:endParaRPr lang="zh-CN" altLang="en-US" sz="2700" dirty="0"/>
          </a:p>
          <a:p>
            <a:r>
              <a:rPr lang="en-US" altLang="zh-CN" sz="2700" dirty="0">
                <a:sym typeface="+mn-ea"/>
              </a:rPr>
              <a:t>(I</a:t>
            </a:r>
            <a:r>
              <a:rPr lang="zh-CN" altLang="en-US" sz="2700" dirty="0">
                <a:sym typeface="+mn-ea"/>
              </a:rPr>
              <a:t>）相对论和量子</a:t>
            </a:r>
            <a:r>
              <a:rPr lang="zh-CN" altLang="en-US" sz="2700" dirty="0" smtClean="0">
                <a:sym typeface="+mn-ea"/>
              </a:rPr>
              <a:t>论</a:t>
            </a:r>
            <a:endParaRPr lang="zh-CN" altLang="en-US" sz="2700" dirty="0" smtClean="0">
              <a:sym typeface="+mn-ea"/>
            </a:endParaRPr>
          </a:p>
          <a:p>
            <a:r>
              <a:rPr lang="en-US" altLang="zh-CN" sz="2700" dirty="0" smtClean="0">
                <a:sym typeface="+mn-ea"/>
              </a:rPr>
              <a:t>(</a:t>
            </a:r>
            <a:r>
              <a:rPr lang="en-US" altLang="zh-CN" sz="2700" dirty="0">
                <a:sym typeface="+mn-ea"/>
              </a:rPr>
              <a:t>2</a:t>
            </a:r>
            <a:r>
              <a:rPr lang="zh-CN" altLang="en-US" sz="2700" dirty="0">
                <a:sym typeface="+mn-ea"/>
              </a:rPr>
              <a:t>）现代信息技术</a:t>
            </a:r>
            <a:endParaRPr lang="zh-CN" altLang="en-US" sz="2700" dirty="0"/>
          </a:p>
          <a:p>
            <a:r>
              <a:rPr lang="en-US" altLang="zh-CN" sz="2700" dirty="0">
                <a:sym typeface="+mn-ea"/>
              </a:rPr>
              <a:t>6.19</a:t>
            </a:r>
            <a:r>
              <a:rPr lang="zh-CN" altLang="en-US" sz="2700" dirty="0">
                <a:sym typeface="+mn-ea"/>
              </a:rPr>
              <a:t>世纪以来的世界文学艺术</a:t>
            </a:r>
            <a:endParaRPr lang="zh-CN" altLang="en-US" sz="2700" dirty="0"/>
          </a:p>
          <a:p>
            <a:r>
              <a:rPr lang="en-US" altLang="zh-CN" sz="2700" dirty="0">
                <a:sym typeface="+mn-ea"/>
              </a:rPr>
              <a:t>(1</a:t>
            </a:r>
            <a:r>
              <a:rPr lang="zh-CN" altLang="en-US" sz="2700" dirty="0">
                <a:sym typeface="+mn-ea"/>
              </a:rPr>
              <a:t>）文学的主要成</a:t>
            </a:r>
            <a:r>
              <a:rPr lang="zh-CN" altLang="en-US" sz="2700" dirty="0" smtClean="0">
                <a:sym typeface="+mn-ea"/>
              </a:rPr>
              <a:t>就</a:t>
            </a:r>
            <a:endParaRPr lang="zh-CN" altLang="en-US" sz="2700" dirty="0" smtClean="0">
              <a:sym typeface="+mn-ea"/>
            </a:endParaRPr>
          </a:p>
          <a:p>
            <a:r>
              <a:rPr lang="en-US" altLang="zh-CN" sz="2700" dirty="0" smtClean="0">
                <a:sym typeface="+mn-ea"/>
              </a:rPr>
              <a:t>(</a:t>
            </a:r>
            <a:r>
              <a:rPr lang="en-US" altLang="zh-CN" sz="2700" dirty="0">
                <a:sym typeface="+mn-ea"/>
              </a:rPr>
              <a:t>2</a:t>
            </a:r>
            <a:r>
              <a:rPr lang="zh-CN" altLang="en-US" sz="2700" dirty="0">
                <a:sym typeface="+mn-ea"/>
              </a:rPr>
              <a:t>）有代表性的美术作品</a:t>
            </a:r>
            <a:endParaRPr lang="zh-CN" altLang="en-US" sz="2700" dirty="0"/>
          </a:p>
          <a:p>
            <a:r>
              <a:rPr lang="en-US" altLang="zh-CN" sz="2700" dirty="0">
                <a:sym typeface="+mn-ea"/>
              </a:rPr>
              <a:t>(3</a:t>
            </a:r>
            <a:r>
              <a:rPr lang="zh-CN" altLang="en-US" sz="2700" dirty="0">
                <a:sym typeface="+mn-ea"/>
              </a:rPr>
              <a:t>）有代表性的音乐作</a:t>
            </a:r>
            <a:r>
              <a:rPr lang="zh-CN" altLang="en-US" sz="2700" dirty="0" smtClean="0">
                <a:sym typeface="+mn-ea"/>
              </a:rPr>
              <a:t>品</a:t>
            </a:r>
            <a:endParaRPr lang="en-US" altLang="zh-CN" sz="2700" dirty="0" smtClean="0"/>
          </a:p>
          <a:p>
            <a:r>
              <a:rPr lang="en-US" altLang="zh-CN" sz="2700" dirty="0" smtClean="0">
                <a:sym typeface="+mn-ea"/>
              </a:rPr>
              <a:t>(</a:t>
            </a:r>
            <a:r>
              <a:rPr lang="en-US" altLang="zh-CN" sz="2700" dirty="0">
                <a:sym typeface="+mn-ea"/>
              </a:rPr>
              <a:t>4</a:t>
            </a:r>
            <a:r>
              <a:rPr lang="zh-CN" altLang="en-US" sz="2700" dirty="0">
                <a:sym typeface="+mn-ea"/>
              </a:rPr>
              <a:t>）影视艺术的产生与发</a:t>
            </a:r>
            <a:r>
              <a:rPr lang="zh-CN" altLang="en-US" sz="2700" dirty="0" smtClean="0">
                <a:sym typeface="+mn-ea"/>
              </a:rPr>
              <a:t>展</a:t>
            </a:r>
            <a:endParaRPr lang="zh-CN" altLang="en-US" sz="2700" dirty="0"/>
          </a:p>
          <a:p>
            <a:endParaRPr lang="zh-CN" altLang="en-US" sz="1600" dirty="0"/>
          </a:p>
        </p:txBody>
      </p:sp>
      <p:sp>
        <p:nvSpPr>
          <p:cNvPr id="2" name="文本框 1"/>
          <p:cNvSpPr txBox="1"/>
          <p:nvPr/>
        </p:nvSpPr>
        <p:spPr>
          <a:xfrm>
            <a:off x="5608955" y="645795"/>
            <a:ext cx="3408045" cy="1568450"/>
          </a:xfrm>
          <a:prstGeom prst="rect">
            <a:avLst/>
          </a:prstGeom>
          <a:noFill/>
        </p:spPr>
        <p:txBody>
          <a:bodyPr wrap="square" rtlCol="0">
            <a:spAutoFit/>
          </a:bodyPr>
          <a:p>
            <a:pPr algn="l"/>
            <a:r>
              <a:rPr lang="zh-CN" altLang="en-US" sz="2400">
                <a:sym typeface="+mn-ea"/>
              </a:rPr>
              <a:t>战后</a:t>
            </a:r>
            <a:r>
              <a:rPr lang="zh-CN" altLang="en-US" sz="2400">
                <a:sym typeface="+mn-ea"/>
              </a:rPr>
              <a:t>经济</a:t>
            </a:r>
            <a:r>
              <a:rPr lang="zh-CN" altLang="en-US" sz="2400">
                <a:sym typeface="+mn-ea"/>
              </a:rPr>
              <a:t>区域集团化考查频率最高，侧重考查欧洲一体化的背景、特点和影响</a:t>
            </a:r>
            <a:endParaRPr lang="zh-CN" altLang="en-US" sz="2400"/>
          </a:p>
        </p:txBody>
      </p:sp>
      <p:sp>
        <p:nvSpPr>
          <p:cNvPr id="4" name="文本框 3"/>
          <p:cNvSpPr txBox="1"/>
          <p:nvPr/>
        </p:nvSpPr>
        <p:spPr>
          <a:xfrm>
            <a:off x="5682615" y="3014345"/>
            <a:ext cx="3133090" cy="829945"/>
          </a:xfrm>
          <a:prstGeom prst="rect">
            <a:avLst/>
          </a:prstGeom>
          <a:noFill/>
        </p:spPr>
        <p:txBody>
          <a:bodyPr wrap="square" rtlCol="0">
            <a:spAutoFit/>
          </a:bodyPr>
          <a:p>
            <a:r>
              <a:rPr lang="zh-CN" altLang="en-US" sz="2400"/>
              <a:t>现在科学技术在近几年全国卷没考查</a:t>
            </a:r>
            <a:endParaRPr lang="zh-CN" altLang="en-US" sz="2400"/>
          </a:p>
        </p:txBody>
      </p:sp>
      <p:sp>
        <p:nvSpPr>
          <p:cNvPr id="5" name="文本框 4"/>
          <p:cNvSpPr txBox="1"/>
          <p:nvPr/>
        </p:nvSpPr>
        <p:spPr>
          <a:xfrm>
            <a:off x="5682615" y="4685665"/>
            <a:ext cx="3260725" cy="1938020"/>
          </a:xfrm>
          <a:prstGeom prst="rect">
            <a:avLst/>
          </a:prstGeom>
          <a:noFill/>
        </p:spPr>
        <p:txBody>
          <a:bodyPr wrap="square" rtlCol="0">
            <a:spAutoFit/>
          </a:bodyPr>
          <a:p>
            <a:r>
              <a:rPr lang="en-US" altLang="zh-CN" sz="2400"/>
              <a:t>19</a:t>
            </a:r>
            <a:r>
              <a:rPr lang="zh-CN" altLang="en-US" sz="2400"/>
              <a:t>世纪以来的世界文学艺术在高考中考查较少，但命题规律明显，主要考查文学艺术如何反映社会存在</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179705" y="0"/>
            <a:ext cx="6240780" cy="6858000"/>
          </a:xfrm>
        </p:spPr>
        <p:txBody>
          <a:bodyPr>
            <a:normAutofit fontScale="65000" lnSpcReduction="20000"/>
          </a:bodyPr>
          <a:lstStyle/>
          <a:p>
            <a:pPr algn="ctr"/>
            <a:r>
              <a:rPr lang="zh-CN" altLang="en-US" b="1" dirty="0" smtClean="0"/>
              <a:t>现代中国</a:t>
            </a:r>
            <a:endParaRPr lang="en-US" altLang="zh-CN" b="1" dirty="0" smtClean="0"/>
          </a:p>
          <a:p>
            <a:pPr marL="0" indent="0">
              <a:buNone/>
            </a:pPr>
            <a:r>
              <a:rPr lang="en-US" altLang="zh-CN" sz="2900" dirty="0" smtClean="0"/>
              <a:t>1.</a:t>
            </a:r>
            <a:r>
              <a:rPr lang="zh-CN" altLang="en-US" sz="2900" dirty="0" smtClean="0"/>
              <a:t>现代中国的政治建设与祖国统一</a:t>
            </a:r>
            <a:endParaRPr lang="zh-CN" altLang="en-US" sz="2900" dirty="0" smtClean="0"/>
          </a:p>
          <a:p>
            <a:pPr marL="0" indent="0">
              <a:buNone/>
            </a:pPr>
            <a:r>
              <a:rPr lang="en-US" altLang="zh-CN" sz="2900" dirty="0" smtClean="0"/>
              <a:t>(1</a:t>
            </a:r>
            <a:r>
              <a:rPr lang="zh-CN" altLang="en-US" sz="2900" dirty="0" smtClean="0"/>
              <a:t>）中华人民共和国的成立</a:t>
            </a:r>
            <a:endParaRPr lang="zh-CN" altLang="en-US" sz="2900" dirty="0" smtClean="0"/>
          </a:p>
          <a:p>
            <a:pPr marL="0" indent="0">
              <a:buNone/>
            </a:pPr>
            <a:r>
              <a:rPr lang="en-US" altLang="zh-CN" sz="2900" dirty="0" smtClean="0"/>
              <a:t>(2</a:t>
            </a:r>
            <a:r>
              <a:rPr lang="zh-CN" altLang="en-US" sz="2900" dirty="0" smtClean="0"/>
              <a:t>）民主政治制度的建设</a:t>
            </a:r>
            <a:endParaRPr lang="zh-CN" altLang="en-US" sz="2900" dirty="0" smtClean="0"/>
          </a:p>
          <a:p>
            <a:pPr marL="0" indent="0">
              <a:buNone/>
            </a:pPr>
            <a:r>
              <a:rPr lang="en-US" altLang="zh-CN" sz="2900" dirty="0" smtClean="0"/>
              <a:t>(3</a:t>
            </a:r>
            <a:r>
              <a:rPr lang="zh-CN" altLang="en-US" sz="2900" dirty="0" smtClean="0"/>
              <a:t>）“文化大革命”</a:t>
            </a:r>
            <a:endParaRPr lang="zh-CN" altLang="en-US" sz="2900" dirty="0" smtClean="0"/>
          </a:p>
          <a:p>
            <a:pPr marL="0" indent="0">
              <a:buNone/>
            </a:pPr>
            <a:r>
              <a:rPr lang="en-US" altLang="zh-CN" sz="2900" dirty="0" smtClean="0"/>
              <a:t>(4</a:t>
            </a:r>
            <a:r>
              <a:rPr lang="zh-CN" altLang="en-US" sz="2900" dirty="0" smtClean="0"/>
              <a:t>）改革开放以来民主与法制的建设</a:t>
            </a:r>
            <a:endParaRPr lang="zh-CN" altLang="en-US" sz="2900" dirty="0" smtClean="0"/>
          </a:p>
          <a:p>
            <a:pPr marL="0" indent="0">
              <a:buNone/>
            </a:pPr>
            <a:r>
              <a:rPr lang="en-US" altLang="zh-CN" sz="2900" dirty="0" smtClean="0"/>
              <a:t>(5</a:t>
            </a:r>
            <a:r>
              <a:rPr lang="zh-CN" altLang="en-US" sz="2900" dirty="0" smtClean="0"/>
              <a:t>）“一国两制”的理论与实践</a:t>
            </a:r>
            <a:endParaRPr lang="zh-CN" altLang="en-US" sz="2900" dirty="0" smtClean="0"/>
          </a:p>
          <a:p>
            <a:pPr marL="0" indent="0">
              <a:buNone/>
            </a:pPr>
            <a:r>
              <a:rPr lang="en-US" altLang="zh-CN" sz="2900" dirty="0" smtClean="0"/>
              <a:t>2.</a:t>
            </a:r>
            <a:r>
              <a:rPr lang="zh-CN" altLang="en-US" sz="2900" dirty="0" smtClean="0"/>
              <a:t>中国特色社会主义建设的道路</a:t>
            </a:r>
            <a:endParaRPr lang="zh-CN" altLang="en-US" sz="2900" dirty="0" smtClean="0"/>
          </a:p>
          <a:p>
            <a:pPr marL="0" indent="0">
              <a:buNone/>
            </a:pPr>
            <a:r>
              <a:rPr lang="en-US" altLang="zh-CN" sz="2900" dirty="0" smtClean="0"/>
              <a:t>(1)20</a:t>
            </a:r>
            <a:r>
              <a:rPr lang="zh-CN" altLang="en-US" sz="2900" dirty="0" smtClean="0"/>
              <a:t>世纪</a:t>
            </a:r>
            <a:r>
              <a:rPr lang="en-US" altLang="zh-CN" sz="2900" dirty="0" smtClean="0"/>
              <a:t>50</a:t>
            </a:r>
            <a:r>
              <a:rPr lang="zh-CN" altLang="en-US" sz="2900" dirty="0" smtClean="0"/>
              <a:t>年代至</a:t>
            </a:r>
            <a:r>
              <a:rPr lang="en-US" altLang="zh-CN" sz="2900" dirty="0" smtClean="0"/>
              <a:t>70</a:t>
            </a:r>
            <a:r>
              <a:rPr lang="zh-CN" altLang="en-US" sz="2900" dirty="0" smtClean="0"/>
              <a:t>年代探索社会主义建设道路的实践</a:t>
            </a:r>
            <a:endParaRPr lang="zh-CN" altLang="en-US" sz="2900" dirty="0" smtClean="0"/>
          </a:p>
          <a:p>
            <a:pPr marL="0" indent="0">
              <a:buNone/>
            </a:pPr>
            <a:r>
              <a:rPr lang="en-US" altLang="zh-CN" sz="2900" dirty="0" smtClean="0"/>
              <a:t>(2</a:t>
            </a:r>
            <a:r>
              <a:rPr lang="zh-CN" altLang="en-US" sz="2900" dirty="0" smtClean="0"/>
              <a:t>）十一届三中全会关于改革开放的决策</a:t>
            </a:r>
            <a:endParaRPr lang="zh-CN" altLang="en-US" sz="2900" dirty="0" smtClean="0"/>
          </a:p>
          <a:p>
            <a:pPr marL="0" indent="0">
              <a:buNone/>
            </a:pPr>
            <a:r>
              <a:rPr lang="en-US" altLang="zh-CN" sz="2900" dirty="0" smtClean="0"/>
              <a:t>(3</a:t>
            </a:r>
            <a:r>
              <a:rPr lang="zh-CN" altLang="en-US" sz="2900" dirty="0" smtClean="0"/>
              <a:t>）家庭联产承包责任制和国有企业改革</a:t>
            </a:r>
            <a:endParaRPr lang="zh-CN" altLang="en-US" sz="2900" dirty="0" smtClean="0"/>
          </a:p>
          <a:p>
            <a:pPr marL="0" indent="0">
              <a:buNone/>
            </a:pPr>
            <a:r>
              <a:rPr lang="en-US" altLang="zh-CN" sz="2900" dirty="0" smtClean="0"/>
              <a:t>(4</a:t>
            </a:r>
            <a:r>
              <a:rPr lang="zh-CN" altLang="en-US" sz="2900" dirty="0" smtClean="0"/>
              <a:t>）对外开放格局的初步形成</a:t>
            </a:r>
            <a:endParaRPr lang="zh-CN" altLang="en-US" sz="2900" dirty="0" smtClean="0"/>
          </a:p>
          <a:p>
            <a:pPr marL="0" indent="0">
              <a:buNone/>
            </a:pPr>
            <a:r>
              <a:rPr lang="en-US" altLang="zh-CN" sz="2900" dirty="0" smtClean="0"/>
              <a:t>(5</a:t>
            </a:r>
            <a:r>
              <a:rPr lang="zh-CN" altLang="en-US" sz="2900" dirty="0" smtClean="0"/>
              <a:t>）社会主义市场经济体制的建立</a:t>
            </a:r>
            <a:endParaRPr lang="zh-CN" altLang="en-US" sz="2900" dirty="0" smtClean="0"/>
          </a:p>
          <a:p>
            <a:pPr marL="0" indent="0">
              <a:buNone/>
            </a:pPr>
            <a:r>
              <a:rPr lang="en-US" altLang="zh-CN" sz="2900" dirty="0" smtClean="0"/>
              <a:t>3.</a:t>
            </a:r>
            <a:r>
              <a:rPr lang="zh-CN" altLang="en-US" sz="2900" dirty="0" smtClean="0"/>
              <a:t>现代中国的对外关系</a:t>
            </a:r>
            <a:endParaRPr lang="zh-CN" altLang="en-US" sz="2900" dirty="0" smtClean="0"/>
          </a:p>
          <a:p>
            <a:pPr marL="0" indent="0">
              <a:buNone/>
            </a:pPr>
            <a:r>
              <a:rPr lang="en-US" altLang="zh-CN" sz="2900" dirty="0" smtClean="0"/>
              <a:t>(1</a:t>
            </a:r>
            <a:r>
              <a:rPr lang="zh-CN" altLang="en-US" sz="2900" dirty="0" smtClean="0"/>
              <a:t>）新中国建立初期的重大外交活动与和平共处五项原则</a:t>
            </a:r>
            <a:endParaRPr lang="zh-CN" altLang="en-US" sz="2900" dirty="0" smtClean="0"/>
          </a:p>
          <a:p>
            <a:pPr marL="0" indent="0">
              <a:buNone/>
            </a:pPr>
            <a:r>
              <a:rPr lang="en-US" altLang="zh-CN" sz="2900" dirty="0" smtClean="0"/>
              <a:t>(2</a:t>
            </a:r>
            <a:r>
              <a:rPr lang="zh-CN" altLang="en-US" sz="2900" dirty="0" smtClean="0"/>
              <a:t>）中国恢复在联合国的合法席位</a:t>
            </a:r>
            <a:endParaRPr lang="zh-CN" altLang="en-US" sz="2900" dirty="0" smtClean="0"/>
          </a:p>
          <a:p>
            <a:pPr marL="0" indent="0">
              <a:buNone/>
            </a:pPr>
            <a:r>
              <a:rPr lang="en-US" altLang="zh-CN" sz="2900" dirty="0" smtClean="0"/>
              <a:t>(3</a:t>
            </a:r>
            <a:r>
              <a:rPr lang="zh-CN" altLang="en-US" sz="2900" dirty="0" smtClean="0"/>
              <a:t>）中美关系正常化和中日邦交正常化</a:t>
            </a:r>
            <a:endParaRPr lang="zh-CN" altLang="en-US" sz="2900" dirty="0" smtClean="0"/>
          </a:p>
          <a:p>
            <a:pPr marL="0" indent="0">
              <a:buNone/>
            </a:pPr>
            <a:r>
              <a:rPr lang="en-US" altLang="zh-CN" sz="2900" dirty="0" smtClean="0"/>
              <a:t>(4</a:t>
            </a:r>
            <a:r>
              <a:rPr lang="zh-CN" altLang="en-US" sz="2900" dirty="0" smtClean="0"/>
              <a:t>）改革开放以来我国在联合国和地区性国际组织中的重要外交活动</a:t>
            </a:r>
            <a:endParaRPr lang="zh-CN" altLang="en-US" sz="2900" dirty="0" smtClean="0"/>
          </a:p>
          <a:p>
            <a:pPr marL="0" indent="0">
              <a:buNone/>
            </a:pPr>
            <a:endParaRPr lang="zh-CN" altLang="en-US" dirty="0" smtClean="0"/>
          </a:p>
          <a:p>
            <a:endParaRPr lang="zh-CN" altLang="en-US" dirty="0"/>
          </a:p>
        </p:txBody>
      </p:sp>
      <p:sp>
        <p:nvSpPr>
          <p:cNvPr id="2" name="文本框 1"/>
          <p:cNvSpPr txBox="1"/>
          <p:nvPr/>
        </p:nvSpPr>
        <p:spPr>
          <a:xfrm>
            <a:off x="6066790" y="310515"/>
            <a:ext cx="2470785" cy="1630045"/>
          </a:xfrm>
          <a:prstGeom prst="rect">
            <a:avLst/>
          </a:prstGeom>
          <a:noFill/>
        </p:spPr>
        <p:txBody>
          <a:bodyPr wrap="square" rtlCol="0">
            <a:spAutoFit/>
          </a:bodyPr>
          <a:p>
            <a:r>
              <a:rPr lang="zh-CN" altLang="en-US" sz="2000"/>
              <a:t>现代中国的政治建设与祖国统一在全国卷中考查较少；改革开放以来的民主与法制建设偶有考查</a:t>
            </a:r>
            <a:endParaRPr lang="zh-CN" altLang="en-US" sz="2000"/>
          </a:p>
        </p:txBody>
      </p:sp>
      <p:sp>
        <p:nvSpPr>
          <p:cNvPr id="4" name="文本框 3"/>
          <p:cNvSpPr txBox="1"/>
          <p:nvPr/>
        </p:nvSpPr>
        <p:spPr>
          <a:xfrm>
            <a:off x="6066790" y="1940560"/>
            <a:ext cx="2934335" cy="1753235"/>
          </a:xfrm>
          <a:prstGeom prst="rect">
            <a:avLst/>
          </a:prstGeom>
          <a:noFill/>
        </p:spPr>
        <p:txBody>
          <a:bodyPr wrap="square" rtlCol="0">
            <a:spAutoFit/>
          </a:bodyPr>
          <a:p>
            <a:r>
              <a:rPr lang="zh-CN" altLang="en-US"/>
              <a:t>中国特色社会主义建设的道路是高考考查的侧重点，其中对</a:t>
            </a:r>
            <a:r>
              <a:rPr lang="en-US" altLang="zh-CN"/>
              <a:t>20</a:t>
            </a:r>
            <a:r>
              <a:rPr lang="zh-CN" altLang="en-US"/>
              <a:t>世纪</a:t>
            </a:r>
            <a:r>
              <a:rPr lang="en-US" altLang="zh-CN"/>
              <a:t>50-70</a:t>
            </a:r>
            <a:r>
              <a:rPr lang="zh-CN" altLang="en-US"/>
              <a:t>年代的考查最多，其次是对家庭联产承包责任制和社会主义市场经济体制建立的考查</a:t>
            </a:r>
            <a:endParaRPr lang="zh-CN" altLang="en-US"/>
          </a:p>
        </p:txBody>
      </p:sp>
      <p:sp>
        <p:nvSpPr>
          <p:cNvPr id="5" name="文本框 4"/>
          <p:cNvSpPr txBox="1"/>
          <p:nvPr/>
        </p:nvSpPr>
        <p:spPr>
          <a:xfrm>
            <a:off x="6250940" y="3922395"/>
            <a:ext cx="2566035" cy="1476375"/>
          </a:xfrm>
          <a:prstGeom prst="rect">
            <a:avLst/>
          </a:prstGeom>
          <a:noFill/>
        </p:spPr>
        <p:txBody>
          <a:bodyPr wrap="square" rtlCol="0">
            <a:spAutoFit/>
          </a:bodyPr>
          <a:p>
            <a:r>
              <a:rPr lang="zh-CN" altLang="en-US"/>
              <a:t>现代中国的对外关系在高考中考查较少。新中国成立初期的重大外交活动与和平共处五项原则偶有考查</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0" y="231140"/>
            <a:ext cx="5646420" cy="6487160"/>
          </a:xfrm>
        </p:spPr>
        <p:txBody>
          <a:bodyPr>
            <a:noAutofit/>
          </a:bodyPr>
          <a:p>
            <a:r>
              <a:rPr lang="en-US" altLang="zh-CN" sz="2400" dirty="0" smtClean="0">
                <a:sym typeface="+mn-ea"/>
              </a:rPr>
              <a:t>4.</a:t>
            </a:r>
            <a:r>
              <a:rPr lang="zh-CN" altLang="en-US" sz="2400" dirty="0" smtClean="0">
                <a:sym typeface="+mn-ea"/>
              </a:rPr>
              <a:t>中国近现代社会生活的变迁</a:t>
            </a:r>
            <a:endParaRPr lang="zh-CN" altLang="en-US" sz="2400" dirty="0" smtClean="0"/>
          </a:p>
          <a:p>
            <a:r>
              <a:rPr lang="en-US" altLang="zh-CN" sz="2400" dirty="0" smtClean="0">
                <a:sym typeface="+mn-ea"/>
              </a:rPr>
              <a:t>(l</a:t>
            </a:r>
            <a:r>
              <a:rPr lang="zh-CN" altLang="en-US" sz="2400" dirty="0" smtClean="0">
                <a:sym typeface="+mn-ea"/>
              </a:rPr>
              <a:t>）物质生活和社会习俗的变化</a:t>
            </a:r>
            <a:endParaRPr lang="zh-CN" altLang="en-US" sz="2400" dirty="0" smtClean="0">
              <a:sym typeface="+mn-ea"/>
            </a:endParaRPr>
          </a:p>
          <a:p>
            <a:r>
              <a:rPr lang="en-US" altLang="zh-CN" sz="2400" dirty="0" smtClean="0">
                <a:sym typeface="+mn-ea"/>
              </a:rPr>
              <a:t>(2</a:t>
            </a:r>
            <a:r>
              <a:rPr lang="zh-CN" altLang="en-US" sz="2400" dirty="0" smtClean="0">
                <a:sym typeface="+mn-ea"/>
              </a:rPr>
              <a:t>）交通、通讯工具的进步</a:t>
            </a:r>
            <a:endParaRPr lang="zh-CN" altLang="en-US" sz="2400" dirty="0" smtClean="0"/>
          </a:p>
          <a:p>
            <a:r>
              <a:rPr lang="en-US" altLang="zh-CN" sz="2400" dirty="0" smtClean="0">
                <a:sym typeface="+mn-ea"/>
              </a:rPr>
              <a:t>(3</a:t>
            </a:r>
            <a:r>
              <a:rPr lang="zh-CN" altLang="en-US" sz="2400" dirty="0" smtClean="0">
                <a:sym typeface="+mn-ea"/>
              </a:rPr>
              <a:t>）大众传媒的发展</a:t>
            </a:r>
            <a:endParaRPr lang="zh-CN" altLang="en-US" sz="2400" dirty="0" smtClean="0"/>
          </a:p>
          <a:p>
            <a:r>
              <a:rPr lang="en-US" altLang="zh-CN" sz="2400" dirty="0" smtClean="0">
                <a:sym typeface="+mn-ea"/>
              </a:rPr>
              <a:t>5.20</a:t>
            </a:r>
            <a:r>
              <a:rPr lang="zh-CN" altLang="en-US" sz="2400" dirty="0" smtClean="0">
                <a:sym typeface="+mn-ea"/>
              </a:rPr>
              <a:t>世纪以来的重大思想理论成果</a:t>
            </a:r>
            <a:endParaRPr lang="zh-CN" altLang="en-US" sz="2400" dirty="0" smtClean="0"/>
          </a:p>
          <a:p>
            <a:r>
              <a:rPr lang="en-US" altLang="zh-CN" sz="2400" dirty="0" smtClean="0">
                <a:sym typeface="+mn-ea"/>
              </a:rPr>
              <a:t>(1</a:t>
            </a:r>
            <a:r>
              <a:rPr lang="zh-CN" altLang="en-US" sz="2400" dirty="0" smtClean="0">
                <a:sym typeface="+mn-ea"/>
              </a:rPr>
              <a:t>）孙中山的三民主义   </a:t>
            </a:r>
            <a:endParaRPr lang="zh-CN" altLang="en-US" sz="2400" dirty="0" smtClean="0">
              <a:sym typeface="+mn-ea"/>
            </a:endParaRPr>
          </a:p>
          <a:p>
            <a:r>
              <a:rPr lang="en-US" altLang="zh-CN" sz="2400" dirty="0" smtClean="0">
                <a:sym typeface="+mn-ea"/>
              </a:rPr>
              <a:t>(2</a:t>
            </a:r>
            <a:r>
              <a:rPr lang="zh-CN" altLang="en-US" sz="2400" dirty="0" smtClean="0">
                <a:sym typeface="+mn-ea"/>
              </a:rPr>
              <a:t>）毛泽东思想</a:t>
            </a:r>
            <a:endParaRPr lang="zh-CN" altLang="en-US" sz="2400" dirty="0" smtClean="0"/>
          </a:p>
          <a:p>
            <a:r>
              <a:rPr lang="en-US" altLang="zh-CN" sz="2400" dirty="0" smtClean="0">
                <a:sym typeface="+mn-ea"/>
              </a:rPr>
              <a:t>(3</a:t>
            </a:r>
            <a:r>
              <a:rPr lang="zh-CN" altLang="en-US" sz="2400" dirty="0" smtClean="0">
                <a:sym typeface="+mn-ea"/>
              </a:rPr>
              <a:t>）邓小平理论   </a:t>
            </a:r>
            <a:endParaRPr lang="zh-CN" altLang="en-US" sz="2400" dirty="0" smtClean="0">
              <a:sym typeface="+mn-ea"/>
            </a:endParaRPr>
          </a:p>
          <a:p>
            <a:r>
              <a:rPr lang="en-US" altLang="zh-CN" sz="2400" dirty="0" smtClean="0">
                <a:sym typeface="+mn-ea"/>
              </a:rPr>
              <a:t>(4</a:t>
            </a:r>
            <a:r>
              <a:rPr lang="zh-CN" altLang="en-US" sz="2400" dirty="0" smtClean="0">
                <a:sym typeface="+mn-ea"/>
              </a:rPr>
              <a:t>）“三个代表”重要思想</a:t>
            </a:r>
            <a:endParaRPr lang="zh-CN" altLang="en-US" sz="2400" dirty="0" smtClean="0"/>
          </a:p>
          <a:p>
            <a:r>
              <a:rPr lang="en-US" altLang="zh-CN" sz="2400" dirty="0" smtClean="0">
                <a:sym typeface="+mn-ea"/>
              </a:rPr>
              <a:t>6.</a:t>
            </a:r>
            <a:r>
              <a:rPr lang="zh-CN" altLang="en-US" sz="2400" dirty="0" smtClean="0">
                <a:sym typeface="+mn-ea"/>
              </a:rPr>
              <a:t>现代中国的科学技术与文化教育事业</a:t>
            </a:r>
            <a:endParaRPr lang="zh-CN" altLang="en-US" sz="2400" dirty="0" smtClean="0"/>
          </a:p>
          <a:p>
            <a:r>
              <a:rPr lang="en-US" altLang="zh-CN" sz="2400" dirty="0" smtClean="0">
                <a:sym typeface="+mn-ea"/>
              </a:rPr>
              <a:t>(1</a:t>
            </a:r>
            <a:r>
              <a:rPr lang="zh-CN" altLang="en-US" sz="2400" dirty="0" smtClean="0">
                <a:sym typeface="+mn-ea"/>
              </a:rPr>
              <a:t>）科学技术发展的主要成就</a:t>
            </a:r>
            <a:endParaRPr lang="en-US" altLang="zh-CN" sz="2400" dirty="0" smtClean="0"/>
          </a:p>
          <a:p>
            <a:r>
              <a:rPr lang="en-US" altLang="zh-CN" sz="2400" dirty="0" smtClean="0">
                <a:sym typeface="+mn-ea"/>
              </a:rPr>
              <a:t>(2</a:t>
            </a:r>
            <a:r>
              <a:rPr lang="zh-CN" altLang="en-US" sz="2400" dirty="0" smtClean="0">
                <a:sym typeface="+mn-ea"/>
              </a:rPr>
              <a:t>）“百花齐放、百家争鸣”方针   </a:t>
            </a:r>
            <a:endParaRPr lang="zh-CN" altLang="en-US" sz="2400" dirty="0" smtClean="0">
              <a:sym typeface="+mn-ea"/>
            </a:endParaRPr>
          </a:p>
          <a:p>
            <a:r>
              <a:rPr lang="en-US" altLang="zh-CN" sz="2400" dirty="0" smtClean="0">
                <a:sym typeface="+mn-ea"/>
              </a:rPr>
              <a:t>(3</a:t>
            </a:r>
            <a:r>
              <a:rPr lang="zh-CN" altLang="en-US" sz="2400" dirty="0" smtClean="0">
                <a:sym typeface="+mn-ea"/>
              </a:rPr>
              <a:t>）教育事业的发展</a:t>
            </a:r>
            <a:endParaRPr lang="zh-CN" altLang="en-US" sz="2400" dirty="0" smtClean="0"/>
          </a:p>
          <a:p>
            <a:endParaRPr lang="zh-CN" altLang="en-US" sz="1600" dirty="0" smtClean="0"/>
          </a:p>
        </p:txBody>
      </p:sp>
      <p:sp>
        <p:nvSpPr>
          <p:cNvPr id="2" name="文本框 1"/>
          <p:cNvSpPr txBox="1"/>
          <p:nvPr/>
        </p:nvSpPr>
        <p:spPr>
          <a:xfrm>
            <a:off x="5469255" y="389890"/>
            <a:ext cx="3456940" cy="1630045"/>
          </a:xfrm>
          <a:prstGeom prst="rect">
            <a:avLst/>
          </a:prstGeom>
          <a:noFill/>
        </p:spPr>
        <p:txBody>
          <a:bodyPr wrap="square" rtlCol="0">
            <a:spAutoFit/>
          </a:bodyPr>
          <a:p>
            <a:r>
              <a:rPr lang="zh-CN" altLang="en-US" sz="2000"/>
              <a:t>对中国近现代社会生活变迁的考查集中在物质生活和社会习俗的变化方面，一般是联系当时的时代背景或者社会环境加以考查</a:t>
            </a:r>
            <a:endParaRPr lang="zh-CN" altLang="en-US" sz="2000"/>
          </a:p>
        </p:txBody>
      </p:sp>
      <p:sp>
        <p:nvSpPr>
          <p:cNvPr id="4" name="文本框 3"/>
          <p:cNvSpPr txBox="1"/>
          <p:nvPr/>
        </p:nvSpPr>
        <p:spPr>
          <a:xfrm>
            <a:off x="5628640" y="2746375"/>
            <a:ext cx="3199765" cy="1014730"/>
          </a:xfrm>
          <a:prstGeom prst="rect">
            <a:avLst/>
          </a:prstGeom>
          <a:noFill/>
        </p:spPr>
        <p:txBody>
          <a:bodyPr wrap="square" rtlCol="0">
            <a:spAutoFit/>
          </a:bodyPr>
          <a:p>
            <a:r>
              <a:rPr lang="zh-CN" altLang="en-US" sz="2000"/>
              <a:t>对</a:t>
            </a:r>
            <a:r>
              <a:rPr lang="en-US" altLang="zh-CN" sz="2000"/>
              <a:t>20</a:t>
            </a:r>
            <a:r>
              <a:rPr lang="zh-CN" altLang="en-US" sz="2000"/>
              <a:t>世纪以来的重大思想理论成果的考查较少，主要集中在三民主义出题</a:t>
            </a:r>
            <a:endParaRPr lang="zh-CN" altLang="en-US" sz="2000"/>
          </a:p>
        </p:txBody>
      </p:sp>
      <p:sp>
        <p:nvSpPr>
          <p:cNvPr id="5" name="文本框 4"/>
          <p:cNvSpPr txBox="1"/>
          <p:nvPr/>
        </p:nvSpPr>
        <p:spPr>
          <a:xfrm>
            <a:off x="5494020" y="4599940"/>
            <a:ext cx="3469005" cy="1014730"/>
          </a:xfrm>
          <a:prstGeom prst="rect">
            <a:avLst/>
          </a:prstGeom>
          <a:noFill/>
        </p:spPr>
        <p:txBody>
          <a:bodyPr wrap="square" rtlCol="0">
            <a:spAutoFit/>
          </a:bodyPr>
          <a:p>
            <a:r>
              <a:rPr lang="zh-CN" altLang="en-US" sz="2000"/>
              <a:t>对现代中国的科学技术与文化教育事业考查较少，命题主要集中于教育领域</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457200" y="372110"/>
            <a:ext cx="4038600" cy="5754370"/>
          </a:xfrm>
        </p:spPr>
        <p:txBody>
          <a:bodyPr>
            <a:normAutofit/>
          </a:bodyPr>
          <a:p>
            <a:r>
              <a:rPr lang="zh-CN" altLang="en-US" b="1">
                <a:solidFill>
                  <a:schemeClr val="tx1"/>
                </a:solidFill>
              </a:rPr>
              <a:t>选考内容</a:t>
            </a:r>
            <a:endParaRPr lang="zh-CN" altLang="en-US" b="1">
              <a:solidFill>
                <a:schemeClr val="tx1"/>
              </a:solidFill>
            </a:endParaRPr>
          </a:p>
          <a:p>
            <a:r>
              <a:rPr lang="zh-CN" altLang="en-US" b="1">
                <a:solidFill>
                  <a:schemeClr val="tx1"/>
                </a:solidFill>
              </a:rPr>
              <a:t>选考一历史上的重大改革</a:t>
            </a:r>
            <a:endParaRPr lang="zh-CN" altLang="en-US" b="1">
              <a:solidFill>
                <a:schemeClr val="tx1"/>
              </a:solidFill>
            </a:endParaRPr>
          </a:p>
          <a:p>
            <a:r>
              <a:rPr lang="en-US" altLang="zh-CN"/>
              <a:t>1</a:t>
            </a:r>
            <a:r>
              <a:rPr lang="zh-CN" altLang="en-US"/>
              <a:t>.商鞍变法</a:t>
            </a:r>
            <a:endParaRPr lang="zh-CN" altLang="en-US"/>
          </a:p>
          <a:p>
            <a:r>
              <a:rPr lang="en-US" altLang="zh-CN"/>
              <a:t>2</a:t>
            </a:r>
            <a:r>
              <a:rPr lang="zh-CN" altLang="en-US"/>
              <a:t>.北魏孝文帝改革</a:t>
            </a:r>
            <a:endParaRPr lang="zh-CN" altLang="en-US"/>
          </a:p>
          <a:p>
            <a:r>
              <a:rPr lang="en-US" altLang="zh-CN"/>
              <a:t>3</a:t>
            </a:r>
            <a:r>
              <a:rPr lang="zh-CN" altLang="en-US"/>
              <a:t>.王安石变法</a:t>
            </a:r>
            <a:endParaRPr lang="zh-CN" altLang="en-US"/>
          </a:p>
          <a:p>
            <a:r>
              <a:rPr lang="en-US" altLang="zh-CN"/>
              <a:t>4</a:t>
            </a:r>
            <a:r>
              <a:rPr lang="zh-CN" altLang="en-US"/>
              <a:t>.欧洲的宗教改革</a:t>
            </a:r>
            <a:endParaRPr lang="zh-CN" altLang="en-US"/>
          </a:p>
          <a:p>
            <a:r>
              <a:rPr lang="en-US" altLang="zh-CN"/>
              <a:t>5</a:t>
            </a:r>
            <a:r>
              <a:rPr lang="zh-CN" altLang="en-US"/>
              <a:t>.俄国农奴制改革</a:t>
            </a:r>
            <a:endParaRPr lang="zh-CN" altLang="en-US"/>
          </a:p>
          <a:p>
            <a:r>
              <a:rPr lang="en-US" altLang="zh-CN"/>
              <a:t>6</a:t>
            </a:r>
            <a:r>
              <a:rPr lang="zh-CN" altLang="en-US"/>
              <a:t>.明治维新</a:t>
            </a:r>
            <a:endParaRPr lang="zh-CN" altLang="en-US"/>
          </a:p>
          <a:p>
            <a:r>
              <a:rPr lang="en-US" altLang="zh-CN"/>
              <a:t>7</a:t>
            </a:r>
            <a:r>
              <a:rPr lang="zh-CN" altLang="en-US"/>
              <a:t>.戊戌变法</a:t>
            </a:r>
            <a:endParaRPr lang="zh-CN" altLang="en-US"/>
          </a:p>
        </p:txBody>
      </p:sp>
      <p:sp>
        <p:nvSpPr>
          <p:cNvPr id="5" name="文本框 4"/>
          <p:cNvSpPr txBox="1"/>
          <p:nvPr/>
        </p:nvSpPr>
        <p:spPr>
          <a:xfrm>
            <a:off x="4495165" y="1536700"/>
            <a:ext cx="4264025" cy="2676525"/>
          </a:xfrm>
          <a:prstGeom prst="rect">
            <a:avLst/>
          </a:prstGeom>
          <a:noFill/>
        </p:spPr>
        <p:txBody>
          <a:bodyPr wrap="square" rtlCol="0">
            <a:spAutoFit/>
          </a:bodyPr>
          <a:p>
            <a:r>
              <a:rPr lang="zh-CN" altLang="en-US" sz="2400"/>
              <a:t>在全国卷的选做题中，所选比例最高，但高考几乎不考查教材提及的改革，要多关注教材之外的比较重要的中国古代史的改革，如管仲改革、汉文帝改革、张居正改革等</a:t>
            </a:r>
            <a:r>
              <a:rPr lang="en-US" altLang="zh-CN" sz="2400"/>
              <a:t>;</a:t>
            </a:r>
            <a:r>
              <a:rPr lang="zh-CN" altLang="zh-CN" sz="2400"/>
              <a:t>近两年关注中国近代史的改革。</a:t>
            </a:r>
            <a:endParaRPr lang="zh-CN"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175260" y="0"/>
            <a:ext cx="6113145" cy="6857365"/>
          </a:xfrm>
        </p:spPr>
        <p:txBody>
          <a:bodyPr>
            <a:noAutofit/>
          </a:bodyPr>
          <a:p>
            <a:pPr marL="0" indent="0">
              <a:buNone/>
            </a:pPr>
            <a:r>
              <a:rPr lang="zh-CN" altLang="en-US" sz="1300" b="1"/>
              <a:t>选考二	20世纪的战争与和平</a:t>
            </a:r>
            <a:endParaRPr lang="zh-CN" altLang="en-US" sz="1300" b="1"/>
          </a:p>
          <a:p>
            <a:pPr marL="0" indent="0">
              <a:buNone/>
            </a:pPr>
            <a:r>
              <a:rPr lang="zh-CN" altLang="en-US" sz="1800"/>
              <a:t>1.第一次世界大战</a:t>
            </a:r>
            <a:endParaRPr lang="zh-CN" altLang="en-US" sz="1800"/>
          </a:p>
          <a:p>
            <a:pPr marL="0" indent="0">
              <a:buNone/>
            </a:pPr>
            <a:r>
              <a:rPr lang="zh-CN" altLang="en-US" sz="1800"/>
              <a:t>(1）第一次世界大战爆发的历史背景</a:t>
            </a:r>
            <a:endParaRPr lang="zh-CN" altLang="en-US" sz="1800"/>
          </a:p>
          <a:p>
            <a:pPr marL="0" indent="0">
              <a:buNone/>
            </a:pPr>
            <a:r>
              <a:rPr lang="zh-CN" altLang="en-US" sz="1800"/>
              <a:t>(2）第一次世界大战的过程</a:t>
            </a:r>
            <a:endParaRPr lang="zh-CN" altLang="en-US" sz="1800"/>
          </a:p>
          <a:p>
            <a:pPr marL="0" indent="0">
              <a:buNone/>
            </a:pPr>
            <a:r>
              <a:rPr lang="zh-CN" altLang="en-US" sz="1800"/>
              <a:t>(3）第一次世界大战的后果</a:t>
            </a:r>
            <a:endParaRPr lang="zh-CN" altLang="en-US" sz="1800"/>
          </a:p>
          <a:p>
            <a:pPr marL="0" indent="0">
              <a:buNone/>
            </a:pPr>
            <a:r>
              <a:rPr lang="zh-CN" altLang="en-US" sz="1800"/>
              <a:t>2.凡尔赛华盛顿体系下的和平</a:t>
            </a:r>
            <a:endParaRPr lang="zh-CN" altLang="en-US" sz="1800"/>
          </a:p>
          <a:p>
            <a:pPr marL="0" indent="0">
              <a:buNone/>
            </a:pPr>
            <a:r>
              <a:rPr lang="zh-CN" altLang="en-US" sz="1800"/>
              <a:t>(1）凡尔赛体系的构建 (2）华盛顿体系的构建</a:t>
            </a:r>
            <a:endParaRPr lang="zh-CN" altLang="en-US" sz="1800"/>
          </a:p>
          <a:p>
            <a:pPr marL="0" indent="0">
              <a:buNone/>
            </a:pPr>
            <a:r>
              <a:rPr lang="zh-CN" altLang="en-US" sz="1800"/>
              <a:t>(3）“非战公约” (4）国际联盟</a:t>
            </a:r>
            <a:endParaRPr lang="zh-CN" altLang="en-US" sz="1800"/>
          </a:p>
          <a:p>
            <a:pPr marL="0" indent="0">
              <a:buNone/>
            </a:pPr>
            <a:r>
              <a:rPr lang="zh-CN" altLang="en-US" sz="1800"/>
              <a:t>3.第二次世界大战</a:t>
            </a:r>
            <a:endParaRPr lang="zh-CN" altLang="en-US" sz="1800"/>
          </a:p>
          <a:p>
            <a:pPr marL="0" indent="0">
              <a:buNone/>
            </a:pPr>
            <a:r>
              <a:rPr lang="zh-CN" altLang="en-US" sz="1800"/>
              <a:t>(1）第二次世界大战爆发的历史背最</a:t>
            </a:r>
            <a:endParaRPr lang="zh-CN" altLang="en-US" sz="1800"/>
          </a:p>
          <a:p>
            <a:pPr marL="0" indent="0">
              <a:buNone/>
            </a:pPr>
            <a:r>
              <a:rPr lang="zh-CN" altLang="en-US" sz="1800"/>
              <a:t>(2）第二次世界大战的进程</a:t>
            </a:r>
            <a:endParaRPr lang="zh-CN" altLang="en-US" sz="1800"/>
          </a:p>
          <a:p>
            <a:pPr marL="0" indent="0">
              <a:buNone/>
            </a:pPr>
            <a:r>
              <a:rPr lang="zh-CN" altLang="en-US" sz="1800"/>
              <a:t>(3）反法西斯战争胜利的历史意义</a:t>
            </a:r>
            <a:endParaRPr lang="zh-CN" altLang="en-US" sz="1800"/>
          </a:p>
          <a:p>
            <a:pPr marL="0" indent="0">
              <a:buNone/>
            </a:pPr>
            <a:r>
              <a:rPr lang="zh-CN" altLang="en-US" sz="1800"/>
              <a:t>4.雅尔塔体制下的冷战与和平</a:t>
            </a:r>
            <a:endParaRPr lang="zh-CN" altLang="en-US" sz="1800"/>
          </a:p>
          <a:p>
            <a:pPr marL="0" indent="0">
              <a:buNone/>
            </a:pPr>
            <a:r>
              <a:rPr lang="zh-CN" altLang="en-US" sz="1800"/>
              <a:t>(l）美苏冷战局面的形成(2）世界人民反战和平运动的高涨</a:t>
            </a:r>
            <a:endParaRPr lang="zh-CN" altLang="en-US" sz="1800"/>
          </a:p>
          <a:p>
            <a:pPr marL="0" indent="0">
              <a:buNone/>
            </a:pPr>
            <a:r>
              <a:rPr lang="zh-CN" altLang="en-US" sz="1800"/>
              <a:t>(3）七八十年代美苏由紧张对抗到谋求缓和对话</a:t>
            </a:r>
            <a:endParaRPr lang="zh-CN" altLang="en-US" sz="1800"/>
          </a:p>
          <a:p>
            <a:pPr marL="0" indent="0">
              <a:buNone/>
            </a:pPr>
            <a:r>
              <a:rPr lang="zh-CN" altLang="en-US" sz="1800"/>
              <a:t>(4）联合国的产生及其在维护世界和平中的主要活动</a:t>
            </a:r>
            <a:endParaRPr lang="zh-CN" altLang="en-US" sz="1800"/>
          </a:p>
          <a:p>
            <a:pPr marL="0" indent="0">
              <a:buNone/>
            </a:pPr>
            <a:r>
              <a:rPr lang="zh-CN" altLang="en-US" sz="1800"/>
              <a:t>5.烽火连绵的局部战争</a:t>
            </a:r>
            <a:endParaRPr lang="zh-CN" altLang="en-US" sz="1800"/>
          </a:p>
          <a:p>
            <a:pPr marL="0" indent="0">
              <a:buNone/>
            </a:pPr>
            <a:r>
              <a:rPr lang="zh-CN" altLang="en-US" sz="1800"/>
              <a:t>(l）朝鲜战争与越南战争(2）中东战争</a:t>
            </a:r>
            <a:endParaRPr lang="zh-CN" altLang="en-US" sz="1800"/>
          </a:p>
          <a:p>
            <a:pPr marL="0" indent="0">
              <a:buNone/>
            </a:pPr>
            <a:r>
              <a:rPr lang="zh-CN" altLang="en-US" sz="1800"/>
              <a:t>(3）印巴战争与两伊战争(4）海湾战争</a:t>
            </a:r>
            <a:endParaRPr lang="zh-CN" altLang="en-US" sz="1800"/>
          </a:p>
          <a:p>
            <a:pPr marL="0" indent="0">
              <a:buNone/>
            </a:pPr>
            <a:r>
              <a:rPr lang="zh-CN" altLang="en-US" sz="1800"/>
              <a:t>6.和平与发展是当今世界的时代主题</a:t>
            </a:r>
            <a:endParaRPr lang="zh-CN" altLang="en-US" sz="1800"/>
          </a:p>
        </p:txBody>
      </p:sp>
      <p:sp>
        <p:nvSpPr>
          <p:cNvPr id="5" name="文本框 4"/>
          <p:cNvSpPr txBox="1"/>
          <p:nvPr/>
        </p:nvSpPr>
        <p:spPr>
          <a:xfrm>
            <a:off x="5138420" y="179070"/>
            <a:ext cx="3912870" cy="3784600"/>
          </a:xfrm>
          <a:prstGeom prst="rect">
            <a:avLst/>
          </a:prstGeom>
          <a:noFill/>
        </p:spPr>
        <p:txBody>
          <a:bodyPr wrap="square" rtlCol="0">
            <a:spAutoFit/>
          </a:bodyPr>
          <a:p>
            <a:r>
              <a:rPr lang="zh-CN" altLang="en-US" sz="2400"/>
              <a:t>全国卷对</a:t>
            </a:r>
            <a:r>
              <a:rPr lang="en-US" altLang="zh-CN" sz="2400"/>
              <a:t>20</a:t>
            </a:r>
            <a:r>
              <a:rPr lang="zh-CN" altLang="en-US" sz="2400"/>
              <a:t>世纪战争与和平的考查，从考查时间段看，主要以现代史为主，特别是两次世界大战及战后秩序；从考查内容看，涉及战争背景、结果及影响；从设问看，以背景、原因、比较、特点和影响类为主；从与教材联</a:t>
            </a:r>
            <a:endParaRPr lang="zh-CN" altLang="en-US" sz="2400"/>
          </a:p>
          <a:p>
            <a:r>
              <a:rPr lang="zh-CN" altLang="en-US" sz="2400"/>
              <a:t>系看，与教材某些 单元有一定关联，但题目难度较大。</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8229600" cy="1143000"/>
          </a:xfrm>
        </p:spPr>
        <p:txBody>
          <a:bodyPr>
            <a:normAutofit fontScale="90000"/>
          </a:bodyPr>
          <a:lstStyle/>
          <a:p>
            <a:r>
              <a:rPr lang="zh-CN" altLang="en-US" dirty="0" smtClean="0"/>
              <a:t>第一部分、普通高等学校招生全国统一考试大纲大纲的说明</a:t>
            </a:r>
            <a:endParaRPr lang="zh-CN" altLang="en-US" dirty="0"/>
          </a:p>
        </p:txBody>
      </p:sp>
      <p:sp>
        <p:nvSpPr>
          <p:cNvPr id="3" name="内容占位符 2"/>
          <p:cNvSpPr>
            <a:spLocks noGrp="1"/>
          </p:cNvSpPr>
          <p:nvPr>
            <p:ph sz="half" idx="1"/>
          </p:nvPr>
        </p:nvSpPr>
        <p:spPr>
          <a:xfrm>
            <a:off x="395536" y="1196752"/>
            <a:ext cx="6131024" cy="5257800"/>
          </a:xfrm>
        </p:spPr>
        <p:txBody>
          <a:bodyPr>
            <a:normAutofit fontScale="70000" lnSpcReduction="20000"/>
          </a:bodyPr>
          <a:lstStyle/>
          <a:p>
            <a:pPr algn="ctr"/>
            <a:r>
              <a:rPr lang="en-US" altLang="zh-CN" dirty="0" smtClean="0"/>
              <a:t>Ⅰ</a:t>
            </a:r>
            <a:endParaRPr lang="en-US" altLang="zh-CN" dirty="0" smtClean="0"/>
          </a:p>
          <a:p>
            <a:pPr>
              <a:buNone/>
            </a:pPr>
            <a:r>
              <a:rPr lang="zh-CN" altLang="en-US" sz="3400" dirty="0" smtClean="0"/>
              <a:t>一、考试形式</a:t>
            </a:r>
            <a:endParaRPr lang="en-US" altLang="zh-CN" sz="3400" dirty="0" smtClean="0"/>
          </a:p>
          <a:p>
            <a:pPr>
              <a:buNone/>
            </a:pPr>
            <a:r>
              <a:rPr lang="en-US" altLang="zh-CN" sz="2600" dirty="0"/>
              <a:t> </a:t>
            </a:r>
            <a:r>
              <a:rPr lang="en-US" altLang="zh-CN" sz="2600" dirty="0" smtClean="0"/>
              <a:t>        </a:t>
            </a:r>
            <a:r>
              <a:rPr lang="zh-CN" altLang="en-US" sz="2600" dirty="0" smtClean="0"/>
              <a:t>考试采用</a:t>
            </a:r>
            <a:r>
              <a:rPr lang="zh-CN" altLang="en-US" sz="2600" dirty="0" smtClean="0">
                <a:solidFill>
                  <a:srgbClr val="FF0000"/>
                </a:solidFill>
              </a:rPr>
              <a:t>闭卷、笔试</a:t>
            </a:r>
            <a:r>
              <a:rPr lang="zh-CN" altLang="en-US" sz="2600" dirty="0" smtClean="0"/>
              <a:t>形式。考试时间</a:t>
            </a:r>
            <a:r>
              <a:rPr lang="en-US" altLang="zh-CN" sz="2600" dirty="0" smtClean="0"/>
              <a:t>50</a:t>
            </a:r>
            <a:r>
              <a:rPr lang="zh-CN" altLang="en-US" sz="2600" dirty="0" smtClean="0"/>
              <a:t>分钟，满分</a:t>
            </a:r>
            <a:r>
              <a:rPr lang="en-US" altLang="zh-CN" sz="2600" dirty="0" smtClean="0"/>
              <a:t>100</a:t>
            </a:r>
            <a:r>
              <a:rPr lang="zh-CN" altLang="en-US" sz="2600" dirty="0" smtClean="0"/>
              <a:t>分。</a:t>
            </a:r>
            <a:endParaRPr lang="en-US" altLang="zh-CN" sz="2600" dirty="0" smtClean="0"/>
          </a:p>
          <a:p>
            <a:pPr>
              <a:buNone/>
            </a:pPr>
            <a:r>
              <a:rPr lang="zh-CN" altLang="en-US" sz="3400" dirty="0" smtClean="0"/>
              <a:t>二、试卷结构</a:t>
            </a:r>
            <a:endParaRPr lang="en-US" altLang="zh-CN" sz="3400" dirty="0" smtClean="0"/>
          </a:p>
          <a:p>
            <a:pPr>
              <a:buNone/>
            </a:pPr>
            <a:r>
              <a:rPr lang="en-US" altLang="zh-CN" sz="2900" dirty="0" smtClean="0"/>
              <a:t>1</a:t>
            </a:r>
            <a:r>
              <a:rPr lang="zh-CN" altLang="en-US" sz="2900" dirty="0" smtClean="0"/>
              <a:t>、试卷包括必考题和选考题两部分</a:t>
            </a:r>
            <a:endParaRPr lang="en-US" altLang="zh-CN" sz="2900" dirty="0" smtClean="0"/>
          </a:p>
          <a:p>
            <a:pPr>
              <a:buNone/>
            </a:pPr>
            <a:r>
              <a:rPr lang="en-US" altLang="zh-CN" sz="2900" dirty="0"/>
              <a:t> </a:t>
            </a:r>
            <a:r>
              <a:rPr lang="en-US" altLang="zh-CN" sz="2900" dirty="0" smtClean="0"/>
              <a:t>        </a:t>
            </a:r>
            <a:r>
              <a:rPr lang="zh-CN" altLang="en-US" sz="2900" dirty="0" smtClean="0"/>
              <a:t>第一部分是</a:t>
            </a:r>
            <a:r>
              <a:rPr lang="zh-CN" altLang="en-US" sz="2900" dirty="0" smtClean="0">
                <a:solidFill>
                  <a:srgbClr val="FF0000"/>
                </a:solidFill>
              </a:rPr>
              <a:t>必考题</a:t>
            </a:r>
            <a:r>
              <a:rPr lang="zh-CN" altLang="en-US" sz="2900" dirty="0" smtClean="0"/>
              <a:t>，包括选择题和非选择题组成。历史选择题</a:t>
            </a:r>
            <a:r>
              <a:rPr lang="en-US" altLang="zh-CN" sz="2900" dirty="0" smtClean="0"/>
              <a:t>24——35</a:t>
            </a:r>
            <a:r>
              <a:rPr lang="zh-CN" altLang="en-US" sz="2900" dirty="0" smtClean="0"/>
              <a:t>题，每题</a:t>
            </a:r>
            <a:r>
              <a:rPr lang="en-US" altLang="zh-CN" sz="2900" dirty="0" smtClean="0"/>
              <a:t>4</a:t>
            </a:r>
            <a:r>
              <a:rPr lang="zh-CN" altLang="en-US" sz="2900" dirty="0" smtClean="0"/>
              <a:t>分，共</a:t>
            </a:r>
            <a:r>
              <a:rPr lang="en-US" altLang="zh-CN" sz="2900" dirty="0" smtClean="0"/>
              <a:t>48</a:t>
            </a:r>
            <a:r>
              <a:rPr lang="zh-CN" altLang="en-US" sz="2900" dirty="0" smtClean="0"/>
              <a:t>分，非选择题是</a:t>
            </a:r>
            <a:r>
              <a:rPr lang="en-US" altLang="zh-CN" sz="2900" dirty="0" smtClean="0"/>
              <a:t>40</a:t>
            </a:r>
            <a:r>
              <a:rPr lang="zh-CN" altLang="en-US" sz="2900" dirty="0" smtClean="0"/>
              <a:t>（</a:t>
            </a:r>
            <a:r>
              <a:rPr lang="en-US" altLang="zh-CN" sz="2900" dirty="0" smtClean="0"/>
              <a:t>41</a:t>
            </a:r>
            <a:r>
              <a:rPr lang="zh-CN" altLang="en-US" sz="2900" dirty="0" smtClean="0"/>
              <a:t>）</a:t>
            </a:r>
            <a:r>
              <a:rPr lang="en-US" altLang="zh-CN" sz="2900" dirty="0" smtClean="0"/>
              <a:t>25</a:t>
            </a:r>
            <a:r>
              <a:rPr lang="zh-CN" altLang="en-US" sz="2900" dirty="0" smtClean="0"/>
              <a:t>分，</a:t>
            </a:r>
            <a:r>
              <a:rPr lang="en-US" altLang="zh-CN" sz="2900" dirty="0" smtClean="0"/>
              <a:t>41</a:t>
            </a:r>
            <a:r>
              <a:rPr lang="zh-CN" altLang="en-US" sz="2900" dirty="0" smtClean="0"/>
              <a:t>（</a:t>
            </a:r>
            <a:r>
              <a:rPr lang="en-US" altLang="zh-CN" sz="2900" dirty="0" smtClean="0"/>
              <a:t>42</a:t>
            </a:r>
            <a:r>
              <a:rPr lang="zh-CN" altLang="en-US" sz="2900" dirty="0" smtClean="0"/>
              <a:t>）</a:t>
            </a:r>
            <a:r>
              <a:rPr lang="en-US" altLang="zh-CN" sz="2900" dirty="0" smtClean="0"/>
              <a:t>12</a:t>
            </a:r>
            <a:r>
              <a:rPr lang="zh-CN" altLang="en-US" sz="2900" dirty="0" smtClean="0"/>
              <a:t>分。共计</a:t>
            </a:r>
            <a:r>
              <a:rPr lang="en-US" altLang="zh-CN" sz="2900" dirty="0" smtClean="0"/>
              <a:t>85</a:t>
            </a:r>
            <a:r>
              <a:rPr lang="zh-CN" altLang="en-US" sz="2900" dirty="0" smtClean="0"/>
              <a:t>分。</a:t>
            </a:r>
            <a:endParaRPr lang="en-US" altLang="zh-CN" sz="2900" dirty="0" smtClean="0"/>
          </a:p>
          <a:p>
            <a:pPr>
              <a:buNone/>
            </a:pPr>
            <a:r>
              <a:rPr lang="en-US" altLang="zh-CN" sz="2900" dirty="0"/>
              <a:t> </a:t>
            </a:r>
            <a:r>
              <a:rPr lang="en-US" altLang="zh-CN" sz="2900" dirty="0" smtClean="0"/>
              <a:t>           </a:t>
            </a:r>
            <a:r>
              <a:rPr lang="zh-CN" altLang="en-US" sz="2900" dirty="0" smtClean="0"/>
              <a:t>第二部分是</a:t>
            </a:r>
            <a:r>
              <a:rPr lang="zh-CN" altLang="en-US" sz="2900" dirty="0" smtClean="0">
                <a:solidFill>
                  <a:srgbClr val="FF0000"/>
                </a:solidFill>
              </a:rPr>
              <a:t>选考题</a:t>
            </a:r>
            <a:r>
              <a:rPr lang="zh-CN" altLang="en-US" sz="2900" dirty="0" smtClean="0"/>
              <a:t>组成，主要考查“历史上的重大改革回眸”、“</a:t>
            </a:r>
            <a:r>
              <a:rPr lang="en-US" altLang="zh-CN" sz="2900" dirty="0" smtClean="0"/>
              <a:t>20</a:t>
            </a:r>
            <a:r>
              <a:rPr lang="zh-CN" altLang="en-US" sz="2900" dirty="0" smtClean="0"/>
              <a:t>世纪的战争与和平” 和“中外历史任务评说”，分值为</a:t>
            </a:r>
            <a:r>
              <a:rPr lang="en-US" altLang="zh-CN" sz="2900" dirty="0" smtClean="0"/>
              <a:t>15</a:t>
            </a:r>
            <a:r>
              <a:rPr lang="zh-CN" altLang="en-US" sz="2900" dirty="0" smtClean="0"/>
              <a:t>分。考生选择其一作答，</a:t>
            </a:r>
            <a:r>
              <a:rPr lang="zh-CN" altLang="en-US" sz="2900" dirty="0" smtClean="0">
                <a:solidFill>
                  <a:srgbClr val="FF0000"/>
                </a:solidFill>
              </a:rPr>
              <a:t>多答或者没填涂</a:t>
            </a:r>
            <a:r>
              <a:rPr lang="zh-CN" altLang="en-US" sz="2900" dirty="0" smtClean="0"/>
              <a:t>只批阅第一题。</a:t>
            </a:r>
            <a:endParaRPr lang="en-US" altLang="zh-CN" sz="2900" dirty="0" smtClean="0"/>
          </a:p>
          <a:p>
            <a:pPr>
              <a:buNone/>
            </a:pPr>
            <a:r>
              <a:rPr lang="en-US" altLang="zh-CN" sz="2900" dirty="0" smtClean="0"/>
              <a:t>2</a:t>
            </a:r>
            <a:r>
              <a:rPr lang="zh-CN" altLang="en-US" sz="2900" dirty="0" smtClean="0"/>
              <a:t>、组卷：按题型和内容进行排列，选择题在前，非选择题在后，</a:t>
            </a:r>
            <a:r>
              <a:rPr lang="zh-CN" altLang="en-US" sz="2900" dirty="0" smtClean="0">
                <a:solidFill>
                  <a:srgbClr val="FF0000"/>
                </a:solidFill>
              </a:rPr>
              <a:t>同一题型同一学科的试题相对集中</a:t>
            </a:r>
            <a:r>
              <a:rPr lang="zh-CN" altLang="en-US" sz="2900" dirty="0" smtClean="0"/>
              <a:t>，尽量按照由易到难的顺序排列。</a:t>
            </a:r>
            <a:endParaRPr lang="en-US" altLang="zh-CN" sz="2900" dirty="0" smtClean="0"/>
          </a:p>
        </p:txBody>
      </p:sp>
      <p:sp>
        <p:nvSpPr>
          <p:cNvPr id="4" name="内容占位符 3"/>
          <p:cNvSpPr>
            <a:spLocks noGrp="1"/>
          </p:cNvSpPr>
          <p:nvPr>
            <p:ph sz="half" idx="2"/>
          </p:nvPr>
        </p:nvSpPr>
        <p:spPr>
          <a:xfrm>
            <a:off x="6399530" y="4314190"/>
            <a:ext cx="2152015" cy="1635760"/>
          </a:xfrm>
        </p:spPr>
        <p:txBody>
          <a:bodyPr>
            <a:normAutofit fontScale="70000"/>
          </a:bodyPr>
          <a:lstStyle/>
          <a:p>
            <a:pPr algn="l">
              <a:buNone/>
            </a:pPr>
            <a:r>
              <a:rPr lang="en-US" altLang="zh-CN" sz="2400" dirty="0" smtClean="0">
                <a:solidFill>
                  <a:srgbClr val="FF0000"/>
                </a:solidFill>
              </a:rPr>
              <a:t>  4</a:t>
            </a:r>
            <a:r>
              <a:rPr lang="zh-CN" altLang="en-US" sz="2400" dirty="0" smtClean="0">
                <a:solidFill>
                  <a:srgbClr val="FF0000"/>
                </a:solidFill>
              </a:rPr>
              <a:t>、难题抢分：读懂题意，明确问题是关键，再结合所学，梳理思路，组织解答。</a:t>
            </a:r>
            <a:endParaRPr lang="zh-CN" altLang="en-US" sz="2400" dirty="0">
              <a:solidFill>
                <a:srgbClr val="FF0000"/>
              </a:solidFill>
            </a:endParaRPr>
          </a:p>
        </p:txBody>
      </p:sp>
      <p:sp>
        <p:nvSpPr>
          <p:cNvPr id="5" name="文本框 4"/>
          <p:cNvSpPr txBox="1"/>
          <p:nvPr/>
        </p:nvSpPr>
        <p:spPr>
          <a:xfrm>
            <a:off x="6399530" y="1196975"/>
            <a:ext cx="2540000" cy="1198880"/>
          </a:xfrm>
          <a:prstGeom prst="rect">
            <a:avLst/>
          </a:prstGeom>
          <a:noFill/>
        </p:spPr>
        <p:txBody>
          <a:bodyPr wrap="square" rtlCol="0" anchor="t">
            <a:spAutoFit/>
          </a:bodyPr>
          <a:p>
            <a:pPr algn="ctr">
              <a:buNone/>
            </a:pPr>
            <a:r>
              <a:rPr lang="zh-CN" altLang="en-US" dirty="0" smtClean="0">
                <a:solidFill>
                  <a:srgbClr val="FF0000"/>
                </a:solidFill>
                <a:sym typeface="+mn-ea"/>
              </a:rPr>
              <a:t>  注</a:t>
            </a:r>
            <a:endParaRPr lang="en-US" altLang="zh-CN" dirty="0" smtClean="0">
              <a:solidFill>
                <a:srgbClr val="FF0000"/>
              </a:solidFill>
            </a:endParaRPr>
          </a:p>
          <a:p>
            <a:pPr>
              <a:buNone/>
            </a:pPr>
            <a:r>
              <a:rPr lang="en-US" dirty="0" smtClean="0">
                <a:solidFill>
                  <a:srgbClr val="FF0000"/>
                </a:solidFill>
                <a:sym typeface="+mn-ea"/>
              </a:rPr>
              <a:t>1</a:t>
            </a:r>
            <a:r>
              <a:rPr lang="zh-CN" altLang="en-US" dirty="0" smtClean="0">
                <a:solidFill>
                  <a:srgbClr val="FF0000"/>
                </a:solidFill>
                <a:sym typeface="+mn-ea"/>
              </a:rPr>
              <a:t>、文</a:t>
            </a:r>
            <a:r>
              <a:rPr lang="zh-CN" altLang="en-US" dirty="0">
                <a:solidFill>
                  <a:srgbClr val="FF0000"/>
                </a:solidFill>
                <a:sym typeface="+mn-ea"/>
              </a:rPr>
              <a:t>宗</a:t>
            </a:r>
            <a:r>
              <a:rPr lang="zh-CN" altLang="en-US" dirty="0" smtClean="0">
                <a:solidFill>
                  <a:srgbClr val="FF0000"/>
                </a:solidFill>
                <a:sym typeface="+mn-ea"/>
              </a:rPr>
              <a:t>卷：三科分别独立命题，按地理、政治和地理的顺序呈现</a:t>
            </a:r>
            <a:endParaRPr lang="zh-CN" altLang="en-US"/>
          </a:p>
        </p:txBody>
      </p:sp>
      <p:sp>
        <p:nvSpPr>
          <p:cNvPr id="6" name="文本框 5"/>
          <p:cNvSpPr txBox="1"/>
          <p:nvPr/>
        </p:nvSpPr>
        <p:spPr>
          <a:xfrm>
            <a:off x="6399530" y="2520950"/>
            <a:ext cx="2178685" cy="645160"/>
          </a:xfrm>
          <a:prstGeom prst="rect">
            <a:avLst/>
          </a:prstGeom>
          <a:noFill/>
        </p:spPr>
        <p:txBody>
          <a:bodyPr wrap="none" rtlCol="0" anchor="t">
            <a:spAutoFit/>
          </a:bodyPr>
          <a:p>
            <a:r>
              <a:rPr lang="zh-CN" altLang="en-US" dirty="0" smtClean="0">
                <a:solidFill>
                  <a:srgbClr val="FF0000"/>
                </a:solidFill>
                <a:sym typeface="+mn-ea"/>
              </a:rPr>
              <a:t> </a:t>
            </a:r>
            <a:r>
              <a:rPr lang="en-US" altLang="zh-CN" dirty="0" smtClean="0">
                <a:solidFill>
                  <a:srgbClr val="FF0000"/>
                </a:solidFill>
                <a:sym typeface="+mn-ea"/>
              </a:rPr>
              <a:t>2</a:t>
            </a:r>
            <a:r>
              <a:rPr lang="zh-CN" altLang="en-US" dirty="0" smtClean="0">
                <a:solidFill>
                  <a:srgbClr val="FF0000"/>
                </a:solidFill>
                <a:sym typeface="+mn-ea"/>
              </a:rPr>
              <a:t>、三科用时建议：</a:t>
            </a:r>
            <a:endParaRPr lang="zh-CN" altLang="en-US" dirty="0" smtClean="0">
              <a:solidFill>
                <a:srgbClr val="FF0000"/>
              </a:solidFill>
              <a:sym typeface="+mn-ea"/>
            </a:endParaRPr>
          </a:p>
          <a:p>
            <a:r>
              <a:rPr lang="zh-CN" altLang="en-US" dirty="0" smtClean="0">
                <a:solidFill>
                  <a:srgbClr val="FF0000"/>
                </a:solidFill>
                <a:sym typeface="+mn-ea"/>
              </a:rPr>
              <a:t>各</a:t>
            </a:r>
            <a:r>
              <a:rPr lang="en-US" altLang="zh-CN" dirty="0" smtClean="0">
                <a:solidFill>
                  <a:srgbClr val="FF0000"/>
                </a:solidFill>
                <a:sym typeface="+mn-ea"/>
              </a:rPr>
              <a:t>50</a:t>
            </a:r>
            <a:r>
              <a:rPr lang="zh-CN" altLang="en-US" dirty="0" smtClean="0">
                <a:solidFill>
                  <a:srgbClr val="FF0000"/>
                </a:solidFill>
                <a:sym typeface="+mn-ea"/>
              </a:rPr>
              <a:t>分钟</a:t>
            </a:r>
            <a:endParaRPr lang="zh-CN" altLang="en-US"/>
          </a:p>
        </p:txBody>
      </p:sp>
      <p:sp>
        <p:nvSpPr>
          <p:cNvPr id="7" name="文本框 6"/>
          <p:cNvSpPr txBox="1"/>
          <p:nvPr/>
        </p:nvSpPr>
        <p:spPr>
          <a:xfrm>
            <a:off x="6491605" y="3279140"/>
            <a:ext cx="2355850" cy="922020"/>
          </a:xfrm>
          <a:prstGeom prst="rect">
            <a:avLst/>
          </a:prstGeom>
          <a:noFill/>
        </p:spPr>
        <p:txBody>
          <a:bodyPr wrap="none" rtlCol="0" anchor="t">
            <a:spAutoFit/>
          </a:bodyPr>
          <a:p>
            <a:pPr>
              <a:buNone/>
            </a:pPr>
            <a:r>
              <a:rPr lang="en-US" altLang="zh-CN" dirty="0" smtClean="0">
                <a:solidFill>
                  <a:srgbClr val="FF0000"/>
                </a:solidFill>
                <a:sym typeface="+mn-ea"/>
              </a:rPr>
              <a:t>3</a:t>
            </a:r>
            <a:r>
              <a:rPr lang="zh-CN" altLang="en-US" dirty="0" smtClean="0">
                <a:solidFill>
                  <a:srgbClr val="FF0000"/>
                </a:solidFill>
                <a:sym typeface="+mn-ea"/>
              </a:rPr>
              <a:t>、答题顺序：分科，</a:t>
            </a:r>
            <a:endParaRPr lang="zh-CN" altLang="en-US" dirty="0" smtClean="0">
              <a:solidFill>
                <a:srgbClr val="FF0000"/>
              </a:solidFill>
              <a:sym typeface="+mn-ea"/>
            </a:endParaRPr>
          </a:p>
          <a:p>
            <a:pPr>
              <a:buNone/>
            </a:pPr>
            <a:r>
              <a:rPr lang="zh-CN" altLang="en-US" dirty="0" smtClean="0">
                <a:solidFill>
                  <a:srgbClr val="FF0000"/>
                </a:solidFill>
                <a:sym typeface="+mn-ea"/>
              </a:rPr>
              <a:t>按先易后难顺序做，</a:t>
            </a:r>
            <a:endParaRPr lang="zh-CN" altLang="en-US" dirty="0" smtClean="0">
              <a:solidFill>
                <a:srgbClr val="FF0000"/>
              </a:solidFill>
              <a:sym typeface="+mn-ea"/>
            </a:endParaRPr>
          </a:p>
          <a:p>
            <a:pPr>
              <a:buNone/>
            </a:pPr>
            <a:r>
              <a:rPr lang="zh-CN" altLang="en-US" dirty="0" smtClean="0">
                <a:solidFill>
                  <a:srgbClr val="FF0000"/>
                </a:solidFill>
                <a:sym typeface="+mn-ea"/>
              </a:rPr>
              <a:t>对难题可先跳过</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457200" y="0"/>
            <a:ext cx="4038600" cy="6857365"/>
          </a:xfrm>
        </p:spPr>
        <p:txBody>
          <a:bodyPr>
            <a:normAutofit fontScale="50000"/>
          </a:bodyPr>
          <a:p>
            <a:pPr marL="0" indent="0">
              <a:buNone/>
            </a:pPr>
            <a:r>
              <a:rPr lang="zh-CN" altLang="en-US" b="1"/>
              <a:t>选考三	中外历史人物评说</a:t>
            </a:r>
            <a:endParaRPr lang="zh-CN" altLang="en-US" b="1"/>
          </a:p>
          <a:p>
            <a:pPr marL="0" indent="0">
              <a:buNone/>
            </a:pPr>
            <a:r>
              <a:rPr lang="zh-CN" altLang="en-US" sz="3200"/>
              <a:t>1.古代中国的政治家</a:t>
            </a:r>
            <a:endParaRPr lang="zh-CN" altLang="en-US" sz="3200"/>
          </a:p>
          <a:p>
            <a:pPr marL="0" indent="0">
              <a:buNone/>
            </a:pPr>
            <a:r>
              <a:rPr lang="zh-CN" altLang="en-US" sz="3200"/>
              <a:t>(l）秦始皇</a:t>
            </a:r>
            <a:endParaRPr lang="zh-CN" altLang="en-US" sz="3200"/>
          </a:p>
          <a:p>
            <a:pPr marL="0" indent="0">
              <a:buNone/>
            </a:pPr>
            <a:r>
              <a:rPr lang="zh-CN" altLang="en-US" sz="3200"/>
              <a:t>(2）唐太宗</a:t>
            </a:r>
            <a:endParaRPr lang="zh-CN" altLang="en-US" sz="3200"/>
          </a:p>
          <a:p>
            <a:pPr marL="0" indent="0">
              <a:buNone/>
            </a:pPr>
            <a:r>
              <a:rPr lang="zh-CN" altLang="en-US" sz="3200"/>
              <a:t>(3）康熙帝</a:t>
            </a:r>
            <a:endParaRPr lang="zh-CN" altLang="en-US" sz="3200"/>
          </a:p>
          <a:p>
            <a:pPr marL="0" indent="0">
              <a:buNone/>
            </a:pPr>
            <a:r>
              <a:rPr lang="zh-CN" altLang="en-US" sz="3200"/>
              <a:t>2.东西方的先哲</a:t>
            </a:r>
            <a:endParaRPr lang="zh-CN" altLang="en-US" sz="3200"/>
          </a:p>
          <a:p>
            <a:pPr marL="0" indent="0">
              <a:buNone/>
            </a:pPr>
            <a:r>
              <a:rPr lang="zh-CN" altLang="en-US" sz="3200"/>
              <a:t>(l）孔子</a:t>
            </a:r>
            <a:endParaRPr lang="zh-CN" altLang="en-US" sz="3200"/>
          </a:p>
          <a:p>
            <a:pPr marL="0" indent="0">
              <a:buNone/>
            </a:pPr>
            <a:r>
              <a:rPr lang="zh-CN" altLang="en-US" sz="3200"/>
              <a:t>(2）柏拉图和亚里士多德</a:t>
            </a:r>
            <a:endParaRPr lang="zh-CN" altLang="en-US" sz="3200"/>
          </a:p>
          <a:p>
            <a:pPr marL="0" indent="0">
              <a:buNone/>
            </a:pPr>
            <a:r>
              <a:rPr lang="zh-CN" altLang="en-US" sz="3200"/>
              <a:t>3.欧美资产阶级革命时代的杰出人物</a:t>
            </a:r>
            <a:endParaRPr lang="zh-CN" altLang="en-US" sz="3200"/>
          </a:p>
          <a:p>
            <a:pPr marL="0" indent="0">
              <a:buNone/>
            </a:pPr>
            <a:r>
              <a:rPr lang="zh-CN" altLang="en-US" sz="3200"/>
              <a:t>(l）克伦威尔</a:t>
            </a:r>
            <a:endParaRPr lang="zh-CN" altLang="en-US" sz="3200"/>
          </a:p>
          <a:p>
            <a:pPr marL="0" indent="0">
              <a:buNone/>
            </a:pPr>
            <a:r>
              <a:rPr lang="zh-CN" altLang="en-US" sz="3200"/>
              <a:t>(2）华盛顿</a:t>
            </a:r>
            <a:endParaRPr lang="zh-CN" altLang="en-US" sz="3200"/>
          </a:p>
          <a:p>
            <a:pPr marL="0" indent="0">
              <a:buNone/>
            </a:pPr>
            <a:r>
              <a:rPr lang="zh-CN" altLang="en-US" sz="3200"/>
              <a:t>(3）拿破仑</a:t>
            </a:r>
            <a:endParaRPr lang="zh-CN" altLang="en-US" sz="3200"/>
          </a:p>
          <a:p>
            <a:pPr marL="0" indent="0">
              <a:buNone/>
            </a:pPr>
            <a:r>
              <a:rPr lang="zh-CN" altLang="en-US" sz="3200"/>
              <a:t>4.“亚洲觉醒”的先驱</a:t>
            </a:r>
            <a:endParaRPr lang="zh-CN" altLang="en-US" sz="3200"/>
          </a:p>
          <a:p>
            <a:pPr marL="0" indent="0">
              <a:buNone/>
            </a:pPr>
            <a:r>
              <a:rPr lang="zh-CN" altLang="en-US" sz="3200"/>
              <a:t>(l）孙中山</a:t>
            </a:r>
            <a:endParaRPr lang="zh-CN" altLang="en-US" sz="3200"/>
          </a:p>
          <a:p>
            <a:pPr marL="0" indent="0">
              <a:buNone/>
            </a:pPr>
            <a:r>
              <a:rPr lang="zh-CN" altLang="en-US" sz="3200"/>
              <a:t>(2）甘地</a:t>
            </a:r>
            <a:endParaRPr lang="zh-CN" altLang="en-US" sz="3200"/>
          </a:p>
          <a:p>
            <a:pPr marL="0" indent="0">
              <a:buNone/>
            </a:pPr>
            <a:r>
              <a:rPr lang="zh-CN" altLang="en-US" sz="3200"/>
              <a:t>(3）凯末尔</a:t>
            </a:r>
            <a:endParaRPr lang="zh-CN" altLang="en-US" sz="3200"/>
          </a:p>
          <a:p>
            <a:pPr marL="0" indent="0">
              <a:buNone/>
            </a:pPr>
            <a:r>
              <a:rPr lang="zh-CN" altLang="en-US" sz="3200"/>
              <a:t>5.无产阶级革命家</a:t>
            </a:r>
            <a:endParaRPr lang="zh-CN" altLang="en-US" sz="3200"/>
          </a:p>
          <a:p>
            <a:pPr marL="0" indent="0">
              <a:buNone/>
            </a:pPr>
            <a:r>
              <a:rPr lang="zh-CN" altLang="en-US" sz="3200"/>
              <a:t>(l）马克思、恩格斯</a:t>
            </a:r>
            <a:endParaRPr lang="zh-CN" altLang="en-US" sz="3200"/>
          </a:p>
          <a:p>
            <a:pPr marL="0" indent="0">
              <a:buNone/>
            </a:pPr>
            <a:r>
              <a:rPr lang="zh-CN" altLang="en-US" sz="3200"/>
              <a:t>(2）列宁</a:t>
            </a:r>
            <a:endParaRPr lang="zh-CN" altLang="en-US" sz="3200"/>
          </a:p>
          <a:p>
            <a:pPr marL="0" indent="0">
              <a:buNone/>
            </a:pPr>
            <a:r>
              <a:rPr lang="zh-CN" altLang="en-US" sz="3200"/>
              <a:t>(3）毛泽东、邓小平</a:t>
            </a:r>
            <a:endParaRPr lang="zh-CN" altLang="en-US" sz="3200"/>
          </a:p>
          <a:p>
            <a:pPr marL="0" indent="0">
              <a:buNone/>
            </a:pPr>
            <a:r>
              <a:rPr lang="zh-CN" altLang="en-US" sz="3200"/>
              <a:t>6.杰出的科学家</a:t>
            </a:r>
            <a:endParaRPr lang="zh-CN" altLang="en-US" sz="3200"/>
          </a:p>
          <a:p>
            <a:pPr marL="0" indent="0">
              <a:buNone/>
            </a:pPr>
            <a:r>
              <a:rPr lang="zh-CN" altLang="en-US" sz="3200"/>
              <a:t>(l）李时珍、詹天佑、李四光</a:t>
            </a:r>
            <a:endParaRPr lang="zh-CN" altLang="en-US" sz="3200"/>
          </a:p>
          <a:p>
            <a:pPr marL="0" indent="0">
              <a:buNone/>
            </a:pPr>
            <a:r>
              <a:rPr lang="zh-CN" altLang="en-US" sz="3200"/>
              <a:t>(2）牛顿、爱因斯坦</a:t>
            </a:r>
            <a:endParaRPr lang="zh-CN" altLang="en-US" sz="3200"/>
          </a:p>
        </p:txBody>
      </p:sp>
      <p:sp>
        <p:nvSpPr>
          <p:cNvPr id="5" name="文本框 4"/>
          <p:cNvSpPr txBox="1"/>
          <p:nvPr/>
        </p:nvSpPr>
        <p:spPr>
          <a:xfrm>
            <a:off x="3855720" y="872490"/>
            <a:ext cx="5161280" cy="4831080"/>
          </a:xfrm>
          <a:prstGeom prst="rect">
            <a:avLst/>
          </a:prstGeom>
          <a:noFill/>
        </p:spPr>
        <p:txBody>
          <a:bodyPr wrap="none" rtlCol="0">
            <a:spAutoFit/>
          </a:bodyPr>
          <a:p>
            <a:r>
              <a:rPr lang="zh-CN" altLang="en-US" sz="2800"/>
              <a:t>全国卷对中外历史人物的考查，</a:t>
            </a:r>
            <a:endParaRPr lang="zh-CN" altLang="en-US" sz="2800"/>
          </a:p>
          <a:p>
            <a:r>
              <a:rPr lang="zh-CN" altLang="en-US" sz="2800"/>
              <a:t>从材料出处看，以原始性文字材</a:t>
            </a:r>
            <a:endParaRPr lang="zh-CN" altLang="en-US" sz="2800"/>
          </a:p>
          <a:p>
            <a:r>
              <a:rPr lang="zh-CN" altLang="en-US" sz="2800"/>
              <a:t>料为主。近几年，白寿彝主编的</a:t>
            </a:r>
            <a:endParaRPr lang="zh-CN" altLang="en-US" sz="2800"/>
          </a:p>
          <a:p>
            <a:r>
              <a:rPr lang="zh-CN" altLang="en-US" sz="2800"/>
              <a:t>《中国通史》成为重要的材料出</a:t>
            </a:r>
            <a:endParaRPr lang="zh-CN" altLang="en-US" sz="2800"/>
          </a:p>
          <a:p>
            <a:r>
              <a:rPr lang="zh-CN" altLang="en-US" sz="2800"/>
              <a:t>处；从设问方式看，多采用评价</a:t>
            </a:r>
            <a:endParaRPr lang="zh-CN" altLang="en-US" sz="2800"/>
          </a:p>
          <a:p>
            <a:r>
              <a:rPr lang="zh-CN" altLang="en-US" sz="2800"/>
              <a:t>类设问，着重考查人物所处时代</a:t>
            </a:r>
            <a:endParaRPr lang="zh-CN" altLang="en-US" sz="2800"/>
          </a:p>
          <a:p>
            <a:r>
              <a:rPr lang="zh-CN" altLang="en-US" sz="2800"/>
              <a:t>的背景、人物相关事件的意义和</a:t>
            </a:r>
            <a:endParaRPr lang="zh-CN" altLang="en-US" sz="2800"/>
          </a:p>
          <a:p>
            <a:r>
              <a:rPr lang="zh-CN" altLang="en-US" sz="2800"/>
              <a:t>不同时代对人物不同评价的原因</a:t>
            </a:r>
            <a:endParaRPr lang="zh-CN" altLang="en-US" sz="2800"/>
          </a:p>
          <a:p>
            <a:r>
              <a:rPr lang="zh-CN" altLang="en-US" sz="2800"/>
              <a:t>；从与教材联系看，考查的人物</a:t>
            </a:r>
            <a:endParaRPr lang="zh-CN" altLang="en-US" sz="2800"/>
          </a:p>
          <a:p>
            <a:r>
              <a:rPr lang="zh-CN" altLang="en-US" sz="2800"/>
              <a:t>与教材所述人物没有直接关联，</a:t>
            </a:r>
            <a:endParaRPr lang="zh-CN" altLang="en-US" sz="2800"/>
          </a:p>
          <a:p>
            <a:r>
              <a:rPr lang="zh-CN" altLang="en-US" sz="2800"/>
              <a:t>个别人物在必修中有所涉及</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a:t>三、题型示例</a:t>
            </a:r>
            <a:endParaRPr lang="zh-CN" altLang="zh-CN"/>
          </a:p>
        </p:txBody>
      </p:sp>
      <p:sp>
        <p:nvSpPr>
          <p:cNvPr id="3" name="内容占位符 2"/>
          <p:cNvSpPr>
            <a:spLocks noGrp="1"/>
          </p:cNvSpPr>
          <p:nvPr>
            <p:ph sz="half" idx="1"/>
          </p:nvPr>
        </p:nvSpPr>
        <p:spPr>
          <a:xfrm>
            <a:off x="635" y="1600200"/>
            <a:ext cx="4946015" cy="5257165"/>
          </a:xfrm>
        </p:spPr>
        <p:txBody>
          <a:bodyPr>
            <a:normAutofit fontScale="80000"/>
          </a:bodyPr>
          <a:p>
            <a:pPr marL="0" indent="0">
              <a:buNone/>
            </a:pPr>
            <a:r>
              <a:rPr lang="zh-CN" altLang="en-US"/>
              <a:t>（一）选择题</a:t>
            </a:r>
            <a:endParaRPr lang="zh-CN" altLang="en-US"/>
          </a:p>
          <a:p>
            <a:pPr marL="0" indent="0">
              <a:buNone/>
            </a:pPr>
            <a:r>
              <a:rPr lang="en-US" altLang="zh-CN" sz="3000"/>
              <a:t>1.</a:t>
            </a:r>
            <a:r>
              <a:rPr lang="zh-CN" altLang="en-US" sz="3000"/>
              <a:t>（2015· 全国 Ⅱ 卷 ）汉宣帝曾称：“与朕共治天下者，其唯良二千石（郡太守）乎！”后来的帝王反复重申上述观念。这主要体现了（        ）</a:t>
            </a:r>
            <a:endParaRPr lang="zh-CN" altLang="en-US" sz="3000"/>
          </a:p>
          <a:p>
            <a:pPr marL="0" indent="0">
              <a:buNone/>
            </a:pPr>
            <a:r>
              <a:rPr lang="zh-CN" altLang="en-US" sz="3000"/>
              <a:t>A．地方吏治是国家安定的重要因素 </a:t>
            </a:r>
            <a:endParaRPr lang="zh-CN" altLang="en-US" sz="3000"/>
          </a:p>
          <a:p>
            <a:pPr marL="0" indent="0">
              <a:buNone/>
            </a:pPr>
            <a:r>
              <a:rPr lang="zh-CN" altLang="en-US" sz="3000"/>
              <a:t>B．中央集权与地方分权之间的矛盾</a:t>
            </a:r>
            <a:endParaRPr lang="zh-CN" altLang="en-US" sz="3000"/>
          </a:p>
          <a:p>
            <a:pPr marL="0" indent="0">
              <a:buNone/>
            </a:pPr>
            <a:r>
              <a:rPr lang="zh-CN" altLang="en-US" sz="3000"/>
              <a:t>C．汉代地方行政制度为后代所沿用 </a:t>
            </a:r>
            <a:endParaRPr lang="zh-CN" altLang="en-US" sz="3000"/>
          </a:p>
          <a:p>
            <a:pPr marL="0" indent="0">
              <a:buNone/>
            </a:pPr>
            <a:r>
              <a:rPr lang="zh-CN" altLang="en-US" sz="3000"/>
              <a:t>D．历代帝王将汉宣帝作为治国榜样</a:t>
            </a:r>
            <a:endParaRPr lang="zh-CN" altLang="en-US" sz="3000"/>
          </a:p>
        </p:txBody>
      </p:sp>
      <p:sp>
        <p:nvSpPr>
          <p:cNvPr id="5" name="文本框 4"/>
          <p:cNvSpPr txBox="1"/>
          <p:nvPr/>
        </p:nvSpPr>
        <p:spPr>
          <a:xfrm>
            <a:off x="457200" y="3423285"/>
            <a:ext cx="447675" cy="645160"/>
          </a:xfrm>
          <a:prstGeom prst="rect">
            <a:avLst/>
          </a:prstGeom>
          <a:noFill/>
        </p:spPr>
        <p:txBody>
          <a:bodyPr wrap="none" rtlCol="0">
            <a:spAutoFit/>
          </a:bodyPr>
          <a:p>
            <a:r>
              <a:rPr lang="en-US" altLang="zh-CN" sz="3600"/>
              <a:t>A</a:t>
            </a:r>
            <a:endParaRPr lang="en-US" altLang="zh-CN" sz="3600"/>
          </a:p>
        </p:txBody>
      </p:sp>
      <p:sp>
        <p:nvSpPr>
          <p:cNvPr id="6" name="文本框 5"/>
          <p:cNvSpPr txBox="1"/>
          <p:nvPr/>
        </p:nvSpPr>
        <p:spPr>
          <a:xfrm>
            <a:off x="5695950" y="2323465"/>
            <a:ext cx="2990850" cy="3107690"/>
          </a:xfrm>
          <a:prstGeom prst="rect">
            <a:avLst/>
          </a:prstGeom>
          <a:noFill/>
        </p:spPr>
        <p:txBody>
          <a:bodyPr wrap="square" rtlCol="0">
            <a:spAutoFit/>
          </a:bodyPr>
          <a:p>
            <a:r>
              <a:rPr lang="zh-CN" altLang="en-US" sz="2800"/>
              <a:t>解析：汉宣帝强调皇帝与地方的郡太守共同治理天下，说明皇帝重视地方吏治，其是关系国家的安定的重要因素</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457200" y="231775"/>
            <a:ext cx="4955540" cy="6626860"/>
          </a:xfrm>
        </p:spPr>
        <p:txBody>
          <a:bodyPr>
            <a:normAutofit fontScale="80000"/>
          </a:bodyPr>
          <a:p>
            <a:pPr marL="0" indent="0">
              <a:buNone/>
            </a:pPr>
            <a:r>
              <a:rPr lang="en-US" altLang="zh-CN"/>
              <a:t>2</a:t>
            </a:r>
            <a:r>
              <a:rPr lang="zh-CN" altLang="en-US"/>
              <a:t>、</a:t>
            </a:r>
            <a:r>
              <a:rPr lang="zh-CN" altLang="en-US"/>
              <a:t>图 4 是 1932 年出产的一款火柴上的图案。据此可知，当时中国（   ）</a:t>
            </a:r>
            <a:endParaRPr lang="zh-CN" altLang="en-US"/>
          </a:p>
          <a:p>
            <a:endParaRPr lang="zh-CN" altLang="en-US"/>
          </a:p>
          <a:p>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sz="4000"/>
              <a:t>A．民族火柴工业举步维艰</a:t>
            </a:r>
            <a:endParaRPr lang="zh-CN" altLang="en-US" sz="4000"/>
          </a:p>
          <a:p>
            <a:pPr marL="0" indent="0">
              <a:buNone/>
            </a:pPr>
            <a:r>
              <a:rPr lang="zh-CN" altLang="en-US" sz="4000"/>
              <a:t>B．新的营销方式得到采用</a:t>
            </a:r>
            <a:endParaRPr lang="zh-CN" altLang="en-US" sz="4000"/>
          </a:p>
          <a:p>
            <a:pPr marL="0" indent="0">
              <a:buNone/>
            </a:pPr>
            <a:r>
              <a:rPr lang="zh-CN" altLang="en-US" sz="4000"/>
              <a:t>C．开始兴起实业救国思潮 </a:t>
            </a:r>
            <a:endParaRPr lang="zh-CN" altLang="en-US" sz="4000"/>
          </a:p>
          <a:p>
            <a:pPr marL="0" indent="0">
              <a:buNone/>
            </a:pPr>
            <a:r>
              <a:rPr lang="zh-CN" altLang="en-US" sz="4000"/>
              <a:t>D．全国抗日救亡运动高涨</a:t>
            </a:r>
            <a:endParaRPr lang="zh-CN" altLang="en-US" sz="4000"/>
          </a:p>
        </p:txBody>
      </p:sp>
      <p:pic>
        <p:nvPicPr>
          <p:cNvPr id="5" name="内容占位符 4"/>
          <p:cNvPicPr>
            <a:picLocks noChangeAspect="1"/>
          </p:cNvPicPr>
          <p:nvPr>
            <p:ph sz="half" idx="2"/>
            <p:custDataLst>
              <p:tags r:id="rId1"/>
            </p:custDataLst>
          </p:nvPr>
        </p:nvPicPr>
        <p:blipFill>
          <a:blip r:embed="rId2"/>
          <a:stretch>
            <a:fillRect/>
          </a:stretch>
        </p:blipFill>
        <p:spPr>
          <a:xfrm>
            <a:off x="640715" y="1298575"/>
            <a:ext cx="3819525" cy="2371725"/>
          </a:xfrm>
          <a:prstGeom prst="rect">
            <a:avLst/>
          </a:prstGeom>
        </p:spPr>
      </p:pic>
      <p:sp>
        <p:nvSpPr>
          <p:cNvPr id="6" name="文本框 5"/>
          <p:cNvSpPr txBox="1"/>
          <p:nvPr/>
        </p:nvSpPr>
        <p:spPr>
          <a:xfrm>
            <a:off x="2407285" y="3767455"/>
            <a:ext cx="578485" cy="368300"/>
          </a:xfrm>
          <a:prstGeom prst="rect">
            <a:avLst/>
          </a:prstGeom>
          <a:noFill/>
        </p:spPr>
        <p:txBody>
          <a:bodyPr wrap="none" rtlCol="0">
            <a:spAutoFit/>
          </a:bodyPr>
          <a:p>
            <a:pPr marL="0" indent="0" algn="l">
              <a:buNone/>
            </a:pPr>
            <a:r>
              <a:rPr lang="zh-CN" altLang="en-US">
                <a:sym typeface="+mn-ea"/>
              </a:rPr>
              <a:t>图 4</a:t>
            </a:r>
            <a:endParaRPr lang="zh-CN" altLang="en-US"/>
          </a:p>
        </p:txBody>
      </p:sp>
      <p:sp>
        <p:nvSpPr>
          <p:cNvPr id="8" name="文本框 7"/>
          <p:cNvSpPr txBox="1"/>
          <p:nvPr/>
        </p:nvSpPr>
        <p:spPr>
          <a:xfrm>
            <a:off x="3996055" y="558800"/>
            <a:ext cx="464185" cy="645160"/>
          </a:xfrm>
          <a:prstGeom prst="rect">
            <a:avLst/>
          </a:prstGeom>
          <a:noFill/>
        </p:spPr>
        <p:txBody>
          <a:bodyPr wrap="none" rtlCol="0">
            <a:spAutoFit/>
          </a:bodyPr>
          <a:p>
            <a:r>
              <a:rPr lang="en-US" altLang="zh-CN" sz="3600"/>
              <a:t>D</a:t>
            </a:r>
            <a:endParaRPr lang="en-US" altLang="zh-CN" sz="3600"/>
          </a:p>
        </p:txBody>
      </p:sp>
      <p:sp>
        <p:nvSpPr>
          <p:cNvPr id="9" name="文本框 8"/>
          <p:cNvSpPr txBox="1"/>
          <p:nvPr/>
        </p:nvSpPr>
        <p:spPr>
          <a:xfrm>
            <a:off x="5511165" y="902970"/>
            <a:ext cx="3256915" cy="4154170"/>
          </a:xfrm>
          <a:prstGeom prst="rect">
            <a:avLst/>
          </a:prstGeom>
          <a:noFill/>
        </p:spPr>
        <p:txBody>
          <a:bodyPr wrap="square" rtlCol="0">
            <a:spAutoFit/>
          </a:bodyPr>
          <a:p>
            <a:pPr algn="l"/>
            <a:r>
              <a:rPr lang="zh-CN" altLang="en-US" sz="2400"/>
              <a:t>解析：要抓住</a:t>
            </a:r>
            <a:r>
              <a:rPr lang="en-US" altLang="zh-CN" sz="2400"/>
              <a:t>1932</a:t>
            </a:r>
            <a:r>
              <a:rPr lang="zh-CN" altLang="en-US" sz="2400"/>
              <a:t>年、抗敌、十九路军、振我中华、挽回利权等关键信息，联</a:t>
            </a:r>
            <a:r>
              <a:rPr lang="zh-CN" altLang="en-US" sz="2400">
                <a:sym typeface="+mn-ea"/>
              </a:rPr>
              <a:t>系</a:t>
            </a:r>
            <a:r>
              <a:rPr lang="zh-CN" altLang="en-US" sz="2400"/>
              <a:t>九一八事变后中国局部抗战开始进行分析。</a:t>
            </a:r>
            <a:r>
              <a:rPr lang="en-US" altLang="zh-CN" sz="2400"/>
              <a:t>1932</a:t>
            </a:r>
            <a:r>
              <a:rPr lang="zh-CN" altLang="en-US" sz="2400"/>
              <a:t>年，一二八事变，十九路军奋起抵抗，爱国实业家以实际行动支持中国军队抗战，全国的抗日救亡运动高涨</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0" y="635"/>
            <a:ext cx="4812665" cy="6856730"/>
          </a:xfrm>
        </p:spPr>
        <p:txBody>
          <a:bodyPr>
            <a:normAutofit fontScale="80000"/>
          </a:bodyPr>
          <a:p>
            <a:pPr marL="0" indent="0">
              <a:buNone/>
            </a:pPr>
            <a:r>
              <a:rPr lang="en-US" altLang="zh-CN"/>
              <a:t>3</a:t>
            </a:r>
            <a:r>
              <a:rPr lang="zh-CN" altLang="zh-CN"/>
              <a:t>、</a:t>
            </a:r>
            <a:r>
              <a:rPr lang="zh-CN" altLang="en-US"/>
              <a:t>表 1 英、美、法、德工业生产总和在世界工业生产中所占比例表</a:t>
            </a:r>
            <a:endParaRPr lang="zh-CN" altLang="en-US"/>
          </a:p>
          <a:p>
            <a:pPr marL="0" indent="0">
              <a:buNone/>
            </a:pPr>
            <a:endParaRPr lang="zh-CN" altLang="en-US"/>
          </a:p>
          <a:p>
            <a:endParaRPr lang="zh-CN" altLang="en-US"/>
          </a:p>
          <a:p>
            <a:endParaRPr lang="zh-CN" altLang="en-US"/>
          </a:p>
          <a:p>
            <a:pPr marL="0" indent="0">
              <a:buNone/>
            </a:pPr>
            <a:endParaRPr lang="zh-CN" altLang="en-US"/>
          </a:p>
          <a:p>
            <a:pPr marL="0" indent="0">
              <a:buNone/>
            </a:pPr>
            <a:r>
              <a:rPr lang="zh-CN" altLang="en-US"/>
              <a:t>由表可以推知，</a:t>
            </a:r>
            <a:r>
              <a:rPr lang="en-US" altLang="zh-CN"/>
              <a:t>19</a:t>
            </a:r>
            <a:r>
              <a:rPr lang="zh-CN" altLang="en-US"/>
              <a:t>世纪</a:t>
            </a:r>
            <a:r>
              <a:rPr lang="en-US" altLang="zh-CN"/>
              <a:t>70</a:t>
            </a:r>
            <a:r>
              <a:rPr lang="zh-CN" altLang="en-US"/>
              <a:t>年代到</a:t>
            </a:r>
            <a:endParaRPr lang="zh-CN" altLang="en-US"/>
          </a:p>
          <a:p>
            <a:pPr marL="0" indent="0">
              <a:buNone/>
            </a:pPr>
            <a:r>
              <a:rPr lang="en-US" altLang="zh-CN"/>
              <a:t>20</a:t>
            </a:r>
            <a:r>
              <a:rPr lang="zh-CN" altLang="en-US"/>
              <a:t>世纪初（        ）</a:t>
            </a:r>
            <a:endParaRPr lang="zh-CN" altLang="en-US"/>
          </a:p>
          <a:p>
            <a:endParaRPr lang="zh-CN" altLang="en-US"/>
          </a:p>
          <a:p>
            <a:pPr marL="0" indent="0">
              <a:buNone/>
            </a:pPr>
            <a:r>
              <a:rPr lang="zh-CN" altLang="en-US"/>
              <a:t>A．欧美发达国家已经开始盛极而衰 </a:t>
            </a:r>
            <a:endParaRPr lang="zh-CN" altLang="en-US"/>
          </a:p>
          <a:p>
            <a:pPr marL="0" indent="0">
              <a:buNone/>
            </a:pPr>
            <a:r>
              <a:rPr lang="zh-CN" altLang="en-US"/>
              <a:t>B．世界各地的工业化有所发展</a:t>
            </a:r>
            <a:endParaRPr lang="zh-CN" altLang="en-US"/>
          </a:p>
          <a:p>
            <a:pPr marL="0" indent="0">
              <a:buNone/>
            </a:pPr>
            <a:r>
              <a:rPr lang="zh-CN" altLang="en-US"/>
              <a:t>C．世界各国工业发展差距明显缩小 </a:t>
            </a:r>
            <a:endParaRPr lang="zh-CN" altLang="en-US"/>
          </a:p>
          <a:p>
            <a:pPr marL="0" indent="0">
              <a:buNone/>
            </a:pPr>
            <a:r>
              <a:rPr lang="zh-CN" altLang="en-US"/>
              <a:t>D．世界经济结构发生重大变化</a:t>
            </a:r>
            <a:endParaRPr lang="zh-CN" altLang="en-US"/>
          </a:p>
        </p:txBody>
      </p:sp>
      <p:graphicFrame>
        <p:nvGraphicFramePr>
          <p:cNvPr id="5" name="表格 4"/>
          <p:cNvGraphicFramePr/>
          <p:nvPr>
            <p:custDataLst>
              <p:tags r:id="rId1"/>
            </p:custDataLst>
          </p:nvPr>
        </p:nvGraphicFramePr>
        <p:xfrm>
          <a:off x="117475" y="979805"/>
          <a:ext cx="3900805" cy="1322705"/>
        </p:xfrm>
        <a:graphic>
          <a:graphicData uri="http://schemas.openxmlformats.org/drawingml/2006/table">
            <a:tbl>
              <a:tblPr firstRow="1" bandRow="1">
                <a:tableStyleId>{5C22544A-7EE6-4342-B048-85BDC9FD1C3A}</a:tableStyleId>
              </a:tblPr>
              <a:tblGrid>
                <a:gridCol w="571500"/>
                <a:gridCol w="744855"/>
                <a:gridCol w="1101725"/>
                <a:gridCol w="1482725"/>
              </a:tblGrid>
              <a:tr h="640080">
                <a:tc>
                  <a:txBody>
                    <a:bodyPr/>
                    <a:p>
                      <a:pPr>
                        <a:buNone/>
                      </a:pPr>
                      <a:r>
                        <a:rPr lang="zh-CN" altLang="en-US" sz="1800">
                          <a:sym typeface="+mn-ea"/>
                        </a:rPr>
                        <a:t>年代</a:t>
                      </a:r>
                      <a:endParaRPr lang="zh-CN" altLang="en-US" sz="1800">
                        <a:sym typeface="+mn-ea"/>
                      </a:endParaRPr>
                    </a:p>
                  </a:txBody>
                  <a:tcPr/>
                </a:tc>
                <a:tc>
                  <a:txBody>
                    <a:bodyPr/>
                    <a:p>
                      <a:pPr>
                        <a:buNone/>
                      </a:pPr>
                      <a:r>
                        <a:rPr lang="zh-CN" altLang="en-US" sz="1800">
                          <a:sym typeface="+mn-ea"/>
                        </a:rPr>
                        <a:t> 1870 </a:t>
                      </a:r>
                      <a:endParaRPr lang="zh-CN" altLang="en-US" sz="1800">
                        <a:sym typeface="+mn-ea"/>
                      </a:endParaRPr>
                    </a:p>
                  </a:txBody>
                  <a:tcPr/>
                </a:tc>
                <a:tc>
                  <a:txBody>
                    <a:bodyPr/>
                    <a:p>
                      <a:pPr>
                        <a:buNone/>
                      </a:pPr>
                      <a:r>
                        <a:rPr lang="zh-CN" altLang="en-US" sz="1800">
                          <a:sym typeface="+mn-ea"/>
                        </a:rPr>
                        <a:t>1896～1900 </a:t>
                      </a:r>
                      <a:endParaRPr lang="zh-CN" altLang="en-US" sz="1800">
                        <a:sym typeface="+mn-ea"/>
                      </a:endParaRPr>
                    </a:p>
                  </a:txBody>
                  <a:tcPr/>
                </a:tc>
                <a:tc>
                  <a:txBody>
                    <a:bodyPr/>
                    <a:p>
                      <a:pPr>
                        <a:buNone/>
                      </a:pPr>
                      <a:r>
                        <a:rPr lang="zh-CN" altLang="en-US" sz="1800">
                          <a:sym typeface="+mn-ea"/>
                        </a:rPr>
                        <a:t>1913</a:t>
                      </a:r>
                      <a:endParaRPr lang="zh-CN" altLang="en-US" sz="1800">
                        <a:sym typeface="+mn-ea"/>
                      </a:endParaRPr>
                    </a:p>
                    <a:p>
                      <a:pPr>
                        <a:buNone/>
                      </a:pPr>
                      <a:endParaRPr lang="zh-CN" altLang="en-US" sz="1800">
                        <a:sym typeface="+mn-ea"/>
                      </a:endParaRPr>
                    </a:p>
                  </a:txBody>
                  <a:tcPr/>
                </a:tc>
              </a:tr>
              <a:tr h="682625">
                <a:tc>
                  <a:txBody>
                    <a:bodyPr/>
                    <a:p>
                      <a:pPr>
                        <a:buNone/>
                      </a:pPr>
                      <a:r>
                        <a:rPr lang="zh-CN" altLang="en-US" sz="1800">
                          <a:sym typeface="+mn-ea"/>
                        </a:rPr>
                        <a:t>比例</a:t>
                      </a:r>
                      <a:endParaRPr lang="zh-CN" altLang="en-US" sz="1800">
                        <a:sym typeface="+mn-ea"/>
                      </a:endParaRPr>
                    </a:p>
                  </a:txBody>
                  <a:tcPr/>
                </a:tc>
                <a:tc>
                  <a:txBody>
                    <a:bodyPr/>
                    <a:p>
                      <a:pPr>
                        <a:buNone/>
                      </a:pPr>
                      <a:r>
                        <a:rPr lang="zh-CN" altLang="en-US" sz="1800">
                          <a:sym typeface="+mn-ea"/>
                        </a:rPr>
                        <a:t> 78%</a:t>
                      </a:r>
                      <a:endParaRPr lang="zh-CN" altLang="en-US" sz="1800">
                        <a:sym typeface="+mn-ea"/>
                      </a:endParaRPr>
                    </a:p>
                  </a:txBody>
                  <a:tcPr/>
                </a:tc>
                <a:tc>
                  <a:txBody>
                    <a:bodyPr/>
                    <a:p>
                      <a:pPr>
                        <a:buNone/>
                      </a:pPr>
                      <a:r>
                        <a:rPr lang="zh-CN" altLang="en-US" sz="1800">
                          <a:sym typeface="+mn-ea"/>
                        </a:rPr>
                        <a:t> 74%</a:t>
                      </a:r>
                      <a:endParaRPr lang="zh-CN" altLang="en-US" sz="1800">
                        <a:sym typeface="+mn-ea"/>
                      </a:endParaRPr>
                    </a:p>
                  </a:txBody>
                  <a:tcPr/>
                </a:tc>
                <a:tc>
                  <a:txBody>
                    <a:bodyPr/>
                    <a:p>
                      <a:pPr>
                        <a:buNone/>
                      </a:pPr>
                      <a:r>
                        <a:rPr lang="zh-CN" altLang="en-US" sz="1800">
                          <a:sym typeface="+mn-ea"/>
                        </a:rPr>
                        <a:t> 72%</a:t>
                      </a:r>
                      <a:endParaRPr lang="zh-CN" altLang="en-US" sz="1800">
                        <a:sym typeface="+mn-ea"/>
                      </a:endParaRPr>
                    </a:p>
                    <a:p>
                      <a:pPr>
                        <a:buNone/>
                      </a:pPr>
                      <a:endParaRPr lang="zh-CN" altLang="en-US" sz="1800">
                        <a:sym typeface="+mn-ea"/>
                      </a:endParaRPr>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220210" y="-3810"/>
            <a:ext cx="3535680" cy="768350"/>
          </a:xfrm>
          <a:prstGeom prst="rect">
            <a:avLst/>
          </a:prstGeom>
          <a:noFill/>
        </p:spPr>
        <p:txBody>
          <a:bodyPr wrap="none" rtlCol="0" anchor="t">
            <a:spAutoFit/>
          </a:bodyPr>
          <a:p>
            <a:r>
              <a:rPr lang="zh-CN" altLang="zh-CN" sz="4400">
                <a:sym typeface="+mn-ea"/>
              </a:rPr>
              <a:t>三、题型示例</a:t>
            </a:r>
            <a:endParaRPr lang="zh-CN" altLang="en-US" sz="4400"/>
          </a:p>
        </p:txBody>
      </p:sp>
      <p:sp>
        <p:nvSpPr>
          <p:cNvPr id="4" name="文本框 3"/>
          <p:cNvSpPr txBox="1"/>
          <p:nvPr/>
        </p:nvSpPr>
        <p:spPr>
          <a:xfrm>
            <a:off x="0" y="88900"/>
            <a:ext cx="3027680" cy="583565"/>
          </a:xfrm>
          <a:prstGeom prst="rect">
            <a:avLst/>
          </a:prstGeom>
          <a:noFill/>
        </p:spPr>
        <p:txBody>
          <a:bodyPr wrap="none" rtlCol="0" anchor="t">
            <a:spAutoFit/>
          </a:bodyPr>
          <a:p>
            <a:pPr marL="0" indent="0">
              <a:buNone/>
            </a:pPr>
            <a:r>
              <a:rPr lang="zh-CN" altLang="en-US" sz="3200">
                <a:sym typeface="+mn-ea"/>
              </a:rPr>
              <a:t>（二）非选择题</a:t>
            </a:r>
            <a:endParaRPr lang="zh-CN" altLang="en-US" sz="3200">
              <a:sym typeface="+mn-ea"/>
            </a:endParaRPr>
          </a:p>
        </p:txBody>
      </p:sp>
      <p:sp>
        <p:nvSpPr>
          <p:cNvPr id="5" name="文本框 4"/>
          <p:cNvSpPr txBox="1"/>
          <p:nvPr/>
        </p:nvSpPr>
        <p:spPr>
          <a:xfrm>
            <a:off x="71120" y="493395"/>
            <a:ext cx="9143365" cy="6462395"/>
          </a:xfrm>
          <a:prstGeom prst="rect">
            <a:avLst/>
          </a:prstGeom>
          <a:noFill/>
        </p:spPr>
        <p:txBody>
          <a:bodyPr wrap="square" rtlCol="0" anchor="t">
            <a:spAutoFit/>
          </a:bodyPr>
          <a:p>
            <a:r>
              <a:rPr lang="en-US" altLang="zh-CN"/>
              <a:t>4</a:t>
            </a:r>
            <a:r>
              <a:rPr lang="zh-CN" altLang="en-US"/>
              <a:t>、</a:t>
            </a:r>
            <a:r>
              <a:rPr lang="zh-CN" altLang="en-US"/>
              <a:t>阅读材料，完成下列要求。（25 分）</a:t>
            </a:r>
            <a:endParaRPr lang="zh-CN" altLang="en-US"/>
          </a:p>
          <a:p>
            <a:r>
              <a:rPr lang="zh-CN" altLang="en-US"/>
              <a:t>材料一     表 2 近代以来全球国际人口迁移</a:t>
            </a:r>
            <a:endParaRPr lang="zh-CN" altLang="en-US"/>
          </a:p>
          <a:p>
            <a:r>
              <a:rPr lang="zh-CN" altLang="en-US"/>
              <a:t> </a:t>
            </a:r>
            <a:endParaRPr lang="zh-CN" altLang="en-US"/>
          </a:p>
          <a:p>
            <a:r>
              <a:rPr lang="zh-CN" altLang="en-US"/>
              <a:t> </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——据邬沧萍《世界人口》等编制</a:t>
            </a:r>
            <a:endParaRPr lang="zh-CN" altLang="en-US"/>
          </a:p>
          <a:p>
            <a:r>
              <a:rPr lang="zh-CN" altLang="en-US"/>
              <a:t>材料二    中国的海外移民历史悠久，大致从 1567～1840 年是一个承前启后的时期，移民数量有所增加，1801～1850 年中国海外移民数达 32 万人。近代中国海外移民的总数为 1500 万人左右，其中 90%移往东南亚。移民与祖国保持着密切联系，1862～1949 年，华侨投资国内企业有 25 510 家，投资总额约 63 271 万元。新中国成立后，大陆地区很少向外移民。70 年代以后，出现了一个新的移民潮。到 2008 年，移民人数达 1 000 万以上，主要集中于发达国家。——摘编自曹树基《中国移民史》（第六卷）等 </a:t>
            </a:r>
            <a:endParaRPr lang="zh-CN" altLang="en-US"/>
          </a:p>
          <a:p>
            <a:r>
              <a:rPr lang="zh-CN" altLang="en-US"/>
              <a:t>（1）根据材料一并结合所学知识，概括近代以来全球国际人口迁移的基本趋势。（8 分） </a:t>
            </a:r>
            <a:endParaRPr lang="zh-CN" altLang="en-US"/>
          </a:p>
          <a:p>
            <a:r>
              <a:rPr lang="zh-CN" altLang="en-US"/>
              <a:t>（2）根据材料一、二并结合所学知识，指出 16 世纪以来中国海外移民的特点及形成的主要原因，并说明华侨华人在中国近代史上的贡献。（17 分）</a:t>
            </a:r>
            <a:endParaRPr lang="zh-CN" altLang="en-US"/>
          </a:p>
        </p:txBody>
      </p:sp>
      <p:graphicFrame>
        <p:nvGraphicFramePr>
          <p:cNvPr id="6" name="表格 5"/>
          <p:cNvGraphicFramePr/>
          <p:nvPr>
            <p:custDataLst>
              <p:tags r:id="rId1"/>
            </p:custDataLst>
          </p:nvPr>
        </p:nvGraphicFramePr>
        <p:xfrm>
          <a:off x="71120" y="1099820"/>
          <a:ext cx="9072880" cy="2906395"/>
        </p:xfrm>
        <a:graphic>
          <a:graphicData uri="http://schemas.openxmlformats.org/drawingml/2006/table">
            <a:tbl>
              <a:tblPr firstRow="1" bandRow="1">
                <a:tableStyleId>{5C22544A-7EE6-4342-B048-85BDC9FD1C3A}</a:tableStyleId>
              </a:tblPr>
              <a:tblGrid>
                <a:gridCol w="1651000"/>
                <a:gridCol w="1767840"/>
                <a:gridCol w="2869565"/>
                <a:gridCol w="2784475"/>
              </a:tblGrid>
              <a:tr h="437515">
                <a:tc>
                  <a:txBody>
                    <a:bodyPr/>
                    <a:p>
                      <a:pPr>
                        <a:buNone/>
                      </a:pPr>
                      <a:r>
                        <a:rPr lang="zh-CN" altLang="en-US" sz="1800">
                          <a:sym typeface="+mn-ea"/>
                        </a:rPr>
                        <a:t>时间 </a:t>
                      </a:r>
                      <a:endParaRPr lang="zh-CN" altLang="en-US" sz="1800">
                        <a:sym typeface="+mn-ea"/>
                      </a:endParaRPr>
                    </a:p>
                  </a:txBody>
                  <a:tcPr/>
                </a:tc>
                <a:tc>
                  <a:txBody>
                    <a:bodyPr/>
                    <a:p>
                      <a:pPr>
                        <a:buNone/>
                      </a:pPr>
                      <a:r>
                        <a:rPr lang="zh-CN" altLang="en-US" sz="1800">
                          <a:sym typeface="+mn-ea"/>
                        </a:rPr>
                        <a:t>1500～1850 年</a:t>
                      </a:r>
                      <a:endParaRPr lang="zh-CN" altLang="en-US" sz="1800">
                        <a:sym typeface="+mn-ea"/>
                      </a:endParaRPr>
                    </a:p>
                  </a:txBody>
                  <a:tcPr/>
                </a:tc>
                <a:tc>
                  <a:txBody>
                    <a:bodyPr/>
                    <a:p>
                      <a:pPr>
                        <a:buNone/>
                      </a:pPr>
                      <a:r>
                        <a:rPr lang="zh-CN" altLang="en-US" sz="1800">
                          <a:sym typeface="+mn-ea"/>
                        </a:rPr>
                        <a:t> 1850～1945 年</a:t>
                      </a:r>
                      <a:endParaRPr lang="zh-CN" altLang="en-US"/>
                    </a:p>
                  </a:txBody>
                  <a:tcPr/>
                </a:tc>
                <a:tc>
                  <a:txBody>
                    <a:bodyPr/>
                    <a:p>
                      <a:pPr>
                        <a:buNone/>
                      </a:pPr>
                      <a:r>
                        <a:rPr lang="zh-CN" altLang="en-US" sz="1800">
                          <a:sym typeface="+mn-ea"/>
                        </a:rPr>
                        <a:t>1945～2000年</a:t>
                      </a:r>
                      <a:endParaRPr lang="zh-CN" altLang="en-US" sz="1800">
                        <a:sym typeface="+mn-ea"/>
                      </a:endParaRPr>
                    </a:p>
                  </a:txBody>
                  <a:tcPr/>
                </a:tc>
              </a:tr>
              <a:tr h="365760">
                <a:tc>
                  <a:txBody>
                    <a:bodyPr/>
                    <a:p>
                      <a:pPr>
                        <a:buNone/>
                      </a:pPr>
                      <a:r>
                        <a:rPr lang="zh-CN" altLang="en-US" sz="1800">
                          <a:sym typeface="+mn-ea"/>
                        </a:rPr>
                        <a:t>主要移出地</a:t>
                      </a:r>
                      <a:endParaRPr lang="zh-CN" altLang="en-US"/>
                    </a:p>
                  </a:txBody>
                  <a:tcPr/>
                </a:tc>
                <a:tc>
                  <a:txBody>
                    <a:bodyPr/>
                    <a:p>
                      <a:pPr>
                        <a:buNone/>
                      </a:pPr>
                      <a:r>
                        <a:rPr lang="zh-CN" altLang="en-US" sz="1800">
                          <a:sym typeface="+mn-ea"/>
                        </a:rPr>
                        <a:t>欧洲、非洲 </a:t>
                      </a:r>
                      <a:endParaRPr lang="zh-CN" altLang="en-US" sz="1800">
                        <a:sym typeface="+mn-ea"/>
                      </a:endParaRPr>
                    </a:p>
                  </a:txBody>
                  <a:tcPr/>
                </a:tc>
                <a:tc>
                  <a:txBody>
                    <a:bodyPr/>
                    <a:p>
                      <a:pPr>
                        <a:buNone/>
                      </a:pPr>
                      <a:r>
                        <a:rPr lang="zh-CN" altLang="en-US" sz="1800">
                          <a:sym typeface="+mn-ea"/>
                        </a:rPr>
                        <a:t>欧洲、亚洲</a:t>
                      </a:r>
                      <a:endParaRPr lang="zh-CN" altLang="en-US" sz="1800">
                        <a:sym typeface="+mn-ea"/>
                      </a:endParaRPr>
                    </a:p>
                  </a:txBody>
                  <a:tcPr/>
                </a:tc>
                <a:tc>
                  <a:txBody>
                    <a:bodyPr/>
                    <a:p>
                      <a:pPr>
                        <a:buNone/>
                      </a:pPr>
                      <a:r>
                        <a:rPr lang="zh-CN" altLang="en-US" sz="1800">
                          <a:sym typeface="+mn-ea"/>
                        </a:rPr>
                        <a:t>亚洲、非洲、拉丁美洲</a:t>
                      </a:r>
                      <a:endParaRPr lang="zh-CN" altLang="en-US" sz="1800">
                        <a:sym typeface="+mn-ea"/>
                      </a:endParaRPr>
                    </a:p>
                  </a:txBody>
                  <a:tcPr/>
                </a:tc>
              </a:tr>
              <a:tr h="640080">
                <a:tc>
                  <a:txBody>
                    <a:bodyPr/>
                    <a:p>
                      <a:pPr>
                        <a:buNone/>
                      </a:pPr>
                      <a:r>
                        <a:rPr lang="zh-CN" altLang="en-US" sz="1800">
                          <a:sym typeface="+mn-ea"/>
                        </a:rPr>
                        <a:t>主要移入地</a:t>
                      </a:r>
                      <a:endParaRPr lang="zh-CN" altLang="en-US"/>
                    </a:p>
                  </a:txBody>
                  <a:tcPr/>
                </a:tc>
                <a:tc>
                  <a:txBody>
                    <a:bodyPr/>
                    <a:p>
                      <a:pPr>
                        <a:buNone/>
                      </a:pPr>
                      <a:r>
                        <a:rPr lang="zh-CN" altLang="en-US" sz="1800">
                          <a:sym typeface="+mn-ea"/>
                        </a:rPr>
                        <a:t>美洲</a:t>
                      </a:r>
                      <a:endParaRPr lang="zh-CN" altLang="en-US" sz="1800">
                        <a:sym typeface="+mn-ea"/>
                      </a:endParaRPr>
                    </a:p>
                  </a:txBody>
                  <a:tcPr/>
                </a:tc>
                <a:tc>
                  <a:txBody>
                    <a:bodyPr/>
                    <a:p>
                      <a:pPr>
                        <a:buNone/>
                      </a:pPr>
                      <a:r>
                        <a:rPr lang="zh-CN" altLang="en-US" sz="1800">
                          <a:sym typeface="+mn-ea"/>
                        </a:rPr>
                        <a:t>美洲</a:t>
                      </a:r>
                      <a:endParaRPr lang="zh-CN" altLang="en-US" sz="1800">
                        <a:sym typeface="+mn-ea"/>
                      </a:endParaRPr>
                    </a:p>
                  </a:txBody>
                  <a:tcPr/>
                </a:tc>
                <a:tc>
                  <a:txBody>
                    <a:bodyPr/>
                    <a:p>
                      <a:pPr>
                        <a:buNone/>
                      </a:pPr>
                      <a:r>
                        <a:rPr lang="zh-CN" altLang="en-US" sz="1800">
                          <a:sym typeface="+mn-ea"/>
                        </a:rPr>
                        <a:t>西欧、北美洲、大洋洲</a:t>
                      </a:r>
                      <a:endParaRPr lang="zh-CN" altLang="en-US" sz="1800">
                        <a:sym typeface="+mn-ea"/>
                      </a:endParaRPr>
                    </a:p>
                    <a:p>
                      <a:pPr>
                        <a:buNone/>
                      </a:pPr>
                      <a:endParaRPr lang="zh-CN" altLang="en-US" sz="1800">
                        <a:sym typeface="+mn-ea"/>
                      </a:endParaRPr>
                    </a:p>
                  </a:txBody>
                  <a:tcPr/>
                </a:tc>
              </a:tr>
              <a:tr h="1463040">
                <a:tc>
                  <a:txBody>
                    <a:bodyPr/>
                    <a:p>
                      <a:pPr>
                        <a:buNone/>
                      </a:pPr>
                      <a:r>
                        <a:rPr lang="zh-CN" altLang="en-US" sz="1800">
                          <a:sym typeface="+mn-ea"/>
                        </a:rPr>
                        <a:t>人口迁移数量</a:t>
                      </a:r>
                      <a:endParaRPr lang="zh-CN" altLang="en-US" sz="1800">
                        <a:sym typeface="+mn-ea"/>
                      </a:endParaRPr>
                    </a:p>
                    <a:p>
                      <a:pPr>
                        <a:buNone/>
                      </a:pPr>
                      <a:endParaRPr lang="zh-CN" altLang="en-US" sz="1800">
                        <a:sym typeface="+mn-ea"/>
                      </a:endParaRPr>
                    </a:p>
                  </a:txBody>
                  <a:tcPr/>
                </a:tc>
                <a:tc>
                  <a:txBody>
                    <a:bodyPr/>
                    <a:p>
                      <a:pPr>
                        <a:buNone/>
                      </a:pPr>
                      <a:r>
                        <a:rPr lang="zh-CN" altLang="en-US" sz="1800">
                          <a:sym typeface="+mn-ea"/>
                        </a:rPr>
                        <a:t>至 1850 年，黑</a:t>
                      </a:r>
                      <a:endParaRPr lang="zh-CN" altLang="en-US" sz="1800">
                        <a:sym typeface="+mn-ea"/>
                      </a:endParaRPr>
                    </a:p>
                    <a:p>
                      <a:pPr>
                        <a:buNone/>
                      </a:pPr>
                      <a:r>
                        <a:rPr lang="zh-CN" altLang="en-US" sz="1800">
                          <a:sym typeface="+mn-ea"/>
                        </a:rPr>
                        <a:t>奴 约 为 1500</a:t>
                      </a:r>
                      <a:endParaRPr lang="zh-CN" altLang="en-US" sz="1800">
                        <a:sym typeface="+mn-ea"/>
                      </a:endParaRPr>
                    </a:p>
                    <a:p>
                      <a:pPr>
                        <a:buNone/>
                      </a:pPr>
                      <a:r>
                        <a:rPr lang="zh-CN" altLang="en-US" sz="1800">
                          <a:sym typeface="+mn-ea"/>
                        </a:rPr>
                        <a:t>万，为白人移</a:t>
                      </a:r>
                      <a:endParaRPr lang="zh-CN" altLang="en-US" sz="1800">
                        <a:sym typeface="+mn-ea"/>
                      </a:endParaRPr>
                    </a:p>
                    <a:p>
                      <a:pPr>
                        <a:buNone/>
                      </a:pPr>
                      <a:r>
                        <a:rPr lang="zh-CN" altLang="en-US" sz="1800">
                          <a:sym typeface="+mn-ea"/>
                        </a:rPr>
                        <a:t>民的 4～5 倍</a:t>
                      </a:r>
                      <a:endParaRPr lang="zh-CN" altLang="en-US" sz="1800">
                        <a:sym typeface="+mn-ea"/>
                      </a:endParaRPr>
                    </a:p>
                    <a:p>
                      <a:pPr>
                        <a:buNone/>
                      </a:pPr>
                      <a:endParaRPr lang="zh-CN" altLang="en-US" sz="1800">
                        <a:sym typeface="+mn-ea"/>
                      </a:endParaRPr>
                    </a:p>
                  </a:txBody>
                  <a:tcPr/>
                </a:tc>
                <a:tc>
                  <a:txBody>
                    <a:bodyPr/>
                    <a:p>
                      <a:pPr>
                        <a:buNone/>
                      </a:pPr>
                      <a:r>
                        <a:rPr lang="zh-CN" altLang="en-US" sz="1800">
                          <a:sym typeface="+mn-ea"/>
                        </a:rPr>
                        <a:t>1846～1924 年欧洲移出 4800 万，1834～1941 年亚洲 移 出 1200 ～3700 万</a:t>
                      </a:r>
                      <a:endParaRPr lang="zh-CN" altLang="en-US" sz="1800">
                        <a:sym typeface="+mn-ea"/>
                      </a:endParaRPr>
                    </a:p>
                    <a:p>
                      <a:pPr>
                        <a:buNone/>
                      </a:pPr>
                      <a:endParaRPr lang="zh-CN" altLang="en-US" sz="1800">
                        <a:sym typeface="+mn-ea"/>
                      </a:endParaRPr>
                    </a:p>
                  </a:txBody>
                  <a:tcPr/>
                </a:tc>
                <a:tc>
                  <a:txBody>
                    <a:bodyPr/>
                    <a:p>
                      <a:pPr>
                        <a:buNone/>
                      </a:pPr>
                      <a:r>
                        <a:rPr lang="zh-CN" altLang="en-US" sz="1800">
                          <a:sym typeface="+mn-ea"/>
                        </a:rPr>
                        <a:t> 1960 年迁移人口为 325万，1974 年为 947.5 万，1985～1990 年年增长率为 2.59%</a:t>
                      </a:r>
                      <a:endParaRPr lang="zh-CN" altLang="en-US" sz="1800">
                        <a:sym typeface="+mn-ea"/>
                      </a:endParaRPr>
                    </a:p>
                    <a:p>
                      <a:pPr>
                        <a:buNone/>
                      </a:pPr>
                      <a:endParaRPr lang="zh-CN" altLang="en-US" sz="1800">
                        <a:sym typeface="+mn-ea"/>
                      </a:endParaRPr>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37160" y="423545"/>
            <a:ext cx="8869680" cy="1753235"/>
          </a:xfrm>
          <a:prstGeom prst="rect">
            <a:avLst/>
          </a:prstGeom>
          <a:noFill/>
        </p:spPr>
        <p:txBody>
          <a:bodyPr wrap="none" rtlCol="0">
            <a:spAutoFit/>
          </a:bodyPr>
          <a:p>
            <a:r>
              <a:rPr lang="zh-CN" altLang="en-US"/>
              <a:t>解析：本题主要考查分析表格、概括归纳、理解材料及论证史实的能力。（</a:t>
            </a:r>
            <a:r>
              <a:rPr lang="en-US" altLang="zh-CN"/>
              <a:t>1</a:t>
            </a:r>
            <a:r>
              <a:rPr lang="zh-CN" altLang="en-US"/>
              <a:t>）问</a:t>
            </a:r>
            <a:endParaRPr lang="zh-CN" altLang="en-US"/>
          </a:p>
          <a:p>
            <a:r>
              <a:rPr lang="zh-CN" altLang="en-US"/>
              <a:t>属于表格分析题，回答时要从横向和纵向两个方面解读材料，主要从规模、数量、</a:t>
            </a:r>
            <a:endParaRPr lang="zh-CN" altLang="en-US"/>
          </a:p>
          <a:p>
            <a:r>
              <a:rPr lang="zh-CN" altLang="en-US"/>
              <a:t>迁移方向、迁移因素及迁移类型等角度考虑。（</a:t>
            </a:r>
            <a:r>
              <a:rPr lang="en-US" altLang="zh-CN"/>
              <a:t>2</a:t>
            </a:r>
            <a:r>
              <a:rPr lang="zh-CN" altLang="en-US"/>
              <a:t>）问有三个小问，应分别回答，特点</a:t>
            </a:r>
            <a:endParaRPr lang="zh-CN" altLang="en-US"/>
          </a:p>
          <a:p>
            <a:r>
              <a:rPr lang="zh-CN" altLang="en-US"/>
              <a:t>需要依据材料概括，可分为三个时期，新中国成立前、成立初期以及改革开放后。主要</a:t>
            </a:r>
            <a:endParaRPr lang="zh-CN" altLang="en-US"/>
          </a:p>
          <a:p>
            <a:r>
              <a:rPr lang="zh-CN" altLang="en-US"/>
              <a:t>原因要联系当时的国内和国际背景回答。贡献要结合材料中华侨对国内的投资以及所学</a:t>
            </a:r>
            <a:endParaRPr lang="zh-CN" altLang="en-US"/>
          </a:p>
          <a:p>
            <a:r>
              <a:rPr lang="zh-CN" altLang="en-US"/>
              <a:t>知识，充分肯定他们的贡献。</a:t>
            </a:r>
            <a:endParaRPr lang="zh-CN" altLang="en-US"/>
          </a:p>
        </p:txBody>
      </p:sp>
      <p:sp>
        <p:nvSpPr>
          <p:cNvPr id="4" name="文本框 3"/>
          <p:cNvSpPr txBox="1"/>
          <p:nvPr/>
        </p:nvSpPr>
        <p:spPr>
          <a:xfrm>
            <a:off x="137160" y="2700655"/>
            <a:ext cx="8709025" cy="2030095"/>
          </a:xfrm>
          <a:prstGeom prst="rect">
            <a:avLst/>
          </a:prstGeom>
          <a:noFill/>
        </p:spPr>
        <p:txBody>
          <a:bodyPr wrap="square" rtlCol="0" anchor="t">
            <a:spAutoFit/>
          </a:bodyPr>
          <a:p>
            <a:r>
              <a:rPr lang="zh-CN" altLang="en-US"/>
              <a:t>（1）数量不断增加；范围不断扩大；自愿移民从主要由发达地区向落后地区迁移，逐渐转变为主要由发展中国家向发达国家迁移；被强迫进行的移民基本停止。（8 分） （2）特点：中国大规模海外移民出现于鸦片战争之后，晚于世界国际移民；新中国成立后一段时间内基本停止；70 年代以后形成新的移民潮；（6 分）</a:t>
            </a:r>
            <a:endParaRPr lang="zh-CN" altLang="en-US"/>
          </a:p>
          <a:p>
            <a:r>
              <a:rPr lang="zh-CN" altLang="en-US"/>
              <a:t>主要原因：卷入世界市场较晚；冷战期间西方的封锁；中国的改革开放。（4 分）</a:t>
            </a:r>
            <a:endParaRPr lang="zh-CN" altLang="en-US"/>
          </a:p>
          <a:p>
            <a:r>
              <a:rPr lang="zh-CN" altLang="en-US"/>
              <a:t>贡献：引入技术和资金，促进了中国近代工业的兴起与发展；支持了孙中山领导的民</a:t>
            </a:r>
            <a:endParaRPr lang="zh-CN" altLang="en-US"/>
          </a:p>
          <a:p>
            <a:r>
              <a:rPr lang="zh-CN" altLang="en-US"/>
              <a:t>主革命；支援和投身于全民族的抗战。（7 分）</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8270" y="347980"/>
            <a:ext cx="9015730" cy="5354320"/>
          </a:xfrm>
          <a:prstGeom prst="rect">
            <a:avLst/>
          </a:prstGeom>
          <a:noFill/>
        </p:spPr>
        <p:txBody>
          <a:bodyPr wrap="square" rtlCol="0" anchor="t">
            <a:spAutoFit/>
          </a:bodyPr>
          <a:p>
            <a:r>
              <a:rPr lang="en-US" altLang="zh-CN"/>
              <a:t>5</a:t>
            </a:r>
            <a:r>
              <a:rPr lang="zh-CN" altLang="en-US"/>
              <a:t>．阅读材料，完成下要求。（25 分）</a:t>
            </a:r>
            <a:endParaRPr lang="zh-CN" altLang="en-US"/>
          </a:p>
          <a:p>
            <a:r>
              <a:rPr lang="zh-CN" altLang="en-US"/>
              <a:t>材料一</a:t>
            </a:r>
            <a:endParaRPr lang="zh-CN" altLang="en-US"/>
          </a:p>
          <a:p>
            <a:r>
              <a:rPr lang="zh-CN" altLang="en-US"/>
              <a:t>社会救济是中国古代历朝实施“仁政”的重要内容，主要依赖于政府财政。明初设养济院收孤苦无靠者，按月发口粮。明律规定：“凡鳏寡孤独及笃废之人，贫穷无亲属依倚，不能自存，所在官司应收养而不收养者，杖六十。”这是正律中首次纳入社会救济保障条款。清代的法律也有关于社会救济的规定，主要有灾荒救济，高龄老人养赡，设栖流所以收养流浪贫民，孝子节妇贫苦者救济，贫穷读书人救济等。</a:t>
            </a:r>
            <a:endParaRPr lang="zh-CN" altLang="en-US"/>
          </a:p>
          <a:p>
            <a:r>
              <a:rPr lang="zh-CN" altLang="en-US"/>
              <a:t>——摘编自邓云特《中国救荒史》等</a:t>
            </a:r>
            <a:endParaRPr lang="zh-CN" altLang="en-US"/>
          </a:p>
          <a:p>
            <a:r>
              <a:rPr lang="zh-CN" altLang="en-US"/>
              <a:t>材料二</a:t>
            </a:r>
            <a:endParaRPr lang="zh-CN" altLang="en-US"/>
          </a:p>
          <a:p>
            <a:r>
              <a:rPr lang="zh-CN" altLang="en-US"/>
              <a:t>英国圈地运动开始后，偷盗者、乞讨者等日益增多，社会不安定因素急剧增加。1601 年，英国颁布济贫法。救济办法因类而异，凡年老及丧失劳动力者，在家接受救济；贫穷儿童则在指定的人家寄养，长到一定年龄时送去做学徒；流浪者被关进监狱或送入教养院。1834年，新济贫法规定，有劳动能力的失业者必须进“贫民习艺所”，才能得到救济，而那里的条件比最低工资收入的自由劳动者还要恶劣得多。</a:t>
            </a:r>
            <a:endParaRPr lang="zh-CN" altLang="en-US"/>
          </a:p>
          <a:p>
            <a:r>
              <a:rPr lang="zh-CN" altLang="en-US"/>
              <a:t>——摘编自陈晓律《英国福利制度的由来与发展》 </a:t>
            </a:r>
            <a:endParaRPr lang="zh-CN" altLang="en-US"/>
          </a:p>
          <a:p>
            <a:r>
              <a:rPr lang="zh-CN" altLang="en-US"/>
              <a:t>（1）根据材料一、二，概括中国明清时期救济制度和英国近代济贫制度实施的共同目的，并指出其救济方式的异同。（18 分） </a:t>
            </a:r>
            <a:endParaRPr lang="zh-CN" altLang="en-US"/>
          </a:p>
          <a:p>
            <a:r>
              <a:rPr lang="zh-CN" altLang="en-US"/>
              <a:t>（2）根据材料二并结合所学知识，指出与英国近代济贫制度相比，西方现代福利制度有哪些发展。（7 分）</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970" y="1165860"/>
            <a:ext cx="8641080" cy="1198880"/>
          </a:xfrm>
          <a:prstGeom prst="rect">
            <a:avLst/>
          </a:prstGeom>
          <a:noFill/>
        </p:spPr>
        <p:txBody>
          <a:bodyPr wrap="none" rtlCol="0">
            <a:spAutoFit/>
          </a:bodyPr>
          <a:p>
            <a:r>
              <a:rPr lang="zh-CN" altLang="en-US"/>
              <a:t>解析：本题主要考查对中英两国社会救济的横向比较。（</a:t>
            </a:r>
            <a:r>
              <a:rPr lang="en-US" altLang="zh-CN"/>
              <a:t>1</a:t>
            </a:r>
            <a:r>
              <a:rPr lang="zh-CN" altLang="en-US"/>
              <a:t>）问有两小问，第一小问</a:t>
            </a:r>
            <a:endParaRPr lang="zh-CN" altLang="en-US"/>
          </a:p>
          <a:p>
            <a:r>
              <a:rPr lang="zh-CN" altLang="en-US"/>
              <a:t>可结合中英两国救济的对象、社会稳定和巩固政权等方面分析作答。第二小问，相同</a:t>
            </a:r>
            <a:endParaRPr lang="zh-CN" altLang="en-US"/>
          </a:p>
          <a:p>
            <a:r>
              <a:rPr lang="zh-CN" altLang="en-US"/>
              <a:t>点从救济主导方、资金来源、法律法规、关注对象等方面思考；不同的结合材料从中</a:t>
            </a:r>
            <a:endParaRPr lang="zh-CN" altLang="en-US"/>
          </a:p>
          <a:p>
            <a:r>
              <a:rPr lang="zh-CN" altLang="en-US"/>
              <a:t>英两国的国情方面思考。第二问比较简单，只要结合教材内容就可以得出答案。</a:t>
            </a:r>
            <a:endParaRPr lang="zh-CN" altLang="en-US"/>
          </a:p>
        </p:txBody>
      </p:sp>
      <p:sp>
        <p:nvSpPr>
          <p:cNvPr id="3" name="文本框 2"/>
          <p:cNvSpPr txBox="1"/>
          <p:nvPr/>
        </p:nvSpPr>
        <p:spPr>
          <a:xfrm>
            <a:off x="141605" y="3430270"/>
            <a:ext cx="8824595" cy="1753235"/>
          </a:xfrm>
          <a:prstGeom prst="rect">
            <a:avLst/>
          </a:prstGeom>
          <a:noFill/>
        </p:spPr>
        <p:txBody>
          <a:bodyPr wrap="square" rtlCol="0" anchor="t">
            <a:spAutoFit/>
          </a:bodyPr>
          <a:p>
            <a:r>
              <a:rPr lang="zh-CN" altLang="en-US"/>
              <a:t>（1）共同目的：救济弱势群体；维护社会稳定；促进政权认同。（6 分）</a:t>
            </a:r>
            <a:endParaRPr lang="zh-CN" altLang="en-US"/>
          </a:p>
          <a:p>
            <a:r>
              <a:rPr lang="zh-CN" altLang="en-US"/>
              <a:t> 相同：政府主导；设置救济机构；立法保障；因类而异。（8 分）</a:t>
            </a:r>
            <a:endParaRPr lang="zh-CN" altLang="en-US"/>
          </a:p>
          <a:p>
            <a:r>
              <a:rPr lang="zh-CN" altLang="en-US"/>
              <a:t> 不同：英国的救济对有劳动能力的贫民带有惩戒性质；中国救济制度体现了中国传统</a:t>
            </a:r>
            <a:endParaRPr lang="zh-CN" altLang="en-US"/>
          </a:p>
          <a:p>
            <a:r>
              <a:rPr lang="zh-CN" altLang="en-US"/>
              <a:t>文化。（4 分） （2）从单纯的救济发展成为公民的社会权利，得到立法和制度上的保证；福利种类众多；</a:t>
            </a:r>
            <a:endParaRPr lang="zh-CN" altLang="en-US"/>
          </a:p>
          <a:p>
            <a:r>
              <a:rPr lang="zh-CN" altLang="en-US"/>
              <a:t>覆盖面广，低收入阶层受惠多。（7 分）</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2880" y="336550"/>
            <a:ext cx="8664575" cy="6185535"/>
          </a:xfrm>
          <a:prstGeom prst="rect">
            <a:avLst/>
          </a:prstGeom>
          <a:noFill/>
        </p:spPr>
        <p:txBody>
          <a:bodyPr wrap="square" rtlCol="0" anchor="t">
            <a:spAutoFit/>
          </a:bodyPr>
          <a:p>
            <a:r>
              <a:rPr lang="en-US" altLang="zh-CN"/>
              <a:t>6</a:t>
            </a:r>
            <a:r>
              <a:rPr lang="zh-CN" altLang="en-US"/>
              <a:t>．（2015·全国Ⅰ卷）阅读材料，完成下列要求。（25 分）</a:t>
            </a:r>
            <a:endParaRPr lang="zh-CN" altLang="en-US"/>
          </a:p>
          <a:p>
            <a:r>
              <a:rPr lang="zh-CN" altLang="en-US"/>
              <a:t>材料一</a:t>
            </a:r>
            <a:endParaRPr lang="zh-CN" altLang="en-US"/>
          </a:p>
          <a:p>
            <a:r>
              <a:rPr lang="zh-CN" altLang="en-US"/>
              <a:t>在历史中，儒学一直在发展与创新。唐代韩愈以周公、孔子的继承者自居，排斥佛、道，鄙薄汉代以来的儒学，认为周公、孔子之道在孟子之后已经断绝。他在《原道》中说：“吾所谓道也，非向（先前）所谓老与佛之道也。尧以是传之舜，舜以是传之禹，禹以是传之汤，汤以是传之文、武、周公，文、武、周公传之孔子。孔子传之孟轲。轲之死，不得其传焉。”他的这一主张被宋代儒者接受并发扬。当代学者认为韩愈开了宋代“新儒学”的先河。</a:t>
            </a:r>
            <a:endParaRPr lang="zh-CN" altLang="en-US"/>
          </a:p>
          <a:p>
            <a:r>
              <a:rPr lang="zh-CN" altLang="en-US"/>
              <a:t>——摘编自卞孝宣等《韩愈评传》</a:t>
            </a:r>
            <a:endParaRPr lang="zh-CN" altLang="en-US"/>
          </a:p>
          <a:p>
            <a:r>
              <a:rPr lang="zh-CN" altLang="en-US"/>
              <a:t>材料二</a:t>
            </a:r>
            <a:endParaRPr lang="zh-CN" altLang="en-US"/>
          </a:p>
          <a:p>
            <a:r>
              <a:rPr lang="zh-CN" altLang="en-US"/>
              <a:t>19 世纪末，康有为撰写《新学伪经考》《孔子改制考》二书，认为汉代以来儒者奉为经典的《周礼》《左传》等书，是汉代学者为王莽篡汉而伪造的，影响恶劣，导致“中国之民，遂二千年被（遭受）暴主夷狄之德政”。他主张回归孔子所编写的《诗经》《礼记》等原典，理解真正的儒学精神。在他看来，孔子是一位伟大的改革家，《春秋》便是孔子为“改制”而创作的。他甚至用西学来解释《春秋》，认为《春秋公羊传》中的“三世”说为：“始于据乱（世），立君主；中至升平（世），为立宪，君民共主，终至太平（世），为民主。”</a:t>
            </a:r>
            <a:endParaRPr lang="zh-CN" altLang="en-US"/>
          </a:p>
          <a:p>
            <a:r>
              <a:rPr lang="zh-CN" altLang="en-US"/>
              <a:t>——摘编自张海鹏等编《中国近代史》 （1）结合材料一及所学知识，指出汉代儒学与孔孟儒学的不同之处，并概括宋代理学在哪些方面对儒学有所发展。（10 分） </a:t>
            </a:r>
            <a:endParaRPr lang="zh-CN" altLang="en-US"/>
          </a:p>
          <a:p>
            <a:r>
              <a:rPr lang="zh-CN" altLang="en-US"/>
              <a:t>（2）根据材料一、二并结合所学知识，指出韩愈、康有为关于儒学认识的共通之处。（8 分） </a:t>
            </a:r>
            <a:endParaRPr lang="zh-CN" altLang="en-US"/>
          </a:p>
          <a:p>
            <a:r>
              <a:rPr lang="zh-CN" altLang="en-US"/>
              <a:t>（3）我们应当以什么样的态度对待孔子与儒学？（7 分）</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1950" y="530860"/>
            <a:ext cx="7955280" cy="1753235"/>
          </a:xfrm>
          <a:prstGeom prst="rect">
            <a:avLst/>
          </a:prstGeom>
          <a:noFill/>
        </p:spPr>
        <p:txBody>
          <a:bodyPr wrap="none" rtlCol="0">
            <a:spAutoFit/>
          </a:bodyPr>
          <a:p>
            <a:r>
              <a:rPr lang="zh-CN" altLang="en-US"/>
              <a:t>解析：第一问有两小问，第一小问可结合所学知识，孔孟的主张是仁政、民本</a:t>
            </a:r>
            <a:endParaRPr lang="zh-CN" altLang="en-US"/>
          </a:p>
          <a:p>
            <a:r>
              <a:rPr lang="zh-CN" altLang="en-US"/>
              <a:t>、教化等，而汉代董仲舒的思想是天人感应、君权神授、三纲五常等；第二小</a:t>
            </a:r>
            <a:endParaRPr lang="zh-CN" altLang="en-US"/>
          </a:p>
          <a:p>
            <a:r>
              <a:rPr lang="zh-CN" altLang="en-US"/>
              <a:t>问，宋明理学注重四书、具有思辨性、强调伦理道德。第二问从理论来源看，</a:t>
            </a:r>
            <a:endParaRPr lang="zh-CN" altLang="en-US"/>
          </a:p>
          <a:p>
            <a:r>
              <a:rPr lang="zh-CN" altLang="en-US"/>
              <a:t>都主张回归孔孟原典和精神实质，都认为后人的杜撰和附会使得儒学衰落；从</a:t>
            </a:r>
            <a:endParaRPr lang="zh-CN" altLang="en-US"/>
          </a:p>
          <a:p>
            <a:r>
              <a:rPr lang="zh-CN" altLang="en-US"/>
              <a:t>目的看，他们的认识都为现实服务，韩愈是为了复兴儒学，康有为是为变法制</a:t>
            </a:r>
            <a:endParaRPr lang="zh-CN" altLang="en-US"/>
          </a:p>
          <a:p>
            <a:r>
              <a:rPr lang="zh-CN" altLang="en-US"/>
              <a:t>造理论根据。（</a:t>
            </a:r>
            <a:r>
              <a:rPr lang="en-US" altLang="zh-CN"/>
              <a:t>3</a:t>
            </a:r>
            <a:r>
              <a:rPr lang="zh-CN" altLang="en-US"/>
              <a:t>）问对待孔子和儒学态度应辩证看待。</a:t>
            </a:r>
            <a:endParaRPr lang="zh-CN" altLang="en-US"/>
          </a:p>
        </p:txBody>
      </p:sp>
      <p:sp>
        <p:nvSpPr>
          <p:cNvPr id="3" name="文本框 2"/>
          <p:cNvSpPr txBox="1"/>
          <p:nvPr/>
        </p:nvSpPr>
        <p:spPr>
          <a:xfrm>
            <a:off x="175895" y="3368040"/>
            <a:ext cx="7859395" cy="2030095"/>
          </a:xfrm>
          <a:prstGeom prst="rect">
            <a:avLst/>
          </a:prstGeom>
          <a:noFill/>
        </p:spPr>
        <p:txBody>
          <a:bodyPr wrap="square" rtlCol="0" anchor="t">
            <a:spAutoFit/>
          </a:bodyPr>
          <a:p>
            <a:r>
              <a:rPr lang="zh-CN" altLang="en-US"/>
              <a:t>（1）不同之处：孔孟思想是仁政、民本、教化，而汉儒强调天人感应、君权神授，三纲五常。（5 分）发展：更加重视《论语》《孟子》，重视思辨，强调个人的修养与完善。（5 分） </a:t>
            </a:r>
            <a:endParaRPr lang="zh-CN" altLang="en-US"/>
          </a:p>
          <a:p>
            <a:r>
              <a:rPr lang="zh-CN" altLang="en-US"/>
              <a:t>（2）回归原典、回归孔孟，否定后人的附会、杜撰之说，主张探寻儒学的精神实质，借助儒学为现实服务。（8 分） </a:t>
            </a:r>
            <a:endParaRPr lang="zh-CN" altLang="en-US"/>
          </a:p>
          <a:p>
            <a:r>
              <a:rPr lang="zh-CN" altLang="en-US"/>
              <a:t>（3）应历史地看待孔子与儒学，不应盲目地肯定或否定；将真实的孔子与神圣化的孔子区别开来；借鉴其精华，摒弃其糟粕。（7 分</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686800" cy="1143000"/>
          </a:xfrm>
        </p:spPr>
        <p:txBody>
          <a:bodyPr>
            <a:normAutofit fontScale="90000"/>
          </a:bodyPr>
          <a:lstStyle/>
          <a:p>
            <a:r>
              <a:rPr lang="en-US" altLang="zh-CN" dirty="0" smtClean="0"/>
              <a:t>Ⅱ</a:t>
            </a:r>
            <a:r>
              <a:rPr lang="zh-CN" altLang="en-US" dirty="0" smtClean="0"/>
              <a:t>、考核目标、考试范围及题型示例</a:t>
            </a:r>
            <a:endParaRPr lang="zh-CN" altLang="en-US" dirty="0"/>
          </a:p>
        </p:txBody>
      </p:sp>
      <p:sp>
        <p:nvSpPr>
          <p:cNvPr id="3" name="内容占位符 2"/>
          <p:cNvSpPr>
            <a:spLocks noGrp="1"/>
          </p:cNvSpPr>
          <p:nvPr>
            <p:ph sz="half" idx="1"/>
          </p:nvPr>
        </p:nvSpPr>
        <p:spPr/>
        <p:txBody>
          <a:bodyPr>
            <a:normAutofit lnSpcReduction="10000"/>
          </a:bodyPr>
          <a:lstStyle/>
          <a:p>
            <a:pPr>
              <a:buNone/>
            </a:pPr>
            <a:r>
              <a:rPr lang="zh-CN" altLang="en-US" dirty="0" smtClean="0"/>
              <a:t>    历史学科考查对</a:t>
            </a:r>
            <a:r>
              <a:rPr lang="zh-CN" altLang="en-US" dirty="0" smtClean="0">
                <a:solidFill>
                  <a:srgbClr val="FF0000"/>
                </a:solidFill>
              </a:rPr>
              <a:t>基本历史知识</a:t>
            </a:r>
            <a:r>
              <a:rPr lang="zh-CN" altLang="en-US" dirty="0" smtClean="0"/>
              <a:t>的掌握程度</a:t>
            </a:r>
            <a:r>
              <a:rPr lang="en-US" altLang="zh-CN" dirty="0" smtClean="0"/>
              <a:t>;</a:t>
            </a:r>
            <a:r>
              <a:rPr lang="zh-CN" altLang="en-US" dirty="0" smtClean="0"/>
              <a:t>考查</a:t>
            </a:r>
            <a:r>
              <a:rPr lang="zh-CN" altLang="en-US" dirty="0" smtClean="0">
                <a:solidFill>
                  <a:srgbClr val="FF0000"/>
                </a:solidFill>
              </a:rPr>
              <a:t>学科素养</a:t>
            </a:r>
            <a:r>
              <a:rPr lang="zh-CN" altLang="en-US" dirty="0" smtClean="0"/>
              <a:t>和学习潜力</a:t>
            </a:r>
            <a:r>
              <a:rPr lang="en-US" altLang="zh-CN" dirty="0" smtClean="0"/>
              <a:t>;</a:t>
            </a:r>
            <a:r>
              <a:rPr lang="zh-CN" altLang="en-US" dirty="0" smtClean="0"/>
              <a:t>注重考查在</a:t>
            </a:r>
            <a:r>
              <a:rPr lang="zh-CN" altLang="en-US" dirty="0" smtClean="0">
                <a:solidFill>
                  <a:srgbClr val="FF0000"/>
                </a:solidFill>
              </a:rPr>
              <a:t>唯物史观指导下</a:t>
            </a:r>
            <a:r>
              <a:rPr lang="zh-CN" altLang="en-US" dirty="0" smtClean="0"/>
              <a:t>运用学科思维和学科方法发现问题、分析问题、解决问题的能</a:t>
            </a:r>
            <a:r>
              <a:rPr lang="zh-CN" altLang="en-US" dirty="0" smtClean="0"/>
              <a:t>力</a:t>
            </a:r>
            <a:r>
              <a:rPr lang="zh-CN" altLang="en-US" dirty="0" smtClean="0"/>
              <a:t>；考查考生的人文精神与素养，引导其实现</a:t>
            </a:r>
            <a:r>
              <a:rPr lang="zh-CN" altLang="en-US" dirty="0" smtClean="0">
                <a:solidFill>
                  <a:srgbClr val="FF0000"/>
                </a:solidFill>
              </a:rPr>
              <a:t>德智体美劳</a:t>
            </a:r>
            <a:r>
              <a:rPr lang="zh-CN" altLang="en-US" dirty="0" smtClean="0"/>
              <a:t>全面发展</a:t>
            </a:r>
            <a:endParaRPr lang="zh-CN" altLang="en-US" dirty="0"/>
          </a:p>
        </p:txBody>
      </p:sp>
      <p:sp>
        <p:nvSpPr>
          <p:cNvPr id="4" name="内容占位符 3"/>
          <p:cNvSpPr>
            <a:spLocks noGrp="1"/>
          </p:cNvSpPr>
          <p:nvPr>
            <p:ph sz="half" idx="2"/>
          </p:nvPr>
        </p:nvSpPr>
        <p:spPr/>
        <p:txBody>
          <a:bodyPr>
            <a:normAutofit lnSpcReduction="10000"/>
          </a:bodyPr>
          <a:lstStyle/>
          <a:p>
            <a:pPr>
              <a:buNone/>
            </a:pPr>
            <a:r>
              <a:rPr lang="zh-CN" altLang="en-US" dirty="0" smtClean="0"/>
              <a:t>    命题不拘泥于教科书，试题运用新材料、创设新情景，古今贯通，</a:t>
            </a:r>
            <a:r>
              <a:rPr lang="zh-CN" altLang="en-US" dirty="0" smtClean="0"/>
              <a:t>中外关联，把握历史发展的基本脉络。</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970" y="486410"/>
            <a:ext cx="6970395" cy="6185535"/>
          </a:xfrm>
          <a:prstGeom prst="rect">
            <a:avLst/>
          </a:prstGeom>
          <a:noFill/>
        </p:spPr>
        <p:txBody>
          <a:bodyPr wrap="square" rtlCol="0" anchor="t">
            <a:spAutoFit/>
          </a:bodyPr>
          <a:p>
            <a:r>
              <a:rPr lang="en-US" altLang="zh-CN"/>
              <a:t>7</a:t>
            </a:r>
            <a:r>
              <a:rPr lang="zh-CN" altLang="en-US"/>
              <a:t>．（2015·全国Ⅱ卷）阅读材料，完成下列要求。（12 分）</a:t>
            </a:r>
            <a:endParaRPr lang="zh-CN" altLang="en-US"/>
          </a:p>
          <a:p>
            <a:r>
              <a:rPr lang="zh-CN" altLang="en-US"/>
              <a:t>材料</a:t>
            </a:r>
            <a:endParaRPr lang="zh-CN" altLang="en-US"/>
          </a:p>
          <a:p>
            <a:r>
              <a:rPr lang="zh-CN" altLang="en-US"/>
              <a:t>表 2 1950—2008 年我国部分节假日一览表</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 </a:t>
            </a:r>
            <a:endParaRPr lang="zh-CN" altLang="en-US"/>
          </a:p>
          <a:p>
            <a:endParaRPr lang="zh-CN" altLang="en-US"/>
          </a:p>
          <a:p>
            <a:endParaRPr lang="zh-CN" altLang="en-US"/>
          </a:p>
          <a:p>
            <a:endParaRPr lang="zh-CN" altLang="en-US"/>
          </a:p>
          <a:p>
            <a:r>
              <a:rPr lang="zh-CN" altLang="en-US"/>
              <a:t>表 2 能够反映我国节假日变化的多种趋势。指出其中一种变化趋势并说明形成的历史原因。</a:t>
            </a:r>
            <a:endParaRPr lang="zh-CN" altLang="en-US"/>
          </a:p>
        </p:txBody>
      </p:sp>
      <p:graphicFrame>
        <p:nvGraphicFramePr>
          <p:cNvPr id="3" name="表格 2"/>
          <p:cNvGraphicFramePr/>
          <p:nvPr>
            <p:custDataLst>
              <p:tags r:id="rId1"/>
            </p:custDataLst>
          </p:nvPr>
        </p:nvGraphicFramePr>
        <p:xfrm>
          <a:off x="233045" y="1485900"/>
          <a:ext cx="6257925" cy="4206240"/>
        </p:xfrm>
        <a:graphic>
          <a:graphicData uri="http://schemas.openxmlformats.org/drawingml/2006/table">
            <a:tbl>
              <a:tblPr firstRow="1" bandRow="1">
                <a:tableStyleId>{5C22544A-7EE6-4342-B048-85BDC9FD1C3A}</a:tableStyleId>
              </a:tblPr>
              <a:tblGrid>
                <a:gridCol w="1771015"/>
                <a:gridCol w="1027430"/>
                <a:gridCol w="1196975"/>
                <a:gridCol w="1010920"/>
                <a:gridCol w="1251585"/>
              </a:tblGrid>
              <a:tr h="593090">
                <a:tc>
                  <a:txBody>
                    <a:bodyPr/>
                    <a:p>
                      <a:pPr>
                        <a:buNone/>
                      </a:pPr>
                      <a:r>
                        <a:rPr lang="zh-CN" altLang="en-US"/>
                        <a:t>节假日、天数、时间</a:t>
                      </a:r>
                      <a:endParaRPr lang="zh-CN" altLang="en-US"/>
                    </a:p>
                  </a:txBody>
                  <a:tcPr/>
                </a:tc>
                <a:tc>
                  <a:txBody>
                    <a:bodyPr/>
                    <a:p>
                      <a:pPr>
                        <a:buNone/>
                      </a:pPr>
                      <a:r>
                        <a:rPr lang="en-US" altLang="zh-CN"/>
                        <a:t>1950</a:t>
                      </a:r>
                      <a:endParaRPr lang="en-US" altLang="zh-CN"/>
                    </a:p>
                  </a:txBody>
                  <a:tcPr/>
                </a:tc>
                <a:tc>
                  <a:txBody>
                    <a:bodyPr/>
                    <a:p>
                      <a:pPr>
                        <a:buNone/>
                      </a:pPr>
                      <a:r>
                        <a:rPr lang="en-US" altLang="zh-CN"/>
                        <a:t>1995</a:t>
                      </a:r>
                      <a:endParaRPr lang="en-US" altLang="zh-CN"/>
                    </a:p>
                  </a:txBody>
                  <a:tcPr/>
                </a:tc>
                <a:tc>
                  <a:txBody>
                    <a:bodyPr/>
                    <a:p>
                      <a:pPr>
                        <a:buNone/>
                      </a:pPr>
                      <a:r>
                        <a:rPr lang="en-US" altLang="zh-CN"/>
                        <a:t>2000</a:t>
                      </a:r>
                      <a:endParaRPr lang="en-US" altLang="zh-CN"/>
                    </a:p>
                  </a:txBody>
                  <a:tcPr/>
                </a:tc>
                <a:tc>
                  <a:txBody>
                    <a:bodyPr/>
                    <a:p>
                      <a:pPr>
                        <a:buNone/>
                      </a:pPr>
                      <a:r>
                        <a:rPr lang="en-US" altLang="zh-CN"/>
                        <a:t>2008</a:t>
                      </a:r>
                      <a:endParaRPr lang="en-US" altLang="zh-CN"/>
                    </a:p>
                  </a:txBody>
                  <a:tcPr/>
                </a:tc>
              </a:tr>
              <a:tr h="365760">
                <a:tc>
                  <a:txBody>
                    <a:bodyPr/>
                    <a:p>
                      <a:pPr>
                        <a:buNone/>
                      </a:pPr>
                      <a:r>
                        <a:rPr lang="zh-CN" altLang="en-US" sz="1800">
                          <a:sym typeface="+mn-ea"/>
                        </a:rPr>
                        <a:t>元旦</a:t>
                      </a:r>
                      <a:endParaRPr lang="zh-CN" altLang="en-US" sz="1800">
                        <a:sym typeface="+mn-ea"/>
                      </a:endParaRPr>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r>
              <a:tr h="365760">
                <a:tc>
                  <a:txBody>
                    <a:bodyPr/>
                    <a:p>
                      <a:pPr>
                        <a:buNone/>
                      </a:pPr>
                      <a:r>
                        <a:rPr lang="zh-CN" altLang="en-US" sz="1800">
                          <a:sym typeface="+mn-ea"/>
                        </a:rPr>
                        <a:t>春节</a:t>
                      </a:r>
                      <a:endParaRPr lang="zh-CN" altLang="en-US" sz="1800">
                        <a:sym typeface="+mn-ea"/>
                      </a:endParaRPr>
                    </a:p>
                  </a:txBody>
                  <a:tcPr/>
                </a:tc>
                <a:tc>
                  <a:txBody>
                    <a:bodyPr/>
                    <a:p>
                      <a:pPr>
                        <a:buNone/>
                      </a:pPr>
                      <a:r>
                        <a:rPr lang="en-US" altLang="zh-CN"/>
                        <a:t>3</a:t>
                      </a:r>
                      <a:endParaRPr lang="en-US" altLang="zh-CN"/>
                    </a:p>
                  </a:txBody>
                  <a:tcPr/>
                </a:tc>
                <a:tc>
                  <a:txBody>
                    <a:bodyPr/>
                    <a:p>
                      <a:pPr>
                        <a:buNone/>
                      </a:pPr>
                      <a:r>
                        <a:rPr lang="en-US" altLang="zh-CN"/>
                        <a:t>3</a:t>
                      </a:r>
                      <a:endParaRPr lang="en-US" altLang="zh-CN"/>
                    </a:p>
                  </a:txBody>
                  <a:tcPr/>
                </a:tc>
                <a:tc>
                  <a:txBody>
                    <a:bodyPr/>
                    <a:p>
                      <a:pPr>
                        <a:buNone/>
                      </a:pPr>
                      <a:r>
                        <a:rPr lang="en-US" altLang="zh-CN"/>
                        <a:t>3</a:t>
                      </a:r>
                      <a:endParaRPr lang="en-US" altLang="zh-CN"/>
                    </a:p>
                  </a:txBody>
                  <a:tcPr/>
                </a:tc>
                <a:tc>
                  <a:txBody>
                    <a:bodyPr/>
                    <a:p>
                      <a:pPr>
                        <a:buNone/>
                      </a:pPr>
                      <a:r>
                        <a:rPr lang="en-US" altLang="zh-CN"/>
                        <a:t>3</a:t>
                      </a:r>
                      <a:endParaRPr lang="en-US" altLang="zh-CN"/>
                    </a:p>
                  </a:txBody>
                  <a:tcPr/>
                </a:tc>
              </a:tr>
              <a:tr h="365760">
                <a:tc>
                  <a:txBody>
                    <a:bodyPr/>
                    <a:p>
                      <a:pPr>
                        <a:buNone/>
                      </a:pPr>
                      <a:r>
                        <a:rPr lang="zh-CN" altLang="en-US" sz="1800">
                          <a:sym typeface="+mn-ea"/>
                        </a:rPr>
                        <a:t>劳动节</a:t>
                      </a:r>
                      <a:endParaRPr lang="zh-CN" altLang="en-US" sz="1800">
                        <a:sym typeface="+mn-ea"/>
                      </a:endParaRPr>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r>
              <a:tr h="365760">
                <a:tc>
                  <a:txBody>
                    <a:bodyPr/>
                    <a:p>
                      <a:pPr>
                        <a:buNone/>
                      </a:pPr>
                      <a:r>
                        <a:rPr lang="zh-CN" altLang="en-US" sz="1800">
                          <a:sym typeface="+mn-ea"/>
                        </a:rPr>
                        <a:t>国庆节</a:t>
                      </a:r>
                      <a:endParaRPr lang="zh-CN" altLang="en-US" sz="1800">
                        <a:sym typeface="+mn-ea"/>
                      </a:endParaRPr>
                    </a:p>
                  </a:txBody>
                  <a:tcPr/>
                </a:tc>
                <a:tc>
                  <a:txBody>
                    <a:bodyPr/>
                    <a:p>
                      <a:pPr>
                        <a:buNone/>
                      </a:pPr>
                      <a:r>
                        <a:rPr lang="en-US" altLang="zh-CN"/>
                        <a:t>2</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3</a:t>
                      </a:r>
                      <a:endParaRPr lang="en-US" altLang="zh-CN"/>
                    </a:p>
                  </a:txBody>
                  <a:tcPr/>
                </a:tc>
              </a:tr>
              <a:tr h="365760">
                <a:tc>
                  <a:txBody>
                    <a:bodyPr/>
                    <a:p>
                      <a:pPr>
                        <a:buNone/>
                      </a:pPr>
                      <a:r>
                        <a:rPr lang="zh-CN" altLang="en-US" sz="1800">
                          <a:sym typeface="+mn-ea"/>
                        </a:rPr>
                        <a:t>星期日</a:t>
                      </a:r>
                      <a:endParaRPr lang="zh-CN" altLang="en-US" sz="1800">
                        <a:sym typeface="+mn-ea"/>
                      </a:endParaRPr>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r>
              <a:tr h="365760">
                <a:tc>
                  <a:txBody>
                    <a:bodyPr/>
                    <a:p>
                      <a:pPr>
                        <a:buNone/>
                      </a:pPr>
                      <a:r>
                        <a:rPr lang="zh-CN" altLang="en-US" sz="1800">
                          <a:sym typeface="+mn-ea"/>
                        </a:rPr>
                        <a:t>星期六</a:t>
                      </a:r>
                      <a:endParaRPr lang="zh-CN" altLang="en-US" sz="1800">
                        <a:sym typeface="+mn-ea"/>
                      </a:endParaRPr>
                    </a:p>
                  </a:txBody>
                  <a:tcPr/>
                </a:tc>
                <a:tc>
                  <a:txBody>
                    <a:bodyPr/>
                    <a:p>
                      <a:pPr>
                        <a:buNone/>
                      </a:pPr>
                      <a:r>
                        <a:rPr lang="zh-CN" altLang="en-US" sz="1800">
                          <a:sym typeface="+mn-ea"/>
                        </a:rPr>
                        <a:t> —</a:t>
                      </a:r>
                      <a:endParaRPr lang="zh-CN" altLang="en-US" sz="1800">
                        <a:sym typeface="+mn-ea"/>
                      </a:endParaRPr>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r>
              <a:tr h="365760">
                <a:tc>
                  <a:txBody>
                    <a:bodyPr/>
                    <a:p>
                      <a:pPr>
                        <a:buNone/>
                      </a:pPr>
                      <a:r>
                        <a:rPr lang="zh-CN" altLang="en-US" sz="1800">
                          <a:sym typeface="+mn-ea"/>
                        </a:rPr>
                        <a:t>清明节</a:t>
                      </a:r>
                      <a:endParaRPr lang="zh-CN" altLang="en-US" sz="1800">
                        <a:sym typeface="+mn-ea"/>
                      </a:endParaRPr>
                    </a:p>
                  </a:txBody>
                  <a:tcPr/>
                </a:tc>
                <a:tc>
                  <a:txBody>
                    <a:bodyPr/>
                    <a:p>
                      <a:pPr>
                        <a:buNone/>
                      </a:pPr>
                      <a:r>
                        <a:rPr lang="zh-CN" altLang="en-US" sz="1800">
                          <a:sym typeface="+mn-ea"/>
                        </a:rPr>
                        <a:t> —</a:t>
                      </a:r>
                      <a:endParaRPr lang="zh-CN" altLang="en-US" sz="1800">
                        <a:sym typeface="+mn-ea"/>
                      </a:endParaRPr>
                    </a:p>
                  </a:txBody>
                  <a:tcPr/>
                </a:tc>
                <a:tc>
                  <a:txBody>
                    <a:bodyPr/>
                    <a:p>
                      <a:pPr>
                        <a:buNone/>
                      </a:pPr>
                      <a:r>
                        <a:rPr lang="zh-CN" altLang="en-US" sz="1800">
                          <a:sym typeface="+mn-ea"/>
                        </a:rPr>
                        <a:t>—</a:t>
                      </a:r>
                      <a:endParaRPr lang="zh-CN" altLang="en-US" sz="1800">
                        <a:sym typeface="+mn-ea"/>
                      </a:endParaRPr>
                    </a:p>
                  </a:txBody>
                  <a:tcPr/>
                </a:tc>
                <a:tc>
                  <a:txBody>
                    <a:bodyPr/>
                    <a:p>
                      <a:pPr>
                        <a:buNone/>
                      </a:pPr>
                      <a:r>
                        <a:rPr lang="zh-CN" altLang="en-US" sz="1800">
                          <a:sym typeface="+mn-ea"/>
                        </a:rPr>
                        <a:t> —</a:t>
                      </a:r>
                      <a:endParaRPr lang="zh-CN" altLang="en-US" sz="1800">
                        <a:sym typeface="+mn-ea"/>
                      </a:endParaRPr>
                    </a:p>
                  </a:txBody>
                  <a:tcPr/>
                </a:tc>
                <a:tc>
                  <a:txBody>
                    <a:bodyPr/>
                    <a:p>
                      <a:pPr>
                        <a:buNone/>
                      </a:pPr>
                      <a:r>
                        <a:rPr lang="en-US" altLang="zh-CN"/>
                        <a:t>1</a:t>
                      </a:r>
                      <a:endParaRPr lang="en-US" altLang="zh-CN"/>
                    </a:p>
                  </a:txBody>
                  <a:tcPr/>
                </a:tc>
              </a:tr>
              <a:tr h="365760">
                <a:tc>
                  <a:txBody>
                    <a:bodyPr/>
                    <a:p>
                      <a:pPr>
                        <a:buNone/>
                      </a:pPr>
                      <a:r>
                        <a:rPr lang="zh-CN" altLang="en-US" sz="1800">
                          <a:sym typeface="+mn-ea"/>
                        </a:rPr>
                        <a:t>端午节</a:t>
                      </a:r>
                      <a:endParaRPr lang="zh-CN" altLang="en-US" sz="1800">
                        <a:sym typeface="+mn-ea"/>
                      </a:endParaRPr>
                    </a:p>
                  </a:txBody>
                  <a:tcPr/>
                </a:tc>
                <a:tc>
                  <a:txBody>
                    <a:bodyPr/>
                    <a:p>
                      <a:pPr>
                        <a:buNone/>
                      </a:pPr>
                      <a:r>
                        <a:rPr lang="zh-CN" altLang="en-US" sz="1800">
                          <a:sym typeface="+mn-ea"/>
                        </a:rPr>
                        <a:t> —</a:t>
                      </a:r>
                      <a:endParaRPr lang="zh-CN" altLang="en-US" sz="1800">
                        <a:sym typeface="+mn-ea"/>
                      </a:endParaRPr>
                    </a:p>
                  </a:txBody>
                  <a:tcPr/>
                </a:tc>
                <a:tc>
                  <a:txBody>
                    <a:bodyPr/>
                    <a:p>
                      <a:pPr>
                        <a:buNone/>
                      </a:pPr>
                      <a:r>
                        <a:rPr lang="zh-CN" altLang="en-US" sz="1800">
                          <a:sym typeface="+mn-ea"/>
                        </a:rPr>
                        <a:t> —</a:t>
                      </a:r>
                      <a:endParaRPr lang="zh-CN" altLang="en-US" sz="1800">
                        <a:sym typeface="+mn-ea"/>
                      </a:endParaRPr>
                    </a:p>
                  </a:txBody>
                  <a:tcPr/>
                </a:tc>
                <a:tc>
                  <a:txBody>
                    <a:bodyPr/>
                    <a:p>
                      <a:pPr>
                        <a:buNone/>
                      </a:pPr>
                      <a:r>
                        <a:rPr lang="zh-CN" altLang="en-US" sz="1800">
                          <a:sym typeface="+mn-ea"/>
                        </a:rPr>
                        <a:t> —</a:t>
                      </a:r>
                      <a:endParaRPr lang="zh-CN" altLang="en-US" sz="1800">
                        <a:sym typeface="+mn-ea"/>
                      </a:endParaRPr>
                    </a:p>
                  </a:txBody>
                  <a:tcPr/>
                </a:tc>
                <a:tc>
                  <a:txBody>
                    <a:bodyPr/>
                    <a:p>
                      <a:pPr>
                        <a:buNone/>
                      </a:pPr>
                      <a:r>
                        <a:rPr lang="en-US" altLang="zh-CN"/>
                        <a:t>1</a:t>
                      </a:r>
                      <a:endParaRPr lang="en-US" altLang="zh-CN"/>
                    </a:p>
                  </a:txBody>
                  <a:tcPr/>
                </a:tc>
              </a:tr>
              <a:tr h="640080">
                <a:tc>
                  <a:txBody>
                    <a:bodyPr/>
                    <a:p>
                      <a:pPr>
                        <a:buNone/>
                      </a:pPr>
                      <a:r>
                        <a:rPr lang="zh-CN" altLang="en-US" sz="1800">
                          <a:sym typeface="+mn-ea"/>
                        </a:rPr>
                        <a:t>中秋节</a:t>
                      </a:r>
                      <a:endParaRPr lang="zh-CN" altLang="en-US" sz="1800">
                        <a:sym typeface="+mn-ea"/>
                      </a:endParaRPr>
                    </a:p>
                  </a:txBody>
                  <a:tcPr/>
                </a:tc>
                <a:tc>
                  <a:txBody>
                    <a:bodyPr/>
                    <a:p>
                      <a:pPr>
                        <a:buNone/>
                      </a:pPr>
                      <a:r>
                        <a:rPr lang="zh-CN" altLang="en-US" sz="1800">
                          <a:sym typeface="+mn-ea"/>
                        </a:rPr>
                        <a:t>—</a:t>
                      </a:r>
                      <a:endParaRPr lang="zh-CN" altLang="en-US" sz="1800">
                        <a:sym typeface="+mn-ea"/>
                      </a:endParaRPr>
                    </a:p>
                  </a:txBody>
                  <a:tcPr/>
                </a:tc>
                <a:tc>
                  <a:txBody>
                    <a:bodyPr/>
                    <a:p>
                      <a:pPr>
                        <a:buNone/>
                      </a:pPr>
                      <a:r>
                        <a:rPr lang="zh-CN" altLang="en-US" sz="1800">
                          <a:sym typeface="+mn-ea"/>
                        </a:rPr>
                        <a:t>  — </a:t>
                      </a:r>
                      <a:endParaRPr lang="zh-CN" altLang="en-US" sz="1800">
                        <a:sym typeface="+mn-ea"/>
                      </a:endParaRPr>
                    </a:p>
                  </a:txBody>
                  <a:tcPr/>
                </a:tc>
                <a:tc>
                  <a:txBody>
                    <a:bodyPr/>
                    <a:p>
                      <a:pPr>
                        <a:buNone/>
                      </a:pPr>
                      <a:r>
                        <a:rPr lang="zh-CN" altLang="en-US" sz="1800">
                          <a:sym typeface="+mn-ea"/>
                        </a:rPr>
                        <a:t>— </a:t>
                      </a:r>
                      <a:endParaRPr lang="zh-CN" altLang="en-US" sz="1800">
                        <a:sym typeface="+mn-ea"/>
                      </a:endParaRPr>
                    </a:p>
                  </a:txBody>
                  <a:tcPr/>
                </a:tc>
                <a:tc>
                  <a:txBody>
                    <a:bodyPr/>
                    <a:p>
                      <a:pPr>
                        <a:buNone/>
                      </a:pPr>
                      <a:r>
                        <a:rPr lang="zh-CN" altLang="en-US" sz="1800">
                          <a:sym typeface="+mn-ea"/>
                        </a:rPr>
                        <a:t>1</a:t>
                      </a:r>
                      <a:endParaRPr lang="zh-CN" altLang="en-US" sz="1800">
                        <a:sym typeface="+mn-ea"/>
                      </a:endParaRPr>
                    </a:p>
                    <a:p>
                      <a:pPr>
                        <a:buNone/>
                      </a:pPr>
                      <a:endParaRPr lang="zh-CN" altLang="en-US" sz="1800">
                        <a:sym typeface="+mn-ea"/>
                      </a:endParaRPr>
                    </a:p>
                  </a:txBody>
                  <a:tcPr/>
                </a:tc>
              </a:tr>
            </a:tbl>
          </a:graphicData>
        </a:graphic>
      </p:graphicFrame>
      <p:sp>
        <p:nvSpPr>
          <p:cNvPr id="6" name="文本框 5"/>
          <p:cNvSpPr txBox="1"/>
          <p:nvPr/>
        </p:nvSpPr>
        <p:spPr>
          <a:xfrm>
            <a:off x="6490970" y="1633855"/>
            <a:ext cx="2540000" cy="3138170"/>
          </a:xfrm>
          <a:prstGeom prst="rect">
            <a:avLst/>
          </a:prstGeom>
          <a:noFill/>
        </p:spPr>
        <p:txBody>
          <a:bodyPr wrap="square" rtlCol="0" anchor="t">
            <a:spAutoFit/>
          </a:bodyPr>
          <a:p>
            <a:r>
              <a:rPr lang="zh-CN" altLang="en-US"/>
              <a:t>趋势：改革开放后法定假日总天数从少到多。（4 分）</a:t>
            </a:r>
            <a:endParaRPr lang="zh-CN" altLang="en-US"/>
          </a:p>
          <a:p>
            <a:r>
              <a:rPr lang="zh-CN" altLang="en-US"/>
              <a:t>原因：实行改革开放，社会、经济发展迅速；人民生活水平不断提高，休闲娱乐需求</a:t>
            </a:r>
            <a:endParaRPr lang="zh-CN" altLang="en-US"/>
          </a:p>
          <a:p>
            <a:r>
              <a:rPr lang="zh-CN" altLang="en-US"/>
              <a:t>增加；增加假日成为促进经济发展的一种手段；政府更加注重民生。（8 分）</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3210" y="140335"/>
            <a:ext cx="8522335" cy="2584450"/>
          </a:xfrm>
          <a:prstGeom prst="rect">
            <a:avLst/>
          </a:prstGeom>
          <a:noFill/>
        </p:spPr>
        <p:txBody>
          <a:bodyPr wrap="square" rtlCol="0" anchor="t">
            <a:spAutoFit/>
          </a:bodyPr>
          <a:p>
            <a:r>
              <a:rPr lang="en-US" altLang="zh-CN"/>
              <a:t>8</a:t>
            </a:r>
            <a:r>
              <a:rPr lang="zh-CN" altLang="en-US"/>
              <a:t>．（2016·全国Ⅰ卷）阅读材料，完成下列要求。（12 分）</a:t>
            </a:r>
            <a:endParaRPr lang="zh-CN" altLang="en-US"/>
          </a:p>
          <a:p>
            <a:r>
              <a:rPr lang="zh-CN" altLang="en-US"/>
              <a:t>材料</a:t>
            </a:r>
            <a:endParaRPr lang="zh-CN" altLang="en-US"/>
          </a:p>
          <a:p>
            <a:r>
              <a:rPr lang="zh-CN" altLang="en-US"/>
              <a:t>人民订立契约建立国家，他们是国家的主人。人民主权不可转让，也不可代表，议员不能是人民的代表，只能充当人民的“办事员”。英国人“只有在选举国会议员的期间，才是自由的；议员一旦选出之后，他们就是奴隶，他们就等于零了”。人民主权不可分割，否则主权者将被“弄成是一个支离破碎拼凑起来的怪物”。</a:t>
            </a:r>
            <a:endParaRPr lang="zh-CN" altLang="en-US"/>
          </a:p>
          <a:p>
            <a:r>
              <a:rPr lang="zh-CN" altLang="en-US"/>
              <a:t>——据卢梭《社会契约论》</a:t>
            </a:r>
            <a:endParaRPr lang="zh-CN" altLang="en-US"/>
          </a:p>
          <a:p>
            <a:r>
              <a:rPr lang="zh-CN" altLang="en-US"/>
              <a:t>结合材料与所学世界史的相关知识，围绕“制度构想与实践”自行拟定一个具体的论题，并就所拟论题进行简要阐述（要求：明确写出所拟论题，阐述须有史实依据）</a:t>
            </a:r>
            <a:endParaRPr lang="zh-CN" altLang="en-US"/>
          </a:p>
        </p:txBody>
      </p:sp>
      <p:sp>
        <p:nvSpPr>
          <p:cNvPr id="4" name="文本框 3"/>
          <p:cNvSpPr txBox="1"/>
          <p:nvPr/>
        </p:nvSpPr>
        <p:spPr>
          <a:xfrm>
            <a:off x="185420" y="3184525"/>
            <a:ext cx="8717280" cy="2306955"/>
          </a:xfrm>
          <a:prstGeom prst="rect">
            <a:avLst/>
          </a:prstGeom>
          <a:noFill/>
        </p:spPr>
        <p:txBody>
          <a:bodyPr wrap="none" rtlCol="0">
            <a:spAutoFit/>
          </a:bodyPr>
          <a:p>
            <a:pPr algn="l"/>
            <a:r>
              <a:rPr lang="zh-CN" altLang="en-US" sz="2400">
                <a:sym typeface="+mn-ea"/>
              </a:rPr>
              <a:t>论题：美国的三权分立制度的构想与实践</a:t>
            </a:r>
            <a:endParaRPr lang="zh-CN" altLang="en-US" sz="2400"/>
          </a:p>
          <a:p>
            <a:pPr algn="l"/>
            <a:r>
              <a:rPr lang="zh-CN" altLang="en-US" sz="2400">
                <a:sym typeface="+mn-ea"/>
              </a:rPr>
              <a:t>美国总统有选民间接选举产生，参议员由各州议会选出，众议员</a:t>
            </a:r>
            <a:endParaRPr lang="zh-CN" altLang="en-US" sz="2400"/>
          </a:p>
          <a:p>
            <a:pPr algn="l"/>
            <a:r>
              <a:rPr lang="zh-CN" altLang="en-US" sz="2400">
                <a:sym typeface="+mn-ea"/>
              </a:rPr>
              <a:t>由各州按人口比例选出，最高法院的大法官由总统提名，参议院</a:t>
            </a:r>
            <a:endParaRPr lang="zh-CN" altLang="en-US" sz="2400"/>
          </a:p>
          <a:p>
            <a:pPr algn="l"/>
            <a:r>
              <a:rPr lang="zh-CN" altLang="en-US" sz="2400">
                <a:sym typeface="+mn-ea"/>
              </a:rPr>
              <a:t>批准产生。总统掌握行政权，国会掌握立法权，最高法院掌握司</a:t>
            </a:r>
            <a:endParaRPr lang="zh-CN" altLang="en-US" sz="2400"/>
          </a:p>
          <a:p>
            <a:pPr algn="l"/>
            <a:r>
              <a:rPr lang="zh-CN" altLang="en-US" sz="2400">
                <a:sym typeface="+mn-ea"/>
              </a:rPr>
              <a:t>法权，三者独立，相互制约防止专制权力的出现，体现了三权分</a:t>
            </a:r>
            <a:endParaRPr lang="zh-CN" altLang="en-US" sz="2400"/>
          </a:p>
          <a:p>
            <a:pPr algn="l"/>
            <a:r>
              <a:rPr lang="zh-CN" altLang="en-US" sz="2400">
                <a:sym typeface="+mn-ea"/>
              </a:rPr>
              <a:t>立。</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1cf9d11feaf04430896e095e69b5a120"/>
          <p:cNvPicPr>
            <a:picLocks noChangeAspect="1"/>
          </p:cNvPicPr>
          <p:nvPr>
            <p:custDataLst>
              <p:tags r:id="rId1"/>
            </p:custDataLst>
          </p:nvPr>
        </p:nvPicPr>
        <p:blipFill>
          <a:blip r:embed="rId2"/>
          <a:stretch>
            <a:fillRect/>
          </a:stretch>
        </p:blipFill>
        <p:spPr>
          <a:xfrm>
            <a:off x="0" y="127635"/>
            <a:ext cx="8830945" cy="4829175"/>
          </a:xfrm>
          <a:prstGeom prst="rect">
            <a:avLst/>
          </a:prstGeom>
        </p:spPr>
      </p:pic>
      <p:sp>
        <p:nvSpPr>
          <p:cNvPr id="4" name="文本框 3"/>
          <p:cNvSpPr txBox="1"/>
          <p:nvPr/>
        </p:nvSpPr>
        <p:spPr>
          <a:xfrm>
            <a:off x="468630" y="5311140"/>
            <a:ext cx="7391400" cy="922020"/>
          </a:xfrm>
          <a:prstGeom prst="rect">
            <a:avLst/>
          </a:prstGeom>
          <a:noFill/>
        </p:spPr>
        <p:txBody>
          <a:bodyPr wrap="square" rtlCol="0" anchor="t">
            <a:spAutoFit/>
          </a:bodyPr>
          <a:p>
            <a:r>
              <a:rPr lang="zh-CN" altLang="en-US"/>
              <a:t>示例：集中于沿海地区。沿海地区已有众多被迫开设的通商口岸，交通相对便利、经济相对发展；自开商埠，可分洋人之利，且可利用便利条件，促进地区发展，并抵御外侵。</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2560" y="0"/>
            <a:ext cx="8818245" cy="3969385"/>
          </a:xfrm>
          <a:prstGeom prst="rect">
            <a:avLst/>
          </a:prstGeom>
          <a:noFill/>
        </p:spPr>
        <p:txBody>
          <a:bodyPr wrap="square" rtlCol="0" anchor="t">
            <a:spAutoFit/>
          </a:bodyPr>
          <a:p>
            <a:r>
              <a:rPr lang="en-US" altLang="zh-CN"/>
              <a:t>10</a:t>
            </a:r>
            <a:r>
              <a:rPr lang="zh-CN" altLang="en-US"/>
              <a:t>．（2015·全国Ⅱ卷）[历史――选修 1：历史上重大改革回眸](15 分)</a:t>
            </a:r>
            <a:endParaRPr lang="zh-CN" altLang="en-US"/>
          </a:p>
          <a:p>
            <a:r>
              <a:rPr lang="zh-CN" altLang="en-US"/>
              <a:t>材料</a:t>
            </a:r>
            <a:endParaRPr lang="zh-CN" altLang="en-US"/>
          </a:p>
          <a:p>
            <a:r>
              <a:rPr lang="zh-CN" altLang="en-US"/>
              <a:t>清代前期，正一品文官年薪俸银 180 两，正七品知县 45 两，正九品官员 33 两。这些银两除养家糊口外，还要支付随从、幕僚的酬金及办公费用，普遍入不敷出。各级官员在征收田赋等税收时，以各种名义额外加征。这些税外之税，小部分作为各级衙门的办公经费，大部分被各级官员据为己有。“大州上县，每正赋一两”，额外加征“银一钱五分、二钱不等”；部分州县“数倍于正额”，以致引发民变。雍正帝认为，与其暗取而多征，不若明定其数；与其营私而中饱，不若责其办公。他决定改革，明确规定加征的税额，统一管理，用于发放以“养廉”为名的津贴。养廉银的数目，视职位的高低及岗位的重要程度而定。总督每年约二万两，州县官每年也有两千两左右。用作办公经费与官员薪水补贴。官员的合法收入大幅提高。</a:t>
            </a:r>
            <a:endParaRPr lang="zh-CN" altLang="en-US"/>
          </a:p>
          <a:p>
            <a:r>
              <a:rPr lang="zh-CN" altLang="en-US"/>
              <a:t>——摘编自黄惠贤等《中国俸禄制度史》 </a:t>
            </a:r>
            <a:endParaRPr lang="zh-CN" altLang="en-US"/>
          </a:p>
          <a:p>
            <a:r>
              <a:rPr lang="zh-CN" altLang="en-US"/>
              <a:t>（1）根据材料，概括指出清政府建立养廉银制度的原因。（8 分） </a:t>
            </a:r>
            <a:endParaRPr lang="zh-CN" altLang="en-US"/>
          </a:p>
          <a:p>
            <a:r>
              <a:rPr lang="zh-CN" altLang="en-US"/>
              <a:t>（2）根据材料并结合所学知识，简析养廉银制度的作用。（7 分）</a:t>
            </a:r>
            <a:endParaRPr lang="zh-CN" altLang="en-US"/>
          </a:p>
        </p:txBody>
      </p:sp>
      <p:sp>
        <p:nvSpPr>
          <p:cNvPr id="3" name="文本框 2"/>
          <p:cNvSpPr txBox="1"/>
          <p:nvPr/>
        </p:nvSpPr>
        <p:spPr>
          <a:xfrm>
            <a:off x="466090" y="4446905"/>
            <a:ext cx="7520940" cy="1476375"/>
          </a:xfrm>
          <a:prstGeom prst="rect">
            <a:avLst/>
          </a:prstGeom>
          <a:noFill/>
        </p:spPr>
        <p:txBody>
          <a:bodyPr wrap="square" rtlCol="0" anchor="t">
            <a:spAutoFit/>
          </a:bodyPr>
          <a:p>
            <a:r>
              <a:rPr lang="zh-CN" altLang="en-US"/>
              <a:t>（1）官员薪俸偏低；地方办公经费不足；各种税外之税繁多，官员贪腐现象普遍；百姓税</a:t>
            </a:r>
            <a:endParaRPr lang="zh-CN" altLang="en-US"/>
          </a:p>
          <a:p>
            <a:r>
              <a:rPr lang="zh-CN" altLang="en-US"/>
              <a:t>负沉重，社会矛盾尖锐；政府力图整顿整治。（8 分） （2）提高了官员的合法收入，有助于抵制贪腐；暂时减轻民众负担，缓解社会矛盾；未能</a:t>
            </a:r>
            <a:endParaRPr lang="zh-CN" altLang="en-US"/>
          </a:p>
          <a:p>
            <a:r>
              <a:rPr lang="zh-CN" altLang="en-US"/>
              <a:t>从根本上解决贪腐问题。（7 分）</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2725" y="348615"/>
            <a:ext cx="8774430" cy="2861310"/>
          </a:xfrm>
          <a:prstGeom prst="rect">
            <a:avLst/>
          </a:prstGeom>
          <a:noFill/>
        </p:spPr>
        <p:txBody>
          <a:bodyPr wrap="square" rtlCol="0" anchor="t">
            <a:spAutoFit/>
          </a:bodyPr>
          <a:p>
            <a:r>
              <a:rPr lang="en-US" altLang="zh-CN"/>
              <a:t>11</a:t>
            </a:r>
            <a:r>
              <a:rPr lang="zh-CN" altLang="en-US"/>
              <a:t>．（2016·全国Ⅲ卷）[历史——选修 3：20 世纪的战争与和平](15 分)</a:t>
            </a:r>
            <a:endParaRPr lang="zh-CN" altLang="en-US"/>
          </a:p>
          <a:p>
            <a:r>
              <a:rPr lang="zh-CN" altLang="en-US"/>
              <a:t>材料</a:t>
            </a:r>
            <a:endParaRPr lang="zh-CN" altLang="en-US"/>
          </a:p>
          <a:p>
            <a:r>
              <a:rPr lang="zh-CN" altLang="en-US"/>
              <a:t>1918 年 1 月，美国总统威尔逊在国会演说中提出了“十四点”计划。其主要内容包括：公开外交、订立和平条约、公海航行自由、贸易平等、民族自决、裁减军费、公正处理殖民地争议、建立国际联盟等。《泰晤士报》评论其“似乎没有考虑到形势的某些严峻现实”。尽管交战双方接受“十四点”为停战基础，但是实力依然强大的殖民大国英法只是口头赞同。“十四点”计划的实施严重受阻。</a:t>
            </a:r>
            <a:endParaRPr lang="zh-CN" altLang="en-US"/>
          </a:p>
          <a:p>
            <a:r>
              <a:rPr lang="zh-CN" altLang="en-US"/>
              <a:t> ——摘编自杨生茂《美国外交政策史 1775～1989》 </a:t>
            </a:r>
            <a:endParaRPr lang="zh-CN" altLang="en-US"/>
          </a:p>
          <a:p>
            <a:r>
              <a:rPr lang="zh-CN" altLang="en-US"/>
              <a:t>（1）根据材料并结合所学知识，概括威尔逊提出“十四点”计划的背景。（8 分） （2）根据材料并结合所学知识，说明威尔逊“十四点”计划严重受阻的原因。（7 分）</a:t>
            </a:r>
            <a:endParaRPr lang="zh-CN" altLang="en-US"/>
          </a:p>
        </p:txBody>
      </p:sp>
      <p:sp>
        <p:nvSpPr>
          <p:cNvPr id="3" name="文本框 2"/>
          <p:cNvSpPr txBox="1"/>
          <p:nvPr/>
        </p:nvSpPr>
        <p:spPr>
          <a:xfrm>
            <a:off x="212725" y="4140200"/>
            <a:ext cx="8562340" cy="1198880"/>
          </a:xfrm>
          <a:prstGeom prst="rect">
            <a:avLst/>
          </a:prstGeom>
          <a:noFill/>
        </p:spPr>
        <p:txBody>
          <a:bodyPr wrap="square" rtlCol="0" anchor="t">
            <a:spAutoFit/>
          </a:bodyPr>
          <a:p>
            <a:r>
              <a:rPr lang="zh-CN" altLang="en-US"/>
              <a:t>（1）第一次世界大战接近尾声；防止大战重演、重建战后秩序成为关注的焦点；苏俄政府发布《和平法令》产生很大反响；美国外交政策的变化。（8 分） </a:t>
            </a:r>
            <a:endParaRPr lang="zh-CN" altLang="en-US"/>
          </a:p>
          <a:p>
            <a:r>
              <a:rPr lang="zh-CN" altLang="en-US"/>
              <a:t>（2）过分理想化；列强之间关系错综复杂，对战后和平的重建看法不同；美国的实力还不足以主导世界；美国国会中意见分歧、反对力量强大。（7 分）</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2090" y="136525"/>
            <a:ext cx="8720455" cy="4246245"/>
          </a:xfrm>
          <a:prstGeom prst="rect">
            <a:avLst/>
          </a:prstGeom>
          <a:noFill/>
        </p:spPr>
        <p:txBody>
          <a:bodyPr wrap="square" rtlCol="0" anchor="t">
            <a:spAutoFit/>
          </a:bodyPr>
          <a:p>
            <a:r>
              <a:rPr lang="en-US" altLang="zh-CN"/>
              <a:t>12</a:t>
            </a:r>
            <a:r>
              <a:rPr lang="zh-CN" altLang="en-US"/>
              <a:t>．（2016·全国Ⅲ卷）[历史——选修 4：中外历史人物评说](15 分)</a:t>
            </a:r>
            <a:endParaRPr lang="zh-CN" altLang="en-US"/>
          </a:p>
          <a:p>
            <a:r>
              <a:rPr lang="zh-CN" altLang="en-US"/>
              <a:t>材料</a:t>
            </a:r>
            <a:endParaRPr lang="zh-CN" altLang="en-US"/>
          </a:p>
          <a:p>
            <a:r>
              <a:rPr lang="zh-CN" altLang="en-US"/>
              <a:t>蔡元培在德国留学期间，发现德国大学校长和各科学长都是每年更迭一次，由教授会公选。1916 年底他被任命为北京大学校长。此前的北大，校长独揽大权，一切校务都由校长与学监主任、庶务主任等少数几个人办理，连各科学长也无权与闻其事。蔡元培接任校长后，设立评议会作为全校的最高“立法”机构，凡大学“立法”均须评议会通过；同时，它又是全校最高权力机构，凡重要事项经评议会审核通过才能付诸执行。评议会由评议员组成，校长是当然的议长，评议员包括各科学长、主任教员和各科教授。此后，蔡元培又组织选举产生各学科教授会，规划各科的教学工作。他聘请教员不拘一格，不问思想流派，只问学问能力。1919 年 3 月，《东方杂志》载文称蔡元培“使数年来无声无臭生机殆尽之北京大学挺然特出，褒然独立……学风丕振，声誉日隆”。——据周天度《蔡元培传》 </a:t>
            </a:r>
            <a:endParaRPr lang="zh-CN" altLang="en-US"/>
          </a:p>
          <a:p>
            <a:r>
              <a:rPr lang="zh-CN" altLang="en-US"/>
              <a:t>（1）根据材料，指出蔡元培在北京大学推行校务改革的原因。（4 分） </a:t>
            </a:r>
            <a:endParaRPr lang="zh-CN" altLang="en-US"/>
          </a:p>
          <a:p>
            <a:r>
              <a:rPr lang="zh-CN" altLang="en-US"/>
              <a:t>（2）根据材料并结合所学知识，概括北京大学校务改革的特点，并评价蔡元培的贡献。（11分）</a:t>
            </a:r>
            <a:endParaRPr lang="zh-CN" altLang="en-US"/>
          </a:p>
        </p:txBody>
      </p:sp>
      <p:sp>
        <p:nvSpPr>
          <p:cNvPr id="3" name="文本框 2"/>
          <p:cNvSpPr txBox="1"/>
          <p:nvPr/>
        </p:nvSpPr>
        <p:spPr>
          <a:xfrm>
            <a:off x="212090" y="4494530"/>
            <a:ext cx="8585835" cy="1476375"/>
          </a:xfrm>
          <a:prstGeom prst="rect">
            <a:avLst/>
          </a:prstGeom>
          <a:noFill/>
        </p:spPr>
        <p:txBody>
          <a:bodyPr wrap="square" rtlCol="0" anchor="t">
            <a:spAutoFit/>
          </a:bodyPr>
          <a:p>
            <a:r>
              <a:rPr lang="zh-CN" altLang="en-US"/>
              <a:t>（1）北大原有管理体制存在严重弊端；蔡元培具有民主进步思想，善于借鉴国外教育管理经验。（4 分） </a:t>
            </a:r>
            <a:endParaRPr lang="zh-CN" altLang="en-US"/>
          </a:p>
          <a:p>
            <a:r>
              <a:rPr lang="zh-CN" altLang="en-US"/>
              <a:t>（2）特点：成立相应管理机构，权力下移；教授治校；兼容并包。（4 分）</a:t>
            </a:r>
            <a:endParaRPr lang="zh-CN" altLang="en-US"/>
          </a:p>
          <a:p>
            <a:r>
              <a:rPr lang="zh-CN" altLang="en-US"/>
              <a:t>贡献：力倡并推行改革；提高办学水平，培养了众多优秀人才；使北大成为五四新文化运动的重要阵地；推动中国教育改革与发展。（7 分）</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73685" y="0"/>
            <a:ext cx="8779510" cy="691515"/>
          </a:xfrm>
        </p:spPr>
        <p:txBody>
          <a:bodyPr>
            <a:normAutofit fontScale="90000"/>
          </a:bodyPr>
          <a:p>
            <a:r>
              <a:rPr lang="zh-CN" altLang="en-US"/>
              <a:t>第二部分：</a:t>
            </a:r>
            <a:r>
              <a:rPr lang="en-US" altLang="zh-CN"/>
              <a:t>2020</a:t>
            </a:r>
            <a:r>
              <a:rPr lang="zh-CN" altLang="en-US"/>
              <a:t>高考可能考的</a:t>
            </a:r>
            <a:r>
              <a:rPr lang="en-US" altLang="zh-CN"/>
              <a:t>17</a:t>
            </a:r>
            <a:r>
              <a:rPr lang="zh-CN" altLang="en-US"/>
              <a:t>道题</a:t>
            </a:r>
            <a:endParaRPr lang="zh-CN" altLang="en-US"/>
          </a:p>
        </p:txBody>
      </p:sp>
      <p:sp>
        <p:nvSpPr>
          <p:cNvPr id="3" name="文本框 2"/>
          <p:cNvSpPr txBox="1"/>
          <p:nvPr/>
        </p:nvSpPr>
        <p:spPr>
          <a:xfrm>
            <a:off x="1392555" y="535940"/>
            <a:ext cx="6750050" cy="521970"/>
          </a:xfrm>
          <a:prstGeom prst="rect">
            <a:avLst/>
          </a:prstGeom>
          <a:noFill/>
        </p:spPr>
        <p:txBody>
          <a:bodyPr wrap="none" rtlCol="0">
            <a:spAutoFit/>
          </a:bodyPr>
          <a:p>
            <a:r>
              <a:rPr lang="zh-CN" altLang="en-US" sz="2800"/>
              <a:t>第</a:t>
            </a:r>
            <a:r>
              <a:rPr lang="en-US" altLang="zh-CN" sz="2800"/>
              <a:t>24</a:t>
            </a:r>
            <a:r>
              <a:rPr lang="zh-CN" altLang="en-US" sz="2800"/>
              <a:t>题  先秦时期的政治、经济、思想文化</a:t>
            </a:r>
            <a:endParaRPr lang="zh-CN" altLang="en-US" sz="2800"/>
          </a:p>
        </p:txBody>
      </p:sp>
      <p:sp>
        <p:nvSpPr>
          <p:cNvPr id="4" name="文本框 3"/>
          <p:cNvSpPr txBox="1"/>
          <p:nvPr/>
        </p:nvSpPr>
        <p:spPr>
          <a:xfrm>
            <a:off x="1844040" y="952500"/>
            <a:ext cx="5638800" cy="368300"/>
          </a:xfrm>
          <a:prstGeom prst="rect">
            <a:avLst/>
          </a:prstGeom>
          <a:noFill/>
        </p:spPr>
        <p:txBody>
          <a:bodyPr wrap="none" rtlCol="0">
            <a:spAutoFit/>
          </a:bodyPr>
          <a:p>
            <a:r>
              <a:rPr lang="en-US" altLang="zh-CN"/>
              <a:t>2015——2019</a:t>
            </a:r>
            <a:r>
              <a:rPr lang="zh-CN" altLang="en-US"/>
              <a:t>年全国卷第</a:t>
            </a:r>
            <a:r>
              <a:rPr lang="en-US" altLang="zh-CN"/>
              <a:t>24</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613410" y="1210945"/>
          <a:ext cx="8439150" cy="5378450"/>
        </p:xfrm>
        <a:graphic>
          <a:graphicData uri="http://schemas.openxmlformats.org/drawingml/2006/table">
            <a:tbl>
              <a:tblPr firstRow="1" bandRow="1">
                <a:tableStyleId>{5C22544A-7EE6-4342-B048-85BDC9FD1C3A}</a:tableStyleId>
              </a:tblPr>
              <a:tblGrid>
                <a:gridCol w="1054735"/>
                <a:gridCol w="1594485"/>
                <a:gridCol w="3460115"/>
                <a:gridCol w="2329815"/>
              </a:tblGrid>
              <a:tr h="506730">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423545">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西周分封制</a:t>
                      </a:r>
                      <a:endParaRPr lang="zh-CN" altLang="en-US"/>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42354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先秦商业发展</a:t>
                      </a:r>
                      <a:endParaRPr lang="zh-CN" altLang="en-US"/>
                    </a:p>
                  </a:txBody>
                  <a:tcPr/>
                </a:tc>
                <a:tc vMerge="1">
                  <a:tcPr/>
                </a:tc>
              </a:tr>
              <a:tr h="42354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汉字演变</a:t>
                      </a:r>
                      <a:endParaRPr lang="zh-CN" altLang="en-US"/>
                    </a:p>
                  </a:txBody>
                  <a:tcPr/>
                </a:tc>
                <a:tc vMerge="1">
                  <a:tcPr/>
                </a:tc>
              </a:tr>
              <a:tr h="424180">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春秋战国时期的百家争鸣墨子</a:t>
                      </a:r>
                      <a:endParaRPr lang="zh-CN" altLang="en-US"/>
                    </a:p>
                  </a:txBody>
                  <a:tcPr/>
                </a:tc>
                <a:tc vMerge="1">
                  <a:tcPr/>
                </a:tc>
              </a:tr>
              <a:tr h="42354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商周时期的政治：历史兴衰规律</a:t>
                      </a:r>
                      <a:endParaRPr lang="zh-CN" altLang="en-US"/>
                    </a:p>
                  </a:txBody>
                  <a:tcPr/>
                </a:tc>
                <a:tc vMerge="1">
                  <a:tcPr/>
                </a:tc>
              </a:tr>
              <a:tr h="42354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先秦社会经济</a:t>
                      </a:r>
                      <a:endParaRPr lang="zh-CN" altLang="en-US"/>
                    </a:p>
                  </a:txBody>
                  <a:tcPr/>
                </a:tc>
                <a:tc vMerge="1">
                  <a:tcPr/>
                </a:tc>
              </a:tr>
              <a:tr h="423545">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商周政治制度</a:t>
                      </a:r>
                      <a:endParaRPr lang="zh-CN" altLang="en-US"/>
                    </a:p>
                  </a:txBody>
                  <a:tcPr/>
                </a:tc>
                <a:tc vMerge="1">
                  <a:tcPr/>
                </a:tc>
              </a:tr>
              <a:tr h="423545">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先秦社会经济</a:t>
                      </a:r>
                      <a:endParaRPr lang="zh-CN" altLang="en-US"/>
                    </a:p>
                  </a:txBody>
                  <a:tcPr/>
                </a:tc>
                <a:tc vMerge="1">
                  <a:tcPr/>
                </a:tc>
              </a:tr>
              <a:tr h="148272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宗法制</a:t>
                      </a:r>
                      <a:endParaRPr lang="zh-CN" altLang="en-US"/>
                    </a:p>
                  </a:txBody>
                  <a:tcPr/>
                </a:tc>
                <a:tc vMerge="1">
                  <a:tcPr/>
                </a:tc>
              </a:tr>
            </a:tbl>
          </a:graphicData>
        </a:graphic>
      </p:graphicFrame>
      <p:sp>
        <p:nvSpPr>
          <p:cNvPr id="6" name="文本框 5"/>
          <p:cNvSpPr txBox="1"/>
          <p:nvPr/>
        </p:nvSpPr>
        <p:spPr>
          <a:xfrm>
            <a:off x="6629400" y="1624330"/>
            <a:ext cx="2468880" cy="645160"/>
          </a:xfrm>
          <a:prstGeom prst="rect">
            <a:avLst/>
          </a:prstGeom>
          <a:noFill/>
        </p:spPr>
        <p:txBody>
          <a:bodyPr wrap="none" rtlCol="0">
            <a:spAutoFit/>
          </a:bodyPr>
          <a:p>
            <a:pPr algn="l">
              <a:buNone/>
            </a:pPr>
            <a:r>
              <a:rPr lang="zh-CN" altLang="zh-CN">
                <a:sym typeface="+mn-ea"/>
              </a:rPr>
              <a:t>考查阶段看：均在先秦</a:t>
            </a:r>
            <a:endParaRPr lang="zh-CN" altLang="zh-CN">
              <a:sym typeface="+mn-ea"/>
            </a:endParaRPr>
          </a:p>
          <a:p>
            <a:pPr algn="l">
              <a:buNone/>
            </a:pPr>
            <a:r>
              <a:rPr lang="zh-CN" altLang="zh-CN">
                <a:sym typeface="+mn-ea"/>
              </a:rPr>
              <a:t>时期。</a:t>
            </a:r>
            <a:endParaRPr lang="zh-CN" altLang="en-US"/>
          </a:p>
        </p:txBody>
      </p:sp>
      <p:sp>
        <p:nvSpPr>
          <p:cNvPr id="7" name="文本框 6"/>
          <p:cNvSpPr txBox="1"/>
          <p:nvPr/>
        </p:nvSpPr>
        <p:spPr>
          <a:xfrm>
            <a:off x="6675120" y="2160905"/>
            <a:ext cx="2526030" cy="1198880"/>
          </a:xfrm>
          <a:prstGeom prst="rect">
            <a:avLst/>
          </a:prstGeom>
          <a:noFill/>
        </p:spPr>
        <p:txBody>
          <a:bodyPr wrap="square" rtlCol="0">
            <a:spAutoFit/>
          </a:bodyPr>
          <a:p>
            <a:pPr algn="l">
              <a:buNone/>
            </a:pPr>
            <a:r>
              <a:rPr lang="zh-CN" altLang="zh-CN">
                <a:sym typeface="+mn-ea"/>
              </a:rPr>
              <a:t>考查内容看：考查较多</a:t>
            </a:r>
            <a:endParaRPr lang="zh-CN" altLang="zh-CN">
              <a:sym typeface="+mn-ea"/>
            </a:endParaRPr>
          </a:p>
          <a:p>
            <a:pPr algn="l">
              <a:buNone/>
            </a:pPr>
            <a:r>
              <a:rPr lang="zh-CN" altLang="zh-CN">
                <a:sym typeface="+mn-ea"/>
              </a:rPr>
              <a:t>的是先秦时期的思想文</a:t>
            </a:r>
            <a:endParaRPr lang="zh-CN" altLang="zh-CN">
              <a:sym typeface="+mn-ea"/>
            </a:endParaRPr>
          </a:p>
          <a:p>
            <a:pPr algn="l">
              <a:buNone/>
            </a:pPr>
            <a:r>
              <a:rPr lang="zh-CN" altLang="zh-CN">
                <a:sym typeface="+mn-ea"/>
              </a:rPr>
              <a:t>化和政治</a:t>
            </a:r>
            <a:r>
              <a:rPr lang="en-US" altLang="zh-CN">
                <a:sym typeface="+mn-ea"/>
              </a:rPr>
              <a:t>,</a:t>
            </a:r>
            <a:r>
              <a:rPr lang="zh-CN" altLang="zh-CN">
                <a:sym typeface="+mn-ea"/>
              </a:rPr>
              <a:t>阶段特征</a:t>
            </a:r>
            <a:r>
              <a:rPr lang="zh-CN" altLang="zh-CN">
                <a:sym typeface="+mn-ea"/>
              </a:rPr>
              <a:t>，经</a:t>
            </a:r>
            <a:endParaRPr lang="zh-CN" altLang="zh-CN">
              <a:sym typeface="+mn-ea"/>
            </a:endParaRPr>
          </a:p>
          <a:p>
            <a:pPr algn="l">
              <a:buNone/>
            </a:pPr>
            <a:r>
              <a:rPr lang="zh-CN" altLang="zh-CN">
                <a:sym typeface="+mn-ea"/>
              </a:rPr>
              <a:t>济考查较少。</a:t>
            </a:r>
            <a:endParaRPr lang="zh-CN" altLang="en-US"/>
          </a:p>
        </p:txBody>
      </p:sp>
      <p:sp>
        <p:nvSpPr>
          <p:cNvPr id="8" name="文本框 7"/>
          <p:cNvSpPr txBox="1"/>
          <p:nvPr/>
        </p:nvSpPr>
        <p:spPr>
          <a:xfrm>
            <a:off x="6675120" y="3359785"/>
            <a:ext cx="2468880" cy="2306955"/>
          </a:xfrm>
          <a:prstGeom prst="rect">
            <a:avLst/>
          </a:prstGeom>
          <a:noFill/>
        </p:spPr>
        <p:txBody>
          <a:bodyPr wrap="square" rtlCol="0">
            <a:spAutoFit/>
          </a:bodyPr>
          <a:p>
            <a:pPr algn="l">
              <a:buNone/>
            </a:pPr>
            <a:r>
              <a:rPr lang="zh-CN" altLang="zh-CN">
                <a:sym typeface="+mn-ea"/>
              </a:rPr>
              <a:t>考查侧重点看：在弘</a:t>
            </a:r>
            <a:endParaRPr lang="zh-CN" altLang="zh-CN">
              <a:sym typeface="+mn-ea"/>
            </a:endParaRPr>
          </a:p>
          <a:p>
            <a:pPr algn="l">
              <a:buNone/>
            </a:pPr>
            <a:r>
              <a:rPr lang="zh-CN" altLang="zh-CN">
                <a:sym typeface="+mn-ea"/>
              </a:rPr>
              <a:t>扬中华优秀传统文化</a:t>
            </a:r>
            <a:endParaRPr lang="zh-CN" altLang="zh-CN">
              <a:sym typeface="+mn-ea"/>
            </a:endParaRPr>
          </a:p>
          <a:p>
            <a:pPr algn="l">
              <a:buNone/>
            </a:pPr>
            <a:r>
              <a:rPr lang="zh-CN" altLang="zh-CN">
                <a:sym typeface="+mn-ea"/>
              </a:rPr>
              <a:t>和全面推进国家治理</a:t>
            </a:r>
            <a:endParaRPr lang="zh-CN" altLang="zh-CN">
              <a:sym typeface="+mn-ea"/>
            </a:endParaRPr>
          </a:p>
          <a:p>
            <a:pPr algn="l">
              <a:buNone/>
            </a:pPr>
            <a:r>
              <a:rPr lang="zh-CN" altLang="zh-CN">
                <a:sym typeface="+mn-ea"/>
              </a:rPr>
              <a:t>的时代背景下，商周</a:t>
            </a:r>
            <a:endParaRPr lang="zh-CN" altLang="zh-CN">
              <a:sym typeface="+mn-ea"/>
            </a:endParaRPr>
          </a:p>
          <a:p>
            <a:pPr algn="l">
              <a:buNone/>
            </a:pPr>
            <a:r>
              <a:rPr lang="zh-CN" altLang="zh-CN">
                <a:sym typeface="+mn-ea"/>
              </a:rPr>
              <a:t>时期的政治制度在文</a:t>
            </a:r>
            <a:endParaRPr lang="zh-CN" altLang="zh-CN">
              <a:sym typeface="+mn-ea"/>
            </a:endParaRPr>
          </a:p>
          <a:p>
            <a:pPr algn="l">
              <a:buNone/>
            </a:pPr>
            <a:r>
              <a:rPr lang="zh-CN" altLang="zh-CN">
                <a:sym typeface="+mn-ea"/>
              </a:rPr>
              <a:t>化认同和历史传承和</a:t>
            </a:r>
            <a:endParaRPr lang="zh-CN" altLang="zh-CN">
              <a:sym typeface="+mn-ea"/>
            </a:endParaRPr>
          </a:p>
          <a:p>
            <a:pPr algn="l">
              <a:buNone/>
            </a:pPr>
            <a:r>
              <a:rPr lang="zh-CN" altLang="zh-CN">
                <a:sym typeface="+mn-ea"/>
              </a:rPr>
              <a:t>国家治理等方面的影</a:t>
            </a:r>
            <a:endParaRPr lang="zh-CN" altLang="zh-CN">
              <a:sym typeface="+mn-ea"/>
            </a:endParaRPr>
          </a:p>
          <a:p>
            <a:pPr algn="l">
              <a:buNone/>
            </a:pPr>
            <a:r>
              <a:rPr lang="zh-CN" altLang="zh-CN">
                <a:sym typeface="+mn-ea"/>
              </a:rPr>
              <a:t>响成为高考命题的热点</a:t>
            </a:r>
            <a:endParaRPr lang="zh-CN" altLang="en-US"/>
          </a:p>
        </p:txBody>
      </p:sp>
      <p:sp>
        <p:nvSpPr>
          <p:cNvPr id="10" name="文本框 9"/>
          <p:cNvSpPr txBox="1"/>
          <p:nvPr/>
        </p:nvSpPr>
        <p:spPr>
          <a:xfrm>
            <a:off x="6675120" y="5666740"/>
            <a:ext cx="2697480" cy="922020"/>
          </a:xfrm>
          <a:prstGeom prst="rect">
            <a:avLst/>
          </a:prstGeom>
          <a:noFill/>
        </p:spPr>
        <p:txBody>
          <a:bodyPr wrap="none" rtlCol="0">
            <a:spAutoFit/>
          </a:bodyPr>
          <a:p>
            <a:pPr algn="l"/>
            <a:r>
              <a:rPr lang="zh-CN" altLang="zh-CN">
                <a:sym typeface="+mn-ea"/>
              </a:rPr>
              <a:t>命题角度看：旧知新考，</a:t>
            </a:r>
            <a:endParaRPr lang="zh-CN" altLang="zh-CN">
              <a:sym typeface="+mn-ea"/>
            </a:endParaRPr>
          </a:p>
          <a:p>
            <a:pPr algn="l"/>
            <a:r>
              <a:rPr lang="zh-CN" altLang="zh-CN">
                <a:sym typeface="+mn-ea"/>
              </a:rPr>
              <a:t>唯物史观的运用，</a:t>
            </a:r>
            <a:r>
              <a:rPr lang="zh-CN" altLang="zh-CN">
                <a:sym typeface="+mn-ea"/>
              </a:rPr>
              <a:t>核心</a:t>
            </a:r>
            <a:endParaRPr lang="zh-CN" altLang="zh-CN">
              <a:sym typeface="+mn-ea"/>
            </a:endParaRPr>
          </a:p>
          <a:p>
            <a:pPr algn="l"/>
            <a:r>
              <a:rPr lang="zh-CN" altLang="zh-CN">
                <a:sym typeface="+mn-ea"/>
              </a:rPr>
              <a:t>素养的运用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7"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1925" y="1917065"/>
            <a:ext cx="675005" cy="2529840"/>
          </a:xfrm>
          <a:prstGeom prst="rect">
            <a:avLst/>
          </a:prstGeom>
          <a:noFill/>
        </p:spPr>
        <p:txBody>
          <a:bodyPr vert="eaVert" wrap="none" rtlCol="0">
            <a:spAutoFit/>
          </a:bodyPr>
          <a:p>
            <a:r>
              <a:rPr lang="zh-CN" altLang="en-US" sz="3200"/>
              <a:t>先秦知识结构</a:t>
            </a:r>
            <a:endParaRPr lang="zh-CN" altLang="en-US" sz="3200"/>
          </a:p>
        </p:txBody>
      </p:sp>
      <p:sp>
        <p:nvSpPr>
          <p:cNvPr id="5" name="左大括号 4"/>
          <p:cNvSpPr/>
          <p:nvPr/>
        </p:nvSpPr>
        <p:spPr>
          <a:xfrm>
            <a:off x="836930" y="336550"/>
            <a:ext cx="154305" cy="56915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1120775" y="1644015"/>
            <a:ext cx="640080" cy="368300"/>
          </a:xfrm>
          <a:prstGeom prst="rect">
            <a:avLst/>
          </a:prstGeom>
          <a:noFill/>
        </p:spPr>
        <p:txBody>
          <a:bodyPr wrap="none" rtlCol="0">
            <a:spAutoFit/>
          </a:bodyPr>
          <a:p>
            <a:r>
              <a:rPr lang="zh-CN" altLang="en-US"/>
              <a:t>政治</a:t>
            </a:r>
            <a:endParaRPr lang="zh-CN" altLang="en-US"/>
          </a:p>
        </p:txBody>
      </p:sp>
      <p:sp>
        <p:nvSpPr>
          <p:cNvPr id="7" name="左中括号 6"/>
          <p:cNvSpPr/>
          <p:nvPr/>
        </p:nvSpPr>
        <p:spPr>
          <a:xfrm>
            <a:off x="1964055" y="1475105"/>
            <a:ext cx="76200" cy="14732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 name="文本框 7"/>
          <p:cNvSpPr txBox="1"/>
          <p:nvPr/>
        </p:nvSpPr>
        <p:spPr>
          <a:xfrm>
            <a:off x="2145665" y="1441450"/>
            <a:ext cx="1325880" cy="368300"/>
          </a:xfrm>
          <a:prstGeom prst="rect">
            <a:avLst/>
          </a:prstGeom>
          <a:noFill/>
        </p:spPr>
        <p:txBody>
          <a:bodyPr wrap="none" rtlCol="0">
            <a:spAutoFit/>
          </a:bodyPr>
          <a:p>
            <a:r>
              <a:rPr lang="zh-CN" altLang="en-US"/>
              <a:t>夏：世袭制</a:t>
            </a:r>
            <a:endParaRPr lang="zh-CN" altLang="en-US"/>
          </a:p>
        </p:txBody>
      </p:sp>
      <p:sp>
        <p:nvSpPr>
          <p:cNvPr id="9" name="文本框 8"/>
          <p:cNvSpPr txBox="1"/>
          <p:nvPr/>
        </p:nvSpPr>
        <p:spPr>
          <a:xfrm>
            <a:off x="2070735" y="1809750"/>
            <a:ext cx="4526280" cy="368300"/>
          </a:xfrm>
          <a:prstGeom prst="rect">
            <a:avLst/>
          </a:prstGeom>
          <a:noFill/>
        </p:spPr>
        <p:txBody>
          <a:bodyPr wrap="none" rtlCol="0">
            <a:spAutoFit/>
          </a:bodyPr>
          <a:p>
            <a:r>
              <a:rPr lang="zh-CN" altLang="en-US"/>
              <a:t>商：内外服制、神权色彩浓厚、宗法制出现</a:t>
            </a:r>
            <a:endParaRPr lang="zh-CN" altLang="en-US"/>
          </a:p>
        </p:txBody>
      </p:sp>
      <p:sp>
        <p:nvSpPr>
          <p:cNvPr id="10" name="文本框 9"/>
          <p:cNvSpPr txBox="1"/>
          <p:nvPr/>
        </p:nvSpPr>
        <p:spPr>
          <a:xfrm>
            <a:off x="2070735" y="2211705"/>
            <a:ext cx="3154680" cy="368300"/>
          </a:xfrm>
          <a:prstGeom prst="rect">
            <a:avLst/>
          </a:prstGeom>
          <a:noFill/>
        </p:spPr>
        <p:txBody>
          <a:bodyPr wrap="none" rtlCol="0">
            <a:spAutoFit/>
          </a:bodyPr>
          <a:p>
            <a:r>
              <a:rPr lang="zh-CN" altLang="en-US"/>
              <a:t>周：分封制、宗法制、礼乐制</a:t>
            </a:r>
            <a:endParaRPr lang="zh-CN" altLang="en-US"/>
          </a:p>
        </p:txBody>
      </p:sp>
      <p:sp>
        <p:nvSpPr>
          <p:cNvPr id="11" name="文本框 10"/>
          <p:cNvSpPr txBox="1"/>
          <p:nvPr/>
        </p:nvSpPr>
        <p:spPr>
          <a:xfrm>
            <a:off x="2070735" y="2482850"/>
            <a:ext cx="6812280" cy="645160"/>
          </a:xfrm>
          <a:prstGeom prst="rect">
            <a:avLst/>
          </a:prstGeom>
          <a:noFill/>
        </p:spPr>
        <p:txBody>
          <a:bodyPr wrap="none" rtlCol="0">
            <a:spAutoFit/>
          </a:bodyPr>
          <a:p>
            <a:r>
              <a:rPr lang="zh-CN" altLang="en-US"/>
              <a:t>春秋战国：诸侯争霸兼并、各国变法、礼坏乐崩、分封宗法瓦解，</a:t>
            </a:r>
            <a:endParaRPr lang="zh-CN" altLang="en-US"/>
          </a:p>
          <a:p>
            <a:r>
              <a:rPr lang="zh-CN" altLang="en-US"/>
              <a:t>新制萌发；民族融合，多元一体格局正式形成</a:t>
            </a:r>
            <a:endParaRPr lang="zh-CN" altLang="en-US"/>
          </a:p>
        </p:txBody>
      </p:sp>
      <p:sp>
        <p:nvSpPr>
          <p:cNvPr id="12" name="文本框 11"/>
          <p:cNvSpPr txBox="1"/>
          <p:nvPr/>
        </p:nvSpPr>
        <p:spPr>
          <a:xfrm>
            <a:off x="991235" y="3244850"/>
            <a:ext cx="640080" cy="368300"/>
          </a:xfrm>
          <a:prstGeom prst="rect">
            <a:avLst/>
          </a:prstGeom>
          <a:noFill/>
        </p:spPr>
        <p:txBody>
          <a:bodyPr wrap="none" rtlCol="0">
            <a:spAutoFit/>
          </a:bodyPr>
          <a:p>
            <a:r>
              <a:rPr lang="zh-CN" altLang="en-US"/>
              <a:t>经济</a:t>
            </a:r>
            <a:endParaRPr lang="zh-CN" altLang="en-US"/>
          </a:p>
        </p:txBody>
      </p:sp>
      <p:sp>
        <p:nvSpPr>
          <p:cNvPr id="13" name="左中括号 12"/>
          <p:cNvSpPr/>
          <p:nvPr/>
        </p:nvSpPr>
        <p:spPr>
          <a:xfrm>
            <a:off x="1760855" y="3245485"/>
            <a:ext cx="76200" cy="120142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4" name="文本框 13"/>
          <p:cNvSpPr txBox="1"/>
          <p:nvPr/>
        </p:nvSpPr>
        <p:spPr>
          <a:xfrm>
            <a:off x="1964055" y="3366770"/>
            <a:ext cx="868680" cy="368300"/>
          </a:xfrm>
          <a:prstGeom prst="rect">
            <a:avLst/>
          </a:prstGeom>
          <a:noFill/>
        </p:spPr>
        <p:txBody>
          <a:bodyPr wrap="none" rtlCol="0">
            <a:spAutoFit/>
          </a:bodyPr>
          <a:p>
            <a:r>
              <a:rPr lang="zh-CN" altLang="en-US"/>
              <a:t>商周：</a:t>
            </a:r>
            <a:endParaRPr lang="zh-CN" altLang="en-US"/>
          </a:p>
        </p:txBody>
      </p:sp>
      <p:sp>
        <p:nvSpPr>
          <p:cNvPr id="15" name="左中括号 14"/>
          <p:cNvSpPr/>
          <p:nvPr/>
        </p:nvSpPr>
        <p:spPr>
          <a:xfrm>
            <a:off x="2770505" y="3128010"/>
            <a:ext cx="76200" cy="120713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文本框 15"/>
          <p:cNvSpPr txBox="1"/>
          <p:nvPr/>
        </p:nvSpPr>
        <p:spPr>
          <a:xfrm>
            <a:off x="2985135" y="3128010"/>
            <a:ext cx="3840480" cy="368300"/>
          </a:xfrm>
          <a:prstGeom prst="rect">
            <a:avLst/>
          </a:prstGeom>
          <a:noFill/>
        </p:spPr>
        <p:txBody>
          <a:bodyPr wrap="none" rtlCol="0">
            <a:spAutoFit/>
          </a:bodyPr>
          <a:p>
            <a:r>
              <a:rPr lang="zh-CN" altLang="en-US"/>
              <a:t>农业：井田制，千耦其耘，劳役地租</a:t>
            </a:r>
            <a:endParaRPr lang="zh-CN" altLang="en-US"/>
          </a:p>
        </p:txBody>
      </p:sp>
      <p:sp>
        <p:nvSpPr>
          <p:cNvPr id="17" name="文本框 16"/>
          <p:cNvSpPr txBox="1"/>
          <p:nvPr/>
        </p:nvSpPr>
        <p:spPr>
          <a:xfrm>
            <a:off x="2985135" y="3547110"/>
            <a:ext cx="3840480" cy="368300"/>
          </a:xfrm>
          <a:prstGeom prst="rect">
            <a:avLst/>
          </a:prstGeom>
          <a:noFill/>
        </p:spPr>
        <p:txBody>
          <a:bodyPr wrap="none" rtlCol="0">
            <a:spAutoFit/>
          </a:bodyPr>
          <a:p>
            <a:r>
              <a:rPr lang="zh-CN" altLang="en-US"/>
              <a:t>手工业：青铜制造，工商食官，百工</a:t>
            </a:r>
            <a:endParaRPr lang="zh-CN" altLang="en-US"/>
          </a:p>
        </p:txBody>
      </p:sp>
      <p:sp>
        <p:nvSpPr>
          <p:cNvPr id="18" name="文本框 17"/>
          <p:cNvSpPr txBox="1"/>
          <p:nvPr/>
        </p:nvSpPr>
        <p:spPr>
          <a:xfrm>
            <a:off x="2988310" y="3966845"/>
            <a:ext cx="2926080" cy="368300"/>
          </a:xfrm>
          <a:prstGeom prst="rect">
            <a:avLst/>
          </a:prstGeom>
          <a:noFill/>
        </p:spPr>
        <p:txBody>
          <a:bodyPr wrap="none" rtlCol="0">
            <a:spAutoFit/>
          </a:bodyPr>
          <a:p>
            <a:r>
              <a:rPr lang="zh-CN" altLang="en-US"/>
              <a:t>商业：职业商人、最早货币</a:t>
            </a:r>
            <a:endParaRPr lang="zh-CN" altLang="en-US"/>
          </a:p>
        </p:txBody>
      </p:sp>
      <p:sp>
        <p:nvSpPr>
          <p:cNvPr id="19" name="文本框 18"/>
          <p:cNvSpPr txBox="1"/>
          <p:nvPr/>
        </p:nvSpPr>
        <p:spPr>
          <a:xfrm>
            <a:off x="1964055" y="4447540"/>
            <a:ext cx="1325880" cy="368300"/>
          </a:xfrm>
          <a:prstGeom prst="rect">
            <a:avLst/>
          </a:prstGeom>
          <a:noFill/>
        </p:spPr>
        <p:txBody>
          <a:bodyPr wrap="none" rtlCol="0">
            <a:spAutoFit/>
          </a:bodyPr>
          <a:p>
            <a:r>
              <a:rPr lang="zh-CN" altLang="en-US"/>
              <a:t>春秋战国：</a:t>
            </a:r>
            <a:endParaRPr lang="zh-CN" altLang="en-US"/>
          </a:p>
        </p:txBody>
      </p:sp>
      <p:sp>
        <p:nvSpPr>
          <p:cNvPr id="20" name="左中括号 19"/>
          <p:cNvSpPr/>
          <p:nvPr/>
        </p:nvSpPr>
        <p:spPr>
          <a:xfrm>
            <a:off x="2988310" y="4447540"/>
            <a:ext cx="76200" cy="7874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3099435" y="4335145"/>
            <a:ext cx="6126480" cy="368300"/>
          </a:xfrm>
          <a:prstGeom prst="rect">
            <a:avLst/>
          </a:prstGeom>
          <a:noFill/>
        </p:spPr>
        <p:txBody>
          <a:bodyPr wrap="none" rtlCol="0">
            <a:spAutoFit/>
          </a:bodyPr>
          <a:p>
            <a:r>
              <a:rPr lang="zh-CN" altLang="en-US"/>
              <a:t>农业：铁犁牛耕，井田瓦解，私田兴起、小农经济产生发展</a:t>
            </a:r>
            <a:endParaRPr lang="zh-CN" altLang="en-US"/>
          </a:p>
        </p:txBody>
      </p:sp>
      <p:sp>
        <p:nvSpPr>
          <p:cNvPr id="22" name="文本框 21"/>
          <p:cNvSpPr txBox="1"/>
          <p:nvPr/>
        </p:nvSpPr>
        <p:spPr>
          <a:xfrm>
            <a:off x="3099435" y="4703445"/>
            <a:ext cx="3611880" cy="368300"/>
          </a:xfrm>
          <a:prstGeom prst="rect">
            <a:avLst/>
          </a:prstGeom>
          <a:noFill/>
        </p:spPr>
        <p:txBody>
          <a:bodyPr wrap="none" rtlCol="0">
            <a:spAutoFit/>
          </a:bodyPr>
          <a:p>
            <a:r>
              <a:rPr lang="zh-CN" altLang="en-US"/>
              <a:t>手工业：铁器制造，打破工商食官</a:t>
            </a:r>
            <a:endParaRPr lang="zh-CN" altLang="en-US"/>
          </a:p>
        </p:txBody>
      </p:sp>
      <p:sp>
        <p:nvSpPr>
          <p:cNvPr id="23" name="文本框 22"/>
          <p:cNvSpPr txBox="1"/>
          <p:nvPr/>
        </p:nvSpPr>
        <p:spPr>
          <a:xfrm>
            <a:off x="3099435" y="5071745"/>
            <a:ext cx="4069080" cy="368300"/>
          </a:xfrm>
          <a:prstGeom prst="rect">
            <a:avLst/>
          </a:prstGeom>
          <a:noFill/>
        </p:spPr>
        <p:txBody>
          <a:bodyPr wrap="none" rtlCol="0">
            <a:spAutoFit/>
          </a:bodyPr>
          <a:p>
            <a:r>
              <a:rPr lang="zh-CN" altLang="en-US"/>
              <a:t>商业：巨富豪商，商业都会；重农抑商</a:t>
            </a:r>
            <a:endParaRPr lang="zh-CN" altLang="en-US"/>
          </a:p>
        </p:txBody>
      </p:sp>
      <p:sp>
        <p:nvSpPr>
          <p:cNvPr id="24" name="文本框 23"/>
          <p:cNvSpPr txBox="1"/>
          <p:nvPr/>
        </p:nvSpPr>
        <p:spPr>
          <a:xfrm>
            <a:off x="1120775" y="5924550"/>
            <a:ext cx="1554480" cy="368300"/>
          </a:xfrm>
          <a:prstGeom prst="rect">
            <a:avLst/>
          </a:prstGeom>
          <a:noFill/>
        </p:spPr>
        <p:txBody>
          <a:bodyPr wrap="none" rtlCol="0">
            <a:spAutoFit/>
          </a:bodyPr>
          <a:p>
            <a:r>
              <a:rPr lang="zh-CN" altLang="en-US"/>
              <a:t>科技思想文化</a:t>
            </a:r>
            <a:endParaRPr lang="zh-CN" altLang="en-US"/>
          </a:p>
        </p:txBody>
      </p:sp>
      <p:sp>
        <p:nvSpPr>
          <p:cNvPr id="25" name="左中括号 24"/>
          <p:cNvSpPr/>
          <p:nvPr/>
        </p:nvSpPr>
        <p:spPr>
          <a:xfrm>
            <a:off x="2675255" y="5839460"/>
            <a:ext cx="76200" cy="101854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6" name="文本框 25"/>
          <p:cNvSpPr txBox="1"/>
          <p:nvPr/>
        </p:nvSpPr>
        <p:spPr>
          <a:xfrm>
            <a:off x="2846705" y="5839460"/>
            <a:ext cx="5214620" cy="368300"/>
          </a:xfrm>
          <a:prstGeom prst="rect">
            <a:avLst/>
          </a:prstGeom>
          <a:noFill/>
        </p:spPr>
        <p:txBody>
          <a:bodyPr wrap="none" rtlCol="0">
            <a:spAutoFit/>
          </a:bodyPr>
          <a:p>
            <a:r>
              <a:rPr lang="zh-CN" altLang="en-US"/>
              <a:t>科技：春秋战国时的司南，中医望闻问切，</a:t>
            </a:r>
            <a:r>
              <a:rPr lang="en-US" altLang="zh-CN"/>
              <a:t>24</a:t>
            </a:r>
            <a:r>
              <a:rPr lang="zh-CN" altLang="en-US"/>
              <a:t>节气</a:t>
            </a:r>
            <a:endParaRPr lang="zh-CN" altLang="en-US"/>
          </a:p>
        </p:txBody>
      </p:sp>
      <p:sp>
        <p:nvSpPr>
          <p:cNvPr id="27" name="文本框 26"/>
          <p:cNvSpPr txBox="1"/>
          <p:nvPr/>
        </p:nvSpPr>
        <p:spPr>
          <a:xfrm>
            <a:off x="2846705" y="6207760"/>
            <a:ext cx="5397500" cy="368300"/>
          </a:xfrm>
          <a:prstGeom prst="rect">
            <a:avLst/>
          </a:prstGeom>
          <a:noFill/>
        </p:spPr>
        <p:txBody>
          <a:bodyPr wrap="none" rtlCol="0">
            <a:spAutoFit/>
          </a:bodyPr>
          <a:p>
            <a:r>
              <a:rPr lang="zh-CN" altLang="en-US"/>
              <a:t>思想：由三代的重天</a:t>
            </a:r>
            <a:r>
              <a:rPr lang="en-US" altLang="zh-CN"/>
              <a:t>——</a:t>
            </a:r>
            <a:r>
              <a:rPr lang="zh-CN" altLang="en-US"/>
              <a:t>重德保民，发展到百家争鸣</a:t>
            </a:r>
            <a:endParaRPr lang="zh-CN" altLang="en-US"/>
          </a:p>
        </p:txBody>
      </p:sp>
      <p:sp>
        <p:nvSpPr>
          <p:cNvPr id="28" name="文本框 27"/>
          <p:cNvSpPr txBox="1"/>
          <p:nvPr/>
        </p:nvSpPr>
        <p:spPr>
          <a:xfrm>
            <a:off x="2846705" y="6489700"/>
            <a:ext cx="5924550" cy="368300"/>
          </a:xfrm>
          <a:prstGeom prst="rect">
            <a:avLst/>
          </a:prstGeom>
          <a:noFill/>
        </p:spPr>
        <p:txBody>
          <a:bodyPr wrap="none" rtlCol="0">
            <a:spAutoFit/>
          </a:bodyPr>
          <a:p>
            <a:r>
              <a:rPr lang="zh-CN" altLang="en-US"/>
              <a:t>文化：甲骨文、金文</a:t>
            </a:r>
            <a:r>
              <a:rPr lang="en-US" altLang="zh-CN"/>
              <a:t>——</a:t>
            </a:r>
            <a:r>
              <a:rPr lang="zh-CN" altLang="en-US"/>
              <a:t>文化心理认同；诗经，楚辞</a:t>
            </a:r>
            <a:r>
              <a:rPr lang="en-US" altLang="zh-CN"/>
              <a:t>-</a:t>
            </a:r>
            <a:r>
              <a:rPr lang="zh-CN" altLang="en-US"/>
              <a:t>风骚</a:t>
            </a:r>
            <a:endParaRPr lang="zh-CN" altLang="en-US"/>
          </a:p>
        </p:txBody>
      </p:sp>
      <p:sp>
        <p:nvSpPr>
          <p:cNvPr id="2" name="文本框 1"/>
          <p:cNvSpPr txBox="1"/>
          <p:nvPr/>
        </p:nvSpPr>
        <p:spPr>
          <a:xfrm>
            <a:off x="1120775" y="336550"/>
            <a:ext cx="1097280" cy="368300"/>
          </a:xfrm>
          <a:prstGeom prst="rect">
            <a:avLst/>
          </a:prstGeom>
          <a:noFill/>
        </p:spPr>
        <p:txBody>
          <a:bodyPr wrap="none" rtlCol="0">
            <a:spAutoFit/>
          </a:bodyPr>
          <a:p>
            <a:r>
              <a:rPr lang="zh-CN" altLang="en-US"/>
              <a:t>时代特征</a:t>
            </a:r>
            <a:endParaRPr lang="zh-CN" altLang="en-US"/>
          </a:p>
        </p:txBody>
      </p:sp>
      <p:sp>
        <p:nvSpPr>
          <p:cNvPr id="3" name="左中括号 2"/>
          <p:cNvSpPr/>
          <p:nvPr/>
        </p:nvSpPr>
        <p:spPr>
          <a:xfrm>
            <a:off x="2330450" y="145415"/>
            <a:ext cx="76200" cy="85026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9" name="文本框 28"/>
          <p:cNvSpPr txBox="1"/>
          <p:nvPr/>
        </p:nvSpPr>
        <p:spPr>
          <a:xfrm>
            <a:off x="2592070" y="0"/>
            <a:ext cx="3154680" cy="368300"/>
          </a:xfrm>
          <a:prstGeom prst="rect">
            <a:avLst/>
          </a:prstGeom>
          <a:noFill/>
        </p:spPr>
        <p:txBody>
          <a:bodyPr wrap="none" rtlCol="0">
            <a:spAutoFit/>
          </a:bodyPr>
          <a:p>
            <a:r>
              <a:rPr lang="zh-CN" altLang="en-US"/>
              <a:t>总特征：中华文明的勃兴阶段</a:t>
            </a:r>
            <a:endParaRPr lang="zh-CN" altLang="en-US"/>
          </a:p>
        </p:txBody>
      </p:sp>
      <p:sp>
        <p:nvSpPr>
          <p:cNvPr id="30" name="文本框 29"/>
          <p:cNvSpPr txBox="1"/>
          <p:nvPr/>
        </p:nvSpPr>
        <p:spPr>
          <a:xfrm>
            <a:off x="2592070" y="368300"/>
            <a:ext cx="6583680" cy="368300"/>
          </a:xfrm>
          <a:prstGeom prst="rect">
            <a:avLst/>
          </a:prstGeom>
          <a:noFill/>
        </p:spPr>
        <p:txBody>
          <a:bodyPr wrap="none" rtlCol="0">
            <a:spAutoFit/>
          </a:bodyPr>
          <a:p>
            <a:pPr algn="l"/>
            <a:r>
              <a:rPr lang="zh-CN" altLang="en-US"/>
              <a:t>政治上：经历了原始社会、</a:t>
            </a:r>
            <a:r>
              <a:rPr lang="zh-CN" altLang="en-US">
                <a:sym typeface="+mn-ea"/>
              </a:rPr>
              <a:t>奴隶社会</a:t>
            </a:r>
            <a:r>
              <a:rPr lang="zh-CN" altLang="en-US"/>
              <a:t>兴衰和变法和封建社会萌发</a:t>
            </a:r>
            <a:endParaRPr lang="zh-CN" altLang="en-US"/>
          </a:p>
        </p:txBody>
      </p:sp>
      <p:sp>
        <p:nvSpPr>
          <p:cNvPr id="31" name="文本框 30"/>
          <p:cNvSpPr txBox="1"/>
          <p:nvPr/>
        </p:nvSpPr>
        <p:spPr>
          <a:xfrm>
            <a:off x="2592070" y="704850"/>
            <a:ext cx="6583680" cy="368300"/>
          </a:xfrm>
          <a:prstGeom prst="rect">
            <a:avLst/>
          </a:prstGeom>
          <a:noFill/>
        </p:spPr>
        <p:txBody>
          <a:bodyPr wrap="none" rtlCol="0">
            <a:spAutoFit/>
          </a:bodyPr>
          <a:p>
            <a:r>
              <a:rPr lang="zh-CN" altLang="en-US"/>
              <a:t>经济上：生产力不断进步，精耕细作的小农经济确立，地主兴起</a:t>
            </a:r>
            <a:endParaRPr lang="zh-CN" altLang="en-US"/>
          </a:p>
        </p:txBody>
      </p:sp>
      <p:sp>
        <p:nvSpPr>
          <p:cNvPr id="32" name="文本框 31"/>
          <p:cNvSpPr txBox="1"/>
          <p:nvPr/>
        </p:nvSpPr>
        <p:spPr>
          <a:xfrm>
            <a:off x="2592070" y="1073150"/>
            <a:ext cx="6355080" cy="368300"/>
          </a:xfrm>
          <a:prstGeom prst="rect">
            <a:avLst/>
          </a:prstGeom>
          <a:noFill/>
        </p:spPr>
        <p:txBody>
          <a:bodyPr wrap="none" rtlCol="0">
            <a:spAutoFit/>
          </a:bodyPr>
          <a:p>
            <a:r>
              <a:rPr lang="zh-CN" altLang="en-US"/>
              <a:t>思想文化：民族心理文化认同产生，百家争鸣，奠定思想基础</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linds(horizont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linds(horizont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linds(horizontal)">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linds(horizontal)">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blinds(horizontal)">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linds(horizontal)">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blinds(horizontal)">
                                      <p:cBhvr>
                                        <p:cTn id="117" dur="500"/>
                                        <p:tgtEl>
                                          <p:spTgt spid="2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blinds(horizontal)">
                                      <p:cBhvr>
                                        <p:cTn id="122" dur="5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blinds(horizontal)">
                                      <p:cBhvr>
                                        <p:cTn id="127" dur="5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blinds(horizontal)">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4" grpId="0"/>
      <p:bldP spid="15" grpId="0" bldLvl="0" animBg="1"/>
      <p:bldP spid="16" grpId="0"/>
      <p:bldP spid="17" grpId="0"/>
      <p:bldP spid="18" grpId="0"/>
      <p:bldP spid="19" grpId="0"/>
      <p:bldP spid="20" grpId="0" bldLvl="0" animBg="1"/>
      <p:bldP spid="21" grpId="0"/>
      <p:bldP spid="22" grpId="0"/>
      <p:bldP spid="23" grpId="0"/>
      <p:bldP spid="24" grpId="0"/>
      <p:bldP spid="26" grpId="0"/>
      <p:bldP spid="27" grpId="0"/>
      <p:bldP spid="28" grpId="0"/>
      <p:bldP spid="2" grpId="0"/>
      <p:bldP spid="29" grpId="0"/>
      <p:bldP spid="3" grpId="0" animBg="1"/>
      <p:bldP spid="30" grpId="0"/>
      <p:bldP spid="31" grpId="0"/>
      <p:bldP spid="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5120" y="98743"/>
            <a:ext cx="8229600" cy="1143000"/>
          </a:xfrm>
        </p:spPr>
        <p:txBody>
          <a:bodyPr/>
          <a:p>
            <a:r>
              <a:rPr lang="zh-CN" altLang="en-US"/>
              <a:t>考题考向预测</a:t>
            </a:r>
            <a:endParaRPr lang="zh-CN" altLang="en-US"/>
          </a:p>
        </p:txBody>
      </p:sp>
      <p:sp>
        <p:nvSpPr>
          <p:cNvPr id="3" name="文本框 2"/>
          <p:cNvSpPr txBox="1"/>
          <p:nvPr/>
        </p:nvSpPr>
        <p:spPr>
          <a:xfrm>
            <a:off x="530225" y="1113155"/>
            <a:ext cx="3160395" cy="368300"/>
          </a:xfrm>
          <a:prstGeom prst="rect">
            <a:avLst/>
          </a:prstGeom>
          <a:noFill/>
        </p:spPr>
        <p:txBody>
          <a:bodyPr wrap="none" rtlCol="0">
            <a:spAutoFit/>
          </a:bodyPr>
          <a:p>
            <a:r>
              <a:rPr lang="zh-CN" altLang="en-US"/>
              <a:t>主考向一         先秦时期的政治    </a:t>
            </a:r>
            <a:endParaRPr lang="zh-CN" altLang="en-US"/>
          </a:p>
        </p:txBody>
      </p:sp>
      <p:sp>
        <p:nvSpPr>
          <p:cNvPr id="4" name="文本框 3"/>
          <p:cNvSpPr txBox="1"/>
          <p:nvPr/>
        </p:nvSpPr>
        <p:spPr>
          <a:xfrm>
            <a:off x="142240" y="1786890"/>
            <a:ext cx="8869680" cy="368300"/>
          </a:xfrm>
          <a:prstGeom prst="rect">
            <a:avLst/>
          </a:prstGeom>
          <a:noFill/>
        </p:spPr>
        <p:txBody>
          <a:bodyPr wrap="none" rtlCol="0">
            <a:spAutoFit/>
          </a:bodyPr>
          <a:p>
            <a:pPr algn="l"/>
            <a:r>
              <a:rPr lang="zh-CN" altLang="en-US"/>
              <a:t>一、时间定位：原始社会、</a:t>
            </a:r>
            <a:r>
              <a:rPr lang="zh-CN" altLang="en-US">
                <a:sym typeface="+mn-ea"/>
              </a:rPr>
              <a:t>夏商周</a:t>
            </a:r>
            <a:r>
              <a:rPr lang="zh-CN" altLang="en-US"/>
              <a:t>（</a:t>
            </a:r>
            <a:r>
              <a:rPr lang="zh-CN" altLang="en-US">
                <a:sym typeface="+mn-ea"/>
              </a:rPr>
              <a:t>奴隶社会</a:t>
            </a:r>
            <a:r>
              <a:rPr lang="zh-CN" altLang="en-US"/>
              <a:t>）、春秋战国（奴隶社会到封建社会转型</a:t>
            </a:r>
            <a:endParaRPr lang="zh-CN" altLang="en-US"/>
          </a:p>
        </p:txBody>
      </p:sp>
      <p:sp>
        <p:nvSpPr>
          <p:cNvPr id="5" name="文本框 4"/>
          <p:cNvSpPr txBox="1"/>
          <p:nvPr/>
        </p:nvSpPr>
        <p:spPr>
          <a:xfrm>
            <a:off x="325120" y="2329180"/>
            <a:ext cx="4413250" cy="368300"/>
          </a:xfrm>
          <a:prstGeom prst="rect">
            <a:avLst/>
          </a:prstGeom>
          <a:noFill/>
        </p:spPr>
        <p:txBody>
          <a:bodyPr wrap="none" rtlCol="0">
            <a:spAutoFit/>
          </a:bodyPr>
          <a:p>
            <a:r>
              <a:rPr lang="zh-CN" altLang="en-US"/>
              <a:t>（一）原始社会：</a:t>
            </a:r>
            <a:r>
              <a:rPr lang="en-US" altLang="zh-CN"/>
              <a:t>1</a:t>
            </a:r>
            <a:r>
              <a:rPr lang="zh-CN" altLang="en-US"/>
              <a:t>、</a:t>
            </a:r>
            <a:r>
              <a:rPr lang="zh-CN" altLang="en-US"/>
              <a:t>中华文明起源的特点</a:t>
            </a:r>
            <a:endParaRPr lang="zh-CN" altLang="en-US"/>
          </a:p>
        </p:txBody>
      </p:sp>
      <p:sp>
        <p:nvSpPr>
          <p:cNvPr id="7" name="文本框 6"/>
          <p:cNvSpPr txBox="1"/>
          <p:nvPr/>
        </p:nvSpPr>
        <p:spPr>
          <a:xfrm>
            <a:off x="530225" y="2811145"/>
            <a:ext cx="2355850" cy="368300"/>
          </a:xfrm>
          <a:prstGeom prst="rect">
            <a:avLst/>
          </a:prstGeom>
          <a:noFill/>
        </p:spPr>
        <p:txBody>
          <a:bodyPr wrap="none" rtlCol="0">
            <a:spAutoFit/>
          </a:bodyPr>
          <a:p>
            <a:r>
              <a:rPr lang="zh-CN" altLang="en-US">
                <a:solidFill>
                  <a:srgbClr val="FF0000"/>
                </a:solidFill>
              </a:rPr>
              <a:t>（</a:t>
            </a:r>
            <a:r>
              <a:rPr lang="en-US" altLang="zh-CN">
                <a:solidFill>
                  <a:srgbClr val="FF0000"/>
                </a:solidFill>
              </a:rPr>
              <a:t>1</a:t>
            </a:r>
            <a:r>
              <a:rPr lang="zh-CN" altLang="en-US">
                <a:solidFill>
                  <a:srgbClr val="FF0000"/>
                </a:solidFill>
              </a:rPr>
              <a:t>）多元一体的格局</a:t>
            </a:r>
            <a:endParaRPr lang="zh-CN" altLang="en-US">
              <a:solidFill>
                <a:srgbClr val="FF0000"/>
              </a:solidFill>
            </a:endParaRPr>
          </a:p>
        </p:txBody>
      </p:sp>
      <p:sp>
        <p:nvSpPr>
          <p:cNvPr id="8" name="文本框 7"/>
          <p:cNvSpPr txBox="1"/>
          <p:nvPr/>
        </p:nvSpPr>
        <p:spPr>
          <a:xfrm>
            <a:off x="937260" y="3179445"/>
            <a:ext cx="5669280" cy="368300"/>
          </a:xfrm>
          <a:prstGeom prst="rect">
            <a:avLst/>
          </a:prstGeom>
          <a:noFill/>
        </p:spPr>
        <p:txBody>
          <a:bodyPr wrap="none" rtlCol="0">
            <a:spAutoFit/>
          </a:bodyPr>
          <a:p>
            <a:r>
              <a:rPr lang="zh-CN" altLang="en-US">
                <a:latin typeface="Calibri" panose="020F0502020204030204" charset="0"/>
              </a:rPr>
              <a:t>①新石器时代：从满天星斗到中原核心，格局初步奠定</a:t>
            </a:r>
            <a:endParaRPr lang="zh-CN" altLang="en-US">
              <a:latin typeface="Calibri" panose="020F0502020204030204" charset="0"/>
            </a:endParaRPr>
          </a:p>
        </p:txBody>
      </p:sp>
      <p:sp>
        <p:nvSpPr>
          <p:cNvPr id="9" name="文本框 8"/>
          <p:cNvSpPr txBox="1"/>
          <p:nvPr/>
        </p:nvSpPr>
        <p:spPr>
          <a:xfrm>
            <a:off x="937260" y="3675380"/>
            <a:ext cx="5669280" cy="368300"/>
          </a:xfrm>
          <a:prstGeom prst="rect">
            <a:avLst/>
          </a:prstGeom>
          <a:noFill/>
        </p:spPr>
        <p:txBody>
          <a:bodyPr wrap="none" rtlCol="0">
            <a:spAutoFit/>
          </a:bodyPr>
          <a:p>
            <a:r>
              <a:rPr lang="zh-CN" altLang="en-US">
                <a:latin typeface="Calibri" panose="020F0502020204030204" charset="0"/>
              </a:rPr>
              <a:t>②战国时期：以华夏族为主体的多元一体格局正式形成</a:t>
            </a:r>
            <a:endParaRPr lang="zh-CN" altLang="en-US">
              <a:latin typeface="Calibri" panose="020F0502020204030204" charset="0"/>
            </a:endParaRPr>
          </a:p>
        </p:txBody>
      </p:sp>
      <p:sp>
        <p:nvSpPr>
          <p:cNvPr id="10" name="文本框 9"/>
          <p:cNvSpPr txBox="1"/>
          <p:nvPr/>
        </p:nvSpPr>
        <p:spPr>
          <a:xfrm>
            <a:off x="937260" y="4158615"/>
            <a:ext cx="6126480" cy="368300"/>
          </a:xfrm>
          <a:prstGeom prst="rect">
            <a:avLst/>
          </a:prstGeom>
          <a:noFill/>
        </p:spPr>
        <p:txBody>
          <a:bodyPr wrap="none" rtlCol="0">
            <a:spAutoFit/>
          </a:bodyPr>
          <a:p>
            <a:r>
              <a:rPr lang="zh-CN" altLang="en-US">
                <a:latin typeface="Calibri" panose="020F0502020204030204" charset="0"/>
              </a:rPr>
              <a:t>③从秦开始：多元一体的格局逐步发展为大一统的政治格局</a:t>
            </a:r>
            <a:endParaRPr lang="zh-CN" altLang="en-US">
              <a:latin typeface="Calibri" panose="020F0502020204030204" charset="0"/>
            </a:endParaRPr>
          </a:p>
        </p:txBody>
      </p:sp>
      <p:sp>
        <p:nvSpPr>
          <p:cNvPr id="11" name="文本框 10"/>
          <p:cNvSpPr txBox="1"/>
          <p:nvPr/>
        </p:nvSpPr>
        <p:spPr>
          <a:xfrm>
            <a:off x="530225" y="4657090"/>
            <a:ext cx="2813050" cy="368300"/>
          </a:xfrm>
          <a:prstGeom prst="rect">
            <a:avLst/>
          </a:prstGeom>
          <a:noFill/>
        </p:spPr>
        <p:txBody>
          <a:bodyPr wrap="none" rtlCol="0">
            <a:spAutoFit/>
          </a:bodyPr>
          <a:p>
            <a:r>
              <a:rPr lang="zh-CN" altLang="en-US">
                <a:solidFill>
                  <a:srgbClr val="FF0000"/>
                </a:solidFill>
              </a:rPr>
              <a:t>（</a:t>
            </a:r>
            <a:r>
              <a:rPr lang="en-US" altLang="zh-CN">
                <a:solidFill>
                  <a:srgbClr val="FF0000"/>
                </a:solidFill>
              </a:rPr>
              <a:t>2</a:t>
            </a:r>
            <a:r>
              <a:rPr lang="zh-CN" altLang="en-US">
                <a:solidFill>
                  <a:srgbClr val="FF0000"/>
                </a:solidFill>
              </a:rPr>
              <a:t>）源远流长，生生不息</a:t>
            </a:r>
            <a:endParaRPr lang="zh-CN" altLang="en-US">
              <a:solidFill>
                <a:srgbClr val="FF0000"/>
              </a:solidFill>
            </a:endParaRPr>
          </a:p>
        </p:txBody>
      </p:sp>
      <p:sp>
        <p:nvSpPr>
          <p:cNvPr id="12" name="文本框 11"/>
          <p:cNvSpPr txBox="1"/>
          <p:nvPr/>
        </p:nvSpPr>
        <p:spPr>
          <a:xfrm>
            <a:off x="530225" y="5163185"/>
            <a:ext cx="2813050" cy="368300"/>
          </a:xfrm>
          <a:prstGeom prst="rect">
            <a:avLst/>
          </a:prstGeom>
          <a:noFill/>
        </p:spPr>
        <p:txBody>
          <a:bodyPr wrap="none" rtlCol="0">
            <a:spAutoFit/>
          </a:bodyPr>
          <a:p>
            <a:r>
              <a:rPr lang="zh-CN" altLang="en-US">
                <a:solidFill>
                  <a:srgbClr val="FF0000"/>
                </a:solidFill>
              </a:rPr>
              <a:t>（</a:t>
            </a:r>
            <a:r>
              <a:rPr lang="en-US" altLang="zh-CN">
                <a:solidFill>
                  <a:srgbClr val="FF0000"/>
                </a:solidFill>
              </a:rPr>
              <a:t>3</a:t>
            </a:r>
            <a:r>
              <a:rPr lang="zh-CN" altLang="en-US">
                <a:solidFill>
                  <a:srgbClr val="FF0000"/>
                </a:solidFill>
              </a:rPr>
              <a:t>）兼容并蓄、相互交融</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50495" y="143510"/>
            <a:ext cx="2926080" cy="645160"/>
          </a:xfrm>
          <a:prstGeom prst="rect">
            <a:avLst/>
          </a:prstGeom>
          <a:noFill/>
        </p:spPr>
        <p:txBody>
          <a:bodyPr wrap="none" rtlCol="0">
            <a:spAutoFit/>
          </a:bodyPr>
          <a:p>
            <a:r>
              <a:rPr lang="zh-CN" altLang="en-US" sz="3600"/>
              <a:t>（二）夏商周</a:t>
            </a:r>
            <a:endParaRPr lang="zh-CN" altLang="en-US" sz="3600"/>
          </a:p>
        </p:txBody>
      </p:sp>
      <p:sp>
        <p:nvSpPr>
          <p:cNvPr id="6" name="文本框 5"/>
          <p:cNvSpPr txBox="1"/>
          <p:nvPr/>
        </p:nvSpPr>
        <p:spPr>
          <a:xfrm>
            <a:off x="-118110" y="1425575"/>
            <a:ext cx="9442450" cy="1198880"/>
          </a:xfrm>
          <a:prstGeom prst="rect">
            <a:avLst/>
          </a:prstGeom>
          <a:noFill/>
        </p:spPr>
        <p:txBody>
          <a:bodyPr wrap="none" rtlCol="0">
            <a:spAutoFit/>
          </a:bodyPr>
          <a:p>
            <a:pPr algn="l"/>
            <a:r>
              <a:rPr lang="zh-CN" altLang="en-US"/>
              <a:t>（</a:t>
            </a:r>
            <a:r>
              <a:rPr lang="en-US" altLang="zh-CN"/>
              <a:t>1</a:t>
            </a:r>
            <a:r>
              <a:rPr lang="zh-CN" altLang="en-US"/>
              <a:t>）对分封制的再评价：政治上有助于巩固统治，拓展疆域，</a:t>
            </a:r>
            <a:r>
              <a:rPr lang="zh-CN" altLang="en-US">
                <a:sym typeface="+mn-ea"/>
              </a:rPr>
              <a:t>是方国联盟到中央集权的过渡</a:t>
            </a:r>
            <a:endParaRPr lang="zh-CN" altLang="en-US"/>
          </a:p>
          <a:p>
            <a:pPr algn="l"/>
            <a:r>
              <a:rPr lang="zh-CN" altLang="en-US"/>
              <a:t>；经济上有助于边疆开发、中原地区先进基础推广和交通的发展；文化上有助于周主流文化</a:t>
            </a:r>
            <a:endParaRPr lang="zh-CN" altLang="en-US"/>
          </a:p>
          <a:p>
            <a:pPr algn="l"/>
            <a:r>
              <a:rPr lang="zh-CN" altLang="en-US"/>
              <a:t>传播、文化交流和认可；民族关系上有助于民族融合、民族心理的认同和统一多民族国家的</a:t>
            </a:r>
            <a:endParaRPr lang="zh-CN" altLang="en-US"/>
          </a:p>
          <a:p>
            <a:pPr algn="l"/>
            <a:r>
              <a:rPr lang="zh-CN" altLang="en-US"/>
              <a:t>萌发；</a:t>
            </a:r>
            <a:endParaRPr lang="zh-CN" altLang="en-US"/>
          </a:p>
        </p:txBody>
      </p:sp>
      <p:sp>
        <p:nvSpPr>
          <p:cNvPr id="7" name="文本框 6"/>
          <p:cNvSpPr txBox="1"/>
          <p:nvPr/>
        </p:nvSpPr>
        <p:spPr>
          <a:xfrm>
            <a:off x="92710" y="909955"/>
            <a:ext cx="4827270" cy="368300"/>
          </a:xfrm>
          <a:prstGeom prst="rect">
            <a:avLst/>
          </a:prstGeom>
          <a:noFill/>
        </p:spPr>
        <p:txBody>
          <a:bodyPr wrap="none" rtlCol="0">
            <a:spAutoFit/>
          </a:bodyPr>
          <a:p>
            <a:pPr algn="l"/>
            <a:r>
              <a:rPr lang="en-US" altLang="zh-CN"/>
              <a:t>1</a:t>
            </a:r>
            <a:r>
              <a:rPr lang="zh-CN" altLang="en-US"/>
              <a:t>、</a:t>
            </a:r>
            <a:r>
              <a:rPr lang="zh-CN" altLang="en-US">
                <a:sym typeface="+mn-ea"/>
              </a:rPr>
              <a:t>周：主要制度</a:t>
            </a:r>
            <a:r>
              <a:rPr lang="en-US" altLang="zh-CN">
                <a:sym typeface="+mn-ea"/>
              </a:rPr>
              <a:t>——</a:t>
            </a:r>
            <a:r>
              <a:rPr lang="zh-CN" altLang="en-US">
                <a:sym typeface="+mn-ea"/>
              </a:rPr>
              <a:t>分封制、宗法制、礼乐制</a:t>
            </a:r>
            <a:endParaRPr lang="zh-CN" altLang="en-US"/>
          </a:p>
        </p:txBody>
      </p:sp>
      <p:sp>
        <p:nvSpPr>
          <p:cNvPr id="10" name="文本框 9"/>
          <p:cNvSpPr txBox="1"/>
          <p:nvPr/>
        </p:nvSpPr>
        <p:spPr>
          <a:xfrm>
            <a:off x="0" y="2801620"/>
            <a:ext cx="9213850" cy="645160"/>
          </a:xfrm>
          <a:prstGeom prst="rect">
            <a:avLst/>
          </a:prstGeom>
          <a:noFill/>
        </p:spPr>
        <p:txBody>
          <a:bodyPr wrap="none" rtlCol="0">
            <a:spAutoFit/>
          </a:bodyPr>
          <a:p>
            <a:r>
              <a:rPr lang="zh-CN" altLang="en-US"/>
              <a:t>（</a:t>
            </a:r>
            <a:r>
              <a:rPr lang="en-US" altLang="zh-CN"/>
              <a:t>2</a:t>
            </a:r>
            <a:r>
              <a:rPr lang="zh-CN" altLang="en-US"/>
              <a:t>）对礼乐制的再评价：是维护分封制和宗法制的工具，是调节社会关系的准则，有助于</a:t>
            </a:r>
            <a:endParaRPr lang="zh-CN" altLang="en-US"/>
          </a:p>
          <a:p>
            <a:r>
              <a:rPr lang="zh-CN" altLang="en-US"/>
              <a:t>社会的和谐安定，对价值观的传播、民族文化的交流和文化认同起促进作用</a:t>
            </a:r>
            <a:endParaRPr lang="zh-CN" altLang="en-US"/>
          </a:p>
        </p:txBody>
      </p:sp>
      <p:sp>
        <p:nvSpPr>
          <p:cNvPr id="11" name="文本框 10"/>
          <p:cNvSpPr txBox="1"/>
          <p:nvPr/>
        </p:nvSpPr>
        <p:spPr>
          <a:xfrm>
            <a:off x="92710" y="3754120"/>
            <a:ext cx="5212080" cy="645160"/>
          </a:xfrm>
          <a:prstGeom prst="rect">
            <a:avLst/>
          </a:prstGeom>
          <a:noFill/>
        </p:spPr>
        <p:txBody>
          <a:bodyPr wrap="none" rtlCol="0">
            <a:spAutoFit/>
          </a:bodyPr>
          <a:p>
            <a:r>
              <a:rPr lang="zh-CN" altLang="en-US" sz="3600"/>
              <a:t>（三）东周（春秋战国）</a:t>
            </a:r>
            <a:endParaRPr lang="zh-CN" altLang="en-US" sz="3600"/>
          </a:p>
        </p:txBody>
      </p:sp>
      <p:sp>
        <p:nvSpPr>
          <p:cNvPr id="12" name="文本框 11"/>
          <p:cNvSpPr txBox="1"/>
          <p:nvPr/>
        </p:nvSpPr>
        <p:spPr>
          <a:xfrm>
            <a:off x="150495" y="4706620"/>
            <a:ext cx="9213850" cy="922020"/>
          </a:xfrm>
          <a:prstGeom prst="rect">
            <a:avLst/>
          </a:prstGeom>
          <a:noFill/>
        </p:spPr>
        <p:txBody>
          <a:bodyPr wrap="none" rtlCol="0">
            <a:spAutoFit/>
          </a:bodyPr>
          <a:p>
            <a:r>
              <a:rPr lang="en-US" altLang="zh-CN"/>
              <a:t>1</a:t>
            </a:r>
            <a:r>
              <a:rPr lang="zh-CN" altLang="en-US"/>
              <a:t>、礼坏乐崩，王室衰微，逐渐失去天下共主地位；诸候混战，分封制和宗法制逐渐瓦解；</a:t>
            </a:r>
            <a:endParaRPr lang="zh-CN" altLang="en-US"/>
          </a:p>
          <a:p>
            <a:r>
              <a:rPr lang="zh-CN" altLang="en-US"/>
              <a:t>各国变法，专制主义中央集权制的雏形出现，官僚制度逐渐建立；贵族衰落，平民崛起，</a:t>
            </a:r>
            <a:endParaRPr lang="zh-CN" altLang="en-US"/>
          </a:p>
          <a:p>
            <a:r>
              <a:rPr lang="zh-CN" altLang="en-US"/>
              <a:t>士崛起，</a:t>
            </a:r>
            <a:r>
              <a:rPr lang="zh-CN" altLang="en-US">
                <a:solidFill>
                  <a:srgbClr val="FF0000"/>
                </a:solidFill>
              </a:rPr>
              <a:t>多元一体格局正式形成，</a:t>
            </a:r>
            <a:r>
              <a:rPr lang="zh-CN" altLang="zh-CN">
                <a:solidFill>
                  <a:srgbClr val="FF0000"/>
                </a:solidFill>
              </a:rPr>
              <a:t>华夏认同观念推广</a:t>
            </a:r>
            <a:r>
              <a:rPr lang="zh-CN" altLang="zh-CN"/>
              <a:t>。</a:t>
            </a:r>
            <a:endParaRPr lang="zh-CN" altLang="zh-CN"/>
          </a:p>
        </p:txBody>
      </p:sp>
      <p:sp>
        <p:nvSpPr>
          <p:cNvPr id="13" name="文本框 12"/>
          <p:cNvSpPr txBox="1"/>
          <p:nvPr/>
        </p:nvSpPr>
        <p:spPr>
          <a:xfrm>
            <a:off x="243205" y="5628640"/>
            <a:ext cx="3041650" cy="368300"/>
          </a:xfrm>
          <a:prstGeom prst="rect">
            <a:avLst/>
          </a:prstGeom>
          <a:noFill/>
        </p:spPr>
        <p:txBody>
          <a:bodyPr wrap="none" rtlCol="0">
            <a:spAutoFit/>
          </a:bodyPr>
          <a:p>
            <a:r>
              <a:rPr lang="en-US" altLang="zh-CN"/>
              <a:t>2</a:t>
            </a:r>
            <a:r>
              <a:rPr lang="zh-CN" altLang="en-US"/>
              <a:t>、春秋战国时期的华夏认同</a:t>
            </a:r>
            <a:endParaRPr lang="zh-CN" altLang="en-US"/>
          </a:p>
        </p:txBody>
      </p:sp>
      <p:sp>
        <p:nvSpPr>
          <p:cNvPr id="14" name="文本框 13"/>
          <p:cNvSpPr txBox="1"/>
          <p:nvPr/>
        </p:nvSpPr>
        <p:spPr>
          <a:xfrm>
            <a:off x="-34925" y="5996940"/>
            <a:ext cx="8985250" cy="368300"/>
          </a:xfrm>
          <a:prstGeom prst="rect">
            <a:avLst/>
          </a:prstGeom>
          <a:noFill/>
        </p:spPr>
        <p:txBody>
          <a:bodyPr wrap="none" rtlCol="0">
            <a:spAutoFit/>
          </a:bodyPr>
          <a:p>
            <a:r>
              <a:rPr lang="zh-CN" altLang="en-US"/>
              <a:t>（</a:t>
            </a:r>
            <a:r>
              <a:rPr lang="en-US" altLang="zh-CN"/>
              <a:t>1</a:t>
            </a:r>
            <a:r>
              <a:rPr lang="zh-CN" altLang="en-US"/>
              <a:t>）春秋时期：中原各国自称华夏，在民族交往过程中，少数民族也产生华夏认同观念</a:t>
            </a:r>
            <a:endParaRPr lang="zh-CN" altLang="en-US"/>
          </a:p>
        </p:txBody>
      </p:sp>
      <p:sp>
        <p:nvSpPr>
          <p:cNvPr id="15" name="文本框 14"/>
          <p:cNvSpPr txBox="1"/>
          <p:nvPr/>
        </p:nvSpPr>
        <p:spPr>
          <a:xfrm>
            <a:off x="0" y="6365240"/>
            <a:ext cx="4253865" cy="368300"/>
          </a:xfrm>
          <a:prstGeom prst="rect">
            <a:avLst/>
          </a:prstGeom>
          <a:noFill/>
        </p:spPr>
        <p:txBody>
          <a:bodyPr wrap="none" rtlCol="0">
            <a:spAutoFit/>
          </a:bodyPr>
          <a:p>
            <a:r>
              <a:rPr lang="zh-CN" altLang="en-US"/>
              <a:t>（</a:t>
            </a:r>
            <a:r>
              <a:rPr lang="en-US" altLang="zh-CN"/>
              <a:t>2)</a:t>
            </a:r>
            <a:r>
              <a:rPr lang="zh-CN" altLang="zh-CN"/>
              <a:t>战国以后，少数民族逐渐融入华夏族</a:t>
            </a:r>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0" y="1600200"/>
            <a:ext cx="4644008" cy="5069160"/>
          </a:xfrm>
        </p:spPr>
        <p:txBody>
          <a:bodyPr>
            <a:normAutofit fontScale="85000" lnSpcReduction="20000"/>
          </a:bodyPr>
          <a:lstStyle/>
          <a:p>
            <a:r>
              <a:rPr lang="zh-CN" altLang="en-US" dirty="0" smtClean="0"/>
              <a:t>（一）获取和解读信息</a:t>
            </a:r>
            <a:endParaRPr lang="en-US" altLang="zh-CN" dirty="0" smtClean="0"/>
          </a:p>
          <a:p>
            <a:r>
              <a:rPr lang="en-US" altLang="zh-CN" b="1" dirty="0" smtClean="0"/>
              <a:t>1</a:t>
            </a:r>
            <a:r>
              <a:rPr lang="zh-CN" altLang="en-US" b="1" dirty="0" smtClean="0"/>
              <a:t>、理解试题提供的图文材料和考试要求</a:t>
            </a:r>
            <a:endParaRPr lang="en-US" altLang="zh-CN" b="1" dirty="0" smtClean="0"/>
          </a:p>
          <a:p>
            <a:r>
              <a:rPr lang="zh-CN" altLang="en-US" dirty="0" smtClean="0"/>
              <a:t>例</a:t>
            </a:r>
            <a:r>
              <a:rPr lang="en-US" altLang="zh-CN" dirty="0" smtClean="0"/>
              <a:t>1</a:t>
            </a:r>
            <a:r>
              <a:rPr lang="zh-CN" altLang="en-US" dirty="0" smtClean="0"/>
              <a:t>．图</a:t>
            </a:r>
            <a:r>
              <a:rPr lang="en-US" altLang="zh-CN" dirty="0" smtClean="0"/>
              <a:t>1</a:t>
            </a:r>
            <a:r>
              <a:rPr lang="zh-CN" altLang="en-US" dirty="0" smtClean="0"/>
              <a:t>显示了第二次世界大战后美国对欧洲国家经济援助状况。这一状况反映了（      ）</a:t>
            </a:r>
            <a:endParaRPr lang="zh-CN" altLang="en-US" dirty="0" smtClean="0"/>
          </a:p>
          <a:p>
            <a:r>
              <a:rPr lang="en-US" altLang="zh-CN" dirty="0" smtClean="0"/>
              <a:t>A</a:t>
            </a:r>
            <a:r>
              <a:rPr lang="zh-CN" altLang="en-US" dirty="0" smtClean="0"/>
              <a:t>．受援国已经成为援助国的经济附庸  </a:t>
            </a:r>
            <a:endParaRPr lang="en-US" altLang="zh-CN" dirty="0" smtClean="0"/>
          </a:p>
          <a:p>
            <a:r>
              <a:rPr lang="zh-CN" altLang="en-US" dirty="0" smtClean="0"/>
              <a:t> </a:t>
            </a:r>
            <a:r>
              <a:rPr lang="en-US" altLang="zh-CN" dirty="0" smtClean="0"/>
              <a:t>B</a:t>
            </a:r>
            <a:r>
              <a:rPr lang="zh-CN" altLang="en-US" dirty="0" smtClean="0"/>
              <a:t>．资本主义世界经济国际化空前加强</a:t>
            </a:r>
            <a:endParaRPr lang="zh-CN" altLang="en-US" dirty="0" smtClean="0"/>
          </a:p>
          <a:p>
            <a:r>
              <a:rPr lang="en-US" altLang="zh-CN" dirty="0" smtClean="0"/>
              <a:t>C</a:t>
            </a:r>
            <a:r>
              <a:rPr lang="zh-CN" altLang="en-US" dirty="0" smtClean="0"/>
              <a:t>．意识形态成为能否提供援助的前提   </a:t>
            </a:r>
            <a:endParaRPr lang="en-US" altLang="zh-CN" dirty="0" smtClean="0"/>
          </a:p>
          <a:p>
            <a:r>
              <a:rPr lang="en-US" altLang="zh-CN" dirty="0" smtClean="0"/>
              <a:t>D</a:t>
            </a:r>
            <a:r>
              <a:rPr lang="zh-CN" altLang="en-US" dirty="0" smtClean="0"/>
              <a:t>．援助顿多寡取决于是否为战时盟国</a:t>
            </a:r>
            <a:endParaRPr lang="zh-CN" altLang="en-US" dirty="0" smtClean="0"/>
          </a:p>
          <a:p>
            <a:endParaRPr lang="en-US" altLang="zh-CN" dirty="0" smtClean="0"/>
          </a:p>
          <a:p>
            <a:pPr marL="0" marR="0" algn="just">
              <a:spcBef>
                <a:spcPts val="0"/>
              </a:spcBef>
              <a:spcAft>
                <a:spcPts val="0"/>
              </a:spcAft>
            </a:pPr>
            <a:endParaRPr lang="zh-CN" altLang="en-US" kern="100" dirty="0"/>
          </a:p>
          <a:p>
            <a:pPr>
              <a:buNone/>
            </a:pPr>
            <a:endParaRPr lang="zh-CN" altLang="en-US" dirty="0"/>
          </a:p>
        </p:txBody>
      </p:sp>
      <p:pic>
        <p:nvPicPr>
          <p:cNvPr id="4098" name="Picture 2" descr="C:\Users\Administrator\Desktop\图片1.png"/>
          <p:cNvPicPr>
            <a:picLocks noGrp="1" noChangeAspect="1" noChangeArrowheads="1"/>
          </p:cNvPicPr>
          <p:nvPr>
            <p:ph sz="half" idx="2"/>
          </p:nvPr>
        </p:nvPicPr>
        <p:blipFill>
          <a:blip r:embed="rId1" cstate="print"/>
          <a:srcRect/>
          <a:stretch>
            <a:fillRect/>
          </a:stretch>
        </p:blipFill>
        <p:spPr bwMode="auto">
          <a:xfrm>
            <a:off x="4860032" y="1916832"/>
            <a:ext cx="3600400" cy="4320480"/>
          </a:xfrm>
          <a:prstGeom prst="rect">
            <a:avLst/>
          </a:prstGeom>
          <a:noFill/>
        </p:spPr>
      </p:pic>
      <p:sp>
        <p:nvSpPr>
          <p:cNvPr id="6" name="矩形 5"/>
          <p:cNvSpPr/>
          <p:nvPr/>
        </p:nvSpPr>
        <p:spPr>
          <a:xfrm>
            <a:off x="6372200" y="6093296"/>
            <a:ext cx="971741" cy="523220"/>
          </a:xfrm>
          <a:prstGeom prst="rect">
            <a:avLst/>
          </a:prstGeom>
        </p:spPr>
        <p:txBody>
          <a:bodyPr wrap="none">
            <a:spAutoFit/>
          </a:bodyPr>
          <a:lstStyle/>
          <a:p>
            <a:pPr marL="342900" lvl="0" indent="-342900">
              <a:spcBef>
                <a:spcPct val="20000"/>
              </a:spcBef>
              <a:buFont typeface="Arial" panose="020B0604020202020204" pitchFamily="34" charset="0"/>
              <a:buChar char="•"/>
            </a:pPr>
            <a:r>
              <a:rPr lang="zh-CN" altLang="en-US" sz="2800" dirty="0">
                <a:solidFill>
                  <a:prstClr val="black"/>
                </a:solidFill>
              </a:rPr>
              <a:t>图</a:t>
            </a:r>
            <a:r>
              <a:rPr lang="en-US" altLang="zh-CN" sz="2800" dirty="0">
                <a:solidFill>
                  <a:prstClr val="black"/>
                </a:solidFill>
              </a:rPr>
              <a:t>l</a:t>
            </a:r>
            <a:endParaRPr lang="en-US" altLang="zh-CN" sz="2800" dirty="0">
              <a:solidFill>
                <a:prstClr val="black"/>
              </a:solidFill>
            </a:endParaRPr>
          </a:p>
        </p:txBody>
      </p:sp>
      <p:sp>
        <p:nvSpPr>
          <p:cNvPr id="7" name="TextBox 6"/>
          <p:cNvSpPr txBox="1"/>
          <p:nvPr/>
        </p:nvSpPr>
        <p:spPr>
          <a:xfrm>
            <a:off x="3779912" y="3068960"/>
            <a:ext cx="431528" cy="646331"/>
          </a:xfrm>
          <a:prstGeom prst="rect">
            <a:avLst/>
          </a:prstGeom>
          <a:noFill/>
        </p:spPr>
        <p:txBody>
          <a:bodyPr wrap="none" rtlCol="0">
            <a:spAutoFit/>
          </a:bodyPr>
          <a:lstStyle/>
          <a:p>
            <a:r>
              <a:rPr lang="en-US" altLang="zh-CN" sz="3600" dirty="0" smtClean="0"/>
              <a:t>C</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8265" y="151130"/>
            <a:ext cx="8636000" cy="3538220"/>
          </a:xfrm>
          <a:prstGeom prst="rect">
            <a:avLst/>
          </a:prstGeom>
          <a:noFill/>
          <a:ln w="9525">
            <a:noFill/>
          </a:ln>
        </p:spPr>
        <p:txBody>
          <a:bodyPr wrap="square">
            <a:spAutoFit/>
          </a:bodyPr>
          <a:p>
            <a:pPr indent="0"/>
            <a:r>
              <a:rPr lang="en-US" sz="2800" b="1">
                <a:solidFill>
                  <a:srgbClr val="000000"/>
                </a:solidFill>
                <a:latin typeface="宋体" panose="02010600030101010101" pitchFamily="2" charset="-122"/>
                <a:cs typeface="方正中等线_GBK" charset="0"/>
              </a:rPr>
              <a:t>1</a:t>
            </a:r>
            <a:r>
              <a:rPr lang="en-US" sz="2800" b="0">
                <a:solidFill>
                  <a:srgbClr val="000000"/>
                </a:solidFill>
                <a:latin typeface="宋体" panose="02010600030101010101" pitchFamily="2" charset="-122"/>
                <a:cs typeface="方正中等线_GBK" charset="0"/>
              </a:rPr>
              <a:t>.</a:t>
            </a:r>
            <a:r>
              <a:rPr lang="en-US" sz="2800" b="0">
                <a:solidFill>
                  <a:srgbClr val="000000"/>
                </a:solidFill>
                <a:latin typeface="NEU-BZ-S92" charset="0"/>
                <a:cs typeface="方正中等线_GBK" charset="0"/>
              </a:rPr>
              <a:t> </a:t>
            </a:r>
            <a:r>
              <a:rPr lang="zh-CN" sz="2800" b="0">
                <a:solidFill>
                  <a:srgbClr val="000000"/>
                </a:solidFill>
                <a:cs typeface="方正中等线_GBK" charset="0"/>
              </a:rPr>
              <a:t>西周时，周王授予诸侯管治封域内土著邦族的权利，包括组织城防、分派劳役、划定田亩、贡献土产等具体内容；各邦族多依旧保有其宗族组织，同时在一定程度上践行周礼。对此理解正确的是，当时        (　　)A．儒家礼乐文明推动文化认同B．中央政府实现对地方的直接管理C．分封制的推行促进族群融合D．土著邦族作为新兴政治力量崛起</a:t>
            </a:r>
            <a:endParaRPr lang="zh-CN" altLang="en-US" sz="2800"/>
          </a:p>
        </p:txBody>
      </p:sp>
      <p:sp>
        <p:nvSpPr>
          <p:cNvPr id="3" name="文本框 2"/>
          <p:cNvSpPr txBox="1"/>
          <p:nvPr/>
        </p:nvSpPr>
        <p:spPr>
          <a:xfrm>
            <a:off x="7864475" y="1494155"/>
            <a:ext cx="399415" cy="583565"/>
          </a:xfrm>
          <a:prstGeom prst="rect">
            <a:avLst/>
          </a:prstGeom>
          <a:noFill/>
        </p:spPr>
        <p:txBody>
          <a:bodyPr wrap="none" rtlCol="0">
            <a:spAutoFit/>
          </a:bodyPr>
          <a:p>
            <a:r>
              <a:rPr lang="en-US" altLang="zh-CN" sz="3200"/>
              <a:t>C</a:t>
            </a:r>
            <a:endParaRPr lang="en-US" altLang="zh-CN" sz="3200"/>
          </a:p>
        </p:txBody>
      </p:sp>
      <p:sp>
        <p:nvSpPr>
          <p:cNvPr id="4" name="文本框 3"/>
          <p:cNvSpPr txBox="1"/>
          <p:nvPr/>
        </p:nvSpPr>
        <p:spPr>
          <a:xfrm>
            <a:off x="88265" y="3820795"/>
            <a:ext cx="8966835" cy="2676525"/>
          </a:xfrm>
          <a:prstGeom prst="rect">
            <a:avLst/>
          </a:prstGeom>
          <a:noFill/>
          <a:ln w="9525">
            <a:noFill/>
          </a:ln>
        </p:spPr>
        <p:txBody>
          <a:bodyPr wrap="square">
            <a:spAutoFit/>
          </a:bodyPr>
          <a:p>
            <a:pPr indent="0"/>
            <a:r>
              <a:rPr lang="en-US" altLang="zh-CN" sz="2800" b="0"/>
              <a:t>2.</a:t>
            </a:r>
            <a:r>
              <a:rPr lang="zh-CN" sz="2800" b="0">
                <a:ea typeface="宋体" panose="02010600030101010101" pitchFamily="2" charset="-122"/>
              </a:rPr>
              <a:t>《礼记·王制》规定：大诸侯国设三卿，都由天子任命，次一等的诸侯国也设三卿，其中二卿由天子任命，一卿由国君任命，小诸侯国设有两卿，都由国君任命。据此可知，西周分封制</a:t>
            </a:r>
            <a:r>
              <a:rPr lang="en-US" altLang="zh-CN" sz="2800" b="0"/>
              <a:t>A. </a:t>
            </a:r>
            <a:r>
              <a:rPr lang="zh-CN" sz="2800" b="0">
                <a:ea typeface="宋体" panose="02010600030101010101" pitchFamily="2" charset="-122"/>
              </a:rPr>
              <a:t>蕴含着中央集权的因素</a:t>
            </a:r>
            <a:r>
              <a:rPr lang="en-US" altLang="zh-CN" sz="2800" b="0"/>
              <a:t>B. </a:t>
            </a:r>
            <a:r>
              <a:rPr lang="zh-CN" sz="2800" b="0">
                <a:ea typeface="宋体" panose="02010600030101010101" pitchFamily="2" charset="-122"/>
              </a:rPr>
              <a:t>保证了周天子的专制统治</a:t>
            </a:r>
            <a:r>
              <a:rPr lang="en-US" altLang="zh-CN" sz="2800" b="0"/>
              <a:t>C. </a:t>
            </a:r>
            <a:r>
              <a:rPr lang="zh-CN" sz="2800" b="0">
                <a:ea typeface="宋体" panose="02010600030101010101" pitchFamily="2" charset="-122"/>
              </a:rPr>
              <a:t>宗法血缘色彩极其淡薄</a:t>
            </a:r>
            <a:r>
              <a:rPr lang="en-US" altLang="zh-CN" sz="2800" b="0"/>
              <a:t>D. </a:t>
            </a:r>
            <a:r>
              <a:rPr lang="zh-CN" sz="2800" b="0">
                <a:ea typeface="宋体" panose="02010600030101010101" pitchFamily="2" charset="-122"/>
              </a:rPr>
              <a:t>有效限制了地方诸侯权力</a:t>
            </a:r>
            <a:endParaRPr lang="zh-CN" altLang="en-US" sz="2800"/>
          </a:p>
        </p:txBody>
      </p:sp>
      <p:sp>
        <p:nvSpPr>
          <p:cNvPr id="5" name="文本框 4"/>
          <p:cNvSpPr txBox="1"/>
          <p:nvPr/>
        </p:nvSpPr>
        <p:spPr>
          <a:xfrm>
            <a:off x="6402070" y="5038725"/>
            <a:ext cx="417830" cy="583565"/>
          </a:xfrm>
          <a:prstGeom prst="rect">
            <a:avLst/>
          </a:prstGeom>
          <a:noFill/>
        </p:spPr>
        <p:txBody>
          <a:bodyPr wrap="none" rtlCol="0">
            <a:spAutoFit/>
          </a:bodyPr>
          <a:p>
            <a:r>
              <a:rPr lang="en-US" altLang="zh-CN" sz="3200"/>
              <a:t>A</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8790" y="890905"/>
            <a:ext cx="8186420" cy="4399915"/>
          </a:xfrm>
          <a:prstGeom prst="rect">
            <a:avLst/>
          </a:prstGeom>
          <a:noFill/>
          <a:ln w="9525">
            <a:noFill/>
          </a:ln>
        </p:spPr>
        <p:txBody>
          <a:bodyPr wrap="square">
            <a:spAutoFit/>
          </a:bodyPr>
          <a:p>
            <a:pPr indent="0"/>
            <a:r>
              <a:rPr lang="en-US" sz="2800" b="0">
                <a:latin typeface="Times New Roman" panose="02020603050405020304" pitchFamily="18" charset="0"/>
              </a:rPr>
              <a:t>3.</a:t>
            </a:r>
            <a:r>
              <a:rPr lang="zh-CN" sz="2800" b="0">
                <a:ea typeface="宋体" panose="02010600030101010101" pitchFamily="2" charset="-122"/>
              </a:rPr>
              <a:t>“当周代贵族从周王那里接受头衔或封号时，他们把这些头衔、封号刻在礼器上，向祖宗汇报。与此相反，战国时期虽然农民的赐姓或者封号显示其地位是政治秩序中、法律意义上的一名自由人，却被刻写在最终上交给君主的登记簿上，”这一变化反映了战国时期</a:t>
            </a:r>
            <a:r>
              <a:rPr lang="en-US" sz="2800" b="0">
                <a:latin typeface="Times New Roman" panose="02020603050405020304" pitchFamily="18" charset="0"/>
              </a:rPr>
              <a:t>A. </a:t>
            </a:r>
            <a:r>
              <a:rPr lang="zh-CN" sz="2800" b="0">
                <a:ea typeface="宋体" panose="02010600030101010101" pitchFamily="2" charset="-122"/>
              </a:rPr>
              <a:t>农民已摆脱贵族政治压迫</a:t>
            </a:r>
            <a:r>
              <a:rPr lang="en-US" sz="2800" b="0">
                <a:latin typeface="Times New Roman" panose="02020603050405020304" pitchFamily="18" charset="0"/>
              </a:rPr>
              <a:t>B. </a:t>
            </a:r>
            <a:r>
              <a:rPr lang="zh-CN" sz="2800" b="0">
                <a:ea typeface="宋体" panose="02010600030101010101" pitchFamily="2" charset="-122"/>
              </a:rPr>
              <a:t>分封制的社会基础扩大</a:t>
            </a:r>
            <a:r>
              <a:rPr lang="en-US" sz="2800" b="0">
                <a:latin typeface="Times New Roman" panose="02020603050405020304" pitchFamily="18" charset="0"/>
              </a:rPr>
              <a:t>C. </a:t>
            </a:r>
            <a:r>
              <a:rPr lang="zh-CN" sz="2800" b="0">
                <a:ea typeface="宋体" panose="02010600030101010101" pitchFamily="2" charset="-122"/>
              </a:rPr>
              <a:t>宗法关系已丧失政治意义</a:t>
            </a:r>
            <a:r>
              <a:rPr lang="en-US" sz="2800" b="0">
                <a:latin typeface="Times New Roman" panose="02020603050405020304" pitchFamily="18" charset="0"/>
              </a:rPr>
              <a:t>D. </a:t>
            </a:r>
            <a:r>
              <a:rPr lang="zh-CN" sz="2800" b="0">
                <a:ea typeface="宋体" panose="02010600030101010101" pitchFamily="2" charset="-122"/>
              </a:rPr>
              <a:t>君主权威出现专制趋势</a:t>
            </a:r>
            <a:endParaRPr lang="zh-CN" altLang="en-US" sz="2800"/>
          </a:p>
        </p:txBody>
      </p:sp>
      <p:sp>
        <p:nvSpPr>
          <p:cNvPr id="3" name="文本框 2"/>
          <p:cNvSpPr txBox="1"/>
          <p:nvPr/>
        </p:nvSpPr>
        <p:spPr>
          <a:xfrm>
            <a:off x="6596380" y="3045460"/>
            <a:ext cx="433070" cy="583565"/>
          </a:xfrm>
          <a:prstGeom prst="rect">
            <a:avLst/>
          </a:prstGeom>
          <a:noFill/>
        </p:spPr>
        <p:txBody>
          <a:bodyPr wrap="none" rtlCol="0">
            <a:spAutoFit/>
          </a:bodyPr>
          <a:p>
            <a:r>
              <a:rPr lang="en-US" altLang="zh-CN" sz="3200"/>
              <a:t>D</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考向</a:t>
            </a:r>
            <a:r>
              <a:rPr lang="en-US" altLang="zh-CN"/>
              <a:t>2  </a:t>
            </a:r>
            <a:r>
              <a:rPr lang="zh-CN" altLang="en-US"/>
              <a:t>先秦时期的经济</a:t>
            </a:r>
            <a:endParaRPr lang="zh-CN" altLang="en-US"/>
          </a:p>
        </p:txBody>
      </p:sp>
      <p:sp>
        <p:nvSpPr>
          <p:cNvPr id="3" name="文本框 2"/>
          <p:cNvSpPr txBox="1"/>
          <p:nvPr/>
        </p:nvSpPr>
        <p:spPr>
          <a:xfrm>
            <a:off x="266700" y="1257935"/>
            <a:ext cx="1407160" cy="460375"/>
          </a:xfrm>
          <a:prstGeom prst="rect">
            <a:avLst/>
          </a:prstGeom>
          <a:noFill/>
        </p:spPr>
        <p:txBody>
          <a:bodyPr wrap="none" rtlCol="0">
            <a:spAutoFit/>
          </a:bodyPr>
          <a:p>
            <a:r>
              <a:rPr lang="zh-CN" altLang="en-US" sz="2400" b="1"/>
              <a:t>核心突破</a:t>
            </a:r>
            <a:endParaRPr lang="zh-CN" altLang="en-US" sz="2400" b="1"/>
          </a:p>
        </p:txBody>
      </p:sp>
      <p:sp>
        <p:nvSpPr>
          <p:cNvPr id="4" name="文本框 3"/>
          <p:cNvSpPr txBox="1"/>
          <p:nvPr/>
        </p:nvSpPr>
        <p:spPr>
          <a:xfrm>
            <a:off x="689610" y="1718310"/>
            <a:ext cx="984250" cy="368300"/>
          </a:xfrm>
          <a:prstGeom prst="rect">
            <a:avLst/>
          </a:prstGeom>
          <a:noFill/>
        </p:spPr>
        <p:txBody>
          <a:bodyPr wrap="none" rtlCol="0">
            <a:spAutoFit/>
          </a:bodyPr>
          <a:p>
            <a:r>
              <a:rPr lang="en-US" altLang="zh-CN"/>
              <a:t>1</a:t>
            </a:r>
            <a:r>
              <a:rPr lang="zh-CN" altLang="en-US"/>
              <a:t>、农业</a:t>
            </a:r>
            <a:endParaRPr lang="zh-CN" altLang="en-US"/>
          </a:p>
        </p:txBody>
      </p:sp>
      <p:sp>
        <p:nvSpPr>
          <p:cNvPr id="5" name="文本框 4"/>
          <p:cNvSpPr txBox="1"/>
          <p:nvPr/>
        </p:nvSpPr>
        <p:spPr>
          <a:xfrm>
            <a:off x="132080" y="2086610"/>
            <a:ext cx="9055100" cy="1198880"/>
          </a:xfrm>
          <a:prstGeom prst="rect">
            <a:avLst/>
          </a:prstGeom>
          <a:noFill/>
        </p:spPr>
        <p:txBody>
          <a:bodyPr wrap="none" rtlCol="0">
            <a:spAutoFit/>
          </a:bodyPr>
          <a:p>
            <a:r>
              <a:rPr lang="zh-CN" altLang="en-US"/>
              <a:t>耕作方式经历了原始社会刀耕火种</a:t>
            </a:r>
            <a:r>
              <a:rPr lang="en-US" altLang="zh-CN"/>
              <a:t>——</a:t>
            </a:r>
            <a:r>
              <a:rPr lang="zh-CN" altLang="en-US"/>
              <a:t>夏商周石器锄耕</a:t>
            </a:r>
            <a:r>
              <a:rPr lang="en-US" altLang="zh-CN"/>
              <a:t>——</a:t>
            </a:r>
            <a:r>
              <a:rPr lang="zh-CN" altLang="en-US"/>
              <a:t>春秋战国</a:t>
            </a:r>
            <a:r>
              <a:rPr lang="zh-CN" altLang="en-US"/>
              <a:t>铁犁牛耕，生产组织</a:t>
            </a:r>
            <a:endParaRPr lang="zh-CN" altLang="en-US"/>
          </a:p>
          <a:p>
            <a:r>
              <a:rPr lang="zh-CN" altLang="en-US"/>
              <a:t>经历了从集体耕作</a:t>
            </a:r>
            <a:r>
              <a:rPr lang="en-US" altLang="zh-CN"/>
              <a:t>——</a:t>
            </a:r>
            <a:r>
              <a:rPr lang="zh-CN" altLang="en-US"/>
              <a:t>个体耕作，水利工程都江堰和郑国渠的兴建，土地所有制从西周国</a:t>
            </a:r>
            <a:endParaRPr lang="zh-CN" altLang="en-US"/>
          </a:p>
          <a:p>
            <a:r>
              <a:rPr lang="zh-CN" altLang="en-US"/>
              <a:t>有的井田制</a:t>
            </a:r>
            <a:r>
              <a:rPr lang="en-US" altLang="zh-CN"/>
              <a:t>——</a:t>
            </a:r>
            <a:r>
              <a:rPr lang="zh-CN" altLang="en-US"/>
              <a:t>春秋战国</a:t>
            </a:r>
            <a:r>
              <a:rPr lang="zh-CN" altLang="en-US"/>
              <a:t>土地私有的演变，小农经济逐渐确立，这是生产力发展的结果，</a:t>
            </a:r>
            <a:endParaRPr lang="zh-CN" altLang="en-US"/>
          </a:p>
          <a:p>
            <a:r>
              <a:rPr lang="zh-CN" altLang="en-US"/>
              <a:t>推动了封建经济基础的确立和社会转型。</a:t>
            </a:r>
            <a:endParaRPr lang="zh-CN" altLang="en-US"/>
          </a:p>
        </p:txBody>
      </p:sp>
      <p:sp>
        <p:nvSpPr>
          <p:cNvPr id="6" name="文本框 5"/>
          <p:cNvSpPr txBox="1"/>
          <p:nvPr/>
        </p:nvSpPr>
        <p:spPr>
          <a:xfrm>
            <a:off x="689610" y="3244850"/>
            <a:ext cx="1212850" cy="368300"/>
          </a:xfrm>
          <a:prstGeom prst="rect">
            <a:avLst/>
          </a:prstGeom>
          <a:noFill/>
        </p:spPr>
        <p:txBody>
          <a:bodyPr wrap="none" rtlCol="0">
            <a:spAutoFit/>
          </a:bodyPr>
          <a:p>
            <a:r>
              <a:rPr lang="en-US" altLang="zh-CN"/>
              <a:t>2</a:t>
            </a:r>
            <a:r>
              <a:rPr lang="zh-CN" altLang="en-US"/>
              <a:t>、手工业</a:t>
            </a:r>
            <a:endParaRPr lang="zh-CN" altLang="en-US"/>
          </a:p>
        </p:txBody>
      </p:sp>
      <p:sp>
        <p:nvSpPr>
          <p:cNvPr id="7" name="文本框 6"/>
          <p:cNvSpPr txBox="1"/>
          <p:nvPr/>
        </p:nvSpPr>
        <p:spPr>
          <a:xfrm>
            <a:off x="251460" y="3806825"/>
            <a:ext cx="8869680" cy="645160"/>
          </a:xfrm>
          <a:prstGeom prst="rect">
            <a:avLst/>
          </a:prstGeom>
          <a:noFill/>
        </p:spPr>
        <p:txBody>
          <a:bodyPr wrap="none" rtlCol="0">
            <a:spAutoFit/>
          </a:bodyPr>
          <a:p>
            <a:r>
              <a:rPr lang="zh-CN" altLang="en-US"/>
              <a:t>三代被称为青铜时代，实行工商食官制度，分工细致；春秋战国时期，官营、民营和家</a:t>
            </a:r>
            <a:endParaRPr lang="zh-CN" altLang="en-US"/>
          </a:p>
          <a:p>
            <a:r>
              <a:rPr lang="zh-CN" altLang="en-US"/>
              <a:t>庭手工业并存。</a:t>
            </a:r>
            <a:endParaRPr lang="zh-CN" altLang="en-US"/>
          </a:p>
        </p:txBody>
      </p:sp>
      <p:sp>
        <p:nvSpPr>
          <p:cNvPr id="8" name="文本框 7"/>
          <p:cNvSpPr txBox="1"/>
          <p:nvPr/>
        </p:nvSpPr>
        <p:spPr>
          <a:xfrm>
            <a:off x="689610" y="4642485"/>
            <a:ext cx="984250" cy="368300"/>
          </a:xfrm>
          <a:prstGeom prst="rect">
            <a:avLst/>
          </a:prstGeom>
          <a:noFill/>
        </p:spPr>
        <p:txBody>
          <a:bodyPr wrap="none" rtlCol="0">
            <a:spAutoFit/>
          </a:bodyPr>
          <a:p>
            <a:r>
              <a:rPr lang="en-US" altLang="zh-CN"/>
              <a:t>3</a:t>
            </a:r>
            <a:r>
              <a:rPr lang="zh-CN" altLang="en-US"/>
              <a:t>、商业</a:t>
            </a:r>
            <a:endParaRPr lang="zh-CN" altLang="en-US"/>
          </a:p>
        </p:txBody>
      </p:sp>
      <p:sp>
        <p:nvSpPr>
          <p:cNvPr id="9" name="文本框 8"/>
          <p:cNvSpPr txBox="1"/>
          <p:nvPr/>
        </p:nvSpPr>
        <p:spPr>
          <a:xfrm>
            <a:off x="457200" y="5104765"/>
            <a:ext cx="8641080" cy="1476375"/>
          </a:xfrm>
          <a:prstGeom prst="rect">
            <a:avLst/>
          </a:prstGeom>
          <a:noFill/>
        </p:spPr>
        <p:txBody>
          <a:bodyPr wrap="none" rtlCol="0">
            <a:spAutoFit/>
          </a:bodyPr>
          <a:p>
            <a:pPr algn="l"/>
            <a:r>
              <a:rPr lang="zh-CN" altLang="en-US"/>
              <a:t>私有制和生活需要，产生了商业。</a:t>
            </a:r>
            <a:endParaRPr lang="zh-CN" altLang="en-US"/>
          </a:p>
          <a:p>
            <a:pPr algn="l"/>
            <a:r>
              <a:rPr lang="zh-CN" altLang="en-US"/>
              <a:t>商朝产生职业商人和最早的货币。</a:t>
            </a:r>
            <a:endParaRPr lang="zh-CN" altLang="en-US"/>
          </a:p>
          <a:p>
            <a:pPr algn="l"/>
            <a:r>
              <a:rPr lang="zh-CN" altLang="en-US"/>
              <a:t>周朝由官府统一管理</a:t>
            </a:r>
            <a:endParaRPr lang="zh-CN" altLang="en-US"/>
          </a:p>
          <a:p>
            <a:pPr algn="l"/>
            <a:r>
              <a:rPr lang="zh-CN" altLang="en-US">
                <a:sym typeface="+mn-ea"/>
              </a:rPr>
              <a:t>春秋战国时期，打破工商食官，开始实行抑商政策。出现富商和中心城市。儒家重义</a:t>
            </a:r>
            <a:endParaRPr lang="zh-CN" altLang="en-US">
              <a:sym typeface="+mn-ea"/>
            </a:endParaRPr>
          </a:p>
          <a:p>
            <a:pPr algn="l"/>
            <a:r>
              <a:rPr lang="zh-CN" altLang="en-US">
                <a:sym typeface="+mn-ea"/>
              </a:rPr>
              <a:t>轻利的商业观念轻利。</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71450" y="180340"/>
            <a:ext cx="8972550" cy="1114425"/>
          </a:xfrm>
          <a:prstGeom prst="rect">
            <a:avLst/>
          </a:prstGeom>
          <a:noFill/>
          <a:ln w="9525">
            <a:noFill/>
          </a:ln>
        </p:spPr>
        <p:txBody>
          <a:bodyPr wrap="square">
            <a:spAutoFit/>
          </a:bodyPr>
          <a:p>
            <a:pPr indent="0"/>
            <a:r>
              <a:rPr lang="en-US" sz="2800" b="0">
                <a:solidFill>
                  <a:srgbClr val="000000"/>
                </a:solidFill>
                <a:latin typeface="Times New Roman" panose="02020603050405020304" pitchFamily="18" charset="0"/>
              </a:rPr>
              <a:t>1</a:t>
            </a:r>
            <a:r>
              <a:rPr lang="zh-CN" altLang="en-US" sz="2800" b="0">
                <a:solidFill>
                  <a:srgbClr val="000000"/>
                </a:solidFill>
                <a:latin typeface="Times New Roman" panose="02020603050405020304" pitchFamily="18" charset="0"/>
              </a:rPr>
              <a:t>、</a:t>
            </a:r>
            <a:r>
              <a:rPr lang="en-US" sz="2800" b="0">
                <a:solidFill>
                  <a:srgbClr val="000000"/>
                </a:solidFill>
                <a:latin typeface="Times New Roman" panose="02020603050405020304" pitchFamily="18" charset="0"/>
              </a:rPr>
              <a:t>.</a:t>
            </a:r>
            <a:r>
              <a:rPr lang="zh-CN" sz="2800" b="0">
                <a:solidFill>
                  <a:srgbClr val="000000"/>
                </a:solidFill>
                <a:ea typeface="宋体" panose="02010600030101010101" pitchFamily="2" charset="-122"/>
              </a:rPr>
              <a:t>下图为全国出土的不同时期铁农具数量对比示意图。图中呈现的变化反映了</a:t>
            </a:r>
            <a:endParaRPr lang="en-US" sz="2800" b="0">
              <a:solidFill>
                <a:srgbClr val="000000"/>
              </a:solidFill>
              <a:latin typeface="Times New Roman" panose="02020603050405020304" pitchFamily="18" charset="0"/>
            </a:endParaRPr>
          </a:p>
          <a:p>
            <a:pPr indent="0"/>
            <a:r>
              <a:rPr lang="en-US" sz="1050" b="0">
                <a:solidFill>
                  <a:srgbClr val="000000"/>
                </a:solidFill>
                <a:latin typeface="Times New Roman" panose="02020603050405020304" pitchFamily="18" charset="0"/>
              </a:rPr>
              <a:t> </a:t>
            </a:r>
            <a:endParaRPr lang="zh-CN" altLang="en-US"/>
          </a:p>
        </p:txBody>
      </p:sp>
      <p:pic>
        <p:nvPicPr>
          <p:cNvPr id="3" name="图片 2"/>
          <p:cNvPicPr/>
          <p:nvPr/>
        </p:nvPicPr>
        <p:blipFill>
          <a:blip r:embed="rId1"/>
          <a:stretch>
            <a:fillRect/>
          </a:stretch>
        </p:blipFill>
        <p:spPr>
          <a:xfrm>
            <a:off x="1577975" y="1165860"/>
            <a:ext cx="5735955" cy="1812925"/>
          </a:xfrm>
          <a:prstGeom prst="rect">
            <a:avLst/>
          </a:prstGeom>
          <a:noFill/>
          <a:ln w="9525">
            <a:noFill/>
          </a:ln>
        </p:spPr>
      </p:pic>
      <p:sp>
        <p:nvSpPr>
          <p:cNvPr id="101" name="文本框 100"/>
          <p:cNvSpPr txBox="1"/>
          <p:nvPr/>
        </p:nvSpPr>
        <p:spPr>
          <a:xfrm>
            <a:off x="1738630" y="3241992"/>
            <a:ext cx="5080000" cy="2222500"/>
          </a:xfrm>
          <a:prstGeom prst="rect">
            <a:avLst/>
          </a:prstGeom>
          <a:noFill/>
          <a:ln w="9525">
            <a:noFill/>
          </a:ln>
        </p:spPr>
        <p:txBody>
          <a:bodyPr>
            <a:spAutoFit/>
          </a:bodyPr>
          <a:p>
            <a:pPr indent="0"/>
            <a:endParaRPr lang="zh-CN" sz="1050" b="0">
              <a:solidFill>
                <a:srgbClr val="000000"/>
              </a:solidFill>
              <a:ea typeface="宋体" panose="02010600030101010101" pitchFamily="2" charset="-122"/>
            </a:endParaRPr>
          </a:p>
          <a:p>
            <a:pPr indent="0"/>
            <a:r>
              <a:rPr lang="zh-CN" sz="3200" b="0">
                <a:solidFill>
                  <a:srgbClr val="000000"/>
                </a:solidFill>
                <a:ea typeface="宋体" panose="02010600030101010101" pitchFamily="2" charset="-122"/>
              </a:rPr>
              <a:t>A. 农业生产不断进步B. 铁制农具广泛应用C. 社会局势渐趋稳定D. 小农经济逐步壮大</a:t>
            </a:r>
            <a:endParaRPr lang="zh-CN" altLang="en-US" sz="3200"/>
          </a:p>
        </p:txBody>
      </p:sp>
      <p:sp>
        <p:nvSpPr>
          <p:cNvPr id="4" name="文本框 3"/>
          <p:cNvSpPr txBox="1"/>
          <p:nvPr/>
        </p:nvSpPr>
        <p:spPr>
          <a:xfrm>
            <a:off x="7313930" y="711200"/>
            <a:ext cx="417830" cy="583565"/>
          </a:xfrm>
          <a:prstGeom prst="rect">
            <a:avLst/>
          </a:prstGeom>
          <a:noFill/>
        </p:spPr>
        <p:txBody>
          <a:bodyPr wrap="none" rtlCol="0">
            <a:spAutoFit/>
          </a:bodyPr>
          <a:p>
            <a:r>
              <a:rPr lang="en-US" altLang="zh-CN" sz="3200"/>
              <a:t>A</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23265" y="1230630"/>
            <a:ext cx="6965315" cy="3107690"/>
          </a:xfrm>
          <a:prstGeom prst="rect">
            <a:avLst/>
          </a:prstGeom>
          <a:noFill/>
        </p:spPr>
        <p:txBody>
          <a:bodyPr wrap="square" rtlCol="0" anchor="t">
            <a:spAutoFit/>
          </a:bodyPr>
          <a:p>
            <a:r>
              <a:rPr lang="en-US" altLang="zh-CN" sz="2800"/>
              <a:t>2</a:t>
            </a:r>
            <a:r>
              <a:rPr lang="zh-CN" altLang="en-US" sz="2800"/>
              <a:t>、</a:t>
            </a:r>
            <a:r>
              <a:rPr lang="zh-CN" altLang="en-US" sz="2800"/>
              <a:t>孟子以前的政治家，大多无重农抑商之主张，有此主张并实行此政策者，始自商鞅。重农抑商政策出的主要背景是</a:t>
            </a:r>
            <a:endParaRPr lang="zh-CN" altLang="en-US" sz="2800"/>
          </a:p>
          <a:p>
            <a:r>
              <a:rPr lang="zh-CN" altLang="en-US" sz="2800"/>
              <a:t>A. 私营工商业发展</a:t>
            </a:r>
            <a:endParaRPr lang="zh-CN" altLang="en-US" sz="2800"/>
          </a:p>
          <a:p>
            <a:r>
              <a:rPr lang="zh-CN" altLang="en-US" sz="2800"/>
              <a:t>B. 秦朝统一全国</a:t>
            </a:r>
            <a:endParaRPr lang="zh-CN" altLang="en-US" sz="2800"/>
          </a:p>
          <a:p>
            <a:r>
              <a:rPr lang="zh-CN" altLang="en-US" sz="2800"/>
              <a:t>C. 铁犁牛耕的普及</a:t>
            </a:r>
            <a:endParaRPr lang="zh-CN" altLang="en-US" sz="2800"/>
          </a:p>
          <a:p>
            <a:r>
              <a:rPr lang="zh-CN" altLang="en-US" sz="2800"/>
              <a:t>D. 井田制的瓦解</a:t>
            </a:r>
            <a:endParaRPr lang="zh-CN" altLang="en-US" sz="2800"/>
          </a:p>
        </p:txBody>
      </p:sp>
      <p:sp>
        <p:nvSpPr>
          <p:cNvPr id="4" name="文本框 3"/>
          <p:cNvSpPr txBox="1"/>
          <p:nvPr/>
        </p:nvSpPr>
        <p:spPr>
          <a:xfrm>
            <a:off x="6276340" y="2106930"/>
            <a:ext cx="417830" cy="583565"/>
          </a:xfrm>
          <a:prstGeom prst="rect">
            <a:avLst/>
          </a:prstGeom>
          <a:noFill/>
        </p:spPr>
        <p:txBody>
          <a:bodyPr wrap="none" rtlCol="0">
            <a:spAutoFit/>
          </a:bodyPr>
          <a:p>
            <a:r>
              <a:rPr lang="en-US" altLang="zh-CN" sz="3200"/>
              <a:t>A</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主考向</a:t>
            </a:r>
            <a:r>
              <a:rPr lang="en-US" altLang="zh-CN"/>
              <a:t>3  </a:t>
            </a:r>
            <a:r>
              <a:rPr lang="zh-CN" altLang="en-US"/>
              <a:t>先秦时期的思想文化</a:t>
            </a:r>
            <a:endParaRPr lang="zh-CN" altLang="en-US"/>
          </a:p>
        </p:txBody>
      </p:sp>
      <p:sp>
        <p:nvSpPr>
          <p:cNvPr id="3" name="文本框 2"/>
          <p:cNvSpPr txBox="1"/>
          <p:nvPr/>
        </p:nvSpPr>
        <p:spPr>
          <a:xfrm>
            <a:off x="266700" y="1257935"/>
            <a:ext cx="1407160" cy="460375"/>
          </a:xfrm>
          <a:prstGeom prst="rect">
            <a:avLst/>
          </a:prstGeom>
          <a:noFill/>
        </p:spPr>
        <p:txBody>
          <a:bodyPr wrap="none" rtlCol="0">
            <a:spAutoFit/>
          </a:bodyPr>
          <a:p>
            <a:r>
              <a:rPr lang="zh-CN" altLang="en-US" sz="2400" b="1"/>
              <a:t>核心突破</a:t>
            </a:r>
            <a:endParaRPr lang="zh-CN" altLang="en-US" sz="2400" b="1"/>
          </a:p>
        </p:txBody>
      </p:sp>
      <p:sp>
        <p:nvSpPr>
          <p:cNvPr id="4" name="文本框 3"/>
          <p:cNvSpPr txBox="1"/>
          <p:nvPr/>
        </p:nvSpPr>
        <p:spPr>
          <a:xfrm>
            <a:off x="461010" y="1829435"/>
            <a:ext cx="1212850" cy="368300"/>
          </a:xfrm>
          <a:prstGeom prst="rect">
            <a:avLst/>
          </a:prstGeom>
          <a:noFill/>
        </p:spPr>
        <p:txBody>
          <a:bodyPr wrap="none" rtlCol="0">
            <a:spAutoFit/>
          </a:bodyPr>
          <a:p>
            <a:r>
              <a:rPr lang="en-US" altLang="zh-CN"/>
              <a:t>1</a:t>
            </a:r>
            <a:r>
              <a:rPr lang="zh-CN" altLang="en-US"/>
              <a:t>、夏商周</a:t>
            </a:r>
            <a:endParaRPr lang="zh-CN" altLang="en-US"/>
          </a:p>
        </p:txBody>
      </p:sp>
      <p:sp>
        <p:nvSpPr>
          <p:cNvPr id="5" name="文本框 4"/>
          <p:cNvSpPr txBox="1"/>
          <p:nvPr/>
        </p:nvSpPr>
        <p:spPr>
          <a:xfrm>
            <a:off x="994410" y="2437130"/>
            <a:ext cx="4184650" cy="368300"/>
          </a:xfrm>
          <a:prstGeom prst="rect">
            <a:avLst/>
          </a:prstGeom>
          <a:noFill/>
        </p:spPr>
        <p:txBody>
          <a:bodyPr wrap="none" rtlCol="0">
            <a:spAutoFit/>
          </a:bodyPr>
          <a:p>
            <a:r>
              <a:rPr lang="zh-CN" altLang="en-US"/>
              <a:t>（</a:t>
            </a:r>
            <a:r>
              <a:rPr lang="en-US" altLang="zh-CN"/>
              <a:t>1</a:t>
            </a:r>
            <a:r>
              <a:rPr lang="zh-CN" altLang="en-US"/>
              <a:t>）历法：《夏小正》，商改进为殷历</a:t>
            </a:r>
            <a:endParaRPr lang="zh-CN" altLang="en-US"/>
          </a:p>
        </p:txBody>
      </p:sp>
      <p:sp>
        <p:nvSpPr>
          <p:cNvPr id="6" name="文本框 5"/>
          <p:cNvSpPr txBox="1"/>
          <p:nvPr/>
        </p:nvSpPr>
        <p:spPr>
          <a:xfrm>
            <a:off x="994410" y="3044825"/>
            <a:ext cx="4141470" cy="368300"/>
          </a:xfrm>
          <a:prstGeom prst="rect">
            <a:avLst/>
          </a:prstGeom>
          <a:noFill/>
        </p:spPr>
        <p:txBody>
          <a:bodyPr wrap="none" rtlCol="0">
            <a:spAutoFit/>
          </a:bodyPr>
          <a:p>
            <a:r>
              <a:rPr lang="zh-CN" altLang="en-US"/>
              <a:t>（</a:t>
            </a:r>
            <a:r>
              <a:rPr lang="en-US" altLang="zh-CN"/>
              <a:t>2</a:t>
            </a:r>
            <a:r>
              <a:rPr lang="zh-CN" altLang="en-US"/>
              <a:t>）文字：图画文字</a:t>
            </a:r>
            <a:r>
              <a:rPr lang="en-US" altLang="zh-CN"/>
              <a:t>——</a:t>
            </a:r>
            <a:r>
              <a:rPr lang="zh-CN" altLang="en-US"/>
              <a:t>成熟的甲骨文</a:t>
            </a:r>
            <a:endParaRPr lang="zh-CN" altLang="en-US"/>
          </a:p>
        </p:txBody>
      </p:sp>
      <p:sp>
        <p:nvSpPr>
          <p:cNvPr id="7" name="文本框 6"/>
          <p:cNvSpPr txBox="1"/>
          <p:nvPr/>
        </p:nvSpPr>
        <p:spPr>
          <a:xfrm>
            <a:off x="994410" y="3689985"/>
            <a:ext cx="3684270" cy="368300"/>
          </a:xfrm>
          <a:prstGeom prst="rect">
            <a:avLst/>
          </a:prstGeom>
          <a:noFill/>
        </p:spPr>
        <p:txBody>
          <a:bodyPr wrap="none" rtlCol="0">
            <a:spAutoFit/>
          </a:bodyPr>
          <a:p>
            <a:r>
              <a:rPr lang="zh-CN" altLang="en-US"/>
              <a:t>（</a:t>
            </a:r>
            <a:r>
              <a:rPr lang="en-US" altLang="zh-CN"/>
              <a:t>3</a:t>
            </a:r>
            <a:r>
              <a:rPr lang="zh-CN" altLang="en-US"/>
              <a:t>）思想：敬天保民</a:t>
            </a:r>
            <a:r>
              <a:rPr lang="en-US" altLang="zh-CN"/>
              <a:t>——</a:t>
            </a:r>
            <a:r>
              <a:rPr lang="zh-CN" altLang="en-US"/>
              <a:t>敬德保民</a:t>
            </a:r>
            <a:endParaRPr lang="zh-CN" altLang="en-US"/>
          </a:p>
        </p:txBody>
      </p:sp>
      <p:sp>
        <p:nvSpPr>
          <p:cNvPr id="8" name="文本框 7"/>
          <p:cNvSpPr txBox="1"/>
          <p:nvPr/>
        </p:nvSpPr>
        <p:spPr>
          <a:xfrm>
            <a:off x="461010" y="4395470"/>
            <a:ext cx="1441450" cy="368300"/>
          </a:xfrm>
          <a:prstGeom prst="rect">
            <a:avLst/>
          </a:prstGeom>
          <a:noFill/>
        </p:spPr>
        <p:txBody>
          <a:bodyPr wrap="none" rtlCol="0">
            <a:spAutoFit/>
          </a:bodyPr>
          <a:p>
            <a:r>
              <a:rPr lang="en-US" altLang="zh-CN"/>
              <a:t>2</a:t>
            </a:r>
            <a:r>
              <a:rPr lang="zh-CN" altLang="en-US"/>
              <a:t>、</a:t>
            </a:r>
            <a:r>
              <a:rPr lang="zh-CN" altLang="en-US"/>
              <a:t>春秋战国</a:t>
            </a:r>
            <a:endParaRPr lang="zh-CN" altLang="en-US"/>
          </a:p>
        </p:txBody>
      </p:sp>
      <p:sp>
        <p:nvSpPr>
          <p:cNvPr id="9" name="文本框 8"/>
          <p:cNvSpPr txBox="1"/>
          <p:nvPr/>
        </p:nvSpPr>
        <p:spPr>
          <a:xfrm>
            <a:off x="461010" y="4937125"/>
            <a:ext cx="6988810" cy="368300"/>
          </a:xfrm>
          <a:prstGeom prst="rect">
            <a:avLst/>
          </a:prstGeom>
          <a:noFill/>
        </p:spPr>
        <p:txBody>
          <a:bodyPr wrap="none" rtlCol="0">
            <a:spAutoFit/>
          </a:bodyPr>
          <a:p>
            <a:r>
              <a:rPr lang="zh-CN" altLang="en-US"/>
              <a:t>（</a:t>
            </a:r>
            <a:r>
              <a:rPr lang="en-US" altLang="zh-CN"/>
              <a:t>1</a:t>
            </a:r>
            <a:r>
              <a:rPr lang="zh-CN" altLang="en-US"/>
              <a:t>）</a:t>
            </a:r>
            <a:r>
              <a:rPr lang="zh-CN" altLang="en-US"/>
              <a:t>科技：司南</a:t>
            </a:r>
            <a:r>
              <a:rPr lang="en-US" altLang="zh-CN"/>
              <a:t>;</a:t>
            </a:r>
            <a:r>
              <a:rPr lang="zh-CN" altLang="zh-CN"/>
              <a:t>《石氏星表》战国时石申赤道坐标记录恒星的位置</a:t>
            </a:r>
            <a:endParaRPr lang="zh-CN" altLang="zh-CN"/>
          </a:p>
        </p:txBody>
      </p:sp>
      <p:sp>
        <p:nvSpPr>
          <p:cNvPr id="10" name="文本框 9"/>
          <p:cNvSpPr txBox="1"/>
          <p:nvPr/>
        </p:nvSpPr>
        <p:spPr>
          <a:xfrm>
            <a:off x="543560" y="5305425"/>
            <a:ext cx="6823710" cy="645160"/>
          </a:xfrm>
          <a:prstGeom prst="rect">
            <a:avLst/>
          </a:prstGeom>
          <a:noFill/>
        </p:spPr>
        <p:txBody>
          <a:bodyPr wrap="square" rtlCol="0">
            <a:spAutoFit/>
          </a:bodyPr>
          <a:p>
            <a:r>
              <a:rPr lang="zh-CN" altLang="en-US"/>
              <a:t>（</a:t>
            </a:r>
            <a:r>
              <a:rPr lang="en-US" altLang="zh-CN"/>
              <a:t>2</a:t>
            </a:r>
            <a:r>
              <a:rPr lang="zh-CN" altLang="en-US"/>
              <a:t>）文学：《诗经》</a:t>
            </a:r>
            <a:r>
              <a:rPr lang="en-US" altLang="zh-CN"/>
              <a:t>——</a:t>
            </a:r>
            <a:r>
              <a:rPr lang="zh-CN" altLang="en-US"/>
              <a:t>第一部现实主义诗歌总集；</a:t>
            </a:r>
            <a:endParaRPr lang="zh-CN" altLang="en-US"/>
          </a:p>
          <a:p>
            <a:r>
              <a:rPr lang="zh-CN" altLang="en-US"/>
              <a:t>《离骚》</a:t>
            </a:r>
            <a:r>
              <a:rPr lang="en-US" altLang="zh-CN"/>
              <a:t>——</a:t>
            </a:r>
            <a:r>
              <a:rPr lang="zh-CN" altLang="en-US"/>
              <a:t>南方楚国方言的浪漫主义诗歌</a:t>
            </a:r>
            <a:endParaRPr lang="zh-CN" altLang="en-US"/>
          </a:p>
        </p:txBody>
      </p:sp>
      <p:sp>
        <p:nvSpPr>
          <p:cNvPr id="11" name="文本框 10"/>
          <p:cNvSpPr txBox="1"/>
          <p:nvPr/>
        </p:nvSpPr>
        <p:spPr>
          <a:xfrm>
            <a:off x="543560" y="5950585"/>
            <a:ext cx="8528050" cy="645160"/>
          </a:xfrm>
          <a:prstGeom prst="rect">
            <a:avLst/>
          </a:prstGeom>
          <a:noFill/>
        </p:spPr>
        <p:txBody>
          <a:bodyPr wrap="none" rtlCol="0">
            <a:spAutoFit/>
          </a:bodyPr>
          <a:p>
            <a:pPr algn="l"/>
            <a:r>
              <a:rPr lang="zh-CN" altLang="en-US"/>
              <a:t>（</a:t>
            </a:r>
            <a:r>
              <a:rPr lang="en-US" altLang="zh-CN"/>
              <a:t>3</a:t>
            </a:r>
            <a:r>
              <a:rPr lang="zh-CN" altLang="en-US"/>
              <a:t>）思想：</a:t>
            </a:r>
            <a:r>
              <a:rPr lang="zh-CN" altLang="en-US">
                <a:sym typeface="+mn-ea"/>
              </a:rPr>
              <a:t>百家争鸣，</a:t>
            </a:r>
            <a:r>
              <a:rPr lang="zh-CN" altLang="en-US">
                <a:sym typeface="+mn-ea"/>
              </a:rPr>
              <a:t>是当时政治经济阶级变化的反映，</a:t>
            </a:r>
            <a:r>
              <a:rPr lang="zh-CN" altLang="en-US"/>
              <a:t>为地主阶级登台奠定思想</a:t>
            </a:r>
            <a:endParaRPr lang="zh-CN" altLang="en-US"/>
          </a:p>
          <a:p>
            <a:pPr algn="l"/>
            <a:r>
              <a:rPr lang="zh-CN" altLang="en-US"/>
              <a:t>基础，是第一次思想解放运动，</a:t>
            </a:r>
            <a:r>
              <a:rPr lang="zh-CN" altLang="en-US">
                <a:sym typeface="+mn-ea"/>
              </a:rPr>
              <a:t>奠定中国传统文化的基础。</a:t>
            </a:r>
            <a:endParaRPr lang="zh-CN" altLang="en-U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40335" y="274955"/>
            <a:ext cx="8546465" cy="1143000"/>
          </a:xfrm>
        </p:spPr>
        <p:txBody>
          <a:bodyPr>
            <a:normAutofit fontScale="90000"/>
          </a:bodyPr>
          <a:p>
            <a:r>
              <a:rPr lang="zh-CN" altLang="en-US"/>
              <a:t>知识整合：春秋战国时期的社会转型</a:t>
            </a:r>
            <a:endParaRPr lang="zh-CN" altLang="en-US"/>
          </a:p>
        </p:txBody>
      </p:sp>
      <p:sp>
        <p:nvSpPr>
          <p:cNvPr id="3" name="文本框 2"/>
          <p:cNvSpPr txBox="1"/>
          <p:nvPr/>
        </p:nvSpPr>
        <p:spPr>
          <a:xfrm>
            <a:off x="137160" y="1538605"/>
            <a:ext cx="8869680" cy="645160"/>
          </a:xfrm>
          <a:prstGeom prst="rect">
            <a:avLst/>
          </a:prstGeom>
          <a:noFill/>
        </p:spPr>
        <p:txBody>
          <a:bodyPr wrap="none" rtlCol="0">
            <a:spAutoFit/>
          </a:bodyPr>
          <a:p>
            <a:r>
              <a:rPr lang="zh-CN" altLang="en-US"/>
              <a:t>经济方面：铁犁牛耕，井田制瓦解，私田不断兴起，小农经济逐步确立，奠定封建社会</a:t>
            </a:r>
            <a:endParaRPr lang="zh-CN" altLang="en-US"/>
          </a:p>
          <a:p>
            <a:r>
              <a:rPr lang="zh-CN" altLang="en-US"/>
              <a:t>的经济基础</a:t>
            </a:r>
            <a:endParaRPr lang="zh-CN" altLang="en-US"/>
          </a:p>
        </p:txBody>
      </p:sp>
      <p:sp>
        <p:nvSpPr>
          <p:cNvPr id="4" name="文本框 3"/>
          <p:cNvSpPr txBox="1"/>
          <p:nvPr/>
        </p:nvSpPr>
        <p:spPr>
          <a:xfrm>
            <a:off x="93345" y="2473325"/>
            <a:ext cx="8641080" cy="645160"/>
          </a:xfrm>
          <a:prstGeom prst="rect">
            <a:avLst/>
          </a:prstGeom>
          <a:noFill/>
        </p:spPr>
        <p:txBody>
          <a:bodyPr wrap="none" rtlCol="0">
            <a:spAutoFit/>
          </a:bodyPr>
          <a:p>
            <a:pPr algn="l"/>
            <a:r>
              <a:rPr lang="zh-CN" altLang="en-US"/>
              <a:t>政治方面：礼坏乐崩，宗法制和分封制瓦解，诸侯争霸兼并，推动统一；各国变法，</a:t>
            </a:r>
            <a:endParaRPr lang="zh-CN" altLang="en-US"/>
          </a:p>
          <a:p>
            <a:pPr algn="l"/>
            <a:r>
              <a:rPr lang="zh-CN" altLang="en-US"/>
              <a:t>推动</a:t>
            </a:r>
            <a:r>
              <a:rPr lang="zh-CN" altLang="en-US">
                <a:sym typeface="+mn-ea"/>
              </a:rPr>
              <a:t>奴隶制瓦解，</a:t>
            </a:r>
            <a:r>
              <a:rPr lang="zh-CN" altLang="en-US"/>
              <a:t>封建专制主义中央集权制萌发和官僚制萌发。</a:t>
            </a:r>
            <a:endParaRPr lang="zh-CN" altLang="en-US"/>
          </a:p>
        </p:txBody>
      </p:sp>
      <p:sp>
        <p:nvSpPr>
          <p:cNvPr id="5" name="文本框 4"/>
          <p:cNvSpPr txBox="1"/>
          <p:nvPr/>
        </p:nvSpPr>
        <p:spPr>
          <a:xfrm>
            <a:off x="140335" y="3615055"/>
            <a:ext cx="9098280" cy="645160"/>
          </a:xfrm>
          <a:prstGeom prst="rect">
            <a:avLst/>
          </a:prstGeom>
          <a:noFill/>
        </p:spPr>
        <p:txBody>
          <a:bodyPr wrap="none" rtlCol="0">
            <a:spAutoFit/>
          </a:bodyPr>
          <a:p>
            <a:r>
              <a:rPr lang="zh-CN" altLang="en-US"/>
              <a:t>思想方面：百家争鸣，儒墨道法，提出不同的治国主张，为变法、治国、统一和集权等角</a:t>
            </a:r>
            <a:endParaRPr lang="zh-CN" altLang="en-US"/>
          </a:p>
          <a:p>
            <a:r>
              <a:rPr lang="zh-CN" altLang="en-US"/>
              <a:t>度提供了不同的思想观念，奠定了中国传统文化的基础。</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0"/>
            <a:ext cx="8920480" cy="1143000"/>
          </a:xfrm>
        </p:spPr>
        <p:txBody>
          <a:bodyPr>
            <a:normAutofit fontScale="90000"/>
          </a:bodyPr>
          <a:p>
            <a:r>
              <a:rPr lang="zh-CN" altLang="zh-CN" sz="4000"/>
              <a:t>第</a:t>
            </a:r>
            <a:r>
              <a:rPr lang="en-US" altLang="zh-CN" sz="4000"/>
              <a:t>25</a:t>
            </a:r>
            <a:r>
              <a:rPr lang="zh-CN" altLang="en-US" sz="4000"/>
              <a:t>题，秦汉时期的政治、经济和思想文化</a:t>
            </a:r>
            <a:endParaRPr lang="zh-CN" altLang="en-US" sz="4000"/>
          </a:p>
        </p:txBody>
      </p:sp>
      <p:graphicFrame>
        <p:nvGraphicFramePr>
          <p:cNvPr id="5" name="表格 4"/>
          <p:cNvGraphicFramePr/>
          <p:nvPr>
            <p:custDataLst>
              <p:tags r:id="rId1"/>
            </p:custDataLst>
          </p:nvPr>
        </p:nvGraphicFramePr>
        <p:xfrm>
          <a:off x="613410" y="1210945"/>
          <a:ext cx="8439150" cy="5710555"/>
        </p:xfrm>
        <a:graphic>
          <a:graphicData uri="http://schemas.openxmlformats.org/drawingml/2006/table">
            <a:tbl>
              <a:tblPr firstRow="1" bandRow="1">
                <a:tableStyleId>{5C22544A-7EE6-4342-B048-85BDC9FD1C3A}</a:tableStyleId>
              </a:tblPr>
              <a:tblGrid>
                <a:gridCol w="1054735"/>
                <a:gridCol w="978535"/>
                <a:gridCol w="3014980"/>
                <a:gridCol w="3390900"/>
              </a:tblGrid>
              <a:tr h="43751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65760">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汉代的地方治理</a:t>
                      </a:r>
                      <a:endParaRPr lang="zh-CN" altLang="en-US"/>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65760">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重史传统</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西汉的经济发展</a:t>
                      </a:r>
                      <a:endParaRPr lang="zh-CN" altLang="en-US"/>
                    </a:p>
                  </a:txBody>
                  <a:tcPr/>
                </a:tc>
                <a:tc vMerge="1">
                  <a:tcPr/>
                </a:tc>
              </a:tr>
              <a:tr h="365760">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唐朝藩镇</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sz="1800">
                          <a:sym typeface="+mn-ea"/>
                        </a:rPr>
                        <a:t>西汉的经济发展</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选官制度</a:t>
                      </a:r>
                      <a:endParaRPr lang="zh-CN" altLang="en-US"/>
                    </a:p>
                  </a:txBody>
                  <a:tcPr/>
                </a:tc>
                <a:tc vMerge="1">
                  <a:tcPr/>
                </a:tc>
              </a:tr>
              <a:tr h="365760">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汉武帝加强中央集权</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汉代学术思想的发展</a:t>
                      </a:r>
                      <a:endParaRPr lang="zh-CN" altLang="en-US"/>
                    </a:p>
                  </a:txBody>
                  <a:tcPr/>
                </a:tc>
                <a:tc vMerge="1">
                  <a:tcPr/>
                </a:tc>
              </a:tr>
              <a:tr h="47307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儒家思想对佛教造像的影响</a:t>
                      </a:r>
                      <a:endParaRPr lang="zh-CN" altLang="en-US"/>
                    </a:p>
                  </a:txBody>
                  <a:tcPr/>
                </a:tc>
                <a:tc vMerge="1">
                  <a:tcPr/>
                </a:tc>
              </a:tr>
            </a:tbl>
          </a:graphicData>
        </a:graphic>
      </p:graphicFrame>
      <p:sp>
        <p:nvSpPr>
          <p:cNvPr id="4" name="文本框 3"/>
          <p:cNvSpPr txBox="1"/>
          <p:nvPr/>
        </p:nvSpPr>
        <p:spPr>
          <a:xfrm>
            <a:off x="1844040" y="842645"/>
            <a:ext cx="5638800" cy="368300"/>
          </a:xfrm>
          <a:prstGeom prst="rect">
            <a:avLst/>
          </a:prstGeom>
          <a:noFill/>
        </p:spPr>
        <p:txBody>
          <a:bodyPr wrap="none" rtlCol="0">
            <a:spAutoFit/>
          </a:bodyPr>
          <a:p>
            <a:r>
              <a:rPr lang="en-US" altLang="zh-CN"/>
              <a:t>2015——2019</a:t>
            </a:r>
            <a:r>
              <a:rPr lang="zh-CN" altLang="en-US"/>
              <a:t>年全国卷第</a:t>
            </a:r>
            <a:r>
              <a:rPr lang="en-US" altLang="zh-CN"/>
              <a:t>25</a:t>
            </a:r>
            <a:r>
              <a:rPr lang="zh-CN" altLang="en-US"/>
              <a:t>题考查内容及命题规律总结</a:t>
            </a:r>
            <a:endParaRPr lang="zh-CN" altLang="en-US"/>
          </a:p>
        </p:txBody>
      </p:sp>
      <p:sp>
        <p:nvSpPr>
          <p:cNvPr id="6" name="文本框 5"/>
          <p:cNvSpPr txBox="1"/>
          <p:nvPr/>
        </p:nvSpPr>
        <p:spPr>
          <a:xfrm>
            <a:off x="5691505" y="1726565"/>
            <a:ext cx="3383280" cy="645160"/>
          </a:xfrm>
          <a:prstGeom prst="rect">
            <a:avLst/>
          </a:prstGeom>
          <a:noFill/>
        </p:spPr>
        <p:txBody>
          <a:bodyPr wrap="none" rtlCol="0">
            <a:spAutoFit/>
          </a:bodyPr>
          <a:p>
            <a:pPr algn="l">
              <a:buNone/>
            </a:pPr>
            <a:r>
              <a:rPr lang="zh-CN" altLang="zh-CN">
                <a:sym typeface="+mn-ea"/>
              </a:rPr>
              <a:t>考查阶段看：大多数考查秦汉时</a:t>
            </a:r>
            <a:endParaRPr lang="zh-CN" altLang="zh-CN">
              <a:sym typeface="+mn-ea"/>
            </a:endParaRPr>
          </a:p>
          <a:p>
            <a:pPr algn="l">
              <a:buNone/>
            </a:pPr>
            <a:r>
              <a:rPr lang="zh-CN" altLang="zh-CN">
                <a:sym typeface="+mn-ea"/>
              </a:rPr>
              <a:t>期，个别设计唐宋</a:t>
            </a:r>
            <a:endParaRPr lang="zh-CN" altLang="en-US"/>
          </a:p>
        </p:txBody>
      </p:sp>
      <p:sp>
        <p:nvSpPr>
          <p:cNvPr id="3" name="文本框 2"/>
          <p:cNvSpPr txBox="1"/>
          <p:nvPr/>
        </p:nvSpPr>
        <p:spPr>
          <a:xfrm>
            <a:off x="5691505" y="2673985"/>
            <a:ext cx="3388360" cy="1198880"/>
          </a:xfrm>
          <a:prstGeom prst="rect">
            <a:avLst/>
          </a:prstGeom>
          <a:noFill/>
        </p:spPr>
        <p:txBody>
          <a:bodyPr wrap="none" rtlCol="0">
            <a:spAutoFit/>
          </a:bodyPr>
          <a:p>
            <a:pPr algn="l">
              <a:buNone/>
            </a:pPr>
            <a:r>
              <a:rPr lang="zh-CN" altLang="zh-CN">
                <a:sym typeface="+mn-ea"/>
              </a:rPr>
              <a:t>考查内容看：大多数考查秦汉</a:t>
            </a:r>
            <a:endParaRPr lang="zh-CN" altLang="zh-CN">
              <a:sym typeface="+mn-ea"/>
            </a:endParaRPr>
          </a:p>
          <a:p>
            <a:pPr algn="l">
              <a:buNone/>
            </a:pPr>
            <a:r>
              <a:rPr lang="zh-CN" altLang="zh-CN">
                <a:sym typeface="+mn-ea"/>
              </a:rPr>
              <a:t>时期的政治，其次是经济，</a:t>
            </a:r>
            <a:r>
              <a:rPr lang="en-US" altLang="zh-CN">
                <a:sym typeface="+mn-ea"/>
              </a:rPr>
              <a:t>2019</a:t>
            </a:r>
            <a:endParaRPr lang="en-US" altLang="zh-CN">
              <a:sym typeface="+mn-ea"/>
            </a:endParaRPr>
          </a:p>
          <a:p>
            <a:pPr algn="l">
              <a:buNone/>
            </a:pPr>
            <a:r>
              <a:rPr lang="zh-CN" altLang="en-US">
                <a:sym typeface="+mn-ea"/>
              </a:rPr>
              <a:t>年加大对思想文化的考查，此外</a:t>
            </a:r>
            <a:endParaRPr lang="zh-CN" altLang="en-US">
              <a:sym typeface="+mn-ea"/>
            </a:endParaRPr>
          </a:p>
          <a:p>
            <a:pPr algn="l">
              <a:buNone/>
            </a:pPr>
            <a:r>
              <a:rPr lang="zh-CN" altLang="en-US">
                <a:sym typeface="+mn-ea"/>
              </a:rPr>
              <a:t>偶尔涉及对史学理论和方法考查</a:t>
            </a:r>
            <a:endParaRPr lang="zh-CN" altLang="en-US">
              <a:sym typeface="+mn-ea"/>
            </a:endParaRPr>
          </a:p>
        </p:txBody>
      </p:sp>
      <p:sp>
        <p:nvSpPr>
          <p:cNvPr id="7" name="文本框 6"/>
          <p:cNvSpPr txBox="1"/>
          <p:nvPr/>
        </p:nvSpPr>
        <p:spPr>
          <a:xfrm>
            <a:off x="5669280" y="3992880"/>
            <a:ext cx="3154680" cy="1753235"/>
          </a:xfrm>
          <a:prstGeom prst="rect">
            <a:avLst/>
          </a:prstGeom>
          <a:noFill/>
        </p:spPr>
        <p:txBody>
          <a:bodyPr wrap="none" rtlCol="0">
            <a:spAutoFit/>
          </a:bodyPr>
          <a:p>
            <a:pPr algn="l">
              <a:buNone/>
            </a:pPr>
            <a:r>
              <a:rPr lang="zh-CN" altLang="zh-CN">
                <a:sym typeface="+mn-ea"/>
              </a:rPr>
              <a:t>考查侧重点看：主要考查秦汉</a:t>
            </a:r>
            <a:endParaRPr lang="zh-CN" altLang="zh-CN">
              <a:sym typeface="+mn-ea"/>
            </a:endParaRPr>
          </a:p>
          <a:p>
            <a:pPr algn="l">
              <a:buNone/>
            </a:pPr>
            <a:r>
              <a:rPr lang="zh-CN" altLang="zh-CN">
                <a:sym typeface="+mn-ea"/>
              </a:rPr>
              <a:t>时期的政治，尤其是这一时期</a:t>
            </a:r>
            <a:endParaRPr lang="zh-CN" altLang="zh-CN">
              <a:sym typeface="+mn-ea"/>
            </a:endParaRPr>
          </a:p>
          <a:p>
            <a:pPr algn="l">
              <a:buNone/>
            </a:pPr>
            <a:r>
              <a:rPr lang="zh-CN" altLang="en-US"/>
              <a:t>的国家治理（地方吏治、官员</a:t>
            </a:r>
            <a:endParaRPr lang="zh-CN" altLang="en-US"/>
          </a:p>
          <a:p>
            <a:pPr algn="l">
              <a:buNone/>
            </a:pPr>
            <a:r>
              <a:rPr lang="zh-CN" altLang="en-US"/>
              <a:t>选拔、行政区划等），另外，</a:t>
            </a:r>
            <a:endParaRPr lang="zh-CN" altLang="en-US"/>
          </a:p>
          <a:p>
            <a:pPr algn="l">
              <a:buNone/>
            </a:pPr>
            <a:r>
              <a:rPr lang="zh-CN" altLang="en-US"/>
              <a:t>还注重考查秦汉时期的开创的</a:t>
            </a:r>
            <a:endParaRPr lang="zh-CN" altLang="en-US"/>
          </a:p>
          <a:p>
            <a:pPr algn="l">
              <a:buNone/>
            </a:pPr>
            <a:r>
              <a:rPr lang="zh-CN" altLang="en-US"/>
              <a:t>制度文化对后世的影响</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510540"/>
            <a:ext cx="675005" cy="2529840"/>
          </a:xfrm>
          <a:prstGeom prst="rect">
            <a:avLst/>
          </a:prstGeom>
          <a:noFill/>
        </p:spPr>
        <p:txBody>
          <a:bodyPr vert="eaVert" wrap="none" rtlCol="0">
            <a:spAutoFit/>
          </a:bodyPr>
          <a:p>
            <a:r>
              <a:rPr lang="zh-CN" altLang="en-US" sz="3200"/>
              <a:t>秦汉基础知识</a:t>
            </a:r>
            <a:endParaRPr lang="zh-CN" altLang="en-US" sz="3200"/>
          </a:p>
        </p:txBody>
      </p:sp>
      <p:sp>
        <p:nvSpPr>
          <p:cNvPr id="5" name="左大括号 4"/>
          <p:cNvSpPr/>
          <p:nvPr/>
        </p:nvSpPr>
        <p:spPr>
          <a:xfrm>
            <a:off x="520700" y="423545"/>
            <a:ext cx="154305" cy="45186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 name="文本框 7"/>
          <p:cNvSpPr txBox="1"/>
          <p:nvPr/>
        </p:nvSpPr>
        <p:spPr>
          <a:xfrm>
            <a:off x="674370" y="2263140"/>
            <a:ext cx="640080" cy="368300"/>
          </a:xfrm>
          <a:prstGeom prst="rect">
            <a:avLst/>
          </a:prstGeom>
          <a:noFill/>
        </p:spPr>
        <p:txBody>
          <a:bodyPr wrap="none" rtlCol="0">
            <a:spAutoFit/>
          </a:bodyPr>
          <a:p>
            <a:r>
              <a:rPr lang="zh-CN" altLang="en-US"/>
              <a:t>秦：</a:t>
            </a:r>
            <a:endParaRPr lang="zh-CN" altLang="en-US"/>
          </a:p>
        </p:txBody>
      </p:sp>
      <p:sp>
        <p:nvSpPr>
          <p:cNvPr id="3" name="文本框 2"/>
          <p:cNvSpPr txBox="1"/>
          <p:nvPr/>
        </p:nvSpPr>
        <p:spPr>
          <a:xfrm>
            <a:off x="546100" y="4413250"/>
            <a:ext cx="2697480" cy="368300"/>
          </a:xfrm>
          <a:prstGeom prst="rect">
            <a:avLst/>
          </a:prstGeom>
          <a:noFill/>
        </p:spPr>
        <p:txBody>
          <a:bodyPr wrap="none" rtlCol="0">
            <a:spAutoFit/>
          </a:bodyPr>
          <a:p>
            <a:r>
              <a:rPr lang="zh-CN" altLang="en-US"/>
              <a:t>汉：汉承秦制，武帝一统</a:t>
            </a:r>
            <a:endParaRPr lang="zh-CN" altLang="en-US"/>
          </a:p>
        </p:txBody>
      </p:sp>
      <p:sp>
        <p:nvSpPr>
          <p:cNvPr id="6" name="左大括号 5"/>
          <p:cNvSpPr/>
          <p:nvPr/>
        </p:nvSpPr>
        <p:spPr>
          <a:xfrm>
            <a:off x="3060700" y="3616960"/>
            <a:ext cx="154305" cy="27044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3286760" y="3349625"/>
            <a:ext cx="5854700" cy="368300"/>
          </a:xfrm>
          <a:prstGeom prst="rect">
            <a:avLst/>
          </a:prstGeom>
          <a:noFill/>
        </p:spPr>
        <p:txBody>
          <a:bodyPr wrap="none" rtlCol="0">
            <a:spAutoFit/>
          </a:bodyPr>
          <a:p>
            <a:r>
              <a:rPr lang="zh-CN" altLang="en-US"/>
              <a:t>经济：经济下放</a:t>
            </a:r>
            <a:r>
              <a:rPr lang="en-US" altLang="zh-CN"/>
              <a:t>——</a:t>
            </a:r>
            <a:r>
              <a:rPr lang="zh-CN" altLang="en-US"/>
              <a:t>盐铁官营，抑商措施；开通丝绸之路</a:t>
            </a:r>
            <a:endParaRPr lang="zh-CN" altLang="en-US"/>
          </a:p>
        </p:txBody>
      </p:sp>
      <p:sp>
        <p:nvSpPr>
          <p:cNvPr id="9" name="文本框 8"/>
          <p:cNvSpPr txBox="1"/>
          <p:nvPr/>
        </p:nvSpPr>
        <p:spPr>
          <a:xfrm>
            <a:off x="3286760" y="3811905"/>
            <a:ext cx="5168900" cy="368300"/>
          </a:xfrm>
          <a:prstGeom prst="rect">
            <a:avLst/>
          </a:prstGeom>
          <a:noFill/>
        </p:spPr>
        <p:txBody>
          <a:bodyPr wrap="none" rtlCol="0">
            <a:spAutoFit/>
          </a:bodyPr>
          <a:p>
            <a:r>
              <a:rPr lang="zh-CN" altLang="en-US"/>
              <a:t>政治：郡国并行制</a:t>
            </a:r>
            <a:r>
              <a:rPr lang="en-US" altLang="zh-CN"/>
              <a:t>——</a:t>
            </a:r>
            <a:r>
              <a:rPr lang="zh-CN" altLang="en-US"/>
              <a:t>推恩令，有效解决王国问题</a:t>
            </a:r>
            <a:endParaRPr lang="zh-CN" altLang="en-US"/>
          </a:p>
        </p:txBody>
      </p:sp>
      <p:sp>
        <p:nvSpPr>
          <p:cNvPr id="10" name="文本框 9"/>
          <p:cNvSpPr txBox="1"/>
          <p:nvPr/>
        </p:nvSpPr>
        <p:spPr>
          <a:xfrm>
            <a:off x="3243580" y="4274820"/>
            <a:ext cx="5854700" cy="645160"/>
          </a:xfrm>
          <a:prstGeom prst="rect">
            <a:avLst/>
          </a:prstGeom>
          <a:noFill/>
        </p:spPr>
        <p:txBody>
          <a:bodyPr wrap="none" rtlCol="0">
            <a:spAutoFit/>
          </a:bodyPr>
          <a:p>
            <a:pPr algn="l"/>
            <a:r>
              <a:rPr lang="zh-CN" altLang="en-US"/>
              <a:t>民族：和亲政策</a:t>
            </a:r>
            <a:r>
              <a:rPr lang="en-US" altLang="zh-CN"/>
              <a:t>——</a:t>
            </a:r>
            <a:r>
              <a:rPr lang="zh-CN" altLang="en-US"/>
              <a:t>三次大规模攻击匈奴</a:t>
            </a:r>
            <a:r>
              <a:rPr lang="zh-CN" altLang="en-US">
                <a:sym typeface="+mn-ea"/>
              </a:rPr>
              <a:t>经历第一次民族</a:t>
            </a:r>
            <a:endParaRPr lang="zh-CN" altLang="en-US">
              <a:sym typeface="+mn-ea"/>
            </a:endParaRPr>
          </a:p>
          <a:p>
            <a:pPr algn="l"/>
            <a:r>
              <a:rPr lang="zh-CN" altLang="en-US">
                <a:sym typeface="+mn-ea"/>
              </a:rPr>
              <a:t>大融合形成汉族</a:t>
            </a:r>
            <a:r>
              <a:rPr lang="zh-CN" altLang="en-US"/>
              <a:t>，</a:t>
            </a:r>
            <a:endParaRPr lang="zh-CN" altLang="en-US"/>
          </a:p>
        </p:txBody>
      </p:sp>
      <p:sp>
        <p:nvSpPr>
          <p:cNvPr id="11" name="文本框 10"/>
          <p:cNvSpPr txBox="1"/>
          <p:nvPr/>
        </p:nvSpPr>
        <p:spPr>
          <a:xfrm>
            <a:off x="3060700" y="4988560"/>
            <a:ext cx="6083300" cy="368300"/>
          </a:xfrm>
          <a:prstGeom prst="rect">
            <a:avLst/>
          </a:prstGeom>
          <a:noFill/>
        </p:spPr>
        <p:txBody>
          <a:bodyPr wrap="none" rtlCol="0">
            <a:spAutoFit/>
          </a:bodyPr>
          <a:p>
            <a:r>
              <a:rPr lang="zh-CN" altLang="en-US"/>
              <a:t>思想教育：思想杂糅</a:t>
            </a:r>
            <a:r>
              <a:rPr lang="en-US" altLang="zh-CN"/>
              <a:t>——</a:t>
            </a:r>
            <a:r>
              <a:rPr lang="zh-CN" altLang="en-US"/>
              <a:t>罢黜百家、独尊儒术，太学察举制</a:t>
            </a:r>
            <a:endParaRPr lang="zh-CN" altLang="en-US"/>
          </a:p>
        </p:txBody>
      </p:sp>
      <p:sp>
        <p:nvSpPr>
          <p:cNvPr id="12" name="文本框 11"/>
          <p:cNvSpPr txBox="1"/>
          <p:nvPr/>
        </p:nvSpPr>
        <p:spPr>
          <a:xfrm>
            <a:off x="3215005" y="5447030"/>
            <a:ext cx="4069080" cy="368300"/>
          </a:xfrm>
          <a:prstGeom prst="rect">
            <a:avLst/>
          </a:prstGeom>
          <a:noFill/>
        </p:spPr>
        <p:txBody>
          <a:bodyPr wrap="none" rtlCol="0">
            <a:spAutoFit/>
          </a:bodyPr>
          <a:p>
            <a:r>
              <a:rPr lang="zh-CN" altLang="en-US"/>
              <a:t>民族：经历第一次民族大融合形成汉族</a:t>
            </a:r>
            <a:endParaRPr lang="zh-CN" altLang="en-US"/>
          </a:p>
        </p:txBody>
      </p:sp>
      <p:sp>
        <p:nvSpPr>
          <p:cNvPr id="2" name="文本框 1"/>
          <p:cNvSpPr txBox="1"/>
          <p:nvPr/>
        </p:nvSpPr>
        <p:spPr>
          <a:xfrm>
            <a:off x="3243580" y="5918200"/>
            <a:ext cx="5212080" cy="645160"/>
          </a:xfrm>
          <a:prstGeom prst="rect">
            <a:avLst/>
          </a:prstGeom>
          <a:noFill/>
        </p:spPr>
        <p:txBody>
          <a:bodyPr wrap="none" rtlCol="0">
            <a:spAutoFit/>
          </a:bodyPr>
          <a:p>
            <a:r>
              <a:rPr lang="zh-CN" altLang="en-US"/>
              <a:t>科技文化：造纸术、《九章算术》《伤寒杂病论》</a:t>
            </a:r>
            <a:endParaRPr lang="zh-CN" altLang="en-US"/>
          </a:p>
          <a:p>
            <a:r>
              <a:rPr lang="zh-CN" altLang="en-US"/>
              <a:t>                       汉赋，隶书官方字体，楷书汉末形成</a:t>
            </a:r>
            <a:endParaRPr lang="zh-CN" altLang="en-US"/>
          </a:p>
        </p:txBody>
      </p:sp>
      <p:sp>
        <p:nvSpPr>
          <p:cNvPr id="13" name="文本框 12"/>
          <p:cNvSpPr txBox="1"/>
          <p:nvPr/>
        </p:nvSpPr>
        <p:spPr>
          <a:xfrm>
            <a:off x="1614805" y="1696720"/>
            <a:ext cx="7912100" cy="368300"/>
          </a:xfrm>
          <a:prstGeom prst="rect">
            <a:avLst/>
          </a:prstGeom>
          <a:noFill/>
        </p:spPr>
        <p:txBody>
          <a:bodyPr wrap="none" rtlCol="0" anchor="t">
            <a:spAutoFit/>
          </a:bodyPr>
          <a:p>
            <a:r>
              <a:rPr lang="zh-CN" altLang="en-US">
                <a:sym typeface="+mn-ea"/>
              </a:rPr>
              <a:t>政治：皇帝制度、三公九卿、廷议制、郡县制</a:t>
            </a:r>
            <a:r>
              <a:rPr lang="en-US" altLang="zh-CN">
                <a:sym typeface="+mn-ea"/>
              </a:rPr>
              <a:t>——</a:t>
            </a:r>
            <a:r>
              <a:rPr lang="zh-CN" altLang="en-US">
                <a:sym typeface="+mn-ea"/>
              </a:rPr>
              <a:t>确立专制主义中央集权制；</a:t>
            </a:r>
            <a:endParaRPr lang="zh-CN" altLang="en-US"/>
          </a:p>
        </p:txBody>
      </p:sp>
      <p:sp>
        <p:nvSpPr>
          <p:cNvPr id="14" name="左大括号 13"/>
          <p:cNvSpPr/>
          <p:nvPr/>
        </p:nvSpPr>
        <p:spPr>
          <a:xfrm>
            <a:off x="1314450" y="1836420"/>
            <a:ext cx="174625" cy="14338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1614805" y="2165350"/>
            <a:ext cx="7567930" cy="368300"/>
          </a:xfrm>
          <a:prstGeom prst="rect">
            <a:avLst/>
          </a:prstGeom>
          <a:noFill/>
        </p:spPr>
        <p:txBody>
          <a:bodyPr wrap="none" rtlCol="0" anchor="t">
            <a:spAutoFit/>
          </a:bodyPr>
          <a:p>
            <a:pPr algn="l"/>
            <a:r>
              <a:rPr lang="zh-CN" altLang="en-US">
                <a:sym typeface="+mn-ea"/>
              </a:rPr>
              <a:t>经济：统一度量衡、车轨，修驰道、五尺道</a:t>
            </a:r>
            <a:r>
              <a:rPr lang="zh-CN" altLang="en-US">
                <a:sym typeface="+mn-ea"/>
              </a:rPr>
              <a:t>（经济一统）</a:t>
            </a:r>
            <a:r>
              <a:rPr lang="zh-CN" altLang="en-US">
                <a:sym typeface="+mn-ea"/>
              </a:rPr>
              <a:t>；泰半之赋</a:t>
            </a:r>
            <a:r>
              <a:rPr lang="en-US" altLang="zh-CN">
                <a:sym typeface="+mn-ea"/>
              </a:rPr>
              <a:t>-</a:t>
            </a:r>
            <a:r>
              <a:rPr lang="zh-CN" altLang="en-US">
                <a:sym typeface="+mn-ea"/>
              </a:rPr>
              <a:t>暴政</a:t>
            </a:r>
            <a:endParaRPr lang="zh-CN" altLang="en-US">
              <a:sym typeface="+mn-ea"/>
            </a:endParaRPr>
          </a:p>
        </p:txBody>
      </p:sp>
      <p:sp>
        <p:nvSpPr>
          <p:cNvPr id="16" name="文本框 15"/>
          <p:cNvSpPr txBox="1"/>
          <p:nvPr/>
        </p:nvSpPr>
        <p:spPr>
          <a:xfrm>
            <a:off x="1614805" y="2672080"/>
            <a:ext cx="7339330" cy="368300"/>
          </a:xfrm>
          <a:prstGeom prst="rect">
            <a:avLst/>
          </a:prstGeom>
          <a:noFill/>
        </p:spPr>
        <p:txBody>
          <a:bodyPr wrap="none" rtlCol="0" anchor="t">
            <a:spAutoFit/>
          </a:bodyPr>
          <a:p>
            <a:pPr algn="l"/>
            <a:r>
              <a:rPr lang="zh-CN" altLang="en-US">
                <a:sym typeface="+mn-ea"/>
              </a:rPr>
              <a:t>文化：统一文字，重用法家思想，进行焚书坑儒，实行文化专制</a:t>
            </a:r>
            <a:r>
              <a:rPr lang="en-US" altLang="zh-CN">
                <a:sym typeface="+mn-ea"/>
              </a:rPr>
              <a:t>-</a:t>
            </a:r>
            <a:r>
              <a:rPr lang="zh-CN" altLang="en-US">
                <a:sym typeface="+mn-ea"/>
              </a:rPr>
              <a:t>暴政</a:t>
            </a:r>
            <a:r>
              <a:rPr lang="zh-CN" altLang="en-US">
                <a:sym typeface="+mn-ea"/>
              </a:rPr>
              <a:t>。</a:t>
            </a:r>
            <a:endParaRPr lang="zh-CN" altLang="en-US"/>
          </a:p>
        </p:txBody>
      </p:sp>
      <p:sp>
        <p:nvSpPr>
          <p:cNvPr id="17" name="文本框 16"/>
          <p:cNvSpPr txBox="1"/>
          <p:nvPr/>
        </p:nvSpPr>
        <p:spPr>
          <a:xfrm>
            <a:off x="739140" y="615950"/>
            <a:ext cx="1325880" cy="368300"/>
          </a:xfrm>
          <a:prstGeom prst="rect">
            <a:avLst/>
          </a:prstGeom>
          <a:noFill/>
        </p:spPr>
        <p:txBody>
          <a:bodyPr wrap="none" rtlCol="0">
            <a:spAutoFit/>
          </a:bodyPr>
          <a:p>
            <a:r>
              <a:rPr lang="zh-CN" altLang="en-US"/>
              <a:t>阶段特征：</a:t>
            </a:r>
            <a:endParaRPr lang="zh-CN" altLang="en-US"/>
          </a:p>
        </p:txBody>
      </p:sp>
      <p:sp>
        <p:nvSpPr>
          <p:cNvPr id="18" name="左大括号 17"/>
          <p:cNvSpPr/>
          <p:nvPr/>
        </p:nvSpPr>
        <p:spPr>
          <a:xfrm>
            <a:off x="2000250" y="83185"/>
            <a:ext cx="174625" cy="14338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9" name="文本框 18"/>
          <p:cNvSpPr txBox="1"/>
          <p:nvPr/>
        </p:nvSpPr>
        <p:spPr>
          <a:xfrm>
            <a:off x="2174875" y="83185"/>
            <a:ext cx="4069080" cy="368300"/>
          </a:xfrm>
          <a:prstGeom prst="rect">
            <a:avLst/>
          </a:prstGeom>
          <a:noFill/>
        </p:spPr>
        <p:txBody>
          <a:bodyPr wrap="none" rtlCol="0" anchor="t">
            <a:spAutoFit/>
          </a:bodyPr>
          <a:p>
            <a:r>
              <a:rPr lang="zh-CN" altLang="en-US">
                <a:sym typeface="+mn-ea"/>
              </a:rPr>
              <a:t>总特征：封建大一统的开创和发展时期</a:t>
            </a:r>
            <a:endParaRPr lang="zh-CN" altLang="en-US"/>
          </a:p>
        </p:txBody>
      </p:sp>
      <p:sp>
        <p:nvSpPr>
          <p:cNvPr id="20" name="文本框 19"/>
          <p:cNvSpPr txBox="1"/>
          <p:nvPr/>
        </p:nvSpPr>
        <p:spPr>
          <a:xfrm>
            <a:off x="2174875" y="451485"/>
            <a:ext cx="5669280" cy="368300"/>
          </a:xfrm>
          <a:prstGeom prst="rect">
            <a:avLst/>
          </a:prstGeom>
          <a:noFill/>
        </p:spPr>
        <p:txBody>
          <a:bodyPr wrap="none" rtlCol="0" anchor="t">
            <a:spAutoFit/>
          </a:bodyPr>
          <a:p>
            <a:r>
              <a:rPr lang="zh-CN" altLang="en-US">
                <a:sym typeface="+mn-ea"/>
              </a:rPr>
              <a:t>政治：专制主义中央集权制确立和发展，奠定基本框架</a:t>
            </a:r>
            <a:endParaRPr lang="zh-CN" altLang="en-US"/>
          </a:p>
        </p:txBody>
      </p:sp>
      <p:sp>
        <p:nvSpPr>
          <p:cNvPr id="21" name="文本框 20"/>
          <p:cNvSpPr txBox="1"/>
          <p:nvPr/>
        </p:nvSpPr>
        <p:spPr>
          <a:xfrm>
            <a:off x="2214880" y="819785"/>
            <a:ext cx="5739130" cy="368300"/>
          </a:xfrm>
          <a:prstGeom prst="rect">
            <a:avLst/>
          </a:prstGeom>
          <a:noFill/>
        </p:spPr>
        <p:txBody>
          <a:bodyPr wrap="none" rtlCol="0" anchor="t">
            <a:spAutoFit/>
          </a:bodyPr>
          <a:p>
            <a:r>
              <a:rPr lang="zh-CN" altLang="en-US">
                <a:sym typeface="+mn-ea"/>
              </a:rPr>
              <a:t>经济：黄老无为</a:t>
            </a:r>
            <a:r>
              <a:rPr lang="en-US" altLang="zh-CN">
                <a:sym typeface="+mn-ea"/>
              </a:rPr>
              <a:t>-</a:t>
            </a:r>
            <a:r>
              <a:rPr lang="zh-CN" altLang="en-US">
                <a:sym typeface="+mn-ea"/>
              </a:rPr>
              <a:t>重农抑商、盐铁官营，对后世影响深远</a:t>
            </a:r>
            <a:endParaRPr lang="zh-CN" altLang="en-US">
              <a:sym typeface="+mn-ea"/>
            </a:endParaRPr>
          </a:p>
        </p:txBody>
      </p:sp>
      <p:sp>
        <p:nvSpPr>
          <p:cNvPr id="22" name="文本框 21"/>
          <p:cNvSpPr txBox="1"/>
          <p:nvPr/>
        </p:nvSpPr>
        <p:spPr>
          <a:xfrm>
            <a:off x="2214880" y="1188085"/>
            <a:ext cx="5854700" cy="368300"/>
          </a:xfrm>
          <a:prstGeom prst="rect">
            <a:avLst/>
          </a:prstGeom>
          <a:noFill/>
        </p:spPr>
        <p:txBody>
          <a:bodyPr wrap="none" rtlCol="0" anchor="t">
            <a:spAutoFit/>
          </a:bodyPr>
          <a:p>
            <a:r>
              <a:rPr lang="zh-CN" altLang="en-US">
                <a:sym typeface="+mn-ea"/>
              </a:rPr>
              <a:t>思想：焚书坑儒</a:t>
            </a:r>
            <a:r>
              <a:rPr lang="en-US" altLang="zh-CN">
                <a:sym typeface="+mn-ea"/>
              </a:rPr>
              <a:t>——</a:t>
            </a:r>
            <a:r>
              <a:rPr lang="zh-CN" altLang="en-US">
                <a:sym typeface="+mn-ea"/>
              </a:rPr>
              <a:t>独尊儒术，确立文化专制和正统思想</a:t>
            </a:r>
            <a:endParaRPr lang="zh-CN" altLang="en-U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linds(horizontal)">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linds(horizont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blinds(horizontal)">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blinds(horizontal)">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blinds(horizontal)">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blinds(horizontal)">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linds(horizontal)">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p:bldP spid="6" grpId="0" bldLvl="0" animBg="1"/>
      <p:bldP spid="9" grpId="0"/>
      <p:bldP spid="10" grpId="0"/>
      <p:bldP spid="11" grpId="0"/>
      <p:bldP spid="12" grpId="0"/>
      <p:bldP spid="2" grpId="0"/>
      <p:bldP spid="14" grpId="0" bldLvl="0" animBg="1"/>
      <p:bldP spid="13" grpId="0"/>
      <p:bldP spid="15" grpId="0"/>
      <p:bldP spid="16" grpId="0"/>
      <p:bldP spid="17" grpId="0"/>
      <p:bldP spid="18" grpId="0" bldLvl="0" animBg="1"/>
      <p:bldP spid="19" grpId="0"/>
      <p:bldP spid="20" grpId="0"/>
      <p:bldP spid="21" grpId="0"/>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510540"/>
            <a:ext cx="675005" cy="4561840"/>
          </a:xfrm>
          <a:prstGeom prst="rect">
            <a:avLst/>
          </a:prstGeom>
          <a:noFill/>
        </p:spPr>
        <p:txBody>
          <a:bodyPr vert="eaVert" wrap="none" rtlCol="0">
            <a:spAutoFit/>
          </a:bodyPr>
          <a:p>
            <a:r>
              <a:rPr lang="zh-CN" altLang="en-US" sz="3200"/>
              <a:t>先秦与秦汉的差异与联系</a:t>
            </a:r>
            <a:endParaRPr lang="zh-CN" altLang="en-US" sz="3200"/>
          </a:p>
        </p:txBody>
      </p:sp>
      <p:sp>
        <p:nvSpPr>
          <p:cNvPr id="5" name="左大括号 4"/>
          <p:cNvSpPr/>
          <p:nvPr/>
        </p:nvSpPr>
        <p:spPr>
          <a:xfrm>
            <a:off x="520700" y="423545"/>
            <a:ext cx="154305" cy="57524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 name="文本框 2"/>
          <p:cNvSpPr txBox="1"/>
          <p:nvPr/>
        </p:nvSpPr>
        <p:spPr>
          <a:xfrm>
            <a:off x="781050" y="1010285"/>
            <a:ext cx="2011680" cy="368300"/>
          </a:xfrm>
          <a:prstGeom prst="rect">
            <a:avLst/>
          </a:prstGeom>
          <a:noFill/>
        </p:spPr>
        <p:txBody>
          <a:bodyPr wrap="none" rtlCol="0">
            <a:spAutoFit/>
          </a:bodyPr>
          <a:p>
            <a:pPr algn="l"/>
            <a:r>
              <a:rPr lang="zh-CN" altLang="en-US">
                <a:sym typeface="+mn-ea"/>
              </a:rPr>
              <a:t>先秦与秦汉的差异</a:t>
            </a:r>
            <a:endParaRPr lang="zh-CN" altLang="en-US"/>
          </a:p>
        </p:txBody>
      </p:sp>
      <p:sp>
        <p:nvSpPr>
          <p:cNvPr id="6" name="左大括号 5"/>
          <p:cNvSpPr/>
          <p:nvPr/>
        </p:nvSpPr>
        <p:spPr>
          <a:xfrm>
            <a:off x="2593975" y="190500"/>
            <a:ext cx="76200" cy="54044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2695575" y="423545"/>
            <a:ext cx="1325880" cy="368300"/>
          </a:xfrm>
          <a:prstGeom prst="rect">
            <a:avLst/>
          </a:prstGeom>
          <a:noFill/>
        </p:spPr>
        <p:txBody>
          <a:bodyPr wrap="none" rtlCol="0">
            <a:spAutoFit/>
          </a:bodyPr>
          <a:p>
            <a:pPr algn="l"/>
            <a:r>
              <a:rPr lang="zh-CN" altLang="en-US"/>
              <a:t>社会大转型</a:t>
            </a:r>
            <a:endParaRPr lang="zh-CN" altLang="en-US"/>
          </a:p>
        </p:txBody>
      </p:sp>
      <p:sp>
        <p:nvSpPr>
          <p:cNvPr id="8" name="文本框 7"/>
          <p:cNvSpPr txBox="1"/>
          <p:nvPr/>
        </p:nvSpPr>
        <p:spPr>
          <a:xfrm>
            <a:off x="2453640" y="5376545"/>
            <a:ext cx="6812280" cy="368300"/>
          </a:xfrm>
          <a:prstGeom prst="rect">
            <a:avLst/>
          </a:prstGeom>
          <a:noFill/>
        </p:spPr>
        <p:txBody>
          <a:bodyPr wrap="none" rtlCol="0">
            <a:spAutoFit/>
          </a:bodyPr>
          <a:p>
            <a:pPr algn="l"/>
            <a:r>
              <a:rPr lang="zh-CN" altLang="en-US"/>
              <a:t>统一的多民族国家初步形成：战乱背景下孕育统一因素，走向一统</a:t>
            </a:r>
            <a:endParaRPr lang="zh-CN" altLang="en-US"/>
          </a:p>
        </p:txBody>
      </p:sp>
      <p:sp>
        <p:nvSpPr>
          <p:cNvPr id="9" name="左大括号 8"/>
          <p:cNvSpPr/>
          <p:nvPr/>
        </p:nvSpPr>
        <p:spPr>
          <a:xfrm>
            <a:off x="4021455" y="55245"/>
            <a:ext cx="224155" cy="41116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4313555" y="142240"/>
            <a:ext cx="4754880" cy="368300"/>
          </a:xfrm>
          <a:prstGeom prst="rect">
            <a:avLst/>
          </a:prstGeom>
          <a:noFill/>
        </p:spPr>
        <p:txBody>
          <a:bodyPr wrap="none" rtlCol="0">
            <a:spAutoFit/>
          </a:bodyPr>
          <a:p>
            <a:pPr algn="l"/>
            <a:r>
              <a:rPr lang="zh-CN" altLang="en-US"/>
              <a:t>夏商西周春秋：早期国家从建立、鼎盛到衰落</a:t>
            </a:r>
            <a:endParaRPr lang="zh-CN" altLang="en-US"/>
          </a:p>
        </p:txBody>
      </p:sp>
      <p:sp>
        <p:nvSpPr>
          <p:cNvPr id="11" name="文本框 10"/>
          <p:cNvSpPr txBox="1"/>
          <p:nvPr/>
        </p:nvSpPr>
        <p:spPr>
          <a:xfrm>
            <a:off x="4449445" y="641985"/>
            <a:ext cx="4526280" cy="368300"/>
          </a:xfrm>
          <a:prstGeom prst="rect">
            <a:avLst/>
          </a:prstGeom>
          <a:noFill/>
        </p:spPr>
        <p:txBody>
          <a:bodyPr wrap="none" rtlCol="0">
            <a:spAutoFit/>
          </a:bodyPr>
          <a:p>
            <a:pPr algn="l"/>
            <a:r>
              <a:rPr lang="zh-CN" altLang="en-US"/>
              <a:t>战国：新型的经济、阶级、政治、思想萌发</a:t>
            </a:r>
            <a:endParaRPr lang="en-US" altLang="zh-CN"/>
          </a:p>
        </p:txBody>
      </p:sp>
      <p:sp>
        <p:nvSpPr>
          <p:cNvPr id="12" name="文本框 11"/>
          <p:cNvSpPr txBox="1"/>
          <p:nvPr/>
        </p:nvSpPr>
        <p:spPr>
          <a:xfrm>
            <a:off x="4244975" y="1868805"/>
            <a:ext cx="1325880" cy="368300"/>
          </a:xfrm>
          <a:prstGeom prst="rect">
            <a:avLst/>
          </a:prstGeom>
          <a:noFill/>
        </p:spPr>
        <p:txBody>
          <a:bodyPr wrap="none" rtlCol="0">
            <a:spAutoFit/>
          </a:bodyPr>
          <a:p>
            <a:pPr algn="l"/>
            <a:r>
              <a:rPr lang="zh-CN" altLang="en-US"/>
              <a:t>具体变化：</a:t>
            </a:r>
            <a:endParaRPr lang="en-US" altLang="zh-CN"/>
          </a:p>
        </p:txBody>
      </p:sp>
      <p:sp>
        <p:nvSpPr>
          <p:cNvPr id="13" name="左大括号 12"/>
          <p:cNvSpPr/>
          <p:nvPr/>
        </p:nvSpPr>
        <p:spPr>
          <a:xfrm>
            <a:off x="5278755" y="1010285"/>
            <a:ext cx="292100" cy="19011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4" name="文本框 13"/>
          <p:cNvSpPr txBox="1"/>
          <p:nvPr/>
        </p:nvSpPr>
        <p:spPr>
          <a:xfrm>
            <a:off x="5570855" y="1092200"/>
            <a:ext cx="3383280" cy="368300"/>
          </a:xfrm>
          <a:prstGeom prst="rect">
            <a:avLst/>
          </a:prstGeom>
          <a:noFill/>
        </p:spPr>
        <p:txBody>
          <a:bodyPr wrap="none" rtlCol="0">
            <a:spAutoFit/>
          </a:bodyPr>
          <a:p>
            <a:pPr algn="l"/>
            <a:r>
              <a:rPr lang="zh-CN" altLang="en-US"/>
              <a:t>生产力：从青铜时代到铁器时代</a:t>
            </a:r>
            <a:endParaRPr lang="en-US" altLang="zh-CN"/>
          </a:p>
        </p:txBody>
      </p:sp>
      <p:sp>
        <p:nvSpPr>
          <p:cNvPr id="15" name="文本框 14"/>
          <p:cNvSpPr txBox="1"/>
          <p:nvPr/>
        </p:nvSpPr>
        <p:spPr>
          <a:xfrm>
            <a:off x="5570855" y="1500505"/>
            <a:ext cx="2926080" cy="368300"/>
          </a:xfrm>
          <a:prstGeom prst="rect">
            <a:avLst/>
          </a:prstGeom>
          <a:noFill/>
        </p:spPr>
        <p:txBody>
          <a:bodyPr wrap="none" rtlCol="0">
            <a:spAutoFit/>
          </a:bodyPr>
          <a:p>
            <a:pPr algn="l"/>
            <a:r>
              <a:rPr lang="zh-CN" altLang="en-US"/>
              <a:t>土地制度：从井田制到私田</a:t>
            </a:r>
            <a:endParaRPr lang="en-US" altLang="zh-CN"/>
          </a:p>
        </p:txBody>
      </p:sp>
      <p:sp>
        <p:nvSpPr>
          <p:cNvPr id="16" name="文本框 15"/>
          <p:cNvSpPr txBox="1"/>
          <p:nvPr/>
        </p:nvSpPr>
        <p:spPr>
          <a:xfrm>
            <a:off x="5570855" y="1868805"/>
            <a:ext cx="3611880" cy="368300"/>
          </a:xfrm>
          <a:prstGeom prst="rect">
            <a:avLst/>
          </a:prstGeom>
          <a:noFill/>
        </p:spPr>
        <p:txBody>
          <a:bodyPr wrap="none" rtlCol="0">
            <a:spAutoFit/>
          </a:bodyPr>
          <a:p>
            <a:pPr algn="l"/>
            <a:r>
              <a:rPr lang="zh-CN" altLang="en-US"/>
              <a:t>生产方式：从千耦其耘到个体农耕</a:t>
            </a:r>
            <a:endParaRPr lang="en-US" altLang="zh-CN"/>
          </a:p>
        </p:txBody>
      </p:sp>
      <p:sp>
        <p:nvSpPr>
          <p:cNvPr id="17" name="文本框 16"/>
          <p:cNvSpPr txBox="1"/>
          <p:nvPr/>
        </p:nvSpPr>
        <p:spPr>
          <a:xfrm>
            <a:off x="5570855" y="2237105"/>
            <a:ext cx="3611880" cy="368300"/>
          </a:xfrm>
          <a:prstGeom prst="rect">
            <a:avLst/>
          </a:prstGeom>
          <a:noFill/>
        </p:spPr>
        <p:txBody>
          <a:bodyPr wrap="none" rtlCol="0">
            <a:spAutoFit/>
          </a:bodyPr>
          <a:p>
            <a:pPr algn="l"/>
            <a:r>
              <a:rPr lang="zh-CN" altLang="en-US"/>
              <a:t>社会组织：从贵族社会到编户齐民</a:t>
            </a:r>
            <a:endParaRPr lang="en-US" altLang="zh-CN"/>
          </a:p>
        </p:txBody>
      </p:sp>
      <p:sp>
        <p:nvSpPr>
          <p:cNvPr id="18" name="文本框 17"/>
          <p:cNvSpPr txBox="1"/>
          <p:nvPr/>
        </p:nvSpPr>
        <p:spPr>
          <a:xfrm>
            <a:off x="5570855" y="2607310"/>
            <a:ext cx="3154680" cy="368300"/>
          </a:xfrm>
          <a:prstGeom prst="rect">
            <a:avLst/>
          </a:prstGeom>
          <a:noFill/>
        </p:spPr>
        <p:txBody>
          <a:bodyPr wrap="none" rtlCol="0">
            <a:spAutoFit/>
          </a:bodyPr>
          <a:p>
            <a:pPr algn="l"/>
            <a:r>
              <a:rPr lang="zh-CN" altLang="en-US"/>
              <a:t>政治制度：从分封制到郡县制</a:t>
            </a:r>
            <a:endParaRPr lang="en-US" altLang="zh-CN"/>
          </a:p>
        </p:txBody>
      </p:sp>
      <p:sp>
        <p:nvSpPr>
          <p:cNvPr id="19" name="文本框 18"/>
          <p:cNvSpPr txBox="1"/>
          <p:nvPr/>
        </p:nvSpPr>
        <p:spPr>
          <a:xfrm>
            <a:off x="4245610" y="3798570"/>
            <a:ext cx="1097280" cy="368300"/>
          </a:xfrm>
          <a:prstGeom prst="rect">
            <a:avLst/>
          </a:prstGeom>
          <a:noFill/>
        </p:spPr>
        <p:txBody>
          <a:bodyPr wrap="none" rtlCol="0">
            <a:spAutoFit/>
          </a:bodyPr>
          <a:p>
            <a:pPr algn="l"/>
            <a:r>
              <a:rPr lang="zh-CN" altLang="en-US"/>
              <a:t>生产关系</a:t>
            </a:r>
            <a:endParaRPr lang="zh-CN" altLang="en-US"/>
          </a:p>
        </p:txBody>
      </p:sp>
      <p:sp>
        <p:nvSpPr>
          <p:cNvPr id="20" name="左大括号 19"/>
          <p:cNvSpPr/>
          <p:nvPr/>
        </p:nvSpPr>
        <p:spPr>
          <a:xfrm>
            <a:off x="5342890" y="3274695"/>
            <a:ext cx="227965" cy="14522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5570855" y="3274695"/>
            <a:ext cx="2926080" cy="368300"/>
          </a:xfrm>
          <a:prstGeom prst="rect">
            <a:avLst/>
          </a:prstGeom>
          <a:noFill/>
        </p:spPr>
        <p:txBody>
          <a:bodyPr wrap="none" rtlCol="0">
            <a:spAutoFit/>
          </a:bodyPr>
          <a:p>
            <a:pPr algn="l"/>
            <a:r>
              <a:rPr lang="zh-CN" altLang="en-US"/>
              <a:t>生产资料所有制：从公到私</a:t>
            </a:r>
            <a:endParaRPr lang="en-US" altLang="zh-CN"/>
          </a:p>
        </p:txBody>
      </p:sp>
      <p:sp>
        <p:nvSpPr>
          <p:cNvPr id="22" name="文本框 21"/>
          <p:cNvSpPr txBox="1"/>
          <p:nvPr/>
        </p:nvSpPr>
        <p:spPr>
          <a:xfrm>
            <a:off x="5570855" y="3855720"/>
            <a:ext cx="868680" cy="368300"/>
          </a:xfrm>
          <a:prstGeom prst="rect">
            <a:avLst/>
          </a:prstGeom>
          <a:noFill/>
        </p:spPr>
        <p:txBody>
          <a:bodyPr wrap="none" rtlCol="0">
            <a:spAutoFit/>
          </a:bodyPr>
          <a:p>
            <a:pPr algn="l"/>
            <a:r>
              <a:rPr lang="zh-CN" altLang="en-US"/>
              <a:t>分配：</a:t>
            </a:r>
            <a:endParaRPr lang="en-US" altLang="zh-CN"/>
          </a:p>
        </p:txBody>
      </p:sp>
      <p:sp>
        <p:nvSpPr>
          <p:cNvPr id="23" name="左大括号 22"/>
          <p:cNvSpPr/>
          <p:nvPr/>
        </p:nvSpPr>
        <p:spPr>
          <a:xfrm>
            <a:off x="6211570" y="3642995"/>
            <a:ext cx="227965" cy="7937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6599555" y="3721100"/>
            <a:ext cx="1783080" cy="368300"/>
          </a:xfrm>
          <a:prstGeom prst="rect">
            <a:avLst/>
          </a:prstGeom>
          <a:noFill/>
        </p:spPr>
        <p:txBody>
          <a:bodyPr wrap="none" rtlCol="0">
            <a:spAutoFit/>
          </a:bodyPr>
          <a:p>
            <a:pPr algn="l"/>
            <a:r>
              <a:rPr lang="zh-CN" altLang="en-US"/>
              <a:t>宏观：赋役制度</a:t>
            </a:r>
            <a:endParaRPr lang="en-US" altLang="zh-CN"/>
          </a:p>
        </p:txBody>
      </p:sp>
      <p:sp>
        <p:nvSpPr>
          <p:cNvPr id="25" name="文本框 24"/>
          <p:cNvSpPr txBox="1"/>
          <p:nvPr/>
        </p:nvSpPr>
        <p:spPr>
          <a:xfrm>
            <a:off x="6599555" y="4089400"/>
            <a:ext cx="1783080" cy="368300"/>
          </a:xfrm>
          <a:prstGeom prst="rect">
            <a:avLst/>
          </a:prstGeom>
          <a:noFill/>
        </p:spPr>
        <p:txBody>
          <a:bodyPr wrap="none" rtlCol="0">
            <a:spAutoFit/>
          </a:bodyPr>
          <a:p>
            <a:pPr algn="l"/>
            <a:r>
              <a:rPr lang="zh-CN" altLang="en-US"/>
              <a:t>微观：租佃关系</a:t>
            </a:r>
            <a:endParaRPr lang="en-US" altLang="zh-CN"/>
          </a:p>
        </p:txBody>
      </p:sp>
      <p:sp>
        <p:nvSpPr>
          <p:cNvPr id="26" name="文本框 25"/>
          <p:cNvSpPr txBox="1"/>
          <p:nvPr/>
        </p:nvSpPr>
        <p:spPr>
          <a:xfrm>
            <a:off x="5570855" y="4535805"/>
            <a:ext cx="868680" cy="368300"/>
          </a:xfrm>
          <a:prstGeom prst="rect">
            <a:avLst/>
          </a:prstGeom>
          <a:noFill/>
        </p:spPr>
        <p:txBody>
          <a:bodyPr wrap="none" rtlCol="0">
            <a:spAutoFit/>
          </a:bodyPr>
          <a:p>
            <a:pPr algn="l"/>
            <a:r>
              <a:rPr lang="zh-CN" altLang="en-US"/>
              <a:t>管理：</a:t>
            </a:r>
            <a:endParaRPr lang="en-US" altLang="zh-CN"/>
          </a:p>
        </p:txBody>
      </p:sp>
      <p:sp>
        <p:nvSpPr>
          <p:cNvPr id="27" name="左大括号 26"/>
          <p:cNvSpPr/>
          <p:nvPr/>
        </p:nvSpPr>
        <p:spPr>
          <a:xfrm>
            <a:off x="6371590" y="4436745"/>
            <a:ext cx="227965" cy="7937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8" name="文本框 27"/>
          <p:cNvSpPr txBox="1"/>
          <p:nvPr/>
        </p:nvSpPr>
        <p:spPr>
          <a:xfrm>
            <a:off x="6599555" y="4436745"/>
            <a:ext cx="1783080" cy="368300"/>
          </a:xfrm>
          <a:prstGeom prst="rect">
            <a:avLst/>
          </a:prstGeom>
          <a:noFill/>
        </p:spPr>
        <p:txBody>
          <a:bodyPr wrap="none" rtlCol="0">
            <a:spAutoFit/>
          </a:bodyPr>
          <a:p>
            <a:pPr algn="l"/>
            <a:r>
              <a:rPr lang="zh-CN" altLang="en-US"/>
              <a:t>宏观：管理体制</a:t>
            </a:r>
            <a:endParaRPr lang="en-US" altLang="zh-CN"/>
          </a:p>
        </p:txBody>
      </p:sp>
      <p:sp>
        <p:nvSpPr>
          <p:cNvPr id="29" name="文本框 28"/>
          <p:cNvSpPr txBox="1"/>
          <p:nvPr/>
        </p:nvSpPr>
        <p:spPr>
          <a:xfrm>
            <a:off x="6599555" y="4904105"/>
            <a:ext cx="1783080" cy="368300"/>
          </a:xfrm>
          <a:prstGeom prst="rect">
            <a:avLst/>
          </a:prstGeom>
          <a:noFill/>
        </p:spPr>
        <p:txBody>
          <a:bodyPr wrap="none" rtlCol="0">
            <a:spAutoFit/>
          </a:bodyPr>
          <a:p>
            <a:pPr algn="l"/>
            <a:r>
              <a:rPr lang="zh-CN" altLang="en-US"/>
              <a:t>微观：经营方式</a:t>
            </a:r>
            <a:endParaRPr lang="en-US" altLang="zh-CN"/>
          </a:p>
        </p:txBody>
      </p:sp>
      <p:sp>
        <p:nvSpPr>
          <p:cNvPr id="30" name="文本框 29"/>
          <p:cNvSpPr txBox="1"/>
          <p:nvPr/>
        </p:nvSpPr>
        <p:spPr>
          <a:xfrm>
            <a:off x="942340" y="6021705"/>
            <a:ext cx="2011680" cy="368300"/>
          </a:xfrm>
          <a:prstGeom prst="rect">
            <a:avLst/>
          </a:prstGeom>
          <a:noFill/>
        </p:spPr>
        <p:txBody>
          <a:bodyPr wrap="none" rtlCol="0">
            <a:spAutoFit/>
          </a:bodyPr>
          <a:p>
            <a:pPr algn="l"/>
            <a:r>
              <a:rPr lang="zh-CN" altLang="en-US">
                <a:sym typeface="+mn-ea"/>
              </a:rPr>
              <a:t>先秦与秦汉的联系</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linds(horizontal)">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linds(horizontal)">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blinds(horizontal)">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linds(horizontal)">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blinds(horizontal)">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blinds(horizontal)">
                                      <p:cBhvr>
                                        <p:cTn id="127" dur="50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blinds(horizontal)">
                                      <p:cBhvr>
                                        <p:cTn id="1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9" grpId="0" bldLvl="0" animBg="1"/>
      <p:bldP spid="7" grpId="0"/>
      <p:bldP spid="11" grpId="0"/>
      <p:bldP spid="10" grpId="0"/>
      <p:bldP spid="12" grpId="0"/>
      <p:bldP spid="13" grpId="0" bldLvl="0" animBg="1"/>
      <p:bldP spid="14" grpId="0"/>
      <p:bldP spid="15" grpId="0"/>
      <p:bldP spid="16" grpId="0"/>
      <p:bldP spid="17" grpId="0"/>
      <p:bldP spid="18" grpId="0"/>
      <p:bldP spid="19" grpId="0"/>
      <p:bldP spid="20" grpId="0" bldLvl="0" animBg="1"/>
      <p:bldP spid="21" grpId="0"/>
      <p:bldP spid="22" grpId="0"/>
      <p:bldP spid="23" grpId="0" bldLvl="0" animBg="1"/>
      <p:bldP spid="24" grpId="0"/>
      <p:bldP spid="25" grpId="0"/>
      <p:bldP spid="26" grpId="0"/>
      <p:bldP spid="27" grpId="0" bldLvl="0" animBg="1"/>
      <p:bldP spid="28" grpId="0"/>
      <p:bldP spid="29" grpId="0"/>
      <p:bldP spid="8"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460" y="0"/>
            <a:ext cx="8229600" cy="720090"/>
          </a:xfrm>
        </p:spPr>
        <p:txBody>
          <a:bodyPr>
            <a:normAutofit fontScale="90000"/>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0" y="836712"/>
            <a:ext cx="4495800" cy="6021288"/>
          </a:xfrm>
        </p:spPr>
        <p:txBody>
          <a:bodyPr>
            <a:normAutofit fontScale="62500" lnSpcReduction="20000"/>
          </a:bodyPr>
          <a:lstStyle/>
          <a:p>
            <a:r>
              <a:rPr lang="en-US" altLang="zh-CN" sz="4500" b="1" dirty="0" smtClean="0"/>
              <a:t>2</a:t>
            </a:r>
            <a:r>
              <a:rPr lang="zh-CN" altLang="en-US" sz="4500" b="1" dirty="0" smtClean="0"/>
              <a:t>、整理材料，最大限度地获取有效信息</a:t>
            </a:r>
            <a:endParaRPr lang="en-US" altLang="zh-CN" sz="4500" b="1" dirty="0" smtClean="0"/>
          </a:p>
          <a:p>
            <a:r>
              <a:rPr lang="zh-CN" altLang="en-US" sz="3600" dirty="0" smtClean="0"/>
              <a:t>例</a:t>
            </a:r>
            <a:r>
              <a:rPr lang="en-US" altLang="zh-CN" sz="3600" dirty="0" smtClean="0"/>
              <a:t>2</a:t>
            </a:r>
            <a:r>
              <a:rPr lang="zh-CN" altLang="en-US" sz="3600" dirty="0" smtClean="0"/>
              <a:t>．（</a:t>
            </a:r>
            <a:r>
              <a:rPr lang="en-US" altLang="zh-CN" sz="3600" dirty="0"/>
              <a:t>25</a:t>
            </a:r>
            <a:r>
              <a:rPr lang="zh-CN" altLang="en-US" sz="3600" dirty="0"/>
              <a:t>分）阅读材料，完成下列要求。</a:t>
            </a:r>
            <a:endParaRPr lang="zh-CN" altLang="en-US" sz="3600" dirty="0"/>
          </a:p>
          <a:p>
            <a:r>
              <a:rPr lang="zh-CN" altLang="en-US" sz="3600" dirty="0"/>
              <a:t>材料</a:t>
            </a:r>
            <a:r>
              <a:rPr lang="zh-CN" altLang="en-US" sz="3600" dirty="0" smtClean="0"/>
              <a:t>一   </a:t>
            </a:r>
            <a:r>
              <a:rPr lang="en-US" altLang="zh-CN" sz="3600" dirty="0" smtClean="0"/>
              <a:t>《</a:t>
            </a:r>
            <a:r>
              <a:rPr lang="zh-CN" altLang="en-US" sz="3600" dirty="0"/>
              <a:t>孟子</a:t>
            </a:r>
            <a:r>
              <a:rPr lang="en-US" altLang="zh-CN" sz="3600" dirty="0"/>
              <a:t>》</a:t>
            </a:r>
            <a:r>
              <a:rPr lang="zh-CN" altLang="en-US" sz="3600" dirty="0"/>
              <a:t>中记载了孟子与其学生关于</a:t>
            </a:r>
            <a:r>
              <a:rPr lang="zh-CN" altLang="en-US" sz="3600" dirty="0">
                <a:solidFill>
                  <a:srgbClr val="FF0000"/>
                </a:solidFill>
              </a:rPr>
              <a:t>法律问题</a:t>
            </a:r>
            <a:r>
              <a:rPr lang="zh-CN" altLang="en-US" sz="3600" dirty="0"/>
              <a:t>的讨论。学生问：“</a:t>
            </a:r>
            <a:r>
              <a:rPr lang="zh-CN" altLang="en-US" sz="3600" u="dashLongHeavy" dirty="0">
                <a:uFill>
                  <a:solidFill>
                    <a:srgbClr val="FF0000"/>
                  </a:solidFill>
                </a:uFill>
              </a:rPr>
              <a:t>舜做天子后</a:t>
            </a:r>
            <a:r>
              <a:rPr lang="zh-CN" altLang="en-US" sz="3600" dirty="0"/>
              <a:t>，假如</a:t>
            </a:r>
            <a:r>
              <a:rPr lang="zh-CN" altLang="en-US" sz="3600" u="dashLongHeavy" dirty="0">
                <a:uFill>
                  <a:solidFill>
                    <a:srgbClr val="FF0000"/>
                  </a:solidFill>
                </a:uFill>
              </a:rPr>
              <a:t>其父</a:t>
            </a:r>
            <a:r>
              <a:rPr lang="zh-CN" altLang="en-US" sz="3600" dirty="0"/>
              <a:t>杀人，舜的法官该怎么办呢？”孟子回答：“</a:t>
            </a:r>
            <a:r>
              <a:rPr lang="zh-CN" altLang="en-US" sz="3600" u="dashLongHeavy" dirty="0">
                <a:uFill>
                  <a:solidFill>
                    <a:srgbClr val="FF0000"/>
                  </a:solidFill>
                </a:uFill>
              </a:rPr>
              <a:t>抓起来就行了</a:t>
            </a:r>
            <a:r>
              <a:rPr lang="zh-CN" altLang="en-US" sz="3600" dirty="0"/>
              <a:t>。”学生又问：“难道舜不阻止法官吗？”孟子说：“</a:t>
            </a:r>
            <a:r>
              <a:rPr lang="zh-CN" altLang="en-US" sz="3600" u="dashLongHeavy" dirty="0">
                <a:uFill>
                  <a:solidFill>
                    <a:srgbClr val="FF0000"/>
                  </a:solidFill>
                </a:uFill>
              </a:rPr>
              <a:t>舜怎么能阻止呢？</a:t>
            </a:r>
            <a:r>
              <a:rPr lang="zh-CN" altLang="en-US" sz="3600" dirty="0"/>
              <a:t>法官是按职责办事。”学生问：“那舜又该怎么办呢？”孟子说：“舜应当放弃天子之位，毫不顾惜。然后偷偷也</a:t>
            </a:r>
            <a:r>
              <a:rPr lang="zh-CN" altLang="en-US" sz="3600" u="dashLongHeavy" dirty="0">
                <a:uFill>
                  <a:solidFill>
                    <a:srgbClr val="FF0000"/>
                  </a:solidFill>
                </a:uFill>
              </a:rPr>
              <a:t>背上父亲逃</a:t>
            </a:r>
            <a:r>
              <a:rPr lang="zh-CN" altLang="en-US" sz="3600" dirty="0"/>
              <a:t>到海边住下，一辈子都很快乐，把曾经做过天子的事情忘掉</a:t>
            </a:r>
            <a:r>
              <a:rPr lang="zh-CN" altLang="en-US" sz="3600" dirty="0" smtClean="0"/>
              <a:t>。”</a:t>
            </a:r>
            <a:r>
              <a:rPr lang="en-US" altLang="zh-CN" sz="3600" dirty="0" smtClean="0"/>
              <a:t> ——</a:t>
            </a:r>
            <a:r>
              <a:rPr lang="zh-CN" altLang="en-US" sz="3600" dirty="0" smtClean="0"/>
              <a:t>据</a:t>
            </a:r>
            <a:r>
              <a:rPr lang="en-US" altLang="zh-CN" sz="3600" dirty="0" smtClean="0"/>
              <a:t>《</a:t>
            </a:r>
            <a:r>
              <a:rPr lang="zh-CN" altLang="en-US" sz="3600" dirty="0" smtClean="0"/>
              <a:t>孟子</a:t>
            </a:r>
            <a:r>
              <a:rPr lang="en-US" altLang="zh-CN" sz="3600" dirty="0" smtClean="0"/>
              <a:t>》</a:t>
            </a:r>
            <a:endParaRPr lang="zh-CN" altLang="en-US" sz="3600" dirty="0"/>
          </a:p>
          <a:p>
            <a:endParaRPr lang="zh-CN" altLang="en-US" dirty="0"/>
          </a:p>
        </p:txBody>
      </p:sp>
      <p:sp>
        <p:nvSpPr>
          <p:cNvPr id="4" name="内容占位符 3"/>
          <p:cNvSpPr>
            <a:spLocks noGrp="1"/>
          </p:cNvSpPr>
          <p:nvPr>
            <p:ph sz="half" idx="2"/>
          </p:nvPr>
        </p:nvSpPr>
        <p:spPr>
          <a:xfrm>
            <a:off x="4648200" y="908720"/>
            <a:ext cx="4495800" cy="5949280"/>
          </a:xfrm>
        </p:spPr>
        <p:txBody>
          <a:bodyPr>
            <a:normAutofit fontScale="52500" lnSpcReduction="20000"/>
          </a:bodyPr>
          <a:lstStyle/>
          <a:p>
            <a:r>
              <a:rPr lang="zh-CN" altLang="en-US" sz="3840" dirty="0"/>
              <a:t>材料</a:t>
            </a:r>
            <a:r>
              <a:rPr lang="zh-CN" altLang="en-US" sz="3840" dirty="0" smtClean="0"/>
              <a:t>二    公</a:t>
            </a:r>
            <a:r>
              <a:rPr lang="zh-CN" altLang="en-US" sz="3840" dirty="0"/>
              <a:t>元前</a:t>
            </a:r>
            <a:r>
              <a:rPr lang="en-US" altLang="zh-CN" sz="3840" dirty="0"/>
              <a:t>399</a:t>
            </a:r>
            <a:r>
              <a:rPr lang="zh-CN" altLang="en-US" sz="3840" dirty="0"/>
              <a:t>年，苏格拉底被雅典</a:t>
            </a:r>
            <a:r>
              <a:rPr lang="zh-CN" altLang="en-US" sz="3840" dirty="0">
                <a:solidFill>
                  <a:srgbClr val="FF0000"/>
                </a:solidFill>
              </a:rPr>
              <a:t>陪审法庭</a:t>
            </a:r>
            <a:r>
              <a:rPr lang="zh-CN" altLang="en-US" sz="3840" dirty="0"/>
              <a:t>以亵渎神明与蛊惑青年的罪名判处死刑。他与他的弟子们都认为判决不公。当弟子们安排苏格拉底逃走时，他却认为，虽然逃走是一种正义，但审判过程符合雅典法律程序，</a:t>
            </a:r>
            <a:r>
              <a:rPr lang="zh-CN" altLang="en-US" sz="3840" u="dashLongHeavy" dirty="0">
                <a:uFill>
                  <a:solidFill>
                    <a:srgbClr val="FF0000"/>
                  </a:solidFill>
                </a:uFill>
              </a:rPr>
              <a:t>遵守合法的判决也是正义</a:t>
            </a:r>
            <a:r>
              <a:rPr lang="zh-CN" altLang="en-US" sz="3840" dirty="0"/>
              <a:t>的要求，而且是</a:t>
            </a:r>
            <a:r>
              <a:rPr lang="zh-CN" altLang="en-US" sz="3840" u="dashLongHeavy" dirty="0">
                <a:uFill>
                  <a:solidFill>
                    <a:srgbClr val="FF0000"/>
                  </a:solidFill>
                </a:uFill>
              </a:rPr>
              <a:t>更大的正义</a:t>
            </a:r>
            <a:r>
              <a:rPr lang="zh-CN" altLang="en-US" sz="3840" dirty="0"/>
              <a:t>，因为如果拒服从判决，就等于践踏法律，倘若人人都以自己认为的正义为借口而</a:t>
            </a:r>
            <a:r>
              <a:rPr lang="zh-CN" altLang="en-US" sz="3840" u="dashLongHeavy" dirty="0">
                <a:uFill>
                  <a:solidFill>
                    <a:srgbClr val="FF0000"/>
                  </a:solidFill>
                </a:uFill>
              </a:rPr>
              <a:t>任意践踏法律，社会秩序将混乱不堪，城邦将无法存在</a:t>
            </a:r>
            <a:r>
              <a:rPr lang="zh-CN" altLang="en-US" sz="3840" dirty="0"/>
              <a:t>。</a:t>
            </a:r>
            <a:r>
              <a:rPr lang="zh-CN" altLang="en-US" sz="3840" u="dashLongHeavy" dirty="0">
                <a:uFill>
                  <a:solidFill>
                    <a:srgbClr val="FF0000"/>
                  </a:solidFill>
                </a:uFill>
              </a:rPr>
              <a:t>最终他选择在弟子面前饮下毒药，从容赴死。</a:t>
            </a:r>
            <a:endParaRPr lang="zh-CN" altLang="en-US" sz="3840" u="dashLongHeavy" dirty="0">
              <a:uFill>
                <a:solidFill>
                  <a:srgbClr val="FF0000"/>
                </a:solidFill>
              </a:uFill>
            </a:endParaRPr>
          </a:p>
          <a:p>
            <a:r>
              <a:rPr lang="en-US" altLang="zh-CN" sz="3840" dirty="0"/>
              <a:t>——</a:t>
            </a:r>
            <a:r>
              <a:rPr lang="zh-CN" altLang="en-US" sz="3840" dirty="0"/>
              <a:t>摘编自（古希腊）柏拉图</a:t>
            </a:r>
            <a:r>
              <a:rPr lang="en-US" altLang="zh-CN" sz="3840" dirty="0"/>
              <a:t>《</a:t>
            </a:r>
            <a:r>
              <a:rPr lang="zh-CN" altLang="en-US" sz="3840" dirty="0"/>
              <a:t>苏格拉底的申辩</a:t>
            </a:r>
            <a:r>
              <a:rPr lang="en-US" altLang="zh-CN" sz="3840" dirty="0"/>
              <a:t>》</a:t>
            </a:r>
            <a:endParaRPr lang="zh-CN" altLang="en-US" sz="3840" dirty="0"/>
          </a:p>
          <a:p>
            <a:r>
              <a:rPr lang="zh-CN" altLang="en-US" dirty="0"/>
              <a:t>（</a:t>
            </a:r>
            <a:r>
              <a:rPr lang="en-US" altLang="zh-CN" dirty="0"/>
              <a:t>1</a:t>
            </a:r>
            <a:r>
              <a:rPr lang="zh-CN" altLang="en-US" dirty="0"/>
              <a:t>）结合材料及所学知识，概括孟子和苏拉拉底的法制观念。（</a:t>
            </a:r>
            <a:r>
              <a:rPr lang="en-US" altLang="zh-CN" dirty="0"/>
              <a:t>10</a:t>
            </a:r>
            <a:r>
              <a:rPr lang="zh-CN" altLang="en-US" dirty="0"/>
              <a:t>分）</a:t>
            </a:r>
            <a:endParaRPr lang="zh-CN" altLang="en-US" dirty="0"/>
          </a:p>
          <a:p>
            <a:r>
              <a:rPr lang="zh-CN" altLang="en-US" dirty="0"/>
              <a:t>（</a:t>
            </a:r>
            <a:r>
              <a:rPr lang="en-US" altLang="zh-CN" dirty="0"/>
              <a:t>2</a:t>
            </a:r>
            <a:r>
              <a:rPr lang="zh-CN" altLang="en-US" dirty="0"/>
              <a:t>）根据材料并结合所学知识，指出两种法制观念产生的社会背景及其共同的历史价值。（</a:t>
            </a:r>
            <a:r>
              <a:rPr lang="en-US" altLang="zh-CN" dirty="0"/>
              <a:t>15</a:t>
            </a:r>
            <a:r>
              <a:rPr lang="zh-CN" altLang="en-US" dirty="0"/>
              <a:t>分）</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510540"/>
            <a:ext cx="675005" cy="4561840"/>
          </a:xfrm>
          <a:prstGeom prst="rect">
            <a:avLst/>
          </a:prstGeom>
          <a:noFill/>
        </p:spPr>
        <p:txBody>
          <a:bodyPr vert="eaVert" wrap="none" rtlCol="0">
            <a:spAutoFit/>
          </a:bodyPr>
          <a:p>
            <a:r>
              <a:rPr lang="zh-CN" altLang="en-US" sz="3200"/>
              <a:t>先秦与秦汉的差异与联系</a:t>
            </a:r>
            <a:endParaRPr lang="zh-CN" altLang="en-US" sz="3200"/>
          </a:p>
        </p:txBody>
      </p:sp>
      <p:sp>
        <p:nvSpPr>
          <p:cNvPr id="5" name="左大括号 4"/>
          <p:cNvSpPr/>
          <p:nvPr/>
        </p:nvSpPr>
        <p:spPr>
          <a:xfrm>
            <a:off x="520700" y="423545"/>
            <a:ext cx="154305" cy="57524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 name="文本框 2"/>
          <p:cNvSpPr txBox="1"/>
          <p:nvPr/>
        </p:nvSpPr>
        <p:spPr>
          <a:xfrm>
            <a:off x="766445" y="510540"/>
            <a:ext cx="2011680" cy="368300"/>
          </a:xfrm>
          <a:prstGeom prst="rect">
            <a:avLst/>
          </a:prstGeom>
          <a:noFill/>
        </p:spPr>
        <p:txBody>
          <a:bodyPr wrap="none" rtlCol="0">
            <a:spAutoFit/>
          </a:bodyPr>
          <a:p>
            <a:pPr algn="l"/>
            <a:r>
              <a:rPr lang="zh-CN" altLang="en-US">
                <a:sym typeface="+mn-ea"/>
              </a:rPr>
              <a:t>先秦与秦汉的差异</a:t>
            </a:r>
            <a:endParaRPr lang="zh-CN" altLang="en-US"/>
          </a:p>
        </p:txBody>
      </p:sp>
      <p:sp>
        <p:nvSpPr>
          <p:cNvPr id="6" name="文本框 5"/>
          <p:cNvSpPr txBox="1"/>
          <p:nvPr/>
        </p:nvSpPr>
        <p:spPr>
          <a:xfrm>
            <a:off x="766445" y="3735705"/>
            <a:ext cx="2011680" cy="368300"/>
          </a:xfrm>
          <a:prstGeom prst="rect">
            <a:avLst/>
          </a:prstGeom>
          <a:noFill/>
        </p:spPr>
        <p:txBody>
          <a:bodyPr wrap="none" rtlCol="0">
            <a:spAutoFit/>
          </a:bodyPr>
          <a:p>
            <a:pPr algn="l"/>
            <a:r>
              <a:rPr lang="zh-CN" altLang="en-US">
                <a:sym typeface="+mn-ea"/>
              </a:rPr>
              <a:t>先秦与秦汉的联系</a:t>
            </a:r>
            <a:endParaRPr lang="zh-CN" altLang="en-US"/>
          </a:p>
        </p:txBody>
      </p:sp>
      <p:sp>
        <p:nvSpPr>
          <p:cNvPr id="7" name="左大括号 6"/>
          <p:cNvSpPr/>
          <p:nvPr/>
        </p:nvSpPr>
        <p:spPr>
          <a:xfrm>
            <a:off x="2701925" y="1217930"/>
            <a:ext cx="76200" cy="54044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 name="文本框 7"/>
          <p:cNvSpPr txBox="1"/>
          <p:nvPr/>
        </p:nvSpPr>
        <p:spPr>
          <a:xfrm>
            <a:off x="3164840" y="1039495"/>
            <a:ext cx="4069080" cy="368300"/>
          </a:xfrm>
          <a:prstGeom prst="rect">
            <a:avLst/>
          </a:prstGeom>
          <a:noFill/>
        </p:spPr>
        <p:txBody>
          <a:bodyPr wrap="none" rtlCol="0">
            <a:spAutoFit/>
          </a:bodyPr>
          <a:p>
            <a:pPr algn="l"/>
            <a:r>
              <a:rPr lang="zh-CN" altLang="en-US"/>
              <a:t>中央集权制度：战国萌发秦汉确立延续</a:t>
            </a:r>
            <a:endParaRPr lang="zh-CN" altLang="en-US"/>
          </a:p>
        </p:txBody>
      </p:sp>
      <p:sp>
        <p:nvSpPr>
          <p:cNvPr id="9" name="文本框 8"/>
          <p:cNvSpPr txBox="1"/>
          <p:nvPr/>
        </p:nvSpPr>
        <p:spPr>
          <a:xfrm>
            <a:off x="3164840" y="1640205"/>
            <a:ext cx="4754880" cy="368300"/>
          </a:xfrm>
          <a:prstGeom prst="rect">
            <a:avLst/>
          </a:prstGeom>
          <a:noFill/>
        </p:spPr>
        <p:txBody>
          <a:bodyPr wrap="none" rtlCol="0">
            <a:spAutoFit/>
          </a:bodyPr>
          <a:p>
            <a:pPr algn="l"/>
            <a:r>
              <a:rPr lang="zh-CN" altLang="en-US"/>
              <a:t>分封制：天下一家、文化认同，有助国家统一</a:t>
            </a:r>
            <a:endParaRPr lang="zh-CN" altLang="en-US"/>
          </a:p>
        </p:txBody>
      </p:sp>
      <p:sp>
        <p:nvSpPr>
          <p:cNvPr id="10" name="文本框 9"/>
          <p:cNvSpPr txBox="1"/>
          <p:nvPr/>
        </p:nvSpPr>
        <p:spPr>
          <a:xfrm>
            <a:off x="3164840" y="3017520"/>
            <a:ext cx="868680" cy="368300"/>
          </a:xfrm>
          <a:prstGeom prst="rect">
            <a:avLst/>
          </a:prstGeom>
          <a:noFill/>
        </p:spPr>
        <p:txBody>
          <a:bodyPr wrap="none" rtlCol="0">
            <a:spAutoFit/>
          </a:bodyPr>
          <a:p>
            <a:pPr algn="l"/>
            <a:r>
              <a:rPr lang="zh-CN" altLang="en-US"/>
              <a:t>宗法制</a:t>
            </a:r>
            <a:endParaRPr lang="zh-CN" altLang="en-US"/>
          </a:p>
        </p:txBody>
      </p:sp>
      <p:sp>
        <p:nvSpPr>
          <p:cNvPr id="20" name="左大括号 19"/>
          <p:cNvSpPr/>
          <p:nvPr/>
        </p:nvSpPr>
        <p:spPr>
          <a:xfrm>
            <a:off x="4490720" y="2573655"/>
            <a:ext cx="227965" cy="1452245"/>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 name="文本框 11"/>
          <p:cNvSpPr txBox="1"/>
          <p:nvPr/>
        </p:nvSpPr>
        <p:spPr>
          <a:xfrm>
            <a:off x="4718685" y="2485390"/>
            <a:ext cx="2926080" cy="368300"/>
          </a:xfrm>
          <a:prstGeom prst="rect">
            <a:avLst/>
          </a:prstGeom>
          <a:noFill/>
        </p:spPr>
        <p:txBody>
          <a:bodyPr wrap="none" rtlCol="0">
            <a:spAutoFit/>
          </a:bodyPr>
          <a:p>
            <a:pPr algn="l"/>
            <a:r>
              <a:rPr lang="zh-CN" altLang="en-US"/>
              <a:t>在帝制时期的皇家依然存在</a:t>
            </a:r>
            <a:endParaRPr lang="zh-CN" altLang="en-US"/>
          </a:p>
        </p:txBody>
      </p:sp>
      <p:sp>
        <p:nvSpPr>
          <p:cNvPr id="13" name="文本框 12"/>
          <p:cNvSpPr txBox="1"/>
          <p:nvPr/>
        </p:nvSpPr>
        <p:spPr>
          <a:xfrm>
            <a:off x="4718685" y="2853690"/>
            <a:ext cx="3154680" cy="368300"/>
          </a:xfrm>
          <a:prstGeom prst="rect">
            <a:avLst/>
          </a:prstGeom>
          <a:noFill/>
        </p:spPr>
        <p:txBody>
          <a:bodyPr wrap="none" rtlCol="0">
            <a:spAutoFit/>
          </a:bodyPr>
          <a:p>
            <a:pPr algn="l"/>
            <a:r>
              <a:rPr lang="zh-CN" altLang="en-US"/>
              <a:t>等级观念、特权思想贯穿至今</a:t>
            </a:r>
            <a:endParaRPr lang="zh-CN" altLang="en-US"/>
          </a:p>
        </p:txBody>
      </p:sp>
      <p:sp>
        <p:nvSpPr>
          <p:cNvPr id="14" name="文本框 13"/>
          <p:cNvSpPr txBox="1"/>
          <p:nvPr/>
        </p:nvSpPr>
        <p:spPr>
          <a:xfrm>
            <a:off x="4718685" y="3244850"/>
            <a:ext cx="4297680" cy="368300"/>
          </a:xfrm>
          <a:prstGeom prst="rect">
            <a:avLst/>
          </a:prstGeom>
          <a:noFill/>
        </p:spPr>
        <p:txBody>
          <a:bodyPr wrap="none" rtlCol="0">
            <a:spAutoFit/>
          </a:bodyPr>
          <a:p>
            <a:pPr algn="l"/>
            <a:r>
              <a:rPr lang="zh-CN" altLang="en-US"/>
              <a:t>先秦强调家族，战国以后强调小农、家庭</a:t>
            </a:r>
            <a:endParaRPr lang="zh-CN" altLang="en-US"/>
          </a:p>
        </p:txBody>
      </p:sp>
      <p:sp>
        <p:nvSpPr>
          <p:cNvPr id="15" name="文本框 14"/>
          <p:cNvSpPr txBox="1"/>
          <p:nvPr/>
        </p:nvSpPr>
        <p:spPr>
          <a:xfrm>
            <a:off x="4832985" y="3736340"/>
            <a:ext cx="2926080" cy="368300"/>
          </a:xfrm>
          <a:prstGeom prst="rect">
            <a:avLst/>
          </a:prstGeom>
          <a:noFill/>
        </p:spPr>
        <p:txBody>
          <a:bodyPr wrap="none" rtlCol="0">
            <a:spAutoFit/>
          </a:bodyPr>
          <a:p>
            <a:pPr algn="l"/>
            <a:r>
              <a:rPr lang="zh-CN" altLang="en-US"/>
              <a:t>伦理关系的政治化一脉相承</a:t>
            </a:r>
            <a:endParaRPr lang="zh-CN" altLang="en-US"/>
          </a:p>
        </p:txBody>
      </p:sp>
      <p:sp>
        <p:nvSpPr>
          <p:cNvPr id="16" name="文本框 15"/>
          <p:cNvSpPr txBox="1"/>
          <p:nvPr/>
        </p:nvSpPr>
        <p:spPr>
          <a:xfrm>
            <a:off x="2971800" y="5210175"/>
            <a:ext cx="1554480" cy="368300"/>
          </a:xfrm>
          <a:prstGeom prst="rect">
            <a:avLst/>
          </a:prstGeom>
          <a:noFill/>
        </p:spPr>
        <p:txBody>
          <a:bodyPr wrap="none" rtlCol="0">
            <a:spAutoFit/>
          </a:bodyPr>
          <a:p>
            <a:pPr algn="l"/>
            <a:r>
              <a:rPr lang="zh-CN" altLang="en-US"/>
              <a:t>历史是综合体</a:t>
            </a:r>
            <a:endParaRPr lang="zh-CN" altLang="en-US"/>
          </a:p>
        </p:txBody>
      </p:sp>
      <p:sp>
        <p:nvSpPr>
          <p:cNvPr id="17" name="左大括号 16"/>
          <p:cNvSpPr/>
          <p:nvPr/>
        </p:nvSpPr>
        <p:spPr>
          <a:xfrm>
            <a:off x="4297680" y="4667885"/>
            <a:ext cx="227965" cy="1452245"/>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8" name="文本框 17"/>
          <p:cNvSpPr txBox="1"/>
          <p:nvPr/>
        </p:nvSpPr>
        <p:spPr>
          <a:xfrm>
            <a:off x="4718685" y="4667885"/>
            <a:ext cx="4526280" cy="645160"/>
          </a:xfrm>
          <a:prstGeom prst="rect">
            <a:avLst/>
          </a:prstGeom>
          <a:noFill/>
        </p:spPr>
        <p:txBody>
          <a:bodyPr wrap="none" rtlCol="0">
            <a:spAutoFit/>
          </a:bodyPr>
          <a:p>
            <a:pPr algn="l"/>
            <a:r>
              <a:rPr lang="zh-CN" altLang="en-US"/>
              <a:t>不同阶段或同一阶段的政治、经济、思想等</a:t>
            </a:r>
            <a:endParaRPr lang="zh-CN" altLang="en-US"/>
          </a:p>
          <a:p>
            <a:pPr algn="l"/>
            <a:r>
              <a:rPr lang="zh-CN" altLang="en-US"/>
              <a:t>相互联系</a:t>
            </a:r>
            <a:endParaRPr lang="zh-CN" altLang="en-US"/>
          </a:p>
        </p:txBody>
      </p:sp>
      <p:sp>
        <p:nvSpPr>
          <p:cNvPr id="19" name="文本框 18"/>
          <p:cNvSpPr txBox="1"/>
          <p:nvPr/>
        </p:nvSpPr>
        <p:spPr>
          <a:xfrm>
            <a:off x="5421630" y="5578475"/>
            <a:ext cx="1097280" cy="922020"/>
          </a:xfrm>
          <a:prstGeom prst="rect">
            <a:avLst/>
          </a:prstGeom>
          <a:noFill/>
        </p:spPr>
        <p:txBody>
          <a:bodyPr wrap="none" rtlCol="0">
            <a:spAutoFit/>
          </a:bodyPr>
          <a:p>
            <a:pPr algn="l"/>
            <a:r>
              <a:rPr lang="zh-CN" altLang="en-US"/>
              <a:t>铁犁牛耕</a:t>
            </a:r>
            <a:endParaRPr lang="zh-CN" altLang="en-US"/>
          </a:p>
          <a:p>
            <a:pPr algn="l"/>
            <a:r>
              <a:rPr lang="zh-CN" altLang="en-US"/>
              <a:t>小农经济</a:t>
            </a:r>
            <a:endParaRPr lang="zh-CN" altLang="en-US"/>
          </a:p>
          <a:p>
            <a:pPr algn="l"/>
            <a:r>
              <a:rPr lang="zh-CN" altLang="en-US"/>
              <a:t>私有经济</a:t>
            </a:r>
            <a:endParaRPr lang="zh-CN" altLang="en-US"/>
          </a:p>
        </p:txBody>
      </p:sp>
      <p:sp>
        <p:nvSpPr>
          <p:cNvPr id="21" name="右箭头 20"/>
          <p:cNvSpPr/>
          <p:nvPr/>
        </p:nvSpPr>
        <p:spPr>
          <a:xfrm>
            <a:off x="5130800" y="5748655"/>
            <a:ext cx="29083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4617720" y="5934710"/>
            <a:ext cx="640080" cy="368300"/>
          </a:xfrm>
          <a:prstGeom prst="rect">
            <a:avLst/>
          </a:prstGeom>
          <a:noFill/>
        </p:spPr>
        <p:txBody>
          <a:bodyPr wrap="none" rtlCol="0">
            <a:spAutoFit/>
          </a:bodyPr>
          <a:p>
            <a:pPr algn="l"/>
            <a:r>
              <a:rPr lang="zh-CN" altLang="en-US"/>
              <a:t>举例</a:t>
            </a:r>
            <a:endParaRPr lang="zh-CN" altLang="en-US"/>
          </a:p>
        </p:txBody>
      </p:sp>
      <p:sp>
        <p:nvSpPr>
          <p:cNvPr id="24" name="右箭头 23"/>
          <p:cNvSpPr/>
          <p:nvPr/>
        </p:nvSpPr>
        <p:spPr>
          <a:xfrm>
            <a:off x="6400800" y="5817235"/>
            <a:ext cx="29083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6547485" y="5519420"/>
            <a:ext cx="2697480" cy="1198880"/>
          </a:xfrm>
          <a:prstGeom prst="rect">
            <a:avLst/>
          </a:prstGeom>
          <a:noFill/>
        </p:spPr>
        <p:txBody>
          <a:bodyPr wrap="none" rtlCol="0">
            <a:spAutoFit/>
          </a:bodyPr>
          <a:p>
            <a:pPr algn="l"/>
            <a:r>
              <a:rPr lang="zh-CN" altLang="en-US"/>
              <a:t>社会结构：地主阶级</a:t>
            </a:r>
            <a:endParaRPr lang="zh-CN" altLang="en-US"/>
          </a:p>
          <a:p>
            <a:pPr algn="l"/>
            <a:r>
              <a:rPr lang="zh-CN" altLang="en-US"/>
              <a:t>社会观念：求稳重农重德</a:t>
            </a:r>
            <a:endParaRPr lang="zh-CN" altLang="en-US"/>
          </a:p>
          <a:p>
            <a:pPr algn="l"/>
            <a:r>
              <a:rPr lang="zh-CN" altLang="en-US"/>
              <a:t>政治变革：中央集权</a:t>
            </a:r>
            <a:endParaRPr lang="zh-CN" altLang="en-US"/>
          </a:p>
          <a:p>
            <a:pPr algn="l"/>
            <a:r>
              <a:rPr lang="zh-CN" altLang="en-US"/>
              <a:t>思想：儒学对家庭伦理</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linds(horizontal)">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linds(horizont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linds(horizontal)">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bldLvl="0" animBg="1"/>
      <p:bldP spid="8" grpId="0"/>
      <p:bldP spid="9" grpId="0"/>
      <p:bldP spid="10" grpId="0"/>
      <p:bldP spid="20" grpId="0" bldLvl="0" animBg="1"/>
      <p:bldP spid="12" grpId="0"/>
      <p:bldP spid="13" grpId="0"/>
      <p:bldP spid="14" grpId="0"/>
      <p:bldP spid="15" grpId="0"/>
      <p:bldP spid="16" grpId="0"/>
      <p:bldP spid="17" grpId="0" bldLvl="0" animBg="1"/>
      <p:bldP spid="18" grpId="0"/>
      <p:bldP spid="19" grpId="0"/>
      <p:bldP spid="21" grpId="0" animBg="1"/>
      <p:bldP spid="22" grpId="0"/>
      <p:bldP spid="24" grpId="0" bldLvl="0" animBg="1"/>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2936240"/>
            <a:ext cx="1402080" cy="460375"/>
          </a:xfrm>
          <a:prstGeom prst="rect">
            <a:avLst/>
          </a:prstGeom>
          <a:noFill/>
        </p:spPr>
        <p:txBody>
          <a:bodyPr wrap="none" rtlCol="0">
            <a:spAutoFit/>
          </a:bodyPr>
          <a:p>
            <a:r>
              <a:rPr lang="zh-CN" altLang="en-US" sz="2400"/>
              <a:t>学习指导</a:t>
            </a:r>
            <a:endParaRPr lang="zh-CN" altLang="en-US" sz="2400"/>
          </a:p>
        </p:txBody>
      </p:sp>
      <p:sp>
        <p:nvSpPr>
          <p:cNvPr id="17" name="左大括号 16"/>
          <p:cNvSpPr/>
          <p:nvPr/>
        </p:nvSpPr>
        <p:spPr>
          <a:xfrm>
            <a:off x="1758950" y="681990"/>
            <a:ext cx="198120" cy="4968875"/>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文本框 3"/>
          <p:cNvSpPr txBox="1"/>
          <p:nvPr/>
        </p:nvSpPr>
        <p:spPr>
          <a:xfrm>
            <a:off x="5145405" y="149860"/>
            <a:ext cx="2468880" cy="368300"/>
          </a:xfrm>
          <a:prstGeom prst="rect">
            <a:avLst/>
          </a:prstGeom>
          <a:noFill/>
        </p:spPr>
        <p:txBody>
          <a:bodyPr wrap="none" rtlCol="0">
            <a:spAutoFit/>
          </a:bodyPr>
          <a:p>
            <a:r>
              <a:rPr lang="zh-CN" altLang="en-US"/>
              <a:t>一般概念：一句话概括</a:t>
            </a:r>
            <a:endParaRPr lang="zh-CN" altLang="en-US"/>
          </a:p>
        </p:txBody>
      </p:sp>
      <p:sp>
        <p:nvSpPr>
          <p:cNvPr id="5" name="左大括号 4"/>
          <p:cNvSpPr/>
          <p:nvPr/>
        </p:nvSpPr>
        <p:spPr>
          <a:xfrm>
            <a:off x="4888865" y="149860"/>
            <a:ext cx="256540" cy="252222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1957070" y="808990"/>
            <a:ext cx="2926080" cy="368300"/>
          </a:xfrm>
          <a:prstGeom prst="rect">
            <a:avLst/>
          </a:prstGeom>
          <a:noFill/>
        </p:spPr>
        <p:txBody>
          <a:bodyPr wrap="none" rtlCol="0">
            <a:spAutoFit/>
          </a:bodyPr>
          <a:p>
            <a:r>
              <a:rPr lang="zh-CN" altLang="en-US"/>
              <a:t>透彻理解全面把握重点概念</a:t>
            </a:r>
            <a:endParaRPr lang="zh-CN" altLang="en-US"/>
          </a:p>
        </p:txBody>
      </p:sp>
      <p:sp>
        <p:nvSpPr>
          <p:cNvPr id="7" name="文本框 6"/>
          <p:cNvSpPr txBox="1"/>
          <p:nvPr/>
        </p:nvSpPr>
        <p:spPr>
          <a:xfrm>
            <a:off x="5145405" y="2159635"/>
            <a:ext cx="1325880" cy="368300"/>
          </a:xfrm>
          <a:prstGeom prst="rect">
            <a:avLst/>
          </a:prstGeom>
          <a:noFill/>
        </p:spPr>
        <p:txBody>
          <a:bodyPr wrap="none" rtlCol="0">
            <a:spAutoFit/>
          </a:bodyPr>
          <a:p>
            <a:r>
              <a:rPr lang="zh-CN" altLang="en-US"/>
              <a:t>重点概念：</a:t>
            </a:r>
            <a:endParaRPr lang="zh-CN" altLang="en-US"/>
          </a:p>
        </p:txBody>
      </p:sp>
      <p:sp>
        <p:nvSpPr>
          <p:cNvPr id="8" name="左大括号 7"/>
          <p:cNvSpPr/>
          <p:nvPr/>
        </p:nvSpPr>
        <p:spPr>
          <a:xfrm>
            <a:off x="6068060" y="1177290"/>
            <a:ext cx="256540" cy="252222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 name="文本框 8"/>
          <p:cNvSpPr txBox="1"/>
          <p:nvPr/>
        </p:nvSpPr>
        <p:spPr>
          <a:xfrm>
            <a:off x="6324600" y="1177290"/>
            <a:ext cx="2926080" cy="368300"/>
          </a:xfrm>
          <a:prstGeom prst="rect">
            <a:avLst/>
          </a:prstGeom>
          <a:noFill/>
        </p:spPr>
        <p:txBody>
          <a:bodyPr wrap="none" rtlCol="0">
            <a:spAutoFit/>
          </a:bodyPr>
          <a:p>
            <a:r>
              <a:rPr lang="zh-CN" altLang="en-US"/>
              <a:t>为什么：原因、条件、背景</a:t>
            </a:r>
            <a:endParaRPr lang="zh-CN" altLang="en-US"/>
          </a:p>
        </p:txBody>
      </p:sp>
      <p:sp>
        <p:nvSpPr>
          <p:cNvPr id="10" name="文本框 9"/>
          <p:cNvSpPr txBox="1"/>
          <p:nvPr/>
        </p:nvSpPr>
        <p:spPr>
          <a:xfrm>
            <a:off x="6324600" y="2254250"/>
            <a:ext cx="2926080" cy="368300"/>
          </a:xfrm>
          <a:prstGeom prst="rect">
            <a:avLst/>
          </a:prstGeom>
          <a:noFill/>
        </p:spPr>
        <p:txBody>
          <a:bodyPr wrap="none" rtlCol="0">
            <a:spAutoFit/>
          </a:bodyPr>
          <a:p>
            <a:r>
              <a:rPr lang="zh-CN" altLang="en-US"/>
              <a:t>是什么：时空、内容、特点</a:t>
            </a:r>
            <a:endParaRPr lang="zh-CN" altLang="en-US"/>
          </a:p>
        </p:txBody>
      </p:sp>
      <p:sp>
        <p:nvSpPr>
          <p:cNvPr id="11" name="文本框 10"/>
          <p:cNvSpPr txBox="1"/>
          <p:nvPr/>
        </p:nvSpPr>
        <p:spPr>
          <a:xfrm>
            <a:off x="6210300" y="3204210"/>
            <a:ext cx="3154680" cy="368300"/>
          </a:xfrm>
          <a:prstGeom prst="rect">
            <a:avLst/>
          </a:prstGeom>
          <a:noFill/>
        </p:spPr>
        <p:txBody>
          <a:bodyPr wrap="none" rtlCol="0">
            <a:spAutoFit/>
          </a:bodyPr>
          <a:p>
            <a:r>
              <a:rPr lang="zh-CN" altLang="en-US"/>
              <a:t>怎么样：影响（程度、角度）</a:t>
            </a:r>
            <a:endParaRPr lang="zh-CN" altLang="en-US"/>
          </a:p>
        </p:txBody>
      </p:sp>
      <p:sp>
        <p:nvSpPr>
          <p:cNvPr id="12" name="文本框 11"/>
          <p:cNvSpPr txBox="1"/>
          <p:nvPr/>
        </p:nvSpPr>
        <p:spPr>
          <a:xfrm>
            <a:off x="1957070" y="3572510"/>
            <a:ext cx="3383280" cy="368300"/>
          </a:xfrm>
          <a:prstGeom prst="rect">
            <a:avLst/>
          </a:prstGeom>
          <a:noFill/>
        </p:spPr>
        <p:txBody>
          <a:bodyPr wrap="none" rtlCol="0">
            <a:spAutoFit/>
          </a:bodyPr>
          <a:p>
            <a:r>
              <a:rPr lang="zh-CN" altLang="en-US"/>
              <a:t>对材料问题进行归纳总结、反思</a:t>
            </a:r>
            <a:endParaRPr lang="zh-CN" altLang="en-US"/>
          </a:p>
        </p:txBody>
      </p:sp>
      <p:sp>
        <p:nvSpPr>
          <p:cNvPr id="13" name="文本框 12"/>
          <p:cNvSpPr txBox="1"/>
          <p:nvPr/>
        </p:nvSpPr>
        <p:spPr>
          <a:xfrm>
            <a:off x="1957070" y="5282565"/>
            <a:ext cx="3383280" cy="368300"/>
          </a:xfrm>
          <a:prstGeom prst="rect">
            <a:avLst/>
          </a:prstGeom>
          <a:noFill/>
        </p:spPr>
        <p:txBody>
          <a:bodyPr wrap="none" rtlCol="0">
            <a:spAutoFit/>
          </a:bodyPr>
          <a:p>
            <a:r>
              <a:rPr lang="zh-CN" altLang="en-US"/>
              <a:t>寻找关联，努力让知识由活力。</a:t>
            </a:r>
            <a:endParaRPr lang="zh-CN" altLang="en-US"/>
          </a:p>
        </p:txBody>
      </p:sp>
      <p:sp>
        <p:nvSpPr>
          <p:cNvPr id="21" name="右箭头 20"/>
          <p:cNvSpPr/>
          <p:nvPr/>
        </p:nvSpPr>
        <p:spPr>
          <a:xfrm>
            <a:off x="5340350" y="5223510"/>
            <a:ext cx="29083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5909310" y="5340985"/>
            <a:ext cx="2926080" cy="368300"/>
          </a:xfrm>
          <a:prstGeom prst="rect">
            <a:avLst/>
          </a:prstGeom>
          <a:noFill/>
        </p:spPr>
        <p:txBody>
          <a:bodyPr wrap="none" rtlCol="0">
            <a:spAutoFit/>
          </a:bodyPr>
          <a:p>
            <a:r>
              <a:rPr lang="zh-CN" altLang="en-US"/>
              <a:t>比较异同，古今中外关联。</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5" grpId="0" bldLvl="0" animBg="1"/>
      <p:bldP spid="7" grpId="0"/>
      <p:bldP spid="6" grpId="0"/>
      <p:bldP spid="8" grpId="0" bldLvl="0" animBg="1"/>
      <p:bldP spid="9" grpId="0"/>
      <p:bldP spid="10" grpId="0"/>
      <p:bldP spid="11" grpId="0"/>
      <p:bldP spid="12" grpId="0"/>
      <p:bldP spid="13" grpId="0"/>
      <p:bldP spid="21" grpId="0" bldLvl="0" animBg="1"/>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16431" y="1512369"/>
            <a:ext cx="8735471"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角度</a:t>
            </a:r>
            <a:r>
              <a:rPr lang="en-US" altLang="zh-CN" b="1" kern="100" dirty="0">
                <a:latin typeface="Times New Roman" panose="02020603050405020304"/>
                <a:ea typeface="黑体" panose="02010609060101010101" charset="-122"/>
                <a:cs typeface="Courier New" panose="02070309020205020404"/>
              </a:rPr>
              <a:t>1</a:t>
            </a:r>
            <a:r>
              <a:rPr lang="zh-CN" altLang="zh-CN" b="1" kern="100" dirty="0">
                <a:latin typeface="Times New Roman" panose="02020603050405020304"/>
                <a:ea typeface="黑体" panose="02010609060101010101" charset="-122"/>
                <a:cs typeface="Times New Roman" panose="02020603050405020304"/>
              </a:rPr>
              <a:t>　秦朝中央集权制度的特点</a:t>
            </a:r>
            <a:endParaRPr lang="zh-CN" altLang="zh-CN" sz="790" kern="100" dirty="0">
              <a:effectLst/>
              <a:latin typeface="宋体" panose="02010600030101010101" pitchFamily="2" charset="-122"/>
              <a:cs typeface="Courier New" panose="02070309020205020404"/>
            </a:endParaRPr>
          </a:p>
        </p:txBody>
      </p:sp>
      <p:sp>
        <p:nvSpPr>
          <p:cNvPr id="3" name="矩形 1"/>
          <p:cNvSpPr>
            <a:spLocks noChangeArrowheads="1"/>
          </p:cNvSpPr>
          <p:nvPr/>
        </p:nvSpPr>
        <p:spPr bwMode="auto">
          <a:xfrm>
            <a:off x="284203" y="1070984"/>
            <a:ext cx="8735471"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Aft>
                <a:spcPts val="0"/>
              </a:spcAft>
              <a:tabLst>
                <a:tab pos="1350645" algn="l"/>
                <a:tab pos="2610485" algn="l"/>
              </a:tabLst>
            </a:pPr>
            <a:r>
              <a:rPr lang="zh-CN" altLang="zh-CN" kern="100" dirty="0">
                <a:latin typeface="Times New Roman" panose="02020603050405020304"/>
                <a:ea typeface="黑体" panose="02010609060101010101" charset="-122"/>
                <a:cs typeface="Times New Roman" panose="02020603050405020304"/>
              </a:rPr>
              <a:t>『史论链接』</a:t>
            </a:r>
            <a:endParaRPr lang="zh-CN" altLang="zh-CN" kern="100" dirty="0">
              <a:effectLst/>
              <a:latin typeface="宋体" panose="02010600030101010101" pitchFamily="2" charset="-122"/>
              <a:cs typeface="Courier New" panose="02070309020205020404"/>
            </a:endParaRPr>
          </a:p>
        </p:txBody>
      </p:sp>
      <p:sp>
        <p:nvSpPr>
          <p:cNvPr id="4" name="矩形 1"/>
          <p:cNvSpPr>
            <a:spLocks noChangeArrowheads="1"/>
          </p:cNvSpPr>
          <p:nvPr/>
        </p:nvSpPr>
        <p:spPr bwMode="auto">
          <a:xfrm>
            <a:off x="284203" y="1845463"/>
            <a:ext cx="8735471"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(1)</a:t>
            </a:r>
            <a:r>
              <a:rPr lang="zh-CN" altLang="zh-CN" b="1" kern="100" dirty="0">
                <a:latin typeface="Times New Roman" panose="02020603050405020304"/>
                <a:cs typeface="Times New Roman" panose="02020603050405020304"/>
              </a:rPr>
              <a:t>它实行以皇权为中心的中央行政体制。三公九卿分工严密，各司其职，但都是围绕着皇权这一中心来设置和运转。三公既互相配合又互相牵制，谁也不能独揽大权，这保证了国家权力最终掌握在皇帝一人之手，保证专制皇权不致旁落。</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(2)</a:t>
            </a:r>
            <a:r>
              <a:rPr lang="zh-CN" altLang="zh-CN" b="1" kern="100" dirty="0">
                <a:latin typeface="Times New Roman" panose="02020603050405020304"/>
                <a:cs typeface="Times New Roman" panose="02020603050405020304"/>
              </a:rPr>
              <a:t>充分体现出</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家天下</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的特点。</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九卿</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中奉常、宗正、郎中令、少府等官职就是为皇室专设的，是为皇帝私家服务的。国与家同治，这是封建时代的统治特点。</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(3)</a:t>
            </a:r>
            <a:r>
              <a:rPr lang="zh-CN" altLang="zh-CN" b="1" kern="100" dirty="0">
                <a:latin typeface="Times New Roman" panose="02020603050405020304"/>
                <a:cs typeface="Times New Roman" panose="02020603050405020304"/>
              </a:rPr>
              <a:t>形成了中央垂直管理地方的形式，地方绝对服从中央，最后集权于皇帝，加强了中央集权。</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(4)</a:t>
            </a:r>
            <a:r>
              <a:rPr lang="zh-CN" altLang="zh-CN" b="1" kern="100" dirty="0">
                <a:latin typeface="Times New Roman" panose="02020603050405020304"/>
                <a:cs typeface="Times New Roman" panose="02020603050405020304"/>
              </a:rPr>
              <a:t>秦朝建立的这一套从中央到地方的官僚机构，实行俸禄制度，官位概不世袭，重要官吏由皇帝任免、调遣。</a:t>
            </a:r>
            <a:endParaRPr lang="zh-CN" altLang="zh-CN" sz="79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69903" y="1268724"/>
            <a:ext cx="8735471"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角度</a:t>
            </a:r>
            <a:r>
              <a:rPr lang="en-US" altLang="zh-CN" b="1" kern="100" dirty="0">
                <a:latin typeface="Times New Roman" panose="02020603050405020304"/>
                <a:ea typeface="黑体" panose="02010609060101010101" charset="-122"/>
                <a:cs typeface="Courier New" panose="02070309020205020404"/>
              </a:rPr>
              <a:t>2</a:t>
            </a:r>
            <a:r>
              <a:rPr lang="zh-CN" altLang="zh-CN" b="1" kern="100" dirty="0">
                <a:latin typeface="Times New Roman" panose="02020603050405020304"/>
                <a:ea typeface="黑体" panose="02010609060101010101" charset="-122"/>
                <a:cs typeface="Times New Roman" panose="02020603050405020304"/>
              </a:rPr>
              <a:t>　从贵族政治到官僚政治演变的文明传承</a:t>
            </a:r>
            <a:endParaRPr lang="zh-CN" altLang="zh-CN" sz="790" kern="100" dirty="0">
              <a:effectLst/>
              <a:latin typeface="宋体" panose="02010600030101010101" pitchFamily="2" charset="-122"/>
              <a:cs typeface="Courier New" panose="02070309020205020404"/>
            </a:endParaRPr>
          </a:p>
        </p:txBody>
      </p:sp>
      <p:sp>
        <p:nvSpPr>
          <p:cNvPr id="3" name="矩形 1"/>
          <p:cNvSpPr>
            <a:spLocks noChangeArrowheads="1"/>
          </p:cNvSpPr>
          <p:nvPr/>
        </p:nvSpPr>
        <p:spPr bwMode="auto">
          <a:xfrm>
            <a:off x="386465" y="1943810"/>
            <a:ext cx="814773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(1)</a:t>
            </a:r>
            <a:r>
              <a:rPr lang="zh-CN" altLang="zh-CN" b="1" kern="100" dirty="0">
                <a:latin typeface="Times New Roman" panose="02020603050405020304"/>
                <a:cs typeface="Times New Roman" panose="02020603050405020304"/>
              </a:rPr>
              <a:t>从秦朝确立起以皇权为中心的专制中央集权体制。秦中央</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三公九卿</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分工严密，各司其职；地方推行郡县制，实行俸禄制度，官位概不世袭，主要官吏由皇帝任免，形成典型的封建官僚政治，反映了政治文明的进步。</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(2)</a:t>
            </a:r>
            <a:r>
              <a:rPr lang="zh-CN" altLang="zh-CN" b="1" kern="100" dirty="0">
                <a:latin typeface="Times New Roman" panose="02020603050405020304"/>
                <a:cs typeface="Times New Roman" panose="02020603050405020304"/>
              </a:rPr>
              <a:t>汉承秦制，略有损益。汉代通过中央</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中外朝</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制度限制相权；地方通过</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推恩令</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逐步解决王国威胁中央集权问题；设置地方刺史制度加强对地方的监督；采取察举制选拔官吏，官僚政治进一步发展。</a:t>
            </a:r>
            <a:endParaRPr lang="zh-CN" altLang="zh-CN" sz="79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69903" y="1538790"/>
            <a:ext cx="8735471"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95" indent="-457200" algn="ctr">
              <a:lnSpc>
                <a:spcPct val="150000"/>
              </a:lnSpc>
              <a:spcAft>
                <a:spcPts val="0"/>
              </a:spcAft>
              <a:tabLst>
                <a:tab pos="1350645" algn="l"/>
                <a:tab pos="2610485" algn="l"/>
              </a:tabLst>
            </a:pPr>
            <a:r>
              <a:rPr lang="zh-CN" altLang="zh-CN" b="1" kern="100" dirty="0" smtClean="0">
                <a:latin typeface="Times New Roman" panose="02020603050405020304"/>
                <a:ea typeface="黑体" panose="02010609060101010101" charset="-122"/>
                <a:cs typeface="Times New Roman" panose="02020603050405020304"/>
              </a:rPr>
              <a:t>『即时体验』</a:t>
            </a:r>
            <a:endParaRPr lang="zh-CN" altLang="zh-CN" sz="790" kern="100" dirty="0" smtClean="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1.</a:t>
            </a:r>
            <a:r>
              <a:rPr lang="zh-CN" altLang="zh-CN" b="1" kern="100" dirty="0" smtClean="0">
                <a:latin typeface="Times New Roman" panose="02020603050405020304"/>
                <a:cs typeface="Times New Roman" panose="02020603050405020304"/>
              </a:rPr>
              <a:t>论及</a:t>
            </a:r>
            <a:r>
              <a:rPr lang="en-US" altLang="zh-CN" b="1" kern="100" dirty="0" smtClean="0">
                <a:latin typeface="宋体" panose="02010600030101010101" pitchFamily="2" charset="-122"/>
                <a:cs typeface="Times New Roman" panose="02020603050405020304"/>
              </a:rPr>
              <a:t>“</a:t>
            </a:r>
            <a:r>
              <a:rPr lang="zh-CN" altLang="zh-CN" b="1" kern="100" dirty="0" smtClean="0">
                <a:latin typeface="Times New Roman" panose="02020603050405020304"/>
                <a:cs typeface="Times New Roman" panose="02020603050405020304"/>
              </a:rPr>
              <a:t>汉承秦制</a:t>
            </a:r>
            <a:r>
              <a:rPr lang="en-US" altLang="zh-CN" b="1" kern="100" dirty="0" smtClean="0">
                <a:latin typeface="宋体" panose="02010600030101010101" pitchFamily="2" charset="-122"/>
                <a:cs typeface="Times New Roman" panose="02020603050405020304"/>
              </a:rPr>
              <a:t>”</a:t>
            </a:r>
            <a:r>
              <a:rPr lang="zh-CN" altLang="zh-CN" b="1" kern="100" dirty="0" smtClean="0">
                <a:latin typeface="Times New Roman" panose="02020603050405020304"/>
                <a:cs typeface="Times New Roman" panose="02020603050405020304"/>
              </a:rPr>
              <a:t>，有学者指出：</a:t>
            </a:r>
            <a:r>
              <a:rPr lang="en-US" altLang="zh-CN" b="1" kern="100" dirty="0" smtClean="0">
                <a:latin typeface="宋体" panose="02010600030101010101" pitchFamily="2" charset="-122"/>
                <a:cs typeface="Times New Roman" panose="02020603050405020304"/>
              </a:rPr>
              <a:t>“</a:t>
            </a:r>
            <a:r>
              <a:rPr lang="zh-CN" altLang="zh-CN" b="1" kern="100" dirty="0" smtClean="0">
                <a:latin typeface="Times New Roman" panose="02020603050405020304"/>
                <a:cs typeface="Times New Roman" panose="02020603050405020304"/>
              </a:rPr>
              <a:t>尽管表面上与秦及其制度划清了界限，但汉朝实质上重建了秦的中央集权官僚政治。</a:t>
            </a:r>
            <a:r>
              <a:rPr lang="en-US" altLang="zh-CN" b="1" kern="100" dirty="0" smtClean="0">
                <a:latin typeface="宋体" panose="02010600030101010101" pitchFamily="2" charset="-122"/>
                <a:cs typeface="Times New Roman" panose="02020603050405020304"/>
              </a:rPr>
              <a:t>”</a:t>
            </a:r>
            <a:r>
              <a:rPr lang="zh-CN" altLang="zh-CN" b="1" kern="100" dirty="0" smtClean="0">
                <a:latin typeface="Times New Roman" panose="02020603050405020304"/>
                <a:cs typeface="Times New Roman" panose="02020603050405020304"/>
              </a:rPr>
              <a:t>下列项中能够体现上述认识的是</a:t>
            </a:r>
            <a:r>
              <a:rPr lang="en-US" altLang="zh-CN" b="1" kern="100" dirty="0" smtClean="0">
                <a:latin typeface="Times New Roman" panose="02020603050405020304"/>
                <a:cs typeface="Courier New" panose="02070309020205020404"/>
              </a:rPr>
              <a:t>(</a:t>
            </a:r>
            <a:r>
              <a:rPr lang="zh-CN" altLang="zh-CN" b="1" kern="100" dirty="0" smtClean="0">
                <a:latin typeface="Times New Roman" panose="02020603050405020304"/>
                <a:cs typeface="Times New Roman" panose="02020603050405020304"/>
              </a:rPr>
              <a:t>　　</a:t>
            </a:r>
            <a:r>
              <a:rPr lang="en-US" altLang="zh-CN" b="1" kern="100" dirty="0" smtClean="0">
                <a:latin typeface="Times New Roman" panose="02020603050405020304"/>
                <a:cs typeface="Courier New" panose="02070309020205020404"/>
              </a:rPr>
              <a:t>)</a:t>
            </a:r>
            <a:endParaRPr lang="zh-CN" altLang="zh-CN" sz="790" kern="100" dirty="0" smtClean="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A.</a:t>
            </a:r>
            <a:r>
              <a:rPr lang="zh-CN" altLang="zh-CN" b="1" kern="100" dirty="0" smtClean="0">
                <a:latin typeface="Times New Roman" panose="02020603050405020304"/>
                <a:cs typeface="Times New Roman" panose="02020603050405020304"/>
              </a:rPr>
              <a:t>分封诸侯王，郡国并存</a:t>
            </a:r>
            <a:endParaRPr lang="zh-CN" altLang="zh-CN" sz="790" kern="100" dirty="0" smtClean="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B.</a:t>
            </a:r>
            <a:r>
              <a:rPr lang="zh-CN" altLang="zh-CN" b="1" kern="100" dirty="0" smtClean="0">
                <a:latin typeface="Times New Roman" panose="02020603050405020304"/>
                <a:cs typeface="Times New Roman" panose="02020603050405020304"/>
              </a:rPr>
              <a:t>划分监察区，建立十三部刺史</a:t>
            </a:r>
            <a:endParaRPr lang="zh-CN" altLang="zh-CN" sz="790" kern="100" dirty="0" smtClean="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C.</a:t>
            </a:r>
            <a:r>
              <a:rPr lang="zh-CN" altLang="zh-CN" b="1" kern="100" dirty="0" smtClean="0">
                <a:latin typeface="Times New Roman" panose="02020603050405020304"/>
                <a:cs typeface="Times New Roman" panose="02020603050405020304"/>
              </a:rPr>
              <a:t>限制相权，建立</a:t>
            </a:r>
            <a:r>
              <a:rPr lang="en-US" altLang="zh-CN" b="1" kern="100" dirty="0" smtClean="0">
                <a:latin typeface="宋体" panose="02010600030101010101" pitchFamily="2" charset="-122"/>
                <a:cs typeface="Times New Roman" panose="02020603050405020304"/>
              </a:rPr>
              <a:t>“</a:t>
            </a:r>
            <a:r>
              <a:rPr lang="zh-CN" altLang="zh-CN" b="1" kern="100" dirty="0" smtClean="0">
                <a:latin typeface="Times New Roman" panose="02020603050405020304"/>
                <a:cs typeface="Times New Roman" panose="02020603050405020304"/>
              </a:rPr>
              <a:t>中朝</a:t>
            </a:r>
            <a:r>
              <a:rPr lang="en-US" altLang="zh-CN" b="1" kern="100" dirty="0" smtClean="0">
                <a:latin typeface="宋体" panose="02010600030101010101" pitchFamily="2" charset="-122"/>
                <a:cs typeface="Times New Roman" panose="02020603050405020304"/>
              </a:rPr>
              <a:t>”</a:t>
            </a:r>
            <a:r>
              <a:rPr lang="zh-CN" altLang="zh-CN" b="1" kern="100" dirty="0" smtClean="0">
                <a:latin typeface="Times New Roman" panose="02020603050405020304"/>
                <a:cs typeface="Times New Roman" panose="02020603050405020304"/>
              </a:rPr>
              <a:t>决策机制</a:t>
            </a:r>
            <a:endParaRPr lang="zh-CN" altLang="zh-CN" sz="790" kern="100" dirty="0" smtClean="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D.</a:t>
            </a:r>
            <a:r>
              <a:rPr lang="zh-CN" altLang="zh-CN" b="1" kern="100" dirty="0" smtClean="0">
                <a:latin typeface="Times New Roman" panose="02020603050405020304"/>
                <a:cs typeface="Times New Roman" panose="02020603050405020304"/>
              </a:rPr>
              <a:t>设司隶校尉，加强对官吏的监督</a:t>
            </a:r>
            <a:endParaRPr lang="zh-CN" altLang="zh-CN" sz="79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314689" y="1078233"/>
            <a:ext cx="8478562" cy="466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95" indent="-457200" algn="ctr">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『史论链接』</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角度</a:t>
            </a:r>
            <a:r>
              <a:rPr lang="en-US" altLang="zh-CN" b="1" kern="100" dirty="0">
                <a:latin typeface="Times New Roman" panose="02020603050405020304"/>
                <a:ea typeface="黑体" panose="02010609060101010101" charset="-122"/>
                <a:cs typeface="Courier New" panose="02070309020205020404"/>
              </a:rPr>
              <a:t>3</a:t>
            </a:r>
            <a:r>
              <a:rPr lang="zh-CN" altLang="zh-CN" b="1" kern="100" dirty="0">
                <a:latin typeface="Times New Roman" panose="02020603050405020304"/>
                <a:ea typeface="黑体" panose="02010609060101010101" charset="-122"/>
                <a:cs typeface="Times New Roman" panose="02020603050405020304"/>
              </a:rPr>
              <a:t>　汉初王国问题的形成、解决及影响</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1)</a:t>
            </a:r>
            <a:r>
              <a:rPr lang="zh-CN" altLang="zh-CN" b="1" kern="100" dirty="0">
                <a:latin typeface="Times New Roman" panose="02020603050405020304"/>
                <a:cs typeface="Times New Roman" panose="02020603050405020304"/>
              </a:rPr>
              <a:t>形成：汉初经历秦末农民战争，社会混乱，同时需要分封功臣及同姓王，稳定王朝统治；汉承秦制，制度创新，实行郡国并行制，导致封国坐大，形成王国问题。</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2)</a:t>
            </a:r>
            <a:r>
              <a:rPr lang="zh-CN" altLang="zh-CN" b="1" kern="100" dirty="0">
                <a:latin typeface="Times New Roman" panose="02020603050405020304"/>
                <a:cs typeface="Times New Roman" panose="02020603050405020304"/>
              </a:rPr>
              <a:t>解决：</a:t>
            </a:r>
            <a:r>
              <a:rPr lang="en-US" altLang="zh-CN" b="1" kern="100" dirty="0">
                <a:latin typeface="宋体" panose="02010600030101010101" pitchFamily="2" charset="-122"/>
                <a:cs typeface="Times New Roman" panose="02020603050405020304"/>
              </a:rPr>
              <a:t>①</a:t>
            </a:r>
            <a:r>
              <a:rPr lang="zh-CN" altLang="zh-CN" b="1" kern="100" dirty="0">
                <a:latin typeface="Times New Roman" panose="02020603050405020304"/>
                <a:cs typeface="Times New Roman" panose="02020603050405020304"/>
              </a:rPr>
              <a:t>汉武帝在景帝平定</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七国之乱</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基础上，颁布</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推恩令</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；变封国为郡；贬低王国官员地位等</a:t>
            </a:r>
            <a:r>
              <a:rPr lang="zh-CN" altLang="zh-CN" b="1" kern="100" dirty="0" smtClean="0">
                <a:latin typeface="Times New Roman" panose="02020603050405020304"/>
                <a:cs typeface="Times New Roman" panose="02020603050405020304"/>
              </a:rPr>
              <a:t>。</a:t>
            </a:r>
            <a:r>
              <a:rPr lang="en-US" altLang="zh-CN" b="1" kern="100" dirty="0" smtClean="0">
                <a:latin typeface="Times New Roman" panose="02020603050405020304"/>
                <a:cs typeface="Times New Roman" panose="02020603050405020304"/>
              </a:rPr>
              <a:t>	</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宋体" panose="02010600030101010101" pitchFamily="2" charset="-122"/>
                <a:cs typeface="Times New Roman" panose="02020603050405020304"/>
              </a:rPr>
              <a:t>	②</a:t>
            </a:r>
            <a:r>
              <a:rPr lang="zh-CN" altLang="zh-CN" b="1" kern="100" dirty="0">
                <a:latin typeface="Times New Roman" panose="02020603050405020304"/>
                <a:cs typeface="Times New Roman" panose="02020603050405020304"/>
              </a:rPr>
              <a:t>刺史制度：汉武帝后期将地方分区监察，称十三州部，每州部设刺史一名，代表中央监察地方。</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3)</a:t>
            </a:r>
            <a:r>
              <a:rPr lang="zh-CN" altLang="zh-CN" b="1" kern="100" dirty="0">
                <a:latin typeface="Times New Roman" panose="02020603050405020304"/>
                <a:cs typeface="Times New Roman" panose="02020603050405020304"/>
              </a:rPr>
              <a:t>影响：加强了中央集权，巩固了国家统一，为解决边患危机创造了条件；促使汉武帝时期强盛局面的出现。</a:t>
            </a:r>
            <a:endParaRPr lang="zh-CN" altLang="zh-CN" sz="79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9903" y="1133707"/>
            <a:ext cx="8735471"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角度</a:t>
            </a:r>
            <a:r>
              <a:rPr lang="en-US" altLang="zh-CN" b="1" kern="100" dirty="0">
                <a:latin typeface="Times New Roman" panose="02020603050405020304"/>
                <a:ea typeface="黑体" panose="02010609060101010101" charset="-122"/>
                <a:cs typeface="Courier New" panose="02070309020205020404"/>
              </a:rPr>
              <a:t>4</a:t>
            </a:r>
            <a:r>
              <a:rPr lang="zh-CN" altLang="zh-CN" b="1" kern="100" dirty="0">
                <a:latin typeface="Times New Roman" panose="02020603050405020304"/>
                <a:ea typeface="黑体" panose="02010609060101010101" charset="-122"/>
                <a:cs typeface="Times New Roman" panose="02020603050405020304"/>
              </a:rPr>
              <a:t>　汉代官僚体系统治的特点</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汉承秦制</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，汉朝基本继承了秦朝的政治制度，但是，也有自己独特的一面，形成了一些独特的政治制度或者政治环境。</a:t>
            </a:r>
            <a:endParaRPr lang="zh-CN" altLang="zh-CN" sz="790" kern="100" dirty="0">
              <a:effectLst/>
              <a:latin typeface="宋体" panose="02010600030101010101" pitchFamily="2" charset="-122"/>
              <a:cs typeface="Courier New" panose="02070309020205020404"/>
            </a:endParaRPr>
          </a:p>
        </p:txBody>
      </p:sp>
      <p:graphicFrame>
        <p:nvGraphicFramePr>
          <p:cNvPr id="2" name="表格 1"/>
          <p:cNvGraphicFramePr>
            <a:graphicFrameLocks noGrp="1"/>
          </p:cNvGraphicFramePr>
          <p:nvPr/>
        </p:nvGraphicFramePr>
        <p:xfrm>
          <a:off x="386465" y="2460790"/>
          <a:ext cx="8518525" cy="2722880"/>
        </p:xfrm>
        <a:graphic>
          <a:graphicData uri="http://schemas.openxmlformats.org/drawingml/2006/table">
            <a:tbl>
              <a:tblPr/>
              <a:tblGrid>
                <a:gridCol w="1637030"/>
                <a:gridCol w="6881495"/>
              </a:tblGrid>
              <a:tr h="1361440">
                <a:tc>
                  <a:txBody>
                    <a:bodyPr/>
                    <a:lstStyle/>
                    <a:p>
                      <a:pPr algn="ctr">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布衣将相</a:t>
                      </a:r>
                      <a:endParaRPr lang="zh-CN" sz="1800" kern="100" dirty="0">
                        <a:effectLst/>
                        <a:latin typeface="宋体" panose="02010600030101010101" pitchFamily="2" charset="-122"/>
                        <a:cs typeface="Courier New" panose="02070309020205020404"/>
                      </a:endParaRPr>
                    </a:p>
                  </a:txBody>
                  <a:tcPr marL="17736" marR="1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是指西汉开国诸臣中，</a:t>
                      </a:r>
                      <a:r>
                        <a:rPr lang="zh-CN" sz="1800" b="1" kern="100" dirty="0" smtClean="0">
                          <a:effectLst/>
                          <a:latin typeface="Times New Roman" panose="02020603050405020304"/>
                          <a:cs typeface="Times New Roman" panose="02020603050405020304"/>
                        </a:rPr>
                        <a:t>绝大多数</a:t>
                      </a:r>
                      <a:r>
                        <a:rPr lang="en-US" sz="1800" b="1" kern="100" dirty="0" smtClean="0">
                          <a:effectLst/>
                          <a:latin typeface="宋体" panose="02010600030101010101" pitchFamily="2" charset="-122"/>
                          <a:cs typeface="Times New Roman" panose="02020603050405020304"/>
                        </a:rPr>
                        <a:t>“</a:t>
                      </a:r>
                      <a:r>
                        <a:rPr lang="zh-CN" sz="1800" b="1" kern="100" dirty="0">
                          <a:effectLst/>
                          <a:latin typeface="Times New Roman" panose="02020603050405020304"/>
                          <a:cs typeface="Times New Roman" panose="02020603050405020304"/>
                        </a:rPr>
                        <a:t>起自布衣</a:t>
                      </a:r>
                      <a:r>
                        <a:rPr lang="en-US" sz="1800" b="1" kern="100" dirty="0">
                          <a:effectLst/>
                          <a:latin typeface="宋体" panose="02010600030101010101" pitchFamily="2" charset="-122"/>
                          <a:cs typeface="Times New Roman" panose="02020603050405020304"/>
                        </a:rPr>
                        <a:t>”</a:t>
                      </a:r>
                      <a:r>
                        <a:rPr lang="zh-CN" sz="1800" b="1" kern="100" dirty="0">
                          <a:effectLst/>
                          <a:latin typeface="Times New Roman" panose="02020603050405020304"/>
                          <a:cs typeface="Times New Roman" panose="02020603050405020304"/>
                        </a:rPr>
                        <a:t>，这些人大都没有贵族头衔，称之为</a:t>
                      </a:r>
                      <a:r>
                        <a:rPr lang="en-US" sz="1800" b="1" kern="100" dirty="0">
                          <a:effectLst/>
                          <a:latin typeface="宋体" panose="02010600030101010101" pitchFamily="2" charset="-122"/>
                          <a:cs typeface="Times New Roman" panose="02020603050405020304"/>
                        </a:rPr>
                        <a:t>“</a:t>
                      </a:r>
                      <a:r>
                        <a:rPr lang="zh-CN" sz="1800" b="1" kern="100" dirty="0">
                          <a:effectLst/>
                          <a:latin typeface="Times New Roman" panose="02020603050405020304"/>
                          <a:cs typeface="Times New Roman" panose="02020603050405020304"/>
                        </a:rPr>
                        <a:t>布衣将相</a:t>
                      </a:r>
                      <a:r>
                        <a:rPr lang="en-US" sz="1800" b="1" kern="100" dirty="0">
                          <a:effectLst/>
                          <a:latin typeface="宋体" panose="02010600030101010101" pitchFamily="2" charset="-122"/>
                          <a:cs typeface="Times New Roman" panose="02020603050405020304"/>
                        </a:rPr>
                        <a:t>”</a:t>
                      </a:r>
                      <a:r>
                        <a:rPr lang="zh-CN" sz="1800" b="1" kern="100" dirty="0">
                          <a:effectLst/>
                          <a:latin typeface="Times New Roman" panose="02020603050405020304"/>
                          <a:cs typeface="Times New Roman" panose="02020603050405020304"/>
                        </a:rPr>
                        <a:t>。这既是对秦末农民起义结果的承认，也是削弱贵族势力的必然产物</a:t>
                      </a:r>
                      <a:endParaRPr lang="zh-CN" sz="1800" kern="100" dirty="0">
                        <a:effectLst/>
                        <a:latin typeface="宋体" panose="02010600030101010101" pitchFamily="2" charset="-122"/>
                        <a:cs typeface="Courier New" panose="02070309020205020404"/>
                      </a:endParaRPr>
                    </a:p>
                  </a:txBody>
                  <a:tcPr marL="17736" marR="1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1440">
                <a:tc>
                  <a:txBody>
                    <a:bodyPr/>
                    <a:lstStyle/>
                    <a:p>
                      <a:pPr marL="0" marR="0" indent="0" algn="ctr" defTabSz="914400" rtl="0" eaLnBrk="1" fontAlgn="auto" latinLnBrk="0" hangingPunct="1">
                        <a:lnSpc>
                          <a:spcPct val="150000"/>
                        </a:lnSpc>
                        <a:spcBef>
                          <a:spcPts val="0"/>
                        </a:spcBef>
                        <a:spcAft>
                          <a:spcPts val="0"/>
                        </a:spcAft>
                        <a:buClrTx/>
                        <a:buSzTx/>
                        <a:buFontTx/>
                        <a:buNone/>
                        <a:tabLst>
                          <a:tab pos="1350645" algn="l"/>
                          <a:tab pos="2610485" algn="l"/>
                        </a:tabLst>
                        <a:defRPr/>
                      </a:pPr>
                      <a:r>
                        <a:rPr lang="zh-CN" altLang="zh-CN" sz="1800" b="1" kern="100" dirty="0" smtClean="0">
                          <a:effectLst/>
                          <a:latin typeface="Times New Roman" panose="02020603050405020304"/>
                          <a:cs typeface="Times New Roman" panose="02020603050405020304"/>
                        </a:rPr>
                        <a:t>重视母族</a:t>
                      </a:r>
                      <a:endParaRPr lang="zh-CN" altLang="zh-CN" sz="1800" kern="100" dirty="0" smtClean="0">
                        <a:effectLst/>
                        <a:latin typeface="宋体" panose="02010600030101010101" pitchFamily="2" charset="-122"/>
                        <a:cs typeface="Courier New" panose="02070309020205020404"/>
                      </a:endParaRPr>
                    </a:p>
                    <a:p>
                      <a:pPr algn="ctr">
                        <a:lnSpc>
                          <a:spcPct val="150000"/>
                        </a:lnSpc>
                        <a:spcAft>
                          <a:spcPts val="0"/>
                        </a:spcAft>
                        <a:tabLst>
                          <a:tab pos="1350645" algn="l"/>
                          <a:tab pos="2610485" algn="l"/>
                        </a:tabLst>
                      </a:pPr>
                      <a:r>
                        <a:rPr lang="zh-CN" sz="1800" b="1" kern="100" dirty="0" smtClean="0">
                          <a:effectLst/>
                          <a:latin typeface="Times New Roman" panose="02020603050405020304"/>
                          <a:cs typeface="Times New Roman" panose="02020603050405020304"/>
                        </a:rPr>
                        <a:t>亲属</a:t>
                      </a:r>
                      <a:r>
                        <a:rPr lang="zh-CN" sz="1800" b="1" kern="100" dirty="0">
                          <a:effectLst/>
                          <a:latin typeface="Times New Roman" panose="02020603050405020304"/>
                          <a:cs typeface="Times New Roman" panose="02020603050405020304"/>
                        </a:rPr>
                        <a:t>关系</a:t>
                      </a:r>
                      <a:endParaRPr lang="zh-CN" sz="1800" kern="100" dirty="0">
                        <a:effectLst/>
                        <a:latin typeface="宋体" panose="02010600030101010101" pitchFamily="2" charset="-122"/>
                        <a:cs typeface="Courier New" panose="02070309020205020404"/>
                      </a:endParaRPr>
                    </a:p>
                  </a:txBody>
                  <a:tcPr marL="17736" marR="1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汉代皇室的母族势力受到了充分的重视，西汉出现了吕后暴政和窦太后的专权，东汉出现了外戚干政的局面，这些都是母族势力强大的表现</a:t>
                      </a:r>
                      <a:endParaRPr lang="zh-CN" sz="1800" kern="100" dirty="0">
                        <a:effectLst/>
                        <a:latin typeface="宋体" panose="02010600030101010101" pitchFamily="2" charset="-122"/>
                        <a:cs typeface="Courier New" panose="02070309020205020404"/>
                      </a:endParaRPr>
                    </a:p>
                  </a:txBody>
                  <a:tcPr marL="17736" marR="1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28650" y="2338822"/>
          <a:ext cx="8128635" cy="2574925"/>
        </p:xfrm>
        <a:graphic>
          <a:graphicData uri="http://schemas.openxmlformats.org/drawingml/2006/table">
            <a:tbl>
              <a:tblPr/>
              <a:tblGrid>
                <a:gridCol w="1562735"/>
                <a:gridCol w="6565900"/>
              </a:tblGrid>
              <a:tr h="1012825">
                <a:tc>
                  <a:txBody>
                    <a:bodyPr/>
                    <a:lstStyle/>
                    <a:p>
                      <a:pPr algn="ctr">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儒士受到重用</a:t>
                      </a:r>
                      <a:endParaRPr lang="zh-CN" sz="1800" kern="100" dirty="0">
                        <a:effectLst/>
                        <a:latin typeface="宋体" panose="02010600030101010101" pitchFamily="2" charset="-122"/>
                        <a:cs typeface="Courier New" panose="02070309020205020404"/>
                      </a:endParaRPr>
                    </a:p>
                  </a:txBody>
                  <a:tcPr marL="17736" marR="1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a:effectLst/>
                          <a:latin typeface="Times New Roman" panose="02020603050405020304"/>
                          <a:cs typeface="Times New Roman" panose="02020603050405020304"/>
                        </a:rPr>
                        <a:t>汉初，重视</a:t>
                      </a:r>
                      <a:r>
                        <a:rPr lang="en-US" sz="1800" b="1" kern="100">
                          <a:effectLst/>
                          <a:latin typeface="宋体" panose="02010600030101010101" pitchFamily="2" charset="-122"/>
                          <a:cs typeface="Times New Roman" panose="02020603050405020304"/>
                        </a:rPr>
                        <a:t>“</a:t>
                      </a:r>
                      <a:r>
                        <a:rPr lang="zh-CN" sz="1800" b="1" kern="100">
                          <a:effectLst/>
                          <a:latin typeface="Times New Roman" panose="02020603050405020304"/>
                          <a:cs typeface="Times New Roman" panose="02020603050405020304"/>
                        </a:rPr>
                        <a:t>黄老之学</a:t>
                      </a:r>
                      <a:r>
                        <a:rPr lang="en-US" sz="1800" b="1" kern="100">
                          <a:effectLst/>
                          <a:latin typeface="宋体" panose="02010600030101010101" pitchFamily="2" charset="-122"/>
                          <a:cs typeface="Times New Roman" panose="02020603050405020304"/>
                        </a:rPr>
                        <a:t>”</a:t>
                      </a:r>
                      <a:r>
                        <a:rPr lang="zh-CN" sz="1800" b="1" kern="100">
                          <a:effectLst/>
                          <a:latin typeface="Times New Roman" panose="02020603050405020304"/>
                          <a:cs typeface="Times New Roman" panose="02020603050405020304"/>
                        </a:rPr>
                        <a:t>，但并不排挤儒学。汉武帝</a:t>
                      </a:r>
                      <a:r>
                        <a:rPr lang="en-US" sz="1800" b="1" kern="100">
                          <a:effectLst/>
                          <a:latin typeface="宋体" panose="02010600030101010101" pitchFamily="2" charset="-122"/>
                          <a:cs typeface="Times New Roman" panose="02020603050405020304"/>
                        </a:rPr>
                        <a:t>“</a:t>
                      </a:r>
                      <a:r>
                        <a:rPr lang="zh-CN" sz="1800" b="1" kern="100">
                          <a:effectLst/>
                          <a:latin typeface="Times New Roman" panose="02020603050405020304"/>
                          <a:cs typeface="Times New Roman" panose="02020603050405020304"/>
                        </a:rPr>
                        <a:t>罢黜百家，独尊儒术</a:t>
                      </a:r>
                      <a:r>
                        <a:rPr lang="en-US" sz="1800" b="1" kern="100">
                          <a:effectLst/>
                          <a:latin typeface="宋体" panose="02010600030101010101" pitchFamily="2" charset="-122"/>
                          <a:cs typeface="Times New Roman" panose="02020603050405020304"/>
                        </a:rPr>
                        <a:t>”</a:t>
                      </a:r>
                      <a:r>
                        <a:rPr lang="zh-CN" sz="1800" b="1" kern="100">
                          <a:effectLst/>
                          <a:latin typeface="Times New Roman" panose="02020603050405020304"/>
                          <a:cs typeface="Times New Roman" panose="02020603050405020304"/>
                        </a:rPr>
                        <a:t>后，儒士受到了重用，几乎垄断了汉代官僚体系</a:t>
                      </a:r>
                      <a:endParaRPr lang="zh-CN" sz="1800" kern="100">
                        <a:effectLst/>
                        <a:latin typeface="宋体" panose="02010600030101010101" pitchFamily="2" charset="-122"/>
                        <a:cs typeface="Courier New" panose="02070309020205020404"/>
                      </a:endParaRPr>
                    </a:p>
                  </a:txBody>
                  <a:tcPr marL="17736" marR="1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2100">
                <a:tc>
                  <a:txBody>
                    <a:bodyPr/>
                    <a:lstStyle/>
                    <a:p>
                      <a:pPr algn="ctr">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地方势力强大</a:t>
                      </a:r>
                      <a:endParaRPr lang="zh-CN" sz="1800" kern="100" dirty="0">
                        <a:effectLst/>
                        <a:latin typeface="宋体" panose="02010600030101010101" pitchFamily="2" charset="-122"/>
                        <a:cs typeface="Courier New" panose="02070309020205020404"/>
                      </a:endParaRPr>
                    </a:p>
                  </a:txBody>
                  <a:tcPr marL="17736" marR="1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汉初，王国是中央集权的主要威胁。王国问题解决后，豪强地主逐渐成为威胁中央集权的主要力量，最终导致了东汉的灭亡和魏晋南北朝的分裂局面</a:t>
                      </a:r>
                      <a:endParaRPr lang="zh-CN" sz="1800" kern="100" dirty="0">
                        <a:effectLst/>
                        <a:latin typeface="宋体" panose="02010600030101010101" pitchFamily="2" charset="-122"/>
                        <a:cs typeface="Courier New" panose="02070309020205020404"/>
                      </a:endParaRPr>
                    </a:p>
                  </a:txBody>
                  <a:tcPr marL="17736" marR="1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9903" y="1403741"/>
            <a:ext cx="8735471"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95" indent="-457200"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2.</a:t>
            </a:r>
            <a:r>
              <a:rPr lang="zh-CN" altLang="zh-CN" b="1" kern="100" dirty="0">
                <a:latin typeface="Times New Roman" panose="02020603050405020304"/>
                <a:cs typeface="Times New Roman" panose="02020603050405020304"/>
              </a:rPr>
              <a:t>西汉初，皇后名义上可以参与国家事务，并在宫中设立专门机构，有一系列官吏。到了东汉，这些机构和官吏多被裁撤，剩余官员也改由宦官担任。这种变化说明汉朝</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A</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道德因素影响了权力分配</a:t>
            </a:r>
            <a:r>
              <a:rPr lang="en-US" altLang="zh-CN" b="1" kern="100" dirty="0">
                <a:latin typeface="Times New Roman" panose="02020603050405020304"/>
                <a:cs typeface="Courier New" panose="02070309020205020404"/>
              </a:rPr>
              <a:t>	B.</a:t>
            </a:r>
            <a:r>
              <a:rPr lang="zh-CN" altLang="zh-CN" b="1" kern="100" dirty="0">
                <a:latin typeface="Times New Roman" panose="02020603050405020304"/>
                <a:cs typeface="Times New Roman" panose="02020603050405020304"/>
              </a:rPr>
              <a:t>君主权力逐渐转移至外朝</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C</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避免了外戚干政的可能性</a:t>
            </a:r>
            <a:r>
              <a:rPr lang="en-US" altLang="zh-CN" b="1" kern="100" dirty="0">
                <a:latin typeface="Times New Roman" panose="02020603050405020304"/>
                <a:cs typeface="Courier New" panose="02070309020205020404"/>
              </a:rPr>
              <a:t>	D.</a:t>
            </a:r>
            <a:r>
              <a:rPr lang="zh-CN" altLang="zh-CN" b="1" kern="100" dirty="0">
                <a:latin typeface="Times New Roman" panose="02020603050405020304"/>
                <a:cs typeface="Times New Roman" panose="02020603050405020304"/>
              </a:rPr>
              <a:t>统治者更加重视行政效率</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ea typeface="黑体" panose="02010609060101010101" charset="-122"/>
                <a:cs typeface="Times New Roman" panose="02020603050405020304"/>
              </a:rPr>
              <a:t>	</a:t>
            </a:r>
            <a:r>
              <a:rPr lang="zh-CN" altLang="zh-CN" b="1" kern="100" dirty="0" smtClean="0">
                <a:solidFill>
                  <a:srgbClr val="0000FF"/>
                </a:solidFill>
                <a:latin typeface="Times New Roman" panose="02020603050405020304"/>
                <a:ea typeface="黑体" panose="02010609060101010101" charset="-122"/>
                <a:cs typeface="Times New Roman" panose="02020603050405020304"/>
              </a:rPr>
              <a:t>解析</a:t>
            </a:r>
            <a:r>
              <a:rPr lang="zh-CN" altLang="zh-CN" b="1" kern="100" dirty="0">
                <a:solidFill>
                  <a:srgbClr val="0000FF"/>
                </a:solidFill>
                <a:latin typeface="Times New Roman" panose="02020603050405020304"/>
                <a:ea typeface="黑体" panose="02010609060101010101" charset="-122"/>
                <a:cs typeface="Times New Roman" panose="02020603050405020304"/>
              </a:rPr>
              <a:t>　</a:t>
            </a:r>
            <a:r>
              <a:rPr lang="zh-CN" altLang="zh-CN" b="1" kern="100" dirty="0">
                <a:solidFill>
                  <a:srgbClr val="0000FF"/>
                </a:solidFill>
                <a:latin typeface="Times New Roman" panose="02020603050405020304"/>
                <a:ea typeface="仿宋_GB2312"/>
                <a:cs typeface="Times New Roman" panose="02020603050405020304"/>
              </a:rPr>
              <a:t>根据题干材料</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西汉初，皇后名义上可以参与国家事务</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到了东汉，这些机构和官吏多被裁撤</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，西汉时期，这一现象是由于汉武帝</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罢黜百家、独尊儒术</a:t>
            </a:r>
            <a:r>
              <a:rPr lang="zh-CN"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，推广新儒学所致，故选</a:t>
            </a:r>
            <a:r>
              <a:rPr lang="en-US" altLang="zh-CN" b="1" kern="100" dirty="0">
                <a:solidFill>
                  <a:srgbClr val="0000FF"/>
                </a:solidFill>
                <a:latin typeface="Times New Roman" panose="02020603050405020304"/>
                <a:ea typeface="仿宋_GB2312"/>
                <a:cs typeface="Courier New" panose="02070309020205020404"/>
              </a:rPr>
              <a:t>A</a:t>
            </a:r>
            <a:r>
              <a:rPr lang="zh-CN" altLang="zh-CN" b="1" kern="100" dirty="0">
                <a:solidFill>
                  <a:srgbClr val="0000FF"/>
                </a:solidFill>
                <a:latin typeface="Times New Roman" panose="02020603050405020304"/>
                <a:ea typeface="仿宋_GB2312"/>
                <a:cs typeface="Times New Roman" panose="02020603050405020304"/>
              </a:rPr>
              <a:t>项。</a:t>
            </a:r>
            <a:endParaRPr lang="zh-CN" altLang="zh-CN" sz="790" kern="100" dirty="0">
              <a:solidFill>
                <a:srgbClr val="0000FF"/>
              </a:solidFill>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solidFill>
                  <a:srgbClr val="0000FF"/>
                </a:solidFill>
                <a:latin typeface="Times New Roman" panose="02020603050405020304"/>
                <a:ea typeface="黑体" panose="02010609060101010101" charset="-122"/>
                <a:cs typeface="Times New Roman" panose="02020603050405020304"/>
              </a:rPr>
              <a:t>	</a:t>
            </a:r>
            <a:r>
              <a:rPr lang="zh-CN" altLang="zh-CN" b="1" kern="100" dirty="0" smtClean="0">
                <a:solidFill>
                  <a:srgbClr val="FF0000"/>
                </a:solidFill>
                <a:latin typeface="Times New Roman" panose="02020603050405020304"/>
                <a:ea typeface="黑体" panose="02010609060101010101" charset="-122"/>
                <a:cs typeface="Times New Roman" panose="02020603050405020304"/>
              </a:rPr>
              <a:t>答案</a:t>
            </a:r>
            <a:r>
              <a:rPr lang="zh-CN" altLang="zh-CN" b="1" kern="100" dirty="0">
                <a:solidFill>
                  <a:srgbClr val="FF0000"/>
                </a:solidFill>
                <a:latin typeface="Times New Roman" panose="02020603050405020304"/>
                <a:ea typeface="黑体" panose="02010609060101010101" charset="-122"/>
                <a:cs typeface="Times New Roman" panose="02020603050405020304"/>
              </a:rPr>
              <a:t>　</a:t>
            </a:r>
            <a:r>
              <a:rPr lang="en-US" altLang="zh-CN" b="1" kern="100" dirty="0">
                <a:solidFill>
                  <a:srgbClr val="FF0000"/>
                </a:solidFill>
                <a:latin typeface="Times New Roman" panose="02020603050405020304"/>
                <a:cs typeface="Courier New" panose="02070309020205020404"/>
              </a:rPr>
              <a:t>A</a:t>
            </a:r>
            <a:endParaRPr lang="zh-CN" altLang="zh-CN" sz="790" kern="100" dirty="0">
              <a:solidFill>
                <a:srgbClr val="FF0000"/>
              </a:solidFill>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04193" y="495738"/>
            <a:ext cx="8735471" cy="96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34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『史论链接』</a:t>
            </a:r>
            <a:endParaRPr lang="zh-CN" altLang="zh-CN" sz="790" kern="100" dirty="0">
              <a:latin typeface="宋体" panose="02010600030101010101" pitchFamily="2" charset="-122"/>
              <a:cs typeface="Courier New" panose="02070309020205020404"/>
            </a:endParaRPr>
          </a:p>
          <a:p>
            <a:pPr algn="just">
              <a:lnSpc>
                <a:spcPts val="34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角度</a:t>
            </a:r>
            <a:r>
              <a:rPr lang="en-US" b="1" kern="100" dirty="0">
                <a:latin typeface="Times New Roman" panose="02020603050405020304"/>
                <a:ea typeface="黑体" panose="02010609060101010101" charset="-122"/>
                <a:cs typeface="Courier New" panose="02070309020205020404"/>
              </a:rPr>
              <a:t>5</a:t>
            </a:r>
            <a:r>
              <a:rPr lang="en-US" b="1" kern="100" dirty="0">
                <a:latin typeface="Times New Roman" panose="02020603050405020304"/>
                <a:ea typeface="黑体" panose="02010609060101010101" charset="-122"/>
                <a:cs typeface="Courier New" panose="02070309020205020404"/>
              </a:rPr>
              <a:t>            </a:t>
            </a:r>
            <a:r>
              <a:rPr lang="zh-CN" altLang="zh-CN" b="1" kern="100" dirty="0">
                <a:latin typeface="Times New Roman" panose="02020603050405020304"/>
                <a:ea typeface="黑体" panose="02010609060101010101" charset="-122"/>
                <a:cs typeface="Times New Roman" panose="02020603050405020304"/>
              </a:rPr>
              <a:t>古代庄园经济发展的特点</a:t>
            </a:r>
            <a:endParaRPr lang="zh-CN" altLang="zh-CN" sz="790" kern="100" dirty="0">
              <a:effectLst/>
              <a:latin typeface="宋体" panose="02010600030101010101" pitchFamily="2" charset="-122"/>
              <a:cs typeface="Courier New" panose="02070309020205020404"/>
            </a:endParaRPr>
          </a:p>
        </p:txBody>
      </p:sp>
      <p:graphicFrame>
        <p:nvGraphicFramePr>
          <p:cNvPr id="2" name="表格 1"/>
          <p:cNvGraphicFramePr>
            <a:graphicFrameLocks noGrp="1"/>
          </p:cNvGraphicFramePr>
          <p:nvPr>
            <p:custDataLst>
              <p:tags r:id="rId1"/>
            </p:custDataLst>
          </p:nvPr>
        </p:nvGraphicFramePr>
        <p:xfrm>
          <a:off x="204220" y="2169166"/>
          <a:ext cx="8370570" cy="3291205"/>
        </p:xfrm>
        <a:graphic>
          <a:graphicData uri="http://schemas.openxmlformats.org/drawingml/2006/table">
            <a:tbl>
              <a:tblPr/>
              <a:tblGrid>
                <a:gridCol w="1200785"/>
                <a:gridCol w="7169785"/>
              </a:tblGrid>
              <a:tr h="736600">
                <a:tc>
                  <a:txBody>
                    <a:bodyPr/>
                    <a:lstStyle/>
                    <a:p>
                      <a:pPr algn="ctr">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土地来源</a:t>
                      </a:r>
                      <a:endParaRPr lang="zh-CN" sz="1800" b="1" kern="100" dirty="0">
                        <a:effectLst/>
                        <a:latin typeface="Times New Roman" panose="02020603050405020304"/>
                        <a:cs typeface="Times New Roman" panose="02020603050405020304"/>
                      </a:endParaRPr>
                    </a:p>
                  </a:txBody>
                  <a:tcPr marL="18543" marR="18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古代中国的庄园主要是由商人、豪强地主、官僚等用威胁、欺骗、敲诈、权威、买卖、强占等各种手段，</a:t>
                      </a:r>
                      <a:r>
                        <a:rPr lang="zh-CN" sz="1800" b="1" kern="100" dirty="0">
                          <a:solidFill>
                            <a:srgbClr val="FF0000"/>
                          </a:solidFill>
                          <a:effectLst/>
                          <a:latin typeface="Times New Roman" panose="02020603050405020304"/>
                          <a:cs typeface="Times New Roman" panose="02020603050405020304"/>
                        </a:rPr>
                        <a:t>兼并</a:t>
                      </a:r>
                      <a:r>
                        <a:rPr lang="zh-CN" sz="1800" b="1" kern="100" dirty="0">
                          <a:effectLst/>
                          <a:latin typeface="Times New Roman" panose="02020603050405020304"/>
                          <a:cs typeface="Times New Roman" panose="02020603050405020304"/>
                        </a:rPr>
                        <a:t>农民的土地，形成土地私有制</a:t>
                      </a:r>
                      <a:endParaRPr lang="zh-CN" sz="1800" b="1" kern="100" dirty="0">
                        <a:effectLst/>
                        <a:latin typeface="Times New Roman" panose="02020603050405020304"/>
                        <a:cs typeface="Times New Roman" panose="02020603050405020304"/>
                      </a:endParaRPr>
                    </a:p>
                  </a:txBody>
                  <a:tcPr marL="18543" marR="18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5965">
                <a:tc>
                  <a:txBody>
                    <a:bodyPr/>
                    <a:lstStyle/>
                    <a:p>
                      <a:pPr algn="ctr">
                        <a:lnSpc>
                          <a:spcPct val="150000"/>
                        </a:lnSpc>
                        <a:spcAft>
                          <a:spcPts val="0"/>
                        </a:spcAft>
                        <a:tabLst>
                          <a:tab pos="1350645" algn="l"/>
                          <a:tab pos="2610485" algn="l"/>
                        </a:tabLst>
                      </a:pPr>
                      <a:r>
                        <a:rPr lang="zh-CN" sz="1800" b="1" kern="100">
                          <a:effectLst/>
                          <a:latin typeface="Times New Roman" panose="02020603050405020304"/>
                          <a:cs typeface="Times New Roman" panose="02020603050405020304"/>
                        </a:rPr>
                        <a:t>经济形态</a:t>
                      </a:r>
                      <a:endParaRPr lang="zh-CN" sz="1800" b="1" kern="100">
                        <a:effectLst/>
                        <a:latin typeface="Times New Roman" panose="02020603050405020304"/>
                        <a:cs typeface="Times New Roman" panose="02020603050405020304"/>
                      </a:endParaRPr>
                    </a:p>
                  </a:txBody>
                  <a:tcPr marL="18543" marR="18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是典型的</a:t>
                      </a:r>
                      <a:r>
                        <a:rPr lang="zh-CN" sz="1800" b="1" kern="100" dirty="0">
                          <a:solidFill>
                            <a:srgbClr val="FF0000"/>
                          </a:solidFill>
                          <a:effectLst/>
                          <a:latin typeface="Times New Roman" panose="02020603050405020304"/>
                          <a:cs typeface="Times New Roman" panose="02020603050405020304"/>
                        </a:rPr>
                        <a:t>自给自足经济</a:t>
                      </a:r>
                      <a:r>
                        <a:rPr lang="zh-CN" sz="1800" b="1" kern="100" dirty="0">
                          <a:effectLst/>
                          <a:latin typeface="Times New Roman" panose="02020603050405020304"/>
                          <a:cs typeface="Times New Roman" panose="02020603050405020304"/>
                        </a:rPr>
                        <a:t>，庄园主可以根据自己的生活需要布置庄园，使耕种与纺织等手工业结合，把庄园建成一个独立而封闭的世界</a:t>
                      </a:r>
                      <a:endParaRPr lang="zh-CN" sz="1800" b="1" kern="100" dirty="0">
                        <a:effectLst/>
                        <a:latin typeface="Times New Roman" panose="02020603050405020304"/>
                        <a:cs typeface="Times New Roman" panose="02020603050405020304"/>
                      </a:endParaRPr>
                    </a:p>
                  </a:txBody>
                  <a:tcPr marL="18543" marR="18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2040">
                <a:tc>
                  <a:txBody>
                    <a:bodyPr/>
                    <a:lstStyle/>
                    <a:p>
                      <a:pPr algn="ctr">
                        <a:lnSpc>
                          <a:spcPct val="150000"/>
                        </a:lnSpc>
                        <a:spcAft>
                          <a:spcPts val="0"/>
                        </a:spcAft>
                        <a:tabLst>
                          <a:tab pos="1350645" algn="l"/>
                          <a:tab pos="2610485" algn="l"/>
                        </a:tabLst>
                      </a:pPr>
                      <a:r>
                        <a:rPr lang="zh-CN" sz="1800" b="1" kern="100">
                          <a:effectLst/>
                          <a:latin typeface="Times New Roman" panose="02020603050405020304"/>
                          <a:cs typeface="Times New Roman" panose="02020603050405020304"/>
                        </a:rPr>
                        <a:t>剥削方式</a:t>
                      </a:r>
                      <a:endParaRPr lang="zh-CN" sz="1800" b="1" kern="100">
                        <a:effectLst/>
                        <a:latin typeface="Times New Roman" panose="02020603050405020304"/>
                        <a:cs typeface="Times New Roman" panose="02020603050405020304"/>
                      </a:endParaRPr>
                    </a:p>
                  </a:txBody>
                  <a:tcPr marL="18543" marR="18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庄园除有一部分奴仆劳动外，大多由徒附、宾客、族人通过</a:t>
                      </a:r>
                      <a:r>
                        <a:rPr lang="zh-CN" sz="1800" b="1" kern="100" dirty="0">
                          <a:solidFill>
                            <a:srgbClr val="FF0000"/>
                          </a:solidFill>
                          <a:effectLst/>
                          <a:latin typeface="Times New Roman" panose="02020603050405020304"/>
                          <a:cs typeface="Times New Roman" panose="02020603050405020304"/>
                        </a:rPr>
                        <a:t>租佃的方式</a:t>
                      </a:r>
                      <a:r>
                        <a:rPr lang="zh-CN" sz="1800" b="1" kern="100" dirty="0">
                          <a:effectLst/>
                          <a:latin typeface="Times New Roman" panose="02020603050405020304"/>
                          <a:cs typeface="Times New Roman" panose="02020603050405020304"/>
                        </a:rPr>
                        <a:t>来耕作，他们一般向庄园主交纳实物地租。除实物地租外，他们也须无偿地为庄园主服一些劳役，如砍伐林木、看家护院、充当</a:t>
                      </a:r>
                      <a:r>
                        <a:rPr lang="en-US" sz="1800" b="1" kern="100" dirty="0">
                          <a:effectLst/>
                          <a:latin typeface="宋体" panose="02010600030101010101" pitchFamily="2" charset="-122"/>
                          <a:cs typeface="Times New Roman" panose="02020603050405020304"/>
                        </a:rPr>
                        <a:t>“</a:t>
                      </a:r>
                      <a:r>
                        <a:rPr lang="zh-CN" sz="1800" b="1" kern="100" dirty="0">
                          <a:effectLst/>
                          <a:latin typeface="Times New Roman" panose="02020603050405020304"/>
                          <a:cs typeface="Times New Roman" panose="02020603050405020304"/>
                        </a:rPr>
                        <a:t>部曲</a:t>
                      </a:r>
                      <a:r>
                        <a:rPr lang="en-US" sz="1800" b="1" kern="100" dirty="0">
                          <a:effectLst/>
                          <a:latin typeface="宋体" panose="02010600030101010101" pitchFamily="2" charset="-122"/>
                          <a:cs typeface="Times New Roman" panose="02020603050405020304"/>
                        </a:rPr>
                        <a:t>”</a:t>
                      </a:r>
                      <a:r>
                        <a:rPr lang="zh-CN" sz="1800" b="1" kern="100" dirty="0">
                          <a:effectLst/>
                          <a:latin typeface="Times New Roman" panose="02020603050405020304"/>
                          <a:cs typeface="Times New Roman" panose="02020603050405020304"/>
                        </a:rPr>
                        <a:t>等</a:t>
                      </a:r>
                      <a:endParaRPr lang="zh-CN" sz="1800" b="1" kern="100" dirty="0">
                        <a:effectLst/>
                        <a:latin typeface="宋体" panose="02010600030101010101" pitchFamily="2" charset="-122"/>
                        <a:cs typeface="Times New Roman" panose="02020603050405020304"/>
                      </a:endParaRPr>
                    </a:p>
                  </a:txBody>
                  <a:tcPr marL="18543" marR="18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600">
                <a:tc>
                  <a:txBody>
                    <a:bodyPr/>
                    <a:lstStyle/>
                    <a:p>
                      <a:pPr algn="ctr">
                        <a:lnSpc>
                          <a:spcPct val="150000"/>
                        </a:lnSpc>
                        <a:spcAft>
                          <a:spcPts val="0"/>
                        </a:spcAft>
                        <a:tabLst>
                          <a:tab pos="1350645" algn="l"/>
                          <a:tab pos="2610485" algn="l"/>
                        </a:tabLst>
                      </a:pPr>
                      <a:r>
                        <a:rPr lang="zh-CN" sz="1800" b="1" kern="100">
                          <a:effectLst/>
                          <a:latin typeface="Times New Roman" panose="02020603050405020304"/>
                          <a:cs typeface="Times New Roman" panose="02020603050405020304"/>
                        </a:rPr>
                        <a:t>管理形式</a:t>
                      </a:r>
                      <a:endParaRPr lang="zh-CN" sz="1800" b="1" kern="100">
                        <a:effectLst/>
                        <a:latin typeface="Times New Roman" panose="02020603050405020304"/>
                        <a:cs typeface="Times New Roman" panose="02020603050405020304"/>
                      </a:endParaRPr>
                    </a:p>
                  </a:txBody>
                  <a:tcPr marL="18543" marR="18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中国古代庄园主对依附农民行使的是一种以</a:t>
                      </a:r>
                      <a:r>
                        <a:rPr lang="zh-CN" sz="1800" b="1" kern="100" dirty="0">
                          <a:solidFill>
                            <a:srgbClr val="FF0000"/>
                          </a:solidFill>
                          <a:effectLst/>
                          <a:latin typeface="Times New Roman" panose="02020603050405020304"/>
                          <a:cs typeface="Times New Roman" panose="02020603050405020304"/>
                        </a:rPr>
                        <a:t>族权为表现形式的政治权力</a:t>
                      </a:r>
                      <a:r>
                        <a:rPr lang="zh-CN" sz="1800" b="1" kern="100" dirty="0">
                          <a:effectLst/>
                          <a:latin typeface="Times New Roman" panose="02020603050405020304"/>
                          <a:cs typeface="Times New Roman" panose="02020603050405020304"/>
                        </a:rPr>
                        <a:t>，人身依附关系强，唐代以后庄园主对庄园劳动者的人身控制进一步削弱</a:t>
                      </a:r>
                      <a:endParaRPr lang="zh-CN" sz="1800" b="1" kern="100" dirty="0">
                        <a:effectLst/>
                        <a:latin typeface="Times New Roman" panose="02020603050405020304"/>
                        <a:cs typeface="Times New Roman" panose="02020603050405020304"/>
                      </a:endParaRPr>
                    </a:p>
                  </a:txBody>
                  <a:tcPr marL="18543" marR="18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323528" y="1556792"/>
            <a:ext cx="4038600" cy="5301208"/>
          </a:xfrm>
        </p:spPr>
        <p:txBody>
          <a:bodyPr>
            <a:normAutofit fontScale="55000" lnSpcReduction="20000"/>
          </a:bodyPr>
          <a:lstStyle/>
          <a:p>
            <a:pPr algn="ctr"/>
            <a:r>
              <a:rPr lang="en-US" altLang="zh-CN" b="1" dirty="0"/>
              <a:t>【</a:t>
            </a:r>
            <a:r>
              <a:rPr lang="zh-CN" altLang="en-US" b="1" dirty="0"/>
              <a:t>解析</a:t>
            </a:r>
            <a:r>
              <a:rPr lang="en-US" altLang="zh-CN" b="1" dirty="0" smtClean="0"/>
              <a:t>】</a:t>
            </a:r>
            <a:endParaRPr lang="en-US" altLang="zh-CN" b="1" dirty="0" smtClean="0"/>
          </a:p>
          <a:p>
            <a:r>
              <a:rPr lang="zh-CN" altLang="en-US" sz="4400" dirty="0" smtClean="0"/>
              <a:t>本题主要考查考生理解材料、获取信息的能力。法律和伦理道德是两套最基本的社会规范体系，东西方社会并无二致，但侧重点有所差异。中国更强调道德伦理，西方更强调法律之上，由此形成不同的法律传统，本题以孟子和学生的模拟对话与苏格拉底以身殉法这一差异性的行为表现设置材料，考查学生的同中发现异，异中发现同的辩证思维能力。在结合时代背景形成思路，组织语言。</a:t>
            </a:r>
            <a:endParaRPr lang="zh-CN" altLang="en-US" sz="4400" dirty="0"/>
          </a:p>
        </p:txBody>
      </p:sp>
      <p:sp>
        <p:nvSpPr>
          <p:cNvPr id="4" name="内容占位符 3"/>
          <p:cNvSpPr>
            <a:spLocks noGrp="1"/>
          </p:cNvSpPr>
          <p:nvPr>
            <p:ph sz="half" idx="2"/>
          </p:nvPr>
        </p:nvSpPr>
        <p:spPr>
          <a:xfrm>
            <a:off x="4644008" y="1484784"/>
            <a:ext cx="4244280" cy="4853136"/>
          </a:xfrm>
        </p:spPr>
        <p:txBody>
          <a:bodyPr>
            <a:noAutofit/>
          </a:bodyPr>
          <a:lstStyle/>
          <a:p>
            <a:pPr algn="ctr"/>
            <a:r>
              <a:rPr lang="en-US" altLang="zh-CN" sz="1800" dirty="0"/>
              <a:t>【</a:t>
            </a:r>
            <a:r>
              <a:rPr lang="zh-CN" altLang="en-US" sz="1800" dirty="0"/>
              <a:t>答案</a:t>
            </a:r>
            <a:r>
              <a:rPr lang="en-US" altLang="zh-CN" sz="1800" dirty="0" smtClean="0"/>
              <a:t>】</a:t>
            </a:r>
            <a:endParaRPr lang="en-US" altLang="zh-CN" sz="1800" dirty="0" smtClean="0"/>
          </a:p>
          <a:p>
            <a:r>
              <a:rPr lang="zh-CN" altLang="en-US" sz="1800" dirty="0" smtClean="0"/>
              <a:t>（</a:t>
            </a:r>
            <a:r>
              <a:rPr lang="en-US" altLang="zh-CN" sz="1800" dirty="0"/>
              <a:t>1</a:t>
            </a:r>
            <a:r>
              <a:rPr lang="zh-CN" altLang="en-US" sz="1800" dirty="0"/>
              <a:t>）孟子：治国需要法制；权力不能干预执法；当法律与人伦冲突时，维护人伦。（</a:t>
            </a:r>
            <a:r>
              <a:rPr lang="en-US" altLang="zh-CN" sz="1800" dirty="0"/>
              <a:t>5</a:t>
            </a:r>
            <a:r>
              <a:rPr lang="zh-CN" altLang="en-US" sz="1800" dirty="0"/>
              <a:t>分）</a:t>
            </a:r>
            <a:endParaRPr lang="zh-CN" altLang="en-US" sz="1800" dirty="0"/>
          </a:p>
          <a:p>
            <a:r>
              <a:rPr lang="zh-CN" altLang="en-US" sz="1800" dirty="0"/>
              <a:t>苏格拉底：守法是正义行为；法制关乎城邦存亡；法律至上，严格守法。（</a:t>
            </a:r>
            <a:r>
              <a:rPr lang="en-US" altLang="zh-CN" sz="1800" dirty="0"/>
              <a:t>5</a:t>
            </a:r>
            <a:r>
              <a:rPr lang="zh-CN" altLang="en-US" sz="1800" dirty="0"/>
              <a:t>分）</a:t>
            </a:r>
            <a:endParaRPr lang="zh-CN" altLang="en-US" sz="1800" dirty="0"/>
          </a:p>
          <a:p>
            <a:r>
              <a:rPr lang="zh-CN" altLang="en-US" sz="1800" dirty="0"/>
              <a:t>（</a:t>
            </a:r>
            <a:r>
              <a:rPr lang="en-US" altLang="zh-CN" sz="1800" dirty="0"/>
              <a:t>2</a:t>
            </a:r>
            <a:r>
              <a:rPr lang="zh-CN" altLang="en-US" sz="1800" dirty="0"/>
              <a:t>）社会背景：战国时期，各国变法图强，法律的权威地位逐渐确立；宗法观念的影响；儒家伦理思想的影响。（</a:t>
            </a:r>
            <a:r>
              <a:rPr lang="en-US" altLang="zh-CN" sz="1800" dirty="0"/>
              <a:t>6</a:t>
            </a:r>
            <a:r>
              <a:rPr lang="zh-CN" altLang="en-US" sz="1800" dirty="0"/>
              <a:t>分）古希腊工商业相对繁荣；城邦民主政治高度发达；各种社会思潮活跃；法律作用突出。（</a:t>
            </a:r>
            <a:r>
              <a:rPr lang="en-US" altLang="zh-CN" sz="1800" dirty="0"/>
              <a:t>6</a:t>
            </a:r>
            <a:r>
              <a:rPr lang="zh-CN" altLang="en-US" sz="1800" dirty="0"/>
              <a:t>分）</a:t>
            </a:r>
            <a:endParaRPr lang="zh-CN" altLang="en-US" sz="1800" dirty="0"/>
          </a:p>
          <a:p>
            <a:r>
              <a:rPr lang="zh-CN" altLang="en-US" sz="1800" dirty="0"/>
              <a:t>历史价值：他们的法制观念分别对中国和西方法制发展产生深远影响；是人类思想发展史上的宝贵遗产。（</a:t>
            </a:r>
            <a:r>
              <a:rPr lang="en-US" altLang="zh-CN" sz="1800" dirty="0"/>
              <a:t>3</a:t>
            </a:r>
            <a:r>
              <a:rPr lang="zh-CN" altLang="en-US" sz="1800" dirty="0"/>
              <a:t>分）</a:t>
            </a:r>
            <a:endParaRPr lang="zh-CN" altLang="en-US" sz="1800" dirty="0"/>
          </a:p>
          <a:p>
            <a:endParaRPr lang="zh-CN"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linds(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linds(horizont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blinds(horizontal)">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9903" y="1538759"/>
            <a:ext cx="8735471"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95" indent="-457200" algn="ctr">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『即时体验』</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3.</a:t>
            </a:r>
            <a:r>
              <a:rPr lang="en-US" altLang="zh-CN" b="1" kern="100" dirty="0">
                <a:latin typeface="Arial" panose="020B0604020202020204"/>
                <a:ea typeface="黑体" panose="02010609060101010101" charset="-122"/>
                <a:cs typeface="Courier New" panose="02070309020205020404"/>
              </a:rPr>
              <a:t>(2019·</a:t>
            </a:r>
            <a:r>
              <a:rPr lang="zh-CN" altLang="zh-CN" b="1" kern="100" dirty="0">
                <a:latin typeface="Arial" panose="020B0604020202020204"/>
                <a:ea typeface="黑体" panose="02010609060101010101" charset="-122"/>
                <a:cs typeface="Arial" panose="020B0604020202020204"/>
              </a:rPr>
              <a:t>山东日照模拟</a:t>
            </a:r>
            <a:r>
              <a:rPr lang="en-US" altLang="zh-CN" b="1" kern="100" dirty="0">
                <a:latin typeface="Arial" panose="020B0604020202020204"/>
                <a:ea typeface="黑体" panose="02010609060101010101" charset="-122"/>
                <a:cs typeface="Courier New" panose="02070309020205020404"/>
              </a:rPr>
              <a:t>)</a:t>
            </a:r>
            <a:r>
              <a:rPr lang="zh-CN" altLang="zh-CN" b="1" kern="100" dirty="0">
                <a:latin typeface="Times New Roman" panose="02020603050405020304"/>
                <a:cs typeface="Times New Roman" panose="02020603050405020304"/>
              </a:rPr>
              <a:t>据记载，东汉豪强田庄控制大量依附人口。每年春耕前后，庄园主</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赈赡穷乏，务施九族，自亲者始</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。秋收前后，</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存问九族孤寡老病不能自存者</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，对同宗贫困而死者则纠合宗人，合族收葬。冬月腊日，</a:t>
            </a:r>
            <a:r>
              <a:rPr lang="zh-CN"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请召宗族、婚姻、宾旅、讲好和礼，休农息役</a:t>
            </a:r>
            <a:r>
              <a:rPr lang="zh-CN"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这一现象</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A</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削弱了中央对地方的控制力</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B</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强化了农村的宗法宗族观念</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C</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加快了土地租佃关系的形成</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D</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促进了地主土地私有制发展</a:t>
            </a:r>
            <a:endParaRPr lang="zh-CN" altLang="zh-CN" sz="79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69903" y="1268724"/>
            <a:ext cx="8735471"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角度</a:t>
            </a:r>
            <a:r>
              <a:rPr lang="en-US" altLang="zh-CN" b="1" kern="100" dirty="0">
                <a:latin typeface="Times New Roman" panose="02020603050405020304"/>
                <a:ea typeface="黑体" panose="02010609060101010101" charset="-122"/>
                <a:cs typeface="Courier New" panose="02070309020205020404"/>
              </a:rPr>
              <a:t>6</a:t>
            </a:r>
            <a:r>
              <a:rPr lang="zh-CN" altLang="zh-CN" b="1" kern="100" dirty="0">
                <a:latin typeface="Times New Roman" panose="02020603050405020304"/>
                <a:ea typeface="黑体" panose="02010609060101010101" charset="-122"/>
                <a:cs typeface="Times New Roman" panose="02020603050405020304"/>
              </a:rPr>
              <a:t>　汉代儒学对古代治国理念的影响</a:t>
            </a:r>
            <a:r>
              <a:rPr lang="en-US" altLang="zh-CN" b="1" kern="100" dirty="0">
                <a:latin typeface="Times New Roman" panose="02020603050405020304"/>
                <a:ea typeface="黑体" panose="02010609060101010101" charset="-122"/>
                <a:cs typeface="Courier New" panose="02070309020205020404"/>
              </a:rPr>
              <a:t>——</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黑体" panose="02010609060101010101" charset="-122"/>
                <a:cs typeface="Times New Roman" panose="02020603050405020304"/>
              </a:rPr>
              <a:t>外儒内法，剂之以道</a:t>
            </a:r>
            <a:r>
              <a:rPr lang="zh-CN" altLang="zh-CN" b="1" kern="100" dirty="0">
                <a:latin typeface="宋体" panose="02010600030101010101" pitchFamily="2" charset="-122"/>
                <a:cs typeface="Times New Roman" panose="02020603050405020304"/>
              </a:rPr>
              <a:t>”</a:t>
            </a:r>
            <a:endParaRPr lang="zh-CN" altLang="zh-CN" sz="790" kern="100" dirty="0">
              <a:effectLst/>
              <a:latin typeface="宋体" panose="02010600030101010101" pitchFamily="2" charset="-122"/>
              <a:cs typeface="Courier New" panose="02070309020205020404"/>
            </a:endParaRPr>
          </a:p>
        </p:txBody>
      </p:sp>
      <p:sp>
        <p:nvSpPr>
          <p:cNvPr id="3" name="矩形 1"/>
          <p:cNvSpPr>
            <a:spLocks noChangeArrowheads="1"/>
          </p:cNvSpPr>
          <p:nvPr/>
        </p:nvSpPr>
        <p:spPr bwMode="auto">
          <a:xfrm>
            <a:off x="386465" y="1808793"/>
            <a:ext cx="8147732"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(1)</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王道</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：儒家推崇</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人治</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，即治国时偏重人的作用，强调道德教化，实行仁政，带有民本色彩。当国家稳定，走上正常运行轨道后，以儒家思想治国，即所谓</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王道</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(2)</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霸道</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：法家提倡</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法治</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，即强调严刑峻法的作用，主张用法令来统一人们的思想和行为，建立君主专制的中央集权国家，即所谓</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霸道</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(3)</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帝道</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：道家主张</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无为而治</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，即不要把自己的意志强加给社会，要顺应时势和民心，休养生息，以恢复和发展生产。道家的</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无为</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政治即所谓</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帝道</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a:t>
            </a:r>
            <a:endParaRPr lang="zh-CN" altLang="zh-CN" sz="79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69903" y="1403741"/>
            <a:ext cx="8735471"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95" indent="-457200"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4.</a:t>
            </a:r>
            <a:r>
              <a:rPr lang="zh-CN" altLang="zh-CN" b="1" kern="100" dirty="0">
                <a:latin typeface="Times New Roman" panose="02020603050405020304"/>
                <a:cs typeface="Times New Roman" panose="02020603050405020304"/>
              </a:rPr>
              <a:t>汉朝是中国古代在国家出现自然灾异时帝王公布</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罪己诏</a:t>
            </a:r>
            <a:r>
              <a:rPr lang="en-US" altLang="zh-CN" b="1" kern="100" dirty="0">
                <a:latin typeface="宋体" panose="02010600030101010101" pitchFamily="2" charset="-122"/>
                <a:cs typeface="Times New Roman" panose="02020603050405020304"/>
              </a:rPr>
              <a:t>”</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进行自省或自我检讨</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最多的王朝，该现象体现了</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A</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汉代自然灾害的爆发更加频繁</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B</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儒家对皇权的规范制约</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C</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皇帝接受士人官僚的</a:t>
            </a:r>
            <a:r>
              <a:rPr lang="zh-CN"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规谏</a:t>
            </a:r>
            <a:r>
              <a:rPr lang="zh-CN" altLang="zh-CN" b="1" kern="100" dirty="0">
                <a:latin typeface="宋体" panose="02010600030101010101" pitchFamily="2" charset="-122"/>
                <a:cs typeface="Times New Roman" panose="02020603050405020304"/>
              </a:rPr>
              <a:t>”</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D</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皇权受到制度严格规范</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ea typeface="黑体" panose="02010609060101010101" charset="-122"/>
                <a:cs typeface="Times New Roman" panose="02020603050405020304"/>
              </a:rPr>
              <a:t>	</a:t>
            </a:r>
            <a:r>
              <a:rPr lang="zh-CN" altLang="zh-CN" b="1" kern="100" dirty="0" smtClean="0">
                <a:solidFill>
                  <a:srgbClr val="0000FF"/>
                </a:solidFill>
                <a:latin typeface="Times New Roman" panose="02020603050405020304"/>
                <a:ea typeface="黑体" panose="02010609060101010101" charset="-122"/>
                <a:cs typeface="Times New Roman" panose="02020603050405020304"/>
              </a:rPr>
              <a:t>解析</a:t>
            </a:r>
            <a:r>
              <a:rPr lang="zh-CN" altLang="zh-CN" b="1" kern="100" dirty="0">
                <a:solidFill>
                  <a:srgbClr val="0000FF"/>
                </a:solidFill>
                <a:latin typeface="Times New Roman" panose="02020603050405020304"/>
                <a:ea typeface="黑体" panose="02010609060101010101" charset="-122"/>
                <a:cs typeface="Times New Roman" panose="02020603050405020304"/>
              </a:rPr>
              <a:t>　</a:t>
            </a:r>
            <a:r>
              <a:rPr lang="zh-CN" altLang="zh-CN" b="1" kern="100" dirty="0">
                <a:solidFill>
                  <a:srgbClr val="0000FF"/>
                </a:solidFill>
                <a:latin typeface="Times New Roman" panose="02020603050405020304"/>
                <a:ea typeface="仿宋_GB2312"/>
                <a:cs typeface="Times New Roman" panose="02020603050405020304"/>
              </a:rPr>
              <a:t>材料中</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罪己诏</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体现皇帝的反躬自省，受儒家思想的影响，故选</a:t>
            </a:r>
            <a:r>
              <a:rPr lang="en-US" altLang="zh-CN" b="1" kern="100" dirty="0">
                <a:solidFill>
                  <a:srgbClr val="0000FF"/>
                </a:solidFill>
                <a:latin typeface="Times New Roman" panose="02020603050405020304"/>
                <a:ea typeface="仿宋_GB2312"/>
                <a:cs typeface="Courier New" panose="02070309020205020404"/>
              </a:rPr>
              <a:t> B</a:t>
            </a:r>
            <a:r>
              <a:rPr lang="zh-CN" altLang="zh-CN" b="1" kern="100" dirty="0">
                <a:solidFill>
                  <a:srgbClr val="0000FF"/>
                </a:solidFill>
                <a:latin typeface="Times New Roman" panose="02020603050405020304"/>
                <a:ea typeface="仿宋_GB2312"/>
                <a:cs typeface="Times New Roman" panose="02020603050405020304"/>
              </a:rPr>
              <a:t>；古代封建王朝自然灾害并无爆发更加频繁，排除</a:t>
            </a:r>
            <a:r>
              <a:rPr lang="en-US" altLang="zh-CN" b="1" kern="100" dirty="0">
                <a:solidFill>
                  <a:srgbClr val="0000FF"/>
                </a:solidFill>
                <a:latin typeface="Times New Roman" panose="02020603050405020304"/>
                <a:ea typeface="仿宋_GB2312"/>
                <a:cs typeface="Courier New" panose="02070309020205020404"/>
              </a:rPr>
              <a:t> A</a:t>
            </a:r>
            <a:r>
              <a:rPr lang="zh-CN" altLang="zh-CN" b="1" kern="100" dirty="0">
                <a:solidFill>
                  <a:srgbClr val="0000FF"/>
                </a:solidFill>
                <a:latin typeface="Times New Roman" panose="02020603050405020304"/>
                <a:ea typeface="仿宋_GB2312"/>
                <a:cs typeface="Times New Roman" panose="02020603050405020304"/>
              </a:rPr>
              <a:t>；从材料来看，无关士人官僚的</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规谏</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，排除</a:t>
            </a:r>
            <a:r>
              <a:rPr lang="en-US" altLang="zh-CN" b="1" kern="100" dirty="0">
                <a:solidFill>
                  <a:srgbClr val="0000FF"/>
                </a:solidFill>
                <a:latin typeface="Times New Roman" panose="02020603050405020304"/>
                <a:ea typeface="仿宋_GB2312"/>
                <a:cs typeface="Courier New" panose="02070309020205020404"/>
              </a:rPr>
              <a:t> C; </a:t>
            </a:r>
            <a:r>
              <a:rPr lang="zh-CN" altLang="zh-CN" b="1" kern="100" dirty="0">
                <a:solidFill>
                  <a:srgbClr val="0000FF"/>
                </a:solidFill>
                <a:latin typeface="Times New Roman" panose="02020603050405020304"/>
                <a:ea typeface="仿宋_GB2312"/>
                <a:cs typeface="Times New Roman" panose="02020603050405020304"/>
              </a:rPr>
              <a:t>材料只涉及</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罪己诏</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，无法体现严格的规范性，排除</a:t>
            </a:r>
            <a:r>
              <a:rPr lang="en-US" altLang="zh-CN" b="1" kern="100" dirty="0">
                <a:solidFill>
                  <a:srgbClr val="0000FF"/>
                </a:solidFill>
                <a:latin typeface="Times New Roman" panose="02020603050405020304"/>
                <a:ea typeface="仿宋_GB2312"/>
                <a:cs typeface="Courier New" panose="02070309020205020404"/>
              </a:rPr>
              <a:t> D</a:t>
            </a:r>
            <a:r>
              <a:rPr lang="zh-CN" altLang="zh-CN" b="1" kern="100" dirty="0">
                <a:solidFill>
                  <a:srgbClr val="0000FF"/>
                </a:solidFill>
                <a:latin typeface="Times New Roman" panose="02020603050405020304"/>
                <a:ea typeface="仿宋_GB2312"/>
                <a:cs typeface="Times New Roman" panose="02020603050405020304"/>
              </a:rPr>
              <a:t>。</a:t>
            </a:r>
            <a:endParaRPr lang="zh-CN" altLang="zh-CN" sz="790" kern="100" dirty="0">
              <a:solidFill>
                <a:srgbClr val="0000FF"/>
              </a:solidFill>
              <a:latin typeface="宋体" panose="02010600030101010101" pitchFamily="2" charset="-122"/>
              <a:cs typeface="Courier New" panose="02070309020205020404"/>
            </a:endParaRPr>
          </a:p>
          <a:p>
            <a:pPr marL="252095" indent="-457200">
              <a:lnSpc>
                <a:spcPct val="150000"/>
              </a:lnSpc>
              <a:tabLst>
                <a:tab pos="1350645" algn="l"/>
                <a:tab pos="2610485" algn="l"/>
              </a:tabLst>
            </a:pPr>
            <a:r>
              <a:rPr lang="en-US" altLang="zh-CN" b="1" kern="100" dirty="0" smtClean="0">
                <a:solidFill>
                  <a:srgbClr val="0000FF"/>
                </a:solidFill>
                <a:latin typeface="Times New Roman" panose="02020603050405020304"/>
                <a:ea typeface="黑体" panose="02010609060101010101" charset="-122"/>
                <a:cs typeface="Times New Roman" panose="02020603050405020304"/>
              </a:rPr>
              <a:t>	</a:t>
            </a:r>
            <a:r>
              <a:rPr lang="zh-CN" altLang="zh-CN" b="1" kern="100" dirty="0" smtClean="0">
                <a:solidFill>
                  <a:srgbClr val="FF0000"/>
                </a:solidFill>
                <a:latin typeface="Times New Roman" panose="02020603050405020304"/>
                <a:ea typeface="黑体" panose="02010609060101010101" charset="-122"/>
                <a:cs typeface="Times New Roman" panose="02020603050405020304"/>
              </a:rPr>
              <a:t>答案</a:t>
            </a:r>
            <a:r>
              <a:rPr lang="zh-CN" altLang="zh-CN" b="1" kern="100" dirty="0">
                <a:solidFill>
                  <a:srgbClr val="FF0000"/>
                </a:solidFill>
                <a:latin typeface="Times New Roman" panose="02020603050405020304"/>
                <a:ea typeface="黑体" panose="02010609060101010101" charset="-122"/>
                <a:cs typeface="Times New Roman" panose="02020603050405020304"/>
              </a:rPr>
              <a:t>　</a:t>
            </a:r>
            <a:r>
              <a:rPr lang="en-US" altLang="zh-CN" b="1" kern="100" dirty="0">
                <a:solidFill>
                  <a:srgbClr val="FF0000"/>
                </a:solidFill>
                <a:latin typeface="Times New Roman" panose="02020603050405020304"/>
                <a:cs typeface="Courier New" panose="02070309020205020404"/>
              </a:rPr>
              <a:t>B</a:t>
            </a:r>
            <a:endParaRPr lang="zh-CN" altLang="zh-CN" sz="790" kern="100" dirty="0">
              <a:solidFill>
                <a:srgbClr val="FF0000"/>
              </a:solidFill>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blinds(horizontal)">
                                      <p:cBhvr>
                                        <p:cTn id="7" dur="500"/>
                                        <p:tgtEl>
                                          <p:spTgt spid="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blinds(horizontal)">
                                      <p:cBhvr>
                                        <p:cTn id="1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3"/>
          <p:cNvSpPr txBox="1"/>
          <p:nvPr/>
        </p:nvSpPr>
        <p:spPr>
          <a:xfrm>
            <a:off x="566738" y="527050"/>
            <a:ext cx="6111875" cy="1383665"/>
          </a:xfrm>
          <a:prstGeom prst="rect">
            <a:avLst/>
          </a:prstGeom>
          <a:noFill/>
          <a:ln w="9525">
            <a:noFill/>
          </a:ln>
        </p:spPr>
        <p:txBody>
          <a:bodyPr wrap="square" anchor="t">
            <a:spAutoFit/>
          </a:bodyPr>
          <a:p>
            <a:r>
              <a:rPr lang="en-US" altLang="zh-CN" sz="2800">
                <a:latin typeface="Arial" panose="020B0604020202020204" pitchFamily="34" charset="0"/>
                <a:ea typeface="宋体" panose="02010600030101010101" pitchFamily="2" charset="-122"/>
              </a:rPr>
              <a:t>7</a:t>
            </a:r>
            <a:r>
              <a:rPr lang="zh-CN" altLang="en-US" sz="2800">
                <a:latin typeface="Arial" panose="020B0604020202020204" pitchFamily="34" charset="0"/>
                <a:ea typeface="宋体" panose="02010600030101010101" pitchFamily="2" charset="-122"/>
              </a:rPr>
              <a:t>、人文精神在西方与中国的异同</a:t>
            </a:r>
            <a:endParaRPr lang="zh-CN" altLang="en-US" sz="2800">
              <a:latin typeface="Arial" panose="020B0604020202020204" pitchFamily="34" charset="0"/>
              <a:ea typeface="宋体" panose="02010600030101010101" pitchFamily="2" charset="-122"/>
            </a:endParaRPr>
          </a:p>
          <a:p>
            <a:r>
              <a:rPr lang="zh-CN" altLang="en-US" sz="2800">
                <a:latin typeface="Arial" panose="020B0604020202020204" pitchFamily="34" charset="0"/>
                <a:ea typeface="宋体" panose="02010600030101010101" pitchFamily="2" charset="-122"/>
              </a:rPr>
              <a:t>共同点：</a:t>
            </a:r>
            <a:r>
              <a:rPr lang="zh-CN" altLang="en-US" sz="2800">
                <a:latin typeface="楷体" panose="02010609060101010101" pitchFamily="49" charset="-122"/>
                <a:ea typeface="楷体" panose="02010609060101010101" pitchFamily="49" charset="-122"/>
              </a:rPr>
              <a:t>都注重人和人类社会</a:t>
            </a:r>
            <a:endParaRPr lang="zh-CN" altLang="en-US" sz="2800">
              <a:latin typeface="Arial" panose="020B0604020202020204" pitchFamily="34" charset="0"/>
              <a:ea typeface="宋体" panose="02010600030101010101" pitchFamily="2" charset="-122"/>
            </a:endParaRPr>
          </a:p>
          <a:p>
            <a:r>
              <a:rPr lang="zh-CN" altLang="en-US" sz="2800">
                <a:latin typeface="Arial" panose="020B0604020202020204" pitchFamily="34" charset="0"/>
                <a:ea typeface="宋体" panose="02010600030101010101" pitchFamily="2" charset="-122"/>
              </a:rPr>
              <a:t>不同点：</a:t>
            </a:r>
            <a:endParaRPr lang="zh-CN" altLang="en-US" sz="2800">
              <a:latin typeface="Arial" panose="020B0604020202020204" pitchFamily="34" charset="0"/>
              <a:ea typeface="宋体" panose="02010600030101010101" pitchFamily="2" charset="-122"/>
            </a:endParaRPr>
          </a:p>
        </p:txBody>
      </p:sp>
      <p:graphicFrame>
        <p:nvGraphicFramePr>
          <p:cNvPr id="5" name="表格 4"/>
          <p:cNvGraphicFramePr/>
          <p:nvPr/>
        </p:nvGraphicFramePr>
        <p:xfrm>
          <a:off x="182563" y="1909763"/>
          <a:ext cx="8778875" cy="2489200"/>
        </p:xfrm>
        <a:graphic>
          <a:graphicData uri="http://schemas.openxmlformats.org/drawingml/2006/table">
            <a:tbl>
              <a:tblPr firstRow="1" bandRow="1">
                <a:tableStyleId>{5C22544A-7EE6-4342-B048-85BDC9FD1C3A}</a:tableStyleId>
              </a:tblPr>
              <a:tblGrid>
                <a:gridCol w="758190"/>
                <a:gridCol w="2030730"/>
                <a:gridCol w="3864610"/>
                <a:gridCol w="2125345"/>
              </a:tblGrid>
              <a:tr h="833120">
                <a:tc>
                  <a:txBody>
                    <a:bodyPr/>
                    <a:p>
                      <a:pPr>
                        <a:buNone/>
                      </a:pPr>
                      <a:endParaRPr lang="zh-CN" altLang="en-US" sz="2400">
                        <a:solidFill>
                          <a:srgbClr val="FF0000"/>
                        </a:solidFill>
                      </a:endParaRPr>
                    </a:p>
                  </a:txBody>
                  <a:tcPr/>
                </a:tc>
                <a:tc>
                  <a:txBody>
                    <a:bodyPr/>
                    <a:p>
                      <a:pPr>
                        <a:buNone/>
                      </a:pPr>
                      <a:r>
                        <a:rPr lang="zh-CN" altLang="en-US" sz="2400">
                          <a:solidFill>
                            <a:srgbClr val="FF0000"/>
                          </a:solidFill>
                        </a:rPr>
                        <a:t>对人的关注点</a:t>
                      </a:r>
                      <a:endParaRPr lang="zh-CN" altLang="en-US" sz="2400">
                        <a:solidFill>
                          <a:srgbClr val="FF0000"/>
                        </a:solidFill>
                      </a:endParaRPr>
                    </a:p>
                  </a:txBody>
                  <a:tcPr/>
                </a:tc>
                <a:tc>
                  <a:txBody>
                    <a:bodyPr/>
                    <a:p>
                      <a:pPr>
                        <a:buNone/>
                      </a:pPr>
                      <a:r>
                        <a:rPr lang="zh-CN" altLang="en-US" sz="2400">
                          <a:solidFill>
                            <a:srgbClr val="FF0000"/>
                          </a:solidFill>
                        </a:rPr>
                        <a:t>处理</a:t>
                      </a:r>
                      <a:r>
                        <a:rPr lang="zh-CN" altLang="en-US" sz="2400">
                          <a:solidFill>
                            <a:srgbClr val="FF0000"/>
                          </a:solidFill>
                        </a:rPr>
                        <a:t>人与社会的关系着眼点</a:t>
                      </a:r>
                      <a:endParaRPr lang="zh-CN" altLang="en-US" sz="2400">
                        <a:solidFill>
                          <a:srgbClr val="FF0000"/>
                        </a:solidFill>
                      </a:endParaRPr>
                    </a:p>
                  </a:txBody>
                  <a:tcPr/>
                </a:tc>
                <a:tc>
                  <a:txBody>
                    <a:bodyPr/>
                    <a:p>
                      <a:pPr>
                        <a:buNone/>
                      </a:pPr>
                      <a:r>
                        <a:rPr lang="zh-CN" altLang="en-US" sz="2400">
                          <a:solidFill>
                            <a:srgbClr val="FF0000"/>
                          </a:solidFill>
                        </a:rPr>
                        <a:t>人的价值</a:t>
                      </a:r>
                      <a:endParaRPr lang="zh-CN" altLang="en-US" sz="2400">
                        <a:solidFill>
                          <a:srgbClr val="FF0000"/>
                        </a:solidFill>
                      </a:endParaRPr>
                    </a:p>
                  </a:txBody>
                  <a:tcPr/>
                </a:tc>
              </a:tr>
              <a:tr h="833120">
                <a:tc>
                  <a:txBody>
                    <a:bodyPr/>
                    <a:p>
                      <a:pPr>
                        <a:buNone/>
                      </a:pPr>
                      <a:r>
                        <a:rPr lang="zh-CN" altLang="en-US" sz="2400" b="1">
                          <a:latin typeface="宋体" panose="02010600030101010101" pitchFamily="2" charset="-122"/>
                          <a:ea typeface="宋体" panose="02010600030101010101" pitchFamily="2" charset="-122"/>
                        </a:rPr>
                        <a:t>西方</a:t>
                      </a:r>
                      <a:endParaRPr lang="zh-CN" altLang="en-US" sz="2400" b="1">
                        <a:latin typeface="宋体" panose="02010600030101010101" pitchFamily="2" charset="-122"/>
                        <a:ea typeface="宋体" panose="02010600030101010101" pitchFamily="2" charset="-122"/>
                      </a:endParaRPr>
                    </a:p>
                  </a:txBody>
                  <a:tcPr/>
                </a:tc>
                <a:tc>
                  <a:txBody>
                    <a:bodyPr/>
                    <a:p>
                      <a:pPr>
                        <a:buNone/>
                      </a:pPr>
                      <a:r>
                        <a:rPr lang="zh-CN" altLang="en-US" sz="2400" b="1">
                          <a:latin typeface="宋体" panose="02010600030101010101" pitchFamily="2" charset="-122"/>
                          <a:ea typeface="宋体" panose="02010600030101010101" pitchFamily="2" charset="-122"/>
                        </a:rPr>
                        <a:t>强调</a:t>
                      </a:r>
                      <a:r>
                        <a:rPr lang="zh-CN" altLang="en-US" sz="2400" b="1">
                          <a:solidFill>
                            <a:srgbClr val="FF0000"/>
                          </a:solidFill>
                          <a:latin typeface="宋体" panose="02010600030101010101" pitchFamily="2" charset="-122"/>
                          <a:ea typeface="宋体" panose="02010600030101010101" pitchFamily="2" charset="-122"/>
                        </a:rPr>
                        <a:t>个体</a:t>
                      </a:r>
                      <a:r>
                        <a:rPr lang="zh-CN" altLang="en-US" sz="2400" b="1">
                          <a:latin typeface="宋体" panose="02010600030101010101" pitchFamily="2" charset="-122"/>
                          <a:ea typeface="宋体" panose="02010600030101010101" pitchFamily="2" charset="-122"/>
                        </a:rPr>
                        <a:t>的人</a:t>
                      </a:r>
                      <a:endParaRPr lang="zh-CN" altLang="en-US" sz="2400" b="1">
                        <a:latin typeface="宋体" panose="02010600030101010101" pitchFamily="2" charset="-122"/>
                        <a:ea typeface="宋体" panose="02010600030101010101" pitchFamily="2" charset="-122"/>
                      </a:endParaRPr>
                    </a:p>
                  </a:txBody>
                  <a:tcPr/>
                </a:tc>
                <a:tc>
                  <a:txBody>
                    <a:bodyPr/>
                    <a:p>
                      <a:pPr>
                        <a:buNone/>
                      </a:pPr>
                      <a:r>
                        <a:rPr lang="zh-CN" altLang="en-US" sz="2400" b="1">
                          <a:latin typeface="宋体" panose="02010600030101010101" pitchFamily="2" charset="-122"/>
                          <a:ea typeface="宋体" panose="02010600030101010101" pitchFamily="2" charset="-122"/>
                        </a:rPr>
                        <a:t>强调人在社会的</a:t>
                      </a:r>
                      <a:r>
                        <a:rPr lang="zh-CN" altLang="en-US" sz="2400" b="1">
                          <a:latin typeface="宋体" panose="02010600030101010101" pitchFamily="2" charset="-122"/>
                          <a:ea typeface="宋体" panose="02010600030101010101" pitchFamily="2" charset="-122"/>
                          <a:sym typeface="+mn-ea"/>
                        </a:rPr>
                        <a:t>平等</a:t>
                      </a:r>
                      <a:r>
                        <a:rPr lang="zh-CN" altLang="en-US" sz="2400" b="1">
                          <a:latin typeface="宋体" panose="02010600030101010101" pitchFamily="2" charset="-122"/>
                          <a:ea typeface="宋体" panose="02010600030101010101" pitchFamily="2" charset="-122"/>
                        </a:rPr>
                        <a:t>地位和价值</a:t>
                      </a:r>
                      <a:endParaRPr lang="zh-CN" altLang="en-US" sz="2400" b="1">
                        <a:latin typeface="宋体" panose="02010600030101010101" pitchFamily="2" charset="-122"/>
                        <a:ea typeface="宋体" panose="02010600030101010101" pitchFamily="2" charset="-122"/>
                      </a:endParaRPr>
                    </a:p>
                  </a:txBody>
                  <a:tcPr/>
                </a:tc>
                <a:tc>
                  <a:txBody>
                    <a:bodyPr/>
                    <a:p>
                      <a:pPr>
                        <a:buNone/>
                      </a:pPr>
                      <a:r>
                        <a:rPr lang="zh-CN" altLang="en-US" sz="2400" b="1">
                          <a:solidFill>
                            <a:srgbClr val="FF0000"/>
                          </a:solidFill>
                          <a:latin typeface="宋体" panose="02010600030101010101" pitchFamily="2" charset="-122"/>
                          <a:ea typeface="宋体" panose="02010600030101010101" pitchFamily="2" charset="-122"/>
                        </a:rPr>
                        <a:t>个人</a:t>
                      </a:r>
                      <a:r>
                        <a:rPr lang="zh-CN" altLang="en-US" sz="2400" b="1">
                          <a:latin typeface="宋体" panose="02010600030101010101" pitchFamily="2" charset="-122"/>
                          <a:ea typeface="宋体" panose="02010600030101010101" pitchFamily="2" charset="-122"/>
                        </a:rPr>
                        <a:t>价值</a:t>
                      </a:r>
                      <a:endParaRPr lang="zh-CN" altLang="en-US" sz="2400" b="1">
                        <a:latin typeface="宋体" panose="02010600030101010101" pitchFamily="2" charset="-122"/>
                        <a:ea typeface="宋体" panose="02010600030101010101" pitchFamily="2" charset="-122"/>
                      </a:endParaRPr>
                    </a:p>
                  </a:txBody>
                  <a:tcPr/>
                </a:tc>
              </a:tr>
              <a:tr h="462280">
                <a:tc>
                  <a:txBody>
                    <a:bodyPr/>
                    <a:p>
                      <a:pPr>
                        <a:buNone/>
                      </a:pPr>
                      <a:r>
                        <a:rPr lang="zh-CN" altLang="en-US" sz="2400" b="1">
                          <a:latin typeface="宋体" panose="02010600030101010101" pitchFamily="2" charset="-122"/>
                          <a:ea typeface="宋体" panose="02010600030101010101" pitchFamily="2" charset="-122"/>
                        </a:rPr>
                        <a:t>中国</a:t>
                      </a:r>
                      <a:endParaRPr lang="zh-CN" altLang="en-US" sz="2400" b="1">
                        <a:latin typeface="宋体" panose="02010600030101010101" pitchFamily="2" charset="-122"/>
                        <a:ea typeface="宋体" panose="02010600030101010101" pitchFamily="2" charset="-122"/>
                      </a:endParaRPr>
                    </a:p>
                  </a:txBody>
                  <a:tcPr/>
                </a:tc>
                <a:tc>
                  <a:txBody>
                    <a:bodyPr/>
                    <a:p>
                      <a:pPr>
                        <a:buNone/>
                      </a:pPr>
                      <a:r>
                        <a:rPr lang="zh-CN" altLang="en-US" sz="2400" b="1">
                          <a:latin typeface="宋体" panose="02010600030101010101" pitchFamily="2" charset="-122"/>
                          <a:ea typeface="宋体" panose="02010600030101010101" pitchFamily="2" charset="-122"/>
                        </a:rPr>
                        <a:t>强调</a:t>
                      </a:r>
                      <a:r>
                        <a:rPr lang="zh-CN" altLang="en-US" sz="2400" b="1">
                          <a:solidFill>
                            <a:srgbClr val="FF0000"/>
                          </a:solidFill>
                          <a:latin typeface="宋体" panose="02010600030101010101" pitchFamily="2" charset="-122"/>
                          <a:ea typeface="宋体" panose="02010600030101010101" pitchFamily="2" charset="-122"/>
                        </a:rPr>
                        <a:t>社会</a:t>
                      </a:r>
                      <a:r>
                        <a:rPr lang="zh-CN" altLang="en-US" sz="2400" b="1">
                          <a:latin typeface="宋体" panose="02010600030101010101" pitchFamily="2" charset="-122"/>
                          <a:ea typeface="宋体" panose="02010600030101010101" pitchFamily="2" charset="-122"/>
                        </a:rPr>
                        <a:t>的人</a:t>
                      </a:r>
                      <a:endParaRPr lang="zh-CN" altLang="en-US" sz="2400" b="1">
                        <a:latin typeface="宋体" panose="02010600030101010101" pitchFamily="2" charset="-122"/>
                        <a:ea typeface="宋体" panose="02010600030101010101" pitchFamily="2" charset="-122"/>
                      </a:endParaRPr>
                    </a:p>
                  </a:txBody>
                  <a:tcPr/>
                </a:tc>
                <a:tc>
                  <a:txBody>
                    <a:bodyPr/>
                    <a:p>
                      <a:pPr>
                        <a:buNone/>
                      </a:pPr>
                      <a:r>
                        <a:rPr lang="zh-CN" altLang="en-US" sz="2400" b="1">
                          <a:latin typeface="宋体" panose="02010600030101010101" pitchFamily="2" charset="-122"/>
                          <a:ea typeface="宋体" panose="02010600030101010101" pitchFamily="2" charset="-122"/>
                        </a:rPr>
                        <a:t>强调人要尊重</a:t>
                      </a:r>
                      <a:r>
                        <a:rPr lang="zh-CN" altLang="en-US" sz="2400" b="1">
                          <a:solidFill>
                            <a:srgbClr val="FF0000"/>
                          </a:solidFill>
                          <a:latin typeface="宋体" panose="02010600030101010101" pitchFamily="2" charset="-122"/>
                          <a:ea typeface="宋体" panose="02010600030101010101" pitchFamily="2" charset="-122"/>
                        </a:rPr>
                        <a:t>维护社会秩序</a:t>
                      </a:r>
                      <a:endParaRPr lang="zh-CN" altLang="en-US" sz="2400" b="1">
                        <a:solidFill>
                          <a:srgbClr val="FF0000"/>
                        </a:solidFill>
                        <a:latin typeface="宋体" panose="02010600030101010101" pitchFamily="2" charset="-122"/>
                        <a:ea typeface="宋体" panose="02010600030101010101" pitchFamily="2" charset="-122"/>
                      </a:endParaRPr>
                    </a:p>
                  </a:txBody>
                  <a:tcPr/>
                </a:tc>
                <a:tc>
                  <a:txBody>
                    <a:bodyPr/>
                    <a:p>
                      <a:pPr>
                        <a:buNone/>
                      </a:pPr>
                      <a:r>
                        <a:rPr lang="zh-CN" altLang="en-US" sz="2400" b="1">
                          <a:solidFill>
                            <a:srgbClr val="FF0000"/>
                          </a:solidFill>
                          <a:latin typeface="宋体" panose="02010600030101010101" pitchFamily="2" charset="-122"/>
                          <a:ea typeface="宋体" panose="02010600030101010101" pitchFamily="2" charset="-122"/>
                        </a:rPr>
                        <a:t>家庭和社会</a:t>
                      </a:r>
                      <a:r>
                        <a:rPr lang="zh-CN" altLang="en-US" sz="2400" b="1">
                          <a:latin typeface="宋体" panose="02010600030101010101" pitchFamily="2" charset="-122"/>
                          <a:ea typeface="宋体" panose="02010600030101010101" pitchFamily="2" charset="-122"/>
                        </a:rPr>
                        <a:t>价值</a:t>
                      </a:r>
                      <a:endParaRPr lang="zh-CN" altLang="en-US" sz="2400" b="1">
                        <a:latin typeface="宋体" panose="02010600030101010101" pitchFamily="2" charset="-122"/>
                        <a:ea typeface="宋体" panose="02010600030101010101" pitchFamily="2" charset="-122"/>
                      </a:endParaRPr>
                    </a:p>
                  </a:txBody>
                  <a:tcPr/>
                </a:tc>
              </a:tr>
            </a:tbl>
          </a:graphicData>
        </a:graphic>
      </p:graphicFrame>
      <p:sp>
        <p:nvSpPr>
          <p:cNvPr id="6" name="文本框 5"/>
          <p:cNvSpPr txBox="1"/>
          <p:nvPr/>
        </p:nvSpPr>
        <p:spPr>
          <a:xfrm>
            <a:off x="182563" y="4596765"/>
            <a:ext cx="5411787" cy="1384300"/>
          </a:xfrm>
          <a:prstGeom prst="rect">
            <a:avLst/>
          </a:prstGeom>
          <a:noFill/>
          <a:ln w="9525">
            <a:noFill/>
          </a:ln>
        </p:spPr>
        <p:txBody>
          <a:bodyPr wrap="none" anchor="t">
            <a:spAutoFit/>
          </a:bodyPr>
          <a:p>
            <a:r>
              <a:rPr lang="zh-CN" altLang="en-US" sz="2800" b="1">
                <a:latin typeface="Arial" panose="020B0604020202020204" pitchFamily="34" charset="0"/>
                <a:ea typeface="宋体" panose="02010600030101010101" pitchFamily="2" charset="-122"/>
              </a:rPr>
              <a:t>中国：经济：以农为主</a:t>
            </a:r>
            <a:endParaRPr lang="zh-CN" altLang="en-US" sz="2800" b="1">
              <a:latin typeface="Arial" panose="020B0604020202020204" pitchFamily="34" charset="0"/>
              <a:ea typeface="宋体" panose="02010600030101010101" pitchFamily="2" charset="-122"/>
            </a:endParaRPr>
          </a:p>
          <a:p>
            <a:r>
              <a:rPr lang="zh-CN" altLang="en-US" sz="2800" b="1">
                <a:latin typeface="Arial" panose="020B0604020202020204" pitchFamily="34" charset="0"/>
                <a:ea typeface="宋体" panose="02010600030101010101" pitchFamily="2" charset="-122"/>
              </a:rPr>
              <a:t>           政治：封建社会专制统治</a:t>
            </a:r>
            <a:endParaRPr lang="zh-CN" altLang="en-US" sz="2800" b="1">
              <a:latin typeface="Arial" panose="020B0604020202020204" pitchFamily="34" charset="0"/>
              <a:ea typeface="宋体" panose="02010600030101010101" pitchFamily="2" charset="-122"/>
            </a:endParaRPr>
          </a:p>
          <a:p>
            <a:r>
              <a:rPr lang="zh-CN" altLang="en-US" sz="2800" b="1">
                <a:latin typeface="Arial" panose="020B0604020202020204" pitchFamily="34" charset="0"/>
                <a:ea typeface="宋体" panose="02010600030101010101" pitchFamily="2" charset="-122"/>
              </a:rPr>
              <a:t>           思想：宗法观念</a:t>
            </a:r>
            <a:r>
              <a:rPr lang="en-US" altLang="zh-CN" sz="2800" b="1">
                <a:latin typeface="Arial" panose="020B0604020202020204" pitchFamily="34" charset="0"/>
                <a:ea typeface="宋体" panose="02010600030101010101" pitchFamily="2" charset="-122"/>
              </a:rPr>
              <a:t>+</a:t>
            </a:r>
            <a:r>
              <a:rPr lang="zh-CN" altLang="en-US" sz="2800" b="1">
                <a:latin typeface="Arial" panose="020B0604020202020204" pitchFamily="34" charset="0"/>
                <a:ea typeface="宋体" panose="02010600030101010101" pitchFamily="2" charset="-122"/>
              </a:rPr>
              <a:t>儒家思想</a:t>
            </a:r>
            <a:endParaRPr lang="zh-CN" altLang="en-US" sz="2800" b="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6055" y="238760"/>
            <a:ext cx="8771890" cy="3046095"/>
          </a:xfrm>
          <a:prstGeom prst="rect">
            <a:avLst/>
          </a:prstGeom>
          <a:noFill/>
          <a:ln w="9525">
            <a:noFill/>
          </a:ln>
        </p:spPr>
        <p:txBody>
          <a:bodyPr wrap="square">
            <a:spAutoFit/>
          </a:bodyPr>
          <a:p>
            <a:pPr indent="0"/>
            <a:r>
              <a:rPr lang="en-US" sz="2400" b="0">
                <a:latin typeface="宋体" panose="02010600030101010101" pitchFamily="2" charset="-122"/>
              </a:rPr>
              <a:t>25</a:t>
            </a:r>
            <a:r>
              <a:rPr lang="zh-CN" sz="2400" b="0">
                <a:ea typeface="宋体" panose="02010600030101010101" pitchFamily="2" charset="-122"/>
              </a:rPr>
              <a:t>．</a:t>
            </a:r>
            <a:r>
              <a:rPr lang="zh-CN" sz="2400" b="1">
                <a:solidFill>
                  <a:srgbClr val="FF0000"/>
                </a:solidFill>
                <a:ea typeface="宋体" panose="02010600030101010101" pitchFamily="2" charset="-122"/>
              </a:rPr>
              <a:t>（</a:t>
            </a:r>
            <a:r>
              <a:rPr lang="en-US" sz="2400" b="1">
                <a:solidFill>
                  <a:srgbClr val="FF0000"/>
                </a:solidFill>
                <a:latin typeface="宋体" panose="02010600030101010101" pitchFamily="2" charset="-122"/>
              </a:rPr>
              <a:t>2019</a:t>
            </a:r>
            <a:r>
              <a:rPr lang="zh-CN" sz="2400" b="1">
                <a:solidFill>
                  <a:srgbClr val="FF0000"/>
                </a:solidFill>
                <a:ea typeface="宋体" panose="02010600030101010101" pitchFamily="2" charset="-122"/>
              </a:rPr>
              <a:t>年新课标全国卷Ⅰ）</a:t>
            </a:r>
            <a:r>
              <a:rPr lang="zh-CN" sz="2400" b="0">
                <a:ea typeface="宋体" panose="02010600030101010101" pitchFamily="2" charset="-122"/>
              </a:rPr>
              <a:t>汉武帝时，朝廷制作出许多一尺见方的白鹿皮，称为“皮币”，定价为</a:t>
            </a:r>
            <a:r>
              <a:rPr lang="en-US" sz="2400" b="0">
                <a:latin typeface="Times New Roman" panose="02020603050405020304" pitchFamily="18" charset="0"/>
              </a:rPr>
              <a:t>40</a:t>
            </a:r>
            <a:r>
              <a:rPr lang="zh-CN" sz="2400" b="0">
                <a:ea typeface="宋体" panose="02010600030101010101" pitchFamily="2" charset="-122"/>
              </a:rPr>
              <a:t>万钱一张。诸侯王参加献礼时，必须购皮币用来置放礼物，而当时一个“千户侯”一年的租税收入约为</a:t>
            </a:r>
            <a:r>
              <a:rPr lang="en-US" sz="2400" b="0">
                <a:latin typeface="Times New Roman" panose="02020603050405020304" pitchFamily="18" charset="0"/>
              </a:rPr>
              <a:t>20</a:t>
            </a:r>
            <a:r>
              <a:rPr lang="zh-CN" sz="2400" b="0">
                <a:ea typeface="宋体" panose="02010600030101010101" pitchFamily="2" charset="-122"/>
              </a:rPr>
              <a:t>万钱。朝廷这种做法</a:t>
            </a:r>
            <a:r>
              <a:rPr lang="en-US" sz="2400" b="0">
                <a:latin typeface="宋体" panose="02010600030101010101" pitchFamily="2" charset="-122"/>
              </a:rPr>
              <a:t>A</a:t>
            </a:r>
            <a:r>
              <a:rPr lang="zh-CN" sz="2400" b="0">
                <a:ea typeface="宋体" panose="02010600030101010101" pitchFamily="2" charset="-122"/>
              </a:rPr>
              <a:t>．加强了货币管理</a:t>
            </a:r>
            <a:r>
              <a:rPr lang="en-US" sz="2400" b="0">
                <a:latin typeface="宋体" panose="02010600030101010101" pitchFamily="2" charset="-122"/>
              </a:rPr>
              <a:t>B</a:t>
            </a:r>
            <a:r>
              <a:rPr lang="zh-CN" sz="2400" b="0">
                <a:ea typeface="宋体" panose="02010600030101010101" pitchFamily="2" charset="-122"/>
              </a:rPr>
              <a:t>．确立了思想上的统一</a:t>
            </a:r>
            <a:r>
              <a:rPr lang="en-US" sz="2400" b="0">
                <a:latin typeface="宋体" panose="02010600030101010101" pitchFamily="2" charset="-122"/>
              </a:rPr>
              <a:t>C</a:t>
            </a:r>
            <a:r>
              <a:rPr lang="zh-CN" sz="2400" b="0">
                <a:ea typeface="宋体" panose="02010600030101010101" pitchFamily="2" charset="-122"/>
              </a:rPr>
              <a:t>．削弱了诸侯实力</a:t>
            </a:r>
            <a:r>
              <a:rPr lang="en-US" sz="2400" b="0">
                <a:latin typeface="宋体" panose="02010600030101010101" pitchFamily="2" charset="-122"/>
              </a:rPr>
              <a:t>D</a:t>
            </a:r>
            <a:r>
              <a:rPr lang="zh-CN" sz="2400" b="0">
                <a:ea typeface="宋体" panose="02010600030101010101" pitchFamily="2" charset="-122"/>
              </a:rPr>
              <a:t>．实现了对地方的控制</a:t>
            </a:r>
            <a:endParaRPr lang="zh-CN" altLang="en-US" sz="2400"/>
          </a:p>
        </p:txBody>
      </p:sp>
      <p:sp>
        <p:nvSpPr>
          <p:cNvPr id="3" name="文本框 2"/>
          <p:cNvSpPr txBox="1"/>
          <p:nvPr/>
        </p:nvSpPr>
        <p:spPr>
          <a:xfrm>
            <a:off x="186055" y="3565525"/>
            <a:ext cx="8595995" cy="3046095"/>
          </a:xfrm>
          <a:prstGeom prst="rect">
            <a:avLst/>
          </a:prstGeom>
          <a:noFill/>
          <a:ln w="9525">
            <a:noFill/>
          </a:ln>
        </p:spPr>
        <p:txBody>
          <a:bodyPr wrap="square">
            <a:spAutoFit/>
          </a:bodyPr>
          <a:p>
            <a:pPr indent="0"/>
            <a:r>
              <a:rPr lang="en-US" sz="2400" b="0">
                <a:latin typeface="宋体" panose="02010600030101010101" pitchFamily="2" charset="-122"/>
              </a:rPr>
              <a:t>25</a:t>
            </a:r>
            <a:r>
              <a:rPr lang="zh-CN" sz="2400" b="0">
                <a:ea typeface="宋体" panose="02010600030101010101" pitchFamily="2" charset="-122"/>
              </a:rPr>
              <a:t>．</a:t>
            </a:r>
            <a:r>
              <a:rPr lang="zh-CN" sz="2400" b="1">
                <a:solidFill>
                  <a:srgbClr val="FF0000"/>
                </a:solidFill>
                <a:ea typeface="宋体" panose="02010600030101010101" pitchFamily="2" charset="-122"/>
              </a:rPr>
              <a:t>（</a:t>
            </a:r>
            <a:r>
              <a:rPr lang="en-US" sz="2400" b="1">
                <a:solidFill>
                  <a:srgbClr val="FF0000"/>
                </a:solidFill>
                <a:latin typeface="宋体" panose="02010600030101010101" pitchFamily="2" charset="-122"/>
              </a:rPr>
              <a:t>2019</a:t>
            </a:r>
            <a:r>
              <a:rPr lang="zh-CN" sz="2400" b="1">
                <a:solidFill>
                  <a:srgbClr val="FF0000"/>
                </a:solidFill>
                <a:ea typeface="宋体" panose="02010600030101010101" pitchFamily="2" charset="-122"/>
              </a:rPr>
              <a:t>年新课标全国卷Ⅱ）</a:t>
            </a:r>
            <a:r>
              <a:rPr lang="zh-CN" sz="2400" b="0">
                <a:ea typeface="宋体" panose="02010600030101010101" pitchFamily="2" charset="-122"/>
              </a:rPr>
              <a:t>西汉初期，道家学说兼采阴阳、儒、墨、名、法各家学说的精髓；后来董仲舒的儒家学说也吸收阴阳五行、法、道等各种思想。促成当时学术思想上呈现这种特征的主要因素是</a:t>
            </a:r>
            <a:r>
              <a:rPr lang="en-US" sz="2400" b="0">
                <a:latin typeface="宋体" panose="02010600030101010101" pitchFamily="2" charset="-122"/>
              </a:rPr>
              <a:t>A</a:t>
            </a:r>
            <a:r>
              <a:rPr lang="zh-CN" sz="2400" b="0">
                <a:ea typeface="宋体" panose="02010600030101010101" pitchFamily="2" charset="-122"/>
              </a:rPr>
              <a:t>．王国势力强大</a:t>
            </a:r>
            <a:r>
              <a:rPr lang="en-US" sz="2400" b="0">
                <a:latin typeface="宋体" panose="02010600030101010101" pitchFamily="2" charset="-122"/>
              </a:rPr>
              <a:t>B</a:t>
            </a:r>
            <a:r>
              <a:rPr lang="zh-CN" sz="2400" b="0">
                <a:ea typeface="宋体" panose="02010600030101010101" pitchFamily="2" charset="-122"/>
              </a:rPr>
              <a:t>．百家争鸣局面的延续</a:t>
            </a:r>
            <a:r>
              <a:rPr lang="en-US" sz="2400" b="0">
                <a:latin typeface="宋体" panose="02010600030101010101" pitchFamily="2" charset="-122"/>
              </a:rPr>
              <a:t>C</a:t>
            </a:r>
            <a:r>
              <a:rPr lang="zh-CN" sz="2400" b="0">
                <a:ea typeface="宋体" panose="02010600030101010101" pitchFamily="2" charset="-122"/>
              </a:rPr>
              <a:t>．现实统治需要</a:t>
            </a:r>
            <a:r>
              <a:rPr lang="en-US" sz="2400" b="0">
                <a:latin typeface="宋体" panose="02010600030101010101" pitchFamily="2" charset="-122"/>
              </a:rPr>
              <a:t>D</a:t>
            </a:r>
            <a:r>
              <a:rPr lang="zh-CN" sz="2400" b="0">
                <a:ea typeface="宋体" panose="02010600030101010101" pitchFamily="2" charset="-122"/>
              </a:rPr>
              <a:t>．兼收并蓄的文化政策</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14630" y="238760"/>
            <a:ext cx="8714740" cy="2306955"/>
          </a:xfrm>
          <a:prstGeom prst="rect">
            <a:avLst/>
          </a:prstGeom>
          <a:noFill/>
          <a:ln w="9525">
            <a:noFill/>
          </a:ln>
        </p:spPr>
        <p:txBody>
          <a:bodyPr wrap="square">
            <a:spAutoFit/>
          </a:bodyPr>
          <a:p>
            <a:pPr indent="0"/>
            <a:r>
              <a:rPr lang="en-US" sz="2400" b="0">
                <a:latin typeface="宋体" panose="02010600030101010101" pitchFamily="2" charset="-122"/>
              </a:rPr>
              <a:t>25</a:t>
            </a:r>
            <a:r>
              <a:rPr lang="zh-CN" sz="2400" b="0">
                <a:ea typeface="宋体" panose="02010600030101010101" pitchFamily="2" charset="-122"/>
              </a:rPr>
              <a:t>．</a:t>
            </a:r>
            <a:r>
              <a:rPr lang="zh-CN" sz="2400" b="1">
                <a:solidFill>
                  <a:srgbClr val="FF0000"/>
                </a:solidFill>
                <a:ea typeface="宋体" panose="02010600030101010101" pitchFamily="2" charset="-122"/>
              </a:rPr>
              <a:t>（</a:t>
            </a:r>
            <a:r>
              <a:rPr lang="en-US" sz="2400" b="1">
                <a:solidFill>
                  <a:srgbClr val="FF0000"/>
                </a:solidFill>
                <a:latin typeface="宋体" panose="02010600030101010101" pitchFamily="2" charset="-122"/>
              </a:rPr>
              <a:t>2019</a:t>
            </a:r>
            <a:r>
              <a:rPr lang="zh-CN" sz="2400" b="1">
                <a:solidFill>
                  <a:srgbClr val="FF0000"/>
                </a:solidFill>
                <a:ea typeface="宋体" panose="02010600030101010101" pitchFamily="2" charset="-122"/>
              </a:rPr>
              <a:t>年新课标全国卷Ⅲ）</a:t>
            </a:r>
            <a:r>
              <a:rPr lang="zh-CN" sz="2400" b="0">
                <a:ea typeface="宋体" panose="02010600030101010101" pitchFamily="2" charset="-122"/>
              </a:rPr>
              <a:t>在今新疆和甘肃地区保存的佛教早期造像很多衣衫单薄，甚至裸身，面部表情生动；时代较晚的洛阳龙门石窟中，造像大都表情庄严，服饰亦趋整齐。引起这一变化的主要因素是</a:t>
            </a:r>
            <a:r>
              <a:rPr lang="en-US" sz="2400" b="0">
                <a:latin typeface="宋体" panose="02010600030101010101" pitchFamily="2" charset="-122"/>
              </a:rPr>
              <a:t>A</a:t>
            </a:r>
            <a:r>
              <a:rPr lang="zh-CN" sz="2400" b="0">
                <a:ea typeface="宋体" panose="02010600030101010101" pitchFamily="2" charset="-122"/>
              </a:rPr>
              <a:t>．经济发展水平     </a:t>
            </a:r>
            <a:r>
              <a:rPr lang="en-US" sz="2400" b="0">
                <a:latin typeface="宋体" panose="02010600030101010101" pitchFamily="2" charset="-122"/>
              </a:rPr>
              <a:t>B</a:t>
            </a:r>
            <a:r>
              <a:rPr lang="zh-CN" sz="2400" b="0">
                <a:ea typeface="宋体" panose="02010600030101010101" pitchFamily="2" charset="-122"/>
              </a:rPr>
              <a:t>．绘画技术进步</a:t>
            </a:r>
            <a:r>
              <a:rPr lang="en-US" sz="2400" b="0">
                <a:latin typeface="宋体" panose="02010600030101010101" pitchFamily="2" charset="-122"/>
              </a:rPr>
              <a:t>C</a:t>
            </a:r>
            <a:r>
              <a:rPr lang="zh-CN" sz="2400" b="0">
                <a:ea typeface="宋体" panose="02010600030101010101" pitchFamily="2" charset="-122"/>
              </a:rPr>
              <a:t>．政治权力干预     </a:t>
            </a:r>
            <a:r>
              <a:rPr lang="en-US" sz="2400" b="0">
                <a:latin typeface="宋体" panose="02010600030101010101" pitchFamily="2" charset="-122"/>
              </a:rPr>
              <a:t>D</a:t>
            </a:r>
            <a:r>
              <a:rPr lang="zh-CN" sz="2400" b="0">
                <a:ea typeface="宋体" panose="02010600030101010101" pitchFamily="2" charset="-122"/>
              </a:rPr>
              <a:t>．儒家思想影响</a:t>
            </a:r>
            <a:endParaRPr lang="zh-CN" altLang="en-US" sz="2400"/>
          </a:p>
        </p:txBody>
      </p:sp>
      <p:sp>
        <p:nvSpPr>
          <p:cNvPr id="3" name="文本框 2"/>
          <p:cNvSpPr txBox="1"/>
          <p:nvPr>
            <p:custDataLst>
              <p:tags r:id="rId1"/>
            </p:custDataLst>
          </p:nvPr>
        </p:nvSpPr>
        <p:spPr>
          <a:xfrm>
            <a:off x="215265" y="2773680"/>
            <a:ext cx="8714105" cy="829945"/>
          </a:xfrm>
          <a:prstGeom prst="rect">
            <a:avLst/>
          </a:prstGeom>
          <a:noFill/>
          <a:ln w="9525">
            <a:noFill/>
          </a:ln>
        </p:spPr>
        <p:txBody>
          <a:bodyPr wrap="square">
            <a:spAutoFit/>
          </a:bodyPr>
          <a:p>
            <a:pPr indent="0"/>
            <a:r>
              <a:rPr lang="en-US" sz="2400" b="0">
                <a:latin typeface="宋体" panose="02010600030101010101" pitchFamily="2" charset="-122"/>
              </a:rPr>
              <a:t>25</a:t>
            </a:r>
            <a:r>
              <a:rPr lang="zh-CN" sz="2400" b="0">
                <a:ea typeface="宋体" panose="02010600030101010101" pitchFamily="2" charset="-122"/>
              </a:rPr>
              <a:t>．</a:t>
            </a:r>
            <a:r>
              <a:rPr lang="zh-CN" sz="2400" b="0">
                <a:solidFill>
                  <a:srgbClr val="FF0000"/>
                </a:solidFill>
                <a:ea typeface="宋体" panose="02010600030101010101" pitchFamily="2" charset="-122"/>
              </a:rPr>
              <a:t>（</a:t>
            </a:r>
            <a:r>
              <a:rPr lang="en-US" sz="2400" b="0">
                <a:solidFill>
                  <a:srgbClr val="FF0000"/>
                </a:solidFill>
                <a:latin typeface="宋体" panose="02010600030101010101" pitchFamily="2" charset="-122"/>
              </a:rPr>
              <a:t>2018</a:t>
            </a:r>
            <a:r>
              <a:rPr lang="zh-CN" sz="2400" b="0">
                <a:solidFill>
                  <a:srgbClr val="FF0000"/>
                </a:solidFill>
                <a:ea typeface="宋体" panose="02010600030101010101" pitchFamily="2" charset="-122"/>
              </a:rPr>
              <a:t>新课标全国卷</a:t>
            </a:r>
            <a:r>
              <a:rPr lang="en-US" sz="2400" b="0">
                <a:solidFill>
                  <a:srgbClr val="FF0000"/>
                </a:solidFill>
                <a:latin typeface="宋体" panose="02010600030101010101" pitchFamily="2" charset="-122"/>
              </a:rPr>
              <a:t>Ⅰ</a:t>
            </a:r>
            <a:r>
              <a:rPr lang="zh-CN" sz="2400" b="0">
                <a:solidFill>
                  <a:srgbClr val="FF0000"/>
                </a:solidFill>
                <a:ea typeface="宋体" panose="02010600030101010101" pitchFamily="2" charset="-122"/>
              </a:rPr>
              <a:t>）</a:t>
            </a:r>
            <a:r>
              <a:rPr lang="zh-CN" sz="2400" b="0">
                <a:ea typeface="宋体" panose="02010600030101010101" pitchFamily="2" charset="-122"/>
              </a:rPr>
              <a:t>据学者研究，唐朝</a:t>
            </a:r>
            <a:r>
              <a:rPr lang="en-US" sz="2400" b="0">
                <a:latin typeface="Times New Roman" panose="02020603050405020304" pitchFamily="18" charset="0"/>
              </a:rPr>
              <a:t>“</a:t>
            </a:r>
            <a:r>
              <a:rPr lang="zh-CN" sz="2400" b="0">
                <a:ea typeface="宋体" panose="02010600030101010101" pitchFamily="2" charset="-122"/>
              </a:rPr>
              <a:t>安史之乱</a:t>
            </a:r>
            <a:r>
              <a:rPr lang="en-US" sz="2400" b="0">
                <a:latin typeface="Times New Roman" panose="02020603050405020304" pitchFamily="18" charset="0"/>
              </a:rPr>
              <a:t>”</a:t>
            </a:r>
            <a:r>
              <a:rPr lang="zh-CN" sz="2400" b="0">
                <a:ea typeface="宋体" panose="02010600030101010101" pitchFamily="2" charset="-122"/>
              </a:rPr>
              <a:t>后百余年间的藩镇基本情况如下表所示。</a:t>
            </a:r>
            <a:endParaRPr lang="zh-CN" altLang="en-US" sz="2400"/>
          </a:p>
        </p:txBody>
      </p:sp>
      <p:pic>
        <p:nvPicPr>
          <p:cNvPr id="4" name="图片 3"/>
          <p:cNvPicPr/>
          <p:nvPr>
            <p:custDataLst>
              <p:tags r:id="rId2"/>
            </p:custDataLst>
          </p:nvPr>
        </p:nvPicPr>
        <p:blipFill>
          <a:blip r:embed="rId3"/>
          <a:stretch>
            <a:fillRect/>
          </a:stretch>
        </p:blipFill>
        <p:spPr>
          <a:xfrm>
            <a:off x="1712595" y="3470910"/>
            <a:ext cx="5080000" cy="1360170"/>
          </a:xfrm>
          <a:prstGeom prst="rect">
            <a:avLst/>
          </a:prstGeom>
          <a:noFill/>
          <a:ln w="9525">
            <a:noFill/>
          </a:ln>
        </p:spPr>
      </p:pic>
      <p:sp>
        <p:nvSpPr>
          <p:cNvPr id="101" name="文本框 100"/>
          <p:cNvSpPr txBox="1"/>
          <p:nvPr/>
        </p:nvSpPr>
        <p:spPr>
          <a:xfrm>
            <a:off x="214630" y="4608195"/>
            <a:ext cx="8802370" cy="2099310"/>
          </a:xfrm>
          <a:prstGeom prst="rect">
            <a:avLst/>
          </a:prstGeom>
          <a:noFill/>
          <a:ln w="9525">
            <a:noFill/>
          </a:ln>
        </p:spPr>
        <p:txBody>
          <a:bodyPr wrap="square">
            <a:spAutoFit/>
          </a:bodyPr>
          <a:p>
            <a:pPr indent="0" algn="ctr"/>
            <a:r>
              <a:rPr lang="en-US" sz="1050" b="0">
                <a:latin typeface="Times New Roman" panose="02020603050405020304" pitchFamily="18" charset="0"/>
              </a:rPr>
              <a:t> </a:t>
            </a:r>
            <a:r>
              <a:rPr lang="zh-CN" sz="2400" b="0">
                <a:ea typeface="宋体" panose="02010600030101010101" pitchFamily="2" charset="-122"/>
              </a:rPr>
              <a:t>由此可知，这一时期的藩镇</a:t>
            </a:r>
            <a:endParaRPr lang="zh-CN" sz="2400" b="0">
              <a:ea typeface="宋体" panose="02010600030101010101" pitchFamily="2" charset="-122"/>
            </a:endParaRPr>
          </a:p>
          <a:p>
            <a:pPr indent="0" algn="ctr"/>
            <a:r>
              <a:rPr lang="en-US" sz="2400" b="0">
                <a:latin typeface="Times New Roman" panose="02020603050405020304" pitchFamily="18" charset="0"/>
              </a:rPr>
              <a:t>A</a:t>
            </a:r>
            <a:r>
              <a:rPr lang="zh-CN" sz="2400" b="0">
                <a:ea typeface="宋体" panose="02010600030101010101" pitchFamily="2" charset="-122"/>
              </a:rPr>
              <a:t>．控制了朝廷财政收入</a:t>
            </a:r>
            <a:r>
              <a:rPr lang="en-US" sz="2400" b="0">
                <a:latin typeface="Times New Roman" panose="02020603050405020304" pitchFamily="18" charset="0"/>
              </a:rPr>
              <a:t>B</a:t>
            </a:r>
            <a:r>
              <a:rPr lang="zh-CN" sz="2400" b="0">
                <a:ea typeface="宋体" panose="02010600030101010101" pitchFamily="2" charset="-122"/>
              </a:rPr>
              <a:t>．彼此之间攻伐不已</a:t>
            </a:r>
            <a:r>
              <a:rPr lang="en-US" sz="2400" b="0">
                <a:latin typeface="Times New Roman" panose="02020603050405020304" pitchFamily="18" charset="0"/>
              </a:rPr>
              <a:t>C</a:t>
            </a:r>
            <a:r>
              <a:rPr lang="zh-CN" sz="2400" b="0">
                <a:ea typeface="宋体" panose="02010600030101010101" pitchFamily="2" charset="-122"/>
              </a:rPr>
              <a:t>．注重维护中央的权威</a:t>
            </a:r>
            <a:r>
              <a:rPr lang="en-US" sz="2400" b="0">
                <a:latin typeface="Times New Roman" panose="02020603050405020304" pitchFamily="18" charset="0"/>
              </a:rPr>
              <a:t>D</a:t>
            </a:r>
            <a:r>
              <a:rPr lang="zh-CN" sz="2400" b="0">
                <a:ea typeface="宋体" panose="02010600030101010101" pitchFamily="2" charset="-122"/>
              </a:rPr>
              <a:t>．延续了唐朝的统治</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blinds(horizontal)">
                                      <p:cBhvr>
                                        <p:cTn id="1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175260" y="144145"/>
            <a:ext cx="8792845" cy="2306955"/>
          </a:xfrm>
          <a:prstGeom prst="rect">
            <a:avLst/>
          </a:prstGeom>
          <a:noFill/>
          <a:ln w="9525">
            <a:noFill/>
          </a:ln>
        </p:spPr>
        <p:txBody>
          <a:bodyPr wrap="square">
            <a:spAutoFit/>
          </a:bodyPr>
          <a:p>
            <a:pPr indent="0"/>
            <a:r>
              <a:rPr lang="en-US" sz="2400" b="0">
                <a:latin typeface="Times New Roman" panose="02020603050405020304" pitchFamily="18" charset="0"/>
              </a:rPr>
              <a:t>2</a:t>
            </a:r>
            <a:r>
              <a:rPr lang="en-US" sz="2400" b="0">
                <a:latin typeface="宋体" panose="02010600030101010101" pitchFamily="2" charset="-122"/>
              </a:rPr>
              <a:t>5</a:t>
            </a:r>
            <a:r>
              <a:rPr lang="zh-CN" sz="2400" b="0">
                <a:ea typeface="宋体" panose="02010600030101010101" pitchFamily="2" charset="-122"/>
              </a:rPr>
              <a:t>．</a:t>
            </a:r>
            <a:r>
              <a:rPr lang="zh-CN" sz="2400" b="0">
                <a:solidFill>
                  <a:srgbClr val="FF0000"/>
                </a:solidFill>
                <a:ea typeface="宋体" panose="02010600030101010101" pitchFamily="2" charset="-122"/>
              </a:rPr>
              <a:t>（</a:t>
            </a:r>
            <a:r>
              <a:rPr lang="en-US" sz="2400" b="0">
                <a:solidFill>
                  <a:srgbClr val="FF0000"/>
                </a:solidFill>
                <a:latin typeface="宋体" panose="02010600030101010101" pitchFamily="2" charset="-122"/>
              </a:rPr>
              <a:t>2018</a:t>
            </a:r>
            <a:r>
              <a:rPr lang="zh-CN" sz="2400" b="0">
                <a:solidFill>
                  <a:srgbClr val="FF0000"/>
                </a:solidFill>
                <a:ea typeface="宋体" panose="02010600030101010101" pitchFamily="2" charset="-122"/>
              </a:rPr>
              <a:t>新课标全国卷</a:t>
            </a:r>
            <a:r>
              <a:rPr lang="en-US" sz="2400" b="0">
                <a:solidFill>
                  <a:srgbClr val="FF0000"/>
                </a:solidFill>
                <a:latin typeface="Times New Roman" panose="02020603050405020304" pitchFamily="18" charset="0"/>
              </a:rPr>
              <a:t>II</a:t>
            </a:r>
            <a:r>
              <a:rPr lang="zh-CN" sz="2400" b="0">
                <a:solidFill>
                  <a:srgbClr val="FF0000"/>
                </a:solidFill>
                <a:ea typeface="宋体" panose="02010600030101010101" pitchFamily="2" charset="-122"/>
              </a:rPr>
              <a:t>）</a:t>
            </a:r>
            <a:r>
              <a:rPr lang="zh-CN" sz="2400" b="0">
                <a:ea typeface="宋体" panose="02010600030101010101" pitchFamily="2" charset="-122"/>
              </a:rPr>
              <a:t>西汉文景时期，粮食增产，粮价极低。国家收取的实物田租很少甚至免除，但百姓必须把粮食换成钱币，缴纳较高税额的人头税。富商大贾趁机操纵物价，放高利贷，加剧了土地兼并、农户流亡，这反映出当时</a:t>
            </a:r>
            <a:r>
              <a:rPr lang="en-US" sz="2400" b="0">
                <a:latin typeface="Times New Roman" panose="02020603050405020304" pitchFamily="18" charset="0"/>
              </a:rPr>
              <a:t>A</a:t>
            </a:r>
            <a:r>
              <a:rPr lang="zh-CN" sz="2400" b="0">
                <a:ea typeface="宋体" panose="02010600030101010101" pitchFamily="2" charset="-122"/>
              </a:rPr>
              <a:t>．重农抑商政策未能实行     </a:t>
            </a:r>
            <a:r>
              <a:rPr lang="en-US" sz="2400" b="0">
                <a:latin typeface="Times New Roman" panose="02020603050405020304" pitchFamily="18" charset="0"/>
              </a:rPr>
              <a:t>B</a:t>
            </a:r>
            <a:r>
              <a:rPr lang="zh-CN" sz="2400" b="0">
                <a:ea typeface="宋体" panose="02010600030101010101" pitchFamily="2" charset="-122"/>
              </a:rPr>
              <a:t>．自耕农经济发展受阻</a:t>
            </a:r>
            <a:r>
              <a:rPr lang="en-US" sz="2400" b="0">
                <a:latin typeface="Times New Roman" panose="02020603050405020304" pitchFamily="18" charset="0"/>
              </a:rPr>
              <a:t>C</a:t>
            </a:r>
            <a:r>
              <a:rPr lang="zh-CN" sz="2400" b="0">
                <a:ea typeface="宋体" panose="02010600030101010101" pitchFamily="2" charset="-122"/>
              </a:rPr>
              <a:t>．粮价低抑制了生产热情     </a:t>
            </a:r>
            <a:r>
              <a:rPr lang="en-US" sz="2400" b="0">
                <a:latin typeface="Times New Roman" panose="02020603050405020304" pitchFamily="18" charset="0"/>
              </a:rPr>
              <a:t>D</a:t>
            </a:r>
            <a:r>
              <a:rPr lang="zh-CN" sz="2400" b="0">
                <a:ea typeface="宋体" panose="02010600030101010101" pitchFamily="2" charset="-122"/>
              </a:rPr>
              <a:t>．富商大贾操纵税收</a:t>
            </a:r>
            <a:endParaRPr lang="zh-CN" altLang="en-US" sz="2400"/>
          </a:p>
        </p:txBody>
      </p:sp>
      <p:sp>
        <p:nvSpPr>
          <p:cNvPr id="3" name="文本框 2"/>
          <p:cNvSpPr txBox="1"/>
          <p:nvPr/>
        </p:nvSpPr>
        <p:spPr>
          <a:xfrm>
            <a:off x="-165735" y="2614930"/>
            <a:ext cx="8985885" cy="460375"/>
          </a:xfrm>
          <a:prstGeom prst="rect">
            <a:avLst/>
          </a:prstGeom>
          <a:noFill/>
          <a:ln w="9525">
            <a:noFill/>
          </a:ln>
        </p:spPr>
        <p:txBody>
          <a:bodyPr wrap="square">
            <a:spAutoFit/>
          </a:bodyPr>
          <a:p>
            <a:pPr indent="0"/>
            <a:r>
              <a:rPr lang="en-US" sz="2400" b="0">
                <a:latin typeface="宋体" panose="02010600030101010101" pitchFamily="2" charset="-122"/>
              </a:rPr>
              <a:t>25</a:t>
            </a:r>
            <a:r>
              <a:rPr lang="zh-CN" sz="2400" b="0">
                <a:ea typeface="宋体" panose="02010600030101010101" pitchFamily="2" charset="-122"/>
              </a:rPr>
              <a:t>．</a:t>
            </a:r>
            <a:r>
              <a:rPr lang="zh-CN" sz="2400" b="0">
                <a:solidFill>
                  <a:srgbClr val="FF0000"/>
                </a:solidFill>
                <a:ea typeface="宋体" panose="02010600030101010101" pitchFamily="2" charset="-122"/>
              </a:rPr>
              <a:t>（</a:t>
            </a:r>
            <a:r>
              <a:rPr lang="en-US" sz="2400" b="0">
                <a:solidFill>
                  <a:srgbClr val="FF0000"/>
                </a:solidFill>
                <a:latin typeface="宋体" panose="02010600030101010101" pitchFamily="2" charset="-122"/>
              </a:rPr>
              <a:t>2018</a:t>
            </a:r>
            <a:r>
              <a:rPr lang="zh-CN" sz="2400" b="0">
                <a:solidFill>
                  <a:srgbClr val="FF0000"/>
                </a:solidFill>
                <a:ea typeface="宋体" panose="02010600030101010101" pitchFamily="2" charset="-122"/>
              </a:rPr>
              <a:t>新课标全国卷Ⅲ）</a:t>
            </a:r>
            <a:r>
              <a:rPr lang="zh-CN" sz="2400" b="0">
                <a:ea typeface="宋体" panose="02010600030101010101" pitchFamily="2" charset="-122"/>
              </a:rPr>
              <a:t>表</a:t>
            </a:r>
            <a:r>
              <a:rPr lang="en-US" sz="2400" b="0">
                <a:latin typeface="宋体" panose="02010600030101010101" pitchFamily="2" charset="-122"/>
              </a:rPr>
              <a:t>    </a:t>
            </a:r>
            <a:r>
              <a:rPr lang="zh-CN" sz="2400" b="0">
                <a:ea typeface="宋体" panose="02010600030101010101" pitchFamily="2" charset="-122"/>
              </a:rPr>
              <a:t>宋代宰相祖辈任官情况表</a:t>
            </a:r>
            <a:endParaRPr lang="zh-CN" altLang="en-US" sz="2400"/>
          </a:p>
        </p:txBody>
      </p:sp>
      <p:graphicFrame>
        <p:nvGraphicFramePr>
          <p:cNvPr id="4" name="表格 3"/>
          <p:cNvGraphicFramePr/>
          <p:nvPr>
            <p:custDataLst>
              <p:tags r:id="rId1"/>
            </p:custDataLst>
          </p:nvPr>
        </p:nvGraphicFramePr>
        <p:xfrm>
          <a:off x="2671445" y="2947670"/>
          <a:ext cx="3655695" cy="1626235"/>
        </p:xfrm>
        <a:graphic>
          <a:graphicData uri="http://schemas.openxmlformats.org/drawingml/2006/table">
            <a:tbl>
              <a:tblPr firstRow="1" bandRow="1">
                <a:tableStyleId>{5940675A-B579-460E-94D1-54222C63F5DA}</a:tableStyleId>
              </a:tblPr>
              <a:tblGrid>
                <a:gridCol w="1218565"/>
                <a:gridCol w="1218565"/>
                <a:gridCol w="1218565"/>
              </a:tblGrid>
              <a:tr h="247650">
                <a:tc rowSpan="2">
                  <a:txBody>
                    <a:bodyPr/>
                    <a:p>
                      <a:pPr indent="0">
                        <a:buNone/>
                      </a:pPr>
                      <a:r>
                        <a:rPr lang="en-US" sz="1000" b="0">
                          <a:latin typeface="Times New Roman" panose="02020603050405020304" pitchFamily="18" charset="0"/>
                          <a:cs typeface="Times New Roman" panose="02020603050405020304" pitchFamily="18" charset="0"/>
                        </a:rPr>
                        <a:t>曾祖、祖父或父亲任官情况</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buNone/>
                      </a:pPr>
                      <a:r>
                        <a:rPr lang="en-US" sz="1000" b="0">
                          <a:latin typeface="Times New Roman" panose="02020603050405020304" pitchFamily="18" charset="0"/>
                          <a:cs typeface="Times New Roman" panose="02020603050405020304" pitchFamily="18" charset="0"/>
                        </a:rPr>
                        <a:t>宰相人数</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524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000" b="0">
                          <a:latin typeface="Times New Roman" panose="02020603050405020304" pitchFamily="18" charset="0"/>
                          <a:cs typeface="Times New Roman" panose="02020603050405020304" pitchFamily="18" charset="0"/>
                        </a:rPr>
                        <a:t>北宋（71）</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latin typeface="Times New Roman" panose="02020603050405020304" pitchFamily="18" charset="0"/>
                          <a:cs typeface="Times New Roman" panose="02020603050405020304" pitchFamily="18" charset="0"/>
                        </a:rPr>
                        <a:t>南宋（62）</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7650">
                <a:tc>
                  <a:txBody>
                    <a:bodyPr/>
                    <a:p>
                      <a:pPr indent="0">
                        <a:buNone/>
                      </a:pPr>
                      <a:r>
                        <a:rPr lang="en-US" sz="1000" b="0">
                          <a:latin typeface="Times New Roman" panose="02020603050405020304" pitchFamily="18" charset="0"/>
                          <a:cs typeface="Times New Roman" panose="02020603050405020304" pitchFamily="18" charset="0"/>
                        </a:rPr>
                        <a:t>高级官员</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latin typeface="Times New Roman" panose="02020603050405020304" pitchFamily="18" charset="0"/>
                          <a:cs typeface="Times New Roman" panose="02020603050405020304" pitchFamily="18" charset="0"/>
                        </a:rPr>
                        <a:t>20</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latin typeface="Times New Roman" panose="02020603050405020304" pitchFamily="18" charset="0"/>
                          <a:cs typeface="Times New Roman" panose="02020603050405020304" pitchFamily="18" charset="0"/>
                        </a:rPr>
                        <a:t>8</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7650">
                <a:tc>
                  <a:txBody>
                    <a:bodyPr/>
                    <a:p>
                      <a:pPr indent="0">
                        <a:buNone/>
                      </a:pPr>
                      <a:r>
                        <a:rPr lang="en-US" sz="1000" b="0">
                          <a:latin typeface="Times New Roman" panose="02020603050405020304" pitchFamily="18" charset="0"/>
                          <a:cs typeface="Times New Roman" panose="02020603050405020304" pitchFamily="18" charset="0"/>
                        </a:rPr>
                        <a:t>中级官员</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latin typeface="Times New Roman" panose="02020603050405020304" pitchFamily="18" charset="0"/>
                          <a:cs typeface="Times New Roman" panose="02020603050405020304" pitchFamily="18" charset="0"/>
                        </a:rPr>
                        <a:t>15</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latin typeface="Times New Roman" panose="02020603050405020304" pitchFamily="18" charset="0"/>
                          <a:cs typeface="Times New Roman" panose="02020603050405020304" pitchFamily="18" charset="0"/>
                        </a:rPr>
                        <a:t>10</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7650">
                <a:tc>
                  <a:txBody>
                    <a:bodyPr/>
                    <a:p>
                      <a:pPr indent="0">
                        <a:buNone/>
                      </a:pPr>
                      <a:r>
                        <a:rPr lang="en-US" sz="1000" b="0">
                          <a:latin typeface="Times New Roman" panose="02020603050405020304" pitchFamily="18" charset="0"/>
                          <a:cs typeface="Times New Roman" panose="02020603050405020304" pitchFamily="18" charset="0"/>
                        </a:rPr>
                        <a:t>低级官员</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latin typeface="Times New Roman" panose="02020603050405020304" pitchFamily="18" charset="0"/>
                          <a:cs typeface="Times New Roman" panose="02020603050405020304" pitchFamily="18" charset="0"/>
                        </a:rPr>
                        <a:t>12</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latin typeface="Times New Roman" panose="02020603050405020304" pitchFamily="18" charset="0"/>
                          <a:cs typeface="Times New Roman" panose="02020603050405020304" pitchFamily="18" charset="0"/>
                        </a:rPr>
                        <a:t>8</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3210">
                <a:tc>
                  <a:txBody>
                    <a:bodyPr/>
                    <a:p>
                      <a:pPr indent="0">
                        <a:buNone/>
                      </a:pPr>
                      <a:r>
                        <a:rPr lang="en-US" sz="1000" b="0">
                          <a:latin typeface="Times New Roman" panose="02020603050405020304" pitchFamily="18" charset="0"/>
                          <a:cs typeface="Times New Roman" panose="02020603050405020304" pitchFamily="18" charset="0"/>
                        </a:rPr>
                        <a:t>无官职记录</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latin typeface="Times New Roman" panose="02020603050405020304" pitchFamily="18" charset="0"/>
                          <a:cs typeface="Times New Roman" panose="02020603050405020304" pitchFamily="18" charset="0"/>
                        </a:rPr>
                        <a:t>24</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latin typeface="Times New Roman" panose="02020603050405020304" pitchFamily="18" charset="0"/>
                          <a:cs typeface="Times New Roman" panose="02020603050405020304" pitchFamily="18" charset="0"/>
                        </a:rPr>
                        <a:t>36</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457200" y="4758690"/>
            <a:ext cx="8362950" cy="2099310"/>
          </a:xfrm>
          <a:prstGeom prst="rect">
            <a:avLst/>
          </a:prstGeom>
          <a:noFill/>
          <a:ln w="9525">
            <a:noFill/>
          </a:ln>
        </p:spPr>
        <p:txBody>
          <a:bodyPr wrap="square">
            <a:spAutoFit/>
          </a:bodyPr>
          <a:p>
            <a:pPr indent="0"/>
            <a:endParaRPr lang="zh-CN" sz="1050" b="0">
              <a:ea typeface="宋体" panose="02010600030101010101" pitchFamily="2" charset="-122"/>
            </a:endParaRPr>
          </a:p>
          <a:p>
            <a:pPr indent="0"/>
            <a:r>
              <a:rPr lang="zh-CN" sz="2400" b="0">
                <a:ea typeface="宋体" panose="02010600030101010101" pitchFamily="2" charset="-122"/>
              </a:rPr>
              <a:t>据学者研究整理而成，反映出两宋时期</a:t>
            </a:r>
            <a:r>
              <a:rPr lang="en-US" sz="2400" b="0">
                <a:latin typeface="Times New Roman" panose="02020603050405020304" pitchFamily="18" charset="0"/>
              </a:rPr>
              <a:t>A</a:t>
            </a:r>
            <a:r>
              <a:rPr lang="zh-CN" sz="2400" b="0">
                <a:ea typeface="宋体" panose="02010600030101010101" pitchFamily="2" charset="-122"/>
              </a:rPr>
              <a:t>．世家大族影响巨大</a:t>
            </a:r>
            <a:r>
              <a:rPr lang="en-US" sz="2400" b="0">
                <a:latin typeface="Times New Roman" panose="02020603050405020304" pitchFamily="18" charset="0"/>
              </a:rPr>
              <a:t>B</a:t>
            </a:r>
            <a:r>
              <a:rPr lang="zh-CN" sz="2400" b="0">
                <a:ea typeface="宋体" panose="02010600030101010101" pitchFamily="2" charset="-122"/>
              </a:rPr>
              <a:t>．社会阶层流动加强</a:t>
            </a:r>
            <a:r>
              <a:rPr lang="en-US" sz="2400" b="0">
                <a:latin typeface="Times New Roman" panose="02020603050405020304" pitchFamily="18" charset="0"/>
              </a:rPr>
              <a:t>C</a:t>
            </a:r>
            <a:r>
              <a:rPr lang="zh-CN" sz="2400" b="0">
                <a:ea typeface="宋体" panose="02010600030101010101" pitchFamily="2" charset="-122"/>
              </a:rPr>
              <a:t>．宰相权力日益下降</a:t>
            </a:r>
            <a:r>
              <a:rPr lang="en-US" sz="2400" b="0">
                <a:latin typeface="Times New Roman" panose="02020603050405020304" pitchFamily="18" charset="0"/>
              </a:rPr>
              <a:t>D</a:t>
            </a:r>
            <a:r>
              <a:rPr lang="zh-CN" sz="2400" b="0">
                <a:ea typeface="宋体" panose="02010600030101010101" pitchFamily="2" charset="-122"/>
              </a:rPr>
              <a:t>．科举制度功能弱化</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2936240"/>
            <a:ext cx="2316480" cy="460375"/>
          </a:xfrm>
          <a:prstGeom prst="rect">
            <a:avLst/>
          </a:prstGeom>
          <a:noFill/>
        </p:spPr>
        <p:txBody>
          <a:bodyPr wrap="none" rtlCol="0">
            <a:spAutoFit/>
          </a:bodyPr>
          <a:p>
            <a:r>
              <a:rPr lang="zh-CN" altLang="en-US" sz="2400"/>
              <a:t>选择题解题指导</a:t>
            </a:r>
            <a:endParaRPr lang="zh-CN" altLang="en-US" sz="2400"/>
          </a:p>
        </p:txBody>
      </p:sp>
      <p:sp>
        <p:nvSpPr>
          <p:cNvPr id="17" name="左大括号 16"/>
          <p:cNvSpPr/>
          <p:nvPr/>
        </p:nvSpPr>
        <p:spPr>
          <a:xfrm>
            <a:off x="2208530" y="681990"/>
            <a:ext cx="198120" cy="4968875"/>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2406650" y="599440"/>
            <a:ext cx="5897880" cy="368300"/>
          </a:xfrm>
          <a:prstGeom prst="rect">
            <a:avLst/>
          </a:prstGeom>
          <a:noFill/>
        </p:spPr>
        <p:txBody>
          <a:bodyPr wrap="none" rtlCol="0">
            <a:spAutoFit/>
          </a:bodyPr>
          <a:p>
            <a:r>
              <a:rPr lang="zh-CN" altLang="en-US"/>
              <a:t>时空定位：快速结合教材内容，放在特定历史背景下理解</a:t>
            </a:r>
            <a:endParaRPr lang="zh-CN" altLang="en-US"/>
          </a:p>
        </p:txBody>
      </p:sp>
      <p:sp>
        <p:nvSpPr>
          <p:cNvPr id="4" name="文本框 3"/>
          <p:cNvSpPr txBox="1"/>
          <p:nvPr/>
        </p:nvSpPr>
        <p:spPr>
          <a:xfrm>
            <a:off x="2406650" y="1293495"/>
            <a:ext cx="2011680" cy="368300"/>
          </a:xfrm>
          <a:prstGeom prst="rect">
            <a:avLst/>
          </a:prstGeom>
          <a:noFill/>
        </p:spPr>
        <p:txBody>
          <a:bodyPr wrap="none" rtlCol="0">
            <a:spAutoFit/>
          </a:bodyPr>
          <a:p>
            <a:r>
              <a:rPr lang="zh-CN" altLang="en-US"/>
              <a:t>明确主题：考什么</a:t>
            </a:r>
            <a:endParaRPr lang="zh-CN" altLang="en-US"/>
          </a:p>
        </p:txBody>
      </p:sp>
      <p:sp>
        <p:nvSpPr>
          <p:cNvPr id="5" name="文本框 4"/>
          <p:cNvSpPr txBox="1"/>
          <p:nvPr/>
        </p:nvSpPr>
        <p:spPr>
          <a:xfrm>
            <a:off x="2406650" y="2019300"/>
            <a:ext cx="4983480" cy="368300"/>
          </a:xfrm>
          <a:prstGeom prst="rect">
            <a:avLst/>
          </a:prstGeom>
          <a:noFill/>
        </p:spPr>
        <p:txBody>
          <a:bodyPr wrap="none" rtlCol="0">
            <a:spAutoFit/>
          </a:bodyPr>
          <a:p>
            <a:r>
              <a:rPr lang="zh-CN" altLang="en-US"/>
              <a:t>概括材料：主语、类型（事实或者认知）、结构</a:t>
            </a:r>
            <a:endParaRPr lang="zh-CN" altLang="en-US"/>
          </a:p>
        </p:txBody>
      </p:sp>
      <p:sp>
        <p:nvSpPr>
          <p:cNvPr id="6" name="文本框 5"/>
          <p:cNvSpPr txBox="1"/>
          <p:nvPr/>
        </p:nvSpPr>
        <p:spPr>
          <a:xfrm>
            <a:off x="2510155" y="2745740"/>
            <a:ext cx="4526280" cy="368300"/>
          </a:xfrm>
          <a:prstGeom prst="rect">
            <a:avLst/>
          </a:prstGeom>
          <a:noFill/>
        </p:spPr>
        <p:txBody>
          <a:bodyPr wrap="none" rtlCol="0">
            <a:spAutoFit/>
          </a:bodyPr>
          <a:p>
            <a:r>
              <a:rPr lang="zh-CN" altLang="en-US"/>
              <a:t>建立迁移：和所学知识联系，特定背景把握</a:t>
            </a:r>
            <a:endParaRPr lang="zh-CN" altLang="en-US"/>
          </a:p>
        </p:txBody>
      </p:sp>
      <p:sp>
        <p:nvSpPr>
          <p:cNvPr id="8" name="文本框 7"/>
          <p:cNvSpPr txBox="1"/>
          <p:nvPr/>
        </p:nvSpPr>
        <p:spPr>
          <a:xfrm>
            <a:off x="2600325" y="3500120"/>
            <a:ext cx="3611880" cy="368300"/>
          </a:xfrm>
          <a:prstGeom prst="rect">
            <a:avLst/>
          </a:prstGeom>
          <a:noFill/>
        </p:spPr>
        <p:txBody>
          <a:bodyPr wrap="none" rtlCol="0">
            <a:spAutoFit/>
          </a:bodyPr>
          <a:p>
            <a:r>
              <a:rPr lang="zh-CN" altLang="en-US"/>
              <a:t>问题导向：问题设问的角度和层次</a:t>
            </a:r>
            <a:endParaRPr lang="zh-CN" altLang="en-US"/>
          </a:p>
        </p:txBody>
      </p:sp>
      <p:sp>
        <p:nvSpPr>
          <p:cNvPr id="9" name="文本框 8"/>
          <p:cNvSpPr txBox="1"/>
          <p:nvPr/>
        </p:nvSpPr>
        <p:spPr>
          <a:xfrm>
            <a:off x="2600325" y="4415155"/>
            <a:ext cx="5212080" cy="368300"/>
          </a:xfrm>
          <a:prstGeom prst="rect">
            <a:avLst/>
          </a:prstGeom>
          <a:noFill/>
        </p:spPr>
        <p:txBody>
          <a:bodyPr wrap="none" rtlCol="0">
            <a:spAutoFit/>
          </a:bodyPr>
          <a:p>
            <a:r>
              <a:rPr lang="zh-CN" altLang="en-US"/>
              <a:t>理解选项：概念和内涵的准确把握，程度词的把握</a:t>
            </a:r>
            <a:endParaRPr lang="zh-CN" altLang="en-US"/>
          </a:p>
        </p:txBody>
      </p:sp>
      <p:sp>
        <p:nvSpPr>
          <p:cNvPr id="10" name="文本框 9"/>
          <p:cNvSpPr txBox="1"/>
          <p:nvPr/>
        </p:nvSpPr>
        <p:spPr>
          <a:xfrm>
            <a:off x="2749550" y="5282565"/>
            <a:ext cx="1325880" cy="368300"/>
          </a:xfrm>
          <a:prstGeom prst="rect">
            <a:avLst/>
          </a:prstGeom>
          <a:noFill/>
        </p:spPr>
        <p:txBody>
          <a:bodyPr wrap="none" rtlCol="0">
            <a:spAutoFit/>
          </a:bodyPr>
          <a:p>
            <a:r>
              <a:rPr lang="zh-CN" altLang="en-US"/>
              <a:t>准确判定：</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7" grpId="0"/>
      <p:bldP spid="4" grpId="0"/>
      <p:bldP spid="5" grpId="0"/>
      <p:bldP spid="6" grpId="0"/>
      <p:bldP spid="8" grpId="0"/>
      <p:bldP spid="9"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57960" y="139065"/>
            <a:ext cx="6750050" cy="521970"/>
          </a:xfrm>
          <a:prstGeom prst="rect">
            <a:avLst/>
          </a:prstGeom>
          <a:noFill/>
        </p:spPr>
        <p:txBody>
          <a:bodyPr wrap="none" rtlCol="0">
            <a:spAutoFit/>
          </a:bodyPr>
          <a:p>
            <a:r>
              <a:rPr lang="zh-CN" altLang="en-US" sz="2800"/>
              <a:t>第</a:t>
            </a:r>
            <a:r>
              <a:rPr lang="en-US" altLang="zh-CN" sz="2800"/>
              <a:t>26</a:t>
            </a:r>
            <a:r>
              <a:rPr lang="zh-CN" altLang="en-US" sz="2800"/>
              <a:t>题  唐宋时期的政治、经济、思想文化</a:t>
            </a:r>
            <a:endParaRPr lang="zh-CN" altLang="en-US" sz="2800"/>
          </a:p>
        </p:txBody>
      </p:sp>
      <p:sp>
        <p:nvSpPr>
          <p:cNvPr id="4" name="文本框 3"/>
          <p:cNvSpPr txBox="1"/>
          <p:nvPr/>
        </p:nvSpPr>
        <p:spPr>
          <a:xfrm>
            <a:off x="1844040" y="661035"/>
            <a:ext cx="5638800" cy="368300"/>
          </a:xfrm>
          <a:prstGeom prst="rect">
            <a:avLst/>
          </a:prstGeom>
          <a:noFill/>
        </p:spPr>
        <p:txBody>
          <a:bodyPr wrap="none" rtlCol="0">
            <a:spAutoFit/>
          </a:bodyPr>
          <a:p>
            <a:r>
              <a:rPr lang="en-US" altLang="zh-CN"/>
              <a:t>2017——2019</a:t>
            </a:r>
            <a:r>
              <a:rPr lang="zh-CN" altLang="en-US"/>
              <a:t>年全国卷第</a:t>
            </a:r>
            <a:r>
              <a:rPr lang="en-US" altLang="zh-CN"/>
              <a:t>26</a:t>
            </a:r>
            <a:r>
              <a:rPr lang="zh-CN" altLang="en-US"/>
              <a:t>题考查内容及命题规律总结</a:t>
            </a:r>
            <a:endParaRPr lang="zh-CN" altLang="en-US"/>
          </a:p>
        </p:txBody>
      </p:sp>
      <p:graphicFrame>
        <p:nvGraphicFramePr>
          <p:cNvPr id="5" name="表格 4"/>
          <p:cNvGraphicFramePr/>
          <p:nvPr>
            <p:custDataLst>
              <p:tags r:id="rId1"/>
            </p:custDataLst>
          </p:nvPr>
        </p:nvGraphicFramePr>
        <p:xfrm>
          <a:off x="613410" y="1147445"/>
          <a:ext cx="8439150" cy="5710555"/>
        </p:xfrm>
        <a:graphic>
          <a:graphicData uri="http://schemas.openxmlformats.org/drawingml/2006/table">
            <a:tbl>
              <a:tblPr firstRow="1" bandRow="1">
                <a:tableStyleId>{5C22544A-7EE6-4342-B048-85BDC9FD1C3A}</a:tableStyleId>
              </a:tblPr>
              <a:tblGrid>
                <a:gridCol w="1054735"/>
                <a:gridCol w="1594485"/>
                <a:gridCol w="3063240"/>
                <a:gridCol w="2726690"/>
              </a:tblGrid>
              <a:tr h="437515">
                <a:tc>
                  <a:txBody>
                    <a:bodyPr/>
                    <a:p>
                      <a:pPr>
                        <a:buNone/>
                      </a:pPr>
                      <a:r>
                        <a:rPr lang="zh-CN" altLang="en-US"/>
                        <a:t>年份</a:t>
                      </a:r>
                      <a:endParaRPr lang="zh-CN" altLang="en-US"/>
                    </a:p>
                  </a:txBody>
                  <a:tcPr/>
                </a:tc>
                <a:tc>
                  <a:txBody>
                    <a:bodyPr/>
                    <a:p>
                      <a:pPr>
                        <a:buNone/>
                      </a:pPr>
                      <a:r>
                        <a:rPr lang="zh-CN" altLang="en-US"/>
                        <a:t>试卷</a:t>
                      </a:r>
                      <a:endParaRPr lang="zh-CN" altLang="en-US"/>
                    </a:p>
                  </a:txBody>
                  <a:tcPr/>
                </a:tc>
                <a:tc>
                  <a:txBody>
                    <a:bodyPr/>
                    <a:p>
                      <a:pPr>
                        <a:buNone/>
                      </a:pPr>
                      <a:r>
                        <a:rPr lang="zh-CN" altLang="en-US"/>
                        <a:t>考察内容</a:t>
                      </a:r>
                      <a:endParaRPr lang="zh-CN" altLang="en-US"/>
                    </a:p>
                  </a:txBody>
                  <a:tcPr/>
                </a:tc>
                <a:tc>
                  <a:txBody>
                    <a:bodyPr/>
                    <a:p>
                      <a:pPr>
                        <a:buNone/>
                      </a:pPr>
                      <a:r>
                        <a:rPr lang="zh-CN" altLang="en-US"/>
                        <a:t>命题规律</a:t>
                      </a:r>
                      <a:endParaRPr lang="zh-CN" altLang="en-US"/>
                    </a:p>
                  </a:txBody>
                  <a:tcPr/>
                </a:tc>
              </a:tr>
              <a:tr h="365760">
                <a:tc rowSpan="3">
                  <a:txBody>
                    <a:bodyPr/>
                    <a:p>
                      <a:pPr>
                        <a:buNone/>
                      </a:pPr>
                      <a:r>
                        <a:rPr lang="en-US" altLang="zh-CN"/>
                        <a:t>2017</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史料实证</a:t>
                      </a:r>
                      <a:endParaRPr lang="zh-CN" altLang="en-US"/>
                    </a:p>
                  </a:txBody>
                  <a:tcPr/>
                </a:tc>
                <a:tc rowSpan="9">
                  <a:txBody>
                    <a:bodyPr/>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p>
                      <a:pPr>
                        <a:buNone/>
                      </a:pPr>
                      <a:endParaRPr lang="zh-CN" altLang="zh-CN"/>
                    </a:p>
                  </a:txBody>
                  <a:tcPr/>
                </a:tc>
              </a:tr>
              <a:tr h="365760">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经济重心南移</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唐代农业发展</a:t>
                      </a:r>
                      <a:endParaRPr lang="zh-CN" altLang="en-US"/>
                    </a:p>
                  </a:txBody>
                  <a:tcPr/>
                </a:tc>
                <a:tc vMerge="1">
                  <a:tcPr/>
                </a:tc>
              </a:tr>
              <a:tr h="365760">
                <a:tc rowSpan="3">
                  <a:txBody>
                    <a:bodyPr/>
                    <a:p>
                      <a:pPr>
                        <a:buNone/>
                      </a:pPr>
                      <a:r>
                        <a:rPr lang="en-US" altLang="zh-CN"/>
                        <a:t>2018</a:t>
                      </a:r>
                      <a:endParaRPr lang="en-US" altLang="zh-CN"/>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宋代民营手工业</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唐代政治制度</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中国古代科技</a:t>
                      </a:r>
                      <a:endParaRPr lang="zh-CN" altLang="en-US"/>
                    </a:p>
                  </a:txBody>
                  <a:tcPr/>
                </a:tc>
                <a:tc vMerge="1">
                  <a:tcPr/>
                </a:tc>
              </a:tr>
              <a:tr h="365760">
                <a:tc rowSpan="3">
                  <a:txBody>
                    <a:bodyPr/>
                    <a:p>
                      <a:pPr>
                        <a:buNone/>
                      </a:pPr>
                      <a:r>
                        <a:rPr lang="en-US" altLang="zh-CN"/>
                        <a:t>2019</a:t>
                      </a:r>
                      <a:endParaRPr lang="en-US" altLang="zh-CN">
                        <a:latin typeface="黑体" panose="02010609060101010101" charset="-122"/>
                        <a:ea typeface="黑体" panose="02010609060101010101" charset="-122"/>
                      </a:endParaRPr>
                    </a:p>
                  </a:txBody>
                  <a:tcPr/>
                </a:tc>
                <a:tc>
                  <a:txBody>
                    <a:bodyPr/>
                    <a:p>
                      <a:pPr>
                        <a:buNone/>
                      </a:pPr>
                      <a:r>
                        <a:rPr lang="zh-CN" altLang="en-US" sz="1800">
                          <a:latin typeface="黑体" panose="02010609060101010101" charset="-122"/>
                          <a:ea typeface="黑体" panose="02010609060101010101" charset="-122"/>
                          <a:sym typeface="+mn-ea"/>
                        </a:rPr>
                        <a:t>Ⅰ</a:t>
                      </a:r>
                      <a:endParaRPr lang="zh-CN" altLang="en-US"/>
                    </a:p>
                  </a:txBody>
                  <a:tcPr/>
                </a:tc>
                <a:tc>
                  <a:txBody>
                    <a:bodyPr/>
                    <a:p>
                      <a:pPr>
                        <a:buNone/>
                      </a:pPr>
                      <a:r>
                        <a:rPr lang="zh-CN" altLang="en-US"/>
                        <a:t>唐代社会风尚</a:t>
                      </a:r>
                      <a:endParaRPr lang="zh-CN" altLang="en-US"/>
                    </a:p>
                  </a:txBody>
                  <a:tcPr/>
                </a:tc>
                <a:tc vMerge="1">
                  <a:tcPr/>
                </a:tc>
              </a:tr>
              <a:tr h="365760">
                <a:tc vMerge="1">
                  <a:tcPr/>
                </a:tc>
                <a:tc>
                  <a:txBody>
                    <a:bodyPr/>
                    <a:p>
                      <a:pPr>
                        <a:buNone/>
                      </a:pPr>
                      <a:r>
                        <a:rPr lang="zh-CN" altLang="en-US" sz="1800">
                          <a:latin typeface="黑体" panose="02010609060101010101" charset="-122"/>
                          <a:ea typeface="黑体" panose="02010609060101010101" charset="-122"/>
                          <a:sym typeface="+mn-ea"/>
                        </a:rPr>
                        <a:t>Ⅱ</a:t>
                      </a:r>
                      <a:endParaRPr lang="zh-CN" altLang="en-US"/>
                    </a:p>
                  </a:txBody>
                  <a:tcPr/>
                </a:tc>
                <a:tc>
                  <a:txBody>
                    <a:bodyPr/>
                    <a:p>
                      <a:pPr>
                        <a:buNone/>
                      </a:pPr>
                      <a:r>
                        <a:rPr lang="zh-CN" altLang="en-US"/>
                        <a:t>宋明理学</a:t>
                      </a:r>
                      <a:endParaRPr lang="zh-CN" altLang="en-US"/>
                    </a:p>
                  </a:txBody>
                  <a:tcPr/>
                </a:tc>
                <a:tc vMerge="1">
                  <a:tcPr/>
                </a:tc>
              </a:tr>
              <a:tr h="473075">
                <a:tc vMerge="1">
                  <a:tcPr/>
                </a:tc>
                <a:tc>
                  <a:txBody>
                    <a:bodyPr/>
                    <a:p>
                      <a:pPr>
                        <a:buNone/>
                      </a:pPr>
                      <a:r>
                        <a:rPr lang="zh-CN" altLang="en-US" sz="1800">
                          <a:latin typeface="黑体" panose="02010609060101010101" charset="-122"/>
                          <a:ea typeface="黑体" panose="02010609060101010101" charset="-122"/>
                          <a:sym typeface="+mn-ea"/>
                        </a:rPr>
                        <a:t>Ⅲ</a:t>
                      </a:r>
                      <a:endParaRPr lang="zh-CN" altLang="en-US"/>
                    </a:p>
                  </a:txBody>
                  <a:tcPr/>
                </a:tc>
                <a:tc>
                  <a:txBody>
                    <a:bodyPr/>
                    <a:p>
                      <a:pPr>
                        <a:buNone/>
                      </a:pPr>
                      <a:r>
                        <a:rPr lang="zh-CN" altLang="en-US"/>
                        <a:t>北宋募兵制</a:t>
                      </a:r>
                      <a:endParaRPr lang="zh-CN" altLang="en-US"/>
                    </a:p>
                  </a:txBody>
                  <a:tcPr/>
                </a:tc>
                <a:tc vMerge="1">
                  <a:tcPr/>
                </a:tc>
              </a:tr>
            </a:tbl>
          </a:graphicData>
        </a:graphic>
      </p:graphicFrame>
      <p:sp>
        <p:nvSpPr>
          <p:cNvPr id="6" name="文本框 5"/>
          <p:cNvSpPr txBox="1"/>
          <p:nvPr/>
        </p:nvSpPr>
        <p:spPr>
          <a:xfrm>
            <a:off x="6461125" y="1598295"/>
            <a:ext cx="2468880" cy="645160"/>
          </a:xfrm>
          <a:prstGeom prst="rect">
            <a:avLst/>
          </a:prstGeom>
          <a:noFill/>
        </p:spPr>
        <p:txBody>
          <a:bodyPr wrap="none" rtlCol="0">
            <a:spAutoFit/>
          </a:bodyPr>
          <a:p>
            <a:pPr algn="l">
              <a:buNone/>
            </a:pPr>
            <a:r>
              <a:rPr lang="zh-CN" altLang="zh-CN">
                <a:sym typeface="+mn-ea"/>
              </a:rPr>
              <a:t>考查阶段看：均在唐宋</a:t>
            </a:r>
            <a:endParaRPr lang="zh-CN" altLang="zh-CN">
              <a:sym typeface="+mn-ea"/>
            </a:endParaRPr>
          </a:p>
          <a:p>
            <a:pPr algn="l">
              <a:buNone/>
            </a:pPr>
            <a:r>
              <a:rPr lang="zh-CN" altLang="zh-CN">
                <a:sym typeface="+mn-ea"/>
              </a:rPr>
              <a:t>时期，以宋为主。</a:t>
            </a:r>
            <a:endParaRPr lang="zh-CN" altLang="en-US"/>
          </a:p>
        </p:txBody>
      </p:sp>
      <p:sp>
        <p:nvSpPr>
          <p:cNvPr id="7" name="文本框 6"/>
          <p:cNvSpPr txBox="1"/>
          <p:nvPr/>
        </p:nvSpPr>
        <p:spPr>
          <a:xfrm>
            <a:off x="6461125" y="2160905"/>
            <a:ext cx="2526030" cy="1476375"/>
          </a:xfrm>
          <a:prstGeom prst="rect">
            <a:avLst/>
          </a:prstGeom>
          <a:noFill/>
        </p:spPr>
        <p:txBody>
          <a:bodyPr wrap="square" rtlCol="0">
            <a:spAutoFit/>
          </a:bodyPr>
          <a:p>
            <a:pPr algn="l">
              <a:buNone/>
            </a:pPr>
            <a:r>
              <a:rPr lang="zh-CN" altLang="zh-CN">
                <a:sym typeface="+mn-ea"/>
              </a:rPr>
              <a:t>考查内容看：考查较多</a:t>
            </a:r>
            <a:endParaRPr lang="zh-CN" altLang="zh-CN">
              <a:sym typeface="+mn-ea"/>
            </a:endParaRPr>
          </a:p>
          <a:p>
            <a:pPr algn="l">
              <a:buNone/>
            </a:pPr>
            <a:r>
              <a:rPr lang="zh-CN" altLang="zh-CN">
                <a:sym typeface="+mn-ea"/>
              </a:rPr>
              <a:t>的是唐宋时期的经济，其次是思想文化，政治</a:t>
            </a:r>
            <a:r>
              <a:rPr lang="en-US" altLang="zh-CN">
                <a:sym typeface="+mn-ea"/>
              </a:rPr>
              <a:t>,</a:t>
            </a:r>
            <a:r>
              <a:rPr lang="zh-CN" altLang="en-US">
                <a:sym typeface="+mn-ea"/>
              </a:rPr>
              <a:t>考查较少</a:t>
            </a:r>
            <a:r>
              <a:rPr lang="zh-CN" altLang="zh-CN">
                <a:sym typeface="+mn-ea"/>
              </a:rPr>
              <a:t>，有加大趋势，偶尔涉及史学理论。</a:t>
            </a:r>
            <a:endParaRPr lang="zh-CN" altLang="en-US"/>
          </a:p>
        </p:txBody>
      </p:sp>
      <p:sp>
        <p:nvSpPr>
          <p:cNvPr id="8" name="文本框 7"/>
          <p:cNvSpPr txBox="1"/>
          <p:nvPr/>
        </p:nvSpPr>
        <p:spPr>
          <a:xfrm>
            <a:off x="6489700" y="3637280"/>
            <a:ext cx="2468880" cy="1198880"/>
          </a:xfrm>
          <a:prstGeom prst="rect">
            <a:avLst/>
          </a:prstGeom>
          <a:noFill/>
        </p:spPr>
        <p:txBody>
          <a:bodyPr wrap="square" rtlCol="0">
            <a:spAutoFit/>
          </a:bodyPr>
          <a:p>
            <a:pPr algn="l">
              <a:buNone/>
            </a:pPr>
            <a:r>
              <a:rPr lang="zh-CN" altLang="zh-CN">
                <a:sym typeface="+mn-ea"/>
              </a:rPr>
              <a:t>考查侧重点看：经济重心南移、土地政策、城市商业的发展，宋明理学</a:t>
            </a:r>
            <a:endParaRPr lang="zh-CN" altLang="en-US"/>
          </a:p>
        </p:txBody>
      </p:sp>
      <p:sp>
        <p:nvSpPr>
          <p:cNvPr id="10" name="文本框 9"/>
          <p:cNvSpPr txBox="1"/>
          <p:nvPr/>
        </p:nvSpPr>
        <p:spPr>
          <a:xfrm>
            <a:off x="6461125" y="4836160"/>
            <a:ext cx="2697480" cy="645160"/>
          </a:xfrm>
          <a:prstGeom prst="rect">
            <a:avLst/>
          </a:prstGeom>
          <a:noFill/>
        </p:spPr>
        <p:txBody>
          <a:bodyPr wrap="none" rtlCol="0">
            <a:spAutoFit/>
          </a:bodyPr>
          <a:p>
            <a:pPr algn="l"/>
            <a:r>
              <a:rPr lang="zh-CN" altLang="zh-CN">
                <a:sym typeface="+mn-ea"/>
              </a:rPr>
              <a:t>命题角度看：以新教材新</a:t>
            </a:r>
            <a:endParaRPr lang="zh-CN" altLang="zh-CN">
              <a:sym typeface="+mn-ea"/>
            </a:endParaRPr>
          </a:p>
          <a:p>
            <a:pPr algn="l"/>
            <a:r>
              <a:rPr lang="zh-CN" altLang="zh-CN">
                <a:sym typeface="+mn-ea"/>
              </a:rPr>
              <a:t>增的知识为依托</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1687195"/>
            <a:ext cx="675005" cy="3342640"/>
          </a:xfrm>
          <a:prstGeom prst="rect">
            <a:avLst/>
          </a:prstGeom>
          <a:noFill/>
        </p:spPr>
        <p:txBody>
          <a:bodyPr vert="eaVert" wrap="none" rtlCol="0">
            <a:spAutoFit/>
          </a:bodyPr>
          <a:p>
            <a:r>
              <a:rPr lang="zh-CN" altLang="en-US" sz="3200"/>
              <a:t>魏晋唐宋基础知识</a:t>
            </a:r>
            <a:endParaRPr lang="zh-CN" altLang="en-US" sz="3200"/>
          </a:p>
        </p:txBody>
      </p:sp>
      <p:sp>
        <p:nvSpPr>
          <p:cNvPr id="3" name="文本框 2"/>
          <p:cNvSpPr txBox="1"/>
          <p:nvPr/>
        </p:nvSpPr>
        <p:spPr>
          <a:xfrm>
            <a:off x="849630" y="4414520"/>
            <a:ext cx="1325880" cy="368300"/>
          </a:xfrm>
          <a:prstGeom prst="rect">
            <a:avLst/>
          </a:prstGeom>
          <a:noFill/>
        </p:spPr>
        <p:txBody>
          <a:bodyPr wrap="none" rtlCol="0">
            <a:spAutoFit/>
          </a:bodyPr>
          <a:p>
            <a:r>
              <a:rPr lang="zh-CN" altLang="en-US"/>
              <a:t>核心考点：</a:t>
            </a:r>
            <a:endParaRPr lang="zh-CN" altLang="en-US"/>
          </a:p>
        </p:txBody>
      </p:sp>
      <p:sp>
        <p:nvSpPr>
          <p:cNvPr id="6" name="左大括号 5"/>
          <p:cNvSpPr/>
          <p:nvPr/>
        </p:nvSpPr>
        <p:spPr>
          <a:xfrm>
            <a:off x="2021205" y="3313430"/>
            <a:ext cx="154305" cy="27044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2416175" y="1057275"/>
            <a:ext cx="6705600" cy="922020"/>
          </a:xfrm>
          <a:prstGeom prst="rect">
            <a:avLst/>
          </a:prstGeom>
          <a:noFill/>
        </p:spPr>
        <p:txBody>
          <a:bodyPr wrap="none" rtlCol="0">
            <a:spAutoFit/>
          </a:bodyPr>
          <a:p>
            <a:pPr algn="l"/>
            <a:r>
              <a:rPr lang="zh-CN" altLang="en-US"/>
              <a:t>经济：</a:t>
            </a:r>
            <a:r>
              <a:t>魏晋时期,农耕文明与游牧文明发生激烈冲突,北方农耕经济</a:t>
            </a:r>
          </a:p>
          <a:p>
            <a:pPr algn="l"/>
            <a:r>
              <a:t>遭到一定程度的破坏;隋唐时期农业达到新的高峰;宋代是商业大发</a:t>
            </a:r>
          </a:p>
          <a:p>
            <a:pPr algn="l"/>
            <a:r>
              <a:t>展时期</a:t>
            </a:r>
            <a:r>
              <a:rPr lang="zh-CN"/>
              <a:t>。</a:t>
            </a:r>
            <a:r>
              <a:t> </a:t>
            </a:r>
          </a:p>
        </p:txBody>
      </p:sp>
      <p:sp>
        <p:nvSpPr>
          <p:cNvPr id="9" name="文本框 8"/>
          <p:cNvSpPr txBox="1"/>
          <p:nvPr/>
        </p:nvSpPr>
        <p:spPr>
          <a:xfrm>
            <a:off x="2842895" y="6489700"/>
            <a:ext cx="4297680" cy="368300"/>
          </a:xfrm>
          <a:prstGeom prst="rect">
            <a:avLst/>
          </a:prstGeom>
          <a:noFill/>
        </p:spPr>
        <p:txBody>
          <a:bodyPr wrap="none" rtlCol="0">
            <a:spAutoFit/>
          </a:bodyPr>
          <a:p>
            <a:r>
              <a:rPr lang="zh-CN" altLang="en-US"/>
              <a:t>经济格局：唐经济重心开始，宋完成南移</a:t>
            </a:r>
            <a:endParaRPr lang="zh-CN" altLang="en-US"/>
          </a:p>
        </p:txBody>
      </p:sp>
      <p:sp>
        <p:nvSpPr>
          <p:cNvPr id="10" name="文本框 9"/>
          <p:cNvSpPr txBox="1"/>
          <p:nvPr/>
        </p:nvSpPr>
        <p:spPr>
          <a:xfrm>
            <a:off x="2011045" y="3848735"/>
            <a:ext cx="868680" cy="368300"/>
          </a:xfrm>
          <a:prstGeom prst="rect">
            <a:avLst/>
          </a:prstGeom>
          <a:noFill/>
        </p:spPr>
        <p:txBody>
          <a:bodyPr wrap="none" rtlCol="0">
            <a:spAutoFit/>
          </a:bodyPr>
          <a:p>
            <a:r>
              <a:rPr lang="zh-CN" altLang="en-US"/>
              <a:t>经济：</a:t>
            </a:r>
            <a:endParaRPr lang="zh-CN" altLang="en-US"/>
          </a:p>
        </p:txBody>
      </p:sp>
      <p:sp>
        <p:nvSpPr>
          <p:cNvPr id="11" name="文本框 10"/>
          <p:cNvSpPr txBox="1"/>
          <p:nvPr/>
        </p:nvSpPr>
        <p:spPr>
          <a:xfrm>
            <a:off x="2879725" y="4634230"/>
            <a:ext cx="1097280" cy="368300"/>
          </a:xfrm>
          <a:prstGeom prst="rect">
            <a:avLst/>
          </a:prstGeom>
          <a:noFill/>
        </p:spPr>
        <p:txBody>
          <a:bodyPr wrap="none" rtlCol="0">
            <a:spAutoFit/>
          </a:bodyPr>
          <a:p>
            <a:r>
              <a:rPr lang="zh-CN" altLang="en-US"/>
              <a:t>手工业：</a:t>
            </a:r>
            <a:endParaRPr lang="zh-CN" altLang="en-US"/>
          </a:p>
        </p:txBody>
      </p:sp>
      <p:sp>
        <p:nvSpPr>
          <p:cNvPr id="12" name="文本框 11"/>
          <p:cNvSpPr txBox="1"/>
          <p:nvPr/>
        </p:nvSpPr>
        <p:spPr>
          <a:xfrm>
            <a:off x="2842895" y="5649595"/>
            <a:ext cx="868680" cy="368300"/>
          </a:xfrm>
          <a:prstGeom prst="rect">
            <a:avLst/>
          </a:prstGeom>
          <a:noFill/>
        </p:spPr>
        <p:txBody>
          <a:bodyPr wrap="none" rtlCol="0">
            <a:spAutoFit/>
          </a:bodyPr>
          <a:p>
            <a:r>
              <a:rPr lang="zh-CN" altLang="en-US"/>
              <a:t>商业：</a:t>
            </a:r>
            <a:endParaRPr lang="zh-CN" altLang="en-US"/>
          </a:p>
        </p:txBody>
      </p:sp>
      <p:sp>
        <p:nvSpPr>
          <p:cNvPr id="2" name="文本框 1"/>
          <p:cNvSpPr txBox="1"/>
          <p:nvPr/>
        </p:nvSpPr>
        <p:spPr>
          <a:xfrm>
            <a:off x="2336165" y="1979295"/>
            <a:ext cx="7158990" cy="922020"/>
          </a:xfrm>
          <a:prstGeom prst="rect">
            <a:avLst/>
          </a:prstGeom>
          <a:noFill/>
        </p:spPr>
        <p:txBody>
          <a:bodyPr wrap="none" rtlCol="0">
            <a:spAutoFit/>
          </a:bodyPr>
          <a:p>
            <a:pPr algn="l"/>
            <a:r>
              <a:rPr lang="zh-CN" altLang="en-US"/>
              <a:t>文化：魏晋南北朝时期,“三教并存”局面;特立独行的士人群体形成。</a:t>
            </a:r>
            <a:endParaRPr lang="zh-CN" altLang="en-US"/>
          </a:p>
          <a:p>
            <a:pPr algn="l"/>
            <a:r>
              <a:rPr lang="zh-CN" altLang="en-US"/>
              <a:t>隋唐时期,科举制的实行，知识分子的队伍,推动了文学艺术的进步。</a:t>
            </a:r>
            <a:endParaRPr lang="zh-CN" altLang="en-US"/>
          </a:p>
          <a:p>
            <a:pPr algn="l"/>
            <a:r>
              <a:rPr lang="zh-CN" altLang="en-US"/>
              <a:t>宋元时期,科技成就突出；文化世俗化平民化,理学兴起</a:t>
            </a:r>
            <a:endParaRPr lang="zh-CN" altLang="en-US"/>
          </a:p>
        </p:txBody>
      </p:sp>
      <p:sp>
        <p:nvSpPr>
          <p:cNvPr id="13" name="文本框 12"/>
          <p:cNvSpPr txBox="1"/>
          <p:nvPr/>
        </p:nvSpPr>
        <p:spPr>
          <a:xfrm>
            <a:off x="849630" y="648970"/>
            <a:ext cx="1097280" cy="368300"/>
          </a:xfrm>
          <a:prstGeom prst="rect">
            <a:avLst/>
          </a:prstGeom>
          <a:noFill/>
        </p:spPr>
        <p:txBody>
          <a:bodyPr wrap="none" rtlCol="0" anchor="t">
            <a:spAutoFit/>
          </a:bodyPr>
          <a:p>
            <a:r>
              <a:rPr lang="zh-CN" altLang="en-US"/>
              <a:t>阶段特征</a:t>
            </a:r>
            <a:endParaRPr lang="zh-CN" altLang="en-US"/>
          </a:p>
        </p:txBody>
      </p:sp>
      <p:sp>
        <p:nvSpPr>
          <p:cNvPr id="14" name="左大括号 13"/>
          <p:cNvSpPr/>
          <p:nvPr/>
        </p:nvSpPr>
        <p:spPr>
          <a:xfrm>
            <a:off x="675005" y="873760"/>
            <a:ext cx="174625" cy="39090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2416175" y="0"/>
            <a:ext cx="3154680" cy="368300"/>
          </a:xfrm>
          <a:prstGeom prst="rect">
            <a:avLst/>
          </a:prstGeom>
          <a:noFill/>
        </p:spPr>
        <p:txBody>
          <a:bodyPr wrap="none" rtlCol="0" anchor="t">
            <a:spAutoFit/>
          </a:bodyPr>
          <a:p>
            <a:r>
              <a:rPr lang="zh-CN" altLang="en-US"/>
              <a:t>总特征：中华文明的繁荣鼎盛</a:t>
            </a:r>
            <a:endParaRPr lang="zh-CN" altLang="en-US"/>
          </a:p>
        </p:txBody>
      </p:sp>
      <p:sp>
        <p:nvSpPr>
          <p:cNvPr id="16" name="文本框 15"/>
          <p:cNvSpPr txBox="1"/>
          <p:nvPr/>
        </p:nvSpPr>
        <p:spPr>
          <a:xfrm>
            <a:off x="2416175" y="412115"/>
            <a:ext cx="6583680" cy="645160"/>
          </a:xfrm>
          <a:prstGeom prst="rect">
            <a:avLst/>
          </a:prstGeom>
          <a:noFill/>
        </p:spPr>
        <p:txBody>
          <a:bodyPr wrap="none" rtlCol="0" anchor="t">
            <a:spAutoFit/>
          </a:bodyPr>
          <a:p>
            <a:pPr algn="l"/>
            <a:r>
              <a:rPr lang="zh-CN" altLang="en-US"/>
              <a:t>政治：魏晋南北朝时期,中央集权制度遭到一定程度的破坏,但在</a:t>
            </a:r>
            <a:endParaRPr lang="zh-CN" altLang="en-US"/>
          </a:p>
          <a:p>
            <a:pPr algn="l"/>
            <a:r>
              <a:rPr lang="zh-CN" altLang="en-US"/>
              <a:t>隋唐</a:t>
            </a:r>
            <a:r>
              <a:rPr lang="zh-CN" altLang="en-US">
                <a:sym typeface="+mn-ea"/>
              </a:rPr>
              <a:t>中国古代政治制度的成熟</a:t>
            </a:r>
            <a:r>
              <a:rPr lang="zh-CN" altLang="en-US"/>
              <a:t>、宋元时期得以巩固与继续发展。</a:t>
            </a:r>
            <a:endParaRPr lang="zh-CN" altLang="en-US"/>
          </a:p>
        </p:txBody>
      </p:sp>
      <p:sp>
        <p:nvSpPr>
          <p:cNvPr id="17" name="左大括号 16"/>
          <p:cNvSpPr/>
          <p:nvPr/>
        </p:nvSpPr>
        <p:spPr>
          <a:xfrm>
            <a:off x="2259965" y="232410"/>
            <a:ext cx="76200" cy="23596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8" name="文本框 17"/>
          <p:cNvSpPr txBox="1"/>
          <p:nvPr/>
        </p:nvSpPr>
        <p:spPr>
          <a:xfrm>
            <a:off x="6604635" y="2901315"/>
            <a:ext cx="1783080" cy="368300"/>
          </a:xfrm>
          <a:prstGeom prst="rect">
            <a:avLst/>
          </a:prstGeom>
          <a:noFill/>
        </p:spPr>
        <p:txBody>
          <a:bodyPr wrap="none" rtlCol="0">
            <a:spAutoFit/>
          </a:bodyPr>
          <a:p>
            <a:r>
              <a:rPr lang="zh-CN" altLang="en-US"/>
              <a:t>自耕农经济发展</a:t>
            </a:r>
            <a:endParaRPr lang="zh-CN" altLang="en-US"/>
          </a:p>
        </p:txBody>
      </p:sp>
      <p:sp>
        <p:nvSpPr>
          <p:cNvPr id="19" name="文本框 18"/>
          <p:cNvSpPr txBox="1"/>
          <p:nvPr/>
        </p:nvSpPr>
        <p:spPr>
          <a:xfrm>
            <a:off x="4776470" y="2945130"/>
            <a:ext cx="1325880" cy="368300"/>
          </a:xfrm>
          <a:prstGeom prst="rect">
            <a:avLst/>
          </a:prstGeom>
          <a:noFill/>
        </p:spPr>
        <p:txBody>
          <a:bodyPr wrap="none" rtlCol="0">
            <a:spAutoFit/>
          </a:bodyPr>
          <a:p>
            <a:r>
              <a:rPr lang="zh-CN" altLang="en-US"/>
              <a:t>唐初均田制</a:t>
            </a:r>
            <a:endParaRPr lang="zh-CN" altLang="en-US"/>
          </a:p>
        </p:txBody>
      </p:sp>
      <p:sp>
        <p:nvSpPr>
          <p:cNvPr id="20" name="右箭头 19"/>
          <p:cNvSpPr/>
          <p:nvPr/>
        </p:nvSpPr>
        <p:spPr>
          <a:xfrm>
            <a:off x="6102350" y="2778760"/>
            <a:ext cx="370205" cy="701040"/>
          </a:xfrm>
          <a:prstGeom prst="rightArrow">
            <a:avLst>
              <a:gd name="adj1" fmla="val 5380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左大括号 21"/>
          <p:cNvSpPr/>
          <p:nvPr/>
        </p:nvSpPr>
        <p:spPr>
          <a:xfrm>
            <a:off x="3815715" y="3039745"/>
            <a:ext cx="76200" cy="12204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3" name="文本框 22"/>
          <p:cNvSpPr txBox="1"/>
          <p:nvPr/>
        </p:nvSpPr>
        <p:spPr>
          <a:xfrm>
            <a:off x="4817110" y="3313430"/>
            <a:ext cx="2197100" cy="368300"/>
          </a:xfrm>
          <a:prstGeom prst="rect">
            <a:avLst/>
          </a:prstGeom>
          <a:noFill/>
        </p:spPr>
        <p:txBody>
          <a:bodyPr wrap="none" rtlCol="0">
            <a:spAutoFit/>
          </a:bodyPr>
          <a:p>
            <a:r>
              <a:rPr lang="zh-CN" altLang="en-US"/>
              <a:t>租庸调制</a:t>
            </a:r>
            <a:r>
              <a:rPr lang="en-US" altLang="zh-CN"/>
              <a:t>——</a:t>
            </a:r>
            <a:r>
              <a:rPr lang="zh-CN" altLang="en-US"/>
              <a:t>两税法</a:t>
            </a:r>
            <a:endParaRPr lang="zh-CN" altLang="en-US"/>
          </a:p>
        </p:txBody>
      </p:sp>
      <p:sp>
        <p:nvSpPr>
          <p:cNvPr id="24" name="文本框 23"/>
          <p:cNvSpPr txBox="1"/>
          <p:nvPr/>
        </p:nvSpPr>
        <p:spPr>
          <a:xfrm>
            <a:off x="4158615" y="3111500"/>
            <a:ext cx="411480" cy="368300"/>
          </a:xfrm>
          <a:prstGeom prst="rect">
            <a:avLst/>
          </a:prstGeom>
          <a:noFill/>
        </p:spPr>
        <p:txBody>
          <a:bodyPr wrap="none" rtlCol="0" anchor="t">
            <a:spAutoFit/>
          </a:bodyPr>
          <a:p>
            <a:r>
              <a:rPr lang="zh-CN" altLang="en-US">
                <a:sym typeface="+mn-ea"/>
              </a:rPr>
              <a:t>唐</a:t>
            </a:r>
            <a:endParaRPr lang="zh-CN" altLang="en-US"/>
          </a:p>
        </p:txBody>
      </p:sp>
      <p:sp>
        <p:nvSpPr>
          <p:cNvPr id="25" name="左大括号 24"/>
          <p:cNvSpPr/>
          <p:nvPr/>
        </p:nvSpPr>
        <p:spPr>
          <a:xfrm>
            <a:off x="4614545" y="2901315"/>
            <a:ext cx="76200" cy="947420"/>
          </a:xfrm>
          <a:prstGeom prst="leftBrace">
            <a:avLst>
              <a:gd name="adj1" fmla="val 8333"/>
              <a:gd name="adj2" fmla="val 31359"/>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8" name="文本框 27"/>
          <p:cNvSpPr txBox="1"/>
          <p:nvPr/>
        </p:nvSpPr>
        <p:spPr>
          <a:xfrm>
            <a:off x="3977005" y="3910330"/>
            <a:ext cx="5231765" cy="645160"/>
          </a:xfrm>
          <a:prstGeom prst="rect">
            <a:avLst/>
          </a:prstGeom>
          <a:noFill/>
        </p:spPr>
        <p:txBody>
          <a:bodyPr wrap="square" rtlCol="0">
            <a:spAutoFit/>
          </a:bodyPr>
          <a:p>
            <a:r>
              <a:rPr lang="zh-CN" altLang="en-US"/>
              <a:t>宋：田制不立，不抑兼并，租佃关系发展，高产农作物</a:t>
            </a:r>
            <a:endParaRPr lang="zh-CN" altLang="en-US"/>
          </a:p>
        </p:txBody>
      </p:sp>
      <p:sp>
        <p:nvSpPr>
          <p:cNvPr id="29" name="左大括号 28"/>
          <p:cNvSpPr/>
          <p:nvPr/>
        </p:nvSpPr>
        <p:spPr>
          <a:xfrm>
            <a:off x="2656840" y="3479800"/>
            <a:ext cx="186055" cy="31483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0" name="左大括号 29"/>
          <p:cNvSpPr/>
          <p:nvPr/>
        </p:nvSpPr>
        <p:spPr>
          <a:xfrm>
            <a:off x="4006215" y="4555490"/>
            <a:ext cx="152400" cy="7143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1" name="文本框 30"/>
          <p:cNvSpPr txBox="1"/>
          <p:nvPr/>
        </p:nvSpPr>
        <p:spPr>
          <a:xfrm>
            <a:off x="2842895" y="3313430"/>
            <a:ext cx="868680" cy="368300"/>
          </a:xfrm>
          <a:prstGeom prst="rect">
            <a:avLst/>
          </a:prstGeom>
          <a:noFill/>
        </p:spPr>
        <p:txBody>
          <a:bodyPr wrap="none" rtlCol="0">
            <a:spAutoFit/>
          </a:bodyPr>
          <a:p>
            <a:r>
              <a:rPr lang="zh-CN" altLang="en-US">
                <a:solidFill>
                  <a:schemeClr val="tx1"/>
                </a:solidFill>
                <a:uFillTx/>
              </a:rPr>
              <a:t>农业：</a:t>
            </a:r>
            <a:endParaRPr lang="zh-CN" altLang="en-US">
              <a:solidFill>
                <a:schemeClr val="tx1"/>
              </a:solidFill>
              <a:uFillTx/>
            </a:endParaRPr>
          </a:p>
        </p:txBody>
      </p:sp>
      <p:sp>
        <p:nvSpPr>
          <p:cNvPr id="32" name="文本框 31"/>
          <p:cNvSpPr txBox="1"/>
          <p:nvPr/>
        </p:nvSpPr>
        <p:spPr>
          <a:xfrm>
            <a:off x="4991735" y="3647440"/>
            <a:ext cx="1554480" cy="368300"/>
          </a:xfrm>
          <a:prstGeom prst="rect">
            <a:avLst/>
          </a:prstGeom>
          <a:noFill/>
        </p:spPr>
        <p:txBody>
          <a:bodyPr wrap="none" rtlCol="0">
            <a:spAutoFit/>
          </a:bodyPr>
          <a:p>
            <a:r>
              <a:rPr lang="zh-CN" altLang="en-US"/>
              <a:t>曲辕犁、筒车</a:t>
            </a:r>
            <a:endParaRPr lang="en-US" altLang="zh-CN"/>
          </a:p>
        </p:txBody>
      </p:sp>
      <p:sp>
        <p:nvSpPr>
          <p:cNvPr id="33" name="文本框 32"/>
          <p:cNvSpPr txBox="1"/>
          <p:nvPr/>
        </p:nvSpPr>
        <p:spPr>
          <a:xfrm>
            <a:off x="4304665" y="4481830"/>
            <a:ext cx="3611880" cy="368300"/>
          </a:xfrm>
          <a:prstGeom prst="rect">
            <a:avLst/>
          </a:prstGeom>
          <a:noFill/>
        </p:spPr>
        <p:txBody>
          <a:bodyPr wrap="none" rtlCol="0" anchor="t">
            <a:spAutoFit/>
          </a:bodyPr>
          <a:p>
            <a:r>
              <a:rPr lang="zh-CN" altLang="en-US">
                <a:sym typeface="+mn-ea"/>
              </a:rPr>
              <a:t>唐：唐三彩，南青北白，釉下彩绘</a:t>
            </a:r>
            <a:endParaRPr lang="zh-CN" altLang="en-US"/>
          </a:p>
        </p:txBody>
      </p:sp>
      <p:sp>
        <p:nvSpPr>
          <p:cNvPr id="34" name="文本框 33"/>
          <p:cNvSpPr txBox="1"/>
          <p:nvPr/>
        </p:nvSpPr>
        <p:spPr>
          <a:xfrm>
            <a:off x="4158615" y="4850130"/>
            <a:ext cx="5212080" cy="645160"/>
          </a:xfrm>
          <a:prstGeom prst="rect">
            <a:avLst/>
          </a:prstGeom>
          <a:noFill/>
        </p:spPr>
        <p:txBody>
          <a:bodyPr wrap="none" rtlCol="0">
            <a:spAutoFit/>
          </a:bodyPr>
          <a:p>
            <a:r>
              <a:rPr lang="zh-CN" altLang="en-US"/>
              <a:t>宋：五大窑口汝（豫）哥（浙）钧（豫）定（冀）</a:t>
            </a:r>
            <a:endParaRPr lang="zh-CN" altLang="en-US"/>
          </a:p>
          <a:p>
            <a:r>
              <a:rPr lang="zh-CN" altLang="en-US"/>
              <a:t>官（豫）及景德镇</a:t>
            </a:r>
            <a:endParaRPr lang="zh-CN" altLang="en-US"/>
          </a:p>
        </p:txBody>
      </p:sp>
      <p:sp>
        <p:nvSpPr>
          <p:cNvPr id="35" name="左大括号 34"/>
          <p:cNvSpPr/>
          <p:nvPr/>
        </p:nvSpPr>
        <p:spPr>
          <a:xfrm>
            <a:off x="3352165" y="5476875"/>
            <a:ext cx="152400" cy="7143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6" name="文本框 35"/>
          <p:cNvSpPr txBox="1"/>
          <p:nvPr/>
        </p:nvSpPr>
        <p:spPr>
          <a:xfrm>
            <a:off x="3352165" y="5476240"/>
            <a:ext cx="5897880" cy="368300"/>
          </a:xfrm>
          <a:prstGeom prst="rect">
            <a:avLst/>
          </a:prstGeom>
          <a:noFill/>
        </p:spPr>
        <p:txBody>
          <a:bodyPr wrap="none" rtlCol="0" anchor="t">
            <a:spAutoFit/>
          </a:bodyPr>
          <a:p>
            <a:r>
              <a:rPr lang="zh-CN" altLang="en-US">
                <a:sym typeface="+mn-ea"/>
              </a:rPr>
              <a:t>唐：坊市制，唐中期出现夜市；丝绸之路，市舶司、飞钱</a:t>
            </a:r>
            <a:endParaRPr lang="zh-CN" altLang="en-US"/>
          </a:p>
        </p:txBody>
      </p:sp>
      <p:sp>
        <p:nvSpPr>
          <p:cNvPr id="37" name="文本框 36"/>
          <p:cNvSpPr txBox="1"/>
          <p:nvPr/>
        </p:nvSpPr>
        <p:spPr>
          <a:xfrm>
            <a:off x="3504565" y="5844540"/>
            <a:ext cx="5212080" cy="645160"/>
          </a:xfrm>
          <a:prstGeom prst="rect">
            <a:avLst/>
          </a:prstGeom>
          <a:noFill/>
        </p:spPr>
        <p:txBody>
          <a:bodyPr wrap="none" rtlCol="0">
            <a:spAutoFit/>
          </a:bodyPr>
          <a:p>
            <a:r>
              <a:rPr lang="zh-CN" altLang="en-US"/>
              <a:t>宋：打破坊市制，草市功能发展，晓市、庙市；</a:t>
            </a:r>
            <a:endParaRPr lang="zh-CN" altLang="en-US"/>
          </a:p>
          <a:p>
            <a:r>
              <a:rPr lang="zh-CN" altLang="en-US"/>
              <a:t>城市经济功能，交子；榷场和丝绸之路；市民兴起</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linds(horizontal)">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linds(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blinds(horizontal)">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blinds(horizontal)">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blinds(horizontal)">
                                      <p:cBhvr>
                                        <p:cTn id="112" dur="500"/>
                                        <p:tgtEl>
                                          <p:spTgt spid="1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blinds(horizontal)">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blinds(horizontal)">
                                      <p:cBhvr>
                                        <p:cTn id="122" dur="500"/>
                                        <p:tgtEl>
                                          <p:spTgt spid="3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blinds(horizontal)">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blinds(horizontal)">
                                      <p:cBhvr>
                                        <p:cTn id="132" dur="500"/>
                                        <p:tgtEl>
                                          <p:spTgt spid="12"/>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blinds(horizontal)">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blinds(horizontal)">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blinds(horizontal)">
                                      <p:cBhvr>
                                        <p:cTn id="147" dur="500"/>
                                        <p:tgtEl>
                                          <p:spTgt spid="37"/>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9"/>
                                        </p:tgtEl>
                                        <p:attrNameLst>
                                          <p:attrName>style.visibility</p:attrName>
                                        </p:attrNameLst>
                                      </p:cBhvr>
                                      <p:to>
                                        <p:strVal val="visible"/>
                                      </p:to>
                                    </p:set>
                                    <p:animEffect transition="in" filter="blinds(horizontal)">
                                      <p:cBhvr>
                                        <p:cTn id="1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bldLvl="0" animBg="1"/>
      <p:bldP spid="10" grpId="0"/>
      <p:bldP spid="11" grpId="0"/>
      <p:bldP spid="2" grpId="0"/>
      <p:bldP spid="14" grpId="0" bldLvl="0" animBg="1"/>
      <p:bldP spid="13" grpId="0"/>
      <p:bldP spid="15" grpId="0"/>
      <p:bldP spid="16" grpId="0"/>
      <p:bldP spid="17" grpId="0" bldLvl="0" animBg="1"/>
      <p:bldP spid="18" grpId="0"/>
      <p:bldP spid="19" grpId="0"/>
      <p:bldP spid="20" grpId="0" bldLvl="0" animBg="1"/>
      <p:bldP spid="22" grpId="0" bldLvl="0" animBg="1"/>
      <p:bldP spid="23" grpId="0"/>
      <p:bldP spid="24" grpId="0"/>
      <p:bldP spid="25" grpId="0" bldLvl="0" animBg="1"/>
      <p:bldP spid="28" grpId="0"/>
      <p:bldP spid="29" grpId="0" bldLvl="0" animBg="1"/>
      <p:bldP spid="30" grpId="0" bldLvl="0" animBg="1"/>
      <p:bldP spid="31" grpId="0" bldLvl="0" animBg="1"/>
      <p:bldP spid="32" grpId="0"/>
      <p:bldP spid="33" grpId="0"/>
      <p:bldP spid="34" grpId="0"/>
      <p:bldP spid="12" grpId="0"/>
      <p:bldP spid="35" grpId="0" bldLvl="0" animBg="1"/>
      <p:bldP spid="36" grpId="0"/>
      <p:bldP spid="3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179512" y="1600200"/>
            <a:ext cx="4392488" cy="4525963"/>
          </a:xfrm>
        </p:spPr>
        <p:txBody>
          <a:bodyPr>
            <a:normAutofit fontScale="77500" lnSpcReduction="20000"/>
          </a:bodyPr>
          <a:lstStyle/>
          <a:p>
            <a:r>
              <a:rPr lang="en-US" altLang="zh-CN" b="1" dirty="0" smtClean="0"/>
              <a:t>3</a:t>
            </a:r>
            <a:r>
              <a:rPr lang="zh-CN" altLang="en-US" b="1" dirty="0" smtClean="0"/>
              <a:t>、对有效信息进行完整、准确、合理的解读。</a:t>
            </a:r>
            <a:endParaRPr lang="en-US" altLang="zh-CN" b="1" dirty="0" smtClean="0"/>
          </a:p>
          <a:p>
            <a:r>
              <a:rPr lang="zh-CN" altLang="en-US" sz="3100" dirty="0" smtClean="0"/>
              <a:t>例</a:t>
            </a:r>
            <a:r>
              <a:rPr lang="en-US" altLang="zh-CN" sz="3100" dirty="0" smtClean="0"/>
              <a:t>3. </a:t>
            </a:r>
            <a:r>
              <a:rPr lang="en-US" altLang="zh-CN" sz="3100" dirty="0"/>
              <a:t>“</a:t>
            </a:r>
            <a:r>
              <a:rPr lang="zh-CN" altLang="en-US" sz="3100" dirty="0"/>
              <a:t>蓝脸的窦尔敦盗御马，红脸的关公战长沙，黄脸的典韦白脸的曹操，黑脸的张飞叫喳喳。”京剧艺术中人物的脸谱（      ）</a:t>
            </a:r>
            <a:endParaRPr lang="zh-CN" altLang="en-US" sz="3100" dirty="0"/>
          </a:p>
          <a:p>
            <a:r>
              <a:rPr lang="en-US" altLang="zh-CN" sz="3100" dirty="0"/>
              <a:t>A</a:t>
            </a:r>
            <a:r>
              <a:rPr lang="zh-CN" altLang="en-US" sz="3100" dirty="0"/>
              <a:t>．真实再现了客观历史                         </a:t>
            </a:r>
            <a:r>
              <a:rPr lang="en-US" altLang="zh-CN" sz="3100" dirty="0"/>
              <a:t>B</a:t>
            </a:r>
            <a:r>
              <a:rPr lang="zh-CN" altLang="en-US" sz="3100" dirty="0"/>
              <a:t>．固化了大众的历史认知</a:t>
            </a:r>
            <a:endParaRPr lang="zh-CN" altLang="en-US" sz="3100" dirty="0"/>
          </a:p>
          <a:p>
            <a:r>
              <a:rPr lang="en-US" altLang="zh-CN" sz="3100" dirty="0"/>
              <a:t>C</a:t>
            </a:r>
            <a:r>
              <a:rPr lang="zh-CN" altLang="en-US" sz="3100" dirty="0"/>
              <a:t>．正确评断了历史人物。                       </a:t>
            </a:r>
            <a:r>
              <a:rPr lang="en-US" altLang="zh-CN" sz="3100" dirty="0"/>
              <a:t>D</a:t>
            </a:r>
            <a:r>
              <a:rPr lang="zh-CN" altLang="en-US" sz="3100" dirty="0"/>
              <a:t>．提升了历史人物的价值</a:t>
            </a:r>
            <a:endParaRPr lang="zh-CN" altLang="en-US" sz="3100" dirty="0"/>
          </a:p>
          <a:p>
            <a:endParaRPr lang="zh-CN" altLang="en-US" b="1" dirty="0"/>
          </a:p>
        </p:txBody>
      </p:sp>
      <p:sp>
        <p:nvSpPr>
          <p:cNvPr id="4" name="内容占位符 3"/>
          <p:cNvSpPr>
            <a:spLocks noGrp="1"/>
          </p:cNvSpPr>
          <p:nvPr>
            <p:ph sz="half" idx="2"/>
          </p:nvPr>
        </p:nvSpPr>
        <p:spPr/>
        <p:txBody>
          <a:bodyPr>
            <a:normAutofit fontScale="77500" lnSpcReduction="20000"/>
          </a:bodyPr>
          <a:lstStyle/>
          <a:p>
            <a:r>
              <a:rPr lang="zh-CN" altLang="en-US" dirty="0" smtClean="0"/>
              <a:t>本题立意在于通过考生对所熟悉的京剧艺术中人物脸谱的固定化，考查考生解读、提炼题干信息，以及运用所学知识解决历史问题的能力。京剧是我国的国粹之一，是一门独具特色的艺术体系，它源于生活，但高于生活。脸谱与真实历史任务的相貌没有任何联系，也不代表对历史任务的正确判断，对历史人物的价值也没有任何作用，其主要是将大众对历史任务的认识程序化和固定化。</a:t>
            </a:r>
            <a:endParaRPr lang="zh-CN" altLang="en-US" dirty="0"/>
          </a:p>
        </p:txBody>
      </p:sp>
      <p:sp>
        <p:nvSpPr>
          <p:cNvPr id="5" name="TextBox 4"/>
          <p:cNvSpPr txBox="1"/>
          <p:nvPr/>
        </p:nvSpPr>
        <p:spPr>
          <a:xfrm>
            <a:off x="2123728" y="3212976"/>
            <a:ext cx="436338" cy="646331"/>
          </a:xfrm>
          <a:prstGeom prst="rect">
            <a:avLst/>
          </a:prstGeom>
          <a:noFill/>
        </p:spPr>
        <p:txBody>
          <a:bodyPr wrap="none" rtlCol="0">
            <a:spAutoFit/>
          </a:bodyPr>
          <a:lstStyle/>
          <a:p>
            <a:r>
              <a:rPr lang="en-US" altLang="zh-CN" sz="3600" dirty="0" smtClean="0"/>
              <a:t>B</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左大括号 13"/>
          <p:cNvSpPr/>
          <p:nvPr/>
        </p:nvSpPr>
        <p:spPr>
          <a:xfrm>
            <a:off x="603250" y="1184275"/>
            <a:ext cx="174625" cy="39090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777875" y="1184275"/>
            <a:ext cx="1097280" cy="368300"/>
          </a:xfrm>
          <a:prstGeom prst="rect">
            <a:avLst/>
          </a:prstGeom>
          <a:noFill/>
        </p:spPr>
        <p:txBody>
          <a:bodyPr wrap="none" rtlCol="0" anchor="t">
            <a:spAutoFit/>
          </a:bodyPr>
          <a:p>
            <a:r>
              <a:rPr lang="zh-CN" altLang="en-US"/>
              <a:t>阶段特征</a:t>
            </a:r>
            <a:endParaRPr lang="zh-CN" altLang="en-US"/>
          </a:p>
        </p:txBody>
      </p:sp>
      <p:sp>
        <p:nvSpPr>
          <p:cNvPr id="3" name="文本框 2"/>
          <p:cNvSpPr txBox="1"/>
          <p:nvPr/>
        </p:nvSpPr>
        <p:spPr>
          <a:xfrm>
            <a:off x="663575" y="2200275"/>
            <a:ext cx="1325880" cy="368300"/>
          </a:xfrm>
          <a:prstGeom prst="rect">
            <a:avLst/>
          </a:prstGeom>
          <a:noFill/>
        </p:spPr>
        <p:txBody>
          <a:bodyPr wrap="none" rtlCol="0">
            <a:spAutoFit/>
          </a:bodyPr>
          <a:p>
            <a:r>
              <a:rPr lang="zh-CN" altLang="en-US"/>
              <a:t>核心考点：</a:t>
            </a:r>
            <a:endParaRPr lang="zh-CN" altLang="en-US"/>
          </a:p>
        </p:txBody>
      </p:sp>
      <p:sp>
        <p:nvSpPr>
          <p:cNvPr id="6" name="左大括号 5"/>
          <p:cNvSpPr/>
          <p:nvPr/>
        </p:nvSpPr>
        <p:spPr>
          <a:xfrm>
            <a:off x="1652905" y="1070610"/>
            <a:ext cx="114300" cy="55238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029460" y="922020"/>
            <a:ext cx="868680" cy="368300"/>
          </a:xfrm>
          <a:prstGeom prst="rect">
            <a:avLst/>
          </a:prstGeom>
          <a:noFill/>
        </p:spPr>
        <p:txBody>
          <a:bodyPr wrap="none" rtlCol="0">
            <a:spAutoFit/>
          </a:bodyPr>
          <a:p>
            <a:r>
              <a:rPr lang="zh-CN" altLang="en-US"/>
              <a:t>经济：</a:t>
            </a:r>
            <a:endParaRPr lang="zh-CN" altLang="en-US"/>
          </a:p>
        </p:txBody>
      </p:sp>
      <p:sp>
        <p:nvSpPr>
          <p:cNvPr id="5" name="文本框 4"/>
          <p:cNvSpPr txBox="1"/>
          <p:nvPr/>
        </p:nvSpPr>
        <p:spPr>
          <a:xfrm>
            <a:off x="2029460" y="2568575"/>
            <a:ext cx="868680" cy="368300"/>
          </a:xfrm>
          <a:prstGeom prst="rect">
            <a:avLst/>
          </a:prstGeom>
          <a:noFill/>
        </p:spPr>
        <p:txBody>
          <a:bodyPr wrap="none" rtlCol="0">
            <a:spAutoFit/>
          </a:bodyPr>
          <a:p>
            <a:r>
              <a:rPr lang="zh-CN" altLang="en-US"/>
              <a:t>政治：</a:t>
            </a:r>
            <a:endParaRPr lang="zh-CN" altLang="en-US"/>
          </a:p>
        </p:txBody>
      </p:sp>
      <p:sp>
        <p:nvSpPr>
          <p:cNvPr id="7" name="左大括号 6"/>
          <p:cNvSpPr/>
          <p:nvPr/>
        </p:nvSpPr>
        <p:spPr>
          <a:xfrm>
            <a:off x="2677795" y="1438910"/>
            <a:ext cx="76200" cy="38290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2990850" y="1308735"/>
            <a:ext cx="411480" cy="368300"/>
          </a:xfrm>
          <a:prstGeom prst="rect">
            <a:avLst/>
          </a:prstGeom>
          <a:noFill/>
        </p:spPr>
        <p:txBody>
          <a:bodyPr wrap="square" rtlCol="0" anchor="t">
            <a:spAutoFit/>
          </a:bodyPr>
          <a:p>
            <a:r>
              <a:rPr lang="zh-CN" altLang="en-US">
                <a:sym typeface="+mn-ea"/>
              </a:rPr>
              <a:t>唐</a:t>
            </a:r>
            <a:endParaRPr lang="zh-CN" altLang="en-US"/>
          </a:p>
        </p:txBody>
      </p:sp>
      <p:sp>
        <p:nvSpPr>
          <p:cNvPr id="8" name="左大括号 7"/>
          <p:cNvSpPr/>
          <p:nvPr/>
        </p:nvSpPr>
        <p:spPr>
          <a:xfrm>
            <a:off x="3402330" y="232410"/>
            <a:ext cx="154305" cy="27044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1" name="文本框 30"/>
          <p:cNvSpPr txBox="1"/>
          <p:nvPr/>
        </p:nvSpPr>
        <p:spPr>
          <a:xfrm>
            <a:off x="3556635" y="109855"/>
            <a:ext cx="1783080" cy="368300"/>
          </a:xfrm>
          <a:prstGeom prst="rect">
            <a:avLst/>
          </a:prstGeom>
          <a:noFill/>
        </p:spPr>
        <p:txBody>
          <a:bodyPr wrap="none" rtlCol="0">
            <a:spAutoFit/>
          </a:bodyPr>
          <a:p>
            <a:r>
              <a:rPr lang="zh-CN" altLang="en-US"/>
              <a:t>中央：三省六部</a:t>
            </a:r>
            <a:endParaRPr lang="zh-CN" altLang="en-US"/>
          </a:p>
        </p:txBody>
      </p:sp>
      <p:sp>
        <p:nvSpPr>
          <p:cNvPr id="20" name="右箭头 19"/>
          <p:cNvSpPr/>
          <p:nvPr/>
        </p:nvSpPr>
        <p:spPr>
          <a:xfrm>
            <a:off x="5318760" y="0"/>
            <a:ext cx="370205" cy="701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5743575" y="0"/>
            <a:ext cx="2240280" cy="922020"/>
          </a:xfrm>
          <a:prstGeom prst="rect">
            <a:avLst/>
          </a:prstGeom>
          <a:noFill/>
        </p:spPr>
        <p:txBody>
          <a:bodyPr wrap="none" rtlCol="0">
            <a:spAutoFit/>
          </a:bodyPr>
          <a:p>
            <a:r>
              <a:rPr lang="zh-CN" altLang="en-US"/>
              <a:t>强化皇权，消弱相权</a:t>
            </a:r>
            <a:endParaRPr lang="zh-CN" altLang="en-US"/>
          </a:p>
          <a:p>
            <a:r>
              <a:rPr lang="zh-CN" altLang="en-US"/>
              <a:t>分工明确，集体执政</a:t>
            </a:r>
            <a:endParaRPr lang="zh-CN" altLang="en-US"/>
          </a:p>
          <a:p>
            <a:r>
              <a:rPr lang="zh-CN" altLang="en-US"/>
              <a:t>运行程序，制约皇权</a:t>
            </a:r>
            <a:endParaRPr lang="zh-CN" altLang="en-US"/>
          </a:p>
        </p:txBody>
      </p:sp>
      <p:sp>
        <p:nvSpPr>
          <p:cNvPr id="11" name="文本框 10"/>
          <p:cNvSpPr txBox="1"/>
          <p:nvPr/>
        </p:nvSpPr>
        <p:spPr>
          <a:xfrm>
            <a:off x="3556635" y="922020"/>
            <a:ext cx="4526280" cy="645160"/>
          </a:xfrm>
          <a:prstGeom prst="rect">
            <a:avLst/>
          </a:prstGeom>
          <a:noFill/>
        </p:spPr>
        <p:txBody>
          <a:bodyPr wrap="none" rtlCol="0">
            <a:spAutoFit/>
          </a:bodyPr>
          <a:p>
            <a:r>
              <a:rPr lang="zh-CN" altLang="en-US"/>
              <a:t>地方：道由监察机构变为行政机构；</a:t>
            </a:r>
            <a:endParaRPr lang="zh-CN" altLang="en-US"/>
          </a:p>
          <a:p>
            <a:r>
              <a:rPr lang="zh-CN" altLang="en-US"/>
              <a:t>玄宗边疆军镇管理，导致安史之乱藩镇割据</a:t>
            </a:r>
            <a:endParaRPr lang="zh-CN" altLang="en-US"/>
          </a:p>
        </p:txBody>
      </p:sp>
      <p:sp>
        <p:nvSpPr>
          <p:cNvPr id="12" name="文本框 11"/>
          <p:cNvSpPr txBox="1"/>
          <p:nvPr/>
        </p:nvSpPr>
        <p:spPr>
          <a:xfrm>
            <a:off x="3556635" y="2061845"/>
            <a:ext cx="1325880" cy="645160"/>
          </a:xfrm>
          <a:prstGeom prst="rect">
            <a:avLst/>
          </a:prstGeom>
          <a:noFill/>
        </p:spPr>
        <p:txBody>
          <a:bodyPr wrap="none" rtlCol="0">
            <a:spAutoFit/>
          </a:bodyPr>
          <a:p>
            <a:r>
              <a:rPr lang="zh-CN" altLang="en-US"/>
              <a:t>人才选拔：</a:t>
            </a:r>
            <a:endParaRPr lang="zh-CN" altLang="en-US"/>
          </a:p>
          <a:p>
            <a:r>
              <a:rPr lang="zh-CN" altLang="en-US"/>
              <a:t>科举制</a:t>
            </a:r>
            <a:endParaRPr lang="zh-CN" altLang="en-US"/>
          </a:p>
        </p:txBody>
      </p:sp>
      <p:sp>
        <p:nvSpPr>
          <p:cNvPr id="15" name="左大括号 14"/>
          <p:cNvSpPr/>
          <p:nvPr/>
        </p:nvSpPr>
        <p:spPr>
          <a:xfrm>
            <a:off x="4609465" y="1786890"/>
            <a:ext cx="127635" cy="2618740"/>
          </a:xfrm>
          <a:prstGeom prst="leftBrace">
            <a:avLst>
              <a:gd name="adj1" fmla="val 8333"/>
              <a:gd name="adj2" fmla="val 50611"/>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文本框 15"/>
          <p:cNvSpPr txBox="1"/>
          <p:nvPr/>
        </p:nvSpPr>
        <p:spPr>
          <a:xfrm>
            <a:off x="4820285" y="1786890"/>
            <a:ext cx="3568700" cy="368300"/>
          </a:xfrm>
          <a:prstGeom prst="rect">
            <a:avLst/>
          </a:prstGeom>
          <a:noFill/>
        </p:spPr>
        <p:txBody>
          <a:bodyPr wrap="none" rtlCol="0">
            <a:spAutoFit/>
          </a:bodyPr>
          <a:p>
            <a:r>
              <a:rPr lang="zh-CN" altLang="en-US"/>
              <a:t>谁选：地方</a:t>
            </a:r>
            <a:r>
              <a:rPr lang="en-US" altLang="zh-CN"/>
              <a:t>—</a:t>
            </a:r>
            <a:r>
              <a:rPr lang="zh-CN" altLang="en-US"/>
              <a:t>中央</a:t>
            </a:r>
            <a:r>
              <a:rPr lang="en-US" altLang="zh-CN"/>
              <a:t>—</a:t>
            </a:r>
            <a:r>
              <a:rPr lang="zh-CN" altLang="en-US"/>
              <a:t>加强中央集权</a:t>
            </a:r>
            <a:endParaRPr lang="zh-CN" altLang="en-US"/>
          </a:p>
        </p:txBody>
      </p:sp>
      <p:sp>
        <p:nvSpPr>
          <p:cNvPr id="17" name="文本框 16"/>
          <p:cNvSpPr txBox="1"/>
          <p:nvPr/>
        </p:nvSpPr>
        <p:spPr>
          <a:xfrm>
            <a:off x="4736465" y="2338705"/>
            <a:ext cx="4254500" cy="368300"/>
          </a:xfrm>
          <a:prstGeom prst="rect">
            <a:avLst/>
          </a:prstGeom>
          <a:noFill/>
        </p:spPr>
        <p:txBody>
          <a:bodyPr wrap="none" rtlCol="0">
            <a:spAutoFit/>
          </a:bodyPr>
          <a:p>
            <a:r>
              <a:rPr lang="zh-CN" altLang="en-US"/>
              <a:t>选谁：权贵</a:t>
            </a:r>
            <a:r>
              <a:rPr lang="en-US" altLang="zh-CN"/>
              <a:t>—</a:t>
            </a:r>
            <a:r>
              <a:rPr lang="zh-CN" altLang="en-US"/>
              <a:t>平民</a:t>
            </a:r>
            <a:r>
              <a:rPr lang="en-US" altLang="zh-CN"/>
              <a:t>—</a:t>
            </a:r>
            <a:r>
              <a:rPr lang="zh-CN" altLang="en-US"/>
              <a:t>满足庶族，扩大基础</a:t>
            </a:r>
            <a:endParaRPr lang="zh-CN" altLang="en-US"/>
          </a:p>
        </p:txBody>
      </p:sp>
      <p:sp>
        <p:nvSpPr>
          <p:cNvPr id="18" name="文本框 17"/>
          <p:cNvSpPr txBox="1"/>
          <p:nvPr/>
        </p:nvSpPr>
        <p:spPr>
          <a:xfrm>
            <a:off x="4736465" y="2936875"/>
            <a:ext cx="2608580" cy="368300"/>
          </a:xfrm>
          <a:prstGeom prst="rect">
            <a:avLst/>
          </a:prstGeom>
          <a:noFill/>
        </p:spPr>
        <p:txBody>
          <a:bodyPr wrap="none" rtlCol="0">
            <a:spAutoFit/>
          </a:bodyPr>
          <a:p>
            <a:r>
              <a:rPr lang="zh-CN" altLang="en-US"/>
              <a:t>怎么选：世袭</a:t>
            </a:r>
            <a:r>
              <a:rPr lang="en-US" altLang="zh-CN"/>
              <a:t>-</a:t>
            </a:r>
            <a:r>
              <a:rPr lang="zh-CN" altLang="en-US"/>
              <a:t>推荐</a:t>
            </a:r>
            <a:r>
              <a:rPr lang="en-US" altLang="zh-CN"/>
              <a:t>-</a:t>
            </a:r>
            <a:r>
              <a:rPr lang="zh-CN" altLang="en-US"/>
              <a:t>考试</a:t>
            </a:r>
            <a:endParaRPr lang="zh-CN" altLang="en-US"/>
          </a:p>
        </p:txBody>
      </p:sp>
      <p:sp>
        <p:nvSpPr>
          <p:cNvPr id="19" name="文本框 18"/>
          <p:cNvSpPr txBox="1"/>
          <p:nvPr/>
        </p:nvSpPr>
        <p:spPr>
          <a:xfrm>
            <a:off x="4609465" y="4166870"/>
            <a:ext cx="4646295" cy="922020"/>
          </a:xfrm>
          <a:prstGeom prst="rect">
            <a:avLst/>
          </a:prstGeom>
          <a:noFill/>
        </p:spPr>
        <p:txBody>
          <a:bodyPr wrap="none" rtlCol="0">
            <a:spAutoFit/>
          </a:bodyPr>
          <a:p>
            <a:r>
              <a:rPr lang="zh-CN" altLang="en-US"/>
              <a:t>选的标准：血缘</a:t>
            </a:r>
            <a:r>
              <a:rPr lang="en-US" altLang="zh-CN"/>
              <a:t>—</a:t>
            </a:r>
            <a:r>
              <a:rPr lang="zh-CN" altLang="en-US"/>
              <a:t>德才</a:t>
            </a:r>
            <a:r>
              <a:rPr lang="en-US" altLang="zh-CN"/>
              <a:t>-</a:t>
            </a:r>
            <a:r>
              <a:rPr lang="zh-CN" altLang="en-US"/>
              <a:t>门第</a:t>
            </a:r>
            <a:r>
              <a:rPr lang="en-US" altLang="zh-CN"/>
              <a:t>-</a:t>
            </a:r>
            <a:r>
              <a:rPr lang="zh-CN" altLang="en-US"/>
              <a:t>才学</a:t>
            </a:r>
            <a:r>
              <a:rPr lang="en-US" altLang="zh-CN"/>
              <a:t>—</a:t>
            </a:r>
            <a:r>
              <a:rPr lang="zh-CN" altLang="en-US"/>
              <a:t>提高素质</a:t>
            </a:r>
            <a:endParaRPr lang="zh-CN" altLang="en-US"/>
          </a:p>
          <a:p>
            <a:r>
              <a:rPr lang="zh-CN" altLang="en-US"/>
              <a:t>                                                                     科技落后</a:t>
            </a:r>
            <a:endParaRPr lang="zh-CN" altLang="en-US"/>
          </a:p>
          <a:p>
            <a:r>
              <a:rPr lang="zh-CN" altLang="en-US"/>
              <a:t>                                                                     忽视道德</a:t>
            </a:r>
            <a:endParaRPr lang="zh-CN" altLang="en-US"/>
          </a:p>
        </p:txBody>
      </p:sp>
      <p:sp>
        <p:nvSpPr>
          <p:cNvPr id="22" name="左大括号 21"/>
          <p:cNvSpPr/>
          <p:nvPr/>
        </p:nvSpPr>
        <p:spPr>
          <a:xfrm>
            <a:off x="7345045" y="2707005"/>
            <a:ext cx="154305" cy="1437005"/>
          </a:xfrm>
          <a:prstGeom prst="leftBrace">
            <a:avLst>
              <a:gd name="adj1" fmla="val 8333"/>
              <a:gd name="adj2" fmla="val 50611"/>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3" name="文本框 22"/>
          <p:cNvSpPr txBox="1"/>
          <p:nvPr/>
        </p:nvSpPr>
        <p:spPr>
          <a:xfrm>
            <a:off x="7605395" y="2693670"/>
            <a:ext cx="1097280" cy="368300"/>
          </a:xfrm>
          <a:prstGeom prst="rect">
            <a:avLst/>
          </a:prstGeom>
          <a:noFill/>
        </p:spPr>
        <p:txBody>
          <a:bodyPr wrap="none" rtlCol="0">
            <a:spAutoFit/>
          </a:bodyPr>
          <a:p>
            <a:r>
              <a:rPr lang="zh-CN" altLang="en-US"/>
              <a:t>儒学扩大</a:t>
            </a:r>
            <a:endParaRPr lang="zh-CN" altLang="en-US"/>
          </a:p>
        </p:txBody>
      </p:sp>
      <p:sp>
        <p:nvSpPr>
          <p:cNvPr id="25" name="文本框 24"/>
          <p:cNvSpPr txBox="1"/>
          <p:nvPr/>
        </p:nvSpPr>
        <p:spPr>
          <a:xfrm>
            <a:off x="7605395" y="3061970"/>
            <a:ext cx="1097280" cy="368300"/>
          </a:xfrm>
          <a:prstGeom prst="rect">
            <a:avLst/>
          </a:prstGeom>
          <a:noFill/>
        </p:spPr>
        <p:txBody>
          <a:bodyPr wrap="none" rtlCol="0">
            <a:spAutoFit/>
          </a:bodyPr>
          <a:p>
            <a:r>
              <a:rPr lang="zh-CN" altLang="en-US"/>
              <a:t>重学风气</a:t>
            </a:r>
            <a:endParaRPr lang="zh-CN" altLang="en-US"/>
          </a:p>
        </p:txBody>
      </p:sp>
      <p:sp>
        <p:nvSpPr>
          <p:cNvPr id="26" name="文本框 25"/>
          <p:cNvSpPr txBox="1"/>
          <p:nvPr/>
        </p:nvSpPr>
        <p:spPr>
          <a:xfrm>
            <a:off x="7719695" y="3430270"/>
            <a:ext cx="1097280" cy="368300"/>
          </a:xfrm>
          <a:prstGeom prst="rect">
            <a:avLst/>
          </a:prstGeom>
          <a:noFill/>
        </p:spPr>
        <p:txBody>
          <a:bodyPr wrap="none" rtlCol="0">
            <a:spAutoFit/>
          </a:bodyPr>
          <a:p>
            <a:r>
              <a:rPr lang="zh-CN" altLang="en-US"/>
              <a:t>相对公平</a:t>
            </a:r>
            <a:endParaRPr lang="zh-CN" altLang="en-US"/>
          </a:p>
        </p:txBody>
      </p:sp>
      <p:sp>
        <p:nvSpPr>
          <p:cNvPr id="27" name="文本框 26"/>
          <p:cNvSpPr txBox="1"/>
          <p:nvPr/>
        </p:nvSpPr>
        <p:spPr>
          <a:xfrm>
            <a:off x="7719695" y="3798570"/>
            <a:ext cx="1097280" cy="368300"/>
          </a:xfrm>
          <a:prstGeom prst="rect">
            <a:avLst/>
          </a:prstGeom>
          <a:noFill/>
        </p:spPr>
        <p:txBody>
          <a:bodyPr wrap="none" rtlCol="0">
            <a:spAutoFit/>
          </a:bodyPr>
          <a:p>
            <a:r>
              <a:rPr lang="zh-CN" altLang="en-US"/>
              <a:t>阶层流动</a:t>
            </a:r>
            <a:endParaRPr lang="zh-CN" altLang="en-US"/>
          </a:p>
        </p:txBody>
      </p:sp>
      <p:sp>
        <p:nvSpPr>
          <p:cNvPr id="29" name="文本框 28"/>
          <p:cNvSpPr txBox="1"/>
          <p:nvPr/>
        </p:nvSpPr>
        <p:spPr>
          <a:xfrm>
            <a:off x="2641600" y="4998085"/>
            <a:ext cx="6614160" cy="645160"/>
          </a:xfrm>
          <a:prstGeom prst="rect">
            <a:avLst/>
          </a:prstGeom>
          <a:noFill/>
        </p:spPr>
        <p:txBody>
          <a:bodyPr wrap="square" rtlCol="0" anchor="t">
            <a:spAutoFit/>
          </a:bodyPr>
          <a:p>
            <a:r>
              <a:rPr lang="zh-CN" altLang="en-US"/>
              <a:t>宋：官僚政治渐趋平民化；重文；二府三司；通判；提点刑狱司</a:t>
            </a:r>
            <a:endParaRPr lang="zh-CN" altLang="en-US"/>
          </a:p>
          <a:p>
            <a:r>
              <a:rPr lang="zh-CN" altLang="en-US"/>
              <a:t>           范仲淹改革重政治，王安石变法重经济，内容全面。</a:t>
            </a:r>
            <a:endParaRPr lang="zh-CN" altLang="en-US"/>
          </a:p>
        </p:txBody>
      </p:sp>
      <p:sp>
        <p:nvSpPr>
          <p:cNvPr id="30" name="文本框 29"/>
          <p:cNvSpPr txBox="1"/>
          <p:nvPr/>
        </p:nvSpPr>
        <p:spPr>
          <a:xfrm>
            <a:off x="1875155" y="5643245"/>
            <a:ext cx="6355080" cy="368300"/>
          </a:xfrm>
          <a:prstGeom prst="rect">
            <a:avLst/>
          </a:prstGeom>
          <a:noFill/>
        </p:spPr>
        <p:txBody>
          <a:bodyPr wrap="none" rtlCol="0">
            <a:spAutoFit/>
          </a:bodyPr>
          <a:p>
            <a:r>
              <a:rPr lang="zh-CN" altLang="en-US"/>
              <a:t>科技：三大科技在宋朝成熟；火药用于军事；指南针用于航海</a:t>
            </a:r>
            <a:endParaRPr lang="zh-CN" altLang="en-US"/>
          </a:p>
        </p:txBody>
      </p:sp>
      <p:sp>
        <p:nvSpPr>
          <p:cNvPr id="32" name="文本框 31"/>
          <p:cNvSpPr txBox="1"/>
          <p:nvPr/>
        </p:nvSpPr>
        <p:spPr>
          <a:xfrm>
            <a:off x="1875155" y="5875020"/>
            <a:ext cx="7185025" cy="645160"/>
          </a:xfrm>
          <a:prstGeom prst="rect">
            <a:avLst/>
          </a:prstGeom>
          <a:noFill/>
        </p:spPr>
        <p:txBody>
          <a:bodyPr wrap="none" rtlCol="0">
            <a:spAutoFit/>
          </a:bodyPr>
          <a:p>
            <a:pPr algn="l"/>
            <a:r>
              <a:rPr lang="zh-CN" altLang="en-US"/>
              <a:t>思想文化：儒学危机，不断重建，三教合一</a:t>
            </a:r>
            <a:r>
              <a:rPr lang="en-US" altLang="zh-CN"/>
              <a:t>—</a:t>
            </a:r>
            <a:r>
              <a:rPr lang="zh-CN" altLang="en-US">
                <a:sym typeface="+mn-ea"/>
              </a:rPr>
              <a:t>理学；</a:t>
            </a:r>
            <a:endParaRPr lang="zh-CN" altLang="en-US">
              <a:sym typeface="+mn-ea"/>
            </a:endParaRPr>
          </a:p>
          <a:p>
            <a:pPr algn="l"/>
            <a:r>
              <a:rPr lang="zh-CN" altLang="en-US">
                <a:sym typeface="+mn-ea"/>
              </a:rPr>
              <a:t>                     唐诗；宋词</a:t>
            </a:r>
            <a:r>
              <a:rPr lang="en-US" altLang="zh-CN">
                <a:sym typeface="+mn-ea"/>
              </a:rPr>
              <a:t>—</a:t>
            </a:r>
            <a:r>
              <a:rPr lang="zh-CN" altLang="en-US">
                <a:sym typeface="+mn-ea"/>
              </a:rPr>
              <a:t>文化世俗化；</a:t>
            </a:r>
            <a:r>
              <a:rPr lang="zh-CN" altLang="en-US">
                <a:sym typeface="+mn-ea"/>
              </a:rPr>
              <a:t>楷书步入盛世；文人画、风俗画</a:t>
            </a:r>
            <a:endParaRPr lang="zh-CN" altLang="en-US">
              <a:sym typeface="+mn-ea"/>
            </a:endParaRPr>
          </a:p>
        </p:txBody>
      </p:sp>
      <p:sp>
        <p:nvSpPr>
          <p:cNvPr id="33" name="文本框 32"/>
          <p:cNvSpPr txBox="1"/>
          <p:nvPr/>
        </p:nvSpPr>
        <p:spPr>
          <a:xfrm>
            <a:off x="1800860" y="6475095"/>
            <a:ext cx="6583680" cy="368300"/>
          </a:xfrm>
          <a:prstGeom prst="rect">
            <a:avLst/>
          </a:prstGeom>
          <a:noFill/>
        </p:spPr>
        <p:txBody>
          <a:bodyPr wrap="none" rtlCol="0">
            <a:spAutoFit/>
          </a:bodyPr>
          <a:p>
            <a:pPr algn="l"/>
            <a:r>
              <a:rPr lang="zh-CN" altLang="en-US"/>
              <a:t>对外关系：海上丝绸之路；对外贸易发达；开放包容的对外政策</a:t>
            </a:r>
            <a:endParaRPr lang="zh-CN" altLang="en-US">
              <a:sym typeface="+mn-ea"/>
            </a:endParaRPr>
          </a:p>
        </p:txBody>
      </p:sp>
      <p:sp>
        <p:nvSpPr>
          <p:cNvPr id="2" name="文本框 1"/>
          <p:cNvSpPr txBox="1"/>
          <p:nvPr/>
        </p:nvSpPr>
        <p:spPr>
          <a:xfrm>
            <a:off x="0" y="1786890"/>
            <a:ext cx="675005" cy="3342640"/>
          </a:xfrm>
          <a:prstGeom prst="rect">
            <a:avLst/>
          </a:prstGeom>
          <a:noFill/>
        </p:spPr>
        <p:txBody>
          <a:bodyPr vert="eaVert" wrap="none" rtlCol="0">
            <a:spAutoFit/>
          </a:bodyPr>
          <a:p>
            <a:r>
              <a:rPr lang="zh-CN" altLang="en-US" sz="3200"/>
              <a:t>魏晋唐宋基础知识</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linds(horizont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linds(horizont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linds(horizont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linds(horizont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blinds(horizontal)">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blinds(horizontal)">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blinds(horizontal)">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blinds(horizontal)">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blinds(horizontal)">
                                      <p:cBhvr>
                                        <p:cTn id="132" dur="500"/>
                                        <p:tgtEl>
                                          <p:spTgt spid="32"/>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blinds(horizontal)">
                                      <p:cBhvr>
                                        <p:cTn id="1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6" grpId="0" bldLvl="0" animBg="1"/>
      <p:bldP spid="10" grpId="0"/>
      <p:bldP spid="5" grpId="0"/>
      <p:bldP spid="7" grpId="0" bldLvl="0" animBg="1"/>
      <p:bldP spid="24" grpId="0"/>
      <p:bldP spid="8" grpId="0" bldLvl="0" animBg="1"/>
      <p:bldP spid="31" grpId="0"/>
      <p:bldP spid="20" grpId="0" bldLvl="0" animBg="1"/>
      <p:bldP spid="9" grpId="0"/>
      <p:bldP spid="11" grpId="0"/>
      <p:bldP spid="12" grpId="0"/>
      <p:bldP spid="15" grpId="0" bldLvl="0" animBg="1"/>
      <p:bldP spid="16" grpId="0"/>
      <p:bldP spid="17" grpId="0"/>
      <p:bldP spid="18" grpId="0"/>
      <p:bldP spid="19" grpId="0"/>
      <p:bldP spid="22" grpId="0" bldLvl="0" animBg="1"/>
      <p:bldP spid="23" grpId="0"/>
      <p:bldP spid="25" grpId="0"/>
      <p:bldP spid="26" grpId="0"/>
      <p:bldP spid="27" grpId="0"/>
      <p:bldP spid="29" grpId="0"/>
      <p:bldP spid="30" grpId="0"/>
      <p:bldP spid="32" grpId="0"/>
      <p:bldP spid="3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5595" y="0"/>
            <a:ext cx="8828405" cy="924560"/>
          </a:xfrm>
        </p:spPr>
        <p:txBody>
          <a:bodyPr>
            <a:normAutofit fontScale="90000"/>
          </a:bodyPr>
          <a:p>
            <a:r>
              <a:rPr lang="en-US" altLang="zh-CN" sz="3555"/>
              <a:t>1</a:t>
            </a:r>
            <a:r>
              <a:rPr lang="zh-CN" altLang="en-US" sz="3555"/>
              <a:t>、</a:t>
            </a:r>
            <a:r>
              <a:rPr lang="zh-CN" altLang="en-US" sz="3555"/>
              <a:t>宋朝的思想、科技文化发展折射的时代特征</a:t>
            </a:r>
            <a:endParaRPr lang="zh-CN" altLang="en-US" sz="3555"/>
          </a:p>
        </p:txBody>
      </p:sp>
      <p:sp>
        <p:nvSpPr>
          <p:cNvPr id="100" name="文本框 99"/>
          <p:cNvSpPr txBox="1"/>
          <p:nvPr/>
        </p:nvSpPr>
        <p:spPr>
          <a:xfrm>
            <a:off x="635" y="1075055"/>
            <a:ext cx="9143365" cy="4707890"/>
          </a:xfrm>
          <a:prstGeom prst="rect">
            <a:avLst/>
          </a:prstGeom>
          <a:noFill/>
          <a:ln w="9525">
            <a:noFill/>
          </a:ln>
        </p:spPr>
        <p:txBody>
          <a:bodyPr wrap="square">
            <a:spAutoFit/>
          </a:bodyPr>
          <a:p>
            <a:pPr indent="304800"/>
            <a:r>
              <a:rPr lang="en-US" sz="2000" b="0">
                <a:latin typeface="Times New Roman" panose="02020603050405020304" pitchFamily="18" charset="0"/>
              </a:rPr>
              <a:t>(1)</a:t>
            </a:r>
            <a:r>
              <a:rPr lang="zh-CN" sz="2000" b="0">
                <a:ea typeface="宋体" panose="02010600030101010101" pitchFamily="2" charset="-122"/>
              </a:rPr>
              <a:t>思想：理学出现，儒家思想逐渐成熟。理学是适应封建专制集权强化的需要而出现的，实质上反映了封建社会中后期强化君主专制，维护封建统治的需要。</a:t>
            </a:r>
            <a:r>
              <a:rPr lang="en-US" sz="2000" b="0">
                <a:latin typeface="Times New Roman" panose="02020603050405020304" pitchFamily="18" charset="0"/>
              </a:rPr>
              <a:t>(2)</a:t>
            </a:r>
            <a:r>
              <a:rPr lang="zh-CN" sz="2000" b="0">
                <a:ea typeface="宋体" panose="02010600030101010101" pitchFamily="2" charset="-122"/>
              </a:rPr>
              <a:t>科技：宋朝时期是火药、指南针、印刷术三大发明广泛使用的成熟阶段，更是外传的重要时期，反映了宋朝社会经济的高度发展和中外交流的空前繁荣，也反映了社会生产发展的需要。三大发明的成熟和外传，大大推动了世界文明的进程。</a:t>
            </a:r>
            <a:r>
              <a:rPr lang="en-US" sz="2000" b="0">
                <a:latin typeface="Times New Roman" panose="02020603050405020304" pitchFamily="18" charset="0"/>
              </a:rPr>
              <a:t>(3)</a:t>
            </a:r>
            <a:r>
              <a:rPr lang="zh-CN" sz="2000" b="0">
                <a:ea typeface="宋体" panose="02010600030101010101" pitchFamily="2" charset="-122"/>
              </a:rPr>
              <a:t>文学：宋词成为宋代主要的文学形式。宋词一方面反映了宋代民族政权并立，国家分裂，文人用词抒发对国家分裂的悲愤，如辛弃疾；另一方面也反映了宋代商品经济发展，市民阶层扩大，词的文学形式和特色更加适应市民生活的需要，如柳永。</a:t>
            </a:r>
            <a:r>
              <a:rPr lang="en-US" sz="2000" b="0">
                <a:latin typeface="Times New Roman" panose="02020603050405020304" pitchFamily="18" charset="0"/>
              </a:rPr>
              <a:t>(4)</a:t>
            </a:r>
            <a:r>
              <a:rPr lang="zh-CN" sz="2000" b="0">
                <a:ea typeface="宋体" panose="02010600030101010101" pitchFamily="2" charset="-122"/>
              </a:rPr>
              <a:t>书画艺术</a:t>
            </a:r>
            <a:r>
              <a:rPr lang="en-US" sz="2000" b="0">
                <a:latin typeface="宋体" panose="02010600030101010101" pitchFamily="2" charset="-122"/>
                <a:cs typeface="Times New Roman" panose="02020603050405020304" pitchFamily="18" charset="0"/>
              </a:rPr>
              <a:t>①</a:t>
            </a:r>
            <a:r>
              <a:rPr lang="zh-CN" sz="2000" b="0">
                <a:ea typeface="宋体" panose="02010600030101010101" pitchFamily="2" charset="-122"/>
              </a:rPr>
              <a:t>宋代随着手工业、商业的不断发展，城市经济繁荣，出现了封建文化的高度繁荣，涌现出一大批书法家、画家，如北宋的苏轼、黄庭坚等。风俗画盛行，如张择端的《清明上河图》，反映了北宋东京的繁华景象。</a:t>
            </a:r>
            <a:r>
              <a:rPr lang="en-US" sz="2000" b="0">
                <a:latin typeface="宋体" panose="02010600030101010101" pitchFamily="2" charset="-122"/>
                <a:cs typeface="Times New Roman" panose="02020603050405020304" pitchFamily="18" charset="0"/>
              </a:rPr>
              <a:t>②</a:t>
            </a:r>
            <a:r>
              <a:rPr lang="zh-CN" sz="2000" b="0">
                <a:ea typeface="宋体" panose="02010600030101010101" pitchFamily="2" charset="-122"/>
              </a:rPr>
              <a:t>宋代强化专制集权，反映在绘画方面，如宫廷画盛行；强调以景写意，抒发作者个人内心情感的文人画进一步发展。</a:t>
            </a:r>
            <a:endParaRPr lang="zh-CN" altLang="en-US" sz="20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b="1">
                <a:ea typeface="黑体" panose="02010609060101010101" charset="-122"/>
                <a:sym typeface="+mn-ea"/>
              </a:rPr>
              <a:t>2</a:t>
            </a:r>
            <a:r>
              <a:rPr lang="zh-CN" altLang="en-US" b="1">
                <a:ea typeface="黑体" panose="02010609060101010101" charset="-122"/>
                <a:sym typeface="+mn-ea"/>
              </a:rPr>
              <a:t>、</a:t>
            </a:r>
            <a:r>
              <a:rPr lang="zh-CN" b="1">
                <a:ea typeface="黑体" panose="02010609060101010101" charset="-122"/>
                <a:sym typeface="+mn-ea"/>
              </a:rPr>
              <a:t>中国古代城市发展演变的特点</a:t>
            </a:r>
            <a:endParaRPr lang="en-US" b="1">
              <a:latin typeface="Times New Roman" panose="02020603050405020304" pitchFamily="18" charset="0"/>
              <a:ea typeface="宋体" panose="02010600030101010101" pitchFamily="2" charset="-122"/>
              <a:sym typeface="+mn-ea"/>
            </a:endParaRPr>
          </a:p>
          <a:p>
            <a:endParaRPr lang="zh-CN" altLang="en-US"/>
          </a:p>
        </p:txBody>
      </p:sp>
      <p:sp>
        <p:nvSpPr>
          <p:cNvPr id="100" name="文本框 99"/>
          <p:cNvSpPr txBox="1"/>
          <p:nvPr/>
        </p:nvSpPr>
        <p:spPr>
          <a:xfrm>
            <a:off x="164465" y="1254125"/>
            <a:ext cx="8815705" cy="4892675"/>
          </a:xfrm>
          <a:prstGeom prst="rect">
            <a:avLst/>
          </a:prstGeom>
          <a:noFill/>
          <a:ln w="9525">
            <a:noFill/>
          </a:ln>
        </p:spPr>
        <p:txBody>
          <a:bodyPr wrap="square">
            <a:spAutoFit/>
          </a:bodyPr>
          <a:p>
            <a:pPr indent="306070"/>
            <a:r>
              <a:rPr lang="en-US" sz="2400" b="1">
                <a:latin typeface="Times New Roman" panose="02020603050405020304" pitchFamily="18" charset="0"/>
                <a:ea typeface="宋体" panose="02010600030101010101" pitchFamily="2" charset="-122"/>
              </a:rPr>
              <a:t>1</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从城市功能上来看：早期</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城</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与</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市</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是分开的。先秦至唐代主要是</a:t>
            </a:r>
            <a:r>
              <a:rPr lang="zh-CN" sz="2400" b="1">
                <a:solidFill>
                  <a:srgbClr val="FF0000"/>
                </a:solidFill>
                <a:ea typeface="宋体" panose="02010600030101010101" pitchFamily="2" charset="-122"/>
              </a:rPr>
              <a:t>政治中心或军事</a:t>
            </a:r>
            <a:r>
              <a:rPr lang="zh-CN" sz="2400" b="1">
                <a:ea typeface="宋体" panose="02010600030101010101" pitchFamily="2" charset="-122"/>
              </a:rPr>
              <a:t>重镇；唐代以后</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城市的</a:t>
            </a:r>
            <a:r>
              <a:rPr lang="zh-CN" sz="2400" b="1">
                <a:solidFill>
                  <a:srgbClr val="FF0000"/>
                </a:solidFill>
                <a:ea typeface="宋体" panose="02010600030101010101" pitchFamily="2" charset="-122"/>
              </a:rPr>
              <a:t>经济功能</a:t>
            </a:r>
            <a:r>
              <a:rPr lang="zh-CN" sz="2400" b="1">
                <a:ea typeface="宋体" panose="02010600030101010101" pitchFamily="2" charset="-122"/>
              </a:rPr>
              <a:t>逐</a:t>
            </a:r>
            <a:r>
              <a:rPr lang="zh-CN" sz="2400" b="1">
                <a:latin typeface="Times New Roman" panose="02020603050405020304" pitchFamily="18" charset="0"/>
                <a:ea typeface="宋体" panose="02010600030101010101" pitchFamily="2" charset="-122"/>
              </a:rPr>
              <a:t>渐增强；宋代时逐渐超过了政治功能。</a:t>
            </a:r>
            <a:r>
              <a:rPr lang="en-US" sz="2400" b="1">
                <a:latin typeface="Times New Roman" panose="02020603050405020304" pitchFamily="18" charset="0"/>
                <a:ea typeface="宋体" panose="02010600030101010101" pitchFamily="2" charset="-122"/>
              </a:rPr>
              <a:t>2</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从城市的商业活动来看：政府对城市的商业活动</a:t>
            </a:r>
            <a:r>
              <a:rPr lang="zh-CN" sz="2400" b="1">
                <a:solidFill>
                  <a:srgbClr val="FF0000"/>
                </a:solidFill>
                <a:ea typeface="宋体" panose="02010600030101010101" pitchFamily="2" charset="-122"/>
              </a:rPr>
              <a:t>由限制到逐渐放松</a:t>
            </a:r>
            <a:r>
              <a:rPr lang="zh-CN" sz="2400" b="1">
                <a:ea typeface="宋体" panose="02010600030101010101" pitchFamily="2" charset="-122"/>
              </a:rPr>
              <a:t>。宋代以前</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市坊分开</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严格限制商业活动的时间和空间</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宋代逐渐打破市坊界限。</a:t>
            </a:r>
            <a:r>
              <a:rPr lang="en-US" sz="2400" b="1">
                <a:latin typeface="Times New Roman" panose="02020603050405020304" pitchFamily="18" charset="0"/>
                <a:ea typeface="宋体" panose="02010600030101010101" pitchFamily="2" charset="-122"/>
              </a:rPr>
              <a:t>3</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从城市数量和规模来看：唐代开始</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商业城市</a:t>
            </a:r>
            <a:r>
              <a:rPr lang="zh-CN" sz="2400" b="1">
                <a:solidFill>
                  <a:srgbClr val="FF0000"/>
                </a:solidFill>
                <a:ea typeface="宋体" panose="02010600030101010101" pitchFamily="2" charset="-122"/>
              </a:rPr>
              <a:t>数量不断增多</a:t>
            </a:r>
            <a:r>
              <a:rPr lang="zh-CN" sz="2400" b="1">
                <a:latin typeface="Times New Roman" panose="02020603050405020304" pitchFamily="18" charset="0"/>
                <a:ea typeface="宋体" panose="02010600030101010101" pitchFamily="2" charset="-122"/>
              </a:rPr>
              <a:t>，</a:t>
            </a:r>
            <a:r>
              <a:rPr lang="zh-CN" sz="2400" b="1">
                <a:solidFill>
                  <a:srgbClr val="FF0000"/>
                </a:solidFill>
                <a:ea typeface="宋体" panose="02010600030101010101" pitchFamily="2" charset="-122"/>
              </a:rPr>
              <a:t>规模不断扩大</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至明清时期</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江南地区出现了大批的工商业城镇。</a:t>
            </a:r>
            <a:r>
              <a:rPr lang="en-US" sz="2400" b="1">
                <a:latin typeface="Times New Roman" panose="02020603050405020304" pitchFamily="18" charset="0"/>
                <a:ea typeface="宋体" panose="02010600030101010101" pitchFamily="2" charset="-122"/>
              </a:rPr>
              <a:t>4</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从城市布局和分布上看：城市的</a:t>
            </a:r>
            <a:r>
              <a:rPr lang="zh-CN" sz="2400" b="1">
                <a:solidFill>
                  <a:srgbClr val="FF0000"/>
                </a:solidFill>
                <a:ea typeface="宋体" panose="02010600030101010101" pitchFamily="2" charset="-122"/>
              </a:rPr>
              <a:t>布局体现君主专制统治的理念</a:t>
            </a:r>
            <a:r>
              <a:rPr lang="zh-CN" sz="2400" b="1">
                <a:ea typeface="宋体" panose="02010600030101010101" pitchFamily="2" charset="-122"/>
              </a:rPr>
              <a:t>；</a:t>
            </a:r>
            <a:r>
              <a:rPr lang="zh-CN" sz="2400" b="1">
                <a:solidFill>
                  <a:srgbClr val="FF0000"/>
                </a:solidFill>
                <a:ea typeface="宋体" panose="02010600030101010101" pitchFamily="2" charset="-122"/>
              </a:rPr>
              <a:t>区</a:t>
            </a:r>
            <a:r>
              <a:rPr lang="zh-CN" sz="2400" b="1">
                <a:solidFill>
                  <a:srgbClr val="FF0000"/>
                </a:solidFill>
                <a:latin typeface="Times New Roman" panose="02020603050405020304" pitchFamily="18" charset="0"/>
                <a:ea typeface="宋体" panose="02010600030101010101" pitchFamily="2" charset="-122"/>
              </a:rPr>
              <a:t>域分布与经济重心紧密相连</a:t>
            </a:r>
            <a:r>
              <a:rPr lang="zh-CN" sz="2400" b="1">
                <a:latin typeface="Times New Roman" panose="02020603050405020304" pitchFamily="18" charset="0"/>
                <a:ea typeface="宋体" panose="02010600030101010101" pitchFamily="2" charset="-122"/>
              </a:rPr>
              <a:t>；唐宋以后，经济重心南移，江南城市逐渐增多。</a:t>
            </a:r>
            <a:r>
              <a:rPr lang="en-US" sz="2400" b="1">
                <a:latin typeface="Times New Roman" panose="02020603050405020304" pitchFamily="18" charset="0"/>
                <a:ea typeface="宋体" panose="02010600030101010101" pitchFamily="2" charset="-122"/>
              </a:rPr>
              <a:t>5</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随着城市商品经济的发展</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市民阶层扩大</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影响了</a:t>
            </a:r>
            <a:r>
              <a:rPr lang="zh-CN" sz="2400" b="1">
                <a:solidFill>
                  <a:srgbClr val="FF0000"/>
                </a:solidFill>
                <a:ea typeface="宋体" panose="02010600030101010101" pitchFamily="2" charset="-122"/>
              </a:rPr>
              <a:t>文学艺术</a:t>
            </a:r>
            <a:r>
              <a:rPr lang="zh-CN" sz="2400" b="1">
                <a:ea typeface="宋体" panose="02010600030101010101" pitchFamily="2" charset="-122"/>
              </a:rPr>
              <a:t>的发展</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同样也推动了</a:t>
            </a:r>
            <a:r>
              <a:rPr lang="zh-CN" sz="2400" b="1">
                <a:solidFill>
                  <a:srgbClr val="FF0000"/>
                </a:solidFill>
                <a:ea typeface="宋体" panose="02010600030101010101" pitchFamily="2" charset="-122"/>
              </a:rPr>
              <a:t>市民的价值观念</a:t>
            </a:r>
            <a:r>
              <a:rPr lang="zh-CN" sz="2400" b="1">
                <a:ea typeface="宋体" panose="02010600030101010101" pitchFamily="2" charset="-122"/>
              </a:rPr>
              <a:t>、</a:t>
            </a:r>
            <a:r>
              <a:rPr lang="zh-CN" sz="2400" b="1">
                <a:solidFill>
                  <a:srgbClr val="FF0000"/>
                </a:solidFill>
                <a:ea typeface="宋体" panose="02010600030101010101" pitchFamily="2" charset="-122"/>
              </a:rPr>
              <a:t>生活方式</a:t>
            </a:r>
            <a:r>
              <a:rPr lang="zh-CN" sz="2400" b="1">
                <a:ea typeface="宋体" panose="02010600030101010101" pitchFamily="2" charset="-122"/>
              </a:rPr>
              <a:t>发生了变化。</a:t>
            </a:r>
            <a:endParaRPr lang="zh-CN" altLang="en-US" sz="24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3555" b="1">
                <a:ea typeface="黑体" panose="02010609060101010101" charset="-122"/>
                <a:sym typeface="+mn-ea"/>
              </a:rPr>
              <a:t>3</a:t>
            </a:r>
            <a:r>
              <a:rPr lang="zh-CN" sz="3555" b="1">
                <a:ea typeface="黑体" panose="02010609060101010101" charset="-122"/>
                <a:sym typeface="+mn-ea"/>
              </a:rPr>
              <a:t>、比较宋朝</a:t>
            </a:r>
            <a:r>
              <a:rPr lang="en-US" sz="3555" b="1">
                <a:latin typeface="宋体" panose="02010600030101010101" pitchFamily="2" charset="-122"/>
                <a:cs typeface="Times New Roman" panose="02020603050405020304" pitchFamily="18" charset="0"/>
                <a:sym typeface="+mn-ea"/>
              </a:rPr>
              <a:t>“</a:t>
            </a:r>
            <a:r>
              <a:rPr lang="zh-CN" sz="3555" b="1">
                <a:ea typeface="黑体" panose="02010609060101010101" charset="-122"/>
                <a:sym typeface="+mn-ea"/>
              </a:rPr>
              <a:t>商业革命</a:t>
            </a:r>
            <a:r>
              <a:rPr lang="en-US" sz="3555" b="1">
                <a:latin typeface="宋体" panose="02010600030101010101" pitchFamily="2" charset="-122"/>
                <a:cs typeface="Times New Roman" panose="02020603050405020304" pitchFamily="18" charset="0"/>
                <a:sym typeface="+mn-ea"/>
              </a:rPr>
              <a:t>”</a:t>
            </a:r>
            <a:r>
              <a:rPr lang="zh-CN" sz="3555" b="1">
                <a:ea typeface="黑体" panose="02010609060101010101" charset="-122"/>
                <a:sym typeface="+mn-ea"/>
              </a:rPr>
              <a:t>和西方</a:t>
            </a:r>
            <a:r>
              <a:rPr lang="en-US" sz="3555" b="1">
                <a:latin typeface="宋体" panose="02010600030101010101" pitchFamily="2" charset="-122"/>
                <a:cs typeface="Times New Roman" panose="02020603050405020304" pitchFamily="18" charset="0"/>
                <a:sym typeface="+mn-ea"/>
              </a:rPr>
              <a:t>“</a:t>
            </a:r>
            <a:r>
              <a:rPr lang="zh-CN" sz="3555" b="1">
                <a:ea typeface="黑体" panose="02010609060101010101" charset="-122"/>
                <a:sym typeface="+mn-ea"/>
              </a:rPr>
              <a:t>商业革命</a:t>
            </a:r>
            <a:r>
              <a:rPr lang="en-US" sz="3555" b="1">
                <a:latin typeface="宋体" panose="02010600030101010101" pitchFamily="2" charset="-122"/>
                <a:cs typeface="Times New Roman" panose="02020603050405020304" pitchFamily="18" charset="0"/>
                <a:sym typeface="+mn-ea"/>
              </a:rPr>
              <a:t>”</a:t>
            </a:r>
            <a:endParaRPr lang="en-US" sz="3555" b="1">
              <a:latin typeface="Times New Roman" panose="02020603050405020304" pitchFamily="18" charset="0"/>
              <a:ea typeface="宋体" panose="02010600030101010101" pitchFamily="2" charset="-122"/>
              <a:sym typeface="+mn-ea"/>
            </a:endParaRPr>
          </a:p>
          <a:p>
            <a:endParaRPr lang="zh-CN" altLang="en-US" sz="3555"/>
          </a:p>
        </p:txBody>
      </p:sp>
      <p:sp>
        <p:nvSpPr>
          <p:cNvPr id="100" name="文本框 99"/>
          <p:cNvSpPr txBox="1"/>
          <p:nvPr/>
        </p:nvSpPr>
        <p:spPr>
          <a:xfrm>
            <a:off x="924560" y="1032510"/>
            <a:ext cx="7531100" cy="5631180"/>
          </a:xfrm>
          <a:prstGeom prst="rect">
            <a:avLst/>
          </a:prstGeom>
          <a:noFill/>
          <a:ln w="9525">
            <a:noFill/>
          </a:ln>
        </p:spPr>
        <p:txBody>
          <a:bodyPr wrap="square">
            <a:spAutoFit/>
          </a:bodyPr>
          <a:p>
            <a:pPr indent="306070" algn="ctr"/>
            <a:r>
              <a:rPr lang="en-US" sz="2400" b="1">
                <a:latin typeface="Times New Roman" panose="02020603050405020304" pitchFamily="18" charset="0"/>
                <a:ea typeface="宋体" panose="02010600030101010101" pitchFamily="2" charset="-122"/>
              </a:rPr>
              <a:t>(1)</a:t>
            </a:r>
            <a:r>
              <a:rPr lang="zh-CN" sz="2400" b="1">
                <a:ea typeface="宋体" panose="02010600030101010101" pitchFamily="2" charset="-122"/>
              </a:rPr>
              <a:t>从发展水平来看：宋朝的</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商业革命</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仍然</a:t>
            </a:r>
            <a:r>
              <a:rPr lang="zh-CN" sz="2400" b="1">
                <a:solidFill>
                  <a:srgbClr val="FF0000"/>
                </a:solidFill>
                <a:ea typeface="宋体" panose="02010600030101010101" pitchFamily="2" charset="-122"/>
              </a:rPr>
              <a:t>没有突破农耕经济的范畴</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没有进一步推动新的经济因素和阶级力量的产生；西方的</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商业革命</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促进封建生产关系的瓦解</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促进资本主义和资产阶级力量的成长。</a:t>
            </a:r>
            <a:r>
              <a:rPr lang="en-US" sz="2400" b="1">
                <a:latin typeface="Times New Roman" panose="02020603050405020304" pitchFamily="18" charset="0"/>
                <a:ea typeface="宋体" panose="02010600030101010101" pitchFamily="2" charset="-122"/>
              </a:rPr>
              <a:t>(2)</a:t>
            </a:r>
            <a:r>
              <a:rPr lang="zh-CN" sz="2400" b="1">
                <a:ea typeface="宋体" panose="02010600030101010101" pitchFamily="2" charset="-122"/>
              </a:rPr>
              <a:t>从范围来看：宋朝的</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商业革命</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由于专制制度的阻碍</a:t>
            </a:r>
            <a:r>
              <a:rPr lang="zh-CN" sz="2400" b="1">
                <a:latin typeface="Times New Roman" panose="02020603050405020304" pitchFamily="18" charset="0"/>
                <a:ea typeface="宋体" panose="02010600030101010101" pitchFamily="2" charset="-122"/>
              </a:rPr>
              <a:t>，</a:t>
            </a:r>
            <a:r>
              <a:rPr lang="zh-CN" sz="2400" b="1">
                <a:solidFill>
                  <a:srgbClr val="FF0000"/>
                </a:solidFill>
                <a:ea typeface="宋体" panose="02010600030101010101" pitchFamily="2" charset="-122"/>
              </a:rPr>
              <a:t>工商业的发展仍受</a:t>
            </a:r>
            <a:r>
              <a:rPr lang="zh-CN" sz="2400" b="1">
                <a:ea typeface="宋体" panose="02010600030101010101" pitchFamily="2" charset="-122"/>
              </a:rPr>
              <a:t>重农抑商政策的制约</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对外贸易仍以官方贸易为主</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官营手工业仍然占据主导地位</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国内市场比较狭小；西方</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商业革命</a:t>
            </a:r>
            <a:r>
              <a:rPr lang="en-US" sz="2400" b="1">
                <a:latin typeface="宋体" panose="02010600030101010101" pitchFamily="2" charset="-122"/>
                <a:cs typeface="Times New Roman" panose="02020603050405020304" pitchFamily="18" charset="0"/>
              </a:rPr>
              <a:t>”</a:t>
            </a:r>
            <a:r>
              <a:rPr lang="zh-CN" sz="2400" b="1">
                <a:latin typeface="Times New Roman" panose="02020603050405020304" pitchFamily="18" charset="0"/>
                <a:ea typeface="宋体" panose="02010600030101010101" pitchFamily="2" charset="-122"/>
              </a:rPr>
              <a:t>形成区域性贸易市场，使世界市场的雏形出现，推动了经济结构和经营方式的转变，出现股份制、银行等经营现象。</a:t>
            </a:r>
            <a:r>
              <a:rPr lang="en-US"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ea typeface="宋体" panose="02010600030101010101" pitchFamily="2" charset="-122"/>
              </a:rPr>
              <a:t>3)</a:t>
            </a:r>
            <a:r>
              <a:rPr lang="zh-CN" sz="2400" b="1">
                <a:ea typeface="宋体" panose="02010600030101010101" pitchFamily="2" charset="-122"/>
              </a:rPr>
              <a:t>从影响上来看：宋朝的</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商业革命</a:t>
            </a:r>
            <a:r>
              <a:rPr lang="en-US" sz="2400" b="1">
                <a:latin typeface="宋体" panose="02010600030101010101" pitchFamily="2" charset="-122"/>
                <a:cs typeface="Times New Roman" panose="02020603050405020304" pitchFamily="18" charset="0"/>
              </a:rPr>
              <a:t>”</a:t>
            </a:r>
            <a:r>
              <a:rPr lang="zh-CN" sz="2400" b="1">
                <a:solidFill>
                  <a:srgbClr val="FF0000"/>
                </a:solidFill>
                <a:ea typeface="宋体" panose="02010600030101010101" pitchFamily="2" charset="-122"/>
              </a:rPr>
              <a:t>没有推动</a:t>
            </a:r>
            <a:r>
              <a:rPr lang="zh-CN" sz="2400" b="1">
                <a:ea typeface="宋体" panose="02010600030101010101" pitchFamily="2" charset="-122"/>
              </a:rPr>
              <a:t>封建生产方式</a:t>
            </a:r>
            <a:r>
              <a:rPr lang="en-US" sz="2400" b="1">
                <a:latin typeface="Times New Roman" panose="02020603050405020304" pitchFamily="18" charset="0"/>
                <a:ea typeface="宋体" panose="02010600030101010101" pitchFamily="2" charset="-122"/>
              </a:rPr>
              <a:t>(</a:t>
            </a:r>
            <a:r>
              <a:rPr lang="zh-CN" sz="2400" b="1">
                <a:ea typeface="宋体" panose="02010600030101010101" pitchFamily="2" charset="-122"/>
              </a:rPr>
              <a:t>生产关系</a:t>
            </a:r>
            <a:r>
              <a:rPr lang="en-US"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向资本主义生产方式迈进；西方</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商业革命</a:t>
            </a:r>
            <a:r>
              <a:rPr lang="en-US" sz="2400" b="1">
                <a:latin typeface="宋体" panose="02010600030101010101" pitchFamily="2" charset="-122"/>
                <a:cs typeface="Times New Roman" panose="02020603050405020304" pitchFamily="18" charset="0"/>
              </a:rPr>
              <a:t>”</a:t>
            </a:r>
            <a:r>
              <a:rPr lang="zh-CN" sz="2400" b="1">
                <a:ea typeface="宋体" panose="02010600030101010101" pitchFamily="2" charset="-122"/>
              </a:rPr>
              <a:t>促使西欧封建制度瓦解和推动资本主义的发展</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贸易中心的转移推动了西欧的英国、荷兰、法国等国资本主义经济的发展、思想文化和社会制度的变革。</a:t>
            </a:r>
            <a:endParaRPr lang="zh-CN" altLang="en-US" sz="24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220980" y="183515"/>
            <a:ext cx="8923020" cy="583565"/>
          </a:xfrm>
          <a:prstGeom prst="rect">
            <a:avLst/>
          </a:prstGeom>
          <a:noFill/>
        </p:spPr>
        <p:txBody>
          <a:bodyPr wrap="none" rtlCol="0">
            <a:spAutoFit/>
          </a:bodyPr>
          <a:p>
            <a:r>
              <a:rPr lang="en-US" altLang="zh-CN" sz="3200"/>
              <a:t>4</a:t>
            </a:r>
            <a:r>
              <a:rPr lang="zh-CN" altLang="en-US" sz="3200"/>
              <a:t>、</a:t>
            </a:r>
            <a:r>
              <a:rPr lang="zh-CN" altLang="en-US" sz="3200"/>
              <a:t>魏晋南北朝时期的政治、经济和科技思想文化</a:t>
            </a:r>
            <a:endParaRPr lang="zh-CN" altLang="en-US" sz="3200"/>
          </a:p>
        </p:txBody>
      </p:sp>
      <p:sp>
        <p:nvSpPr>
          <p:cNvPr id="2" name="文本框 1"/>
          <p:cNvSpPr txBox="1"/>
          <p:nvPr/>
        </p:nvSpPr>
        <p:spPr>
          <a:xfrm>
            <a:off x="132080" y="1012190"/>
            <a:ext cx="7802880" cy="460375"/>
          </a:xfrm>
          <a:prstGeom prst="rect">
            <a:avLst/>
          </a:prstGeom>
          <a:noFill/>
        </p:spPr>
        <p:txBody>
          <a:bodyPr wrap="none" rtlCol="0">
            <a:spAutoFit/>
          </a:bodyPr>
          <a:p>
            <a:r>
              <a:rPr lang="zh-CN" altLang="en-US" sz="2400"/>
              <a:t>总特征：国家大分裂，民族大融合，北方衰退，南方开发</a:t>
            </a:r>
            <a:endParaRPr lang="zh-CN" altLang="en-US" sz="2400"/>
          </a:p>
        </p:txBody>
      </p:sp>
      <p:sp>
        <p:nvSpPr>
          <p:cNvPr id="3" name="文本框 2"/>
          <p:cNvSpPr txBox="1"/>
          <p:nvPr/>
        </p:nvSpPr>
        <p:spPr>
          <a:xfrm>
            <a:off x="132080" y="1722120"/>
            <a:ext cx="8412480" cy="829945"/>
          </a:xfrm>
          <a:prstGeom prst="rect">
            <a:avLst/>
          </a:prstGeom>
          <a:noFill/>
        </p:spPr>
        <p:txBody>
          <a:bodyPr wrap="none" rtlCol="0">
            <a:spAutoFit/>
          </a:bodyPr>
          <a:p>
            <a:r>
              <a:rPr lang="zh-CN" altLang="en-US" sz="2400"/>
              <a:t>政治上：国家分裂，</a:t>
            </a:r>
            <a:r>
              <a:rPr lang="zh-CN" altLang="en-US" sz="2400">
                <a:solidFill>
                  <a:srgbClr val="FF0000"/>
                </a:solidFill>
              </a:rPr>
              <a:t>民族融合</a:t>
            </a:r>
            <a:r>
              <a:rPr lang="zh-CN" altLang="en-US" sz="2400"/>
              <a:t>，孝文帝改革，三省体制形成，</a:t>
            </a:r>
            <a:endParaRPr lang="zh-CN" altLang="en-US" sz="2400"/>
          </a:p>
          <a:p>
            <a:r>
              <a:rPr lang="zh-CN" altLang="en-US" sz="2400"/>
              <a:t>士族衰落，庶族兴起，</a:t>
            </a:r>
            <a:r>
              <a:rPr lang="zh-CN" altLang="en-US" sz="2400">
                <a:solidFill>
                  <a:srgbClr val="FF0000"/>
                </a:solidFill>
              </a:rPr>
              <a:t>九品中正</a:t>
            </a:r>
            <a:endParaRPr lang="zh-CN" altLang="en-US" sz="2400">
              <a:solidFill>
                <a:srgbClr val="FF0000"/>
              </a:solidFill>
            </a:endParaRPr>
          </a:p>
        </p:txBody>
      </p:sp>
      <p:sp>
        <p:nvSpPr>
          <p:cNvPr id="4" name="文本框 3"/>
          <p:cNvSpPr txBox="1"/>
          <p:nvPr/>
        </p:nvSpPr>
        <p:spPr>
          <a:xfrm>
            <a:off x="132080" y="2552065"/>
            <a:ext cx="8717280" cy="829945"/>
          </a:xfrm>
          <a:prstGeom prst="rect">
            <a:avLst/>
          </a:prstGeom>
          <a:noFill/>
        </p:spPr>
        <p:txBody>
          <a:bodyPr wrap="none" rtlCol="0">
            <a:spAutoFit/>
          </a:bodyPr>
          <a:p>
            <a:r>
              <a:rPr lang="zh-CN" altLang="en-US" sz="2400"/>
              <a:t>经济上：北方经济遭到破坏，</a:t>
            </a:r>
            <a:r>
              <a:rPr lang="zh-CN" altLang="en-US" sz="2400">
                <a:solidFill>
                  <a:srgbClr val="FF0000"/>
                </a:solidFill>
              </a:rPr>
              <a:t>北魏孝文帝改革</a:t>
            </a:r>
            <a:r>
              <a:rPr lang="zh-CN" altLang="en-US" sz="2400"/>
              <a:t>，促进恢复发展，</a:t>
            </a:r>
            <a:endParaRPr lang="zh-CN" altLang="en-US" sz="2400"/>
          </a:p>
          <a:p>
            <a:r>
              <a:rPr lang="zh-CN" altLang="en-US" sz="2400"/>
              <a:t>南方得以开发，</a:t>
            </a:r>
            <a:r>
              <a:rPr lang="zh-CN" altLang="en-US" sz="2400">
                <a:solidFill>
                  <a:srgbClr val="FF0000"/>
                </a:solidFill>
              </a:rPr>
              <a:t>经济重心南移趋势</a:t>
            </a:r>
            <a:r>
              <a:rPr lang="zh-CN" altLang="en-US" sz="2400"/>
              <a:t>；造纸、灌钢法、白瓷；</a:t>
            </a:r>
            <a:r>
              <a:rPr lang="zh-CN" altLang="en-US" sz="2400">
                <a:solidFill>
                  <a:srgbClr val="FF0000"/>
                </a:solidFill>
              </a:rPr>
              <a:t>草市</a:t>
            </a:r>
            <a:endParaRPr lang="zh-CN" altLang="en-US" sz="2400">
              <a:solidFill>
                <a:srgbClr val="FF0000"/>
              </a:solidFill>
            </a:endParaRPr>
          </a:p>
        </p:txBody>
      </p:sp>
      <p:sp>
        <p:nvSpPr>
          <p:cNvPr id="5" name="文本框 4"/>
          <p:cNvSpPr txBox="1"/>
          <p:nvPr/>
        </p:nvSpPr>
        <p:spPr>
          <a:xfrm>
            <a:off x="132080" y="3698240"/>
            <a:ext cx="8972550" cy="1568450"/>
          </a:xfrm>
          <a:prstGeom prst="rect">
            <a:avLst/>
          </a:prstGeom>
          <a:noFill/>
        </p:spPr>
        <p:txBody>
          <a:bodyPr wrap="none" rtlCol="0">
            <a:spAutoFit/>
          </a:bodyPr>
          <a:p>
            <a:pPr algn="l"/>
            <a:r>
              <a:rPr lang="zh-CN" altLang="en-US" sz="2400"/>
              <a:t>科技思想文化上：马钧改进翻车、</a:t>
            </a:r>
            <a:r>
              <a:rPr lang="zh-CN" altLang="en-US" sz="2400">
                <a:solidFill>
                  <a:srgbClr val="FF0000"/>
                </a:solidFill>
              </a:rPr>
              <a:t>《</a:t>
            </a:r>
            <a:r>
              <a:rPr lang="zh-CN" altLang="en-US" sz="2400">
                <a:solidFill>
                  <a:srgbClr val="FF0000"/>
                </a:solidFill>
                <a:sym typeface="+mn-ea"/>
              </a:rPr>
              <a:t>齐民要术</a:t>
            </a:r>
            <a:r>
              <a:rPr lang="zh-CN" altLang="en-US" sz="2400">
                <a:solidFill>
                  <a:srgbClr val="FF0000"/>
                </a:solidFill>
              </a:rPr>
              <a:t>》</a:t>
            </a:r>
            <a:r>
              <a:rPr lang="zh-CN" altLang="en-US" sz="2400"/>
              <a:t>；</a:t>
            </a:r>
            <a:r>
              <a:rPr lang="zh-CN" altLang="en-US" sz="2400">
                <a:solidFill>
                  <a:srgbClr val="FF0000"/>
                </a:solidFill>
              </a:rPr>
              <a:t>《水经注》</a:t>
            </a:r>
            <a:r>
              <a:rPr lang="zh-CN" altLang="en-US" sz="2400"/>
              <a:t>、</a:t>
            </a:r>
            <a:endParaRPr lang="zh-CN" altLang="en-US" sz="2400"/>
          </a:p>
          <a:p>
            <a:pPr algn="l"/>
            <a:r>
              <a:rPr lang="zh-CN" altLang="en-US" sz="2400">
                <a:solidFill>
                  <a:srgbClr val="FF0000"/>
                </a:solidFill>
              </a:rPr>
              <a:t>裴秀的制图六体</a:t>
            </a:r>
            <a:r>
              <a:rPr lang="zh-CN" altLang="en-US" sz="2400"/>
              <a:t>（分率、准望、道里、高下、方斜、迂直）；</a:t>
            </a:r>
            <a:endParaRPr lang="zh-CN" altLang="en-US" sz="2400"/>
          </a:p>
          <a:p>
            <a:pPr algn="l"/>
            <a:r>
              <a:rPr lang="zh-CN" altLang="en-US" sz="2400"/>
              <a:t>圆周率；</a:t>
            </a:r>
            <a:r>
              <a:rPr lang="zh-CN" altLang="en-US" sz="2400">
                <a:solidFill>
                  <a:srgbClr val="FF0000"/>
                </a:solidFill>
              </a:rPr>
              <a:t>书法成为艺术</a:t>
            </a:r>
            <a:r>
              <a:rPr lang="zh-CN" altLang="en-US" sz="2400"/>
              <a:t>，行书盛，楷书生；佛教、道教兴盛，</a:t>
            </a:r>
            <a:endParaRPr lang="zh-CN" altLang="en-US" sz="2400"/>
          </a:p>
          <a:p>
            <a:pPr algn="l"/>
            <a:r>
              <a:rPr lang="zh-CN" altLang="en-US" sz="2400"/>
              <a:t>玄学产生；顾恺之的《女史箴图》《洛神赋图》，提出</a:t>
            </a:r>
            <a:r>
              <a:rPr lang="en-US" altLang="zh-CN" sz="2400"/>
              <a:t>“</a:t>
            </a:r>
            <a:r>
              <a:rPr lang="zh-CN" altLang="en-US" sz="2400"/>
              <a:t>以形写神</a:t>
            </a:r>
            <a:r>
              <a:rPr lang="en-US" altLang="zh-CN" sz="2400"/>
              <a:t>”</a:t>
            </a:r>
            <a:endParaRPr lang="en-US"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51448" y="1133707"/>
            <a:ext cx="8394616"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『史论链接』</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角度</a:t>
            </a:r>
            <a:r>
              <a:rPr lang="en-US" b="1" kern="100" dirty="0">
                <a:latin typeface="Times New Roman" panose="02020603050405020304"/>
                <a:ea typeface="黑体" panose="02010609060101010101" charset="-122"/>
                <a:cs typeface="Courier New" panose="02070309020205020404"/>
              </a:rPr>
              <a:t>5</a:t>
            </a:r>
            <a:r>
              <a:rPr lang="zh-CN" altLang="zh-CN" b="1" kern="100" dirty="0">
                <a:latin typeface="Times New Roman" panose="02020603050405020304"/>
                <a:ea typeface="黑体" panose="02010609060101010101" charset="-122"/>
                <a:cs typeface="Times New Roman" panose="02020603050405020304"/>
              </a:rPr>
              <a:t>辩证分析科举制的影响</a:t>
            </a:r>
            <a:endParaRPr lang="zh-CN" altLang="zh-CN" sz="790" kern="100" dirty="0">
              <a:effectLst/>
              <a:latin typeface="宋体" panose="02010600030101010101" pitchFamily="2" charset="-122"/>
              <a:cs typeface="Courier New" panose="02070309020205020404"/>
            </a:endParaRPr>
          </a:p>
        </p:txBody>
      </p:sp>
      <p:graphicFrame>
        <p:nvGraphicFramePr>
          <p:cNvPr id="2" name="表格 1"/>
          <p:cNvGraphicFramePr>
            <a:graphicFrameLocks noGrp="1"/>
          </p:cNvGraphicFramePr>
          <p:nvPr>
            <p:custDataLst>
              <p:tags r:id="rId1"/>
            </p:custDataLst>
          </p:nvPr>
        </p:nvGraphicFramePr>
        <p:xfrm>
          <a:off x="386465" y="2078828"/>
          <a:ext cx="8505825" cy="3456305"/>
        </p:xfrm>
        <a:graphic>
          <a:graphicData uri="http://schemas.openxmlformats.org/drawingml/2006/table">
            <a:tbl>
              <a:tblPr/>
              <a:tblGrid>
                <a:gridCol w="642620"/>
                <a:gridCol w="1112520"/>
                <a:gridCol w="6750685"/>
              </a:tblGrid>
              <a:tr h="777875">
                <a:tc rowSpan="4">
                  <a:txBody>
                    <a:bodyPr/>
                    <a:lstStyle/>
                    <a:p>
                      <a:pPr algn="ctr">
                        <a:lnSpc>
                          <a:spcPct val="150000"/>
                        </a:lnSpc>
                        <a:spcAft>
                          <a:spcPts val="0"/>
                        </a:spcAft>
                        <a:tabLst>
                          <a:tab pos="1350645" algn="l"/>
                          <a:tab pos="2610485" algn="l"/>
                        </a:tabLst>
                      </a:pPr>
                      <a:r>
                        <a:rPr lang="zh-CN" sz="1650" b="1" kern="100" dirty="0">
                          <a:effectLst/>
                          <a:latin typeface="Times New Roman" panose="02020603050405020304"/>
                          <a:cs typeface="Times New Roman" panose="02020603050405020304"/>
                        </a:rPr>
                        <a:t>积极</a:t>
                      </a:r>
                      <a:endParaRPr lang="zh-CN" sz="1650" kern="100" dirty="0">
                        <a:effectLst/>
                        <a:latin typeface="宋体" panose="02010600030101010101" pitchFamily="2" charset="-122"/>
                        <a:cs typeface="Courier New" panose="02070309020205020404"/>
                      </a:endParaRPr>
                    </a:p>
                    <a:p>
                      <a:pPr algn="ctr">
                        <a:lnSpc>
                          <a:spcPct val="150000"/>
                        </a:lnSpc>
                        <a:spcAft>
                          <a:spcPts val="0"/>
                        </a:spcAft>
                        <a:tabLst>
                          <a:tab pos="1350645" algn="l"/>
                          <a:tab pos="2610485" algn="l"/>
                        </a:tabLst>
                      </a:pPr>
                      <a:r>
                        <a:rPr lang="zh-CN" sz="1650" b="1" kern="100" dirty="0">
                          <a:effectLst/>
                          <a:latin typeface="Times New Roman" panose="02020603050405020304"/>
                          <a:cs typeface="Times New Roman" panose="02020603050405020304"/>
                        </a:rPr>
                        <a:t>影响</a:t>
                      </a:r>
                      <a:endParaRPr lang="zh-CN" sz="1650" kern="100" dirty="0">
                        <a:effectLst/>
                        <a:latin typeface="宋体" panose="02010600030101010101" pitchFamily="2" charset="-122"/>
                        <a:cs typeface="Courier New" panose="02070309020205020404"/>
                      </a:endParaRPr>
                    </a:p>
                    <a:p>
                      <a:pPr algn="ctr">
                        <a:lnSpc>
                          <a:spcPct val="150000"/>
                        </a:lnSpc>
                        <a:spcAft>
                          <a:spcPts val="0"/>
                        </a:spcAft>
                        <a:tabLst>
                          <a:tab pos="1350645" algn="l"/>
                          <a:tab pos="2610485" algn="l"/>
                        </a:tabLst>
                      </a:pPr>
                      <a:r>
                        <a:rPr lang="en-US" sz="1650" b="1" kern="100" dirty="0">
                          <a:effectLst/>
                          <a:latin typeface="Times New Roman" panose="02020603050405020304"/>
                          <a:cs typeface="Courier New" panose="02070309020205020404"/>
                        </a:rPr>
                        <a:t> </a:t>
                      </a:r>
                      <a:endParaRPr lang="zh-CN" sz="1650" kern="100" dirty="0">
                        <a:effectLst/>
                        <a:latin typeface="宋体" panose="02010600030101010101" pitchFamily="2" charset="-122"/>
                        <a:cs typeface="Courier New" panose="02070309020205020404"/>
                      </a:endParaRPr>
                    </a:p>
                    <a:p>
                      <a:pPr algn="ctr">
                        <a:lnSpc>
                          <a:spcPct val="150000"/>
                        </a:lnSpc>
                        <a:spcAft>
                          <a:spcPts val="0"/>
                        </a:spcAft>
                        <a:tabLst>
                          <a:tab pos="1350645" algn="l"/>
                          <a:tab pos="2610485" algn="l"/>
                        </a:tabLst>
                      </a:pPr>
                      <a:r>
                        <a:rPr lang="en-US" sz="1650" b="1" kern="100" dirty="0">
                          <a:effectLst/>
                          <a:latin typeface="Times New Roman" panose="02020603050405020304"/>
                          <a:cs typeface="Courier New" panose="02070309020205020404"/>
                        </a:rPr>
                        <a:t> </a:t>
                      </a:r>
                      <a:endParaRPr lang="zh-CN" sz="165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350645" algn="l"/>
                          <a:tab pos="2610485" algn="l"/>
                        </a:tabLst>
                      </a:pPr>
                      <a:r>
                        <a:rPr lang="zh-CN" sz="1650" b="1" kern="100" dirty="0">
                          <a:effectLst/>
                          <a:latin typeface="Times New Roman" panose="02020603050405020304"/>
                          <a:cs typeface="Times New Roman" panose="02020603050405020304"/>
                        </a:rPr>
                        <a:t>社会</a:t>
                      </a:r>
                      <a:r>
                        <a:rPr lang="zh-CN" sz="1650" b="1" kern="100" dirty="0" smtClean="0">
                          <a:effectLst/>
                          <a:latin typeface="Times New Roman" panose="02020603050405020304"/>
                          <a:cs typeface="Times New Roman" panose="02020603050405020304"/>
                        </a:rPr>
                        <a:t>整</a:t>
                      </a:r>
                      <a:endParaRPr lang="en-US" altLang="zh-CN" sz="1650" b="1" kern="100" dirty="0" smtClean="0">
                        <a:effectLst/>
                        <a:latin typeface="Times New Roman" panose="02020603050405020304"/>
                        <a:cs typeface="Times New Roman" panose="02020603050405020304"/>
                      </a:endParaRPr>
                    </a:p>
                    <a:p>
                      <a:pPr algn="ctr">
                        <a:lnSpc>
                          <a:spcPct val="150000"/>
                        </a:lnSpc>
                        <a:spcAft>
                          <a:spcPts val="0"/>
                        </a:spcAft>
                        <a:tabLst>
                          <a:tab pos="1350645" algn="l"/>
                          <a:tab pos="2610485" algn="l"/>
                        </a:tabLst>
                      </a:pPr>
                      <a:r>
                        <a:rPr lang="zh-CN" sz="1650" b="1" kern="100" dirty="0" smtClean="0">
                          <a:effectLst/>
                          <a:latin typeface="Times New Roman" panose="02020603050405020304"/>
                          <a:cs typeface="Times New Roman" panose="02020603050405020304"/>
                        </a:rPr>
                        <a:t>合功能</a:t>
                      </a:r>
                      <a:endParaRPr lang="zh-CN" sz="165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650" b="1" kern="100">
                          <a:solidFill>
                            <a:srgbClr val="FF0000"/>
                          </a:solidFill>
                          <a:effectLst/>
                          <a:latin typeface="Times New Roman" panose="02020603050405020304"/>
                          <a:cs typeface="Times New Roman" panose="02020603050405020304"/>
                        </a:rPr>
                        <a:t>打破</a:t>
                      </a:r>
                      <a:r>
                        <a:rPr lang="zh-CN" sz="1650" b="1" kern="100">
                          <a:effectLst/>
                          <a:latin typeface="Times New Roman" panose="02020603050405020304"/>
                          <a:cs typeface="Times New Roman" panose="02020603050405020304"/>
                        </a:rPr>
                        <a:t>了历史上的特权垄断，</a:t>
                      </a:r>
                      <a:r>
                        <a:rPr lang="zh-CN" sz="1650" b="1" kern="100">
                          <a:solidFill>
                            <a:srgbClr val="FF0000"/>
                          </a:solidFill>
                          <a:effectLst/>
                          <a:latin typeface="Times New Roman" panose="02020603050405020304"/>
                          <a:cs typeface="Times New Roman" panose="02020603050405020304"/>
                        </a:rPr>
                        <a:t>促进</a:t>
                      </a:r>
                      <a:r>
                        <a:rPr lang="zh-CN" sz="1650" b="1" kern="100">
                          <a:effectLst/>
                          <a:latin typeface="Times New Roman" panose="02020603050405020304"/>
                          <a:cs typeface="Times New Roman" panose="02020603050405020304"/>
                        </a:rPr>
                        <a:t>了社会阶层转化，加速了社会流动，具有公开、平等、竞争、择优的合理性内核和价值理念</a:t>
                      </a:r>
                      <a:endParaRPr lang="zh-CN" sz="1650" kern="10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350">
                <a:tc vMerge="1">
                  <a:tcPr/>
                </a:tc>
                <a:tc>
                  <a:txBody>
                    <a:bodyPr/>
                    <a:lstStyle/>
                    <a:p>
                      <a:pPr algn="ctr">
                        <a:lnSpc>
                          <a:spcPct val="150000"/>
                        </a:lnSpc>
                        <a:spcAft>
                          <a:spcPts val="0"/>
                        </a:spcAft>
                        <a:tabLst>
                          <a:tab pos="1350645" algn="l"/>
                          <a:tab pos="2610485" algn="l"/>
                        </a:tabLst>
                      </a:pPr>
                      <a:r>
                        <a:rPr lang="zh-CN" sz="1650" b="1" kern="100" dirty="0">
                          <a:effectLst/>
                          <a:latin typeface="Times New Roman" panose="02020603050405020304"/>
                          <a:cs typeface="Times New Roman" panose="02020603050405020304"/>
                        </a:rPr>
                        <a:t>推动儒</a:t>
                      </a:r>
                      <a:endParaRPr lang="zh-CN" sz="1650" kern="100" dirty="0">
                        <a:effectLst/>
                        <a:latin typeface="宋体" panose="02010600030101010101" pitchFamily="2" charset="-122"/>
                        <a:cs typeface="Courier New" panose="02070309020205020404"/>
                      </a:endParaRPr>
                    </a:p>
                    <a:p>
                      <a:pPr algn="ctr">
                        <a:lnSpc>
                          <a:spcPct val="150000"/>
                        </a:lnSpc>
                        <a:spcAft>
                          <a:spcPts val="0"/>
                        </a:spcAft>
                        <a:tabLst>
                          <a:tab pos="1350645" algn="l"/>
                          <a:tab pos="2610485" algn="l"/>
                        </a:tabLst>
                      </a:pPr>
                      <a:r>
                        <a:rPr lang="zh-CN" sz="1650" b="1" kern="100" dirty="0">
                          <a:effectLst/>
                          <a:latin typeface="Times New Roman" panose="02020603050405020304"/>
                          <a:cs typeface="Times New Roman" panose="02020603050405020304"/>
                        </a:rPr>
                        <a:t>学发展</a:t>
                      </a:r>
                      <a:endParaRPr lang="zh-CN" sz="165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650" b="1" kern="100">
                          <a:effectLst/>
                          <a:latin typeface="Times New Roman" panose="02020603050405020304"/>
                          <a:cs typeface="Times New Roman" panose="02020603050405020304"/>
                        </a:rPr>
                        <a:t>以儒家学说为主要考试内容，</a:t>
                      </a:r>
                      <a:r>
                        <a:rPr lang="zh-CN" sz="1650" b="1" kern="100">
                          <a:solidFill>
                            <a:srgbClr val="FF0000"/>
                          </a:solidFill>
                          <a:effectLst/>
                          <a:latin typeface="Times New Roman" panose="02020603050405020304"/>
                          <a:cs typeface="Times New Roman" panose="02020603050405020304"/>
                        </a:rPr>
                        <a:t>推动</a:t>
                      </a:r>
                      <a:r>
                        <a:rPr lang="zh-CN" sz="1650" b="1" kern="100">
                          <a:effectLst/>
                          <a:latin typeface="Times New Roman" panose="02020603050405020304"/>
                          <a:cs typeface="Times New Roman" panose="02020603050405020304"/>
                        </a:rPr>
                        <a:t>儒家思想和文化的传承与繁衍</a:t>
                      </a:r>
                      <a:endParaRPr lang="zh-CN" sz="1650" kern="10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510">
                <a:tc vMerge="1">
                  <a:tcPr marL="11100" marR="11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350645" algn="l"/>
                          <a:tab pos="2610485" algn="l"/>
                        </a:tabLst>
                      </a:pPr>
                      <a:r>
                        <a:rPr lang="zh-CN" sz="1650" b="1" kern="100" dirty="0">
                          <a:effectLst/>
                          <a:latin typeface="Times New Roman" panose="02020603050405020304"/>
                          <a:cs typeface="Times New Roman" panose="02020603050405020304"/>
                        </a:rPr>
                        <a:t>巩固</a:t>
                      </a:r>
                      <a:r>
                        <a:rPr lang="zh-CN" sz="1650" b="1" kern="100" dirty="0" smtClean="0">
                          <a:effectLst/>
                          <a:latin typeface="Times New Roman" panose="02020603050405020304"/>
                          <a:cs typeface="Times New Roman" panose="02020603050405020304"/>
                        </a:rPr>
                        <a:t>国家</a:t>
                      </a:r>
                      <a:endParaRPr lang="en-US" altLang="zh-CN" sz="1650" b="1" kern="100" dirty="0" smtClean="0">
                        <a:effectLst/>
                        <a:latin typeface="Times New Roman" panose="02020603050405020304"/>
                        <a:cs typeface="Times New Roman" panose="02020603050405020304"/>
                      </a:endParaRPr>
                    </a:p>
                    <a:p>
                      <a:pPr algn="ctr">
                        <a:lnSpc>
                          <a:spcPct val="150000"/>
                        </a:lnSpc>
                        <a:spcAft>
                          <a:spcPts val="0"/>
                        </a:spcAft>
                        <a:tabLst>
                          <a:tab pos="1350645" algn="l"/>
                          <a:tab pos="2610485" algn="l"/>
                        </a:tabLst>
                      </a:pPr>
                      <a:r>
                        <a:rPr lang="zh-CN" sz="1650" b="1" kern="100" dirty="0" smtClean="0">
                          <a:effectLst/>
                          <a:latin typeface="Times New Roman" panose="02020603050405020304"/>
                          <a:cs typeface="Times New Roman" panose="02020603050405020304"/>
                        </a:rPr>
                        <a:t>统一</a:t>
                      </a:r>
                      <a:endParaRPr lang="zh-CN" sz="165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650" b="1" kern="100">
                          <a:effectLst/>
                          <a:latin typeface="Times New Roman" panose="02020603050405020304"/>
                          <a:cs typeface="Times New Roman" panose="02020603050405020304"/>
                        </a:rPr>
                        <a:t>适应了中央集权制度下</a:t>
                      </a:r>
                      <a:r>
                        <a:rPr lang="en-US" sz="1650" b="1" kern="100">
                          <a:effectLst/>
                          <a:latin typeface="宋体" panose="02010600030101010101" pitchFamily="2" charset="-122"/>
                          <a:cs typeface="Times New Roman" panose="02020603050405020304"/>
                        </a:rPr>
                        <a:t>“</a:t>
                      </a:r>
                      <a:r>
                        <a:rPr lang="zh-CN" sz="1650" b="1" kern="100">
                          <a:effectLst/>
                          <a:latin typeface="Times New Roman" panose="02020603050405020304"/>
                          <a:cs typeface="Times New Roman" panose="02020603050405020304"/>
                        </a:rPr>
                        <a:t>大一统</a:t>
                      </a:r>
                      <a:r>
                        <a:rPr lang="en-US" sz="1650" b="1" kern="100">
                          <a:effectLst/>
                          <a:latin typeface="宋体" panose="02010600030101010101" pitchFamily="2" charset="-122"/>
                          <a:cs typeface="Times New Roman" panose="02020603050405020304"/>
                        </a:rPr>
                        <a:t>”</a:t>
                      </a:r>
                      <a:r>
                        <a:rPr lang="zh-CN" sz="1650" b="1" kern="100">
                          <a:effectLst/>
                          <a:latin typeface="Times New Roman" panose="02020603050405020304"/>
                          <a:cs typeface="Times New Roman" panose="02020603050405020304"/>
                        </a:rPr>
                        <a:t>意识形态的需要，促进了中华民族的大融合，巩固了封建国家的统一和社会的稳定</a:t>
                      </a:r>
                      <a:endParaRPr lang="zh-CN" sz="1650" kern="10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570">
                <a:tc vMerge="1">
                  <a:tcPr marL="11100" marR="11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350645" algn="l"/>
                          <a:tab pos="2610485" algn="l"/>
                        </a:tabLst>
                      </a:pPr>
                      <a:r>
                        <a:rPr lang="zh-CN" sz="1650" b="1" kern="100" dirty="0">
                          <a:effectLst/>
                          <a:latin typeface="Times New Roman" panose="02020603050405020304"/>
                          <a:cs typeface="Times New Roman" panose="02020603050405020304"/>
                        </a:rPr>
                        <a:t>推动</a:t>
                      </a:r>
                      <a:r>
                        <a:rPr lang="zh-CN" sz="1650" b="1" kern="100" dirty="0" smtClean="0">
                          <a:effectLst/>
                          <a:latin typeface="Times New Roman" panose="02020603050405020304"/>
                          <a:cs typeface="Times New Roman" panose="02020603050405020304"/>
                        </a:rPr>
                        <a:t>世界</a:t>
                      </a:r>
                      <a:endParaRPr lang="en-US" altLang="zh-CN" sz="1650" b="1" kern="100" dirty="0" smtClean="0">
                        <a:effectLst/>
                        <a:latin typeface="Times New Roman" panose="02020603050405020304"/>
                        <a:cs typeface="Times New Roman" panose="02020603050405020304"/>
                      </a:endParaRPr>
                    </a:p>
                    <a:p>
                      <a:pPr algn="ctr">
                        <a:lnSpc>
                          <a:spcPct val="150000"/>
                        </a:lnSpc>
                        <a:spcAft>
                          <a:spcPts val="0"/>
                        </a:spcAft>
                        <a:tabLst>
                          <a:tab pos="1350645" algn="l"/>
                          <a:tab pos="2610485" algn="l"/>
                        </a:tabLst>
                      </a:pPr>
                      <a:r>
                        <a:rPr lang="zh-CN" sz="1650" b="1" kern="100" dirty="0" smtClean="0">
                          <a:effectLst/>
                          <a:latin typeface="Times New Roman" panose="02020603050405020304"/>
                          <a:cs typeface="Times New Roman" panose="02020603050405020304"/>
                        </a:rPr>
                        <a:t>文明</a:t>
                      </a:r>
                      <a:endParaRPr lang="zh-CN" sz="165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650" b="1" kern="100" dirty="0">
                          <a:effectLst/>
                          <a:latin typeface="Times New Roman" panose="02020603050405020304"/>
                          <a:cs typeface="Times New Roman" panose="02020603050405020304"/>
                        </a:rPr>
                        <a:t>早在唐朝时，科举制就被</a:t>
                      </a:r>
                      <a:r>
                        <a:rPr lang="en-US" sz="1650" b="1" kern="100" dirty="0">
                          <a:effectLst/>
                          <a:latin typeface="宋体" panose="02010600030101010101" pitchFamily="2" charset="-122"/>
                          <a:cs typeface="Times New Roman" panose="02020603050405020304"/>
                        </a:rPr>
                        <a:t>“</a:t>
                      </a:r>
                      <a:r>
                        <a:rPr lang="zh-CN" sz="1650" b="1" kern="100" dirty="0">
                          <a:effectLst/>
                          <a:latin typeface="Times New Roman" panose="02020603050405020304"/>
                          <a:cs typeface="Times New Roman" panose="02020603050405020304"/>
                        </a:rPr>
                        <a:t>东亚文化圈</a:t>
                      </a:r>
                      <a:r>
                        <a:rPr lang="en-US" sz="1650" b="1" kern="100" dirty="0">
                          <a:effectLst/>
                          <a:latin typeface="宋体" panose="02010600030101010101" pitchFamily="2" charset="-122"/>
                          <a:cs typeface="Times New Roman" panose="02020603050405020304"/>
                        </a:rPr>
                        <a:t>”</a:t>
                      </a:r>
                      <a:r>
                        <a:rPr lang="zh-CN" sz="1650" b="1" kern="100" dirty="0">
                          <a:effectLst/>
                          <a:latin typeface="Times New Roman" panose="02020603050405020304"/>
                          <a:cs typeface="Times New Roman" panose="02020603050405020304"/>
                        </a:rPr>
                        <a:t>国家所采用，并成为这些国家政治制度的重要组成部分，后来还被西方国家所吸收，对西方近代文官考试制度产生了较大影响</a:t>
                      </a:r>
                      <a:endParaRPr lang="zh-CN" sz="165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386465" y="1808793"/>
          <a:ext cx="8505825" cy="2736850"/>
        </p:xfrm>
        <a:graphic>
          <a:graphicData uri="http://schemas.openxmlformats.org/drawingml/2006/table">
            <a:tbl>
              <a:tblPr/>
              <a:tblGrid>
                <a:gridCol w="642620"/>
                <a:gridCol w="1787525"/>
                <a:gridCol w="6075680"/>
              </a:tblGrid>
              <a:tr h="956945">
                <a:tc rowSpan="3">
                  <a:txBody>
                    <a:bodyPr/>
                    <a:lstStyle/>
                    <a:p>
                      <a:pPr algn="ctr">
                        <a:lnSpc>
                          <a:spcPct val="150000"/>
                        </a:lnSpc>
                        <a:spcAft>
                          <a:spcPts val="0"/>
                        </a:spcAft>
                        <a:tabLst>
                          <a:tab pos="1350645" algn="l"/>
                          <a:tab pos="2610485" algn="l"/>
                        </a:tabLst>
                      </a:pPr>
                      <a:r>
                        <a:rPr lang="zh-CN" sz="1800" b="1" kern="100" dirty="0" smtClean="0">
                          <a:effectLst/>
                          <a:latin typeface="Times New Roman" panose="02020603050405020304"/>
                          <a:cs typeface="Times New Roman" panose="02020603050405020304"/>
                        </a:rPr>
                        <a:t>消极</a:t>
                      </a:r>
                      <a:endParaRPr lang="zh-CN" sz="1800" kern="100" dirty="0" smtClean="0">
                        <a:effectLst/>
                        <a:latin typeface="宋体" panose="02010600030101010101" pitchFamily="2" charset="-122"/>
                        <a:cs typeface="Courier New" panose="02070309020205020404"/>
                      </a:endParaRPr>
                    </a:p>
                    <a:p>
                      <a:pPr algn="ctr">
                        <a:lnSpc>
                          <a:spcPct val="150000"/>
                        </a:lnSpc>
                        <a:spcAft>
                          <a:spcPts val="0"/>
                        </a:spcAft>
                        <a:tabLst>
                          <a:tab pos="1350645" algn="l"/>
                          <a:tab pos="2610485" algn="l"/>
                        </a:tabLst>
                      </a:pPr>
                      <a:r>
                        <a:rPr lang="zh-CN" sz="1800" b="1" kern="100" dirty="0" smtClean="0">
                          <a:effectLst/>
                          <a:latin typeface="Times New Roman" panose="02020603050405020304"/>
                          <a:cs typeface="Times New Roman" panose="02020603050405020304"/>
                        </a:rPr>
                        <a:t>影响</a:t>
                      </a:r>
                      <a:endParaRPr lang="zh-CN" sz="180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重</a:t>
                      </a:r>
                      <a:r>
                        <a:rPr lang="zh-CN" sz="1800" b="1" kern="100" dirty="0" smtClean="0">
                          <a:effectLst/>
                          <a:latin typeface="Times New Roman" panose="02020603050405020304"/>
                          <a:cs typeface="Times New Roman" panose="02020603050405020304"/>
                        </a:rPr>
                        <a:t>才轻</a:t>
                      </a:r>
                      <a:r>
                        <a:rPr lang="zh-CN" sz="1800" b="1" kern="100" dirty="0">
                          <a:effectLst/>
                          <a:latin typeface="Times New Roman" panose="02020603050405020304"/>
                          <a:cs typeface="Times New Roman" panose="02020603050405020304"/>
                        </a:rPr>
                        <a:t>品</a:t>
                      </a:r>
                      <a:endParaRPr lang="zh-CN" sz="180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a:effectLst/>
                          <a:latin typeface="Times New Roman" panose="02020603050405020304"/>
                          <a:cs typeface="Times New Roman" panose="02020603050405020304"/>
                        </a:rPr>
                        <a:t>在选拔人才方面，过于侧重才学标准，</a:t>
                      </a:r>
                      <a:r>
                        <a:rPr lang="zh-CN" sz="1800" b="1" kern="100">
                          <a:solidFill>
                            <a:srgbClr val="FF0000"/>
                          </a:solidFill>
                          <a:effectLst/>
                          <a:latin typeface="Times New Roman" panose="02020603050405020304"/>
                          <a:cs typeface="Times New Roman" panose="02020603050405020304"/>
                        </a:rPr>
                        <a:t>忽视</a:t>
                      </a:r>
                      <a:r>
                        <a:rPr lang="zh-CN" sz="1800" b="1" kern="100">
                          <a:effectLst/>
                          <a:latin typeface="Times New Roman" panose="02020603050405020304"/>
                          <a:cs typeface="Times New Roman" panose="02020603050405020304"/>
                        </a:rPr>
                        <a:t>了品德的考察，造成一些官员道德素质低下</a:t>
                      </a:r>
                      <a:endParaRPr lang="zh-CN" sz="1800" kern="10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60">
                <a:tc vMerge="1">
                  <a:tcPr/>
                </a:tc>
                <a:tc>
                  <a:txBody>
                    <a:bodyPr/>
                    <a:lstStyle/>
                    <a:p>
                      <a:pPr algn="ctr">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官本位思想</a:t>
                      </a:r>
                      <a:endParaRPr lang="zh-CN" sz="180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直接促进了</a:t>
                      </a:r>
                      <a:r>
                        <a:rPr lang="zh-CN" sz="1800" b="1" kern="100" dirty="0">
                          <a:solidFill>
                            <a:srgbClr val="FF0000"/>
                          </a:solidFill>
                          <a:effectLst/>
                          <a:latin typeface="Times New Roman" panose="02020603050405020304"/>
                          <a:cs typeface="Times New Roman" panose="02020603050405020304"/>
                        </a:rPr>
                        <a:t>官本位</a:t>
                      </a:r>
                      <a:r>
                        <a:rPr lang="zh-CN" sz="1800" b="1" kern="100" dirty="0">
                          <a:effectLst/>
                          <a:latin typeface="Times New Roman" panose="02020603050405020304"/>
                          <a:cs typeface="Times New Roman" panose="02020603050405020304"/>
                        </a:rPr>
                        <a:t>社会观的发展，</a:t>
                      </a:r>
                      <a:r>
                        <a:rPr lang="en-US" sz="1800" b="1" kern="100" dirty="0">
                          <a:effectLst/>
                          <a:latin typeface="宋体" panose="02010600030101010101" pitchFamily="2" charset="-122"/>
                          <a:cs typeface="Times New Roman" panose="02020603050405020304"/>
                        </a:rPr>
                        <a:t>“</a:t>
                      </a:r>
                      <a:r>
                        <a:rPr lang="zh-CN" sz="1800" b="1" kern="100" dirty="0">
                          <a:effectLst/>
                          <a:latin typeface="Times New Roman" panose="02020603050405020304"/>
                          <a:cs typeface="Times New Roman" panose="02020603050405020304"/>
                        </a:rPr>
                        <a:t>学而优则仕</a:t>
                      </a:r>
                      <a:r>
                        <a:rPr lang="en-US" sz="1800" b="1" kern="100" dirty="0">
                          <a:effectLst/>
                          <a:latin typeface="宋体" panose="02010600030101010101" pitchFamily="2" charset="-122"/>
                          <a:cs typeface="Times New Roman" panose="02020603050405020304"/>
                        </a:rPr>
                        <a:t>”</a:t>
                      </a:r>
                      <a:r>
                        <a:rPr lang="zh-CN" sz="1800" b="1" kern="100" dirty="0">
                          <a:effectLst/>
                          <a:latin typeface="Times New Roman" panose="02020603050405020304"/>
                          <a:cs typeface="Times New Roman" panose="02020603050405020304"/>
                        </a:rPr>
                        <a:t>的思想至今还存在</a:t>
                      </a:r>
                      <a:endParaRPr lang="zh-CN" sz="180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945">
                <a:tc vMerge="1">
                  <a:tcPr/>
                </a:tc>
                <a:tc>
                  <a:txBody>
                    <a:bodyPr/>
                    <a:lstStyle/>
                    <a:p>
                      <a:pPr algn="ctr">
                        <a:lnSpc>
                          <a:spcPct val="150000"/>
                        </a:lnSpc>
                        <a:spcAft>
                          <a:spcPts val="0"/>
                        </a:spcAft>
                        <a:tabLst>
                          <a:tab pos="1350645" algn="l"/>
                          <a:tab pos="2610485" algn="l"/>
                        </a:tabLst>
                      </a:pPr>
                      <a:r>
                        <a:rPr lang="zh-CN" sz="1800" b="1" kern="100" dirty="0" smtClean="0">
                          <a:effectLst/>
                          <a:latin typeface="Times New Roman" panose="02020603050405020304"/>
                          <a:cs typeface="Times New Roman" panose="02020603050405020304"/>
                        </a:rPr>
                        <a:t>禁锢思想</a:t>
                      </a:r>
                      <a:endParaRPr lang="zh-CN" sz="180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 pos="2610485" algn="l"/>
                        </a:tabLst>
                      </a:pPr>
                      <a:r>
                        <a:rPr lang="zh-CN" sz="1800" b="1" kern="100" dirty="0">
                          <a:effectLst/>
                          <a:latin typeface="Times New Roman" panose="02020603050405020304"/>
                          <a:cs typeface="Times New Roman" panose="02020603050405020304"/>
                        </a:rPr>
                        <a:t>强化儒学正统地位，</a:t>
                      </a:r>
                      <a:r>
                        <a:rPr lang="zh-CN" sz="1800" b="1" kern="100" dirty="0">
                          <a:solidFill>
                            <a:srgbClr val="FF0000"/>
                          </a:solidFill>
                          <a:effectLst/>
                          <a:latin typeface="Times New Roman" panose="02020603050405020304"/>
                          <a:cs typeface="Times New Roman" panose="02020603050405020304"/>
                        </a:rPr>
                        <a:t>禁锢</a:t>
                      </a:r>
                      <a:r>
                        <a:rPr lang="zh-CN" sz="1800" b="1" kern="100" dirty="0">
                          <a:effectLst/>
                          <a:latin typeface="Times New Roman" panose="02020603050405020304"/>
                          <a:cs typeface="Times New Roman" panose="02020603050405020304"/>
                        </a:rPr>
                        <a:t>了人们的思想；抑制了新知识、新学科的渗透和发展；</a:t>
                      </a:r>
                      <a:r>
                        <a:rPr lang="zh-CN" sz="1800" b="1" kern="100" dirty="0">
                          <a:solidFill>
                            <a:srgbClr val="FF0000"/>
                          </a:solidFill>
                          <a:effectLst/>
                          <a:latin typeface="Times New Roman" panose="02020603050405020304"/>
                          <a:cs typeface="Times New Roman" panose="02020603050405020304"/>
                        </a:rPr>
                        <a:t>压抑</a:t>
                      </a:r>
                      <a:r>
                        <a:rPr lang="zh-CN" sz="1800" b="1" kern="100" dirty="0">
                          <a:effectLst/>
                          <a:latin typeface="Times New Roman" panose="02020603050405020304"/>
                          <a:cs typeface="Times New Roman" panose="02020603050405020304"/>
                        </a:rPr>
                        <a:t>了科学技术的进步</a:t>
                      </a:r>
                      <a:endParaRPr lang="zh-CN" sz="1800" kern="100" dirty="0">
                        <a:effectLst/>
                        <a:latin typeface="宋体" panose="02010600030101010101" pitchFamily="2" charset="-122"/>
                        <a:cs typeface="Courier New" panose="02070309020205020404"/>
                      </a:endParaRPr>
                    </a:p>
                  </a:txBody>
                  <a:tcPr marL="8325" marR="8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9903" y="1268724"/>
            <a:ext cx="8735471"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95" indent="-457200" algn="ctr">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『即时体验』</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 </a:t>
            </a:r>
            <a:r>
              <a:rPr lang="en-US" altLang="zh-CN" b="1" kern="100" dirty="0" smtClean="0">
                <a:latin typeface="Times New Roman" panose="02020603050405020304"/>
                <a:cs typeface="Courier New" panose="02070309020205020404"/>
              </a:rPr>
              <a:t>1</a:t>
            </a:r>
            <a:r>
              <a:rPr lang="en-US" altLang="zh-CN" b="1" kern="100" dirty="0">
                <a:latin typeface="Times New Roman" panose="02020603050405020304"/>
                <a:cs typeface="Courier New" panose="02070309020205020404"/>
              </a:rPr>
              <a:t>.</a:t>
            </a:r>
            <a:r>
              <a:rPr lang="en-US" altLang="zh-CN" b="1" kern="100" dirty="0">
                <a:latin typeface="Arial" panose="020B0604020202020204"/>
                <a:ea typeface="黑体" panose="02010609060101010101" charset="-122"/>
                <a:cs typeface="Courier New" panose="02070309020205020404"/>
              </a:rPr>
              <a:t>(2019·</a:t>
            </a:r>
            <a:r>
              <a:rPr lang="zh-CN" altLang="zh-CN" b="1" kern="100" dirty="0">
                <a:latin typeface="Arial" panose="020B0604020202020204"/>
                <a:ea typeface="黑体" panose="02010609060101010101" charset="-122"/>
                <a:cs typeface="Arial" panose="020B0604020202020204"/>
              </a:rPr>
              <a:t>山东济南调研</a:t>
            </a:r>
            <a:r>
              <a:rPr lang="en-US" altLang="zh-CN" b="1" kern="100" dirty="0">
                <a:latin typeface="Arial" panose="020B0604020202020204"/>
                <a:ea typeface="黑体" panose="02010609060101010101" charset="-122"/>
                <a:cs typeface="Courier New" panose="02070309020205020404"/>
              </a:rPr>
              <a:t>)</a:t>
            </a:r>
            <a:r>
              <a:rPr lang="zh-CN" altLang="zh-CN" b="1" kern="100" dirty="0">
                <a:latin typeface="Times New Roman" panose="02020603050405020304"/>
                <a:cs typeface="Times New Roman" panose="02020603050405020304"/>
              </a:rPr>
              <a:t>两汉和魏晋时期，士子必须获得地方官员及世族豪门的推荐，才能参加考试。而唐代规定，士子可以自带一种叫</a:t>
            </a:r>
            <a:r>
              <a:rPr lang="zh-CN"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牒</a:t>
            </a:r>
            <a:r>
              <a:rPr lang="zh-CN" altLang="zh-CN" b="1" kern="100" dirty="0">
                <a:latin typeface="宋体" panose="02010600030101010101" pitchFamily="2" charset="-122"/>
                <a:cs typeface="Times New Roman" panose="02020603050405020304"/>
              </a:rPr>
              <a:t>”</a:t>
            </a:r>
            <a:r>
              <a:rPr lang="zh-CN" altLang="zh-CN" b="1" kern="100" dirty="0">
                <a:latin typeface="Times New Roman" panose="02020603050405020304"/>
                <a:cs typeface="Times New Roman" panose="02020603050405020304"/>
              </a:rPr>
              <a:t>的身份证明即可直接报名参加考试，地方政府不能压制。这一变化反映了唐代</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A</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选官不受身份限制</a:t>
            </a:r>
            <a:r>
              <a:rPr lang="en-US" altLang="zh-CN" b="1" kern="100" dirty="0">
                <a:latin typeface="Times New Roman" panose="02020603050405020304"/>
                <a:cs typeface="Courier New" panose="02070309020205020404"/>
              </a:rPr>
              <a:t>  	B.</a:t>
            </a:r>
            <a:r>
              <a:rPr lang="zh-CN" altLang="zh-CN" b="1" kern="100" dirty="0">
                <a:latin typeface="Times New Roman" panose="02020603050405020304"/>
                <a:cs typeface="Times New Roman" panose="02020603050405020304"/>
              </a:rPr>
              <a:t>宗法关系仍受重视</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cs typeface="Courier New" panose="02070309020205020404"/>
              </a:rPr>
              <a:t>	C</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人才选拔渐趋开放</a:t>
            </a:r>
            <a:r>
              <a:rPr lang="en-US" altLang="zh-CN" b="1" kern="100" dirty="0">
                <a:latin typeface="Times New Roman" panose="02020603050405020304"/>
                <a:cs typeface="Courier New" panose="02070309020205020404"/>
              </a:rPr>
              <a:t>  	D.</a:t>
            </a:r>
            <a:r>
              <a:rPr lang="zh-CN" altLang="zh-CN" b="1" kern="100" dirty="0">
                <a:latin typeface="Times New Roman" panose="02020603050405020304"/>
                <a:cs typeface="Times New Roman" panose="02020603050405020304"/>
              </a:rPr>
              <a:t>官僚政治逐步形成</a:t>
            </a:r>
            <a:endParaRPr lang="zh-CN" altLang="zh-CN" sz="790" kern="100" dirty="0">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latin typeface="Times New Roman" panose="02020603050405020304"/>
                <a:ea typeface="黑体" panose="02010609060101010101" charset="-122"/>
                <a:cs typeface="Times New Roman" panose="02020603050405020304"/>
              </a:rPr>
              <a:t>	</a:t>
            </a:r>
            <a:r>
              <a:rPr lang="zh-CN" altLang="zh-CN" b="1" kern="100" dirty="0" smtClean="0">
                <a:solidFill>
                  <a:srgbClr val="0000FF"/>
                </a:solidFill>
                <a:latin typeface="Times New Roman" panose="02020603050405020304"/>
                <a:ea typeface="黑体" panose="02010609060101010101" charset="-122"/>
                <a:cs typeface="Times New Roman" panose="02020603050405020304"/>
              </a:rPr>
              <a:t>解析</a:t>
            </a:r>
            <a:r>
              <a:rPr lang="zh-CN" altLang="zh-CN" b="1" kern="100" dirty="0">
                <a:solidFill>
                  <a:srgbClr val="0000FF"/>
                </a:solidFill>
                <a:latin typeface="Times New Roman" panose="02020603050405020304"/>
                <a:ea typeface="黑体" panose="02010609060101010101" charset="-122"/>
                <a:cs typeface="Times New Roman" panose="02020603050405020304"/>
              </a:rPr>
              <a:t>　</a:t>
            </a:r>
            <a:r>
              <a:rPr lang="zh-CN" altLang="zh-CN" b="1" kern="100" dirty="0">
                <a:solidFill>
                  <a:srgbClr val="0000FF"/>
                </a:solidFill>
                <a:latin typeface="Times New Roman" panose="02020603050405020304"/>
                <a:ea typeface="仿宋_GB2312"/>
                <a:cs typeface="Times New Roman" panose="02020603050405020304"/>
              </a:rPr>
              <a:t>据题干材料讲述从推荐和考试相结合到唐代可以凭</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牒</a:t>
            </a:r>
            <a:r>
              <a:rPr lang="en-US" altLang="zh-CN" b="1" kern="100" dirty="0">
                <a:solidFill>
                  <a:srgbClr val="0000FF"/>
                </a:solidFill>
                <a:latin typeface="宋体" panose="02010600030101010101" pitchFamily="2" charset="-122"/>
                <a:cs typeface="Times New Roman" panose="02020603050405020304"/>
              </a:rPr>
              <a:t>”</a:t>
            </a:r>
            <a:r>
              <a:rPr lang="zh-CN" altLang="zh-CN" b="1" kern="100" dirty="0">
                <a:solidFill>
                  <a:srgbClr val="0000FF"/>
                </a:solidFill>
                <a:latin typeface="Times New Roman" panose="02020603050405020304"/>
                <a:ea typeface="仿宋_GB2312"/>
                <a:cs typeface="Times New Roman" panose="02020603050405020304"/>
              </a:rPr>
              <a:t>考试，反映了政府放松了对士子门第和身份的限制，人才选拔渐趋开放，故选</a:t>
            </a:r>
            <a:r>
              <a:rPr lang="en-US" altLang="zh-CN" b="1" kern="100" dirty="0">
                <a:solidFill>
                  <a:srgbClr val="0000FF"/>
                </a:solidFill>
                <a:latin typeface="Times New Roman" panose="02020603050405020304"/>
                <a:ea typeface="仿宋_GB2312"/>
                <a:cs typeface="Courier New" panose="02070309020205020404"/>
              </a:rPr>
              <a:t>C</a:t>
            </a:r>
            <a:r>
              <a:rPr lang="zh-CN" altLang="zh-CN" b="1" kern="100" dirty="0">
                <a:solidFill>
                  <a:srgbClr val="0000FF"/>
                </a:solidFill>
                <a:latin typeface="Times New Roman" panose="02020603050405020304"/>
                <a:ea typeface="仿宋_GB2312"/>
                <a:cs typeface="Times New Roman" panose="02020603050405020304"/>
              </a:rPr>
              <a:t>项。</a:t>
            </a:r>
            <a:endParaRPr lang="zh-CN" altLang="zh-CN" sz="790" kern="100" dirty="0">
              <a:solidFill>
                <a:srgbClr val="0000FF"/>
              </a:solidFill>
              <a:latin typeface="宋体" panose="02010600030101010101" pitchFamily="2" charset="-122"/>
              <a:cs typeface="Courier New" panose="02070309020205020404"/>
            </a:endParaRPr>
          </a:p>
          <a:p>
            <a:pPr marL="252095" indent="-457200" algn="just">
              <a:lnSpc>
                <a:spcPct val="150000"/>
              </a:lnSpc>
              <a:spcAft>
                <a:spcPts val="0"/>
              </a:spcAft>
              <a:tabLst>
                <a:tab pos="1350645" algn="l"/>
                <a:tab pos="2610485" algn="l"/>
              </a:tabLst>
            </a:pPr>
            <a:r>
              <a:rPr lang="en-US" altLang="zh-CN" b="1" kern="100" dirty="0" smtClean="0">
                <a:solidFill>
                  <a:srgbClr val="0000FF"/>
                </a:solidFill>
                <a:latin typeface="Times New Roman" panose="02020603050405020304"/>
                <a:ea typeface="黑体" panose="02010609060101010101" charset="-122"/>
                <a:cs typeface="Times New Roman" panose="02020603050405020304"/>
              </a:rPr>
              <a:t>	</a:t>
            </a:r>
            <a:r>
              <a:rPr lang="zh-CN" altLang="zh-CN" b="1" kern="100" dirty="0" smtClean="0">
                <a:solidFill>
                  <a:srgbClr val="FF0000"/>
                </a:solidFill>
                <a:latin typeface="Times New Roman" panose="02020603050405020304"/>
                <a:ea typeface="黑体" panose="02010609060101010101" charset="-122"/>
                <a:cs typeface="Times New Roman" panose="02020603050405020304"/>
              </a:rPr>
              <a:t>答案</a:t>
            </a:r>
            <a:r>
              <a:rPr lang="zh-CN" altLang="zh-CN" b="1" kern="100" dirty="0">
                <a:solidFill>
                  <a:srgbClr val="FF0000"/>
                </a:solidFill>
                <a:latin typeface="Times New Roman" panose="02020603050405020304"/>
                <a:ea typeface="黑体" panose="02010609060101010101" charset="-122"/>
                <a:cs typeface="Times New Roman" panose="02020603050405020304"/>
              </a:rPr>
              <a:t>　</a:t>
            </a:r>
            <a:r>
              <a:rPr lang="en-US" altLang="zh-CN" b="1" kern="100" dirty="0">
                <a:solidFill>
                  <a:srgbClr val="FF0000"/>
                </a:solidFill>
                <a:latin typeface="Times New Roman" panose="02020603050405020304"/>
                <a:cs typeface="Courier New" panose="02070309020205020404"/>
              </a:rPr>
              <a:t>C</a:t>
            </a:r>
            <a:endParaRPr lang="zh-CN" altLang="zh-CN" sz="790" kern="100" dirty="0">
              <a:solidFill>
                <a:srgbClr val="FF0000"/>
              </a:solidFill>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40331" y="1943810"/>
            <a:ext cx="8394616"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命题素材</a:t>
            </a:r>
            <a:r>
              <a:rPr lang="en-US" altLang="zh-CN" b="1" kern="100" dirty="0">
                <a:latin typeface="Times New Roman" panose="02020603050405020304"/>
                <a:ea typeface="黑体" panose="02010609060101010101" charset="-122"/>
                <a:cs typeface="Courier New" panose="02070309020205020404"/>
              </a:rPr>
              <a:t>] </a:t>
            </a:r>
            <a:r>
              <a:rPr lang="zh-CN" altLang="zh-CN" b="1" kern="100" dirty="0">
                <a:latin typeface="Times New Roman" panose="02020603050405020304"/>
                <a:ea typeface="黑体" panose="02010609060101010101" charset="-122"/>
                <a:cs typeface="Times New Roman" panose="02020603050405020304"/>
              </a:rPr>
              <a:t>从</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黑体" panose="02010609060101010101" charset="-122"/>
                <a:cs typeface="Times New Roman" panose="02020603050405020304"/>
              </a:rPr>
              <a:t>历史解释</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黑体" panose="02010609060101010101" charset="-122"/>
                <a:cs typeface="Times New Roman" panose="02020603050405020304"/>
              </a:rPr>
              <a:t>角度考查中国古代城市的特点</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楷体_GB2312"/>
                <a:cs typeface="Times New Roman" panose="02020603050405020304"/>
              </a:rPr>
              <a:t>古代中国城市与乡村的经济联系主要是单向性的，即城市从乡村征收贡赋，调集劳役，一般却少向乡村提供产品</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楷体_GB2312"/>
                <a:cs typeface="Times New Roman" panose="02020603050405020304"/>
              </a:rPr>
              <a:t>政治上是前者对后者的压迫与控制，经济上则是后者对前者财富和劳力的供应。</a:t>
            </a:r>
            <a:endParaRPr lang="zh-CN" altLang="zh-CN" sz="790" kern="100" dirty="0">
              <a:latin typeface="宋体" panose="02010600030101010101" pitchFamily="2" charset="-122"/>
              <a:cs typeface="Courier New" panose="02070309020205020404"/>
            </a:endParaRPr>
          </a:p>
          <a:p>
            <a:pPr algn="r">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易中天《中华文化史》</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上</a:t>
            </a:r>
            <a:r>
              <a:rPr lang="en-US" altLang="zh-CN" b="1" kern="100" dirty="0">
                <a:latin typeface="Times New Roman" panose="02020603050405020304"/>
                <a:cs typeface="Courier New" panose="02070309020205020404"/>
              </a:rPr>
              <a:t>)</a:t>
            </a:r>
            <a:endParaRPr lang="zh-CN" altLang="zh-CN" sz="790" kern="100" dirty="0">
              <a:effectLst/>
              <a:latin typeface="宋体" panose="02010600030101010101" pitchFamily="2" charset="-122"/>
              <a:cs typeface="Courier New" panose="02070309020205020404"/>
            </a:endParaRPr>
          </a:p>
        </p:txBody>
      </p:sp>
      <p:pic>
        <p:nvPicPr>
          <p:cNvPr id="30722" name="Picture 2" descr="提升核心素养"/>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1304804"/>
            <a:ext cx="8562668" cy="34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86465" y="2078828"/>
            <a:ext cx="790810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命题素材</a:t>
            </a:r>
            <a:r>
              <a:rPr lang="en-US" altLang="zh-CN" b="1" kern="100" dirty="0">
                <a:latin typeface="Times New Roman" panose="02020603050405020304"/>
                <a:ea typeface="黑体" panose="02010609060101010101" charset="-122"/>
                <a:cs typeface="Courier New" panose="02070309020205020404"/>
              </a:rPr>
              <a:t>] </a:t>
            </a:r>
            <a:r>
              <a:rPr lang="zh-CN" altLang="zh-CN" b="1" kern="100" dirty="0">
                <a:latin typeface="Times New Roman" panose="02020603050405020304"/>
                <a:ea typeface="黑体" panose="02010609060101010101" charset="-122"/>
                <a:cs typeface="Times New Roman" panose="02020603050405020304"/>
              </a:rPr>
              <a:t>从</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黑体" panose="02010609060101010101" charset="-122"/>
                <a:cs typeface="Times New Roman" panose="02020603050405020304"/>
              </a:rPr>
              <a:t>唯物史观</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黑体" panose="02010609060101010101" charset="-122"/>
                <a:cs typeface="Times New Roman" panose="02020603050405020304"/>
              </a:rPr>
              <a:t>角度考查宋代文官政治的确立及特点</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楷体_GB2312"/>
                <a:cs typeface="Times New Roman" panose="02020603050405020304"/>
              </a:rPr>
              <a:t>两宋时期，文臣群体的政治地位不断提高，以科举出身为主体的文官队伍成为政治的中坚力量，独具特色的文臣士大夫政治体制得以确立。这种政治体制的确立是唐五代以来社会结构变化和经济文化发展的产物，同时也与宋代的科举制度、崇文抑武国策等因素密切相关</a:t>
            </a:r>
            <a:r>
              <a:rPr lang="zh-CN" altLang="zh-CN" b="1" kern="100" dirty="0" smtClean="0">
                <a:latin typeface="Times New Roman" panose="02020603050405020304"/>
                <a:ea typeface="楷体_GB2312"/>
                <a:cs typeface="Times New Roman" panose="02020603050405020304"/>
              </a:rPr>
              <a:t>。</a:t>
            </a:r>
            <a:endParaRPr lang="en-US" altLang="zh-CN" b="1" kern="100" dirty="0" smtClean="0">
              <a:latin typeface="Times New Roman" panose="02020603050405020304"/>
              <a:ea typeface="楷体_GB2312"/>
              <a:cs typeface="Times New Roman" panose="02020603050405020304"/>
            </a:endParaRPr>
          </a:p>
          <a:p>
            <a:pPr algn="just">
              <a:lnSpc>
                <a:spcPct val="150000"/>
              </a:lnSpc>
              <a:spcAft>
                <a:spcPts val="0"/>
              </a:spcAft>
              <a:tabLst>
                <a:tab pos="1350645" algn="l"/>
                <a:tab pos="2610485" algn="l"/>
              </a:tabLst>
            </a:pPr>
            <a:r>
              <a:rPr lang="en-US" altLang="zh-CN" b="1" kern="100" dirty="0">
                <a:latin typeface="Times New Roman" panose="02020603050405020304"/>
                <a:ea typeface="楷体_GB2312"/>
                <a:cs typeface="Times New Roman" panose="02020603050405020304"/>
              </a:rPr>
              <a:t>	</a:t>
            </a:r>
            <a:r>
              <a:rPr lang="en-US" altLang="zh-CN" b="1" kern="100" dirty="0" smtClean="0">
                <a:latin typeface="Times New Roman" panose="02020603050405020304"/>
                <a:ea typeface="楷体_GB2312"/>
                <a:cs typeface="Times New Roman" panose="02020603050405020304"/>
              </a:rPr>
              <a:t>			</a:t>
            </a:r>
            <a:r>
              <a:rPr lang="en-US" altLang="zh-CN" b="1" kern="100" dirty="0" smtClean="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杨宁一《历史学习新视野　新知识》</a:t>
            </a:r>
            <a:endParaRPr lang="zh-CN" altLang="zh-CN" sz="790" kern="100" dirty="0">
              <a:effectLst/>
              <a:latin typeface="宋体" panose="02010600030101010101" pitchFamily="2" charset="-122"/>
              <a:cs typeface="Courier New" panose="02070309020205020404"/>
            </a:endParaRPr>
          </a:p>
        </p:txBody>
      </p:sp>
      <p:pic>
        <p:nvPicPr>
          <p:cNvPr id="30722" name="Picture 2" descr="提升核心素养"/>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431" y="1601813"/>
            <a:ext cx="8562668" cy="34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8229600" cy="1143000"/>
          </a:xfrm>
        </p:spPr>
        <p:txBody>
          <a:bodyPr/>
          <a:lstStyle/>
          <a:p>
            <a:r>
              <a:rPr lang="zh-CN" altLang="en-US" dirty="0" smtClean="0"/>
              <a:t>一、考核目标与要求</a:t>
            </a:r>
            <a:endParaRPr lang="zh-CN" altLang="en-US" dirty="0"/>
          </a:p>
        </p:txBody>
      </p:sp>
      <p:sp>
        <p:nvSpPr>
          <p:cNvPr id="3" name="内容占位符 2"/>
          <p:cNvSpPr>
            <a:spLocks noGrp="1"/>
          </p:cNvSpPr>
          <p:nvPr>
            <p:ph sz="half" idx="1"/>
          </p:nvPr>
        </p:nvSpPr>
        <p:spPr>
          <a:xfrm>
            <a:off x="251520" y="1052736"/>
            <a:ext cx="4244280" cy="5805264"/>
          </a:xfrm>
        </p:spPr>
        <p:txBody>
          <a:bodyPr>
            <a:normAutofit fontScale="85000" lnSpcReduction="20000"/>
          </a:bodyPr>
          <a:lstStyle/>
          <a:p>
            <a:pPr>
              <a:buNone/>
            </a:pPr>
            <a:r>
              <a:rPr lang="zh-CN" altLang="en-US" b="1" dirty="0"/>
              <a:t>（二）调动和运用知识</a:t>
            </a:r>
            <a:endParaRPr lang="zh-CN" altLang="en-US" b="1" dirty="0"/>
          </a:p>
          <a:p>
            <a:pPr>
              <a:buNone/>
            </a:pPr>
            <a:r>
              <a:rPr lang="en-US" altLang="zh-CN" b="1" dirty="0"/>
              <a:t>1.</a:t>
            </a:r>
            <a:r>
              <a:rPr lang="zh-CN" altLang="en-US" b="1" dirty="0"/>
              <a:t>辨别历史事物和历史解</a:t>
            </a:r>
            <a:r>
              <a:rPr lang="zh-CN" altLang="en-US" b="1" dirty="0" smtClean="0"/>
              <a:t>释</a:t>
            </a:r>
            <a:endParaRPr lang="en-US" altLang="zh-CN" b="1" dirty="0" smtClean="0"/>
          </a:p>
          <a:p>
            <a:pPr>
              <a:buNone/>
            </a:pPr>
            <a:r>
              <a:rPr lang="zh-CN" altLang="en-US" dirty="0" smtClean="0"/>
              <a:t>例</a:t>
            </a:r>
            <a:r>
              <a:rPr lang="en-US" altLang="zh-CN" dirty="0" smtClean="0"/>
              <a:t>4</a:t>
            </a:r>
            <a:r>
              <a:rPr lang="zh-CN" altLang="en-US" dirty="0" smtClean="0"/>
              <a:t>．董仲舒认为孔子撰</a:t>
            </a:r>
            <a:r>
              <a:rPr lang="en-US" altLang="zh-CN" dirty="0" smtClean="0"/>
              <a:t>《</a:t>
            </a:r>
            <a:r>
              <a:rPr lang="zh-CN" altLang="en-US" dirty="0" smtClean="0"/>
              <a:t>春秋</a:t>
            </a:r>
            <a:r>
              <a:rPr lang="en-US" altLang="zh-CN" dirty="0" smtClean="0"/>
              <a:t>》</a:t>
            </a:r>
            <a:r>
              <a:rPr lang="zh-CN" altLang="en-US" dirty="0" smtClean="0"/>
              <a:t>的目的是尊天子、抑诸侯、崇周制而“大一统”，以此为汉武帝加强中央集权服务，从而将周代历史与汉代政治联系起来。西周时代对于秦汉统一的重要历史影响在于（     ）</a:t>
            </a:r>
            <a:endParaRPr lang="zh-CN" altLang="en-US" dirty="0" smtClean="0"/>
          </a:p>
          <a:p>
            <a:pPr>
              <a:buNone/>
            </a:pPr>
            <a:r>
              <a:rPr lang="en-US" altLang="zh-CN" dirty="0" smtClean="0"/>
              <a:t>A</a:t>
            </a:r>
            <a:r>
              <a:rPr lang="zh-CN" altLang="en-US" dirty="0" smtClean="0"/>
              <a:t>．构建了中央有效控制地方的制度       </a:t>
            </a:r>
            <a:endParaRPr lang="en-US" altLang="zh-CN" dirty="0" smtClean="0"/>
          </a:p>
          <a:p>
            <a:pPr>
              <a:buNone/>
            </a:pPr>
            <a:r>
              <a:rPr lang="zh-CN" altLang="en-US" dirty="0" smtClean="0"/>
              <a:t> </a:t>
            </a:r>
            <a:r>
              <a:rPr lang="en-US" altLang="zh-CN" dirty="0" smtClean="0"/>
              <a:t>B</a:t>
            </a:r>
            <a:r>
              <a:rPr lang="zh-CN" altLang="en-US" dirty="0" smtClean="0"/>
              <a:t>．确立了君主大权独揽的集权意识</a:t>
            </a:r>
            <a:endParaRPr lang="zh-CN" altLang="en-US" dirty="0" smtClean="0"/>
          </a:p>
          <a:p>
            <a:pPr marL="0" indent="0">
              <a:buNone/>
            </a:pPr>
            <a:r>
              <a:rPr lang="en-US" altLang="zh-CN" dirty="0" smtClean="0"/>
              <a:t>C</a:t>
            </a:r>
            <a:r>
              <a:rPr lang="zh-CN" altLang="en-US" dirty="0" smtClean="0"/>
              <a:t>．形成了天下一家的文化心理认同        </a:t>
            </a:r>
            <a:endParaRPr lang="en-US" altLang="zh-CN" dirty="0" smtClean="0"/>
          </a:p>
          <a:p>
            <a:pPr marL="0" indent="0">
              <a:buNone/>
            </a:pPr>
            <a:r>
              <a:rPr lang="en-US" altLang="zh-CN" dirty="0" smtClean="0"/>
              <a:t>D</a:t>
            </a:r>
            <a:r>
              <a:rPr lang="zh-CN" altLang="en-US" dirty="0" smtClean="0"/>
              <a:t>．实现了国家对土地与人口的控制</a:t>
            </a:r>
            <a:endParaRPr lang="zh-CN" altLang="en-US" dirty="0" smtClean="0"/>
          </a:p>
          <a:p>
            <a:endParaRPr lang="zh-CN" altLang="en-US" dirty="0" smtClean="0"/>
          </a:p>
          <a:p>
            <a:endParaRPr lang="zh-CN" altLang="en-US" dirty="0"/>
          </a:p>
          <a:p>
            <a:endParaRPr lang="zh-CN" altLang="en-US" dirty="0"/>
          </a:p>
        </p:txBody>
      </p:sp>
      <p:sp>
        <p:nvSpPr>
          <p:cNvPr id="4" name="内容占位符 3"/>
          <p:cNvSpPr>
            <a:spLocks noGrp="1"/>
          </p:cNvSpPr>
          <p:nvPr>
            <p:ph sz="half" idx="2"/>
          </p:nvPr>
        </p:nvSpPr>
        <p:spPr>
          <a:xfrm>
            <a:off x="4716145" y="1052830"/>
            <a:ext cx="4264025" cy="5598160"/>
          </a:xfrm>
        </p:spPr>
        <p:txBody>
          <a:bodyPr>
            <a:noAutofit/>
          </a:bodyPr>
          <a:lstStyle/>
          <a:p>
            <a:r>
              <a:rPr lang="zh-CN" altLang="en-US" dirty="0" smtClean="0"/>
              <a:t>解析：本题考查考生立足历史发展的视角，辨别历史史实与历史叙述的能力。试题要求考生以中国传统儒家思想为切入点，正确理解西周分封制与秦汉中央集权制的本质差异，理解西周对于中国历史发展的重要影响，正确认识西周王朝在中国历史上的作用和地位</a:t>
            </a:r>
            <a:endParaRPr lang="zh-CN" altLang="en-US" dirty="0" smtClean="0"/>
          </a:p>
        </p:txBody>
      </p:sp>
      <p:sp>
        <p:nvSpPr>
          <p:cNvPr id="5" name="TextBox 4"/>
          <p:cNvSpPr txBox="1"/>
          <p:nvPr/>
        </p:nvSpPr>
        <p:spPr>
          <a:xfrm>
            <a:off x="1835696" y="3645024"/>
            <a:ext cx="431528" cy="646331"/>
          </a:xfrm>
          <a:prstGeom prst="rect">
            <a:avLst/>
          </a:prstGeom>
          <a:noFill/>
        </p:spPr>
        <p:txBody>
          <a:bodyPr wrap="none" rtlCol="0">
            <a:spAutoFit/>
          </a:bodyPr>
          <a:lstStyle/>
          <a:p>
            <a:r>
              <a:rPr lang="en-US" altLang="zh-CN" sz="3600" dirty="0" smtClean="0"/>
              <a:t>C</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9903" y="1990927"/>
            <a:ext cx="8735471"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命题素材</a:t>
            </a:r>
            <a:r>
              <a:rPr lang="en-US" altLang="zh-CN" b="1" kern="100" dirty="0">
                <a:latin typeface="Times New Roman" panose="02020603050405020304"/>
                <a:ea typeface="黑体" panose="02010609060101010101" charset="-122"/>
                <a:cs typeface="Courier New" panose="02070309020205020404"/>
              </a:rPr>
              <a:t>] </a:t>
            </a:r>
            <a:r>
              <a:rPr lang="zh-CN" altLang="zh-CN" b="1" kern="100" dirty="0">
                <a:latin typeface="Times New Roman" panose="02020603050405020304"/>
                <a:ea typeface="黑体" panose="02010609060101010101" charset="-122"/>
                <a:cs typeface="Times New Roman" panose="02020603050405020304"/>
              </a:rPr>
              <a:t>从</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黑体" panose="02010609060101010101" charset="-122"/>
                <a:cs typeface="Times New Roman" panose="02020603050405020304"/>
              </a:rPr>
              <a:t>史料实证</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黑体" panose="02010609060101010101" charset="-122"/>
                <a:cs typeface="Times New Roman" panose="02020603050405020304"/>
              </a:rPr>
              <a:t>角度考查两宋时期农耕经济的发展</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楷体_GB2312"/>
                <a:cs typeface="Times New Roman" panose="02020603050405020304"/>
              </a:rPr>
              <a:t>两宋时期，传统农业取得了突飞猛进的新发展，水稻种植面积不断扩大，精耕细作的集约化经营</a:t>
            </a:r>
            <a:r>
              <a:rPr lang="zh-CN"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楷体_GB2312"/>
                <a:cs typeface="Times New Roman" panose="02020603050405020304"/>
              </a:rPr>
              <a:t>宋初从越南引进早稻优良品种占城稻，在江南普遍种植。水稻单位面积产量提高。农村中开始出现专门种植经济作物</a:t>
            </a:r>
            <a:r>
              <a:rPr lang="en-US" altLang="zh-CN" b="1" kern="100" dirty="0">
                <a:latin typeface="Times New Roman" panose="02020603050405020304"/>
                <a:ea typeface="楷体_GB2312"/>
                <a:cs typeface="Courier New" panose="02070309020205020404"/>
              </a:rPr>
              <a:t>(</a:t>
            </a:r>
            <a:r>
              <a:rPr lang="zh-CN" altLang="zh-CN" b="1" kern="100" dirty="0">
                <a:latin typeface="Times New Roman" panose="02020603050405020304"/>
                <a:ea typeface="楷体_GB2312"/>
                <a:cs typeface="Times New Roman" panose="02020603050405020304"/>
              </a:rPr>
              <a:t>蚕桑，蔬菜，漆树，花卉，果树，甘蔗</a:t>
            </a:r>
            <a:r>
              <a:rPr lang="en-US" altLang="zh-CN" b="1" kern="100" dirty="0">
                <a:latin typeface="Times New Roman" panose="02020603050405020304"/>
                <a:ea typeface="楷体_GB2312"/>
                <a:cs typeface="Courier New" panose="02070309020205020404"/>
              </a:rPr>
              <a:t>)</a:t>
            </a:r>
            <a:r>
              <a:rPr lang="zh-CN" altLang="zh-CN" b="1" kern="100" dirty="0">
                <a:latin typeface="Times New Roman" panose="02020603050405020304"/>
                <a:ea typeface="楷体_GB2312"/>
                <a:cs typeface="Times New Roman" panose="02020603050405020304"/>
              </a:rPr>
              <a:t>的专业户，从事个体小商品生产，为商业的发展提供了广阔的空间。</a:t>
            </a:r>
            <a:endParaRPr lang="zh-CN" altLang="zh-CN" sz="790" kern="100" dirty="0">
              <a:latin typeface="宋体" panose="02010600030101010101" pitchFamily="2" charset="-122"/>
              <a:cs typeface="Courier New" panose="02070309020205020404"/>
            </a:endParaRPr>
          </a:p>
          <a:p>
            <a:pPr algn="r">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樊树志《国史十六讲》</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en-US" altLang="zh-CN" b="1" kern="100" dirty="0">
                <a:latin typeface="宋体" panose="02010600030101010101" pitchFamily="2" charset="-122"/>
                <a:ea typeface="黑体" panose="02010609060101010101" charset="-122"/>
                <a:cs typeface="Times New Roman" panose="02020603050405020304"/>
              </a:rPr>
              <a:t>★</a:t>
            </a:r>
            <a:r>
              <a:rPr lang="zh-CN" altLang="zh-CN" b="1" kern="100" dirty="0">
                <a:latin typeface="Times New Roman" panose="02020603050405020304"/>
                <a:ea typeface="黑体" panose="02010609060101010101" charset="-122"/>
                <a:cs typeface="Times New Roman" panose="02020603050405020304"/>
              </a:rPr>
              <a:t>樊树志教授：</a:t>
            </a:r>
            <a:r>
              <a:rPr lang="zh-CN" altLang="zh-CN" b="1" kern="100" dirty="0">
                <a:latin typeface="Times New Roman" panose="02020603050405020304"/>
                <a:cs typeface="Times New Roman" panose="02020603050405020304"/>
              </a:rPr>
              <a:t>复旦大学历史系教授、博士生导师、历史系学术委员会主任，专攻土地关系史、江南地区史，尤以江南市镇研究蜚声史坛。</a:t>
            </a:r>
            <a:endParaRPr lang="zh-CN" altLang="zh-CN" sz="790" kern="100" dirty="0">
              <a:effectLst/>
              <a:latin typeface="宋体" panose="02010600030101010101" pitchFamily="2" charset="-122"/>
              <a:cs typeface="Courier New" panose="02070309020205020404"/>
            </a:endParaRPr>
          </a:p>
        </p:txBody>
      </p:sp>
      <p:pic>
        <p:nvPicPr>
          <p:cNvPr id="30722" name="Picture 2" descr="提升核心素养"/>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1304804"/>
            <a:ext cx="8562668" cy="34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92100" y="162560"/>
            <a:ext cx="7941310" cy="1630045"/>
          </a:xfrm>
          <a:prstGeom prst="rect">
            <a:avLst/>
          </a:prstGeom>
          <a:noFill/>
          <a:ln w="9525">
            <a:noFill/>
          </a:ln>
        </p:spPr>
        <p:txBody>
          <a:bodyPr wrap="square">
            <a:spAutoFit/>
          </a:bodyPr>
          <a:p>
            <a:pPr indent="0"/>
            <a:r>
              <a:rPr lang="en-US" sz="2000" b="0">
                <a:solidFill>
                  <a:srgbClr val="000000"/>
                </a:solidFill>
                <a:latin typeface="Calibri" panose="020F0502020204030204" charset="0"/>
              </a:rPr>
              <a:t>26</a:t>
            </a:r>
            <a:r>
              <a:rPr lang="zh-CN" sz="2000" b="0">
                <a:solidFill>
                  <a:srgbClr val="000000"/>
                </a:solidFill>
                <a:ea typeface="宋体" panose="02010600030101010101" pitchFamily="2" charset="-122"/>
              </a:rPr>
              <a:t>．北朝时，嗜好奶类制品的北方人常常嘲笑南方人的喝茶习俗。唐中期，北方城市中，</a:t>
            </a:r>
            <a:r>
              <a:rPr lang="en-US" sz="2000" b="0">
                <a:solidFill>
                  <a:srgbClr val="000000"/>
                </a:solidFill>
                <a:latin typeface="Calibri" panose="020F0502020204030204" charset="0"/>
              </a:rPr>
              <a:t>“</a:t>
            </a:r>
            <a:r>
              <a:rPr lang="zh-CN" sz="2000" b="0">
                <a:solidFill>
                  <a:srgbClr val="000000"/>
                </a:solidFill>
                <a:ea typeface="宋体" panose="02010600030101010101" pitchFamily="2" charset="-122"/>
              </a:rPr>
              <a:t>多开店铺，煎茶卖之，不问道俗，投钱取饮。其茶自江、淮而来，舟车相继，所在山积</a:t>
            </a:r>
            <a:r>
              <a:rPr lang="en-US" sz="2000" b="0">
                <a:solidFill>
                  <a:srgbClr val="000000"/>
                </a:solidFill>
                <a:latin typeface="Calibri" panose="020F0502020204030204" charset="0"/>
              </a:rPr>
              <a:t>”</a:t>
            </a:r>
            <a:r>
              <a:rPr lang="zh-CN" sz="2000" b="0">
                <a:solidFill>
                  <a:srgbClr val="000000"/>
                </a:solidFill>
                <a:ea typeface="宋体" panose="02010600030101010101" pitchFamily="2" charset="-122"/>
              </a:rPr>
              <a:t>。据此可知，唐中期</a:t>
            </a:r>
            <a:r>
              <a:rPr lang="en-US" sz="2000" b="0">
                <a:solidFill>
                  <a:srgbClr val="000000"/>
                </a:solidFill>
                <a:latin typeface="Calibri" panose="020F0502020204030204" charset="0"/>
              </a:rPr>
              <a:t>A</a:t>
            </a:r>
            <a:r>
              <a:rPr lang="zh-CN" sz="2000" b="0">
                <a:solidFill>
                  <a:srgbClr val="000000"/>
                </a:solidFill>
                <a:ea typeface="宋体" panose="02010600030101010101" pitchFamily="2" charset="-122"/>
              </a:rPr>
              <a:t>．国家统一使南茶开始北运</a:t>
            </a:r>
            <a:r>
              <a:rPr lang="en-US" sz="2000" b="0">
                <a:solidFill>
                  <a:srgbClr val="000000"/>
                </a:solidFill>
                <a:latin typeface="宋体" panose="02010600030101010101" pitchFamily="2" charset="-122"/>
              </a:rPr>
              <a:t>	</a:t>
            </a:r>
            <a:r>
              <a:rPr lang="en-US" sz="2000" b="0">
                <a:solidFill>
                  <a:srgbClr val="000000"/>
                </a:solidFill>
                <a:latin typeface="Calibri" panose="020F0502020204030204" charset="0"/>
              </a:rPr>
              <a:t>B</a:t>
            </a:r>
            <a:r>
              <a:rPr lang="zh-CN" sz="2000" b="0">
                <a:solidFill>
                  <a:srgbClr val="000000"/>
                </a:solidFill>
                <a:ea typeface="宋体" panose="02010600030101010101" pitchFamily="2" charset="-122"/>
              </a:rPr>
              <a:t>．南北方饮食习惯趋于一致</a:t>
            </a:r>
            <a:r>
              <a:rPr lang="en-US" sz="2000" b="0">
                <a:solidFill>
                  <a:srgbClr val="000000"/>
                </a:solidFill>
                <a:latin typeface="Calibri" panose="020F0502020204030204" charset="0"/>
              </a:rPr>
              <a:t>C</a:t>
            </a:r>
            <a:r>
              <a:rPr lang="zh-CN" sz="2000" b="0">
                <a:solidFill>
                  <a:srgbClr val="000000"/>
                </a:solidFill>
                <a:ea typeface="宋体" panose="02010600030101010101" pitchFamily="2" charset="-122"/>
              </a:rPr>
              <a:t>．南方经济文化影响力上升</a:t>
            </a:r>
            <a:r>
              <a:rPr lang="en-US" sz="2000" b="0">
                <a:solidFill>
                  <a:srgbClr val="000000"/>
                </a:solidFill>
                <a:latin typeface="宋体" panose="02010600030101010101" pitchFamily="2" charset="-122"/>
              </a:rPr>
              <a:t>	</a:t>
            </a:r>
            <a:r>
              <a:rPr lang="en-US" sz="2000" b="0">
                <a:solidFill>
                  <a:srgbClr val="000000"/>
                </a:solidFill>
                <a:latin typeface="Calibri" panose="020F0502020204030204" charset="0"/>
              </a:rPr>
              <a:t>D</a:t>
            </a:r>
            <a:r>
              <a:rPr lang="zh-CN" sz="2000" b="0">
                <a:solidFill>
                  <a:srgbClr val="000000"/>
                </a:solidFill>
                <a:ea typeface="宋体" panose="02010600030101010101" pitchFamily="2" charset="-122"/>
              </a:rPr>
              <a:t>．南方经济水平已超越北方 </a:t>
            </a:r>
            <a:endParaRPr lang="zh-CN" altLang="en-US" sz="2000"/>
          </a:p>
        </p:txBody>
      </p:sp>
      <p:sp>
        <p:nvSpPr>
          <p:cNvPr id="3" name="文本框 2"/>
          <p:cNvSpPr txBox="1"/>
          <p:nvPr/>
        </p:nvSpPr>
        <p:spPr>
          <a:xfrm>
            <a:off x="292100" y="1792605"/>
            <a:ext cx="5080000" cy="460375"/>
          </a:xfrm>
          <a:prstGeom prst="rect">
            <a:avLst/>
          </a:prstGeom>
          <a:noFill/>
          <a:ln w="9525">
            <a:noFill/>
          </a:ln>
        </p:spPr>
        <p:txBody>
          <a:bodyPr>
            <a:spAutoFit/>
          </a:bodyPr>
          <a:p>
            <a:pPr indent="0"/>
            <a:r>
              <a:rPr lang="en-US" sz="2400" b="0">
                <a:latin typeface="Calibri" panose="020F0502020204030204" charset="0"/>
              </a:rPr>
              <a:t>26</a:t>
            </a:r>
            <a:r>
              <a:rPr lang="zh-CN" sz="2400" b="0">
                <a:ea typeface="宋体" panose="02010600030101010101" pitchFamily="2" charset="-122"/>
              </a:rPr>
              <a:t>．               表</a:t>
            </a:r>
            <a:r>
              <a:rPr lang="en-US" sz="2400" b="0">
                <a:latin typeface="Calibri" panose="020F0502020204030204" charset="0"/>
              </a:rPr>
              <a:t>1</a:t>
            </a:r>
            <a:endParaRPr lang="zh-CN" altLang="en-US" sz="2400"/>
          </a:p>
        </p:txBody>
      </p:sp>
      <p:pic>
        <p:nvPicPr>
          <p:cNvPr id="4" name="图片 3"/>
          <p:cNvPicPr/>
          <p:nvPr/>
        </p:nvPicPr>
        <p:blipFill>
          <a:blip r:embed="rId1"/>
          <a:stretch>
            <a:fillRect/>
          </a:stretch>
        </p:blipFill>
        <p:spPr>
          <a:xfrm>
            <a:off x="369570" y="2252980"/>
            <a:ext cx="6079490" cy="2241550"/>
          </a:xfrm>
          <a:prstGeom prst="rect">
            <a:avLst/>
          </a:prstGeom>
          <a:noFill/>
          <a:ln w="9525">
            <a:noFill/>
          </a:ln>
        </p:spPr>
      </p:pic>
      <p:sp>
        <p:nvSpPr>
          <p:cNvPr id="101" name="文本框 100"/>
          <p:cNvSpPr txBox="1"/>
          <p:nvPr/>
        </p:nvSpPr>
        <p:spPr>
          <a:xfrm>
            <a:off x="136525" y="4373880"/>
            <a:ext cx="7929880" cy="1953260"/>
          </a:xfrm>
          <a:prstGeom prst="rect">
            <a:avLst/>
          </a:prstGeom>
          <a:noFill/>
          <a:ln w="9525">
            <a:noFill/>
          </a:ln>
        </p:spPr>
        <p:txBody>
          <a:bodyPr wrap="square">
            <a:spAutoFit/>
          </a:bodyPr>
          <a:p>
            <a:pPr indent="0" algn="ctr"/>
            <a:r>
              <a:rPr lang="en-US" sz="1050" b="0">
                <a:latin typeface="Calibri" panose="020F0502020204030204" charset="0"/>
              </a:rPr>
              <a:t> </a:t>
            </a:r>
            <a:endParaRPr lang="zh-CN" sz="1050" b="0">
              <a:ea typeface="宋体" panose="02010600030101010101" pitchFamily="2" charset="-122"/>
            </a:endParaRPr>
          </a:p>
          <a:p>
            <a:pPr indent="0" algn="ctr"/>
            <a:r>
              <a:rPr lang="zh-CN" sz="2000" b="0">
                <a:ea typeface="宋体" panose="02010600030101010101" pitchFamily="2" charset="-122"/>
              </a:rPr>
              <a:t>表</a:t>
            </a:r>
            <a:r>
              <a:rPr lang="en-US" sz="2000" b="0">
                <a:latin typeface="Calibri" panose="020F0502020204030204" charset="0"/>
              </a:rPr>
              <a:t>1</a:t>
            </a:r>
            <a:r>
              <a:rPr lang="zh-CN" sz="2000" b="0">
                <a:ea typeface="宋体" panose="02010600030101010101" pitchFamily="2" charset="-122"/>
              </a:rPr>
              <a:t>为唐代后期敦煌某地土地占有情况统计表，据此可知，当时该</a:t>
            </a:r>
            <a:r>
              <a:rPr lang="en-US" sz="2000" b="0">
                <a:latin typeface="Calibri" panose="020F0502020204030204" charset="0"/>
              </a:rPr>
              <a:t>A</a:t>
            </a:r>
            <a:r>
              <a:rPr lang="zh-CN" sz="2000" b="0">
                <a:ea typeface="宋体" panose="02010600030101010101" pitchFamily="2" charset="-122"/>
              </a:rPr>
              <a:t>．自耕农经济盛行</a:t>
            </a:r>
            <a:r>
              <a:rPr lang="en-US" sz="2000" b="0">
                <a:latin typeface="Calibri" panose="020F0502020204030204" charset="0"/>
              </a:rPr>
              <a:t>    B</a:t>
            </a:r>
            <a:r>
              <a:rPr lang="zh-CN" sz="2000" b="0">
                <a:ea typeface="宋体" panose="02010600030101010101" pitchFamily="2" charset="-122"/>
              </a:rPr>
              <a:t>．土地集中现象突出</a:t>
            </a:r>
            <a:endParaRPr lang="zh-CN" sz="2000" b="0">
              <a:ea typeface="宋体" panose="02010600030101010101" pitchFamily="2" charset="-122"/>
            </a:endParaRPr>
          </a:p>
          <a:p>
            <a:pPr indent="0" algn="ctr"/>
            <a:r>
              <a:rPr lang="en-US" sz="2000" b="0">
                <a:latin typeface="Calibri" panose="020F0502020204030204" charset="0"/>
              </a:rPr>
              <a:t>C</a:t>
            </a:r>
            <a:r>
              <a:rPr lang="zh-CN" sz="2000" b="0">
                <a:ea typeface="宋体" panose="02010600030101010101" pitchFamily="2" charset="-122"/>
              </a:rPr>
              <a:t>．均田制破坏严重</a:t>
            </a:r>
            <a:r>
              <a:rPr lang="en-US" sz="2000" b="0">
                <a:latin typeface="Calibri" panose="020F0502020204030204" charset="0"/>
              </a:rPr>
              <a:t>    D</a:t>
            </a:r>
            <a:r>
              <a:rPr lang="zh-CN" sz="2000" b="0">
                <a:ea typeface="宋体" panose="02010600030101010101" pitchFamily="2" charset="-122"/>
              </a:rPr>
              <a:t>．农业生产效率提高</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blinds(horizontal)">
                                      <p:cBhvr>
                                        <p:cTn id="1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1" grpId="0"/>
      <p:bldP spid="3" grpId="1"/>
      <p:bldP spid="101" grpId="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79730" y="81598"/>
            <a:ext cx="8229600" cy="1143000"/>
          </a:xfrm>
        </p:spPr>
        <p:txBody>
          <a:bodyPr/>
          <a:p>
            <a:r>
              <a:rPr lang="zh-CN" altLang="en-US"/>
              <a:t>真题演练</a:t>
            </a:r>
            <a:endParaRPr lang="zh-CN" altLang="en-US"/>
          </a:p>
        </p:txBody>
      </p:sp>
      <p:sp>
        <p:nvSpPr>
          <p:cNvPr id="100" name="文本框 99"/>
          <p:cNvSpPr txBox="1"/>
          <p:nvPr/>
        </p:nvSpPr>
        <p:spPr>
          <a:xfrm>
            <a:off x="1104265" y="972502"/>
            <a:ext cx="5080000" cy="368300"/>
          </a:xfrm>
          <a:prstGeom prst="rect">
            <a:avLst/>
          </a:prstGeom>
          <a:noFill/>
          <a:ln w="9525">
            <a:noFill/>
          </a:ln>
        </p:spPr>
        <p:txBody>
          <a:bodyPr>
            <a:spAutoFit/>
          </a:bodyPr>
          <a:p>
            <a:pPr marL="266700" indent="-266700"/>
            <a:r>
              <a:rPr lang="en-US" b="0">
                <a:latin typeface="宋体" panose="02010600030101010101" pitchFamily="2" charset="-122"/>
              </a:rPr>
              <a:t>26.   </a:t>
            </a:r>
            <a:r>
              <a:rPr lang="zh-CN" b="0">
                <a:ea typeface="宋体" panose="02010600030101010101" pitchFamily="2" charset="-122"/>
              </a:rPr>
              <a:t>表</a:t>
            </a:r>
            <a:r>
              <a:rPr lang="en-US" b="0">
                <a:latin typeface="Calibri" panose="020F0502020204030204" charset="0"/>
              </a:rPr>
              <a:t>2</a:t>
            </a:r>
            <a:endParaRPr lang="zh-CN" altLang="en-US"/>
          </a:p>
        </p:txBody>
      </p:sp>
      <p:graphicFrame>
        <p:nvGraphicFramePr>
          <p:cNvPr id="3" name="表格 2"/>
          <p:cNvGraphicFramePr/>
          <p:nvPr>
            <p:custDataLst>
              <p:tags r:id="rId1"/>
            </p:custDataLst>
          </p:nvPr>
        </p:nvGraphicFramePr>
        <p:xfrm>
          <a:off x="995045" y="1464310"/>
          <a:ext cx="7153910" cy="3018155"/>
        </p:xfrm>
        <a:graphic>
          <a:graphicData uri="http://schemas.openxmlformats.org/drawingml/2006/table">
            <a:tbl>
              <a:tblPr firstRow="1" bandRow="1">
                <a:tableStyleId>{5940675A-B579-460E-94D1-54222C63F5DA}</a:tableStyleId>
              </a:tblPr>
              <a:tblGrid>
                <a:gridCol w="4742180"/>
                <a:gridCol w="2411730"/>
              </a:tblGrid>
              <a:tr h="289560">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记述</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出处</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“秦王（李世民）与薛举大战于泾州，我师败绩。”</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《旧唐书·高祖本纪》</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“薛举寇泾州，太宗（李世民）率众讨之，不利而旋。”</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《旧唐书·太宗本纪》</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534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“秦王世民为西讨元帅……刘文静（唐朝将领）及薛举战于泾州，败绩。”</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《新唐书·高祖本纪》</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5975">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“薛举寇泾州，太宗为西讨元帅，进位雍州牧。七月，太宗有疾，诸将为举所败。”</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《新唐书·太宗本纪》</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64465" y="4653915"/>
            <a:ext cx="8815705" cy="1730375"/>
          </a:xfrm>
          <a:prstGeom prst="rect">
            <a:avLst/>
          </a:prstGeom>
          <a:noFill/>
          <a:ln w="9525">
            <a:noFill/>
          </a:ln>
        </p:spPr>
        <p:txBody>
          <a:bodyPr wrap="square">
            <a:spAutoFit/>
          </a:bodyPr>
          <a:p>
            <a:pPr indent="0"/>
            <a:endParaRPr lang="zh-CN" sz="1050" b="0">
              <a:ea typeface="宋体" panose="02010600030101010101" pitchFamily="2" charset="-122"/>
            </a:endParaRPr>
          </a:p>
          <a:p>
            <a:pPr indent="0"/>
            <a:r>
              <a:rPr lang="zh-CN" sz="2400" b="0">
                <a:ea typeface="宋体" panose="02010600030101010101" pitchFamily="2" charset="-122"/>
              </a:rPr>
              <a:t>表</a:t>
            </a:r>
            <a:r>
              <a:rPr lang="en-US" sz="2400" b="0">
                <a:latin typeface="宋体" panose="02010600030101010101" pitchFamily="2" charset="-122"/>
              </a:rPr>
              <a:t>2</a:t>
            </a:r>
            <a:r>
              <a:rPr lang="zh-CN" sz="2400" b="0">
                <a:ea typeface="宋体" panose="02010600030101010101" pitchFamily="2" charset="-122"/>
              </a:rPr>
              <a:t>为不同史籍关于唐武德元年同一事件的历史叙述。据此能够被认定的历史事实是</a:t>
            </a:r>
            <a:r>
              <a:rPr lang="en-US" sz="2400" b="0">
                <a:latin typeface="Calibri" panose="020F0502020204030204" charset="0"/>
              </a:rPr>
              <a:t>A</a:t>
            </a:r>
            <a:r>
              <a:rPr lang="zh-CN" sz="2400" b="0">
                <a:ea typeface="宋体" panose="02010600030101010101" pitchFamily="2" charset="-122"/>
              </a:rPr>
              <a:t>．皇帝李世民与薛举战于泾州</a:t>
            </a:r>
            <a:r>
              <a:rPr lang="en-US" sz="2400" b="0">
                <a:latin typeface="宋体" panose="02010600030101010101" pitchFamily="2" charset="-122"/>
              </a:rPr>
              <a:t> </a:t>
            </a:r>
            <a:r>
              <a:rPr lang="en-US" sz="2400" b="0">
                <a:latin typeface="Calibri" panose="020F0502020204030204" charset="0"/>
              </a:rPr>
              <a:t>B</a:t>
            </a:r>
            <a:r>
              <a:rPr lang="zh-CN" sz="2400" b="0">
                <a:ea typeface="宋体" panose="02010600030101010101" pitchFamily="2" charset="-122"/>
              </a:rPr>
              <a:t>．刘文静是战役中唐军的主帅</a:t>
            </a:r>
            <a:r>
              <a:rPr lang="en-US" sz="2400" b="0">
                <a:latin typeface="Calibri" panose="020F0502020204030204" charset="0"/>
              </a:rPr>
              <a:t>C</a:t>
            </a:r>
            <a:r>
              <a:rPr lang="zh-CN" sz="2400" b="0">
                <a:ea typeface="宋体" panose="02010600030101010101" pitchFamily="2" charset="-122"/>
              </a:rPr>
              <a:t>．唐军与薛举在泾州作战失败</a:t>
            </a:r>
            <a:r>
              <a:rPr lang="en-US" sz="2400" b="0">
                <a:latin typeface="Calibri" panose="020F0502020204030204" charset="0"/>
              </a:rPr>
              <a:t>    D</a:t>
            </a:r>
            <a:r>
              <a:rPr lang="zh-CN" sz="2400" b="0">
                <a:ea typeface="宋体" panose="02010600030101010101" pitchFamily="2" charset="-122"/>
              </a:rPr>
              <a:t>．李世民患病导致了战役失败</a:t>
            </a:r>
            <a:endParaRPr lang="zh-CN" altLang="en-US" sz="24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158750" y="276225"/>
            <a:ext cx="8610600" cy="3046095"/>
          </a:xfrm>
          <a:prstGeom prst="rect">
            <a:avLst/>
          </a:prstGeom>
          <a:noFill/>
          <a:ln w="9525">
            <a:noFill/>
          </a:ln>
        </p:spPr>
        <p:txBody>
          <a:bodyPr wrap="square">
            <a:spAutoFit/>
          </a:bodyPr>
          <a:p>
            <a:pPr indent="200025"/>
            <a:r>
              <a:rPr lang="zh-CN" sz="2400" b="0">
                <a:ea typeface="宋体" panose="02010600030101010101" pitchFamily="2" charset="-122"/>
              </a:rPr>
              <a:t>26.北宋前中朝，在今四川井研县一带山谷中，密布着成百上千个采用新制盐技术的竹简井。井主所雇工匠大多来自</a:t>
            </a:r>
            <a:r>
              <a:rPr lang="en-US" sz="2400" b="0">
                <a:latin typeface="宋体" panose="02010600030101010101" pitchFamily="2" charset="-122"/>
              </a:rPr>
              <a:t>“</a:t>
            </a:r>
            <a:r>
              <a:rPr lang="zh-CN" sz="2400" b="0">
                <a:ea typeface="宋体" panose="02010600030101010101" pitchFamily="2" charset="-122"/>
              </a:rPr>
              <a:t>他州别县</a:t>
            </a:r>
            <a:r>
              <a:rPr lang="en-US" sz="2400" b="0">
                <a:latin typeface="宋体" panose="02010600030101010101" pitchFamily="2" charset="-122"/>
              </a:rPr>
              <a:t>”</a:t>
            </a:r>
            <a:r>
              <a:rPr lang="zh-CN" sz="2400" b="0">
                <a:ea typeface="宋体" panose="02010600030101010101" pitchFamily="2" charset="-122"/>
              </a:rPr>
              <a:t>，以</a:t>
            </a:r>
            <a:r>
              <a:rPr lang="en-US" sz="2400" b="0">
                <a:latin typeface="宋体" panose="02010600030101010101" pitchFamily="2" charset="-122"/>
              </a:rPr>
              <a:t>“</a:t>
            </a:r>
            <a:r>
              <a:rPr lang="zh-CN" sz="2400" b="0">
                <a:ea typeface="宋体" panose="02010600030101010101" pitchFamily="2" charset="-122"/>
              </a:rPr>
              <a:t>拥身赁力</a:t>
            </a:r>
            <a:r>
              <a:rPr lang="en-US" sz="2400" b="0">
                <a:latin typeface="宋体" panose="02010600030101010101" pitchFamily="2" charset="-122"/>
              </a:rPr>
              <a:t>”</a:t>
            </a:r>
            <a:r>
              <a:rPr lang="zh-CN" sz="2400" b="0">
                <a:ea typeface="宋体" panose="02010600030101010101" pitchFamily="2" charset="-122"/>
              </a:rPr>
              <a:t>为生，受雇期间，若对工作条件或待遇不满意，辄另谋高就。这反映出当时A.民营手工业得到发展</a:t>
            </a:r>
            <a:r>
              <a:rPr lang="en-US" sz="2400" b="0">
                <a:latin typeface="宋体" panose="02010600030101010101" pitchFamily="2" charset="-122"/>
              </a:rPr>
              <a:t>B.</a:t>
            </a:r>
            <a:r>
              <a:rPr lang="zh-CN" sz="2400" b="0">
                <a:ea typeface="宋体" panose="02010600030101010101" pitchFamily="2" charset="-122"/>
              </a:rPr>
              <a:t>手工业者社会地位高</a:t>
            </a:r>
            <a:r>
              <a:rPr lang="en-US" sz="2400" b="0">
                <a:latin typeface="宋体" panose="02010600030101010101" pitchFamily="2" charset="-122"/>
              </a:rPr>
              <a:t>C.</a:t>
            </a:r>
            <a:r>
              <a:rPr lang="zh-CN" sz="2400" b="0">
                <a:ea typeface="宋体" panose="02010600030101010101" pitchFamily="2" charset="-122"/>
              </a:rPr>
              <a:t>雇佣劳动已经普及</a:t>
            </a:r>
            <a:r>
              <a:rPr lang="en-US" sz="2400" b="0">
                <a:latin typeface="宋体" panose="02010600030101010101" pitchFamily="2" charset="-122"/>
              </a:rPr>
              <a:t>D.</a:t>
            </a:r>
            <a:r>
              <a:rPr lang="zh-CN" sz="2400" b="0">
                <a:ea typeface="宋体" panose="02010600030101010101" pitchFamily="2" charset="-122"/>
              </a:rPr>
              <a:t>盐业专卖制度解体</a:t>
            </a:r>
            <a:endParaRPr lang="zh-CN" altLang="en-US" sz="2400"/>
          </a:p>
        </p:txBody>
      </p:sp>
      <p:sp>
        <p:nvSpPr>
          <p:cNvPr id="3" name="文本框 2"/>
          <p:cNvSpPr txBox="1"/>
          <p:nvPr/>
        </p:nvSpPr>
        <p:spPr>
          <a:xfrm>
            <a:off x="635" y="3940175"/>
            <a:ext cx="9047480" cy="2306955"/>
          </a:xfrm>
          <a:prstGeom prst="rect">
            <a:avLst/>
          </a:prstGeom>
          <a:noFill/>
          <a:ln w="9525">
            <a:noFill/>
          </a:ln>
        </p:spPr>
        <p:txBody>
          <a:bodyPr wrap="square">
            <a:spAutoFit/>
          </a:bodyPr>
          <a:p>
            <a:pPr marL="266700" indent="-266700"/>
            <a:r>
              <a:rPr lang="en-US" sz="2400" b="0">
                <a:latin typeface="Times New Roman" panose="02020603050405020304" pitchFamily="18" charset="0"/>
              </a:rPr>
              <a:t>26</a:t>
            </a:r>
            <a:r>
              <a:rPr lang="zh-CN" sz="2400" b="0">
                <a:ea typeface="宋体" panose="02010600030101010101" pitchFamily="2" charset="-122"/>
              </a:rPr>
              <a:t>．武则天时期，将中书、门下三省名称分别改为凤阁、鸾台，通过加授</a:t>
            </a:r>
            <a:r>
              <a:rPr lang="en-US" sz="2400" b="0">
                <a:latin typeface="Times New Roman" panose="02020603050405020304" pitchFamily="18" charset="0"/>
              </a:rPr>
              <a:t>“</a:t>
            </a:r>
            <a:r>
              <a:rPr lang="zh-CN" sz="2400" b="0">
                <a:ea typeface="宋体" panose="02010600030101010101" pitchFamily="2" charset="-122"/>
              </a:rPr>
              <a:t>同风阁鸾台平章事</a:t>
            </a:r>
            <a:r>
              <a:rPr lang="en-US" sz="2400" b="0">
                <a:latin typeface="Times New Roman" panose="02020603050405020304" pitchFamily="18" charset="0"/>
              </a:rPr>
              <a:t>”</a:t>
            </a:r>
            <a:r>
              <a:rPr lang="zh-CN" sz="2400" b="0">
                <a:ea typeface="宋体" panose="02010600030101010101" pitchFamily="2" charset="-122"/>
              </a:rPr>
              <a:t>头衔，使低品阶官员得以与凤衙、鸾台长官共同议政，宰相数量大增，且更替频繁。这一做法的目的是</a:t>
            </a:r>
            <a:r>
              <a:rPr lang="en-US" sz="2400" b="0">
                <a:latin typeface="Times New Roman" panose="02020603050405020304" pitchFamily="18" charset="0"/>
              </a:rPr>
              <a:t>A</a:t>
            </a:r>
            <a:r>
              <a:rPr lang="zh-CN" sz="2400" b="0">
                <a:ea typeface="宋体" panose="02010600030101010101" pitchFamily="2" charset="-122"/>
              </a:rPr>
              <a:t>．扩大中书、门下二省的职权</a:t>
            </a:r>
            <a:r>
              <a:rPr lang="en-US" sz="2400" b="0">
                <a:latin typeface="Times New Roman" panose="02020603050405020304" pitchFamily="18" charset="0"/>
              </a:rPr>
              <a:t>	B</a:t>
            </a:r>
            <a:r>
              <a:rPr lang="zh-CN" sz="2400" b="0">
                <a:ea typeface="宋体" panose="02010600030101010101" pitchFamily="2" charset="-122"/>
              </a:rPr>
              <a:t>．为官员提供迅速晋升的机会</a:t>
            </a:r>
            <a:r>
              <a:rPr lang="en-US" sz="2400" b="0">
                <a:latin typeface="Times New Roman" panose="02020603050405020304" pitchFamily="18" charset="0"/>
              </a:rPr>
              <a:t>C</a:t>
            </a:r>
            <a:r>
              <a:rPr lang="zh-CN" sz="2400" b="0">
                <a:ea typeface="宋体" panose="02010600030101010101" pitchFamily="2" charset="-122"/>
              </a:rPr>
              <a:t>．便于实现对朝政的全面控制</a:t>
            </a:r>
            <a:r>
              <a:rPr lang="en-US" sz="2400" b="0">
                <a:latin typeface="Times New Roman" panose="02020603050405020304" pitchFamily="18" charset="0"/>
              </a:rPr>
              <a:t>	D</a:t>
            </a:r>
            <a:r>
              <a:rPr lang="zh-CN" sz="2400" b="0">
                <a:ea typeface="宋体" panose="02010600030101010101" pitchFamily="2" charset="-122"/>
              </a:rPr>
              <a:t>．强化宰相参政议政职能</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233680" y="477520"/>
            <a:ext cx="8676640" cy="2306955"/>
          </a:xfrm>
          <a:prstGeom prst="rect">
            <a:avLst/>
          </a:prstGeom>
          <a:noFill/>
          <a:ln w="9525">
            <a:noFill/>
          </a:ln>
        </p:spPr>
        <p:txBody>
          <a:bodyPr wrap="square">
            <a:spAutoFit/>
          </a:bodyPr>
          <a:p>
            <a:pPr marL="266700" indent="-266700"/>
            <a:r>
              <a:rPr lang="en-US" sz="2400" b="0">
                <a:latin typeface="Times New Roman" panose="02020603050405020304" pitchFamily="18" charset="0"/>
              </a:rPr>
              <a:t>26</a:t>
            </a:r>
            <a:r>
              <a:rPr lang="zh-CN" sz="2400" b="0">
                <a:ea typeface="宋体" panose="02010600030101010101" pitchFamily="2" charset="-122"/>
              </a:rPr>
              <a:t>．我国第一部药学专书《神农本草经》大约成书于汉代，《唐本草》是世界上第一部由国家制定的药典，宋代颁行了多部官修本草，明代李时珍撰成药物学集大成之作《本草纲目》，由朝廷颁行。这些史实说明，我国古代药学的发展</a:t>
            </a:r>
            <a:r>
              <a:rPr lang="en-US" sz="2400" b="0">
                <a:latin typeface="Times New Roman" panose="02020603050405020304" pitchFamily="18" charset="0"/>
              </a:rPr>
              <a:t>A</a:t>
            </a:r>
            <a:r>
              <a:rPr lang="zh-CN" sz="2400" b="0">
                <a:ea typeface="宋体" panose="02010600030101010101" pitchFamily="2" charset="-122"/>
              </a:rPr>
              <a:t>．源于大一统的政治体制</a:t>
            </a:r>
            <a:r>
              <a:rPr lang="en-US" sz="2400" b="0">
                <a:latin typeface="Times New Roman" panose="02020603050405020304" pitchFamily="18" charset="0"/>
              </a:rPr>
              <a:t>    </a:t>
            </a:r>
            <a:r>
              <a:rPr lang="en-US" sz="2400" b="0">
                <a:latin typeface="宋体" panose="02010600030101010101" pitchFamily="2" charset="-122"/>
              </a:rPr>
              <a:t>     </a:t>
            </a:r>
            <a:r>
              <a:rPr lang="en-US" sz="2400" b="0">
                <a:latin typeface="Times New Roman" panose="02020603050405020304" pitchFamily="18" charset="0"/>
              </a:rPr>
              <a:t>B</a:t>
            </a:r>
            <a:r>
              <a:rPr lang="zh-CN" sz="2400" b="0">
                <a:ea typeface="宋体" panose="02010600030101010101" pitchFamily="2" charset="-122"/>
              </a:rPr>
              <a:t>．得益于国家力量的支持</a:t>
            </a:r>
            <a:r>
              <a:rPr lang="en-US" sz="2400" b="0">
                <a:latin typeface="Times New Roman" panose="02020603050405020304" pitchFamily="18" charset="0"/>
              </a:rPr>
              <a:t>C</a:t>
            </a:r>
            <a:r>
              <a:rPr lang="zh-CN" sz="2400" b="0">
                <a:ea typeface="宋体" panose="02010600030101010101" pitchFamily="2" charset="-122"/>
              </a:rPr>
              <a:t>．是商品经济繁荣的结果</a:t>
            </a:r>
            <a:r>
              <a:rPr lang="en-US" sz="2400" b="0">
                <a:latin typeface="Times New Roman" panose="02020603050405020304" pitchFamily="18" charset="0"/>
              </a:rPr>
              <a:t>    </a:t>
            </a:r>
            <a:r>
              <a:rPr lang="en-US" sz="2400" b="0">
                <a:latin typeface="宋体" panose="02010600030101010101" pitchFamily="2" charset="-122"/>
              </a:rPr>
              <a:t>     </a:t>
            </a:r>
            <a:r>
              <a:rPr lang="en-US" sz="2400" b="0">
                <a:latin typeface="Times New Roman" panose="02020603050405020304" pitchFamily="18" charset="0"/>
              </a:rPr>
              <a:t>D</a:t>
            </a:r>
            <a:r>
              <a:rPr lang="zh-CN" sz="2400" b="0">
                <a:ea typeface="宋体" panose="02010600030101010101" pitchFamily="2" charset="-122"/>
              </a:rPr>
              <a:t>．受到了宋明理学的推动</a:t>
            </a:r>
            <a:endParaRPr lang="zh-CN" altLang="en-US" sz="2400"/>
          </a:p>
        </p:txBody>
      </p:sp>
      <p:sp>
        <p:nvSpPr>
          <p:cNvPr id="3" name="文本框 2"/>
          <p:cNvSpPr txBox="1"/>
          <p:nvPr/>
        </p:nvSpPr>
        <p:spPr>
          <a:xfrm>
            <a:off x="233680" y="3255010"/>
            <a:ext cx="8797925" cy="3046095"/>
          </a:xfrm>
          <a:prstGeom prst="rect">
            <a:avLst/>
          </a:prstGeom>
          <a:noFill/>
          <a:ln w="9525">
            <a:noFill/>
          </a:ln>
        </p:spPr>
        <p:txBody>
          <a:bodyPr wrap="square">
            <a:spAutoFit/>
          </a:bodyPr>
          <a:p>
            <a:pPr marL="269240" indent="-269240"/>
            <a:r>
              <a:rPr lang="en-US" sz="2400" b="0">
                <a:latin typeface="宋体" panose="02010600030101010101" pitchFamily="2" charset="-122"/>
              </a:rPr>
              <a:t>26</a:t>
            </a:r>
            <a:r>
              <a:rPr lang="zh-CN" sz="2400" b="0">
                <a:ea typeface="宋体" panose="02010600030101010101" pitchFamily="2" charset="-122"/>
              </a:rPr>
              <a:t>．唐代之前，荆楚民间存在一种祈求丰收的“牵钩之戏”，至唐代称作“拔河”，广为流传。唐玄宗《观拔河俗戏》诗云：“壮徒恒贾勇，拔拒抵长河。欲练英雄志，须明胜负多……预期年岁稔，先此乐时和。”据此可知，在唐代</a:t>
            </a:r>
            <a:r>
              <a:rPr lang="en-US" sz="2400" b="0">
                <a:latin typeface="宋体" panose="02010600030101010101" pitchFamily="2" charset="-122"/>
              </a:rPr>
              <a:t>A</a:t>
            </a:r>
            <a:r>
              <a:rPr lang="zh-CN" sz="2400" b="0">
                <a:ea typeface="宋体" panose="02010600030101010101" pitchFamily="2" charset="-122"/>
              </a:rPr>
              <a:t>．江南文化成为主流</a:t>
            </a:r>
            <a:r>
              <a:rPr lang="en-US" sz="2400" b="0">
                <a:latin typeface="宋体" panose="02010600030101010101" pitchFamily="2" charset="-122"/>
              </a:rPr>
              <a:t>B</a:t>
            </a:r>
            <a:r>
              <a:rPr lang="zh-CN" sz="2400" b="0">
                <a:ea typeface="宋体" panose="02010600030101010101" pitchFamily="2" charset="-122"/>
              </a:rPr>
              <a:t>．耕战结合观念深入人心</a:t>
            </a:r>
            <a:r>
              <a:rPr lang="en-US" sz="2400" b="0">
                <a:latin typeface="宋体" panose="02010600030101010101" pitchFamily="2" charset="-122"/>
              </a:rPr>
              <a:t>C</a:t>
            </a:r>
            <a:r>
              <a:rPr lang="zh-CN" sz="2400" b="0">
                <a:ea typeface="宋体" panose="02010600030101010101" pitchFamily="2" charset="-122"/>
              </a:rPr>
              <a:t>．阳刚与力量受到推崇</a:t>
            </a:r>
            <a:r>
              <a:rPr lang="en-US" sz="2400" b="0">
                <a:latin typeface="宋体" panose="02010600030101010101" pitchFamily="2" charset="-122"/>
              </a:rPr>
              <a:t>D</a:t>
            </a:r>
            <a:r>
              <a:rPr lang="zh-CN" sz="2400" b="0">
                <a:ea typeface="宋体" panose="02010600030101010101" pitchFamily="2" charset="-122"/>
              </a:rPr>
              <a:t>．诗歌以描写宫廷生活为主</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208280" y="267335"/>
            <a:ext cx="8726805" cy="1938020"/>
          </a:xfrm>
          <a:prstGeom prst="rect">
            <a:avLst/>
          </a:prstGeom>
          <a:noFill/>
          <a:ln w="9525">
            <a:noFill/>
          </a:ln>
        </p:spPr>
        <p:txBody>
          <a:bodyPr wrap="square">
            <a:spAutoFit/>
          </a:bodyPr>
          <a:p>
            <a:pPr marL="266700" indent="-266700"/>
            <a:r>
              <a:rPr lang="en-US" sz="2400" b="0">
                <a:latin typeface="宋体" panose="02010600030101010101" pitchFamily="2" charset="-122"/>
              </a:rPr>
              <a:t>2</a:t>
            </a:r>
            <a:r>
              <a:rPr lang="en-US" sz="2400" b="0">
                <a:latin typeface="Calibri" panose="020F0502020204030204" charset="0"/>
              </a:rPr>
              <a:t>6</a:t>
            </a:r>
            <a:r>
              <a:rPr lang="zh-CN" sz="2400" b="0">
                <a:ea typeface="宋体" panose="02010600030101010101" pitchFamily="2" charset="-122"/>
              </a:rPr>
              <a:t>．程颢诗云：</a:t>
            </a:r>
            <a:r>
              <a:rPr lang="en-US" sz="2400" b="0">
                <a:latin typeface="Calibri" panose="020F0502020204030204" charset="0"/>
              </a:rPr>
              <a:t>“</a:t>
            </a:r>
            <a:r>
              <a:rPr lang="zh-CN" sz="2400" b="0">
                <a:ea typeface="宋体" panose="02010600030101010101" pitchFamily="2" charset="-122"/>
              </a:rPr>
              <a:t>闲来无事不从容，睡觉东窗日已红。万物静观皆自得，四时佳兴与人同。道通天地有形外，思入风云变态中。富贵不淫贫贱乐，男儿到此是豪雄。</a:t>
            </a:r>
            <a:r>
              <a:rPr lang="en-US" sz="2400" b="0">
                <a:latin typeface="Calibri" panose="020F0502020204030204" charset="0"/>
              </a:rPr>
              <a:t>”</a:t>
            </a:r>
            <a:r>
              <a:rPr lang="zh-CN" sz="2400" b="0">
                <a:ea typeface="宋体" panose="02010600030101010101" pitchFamily="2" charset="-122"/>
              </a:rPr>
              <a:t>其体现的主旨是</a:t>
            </a:r>
            <a:endParaRPr lang="zh-CN" sz="2400" b="0">
              <a:ea typeface="宋体" panose="02010600030101010101" pitchFamily="2" charset="-122"/>
            </a:endParaRPr>
          </a:p>
          <a:p>
            <a:pPr marL="266700" indent="-266700"/>
            <a:r>
              <a:rPr lang="en-US" sz="2400" b="0">
                <a:latin typeface="Calibri" panose="020F0502020204030204" charset="0"/>
              </a:rPr>
              <a:t>A</a:t>
            </a:r>
            <a:r>
              <a:rPr lang="zh-CN" sz="2400" b="0">
                <a:ea typeface="宋体" panose="02010600030101010101" pitchFamily="2" charset="-122"/>
              </a:rPr>
              <a:t>．人类与自然和谐共处</a:t>
            </a:r>
            <a:r>
              <a:rPr lang="en-US" sz="2400" b="0">
                <a:latin typeface="宋体" panose="02010600030101010101" pitchFamily="2" charset="-122"/>
              </a:rPr>
              <a:t>	</a:t>
            </a:r>
            <a:r>
              <a:rPr lang="en-US" sz="2400" b="0">
                <a:latin typeface="Calibri" panose="020F0502020204030204" charset="0"/>
              </a:rPr>
              <a:t>B</a:t>
            </a:r>
            <a:r>
              <a:rPr lang="zh-CN" sz="2400" b="0">
                <a:ea typeface="宋体" panose="02010600030101010101" pitchFamily="2" charset="-122"/>
              </a:rPr>
              <a:t>．人与万事万物皆同理</a:t>
            </a:r>
            <a:endParaRPr lang="zh-CN" sz="2400" b="0">
              <a:ea typeface="宋体" panose="02010600030101010101" pitchFamily="2" charset="-122"/>
            </a:endParaRPr>
          </a:p>
          <a:p>
            <a:pPr marL="266700" indent="-266700"/>
            <a:r>
              <a:rPr lang="en-US" sz="2400" b="0">
                <a:latin typeface="Calibri" panose="020F0502020204030204" charset="0"/>
              </a:rPr>
              <a:t>C</a:t>
            </a:r>
            <a:r>
              <a:rPr lang="zh-CN" sz="2400" b="0">
                <a:ea typeface="宋体" panose="02010600030101010101" pitchFamily="2" charset="-122"/>
              </a:rPr>
              <a:t>．张扬自我的人生态度</a:t>
            </a:r>
            <a:r>
              <a:rPr lang="en-US" sz="2400" b="0">
                <a:latin typeface="宋体" panose="02010600030101010101" pitchFamily="2" charset="-122"/>
              </a:rPr>
              <a:t>	</a:t>
            </a:r>
            <a:r>
              <a:rPr lang="en-US" sz="2400" b="0">
                <a:latin typeface="Calibri" panose="020F0502020204030204" charset="0"/>
              </a:rPr>
              <a:t>D</a:t>
            </a:r>
            <a:r>
              <a:rPr lang="zh-CN" sz="2400" b="0">
                <a:ea typeface="宋体" panose="02010600030101010101" pitchFamily="2" charset="-122"/>
              </a:rPr>
              <a:t>．无为而治的思想理念</a:t>
            </a:r>
            <a:endParaRPr lang="zh-CN" altLang="en-US" sz="2400"/>
          </a:p>
        </p:txBody>
      </p:sp>
      <p:sp>
        <p:nvSpPr>
          <p:cNvPr id="3" name="文本框 2"/>
          <p:cNvSpPr txBox="1"/>
          <p:nvPr/>
        </p:nvSpPr>
        <p:spPr>
          <a:xfrm>
            <a:off x="311150" y="3060700"/>
            <a:ext cx="8623935" cy="1568450"/>
          </a:xfrm>
          <a:prstGeom prst="rect">
            <a:avLst/>
          </a:prstGeom>
          <a:noFill/>
          <a:ln w="9525">
            <a:noFill/>
          </a:ln>
        </p:spPr>
        <p:txBody>
          <a:bodyPr wrap="square">
            <a:spAutoFit/>
          </a:bodyPr>
          <a:p>
            <a:pPr marL="269240" indent="-269240"/>
            <a:r>
              <a:rPr lang="en-US" sz="2400" b="0">
                <a:latin typeface="宋体" panose="02010600030101010101" pitchFamily="2" charset="-122"/>
              </a:rPr>
              <a:t>26</a:t>
            </a:r>
            <a:r>
              <a:rPr lang="zh-CN" sz="2400" b="0">
                <a:ea typeface="宋体" panose="02010600030101010101" pitchFamily="2" charset="-122"/>
              </a:rPr>
              <a:t>．北宋实行募兵制，兵士待遇较为优厚，应募者以此养家糊口，兵员最多时达</a:t>
            </a:r>
            <a:r>
              <a:rPr lang="en-US" sz="2400" b="0">
                <a:latin typeface="Calibri" panose="020F0502020204030204" charset="0"/>
              </a:rPr>
              <a:t>120</a:t>
            </a:r>
            <a:r>
              <a:rPr lang="zh-CN" sz="2400" b="0">
                <a:ea typeface="宋体" panose="02010600030101010101" pitchFamily="2" charset="-122"/>
              </a:rPr>
              <a:t>多万人。这一制度</a:t>
            </a:r>
            <a:r>
              <a:rPr lang="en-US" sz="2400" b="0">
                <a:latin typeface="宋体" panose="02010600030101010101" pitchFamily="2" charset="-122"/>
              </a:rPr>
              <a:t>A</a:t>
            </a:r>
            <a:r>
              <a:rPr lang="zh-CN" sz="2400" b="0">
                <a:ea typeface="宋体" panose="02010600030101010101" pitchFamily="2" charset="-122"/>
              </a:rPr>
              <a:t>．加重了政府财政负担</a:t>
            </a:r>
            <a:r>
              <a:rPr lang="en-US" sz="2400" b="0">
                <a:latin typeface="宋体" panose="02010600030101010101" pitchFamily="2" charset="-122"/>
              </a:rPr>
              <a:t>	B</a:t>
            </a:r>
            <a:r>
              <a:rPr lang="zh-CN" sz="2400" b="0">
                <a:ea typeface="宋体" panose="02010600030101010101" pitchFamily="2" charset="-122"/>
              </a:rPr>
              <a:t>．提升了军队的战斗力</a:t>
            </a:r>
            <a:r>
              <a:rPr lang="en-US" sz="2400" b="0">
                <a:latin typeface="宋体" panose="02010600030101010101" pitchFamily="2" charset="-122"/>
              </a:rPr>
              <a:t>C</a:t>
            </a:r>
            <a:r>
              <a:rPr lang="zh-CN" sz="2400" b="0">
                <a:ea typeface="宋体" panose="02010600030101010101" pitchFamily="2" charset="-122"/>
              </a:rPr>
              <a:t>．弱化了对地方的控制</a:t>
            </a:r>
            <a:r>
              <a:rPr lang="en-US" sz="2400" b="0">
                <a:latin typeface="宋体" panose="02010600030101010101" pitchFamily="2" charset="-122"/>
              </a:rPr>
              <a:t>	D</a:t>
            </a:r>
            <a:r>
              <a:rPr lang="zh-CN" sz="2400" b="0">
                <a:ea typeface="宋体" panose="02010600030101010101" pitchFamily="2" charset="-122"/>
              </a:rPr>
              <a:t>．加剧了社会贫富分化</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845586" y="1754676"/>
            <a:ext cx="7941337"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Aft>
                <a:spcPts val="0"/>
              </a:spcAft>
              <a:tabLst>
                <a:tab pos="1350645" algn="l"/>
                <a:tab pos="2610485" algn="l"/>
              </a:tabLst>
            </a:pPr>
            <a:r>
              <a:rPr lang="zh-CN" altLang="zh-CN" b="1" kern="100" dirty="0">
                <a:latin typeface="Times New Roman" panose="02020603050405020304"/>
                <a:ea typeface="隶书"/>
                <a:cs typeface="Times New Roman" panose="02020603050405020304"/>
              </a:rPr>
              <a:t>突破高考压轴大题</a:t>
            </a:r>
            <a:r>
              <a:rPr lang="en-US" altLang="zh-CN" b="1" kern="100" dirty="0">
                <a:latin typeface="Times New Roman" panose="02020603050405020304"/>
                <a:ea typeface="隶书"/>
                <a:cs typeface="Courier New" panose="02070309020205020404"/>
              </a:rPr>
              <a:t>——</a:t>
            </a:r>
            <a:r>
              <a:rPr lang="zh-CN" altLang="zh-CN" b="1" kern="100" dirty="0">
                <a:latin typeface="Times New Roman" panose="02020603050405020304"/>
                <a:ea typeface="隶书"/>
                <a:cs typeface="Times New Roman" panose="02020603050405020304"/>
              </a:rPr>
              <a:t>观点提炼开放探究题</a:t>
            </a:r>
            <a:endParaRPr lang="zh-CN" altLang="zh-CN" sz="790" kern="100" dirty="0">
              <a:effectLst/>
              <a:latin typeface="宋体" panose="02010600030101010101" pitchFamily="2" charset="-122"/>
              <a:cs typeface="Courier New" panose="02070309020205020404"/>
            </a:endParaRPr>
          </a:p>
        </p:txBody>
      </p:sp>
      <p:sp>
        <p:nvSpPr>
          <p:cNvPr id="5" name="矩形 1"/>
          <p:cNvSpPr>
            <a:spLocks noChangeArrowheads="1"/>
          </p:cNvSpPr>
          <p:nvPr/>
        </p:nvSpPr>
        <p:spPr bwMode="auto">
          <a:xfrm>
            <a:off x="251448" y="2753914"/>
            <a:ext cx="8394616"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latin typeface="Arial" panose="020B0604020202020204"/>
                <a:ea typeface="黑体" panose="02010609060101010101" charset="-122"/>
                <a:cs typeface="Courier New" panose="02070309020205020404"/>
              </a:rPr>
              <a:t>(2016·</a:t>
            </a:r>
            <a:r>
              <a:rPr lang="zh-CN" altLang="zh-CN" b="1" kern="100" dirty="0">
                <a:latin typeface="Arial" panose="020B0604020202020204"/>
                <a:ea typeface="黑体" panose="02010609060101010101" charset="-122"/>
                <a:cs typeface="Arial" panose="020B0604020202020204"/>
              </a:rPr>
              <a:t>课标全国</a:t>
            </a:r>
            <a:r>
              <a:rPr lang="zh-CN" altLang="zh-CN" b="1" kern="100" dirty="0">
                <a:latin typeface="宋体" panose="02010600030101010101" pitchFamily="2" charset="-122"/>
                <a:cs typeface="宋体" panose="02010600030101010101" pitchFamily="2" charset="-122"/>
              </a:rPr>
              <a:t>Ⅱ</a:t>
            </a:r>
            <a:r>
              <a:rPr lang="zh-CN" altLang="zh-CN" b="1" kern="100" dirty="0">
                <a:latin typeface="Arial" panose="020B0604020202020204"/>
                <a:ea typeface="黑体" panose="02010609060101010101" charset="-122"/>
                <a:cs typeface="Arial" panose="020B0604020202020204"/>
              </a:rPr>
              <a:t>，</a:t>
            </a:r>
            <a:r>
              <a:rPr lang="en-US" altLang="zh-CN" b="1" kern="100" dirty="0">
                <a:latin typeface="Arial" panose="020B0604020202020204"/>
                <a:ea typeface="黑体" panose="02010609060101010101" charset="-122"/>
                <a:cs typeface="Courier New" panose="02070309020205020404"/>
              </a:rPr>
              <a:t>41)</a:t>
            </a:r>
            <a:r>
              <a:rPr lang="zh-CN" altLang="zh-CN" b="1" kern="100" dirty="0">
                <a:latin typeface="Times New Roman" panose="02020603050405020304"/>
                <a:cs typeface="Times New Roman" panose="02020603050405020304"/>
              </a:rPr>
              <a:t>阅读材料，完成下列要求。</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材料</a:t>
            </a:r>
            <a:endParaRPr lang="zh-CN" altLang="zh-CN" sz="790" kern="100" dirty="0">
              <a:effectLst/>
              <a:latin typeface="宋体" panose="02010600030101010101" pitchFamily="2" charset="-122"/>
              <a:cs typeface="Courier New" panose="02070309020205020404"/>
            </a:endParaRPr>
          </a:p>
        </p:txBody>
      </p:sp>
      <p:pic>
        <p:nvPicPr>
          <p:cNvPr id="13314" name="Picture 2" descr="素养解读考能提升"/>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19" y="1203536"/>
            <a:ext cx="8562668" cy="5512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考题典例"/>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207" y="2213845"/>
            <a:ext cx="1380413"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z3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1793" y="3347246"/>
            <a:ext cx="3154310" cy="183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809738" y="5184224"/>
            <a:ext cx="3401060" cy="506730"/>
          </a:xfrm>
          <a:prstGeom prst="rect">
            <a:avLst/>
          </a:prstGeom>
        </p:spPr>
        <p:txBody>
          <a:bodyPr wrap="none">
            <a:spAutoFit/>
          </a:bodyPr>
          <a:lstStyle/>
          <a:p>
            <a:pPr algn="ctr">
              <a:lnSpc>
                <a:spcPct val="150000"/>
              </a:lnSpc>
              <a:spcAft>
                <a:spcPts val="0"/>
              </a:spcAft>
              <a:tabLst>
                <a:tab pos="1350645" algn="l"/>
                <a:tab pos="2610485" algn="l"/>
              </a:tabLst>
            </a:pPr>
            <a:r>
              <a:rPr lang="zh-CN" altLang="zh-CN" b="1" kern="100" dirty="0">
                <a:latin typeface="Times New Roman" panose="02020603050405020304"/>
                <a:ea typeface="楷体_GB2312"/>
                <a:cs typeface="Times New Roman" panose="02020603050405020304"/>
              </a:rPr>
              <a:t>玄奘西行与鉴真东渡路线示意图</a:t>
            </a:r>
            <a:endParaRPr lang="zh-CN" altLang="zh-CN" sz="79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9903" y="1428052"/>
            <a:ext cx="8735471"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zh-CN" altLang="zh-CN" b="1" kern="100" dirty="0">
                <a:latin typeface="Times New Roman" panose="02020603050405020304"/>
                <a:ea typeface="楷体_GB2312"/>
                <a:cs typeface="Times New Roman" panose="02020603050405020304"/>
              </a:rPr>
              <a:t>玄奘</a:t>
            </a:r>
            <a:r>
              <a:rPr lang="en-US" altLang="zh-CN" b="1" kern="100" dirty="0">
                <a:latin typeface="Times New Roman" panose="02020603050405020304"/>
                <a:ea typeface="楷体_GB2312"/>
                <a:cs typeface="Courier New" panose="02070309020205020404"/>
              </a:rPr>
              <a:t>(602</a:t>
            </a:r>
            <a:r>
              <a:rPr lang="zh-CN" altLang="zh-CN" b="1" kern="100" dirty="0">
                <a:latin typeface="Times New Roman" panose="02020603050405020304"/>
                <a:ea typeface="楷体_GB2312"/>
                <a:cs typeface="Times New Roman" panose="02020603050405020304"/>
              </a:rPr>
              <a:t>～</a:t>
            </a:r>
            <a:r>
              <a:rPr lang="en-US" altLang="zh-CN" b="1" kern="100" dirty="0">
                <a:latin typeface="Times New Roman" panose="02020603050405020304"/>
                <a:ea typeface="楷体_GB2312"/>
                <a:cs typeface="Courier New" panose="02070309020205020404"/>
              </a:rPr>
              <a:t>664)</a:t>
            </a:r>
            <a:r>
              <a:rPr lang="zh-CN" altLang="zh-CN" b="1" kern="100" dirty="0">
                <a:latin typeface="Times New Roman" panose="02020603050405020304"/>
                <a:ea typeface="楷体_GB2312"/>
                <a:cs typeface="Times New Roman" panose="02020603050405020304"/>
              </a:rPr>
              <a:t>，为寻求准确的佛经文本，西行</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楷体_GB2312"/>
                <a:cs typeface="Times New Roman" panose="02020603050405020304"/>
              </a:rPr>
              <a:t>求法</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楷体_GB2312"/>
                <a:cs typeface="Times New Roman" panose="02020603050405020304"/>
              </a:rPr>
              <a:t>，历经艰辛，十余年中，行程数万里，游历百余国。回国后，他译出佛经</a:t>
            </a:r>
            <a:r>
              <a:rPr lang="en-US" altLang="zh-CN" b="1" kern="100" dirty="0">
                <a:latin typeface="Times New Roman" panose="02020603050405020304"/>
                <a:ea typeface="楷体_GB2312"/>
                <a:cs typeface="Courier New" panose="02070309020205020404"/>
              </a:rPr>
              <a:t>1300</a:t>
            </a:r>
            <a:r>
              <a:rPr lang="zh-CN" altLang="zh-CN" b="1" kern="100" dirty="0">
                <a:latin typeface="Times New Roman" panose="02020603050405020304"/>
                <a:ea typeface="楷体_GB2312"/>
                <a:cs typeface="Times New Roman" panose="02020603050405020304"/>
              </a:rPr>
              <a:t>多卷，精炼而准确。由他口授而成的《大唐西域记》一书，是研究中外文化交流的重要典籍。</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楷体_GB2312"/>
                <a:cs typeface="Times New Roman" panose="02020603050405020304"/>
              </a:rPr>
              <a:t>鉴真</a:t>
            </a:r>
            <a:r>
              <a:rPr lang="en-US" altLang="zh-CN" b="1" kern="100" dirty="0">
                <a:latin typeface="Times New Roman" panose="02020603050405020304"/>
                <a:ea typeface="楷体_GB2312"/>
                <a:cs typeface="Courier New" panose="02070309020205020404"/>
              </a:rPr>
              <a:t>(688</a:t>
            </a:r>
            <a:r>
              <a:rPr lang="zh-CN" altLang="zh-CN" b="1" kern="100" dirty="0">
                <a:latin typeface="Times New Roman" panose="02020603050405020304"/>
                <a:ea typeface="楷体_GB2312"/>
                <a:cs typeface="Times New Roman" panose="02020603050405020304"/>
              </a:rPr>
              <a:t>～</a:t>
            </a:r>
            <a:r>
              <a:rPr lang="en-US" altLang="zh-CN" b="1" kern="100" dirty="0">
                <a:latin typeface="Times New Roman" panose="02020603050405020304"/>
                <a:ea typeface="楷体_GB2312"/>
                <a:cs typeface="Courier New" panose="02070309020205020404"/>
              </a:rPr>
              <a:t>763)</a:t>
            </a:r>
            <a:r>
              <a:rPr lang="zh-CN" altLang="zh-CN" b="1" kern="100" dirty="0">
                <a:latin typeface="Times New Roman" panose="02020603050405020304"/>
                <a:ea typeface="楷体_GB2312"/>
                <a:cs typeface="Times New Roman" panose="02020603050405020304"/>
              </a:rPr>
              <a:t>，深明佛学，</a:t>
            </a:r>
            <a:r>
              <a:rPr lang="en-US" altLang="zh-CN" b="1" kern="100" dirty="0">
                <a:latin typeface="Times New Roman" panose="02020603050405020304"/>
                <a:ea typeface="楷体_GB2312"/>
                <a:cs typeface="Courier New" panose="02070309020205020404"/>
              </a:rPr>
              <a:t>50</a:t>
            </a:r>
            <a:r>
              <a:rPr lang="zh-CN" altLang="zh-CN" b="1" kern="100" dirty="0">
                <a:latin typeface="Times New Roman" panose="02020603050405020304"/>
                <a:ea typeface="楷体_GB2312"/>
                <a:cs typeface="Times New Roman" panose="02020603050405020304"/>
              </a:rPr>
              <a:t>余岁时，受日本邀请，发愿东渡。他排除千难万险，历时</a:t>
            </a:r>
            <a:r>
              <a:rPr lang="en-US" altLang="zh-CN" b="1" kern="100" dirty="0">
                <a:latin typeface="Times New Roman" panose="02020603050405020304"/>
                <a:ea typeface="楷体_GB2312"/>
                <a:cs typeface="Courier New" panose="02070309020205020404"/>
              </a:rPr>
              <a:t>12</a:t>
            </a:r>
            <a:r>
              <a:rPr lang="zh-CN" altLang="zh-CN" b="1" kern="100" dirty="0">
                <a:latin typeface="Times New Roman" panose="02020603050405020304"/>
                <a:ea typeface="楷体_GB2312"/>
                <a:cs typeface="Times New Roman" panose="02020603050405020304"/>
              </a:rPr>
              <a:t>年，经</a:t>
            </a:r>
            <a:r>
              <a:rPr lang="en-US" altLang="zh-CN" b="1" kern="100" dirty="0">
                <a:latin typeface="Times New Roman" panose="02020603050405020304"/>
                <a:ea typeface="楷体_GB2312"/>
                <a:cs typeface="Courier New" panose="02070309020205020404"/>
              </a:rPr>
              <a:t>6</a:t>
            </a:r>
            <a:r>
              <a:rPr lang="zh-CN" altLang="zh-CN" b="1" kern="100" dirty="0">
                <a:latin typeface="Times New Roman" panose="02020603050405020304"/>
                <a:ea typeface="楷体_GB2312"/>
                <a:cs typeface="Times New Roman" panose="02020603050405020304"/>
              </a:rPr>
              <a:t>次努力，最终到达日本。鉴真东渡，对日本的佛学、建筑、雕塑、医药、艺术乃至日常生活，都产生了很大的影响。</a:t>
            </a:r>
            <a:endParaRPr lang="zh-CN" altLang="zh-CN" sz="790" kern="100" dirty="0">
              <a:latin typeface="宋体" panose="02010600030101010101" pitchFamily="2" charset="-122"/>
              <a:cs typeface="Courier New" panose="02070309020205020404"/>
            </a:endParaRPr>
          </a:p>
          <a:p>
            <a:pPr algn="r">
              <a:lnSpc>
                <a:spcPct val="150000"/>
              </a:lnSpc>
              <a:spcAft>
                <a:spcPts val="0"/>
              </a:spcAft>
              <a:tabLst>
                <a:tab pos="1350645" algn="l"/>
                <a:tab pos="2610485" algn="l"/>
              </a:tabLst>
            </a:pP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据袁行霈等主编《中华文明史》等</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cs typeface="Times New Roman" panose="02020603050405020304"/>
              </a:rPr>
              <a:t>解读材料，提炼出一个观点，并结合中国古代史的其他相关史实，加以论述。</a:t>
            </a:r>
            <a:r>
              <a:rPr lang="en-US" altLang="zh-CN" b="1" kern="100" dirty="0">
                <a:latin typeface="Times New Roman" panose="02020603050405020304"/>
                <a:cs typeface="Courier New" panose="02070309020205020404"/>
              </a:rPr>
              <a:t>(</a:t>
            </a:r>
            <a:r>
              <a:rPr lang="zh-CN" altLang="zh-CN" b="1" kern="100" dirty="0">
                <a:latin typeface="Times New Roman" panose="02020603050405020304"/>
                <a:cs typeface="Times New Roman" panose="02020603050405020304"/>
              </a:rPr>
              <a:t>要求：写出观点，观点合理、明确，史论结合。</a:t>
            </a:r>
            <a:r>
              <a:rPr lang="en-US" altLang="zh-CN" b="1" kern="100" dirty="0">
                <a:latin typeface="Times New Roman" panose="02020603050405020304"/>
                <a:cs typeface="Courier New" panose="02070309020205020404"/>
              </a:rPr>
              <a:t>)</a:t>
            </a:r>
            <a:endParaRPr lang="zh-CN" altLang="zh-CN" sz="79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69903" y="1302134"/>
            <a:ext cx="8735471"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解答模板</a:t>
            </a:r>
            <a:r>
              <a:rPr lang="en-US" altLang="zh-CN" b="1" kern="100" dirty="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　</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第一步：判断题型及特点。</a:t>
            </a:r>
            <a:r>
              <a:rPr lang="zh-CN" altLang="zh-CN" b="1" kern="100" dirty="0">
                <a:latin typeface="Times New Roman" panose="02020603050405020304"/>
                <a:ea typeface="仿宋_GB2312"/>
                <a:cs typeface="Times New Roman" panose="02020603050405020304"/>
              </a:rPr>
              <a:t>本题为图文类观点论述型，且为求同类论证题，解题的题眼是</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仿宋_GB2312"/>
                <a:cs typeface="Times New Roman" panose="02020603050405020304"/>
              </a:rPr>
              <a:t>解读材料，提炼出一个观点</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仿宋_GB2312"/>
                <a:cs typeface="Times New Roman" panose="02020603050405020304"/>
              </a:rPr>
              <a:t>。</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第二步：紧扣题眼，概括观点。</a:t>
            </a:r>
            <a:r>
              <a:rPr lang="zh-CN" altLang="zh-CN" b="1" kern="100" dirty="0">
                <a:latin typeface="Times New Roman" panose="02020603050405020304"/>
                <a:ea typeface="仿宋_GB2312"/>
                <a:cs typeface="Times New Roman" panose="02020603050405020304"/>
              </a:rPr>
              <a:t>根据材料中玄奘西游和鉴真东渡，可知中国的对外交往推动了世界的发展；按照从</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仿宋_GB2312"/>
                <a:cs typeface="Times New Roman" panose="02020603050405020304"/>
              </a:rPr>
              <a:t>为什么</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仿宋_GB2312"/>
                <a:cs typeface="Times New Roman" panose="02020603050405020304"/>
              </a:rPr>
              <a:t>＋</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仿宋_GB2312"/>
                <a:cs typeface="Times New Roman" panose="02020603050405020304"/>
              </a:rPr>
              <a:t>怎么样</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仿宋_GB2312"/>
                <a:cs typeface="Times New Roman" panose="02020603050405020304"/>
              </a:rPr>
              <a:t>的角度思考，迁移有关</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仿宋_GB2312"/>
                <a:cs typeface="Times New Roman" panose="02020603050405020304"/>
              </a:rPr>
              <a:t>玄奘西游和鉴真东渡</a:t>
            </a:r>
            <a:r>
              <a:rPr lang="en-US" altLang="zh-CN" b="1" kern="100" dirty="0">
                <a:latin typeface="宋体" panose="02010600030101010101" pitchFamily="2" charset="-122"/>
                <a:cs typeface="Times New Roman" panose="02020603050405020304"/>
              </a:rPr>
              <a:t>”</a:t>
            </a:r>
            <a:r>
              <a:rPr lang="zh-CN" altLang="zh-CN" b="1" kern="100" dirty="0">
                <a:latin typeface="Times New Roman" panose="02020603050405020304"/>
                <a:ea typeface="仿宋_GB2312"/>
                <a:cs typeface="Times New Roman" panose="02020603050405020304"/>
              </a:rPr>
              <a:t>的中国古代史实及中国古代科技文化对世界的影响角度，论证中外经济文化交流的原因及影响。</a:t>
            </a:r>
            <a:endParaRPr lang="zh-CN" altLang="zh-CN" sz="790" kern="100" dirty="0">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latin typeface="Times New Roman" panose="02020603050405020304"/>
                <a:ea typeface="黑体" panose="02010609060101010101" charset="-122"/>
                <a:cs typeface="Times New Roman" panose="02020603050405020304"/>
              </a:rPr>
              <a:t>第三步：紧扣图文信息，论证说明。</a:t>
            </a:r>
            <a:r>
              <a:rPr lang="zh-CN" altLang="zh-CN" b="1" kern="100" dirty="0">
                <a:latin typeface="Times New Roman" panose="02020603050405020304"/>
                <a:ea typeface="仿宋_GB2312"/>
                <a:cs typeface="Times New Roman" panose="02020603050405020304"/>
              </a:rPr>
              <a:t>迁移所学中国古代科技文化对外传播对世界的影响，论证说明中外经济文化交流的原因及影响等，注意论据准确，史实引用合理，须为中国古代史的其他相关史实；论证充分，逻辑严密，表述清楚。</a:t>
            </a:r>
            <a:endParaRPr lang="zh-CN" altLang="zh-CN" sz="79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374474" y="1772684"/>
            <a:ext cx="8394616"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1350645" algn="l"/>
                <a:tab pos="2610485" algn="l"/>
              </a:tabLst>
            </a:pPr>
            <a:r>
              <a:rPr lang="en-US" altLang="zh-CN" b="1" kern="100" dirty="0">
                <a:solidFill>
                  <a:srgbClr val="FF0000"/>
                </a:solidFill>
                <a:latin typeface="Times New Roman" panose="02020603050405020304"/>
                <a:ea typeface="黑体" panose="02010609060101010101" charset="-122"/>
                <a:cs typeface="Courier New" panose="02070309020205020404"/>
              </a:rPr>
              <a:t>[</a:t>
            </a:r>
            <a:r>
              <a:rPr lang="zh-CN" altLang="zh-CN" b="1" kern="100" dirty="0">
                <a:solidFill>
                  <a:srgbClr val="FF0000"/>
                </a:solidFill>
                <a:latin typeface="Times New Roman" panose="02020603050405020304"/>
                <a:ea typeface="黑体" panose="02010609060101010101" charset="-122"/>
                <a:cs typeface="Times New Roman" panose="02020603050405020304"/>
              </a:rPr>
              <a:t>参考答案</a:t>
            </a:r>
            <a:r>
              <a:rPr lang="en-US" altLang="zh-CN" b="1" kern="100" dirty="0">
                <a:solidFill>
                  <a:srgbClr val="FF0000"/>
                </a:solidFill>
                <a:latin typeface="Times New Roman" panose="02020603050405020304"/>
                <a:ea typeface="黑体" panose="02010609060101010101" charset="-122"/>
                <a:cs typeface="Courier New" panose="02070309020205020404"/>
              </a:rPr>
              <a:t>]</a:t>
            </a:r>
            <a:endParaRPr lang="zh-CN" altLang="zh-CN" sz="790" kern="100" dirty="0">
              <a:solidFill>
                <a:srgbClr val="FF0000"/>
              </a:solidFill>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solidFill>
                  <a:srgbClr val="FF0000"/>
                </a:solidFill>
                <a:latin typeface="Times New Roman" panose="02020603050405020304"/>
                <a:cs typeface="Times New Roman" panose="02020603050405020304"/>
              </a:rPr>
              <a:t>观点：中国为世界文明的发展做出贡献。</a:t>
            </a:r>
            <a:endParaRPr lang="zh-CN" altLang="zh-CN" sz="790" kern="100" dirty="0">
              <a:solidFill>
                <a:srgbClr val="FF0000"/>
              </a:solidFill>
              <a:latin typeface="宋体" panose="02010600030101010101" pitchFamily="2" charset="-122"/>
              <a:cs typeface="Courier New" panose="02070309020205020404"/>
            </a:endParaRPr>
          </a:p>
          <a:p>
            <a:pPr algn="just">
              <a:lnSpc>
                <a:spcPct val="150000"/>
              </a:lnSpc>
              <a:spcAft>
                <a:spcPts val="0"/>
              </a:spcAft>
              <a:tabLst>
                <a:tab pos="1350645" algn="l"/>
                <a:tab pos="2610485" algn="l"/>
              </a:tabLst>
            </a:pPr>
            <a:r>
              <a:rPr lang="zh-CN" altLang="zh-CN" b="1" kern="100" dirty="0">
                <a:solidFill>
                  <a:srgbClr val="FF0000"/>
                </a:solidFill>
                <a:latin typeface="Times New Roman" panose="02020603050405020304"/>
                <a:cs typeface="Times New Roman" panose="02020603050405020304"/>
              </a:rPr>
              <a:t>论述：中国古代的火药、指南针、造纸术和印刷术四大发明经丝绸之路传到欧洲。这一传播促进了欧洲的社会发展，火药的传入推动了欧洲火药武器的发展；指南针促进了地理大发现；造纸术和印刷术促进了欧洲文化的发展，为文艺复兴运动和宗教改革提供了条件。</a:t>
            </a:r>
            <a:endParaRPr lang="zh-CN" altLang="zh-CN" sz="790" kern="100" dirty="0">
              <a:solidFill>
                <a:srgbClr val="FF0000"/>
              </a:solidFill>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REFSHAPE" val="201529236"/>
  <p:tag name="KSO_WM_UNIT_PLACING_PICTURE_USER_VIEWPORT" val="{&quot;height&quot;:3735,&quot;width&quot;:6015}"/>
</p:tagLst>
</file>

<file path=ppt/tags/tag10.xml><?xml version="1.0" encoding="utf-8"?>
<p:tagLst xmlns:p="http://schemas.openxmlformats.org/presentationml/2006/main">
  <p:tag name="REFSHAPE" val="320403148"/>
  <p:tag name="KSO_WM_UNIT_PLACING_PICTURE_USER_VIEWPORT" val="{&quot;height&quot;:2280,&quot;width&quot;:7500}"/>
</p:tagLst>
</file>

<file path=ppt/tags/tag11.xml><?xml version="1.0" encoding="utf-8"?>
<p:tagLst xmlns:p="http://schemas.openxmlformats.org/presentationml/2006/main">
  <p:tag name="KSO_WM_UNIT_TABLE_BEAUTIFY" val="smartTable{a93a1c23-8208-42dd-b5a3-ab2b411a0fcd}"/>
</p:tagLst>
</file>

<file path=ppt/tags/tag12.xml><?xml version="1.0" encoding="utf-8"?>
<p:tagLst xmlns:p="http://schemas.openxmlformats.org/presentationml/2006/main">
  <p:tag name="KSO_WM_UNIT_TABLE_BEAUTIFY" val="smartTable{63397531-fa57-4601-b138-070295cbab4c}"/>
</p:tagLst>
</file>

<file path=ppt/tags/tag13.xml><?xml version="1.0" encoding="utf-8"?>
<p:tagLst xmlns:p="http://schemas.openxmlformats.org/presentationml/2006/main">
  <p:tag name="KSO_WM_UNIT_TABLE_BEAUTIFY" val="smartTable{a05ef662-be88-4058-bef8-81183a556ceb}"/>
</p:tagLst>
</file>

<file path=ppt/tags/tag14.xml><?xml version="1.0" encoding="utf-8"?>
<p:tagLst xmlns:p="http://schemas.openxmlformats.org/presentationml/2006/main">
  <p:tag name="KSO_WM_UNIT_TABLE_BEAUTIFY" val="smartTable{1ffa7187-6d8c-4a4d-9fc1-6ef58db387eb}"/>
</p:tagLst>
</file>

<file path=ppt/tags/tag15.xml><?xml version="1.0" encoding="utf-8"?>
<p:tagLst xmlns:p="http://schemas.openxmlformats.org/presentationml/2006/main">
  <p:tag name="KSO_WM_UNIT_TABLE_BEAUTIFY" val="smartTable{775276a0-7d96-441e-8f4c-971000c66cb6}"/>
</p:tagLst>
</file>

<file path=ppt/tags/tag16.xml><?xml version="1.0" encoding="utf-8"?>
<p:tagLst xmlns:p="http://schemas.openxmlformats.org/presentationml/2006/main">
  <p:tag name="KSO_WM_UNIT_TABLE_BEAUTIFY" val="smartTable{63397531-fa57-4601-b138-070295cbab4c}"/>
</p:tagLst>
</file>

<file path=ppt/tags/tag17.xml><?xml version="1.0" encoding="utf-8"?>
<p:tagLst xmlns:p="http://schemas.openxmlformats.org/presentationml/2006/main">
  <p:tag name="KSO_WM_UNIT_TABLE_BEAUTIFY" val="smartTable{286a8bea-845e-43ec-a0b6-385499a1328c}"/>
</p:tagLst>
</file>

<file path=ppt/tags/tag18.xml><?xml version="1.0" encoding="utf-8"?>
<p:tagLst xmlns:p="http://schemas.openxmlformats.org/presentationml/2006/main">
  <p:tag name="KSO_WM_UNIT_TABLE_BEAUTIFY" val="smartTable{286a8bea-845e-43ec-a0b6-385499a1328c}"/>
</p:tagLst>
</file>

<file path=ppt/tags/tag19.xml><?xml version="1.0" encoding="utf-8"?>
<p:tagLst xmlns:p="http://schemas.openxmlformats.org/presentationml/2006/main">
  <p:tag name="KSO_WM_UNIT_TABLE_BEAUTIFY" val="smartTable{63397531-fa57-4601-b138-070295cbab4c}"/>
</p:tagLst>
</file>

<file path=ppt/tags/tag2.xml><?xml version="1.0" encoding="utf-8"?>
<p:tagLst xmlns:p="http://schemas.openxmlformats.org/presentationml/2006/main">
  <p:tag name="KSO_WM_UNIT_TABLE_BEAUTIFY" val="smartTable{d3eec343-d80c-4880-8ea2-1e8878cc8a29}"/>
</p:tagLst>
</file>

<file path=ppt/tags/tag20.xml><?xml version="1.0" encoding="utf-8"?>
<p:tagLst xmlns:p="http://schemas.openxmlformats.org/presentationml/2006/main">
  <p:tag name="KSO_WM_UNIT_TABLE_BEAUTIFY" val="smartTable{d09e8501-8c87-4516-844e-249aeec128b5}"/>
</p:tagLst>
</file>

<file path=ppt/tags/tag21.xml><?xml version="1.0" encoding="utf-8"?>
<p:tagLst xmlns:p="http://schemas.openxmlformats.org/presentationml/2006/main">
  <p:tag name="KSO_WM_UNIT_TABLE_BEAUTIFY" val="smartTable{060af68a-c993-4408-94fa-8116b20511b4}"/>
</p:tagLst>
</file>

<file path=ppt/tags/tag22.xml><?xml version="1.0" encoding="utf-8"?>
<p:tagLst xmlns:p="http://schemas.openxmlformats.org/presentationml/2006/main">
  <p:tag name="KSO_WM_UNIT_TABLE_BEAUTIFY" val="smartTable{63397531-fa57-4601-b138-070295cbab4c}"/>
</p:tagLst>
</file>

<file path=ppt/tags/tag23.xml><?xml version="1.0" encoding="utf-8"?>
<p:tagLst xmlns:p="http://schemas.openxmlformats.org/presentationml/2006/main">
  <p:tag name="KSO_WM_UNIT_TABLE_BEAUTIFY" val="smartTable{fc0acd02-0d3f-4964-a770-361ae0488b40}"/>
</p:tagLst>
</file>

<file path=ppt/tags/tag24.xml><?xml version="1.0" encoding="utf-8"?>
<p:tagLst xmlns:p="http://schemas.openxmlformats.org/presentationml/2006/main">
  <p:tag name="KSO_WM_UNIT_TABLE_BEAUTIFY" val="smartTable{63397531-fa57-4601-b138-070295cbab4c}"/>
</p:tagLst>
</file>

<file path=ppt/tags/tag25.xml><?xml version="1.0" encoding="utf-8"?>
<p:tagLst xmlns:p="http://schemas.openxmlformats.org/presentationml/2006/main">
  <p:tag name="KSO_WM_UNIT_TABLE_BEAUTIFY" val="smartTable{63397531-fa57-4601-b138-070295cbab4c}"/>
</p:tagLst>
</file>

<file path=ppt/tags/tag26.xml><?xml version="1.0" encoding="utf-8"?>
<p:tagLst xmlns:p="http://schemas.openxmlformats.org/presentationml/2006/main">
  <p:tag name="KSO_WM_UNIT_TABLE_BEAUTIFY" val="smartTable{c3a5d361-f192-48fc-8249-f51070042019}"/>
</p:tagLst>
</file>

<file path=ppt/tags/tag27.xml><?xml version="1.0" encoding="utf-8"?>
<p:tagLst xmlns:p="http://schemas.openxmlformats.org/presentationml/2006/main">
  <p:tag name="KSO_WM_UNIT_TABLE_BEAUTIFY" val="smartTable{63397531-fa57-4601-b138-070295cbab4c}"/>
</p:tagLst>
</file>

<file path=ppt/tags/tag28.xml><?xml version="1.0" encoding="utf-8"?>
<p:tagLst xmlns:p="http://schemas.openxmlformats.org/presentationml/2006/main">
  <p:tag name="KSO_WM_UNIT_TABLE_BEAUTIFY" val="smartTable{63397531-fa57-4601-b138-070295cbab4c}"/>
</p:tagLst>
</file>

<file path=ppt/tags/tag29.xml><?xml version="1.0" encoding="utf-8"?>
<p:tagLst xmlns:p="http://schemas.openxmlformats.org/presentationml/2006/main">
  <p:tag name="KSO_WM_UNIT_TABLE_BEAUTIFY" val="smartTable{63397531-fa57-4601-b138-070295cbab4c}"/>
</p:tagLst>
</file>

<file path=ppt/tags/tag3.xml><?xml version="1.0" encoding="utf-8"?>
<p:tagLst xmlns:p="http://schemas.openxmlformats.org/presentationml/2006/main">
  <p:tag name="KSO_WM_UNIT_TABLE_BEAUTIFY" val="smartTable{6f6dbeee-ab10-4d49-9199-dfa84ebc6c7b}"/>
</p:tagLst>
</file>

<file path=ppt/tags/tag30.xml><?xml version="1.0" encoding="utf-8"?>
<p:tagLst xmlns:p="http://schemas.openxmlformats.org/presentationml/2006/main">
  <p:tag name="KSO_WM_UNIT_TABLE_BEAUTIFY" val="smartTable{63397531-fa57-4601-b138-070295cbab4c}"/>
</p:tagLst>
</file>

<file path=ppt/tags/tag4.xml><?xml version="1.0" encoding="utf-8"?>
<p:tagLst xmlns:p="http://schemas.openxmlformats.org/presentationml/2006/main">
  <p:tag name="KSO_WM_UNIT_TABLE_BEAUTIFY" val="smartTable{9362835f-28b9-4f73-b16d-ae5ea26bff85}"/>
</p:tagLst>
</file>

<file path=ppt/tags/tag5.xml><?xml version="1.0" encoding="utf-8"?>
<p:tagLst xmlns:p="http://schemas.openxmlformats.org/presentationml/2006/main">
  <p:tag name="REFSHAPE" val="120805396"/>
  <p:tag name="KSO_WM_UNIT_PLACING_PICTURE_USER_VIEWPORT" val="{&quot;height&quot;:8917,&quot;width&quot;:15839}"/>
</p:tagLst>
</file>

<file path=ppt/tags/tag6.xml><?xml version="1.0" encoding="utf-8"?>
<p:tagLst xmlns:p="http://schemas.openxmlformats.org/presentationml/2006/main">
  <p:tag name="KSO_WM_UNIT_TABLE_BEAUTIFY" val="smartTable{63397531-fa57-4601-b138-070295cbab4c}"/>
</p:tagLst>
</file>

<file path=ppt/tags/tag7.xml><?xml version="1.0" encoding="utf-8"?>
<p:tagLst xmlns:p="http://schemas.openxmlformats.org/presentationml/2006/main">
  <p:tag name="KSO_WM_UNIT_TABLE_BEAUTIFY" val="smartTable{63397531-fa57-4601-b138-070295cbab4c}"/>
</p:tagLst>
</file>

<file path=ppt/tags/tag8.xml><?xml version="1.0" encoding="utf-8"?>
<p:tagLst xmlns:p="http://schemas.openxmlformats.org/presentationml/2006/main">
  <p:tag name="KSO_WM_UNIT_TABLE_BEAUTIFY" val="smartTable{f1ec92a4-be85-4e9a-bcb8-77b31086b348}"/>
</p:tagLst>
</file>

<file path=ppt/tags/tag9.xml><?xml version="1.0" encoding="utf-8"?>
<p:tagLst xmlns:p="http://schemas.openxmlformats.org/presentationml/2006/main">
  <p:tag name="REFSHAPE" val="3204032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prstClr val="black"/>
        </a:solidFill>
      </a:spPr>
      <a:bodyPr wrap="none" rtlCol="0">
        <a:spAutoFit/>
      </a:bodyPr>
      <a:lstStyle>
        <a:defPPr>
          <a:defRPr lang="zh-CN" altLang="en-US"/>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59847</Words>
  <Application>WPS 演示</Application>
  <PresentationFormat>全屏显示(4:3)</PresentationFormat>
  <Paragraphs>6022</Paragraphs>
  <Slides>200</Slides>
  <Notes>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200</vt:i4>
      </vt:variant>
    </vt:vector>
  </HeadingPairs>
  <TitlesOfParts>
    <vt:vector size="226" baseType="lpstr">
      <vt:lpstr>Arial</vt:lpstr>
      <vt:lpstr>宋体</vt:lpstr>
      <vt:lpstr>Wingdings</vt:lpstr>
      <vt:lpstr>Calibri</vt:lpstr>
      <vt:lpstr>微软雅黑</vt:lpstr>
      <vt:lpstr>Arial Unicode MS</vt:lpstr>
      <vt:lpstr>Times New Roman</vt:lpstr>
      <vt:lpstr>黑体</vt:lpstr>
      <vt:lpstr>方正中等线_GBK</vt:lpstr>
      <vt:lpstr>Segoe Print</vt:lpstr>
      <vt:lpstr>NEU-BZ-S92</vt:lpstr>
      <vt:lpstr>Times New Roman</vt:lpstr>
      <vt:lpstr>Courier New</vt:lpstr>
      <vt:lpstr>仿宋_GB2312</vt:lpstr>
      <vt:lpstr>仿宋</vt:lpstr>
      <vt:lpstr>Arial</vt:lpstr>
      <vt:lpstr>楷体</vt:lpstr>
      <vt:lpstr>楷体_GB2312</vt:lpstr>
      <vt:lpstr>新宋体</vt:lpstr>
      <vt:lpstr>隶书</vt:lpstr>
      <vt:lpstr>方正粗雅宋_GBK</vt:lpstr>
      <vt:lpstr>方正粗雅宋_GBK</vt:lpstr>
      <vt:lpstr>隶书</vt:lpstr>
      <vt:lpstr>叶根友毛笔行书2.0版</vt:lpstr>
      <vt:lpstr>华康黑体W9(P)</vt:lpstr>
      <vt:lpstr>Office 主题</vt:lpstr>
      <vt:lpstr>教育部考试中心</vt:lpstr>
      <vt:lpstr>考试性质</vt:lpstr>
      <vt:lpstr>第一部分、普通高等学校招生全国统一考试大纲大纲的说明</vt:lpstr>
      <vt:lpstr>Ⅱ、考核目标、考试范围及题型示例</vt:lpstr>
      <vt:lpstr>一、考核目标与要求</vt:lpstr>
      <vt:lpstr>一、考核目标与要求</vt:lpstr>
      <vt:lpstr>PowerPoint 演示文稿</vt:lpstr>
      <vt:lpstr>一、考核目标与要求</vt:lpstr>
      <vt:lpstr>一、考核目标与要求</vt:lpstr>
      <vt:lpstr>一、考核目标与要求</vt:lpstr>
      <vt:lpstr>一、考核目标与要求</vt:lpstr>
      <vt:lpstr>一、考核目标与要求</vt:lpstr>
      <vt:lpstr>一、考核目标与要求</vt:lpstr>
      <vt:lpstr>PowerPoint 演示文稿</vt:lpstr>
      <vt:lpstr>一、考核目标与要求</vt:lpstr>
      <vt:lpstr>一、考核目标与要求</vt:lpstr>
      <vt:lpstr>一、考核目标与要求</vt:lpstr>
      <vt:lpstr>一、考核目标与要求</vt:lpstr>
      <vt:lpstr>（1）官营手工业衰落；家庭手工业开始面向市场；民营手工业发展迅速；资本主义性质的手工作坊产生（出现资本主义性质的雇佣关系）（8 分) （2）阶段：“原工业化”；工业革命（工业化）（4 分） 阶段性特征：“原工业化”阶段：手工工场发展迅速；商人参与；使用雇佣劳动。 工业革命阶段：大机器生产；需要大量资本；形成工业资产阶级和工业无产阶级两大 阶级。（12 分） （3）历史前提也就是时代背景 雇佣劳动是资本主义生产方式产生的一个时代背景，它产生后又经历了漫长的发展。当生产停留在手工工场阶段，还无法形成制度性的资本主义生产方式。只有在科技进步，社会意识形态发展和政治制度合理化的条件下才能把资本主义发展起来，所以历史前提是非常重要的。</vt:lpstr>
      <vt:lpstr>二、考试范围与要求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三、题型示例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第二部分：2020高考可能考的17道题</vt:lpstr>
      <vt:lpstr>PowerPoint 演示文稿</vt:lpstr>
      <vt:lpstr>考题考向预测</vt:lpstr>
      <vt:lpstr>PowerPoint 演示文稿</vt:lpstr>
      <vt:lpstr>PowerPoint 演示文稿</vt:lpstr>
      <vt:lpstr>PowerPoint 演示文稿</vt:lpstr>
      <vt:lpstr>考向2  先秦时期的经济</vt:lpstr>
      <vt:lpstr>PowerPoint 演示文稿</vt:lpstr>
      <vt:lpstr>PowerPoint 演示文稿</vt:lpstr>
      <vt:lpstr>主考向3  先秦时期的思想文化</vt:lpstr>
      <vt:lpstr>知识整合：春秋战国时期的社会转型</vt:lpstr>
      <vt:lpstr>第25题，秦汉时期的政治、经济和思想文化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1、宋朝的思想、科技文化发展折射的时代特征</vt:lpstr>
      <vt:lpstr>2、中国古代城市发展演变的特点</vt:lpstr>
      <vt:lpstr>3、比较宋朝“商业革命”和西方“商业革命”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真题演练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做选择题的“四诊法”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先进典型和英雄模范人物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教育部考试中心</dc:title>
  <dc:creator>Administrator</dc:creator>
  <cp:lastModifiedBy>hlk</cp:lastModifiedBy>
  <cp:revision>68</cp:revision>
  <dcterms:created xsi:type="dcterms:W3CDTF">2020-03-09T11:11:00Z</dcterms:created>
  <dcterms:modified xsi:type="dcterms:W3CDTF">2020-04-27T15:44:51Z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