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3"/>
    <p:sldId id="273" r:id="rId4"/>
    <p:sldId id="311" r:id="rId5"/>
    <p:sldId id="326" r:id="rId6"/>
    <p:sldId id="312" r:id="rId7"/>
    <p:sldId id="313" r:id="rId8"/>
    <p:sldId id="314" r:id="rId9"/>
    <p:sldId id="315" r:id="rId11"/>
    <p:sldId id="316" r:id="rId12"/>
    <p:sldId id="317" r:id="rId13"/>
    <p:sldId id="328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10" r:id="rId22"/>
    <p:sldId id="307" r:id="rId2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FFFF"/>
    <a:srgbClr val="FDEADA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08" y="-90"/>
      </p:cViewPr>
      <p:guideLst>
        <p:guide orient="horz" pos="16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374E8-4B98-411D-9245-4B8630CCD5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F3EC-9FCB-4C64-ADF3-6E2DDA11F1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流程图: 联系 6"/>
          <p:cNvSpPr/>
          <p:nvPr/>
        </p:nvSpPr>
        <p:spPr>
          <a:xfrm>
            <a:off x="-2286048" y="-1500216"/>
            <a:ext cx="10572824" cy="7858162"/>
          </a:xfrm>
          <a:prstGeom prst="flowChartConnector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0" y="1071552"/>
            <a:ext cx="9144000" cy="1428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2928941"/>
            <a:ext cx="9144000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五角星 8"/>
          <p:cNvSpPr/>
          <p:nvPr/>
        </p:nvSpPr>
        <p:spPr>
          <a:xfrm>
            <a:off x="7715272" y="714363"/>
            <a:ext cx="500066" cy="500066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1357305"/>
            <a:ext cx="9144000" cy="20717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791856"/>
            <a:ext cx="9144000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/>
              <a:t>第三课：从汉至元政治制度的演变</a:t>
            </a:r>
            <a:endParaRPr lang="zh-CN" altLang="en-US" sz="4000" dirty="0"/>
          </a:p>
        </p:txBody>
      </p:sp>
      <p:sp>
        <p:nvSpPr>
          <p:cNvPr id="6" name="五角星 5"/>
          <p:cNvSpPr/>
          <p:nvPr/>
        </p:nvSpPr>
        <p:spPr>
          <a:xfrm>
            <a:off x="7143768" y="-214332"/>
            <a:ext cx="714380" cy="78581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五角星 11"/>
          <p:cNvSpPr/>
          <p:nvPr/>
        </p:nvSpPr>
        <p:spPr>
          <a:xfrm flipH="1">
            <a:off x="7072330" y="4643452"/>
            <a:ext cx="285752" cy="285752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五角星 12"/>
          <p:cNvSpPr/>
          <p:nvPr/>
        </p:nvSpPr>
        <p:spPr>
          <a:xfrm>
            <a:off x="7572396" y="4071949"/>
            <a:ext cx="214314" cy="285752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五角星 13"/>
          <p:cNvSpPr/>
          <p:nvPr/>
        </p:nvSpPr>
        <p:spPr>
          <a:xfrm>
            <a:off x="7858148" y="3357568"/>
            <a:ext cx="357190" cy="42862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197" name="图片 1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53340"/>
            <a:ext cx="2774950" cy="18453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9" descr="201807110024-0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445" y="3429000"/>
            <a:ext cx="2535555" cy="170053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、魏晋（三省制，分割相权）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二、君主专制的演进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魏晋隋唐（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三省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三省六部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4247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）概况：</a:t>
            </a:r>
            <a:r>
              <a:rPr lang="zh-CN" altLang="en-US" sz="2400" b="1" dirty="0" smtClean="0"/>
              <a:t>先是尚书省握有实权，逐步形成三省制。</a:t>
            </a:r>
            <a:endParaRPr lang="en-US" altLang="zh-CN" sz="2400" b="1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678037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、隋唐（三生六部制，分割相权）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2139702"/>
            <a:ext cx="9144000" cy="2785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）三省职能：</a:t>
            </a:r>
            <a:r>
              <a:rPr lang="zh-CN" altLang="en-US" sz="2400" b="1" dirty="0" smtClean="0"/>
              <a:t>①中书省：掌管决策，起草诏令；②门下省：审核政令；③尚书省：执行政令（下辖六部，负责具体执行）。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）特点：</a:t>
            </a:r>
            <a:r>
              <a:rPr lang="zh-CN" altLang="en-US" sz="2400" b="1" dirty="0" smtClean="0"/>
              <a:t>集体宰相制，分工明确，相互牵制监督，集权于皇帝。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）评价：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 ①相权一分为三，相互监督和牵制，削弱了相权，保证了皇权独尊； 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  ②三省六部既有分工又有合作，提高了行政效率； 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  ③是中国古代行政制度的重大创造，此后历朝基本沿用。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  <p:bldP spid="8" grpId="0" animBg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07704" y="0"/>
            <a:ext cx="4427983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24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三省六部运行图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187624" y="627534"/>
            <a:ext cx="7383530" cy="4067957"/>
            <a:chOff x="1331641" y="629407"/>
            <a:chExt cx="7383530" cy="4067957"/>
          </a:xfrm>
        </p:grpSpPr>
        <p:pic>
          <p:nvPicPr>
            <p:cNvPr id="53250" name="Picture 2" descr="https://ss0.bdstatic.com/70cFuHSh_Q1YnxGkpoWK1HF6hhy/it/u=3828498813,2365563383&amp;fm=26&amp;gp=0.jpg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1331641" y="629407"/>
              <a:ext cx="6182304" cy="4067957"/>
            </a:xfrm>
            <a:prstGeom prst="rect">
              <a:avLst/>
            </a:prstGeom>
            <a:noFill/>
          </p:spPr>
        </p:pic>
        <p:sp>
          <p:nvSpPr>
            <p:cNvPr id="4" name="TextBox 3"/>
            <p:cNvSpPr txBox="1"/>
            <p:nvPr/>
          </p:nvSpPr>
          <p:spPr>
            <a:xfrm>
              <a:off x="7596336" y="3867894"/>
              <a:ext cx="1118835" cy="5232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zh-CN" altLang="en-US" sz="2800" dirty="0" smtClean="0"/>
                <a:t>六部</a:t>
              </a:r>
              <a:endParaRPr lang="zh-CN" alt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1053415"/>
            <a:ext cx="9144000" cy="46037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、北宋（二府三司，分割相权）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二、君主专制的演进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北宋（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二府三司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513557"/>
            <a:ext cx="9144000" cy="1493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宋初，设立中书门下为最高行政机构，行使宰相职权，后增设參知政事、枢密使、三司使（盐铁、户部、度支），分割相权。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）作用：</a:t>
            </a:r>
            <a:r>
              <a:rPr lang="zh-CN" altLang="en-US" sz="2400" b="1" dirty="0" smtClean="0"/>
              <a:t>削弱相权，皇帝大权独揽。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、元（中书省，相权反弹）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二、君主专制的演进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元代（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中书省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）措施：元代设中书省代替前代三省，行使宰相职权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）结果：</a:t>
            </a:r>
            <a:r>
              <a:rPr lang="zh-CN" altLang="en-US" sz="2400" b="1" dirty="0" smtClean="0"/>
              <a:t>相权越来越大，甚至左右皇位继承，严重威胁皇权。</a:t>
            </a:r>
            <a:endParaRPr lang="en-US" altLang="zh-CN" sz="2400" b="1" dirty="0" smtClean="0"/>
          </a:p>
        </p:txBody>
      </p:sp>
      <p:sp>
        <p:nvSpPr>
          <p:cNvPr id="6" name="矩形 5"/>
          <p:cNvSpPr/>
          <p:nvPr/>
        </p:nvSpPr>
        <p:spPr>
          <a:xfrm>
            <a:off x="144016" y="2249453"/>
            <a:ext cx="6372200" cy="2554545"/>
          </a:xfrm>
          <a:prstGeom prst="rect">
            <a:avLst/>
          </a:prstGeom>
          <a:solidFill>
            <a:srgbClr val="FFC000"/>
          </a:solidFill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  资料卡：元天顺帝</a:t>
            </a:r>
            <a:r>
              <a:rPr lang="en-US" altLang="zh-CN" sz="2000" dirty="0" smtClean="0"/>
              <a:t>——</a:t>
            </a:r>
            <a:r>
              <a:rPr lang="zh-CN" altLang="en-US" sz="2000" dirty="0" smtClean="0"/>
              <a:t>孛儿只斤</a:t>
            </a:r>
            <a:r>
              <a:rPr lang="en-US" altLang="zh-CN" sz="2000" dirty="0" smtClean="0"/>
              <a:t>·</a:t>
            </a:r>
            <a:r>
              <a:rPr lang="zh-CN" altLang="en-US" sz="2000" dirty="0" smtClean="0"/>
              <a:t>阿速吉八（一作阿里吉八，</a:t>
            </a:r>
            <a:r>
              <a:rPr lang="en-US" altLang="zh-CN" sz="2000" dirty="0" err="1" smtClean="0"/>
              <a:t>Ragibagh/Arigabag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1320</a:t>
            </a:r>
            <a:r>
              <a:rPr lang="zh-CN" altLang="en-US" sz="2000" dirty="0" smtClean="0"/>
              <a:t>年</a:t>
            </a:r>
            <a:r>
              <a:rPr lang="en-US" altLang="zh-CN" sz="2000" dirty="0" smtClean="0"/>
              <a:t>—1328</a:t>
            </a:r>
            <a:r>
              <a:rPr lang="zh-CN" altLang="en-US" sz="2000" dirty="0" smtClean="0"/>
              <a:t>年），元朝第</a:t>
            </a:r>
            <a:r>
              <a:rPr lang="en-US" altLang="zh-CN" sz="2000" dirty="0" smtClean="0"/>
              <a:t>7</a:t>
            </a:r>
            <a:r>
              <a:rPr lang="zh-CN" altLang="en-US" sz="2000" dirty="0" smtClean="0"/>
              <a:t>代皇帝，蒙古帝国第</a:t>
            </a:r>
            <a:r>
              <a:rPr lang="en-US" altLang="zh-CN" sz="2000" dirty="0" smtClean="0"/>
              <a:t>11</a:t>
            </a:r>
            <a:r>
              <a:rPr lang="zh-CN" altLang="en-US" sz="2000" dirty="0" smtClean="0"/>
              <a:t>代大汗（</a:t>
            </a:r>
            <a:r>
              <a:rPr lang="en-US" altLang="zh-CN" sz="2000" dirty="0" smtClean="0"/>
              <a:t>1328</a:t>
            </a:r>
            <a:r>
              <a:rPr lang="zh-CN" altLang="en-US" sz="2000" dirty="0" smtClean="0"/>
              <a:t>年在位）。</a:t>
            </a:r>
            <a:endParaRPr lang="zh-CN" altLang="en-US" sz="2000" dirty="0" smtClean="0"/>
          </a:p>
          <a:p>
            <a:r>
              <a:rPr lang="zh-CN" altLang="en-US" sz="2000" dirty="0" smtClean="0"/>
              <a:t>孛儿只斤</a:t>
            </a:r>
            <a:r>
              <a:rPr lang="en-US" altLang="zh-CN" sz="2000" dirty="0" smtClean="0"/>
              <a:t>·</a:t>
            </a:r>
            <a:r>
              <a:rPr lang="zh-CN" altLang="en-US" sz="2000" dirty="0" smtClean="0"/>
              <a:t>阿速吉八是元泰定帝孛儿只斤</a:t>
            </a:r>
            <a:r>
              <a:rPr lang="en-US" altLang="zh-CN" sz="2000" dirty="0" smtClean="0"/>
              <a:t>·</a:t>
            </a:r>
            <a:r>
              <a:rPr lang="zh-CN" altLang="en-US" sz="2000" dirty="0" smtClean="0"/>
              <a:t>也孙铁木儿与八不罕皇后所生之长子，</a:t>
            </a:r>
            <a:r>
              <a:rPr lang="en-US" altLang="zh-CN" sz="2000" dirty="0" smtClean="0"/>
              <a:t>1324</a:t>
            </a:r>
            <a:r>
              <a:rPr lang="zh-CN" altLang="en-US" sz="2000" dirty="0" smtClean="0"/>
              <a:t>年获册封为皇太子，</a:t>
            </a:r>
            <a:r>
              <a:rPr lang="en-US" altLang="zh-CN" sz="2000" dirty="0" smtClean="0"/>
              <a:t>1328</a:t>
            </a:r>
            <a:r>
              <a:rPr lang="zh-CN" altLang="en-US" sz="2000" dirty="0" smtClean="0"/>
              <a:t>年九月在上都被权臣倒剌沙拥立为帝，与大都的元文宗图帖睦尔对抗，展开两都之战。一个月后上都一方战败，阿速吉八被杀。无汉文庙号、谥号与蒙古汗号。</a:t>
            </a:r>
            <a:endParaRPr lang="zh-CN" altLang="en-US" sz="2000" dirty="0" smtClean="0"/>
          </a:p>
        </p:txBody>
      </p:sp>
      <p:pic>
        <p:nvPicPr>
          <p:cNvPr id="8" name="Picture 2" descr="https://gss2.bdstatic.com/9fo3dSag_xI4khGkpoWK1HF6hhy/baike/w%3D268%3Bg%3D0/sign=8719991c23a446237ecaa264a0191533/3ac79f3df8dcd100509a1b47718b4710b9122f5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732240" y="2067694"/>
            <a:ext cx="2232248" cy="3040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770"/>
            <a:ext cx="9144000" cy="46037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、先秦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三、选官、用官制度的变化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先秦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秦（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世禄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军功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世卿就是贵族世代享有政治权利、父死子继。世禄就是官吏们世代，享有所封的土地及其赋税收入。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）标准：</a:t>
            </a:r>
            <a:r>
              <a:rPr lang="zh-CN" altLang="en-US" sz="2400" b="1" dirty="0" smtClean="0"/>
              <a:t>血缘。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）结果：</a:t>
            </a:r>
            <a:r>
              <a:rPr lang="zh-CN" altLang="en-US" sz="2400" b="1" dirty="0" smtClean="0"/>
              <a:t>商鞅变法以后，逐渐被军功爵制代替。</a:t>
            </a:r>
            <a:endParaRPr lang="en-US" altLang="zh-CN" sz="2400" b="1" dirty="0" smtClean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2804676"/>
            <a:ext cx="9144000" cy="46037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、秦代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1" y="3234338"/>
            <a:ext cx="9144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商鞅变法开始实施，以军功作为选官的标准。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）标准：</a:t>
            </a:r>
            <a:r>
              <a:rPr lang="zh-CN" altLang="en-US" sz="2400" b="1" dirty="0" smtClean="0"/>
              <a:t>军功（军事才能）。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）结果：</a:t>
            </a:r>
            <a:r>
              <a:rPr lang="zh-CN" altLang="en-US" sz="2400" b="1" dirty="0" smtClean="0"/>
              <a:t>推动了世卿世禄制的瓦解，有利于增强军队战斗力，达到富国强兵的效果。</a:t>
            </a:r>
            <a:endParaRPr lang="en-US" altLang="zh-CN" sz="2400" b="1" dirty="0" smtClean="0"/>
          </a:p>
        </p:txBody>
      </p:sp>
      <p:sp>
        <p:nvSpPr>
          <p:cNvPr id="10" name="矩形 9"/>
          <p:cNvSpPr/>
          <p:nvPr/>
        </p:nvSpPr>
        <p:spPr>
          <a:xfrm>
            <a:off x="148015" y="3233792"/>
            <a:ext cx="8604448" cy="1569660"/>
          </a:xfrm>
          <a:prstGeom prst="rect">
            <a:avLst/>
          </a:prstGeom>
          <a:solidFill>
            <a:srgbClr val="FFC000"/>
          </a:solidFill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资料卡：如著名军事家孙膑是刑徒，吴起是游仕；名将白起、王翦是平民，赵奢是田部吏；名相蔺相如是宦者舍人，李斯是郡小吏。其他如苏秦、张仪、陈轸、范雎、蔡泽等，不是鄙人，就是贫人，从而开了秦汉以后的</a:t>
            </a:r>
            <a:r>
              <a:rPr lang="en-US" altLang="zh-C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布衣将相之局</a:t>
            </a:r>
            <a:r>
              <a:rPr lang="en-US" altLang="zh-C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endParaRPr lang="zh-CN" alt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39215" y="780415"/>
            <a:ext cx="30708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spcBef>
                <a:spcPct val="0"/>
              </a:spcBef>
            </a:pPr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  <a:sym typeface="+mn-ea"/>
              </a:rPr>
              <a:t>（世卿世禄，血缘政治）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339215" y="2865755"/>
            <a:ext cx="25844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  <a:sym typeface="+mn-ea"/>
              </a:rPr>
              <a:t>（军功爵制，官僚政治）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  <p:bldP spid="9" grpId="0" animBg="1" build="p"/>
      <p:bldP spid="2" grpId="0"/>
      <p:bldP spid="3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、汉代（察举制）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三、选官、用官制度的变化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汉（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察举制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33793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每年有地方向中央层层举荐人才，被举者经考试后，由政府量才录用。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）标准：</a:t>
            </a:r>
            <a:r>
              <a:rPr lang="zh-CN" altLang="en-US" sz="2400" b="1" dirty="0" smtClean="0"/>
              <a:t>孝廉（品行）。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）评价：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dirty="0" smtClean="0">
                <a:solidFill>
                  <a:srgbClr val="FF0000"/>
                </a:solidFill>
              </a:rPr>
              <a:t>      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积极性：</a:t>
            </a:r>
            <a:r>
              <a:rPr lang="zh-CN" altLang="en-US" sz="2400" b="1" dirty="0" smtClean="0"/>
              <a:t>冲破了先秦贵族血缘世袭的藩篱，使下层人士有了进入国家管理机构的机会，为国家选拔了一大批有素质的人才，扩大了统治基础，加强了中央集权。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dirty="0" smtClean="0">
                <a:solidFill>
                  <a:srgbClr val="FF0000"/>
                </a:solidFill>
              </a:rPr>
              <a:t>      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消极性：</a:t>
            </a:r>
            <a:r>
              <a:rPr lang="zh-CN" altLang="en-US" sz="2400" b="1" dirty="0" smtClean="0"/>
              <a:t>容易任人唯亲，东汉以后，察举被公卿大臣、名门望族所控制。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、魏晋（九品中正制）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三、选官、用官制度的变化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魏晋（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九品中正制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19020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由中正官根据才德、门第对人才分出九品，作为选官用人标准。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）标准：</a:t>
            </a:r>
            <a:r>
              <a:rPr lang="zh-CN" altLang="en-US" sz="2400" b="1" dirty="0" smtClean="0"/>
              <a:t>门第。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）评价：</a:t>
            </a:r>
            <a:r>
              <a:rPr lang="zh-CN" altLang="en-US" sz="2400" b="1" dirty="0" smtClean="0"/>
              <a:t>仕途被世家大族垄断，寒门子弟很难到中央和地方出任高官。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689547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、隋唐（科举制）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三、选官、用官制度的变化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隋唐（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科举制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19854"/>
            <a:ext cx="9144000" cy="40441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隋文帝开始分科考试选拔官员，隋炀帝建立进士科，科举制形成，唐宋不断完善。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）标准：</a:t>
            </a:r>
            <a:r>
              <a:rPr lang="zh-CN" altLang="en-US" sz="2400" b="1" dirty="0" smtClean="0"/>
              <a:t>才学。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）评价：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 algn="dist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积极性：</a:t>
            </a:r>
            <a:r>
              <a:rPr lang="zh-CN" altLang="en-US" sz="2400" b="1" dirty="0" smtClean="0"/>
              <a:t>①是封建选官用人制度的一大进步。②把读书、考试、做官紧密联系起来，有利于打破特权垄断、扩大官吏人才来源、提高官员文化素质，也有利于扩大统治基础。③它把选官用人权力，从世家大族手中集中到中央，大大加强了中央集权。④促进了教育与文化的发展。⑤这一制度一直为后代沿用，影响深远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消极性：</a:t>
            </a:r>
            <a:r>
              <a:rPr lang="zh-CN" altLang="en-US" sz="2400" b="1" dirty="0" smtClean="0"/>
              <a:t>明清以后的八股取士束缚人的思想，阻碍科技的发展，不利社会转型。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690192"/>
            <a:ext cx="9144000" cy="46037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、选官、用官制度的变化趋势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三、选官、用官制度的认识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19854"/>
            <a:ext cx="9144000" cy="12372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）选择标准：</a:t>
            </a:r>
            <a:r>
              <a:rPr lang="zh-CN" altLang="en-US" sz="2400" b="1" dirty="0" smtClean="0"/>
              <a:t>由家世、门第逐渐演变为学识、才能。</a:t>
            </a:r>
            <a:endParaRPr lang="en-US" altLang="zh-CN" sz="2400" b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）选拔方式：</a:t>
            </a:r>
            <a:r>
              <a:rPr lang="zh-CN" altLang="en-US" sz="2400" b="1" dirty="0" smtClean="0"/>
              <a:t>由地方评定逐渐演变为中央考试选拔。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）选拔形式：日益制度化、规范化，相对公开、公平、客观。</a:t>
            </a:r>
            <a:endParaRPr lang="en-US" altLang="zh-CN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496" y="83315"/>
            <a:ext cx="8784976" cy="19380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altLang="zh-CN" sz="2400" dirty="0" smtClean="0"/>
              <a:t>1</a:t>
            </a:r>
            <a:r>
              <a:rPr lang="zh-CN" altLang="zh-CN" sz="2400" dirty="0" smtClean="0"/>
              <a:t>．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2016.</a:t>
            </a:r>
            <a:r>
              <a:rPr lang="zh-CN" altLang="en-US" sz="2400" dirty="0" smtClean="0"/>
              <a:t>全国三</a:t>
            </a:r>
            <a:r>
              <a:rPr lang="en-US" altLang="zh-CN" sz="2400" dirty="0" smtClean="0"/>
              <a:t>·25</a:t>
            </a:r>
            <a:r>
              <a:rPr lang="zh-CN" altLang="en-US" sz="2400" dirty="0" smtClean="0"/>
              <a:t>）</a:t>
            </a:r>
            <a:r>
              <a:rPr lang="zh-CN" altLang="zh-CN" sz="2400" dirty="0" smtClean="0"/>
              <a:t>东汉王充在《论衡》中说：</a:t>
            </a:r>
            <a:r>
              <a:rPr lang="en-US" altLang="zh-CN" sz="2400" dirty="0" smtClean="0"/>
              <a:t>“</a:t>
            </a:r>
            <a:r>
              <a:rPr lang="zh-CN" altLang="zh-CN" sz="2400" dirty="0" smtClean="0"/>
              <a:t>萧何入秦，收拾文书（国家档案文献），汉所以能制九州者，文书之力也。</a:t>
            </a:r>
            <a:r>
              <a:rPr lang="en-US" altLang="zh-CN" sz="2400" dirty="0" smtClean="0"/>
              <a:t>”</a:t>
            </a:r>
            <a:r>
              <a:rPr lang="zh-CN" altLang="zh-CN" sz="2400" dirty="0" smtClean="0"/>
              <a:t>其意在说明，西汉成功地实现对全国的统治，是因为汉初（     ）</a:t>
            </a:r>
            <a:endParaRPr lang="zh-CN" altLang="zh-CN" sz="2400" dirty="0" smtClean="0"/>
          </a:p>
          <a:p>
            <a:r>
              <a:rPr lang="en-US" altLang="zh-CN" sz="2400" dirty="0" smtClean="0"/>
              <a:t>A.</a:t>
            </a:r>
            <a:r>
              <a:rPr lang="zh-CN" altLang="zh-CN" sz="2400" dirty="0" smtClean="0"/>
              <a:t>实行了崇尚儒家的政策</a:t>
            </a:r>
            <a:r>
              <a:rPr lang="en-US" altLang="zh-CN" sz="2400" dirty="0" smtClean="0"/>
              <a:t>    B.</a:t>
            </a:r>
            <a:r>
              <a:rPr lang="zh-CN" altLang="zh-CN" sz="2400" dirty="0" smtClean="0"/>
              <a:t>继承了秦朝的基本制度</a:t>
            </a:r>
            <a:endParaRPr lang="zh-CN" altLang="zh-CN" sz="2400" dirty="0" smtClean="0"/>
          </a:p>
          <a:p>
            <a:r>
              <a:rPr lang="en-US" altLang="zh-CN" sz="2400" dirty="0" smtClean="0"/>
              <a:t>C.</a:t>
            </a:r>
            <a:r>
              <a:rPr lang="zh-CN" altLang="zh-CN" sz="2400" dirty="0" smtClean="0"/>
              <a:t>未能充分发挥文书功能</a:t>
            </a:r>
            <a:r>
              <a:rPr lang="en-US" altLang="zh-CN" sz="2400" dirty="0" smtClean="0"/>
              <a:t>    D.</a:t>
            </a:r>
            <a:r>
              <a:rPr lang="zh-CN" altLang="zh-CN" sz="2400" dirty="0" smtClean="0"/>
              <a:t>官吏熟知秦朝典章制度</a:t>
            </a:r>
            <a:endParaRPr lang="zh-CN" altLang="zh-CN" sz="2400" dirty="0"/>
          </a:p>
        </p:txBody>
      </p:sp>
      <p:sp>
        <p:nvSpPr>
          <p:cNvPr id="5" name="矩形 4"/>
          <p:cNvSpPr/>
          <p:nvPr/>
        </p:nvSpPr>
        <p:spPr>
          <a:xfrm>
            <a:off x="7904340" y="868921"/>
            <a:ext cx="579006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2599527"/>
            <a:ext cx="9144000" cy="19380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altLang="zh-CN" sz="2400" dirty="0" smtClean="0"/>
              <a:t>2 </a:t>
            </a:r>
            <a:r>
              <a:rPr lang="zh-CN" altLang="zh-CN" sz="2400" dirty="0" smtClean="0"/>
              <a:t>．</a:t>
            </a:r>
            <a:r>
              <a:rPr lang="en-US" altLang="zh-CN" sz="2400" dirty="0" smtClean="0"/>
              <a:t>(2017·</a:t>
            </a:r>
            <a:r>
              <a:rPr lang="zh-CN" altLang="zh-CN" sz="2400" dirty="0" smtClean="0"/>
              <a:t>福建龙岩模拟</a:t>
            </a:r>
            <a:r>
              <a:rPr lang="en-US" altLang="zh-CN" sz="2400" dirty="0" smtClean="0"/>
              <a:t>)</a:t>
            </a:r>
            <a:r>
              <a:rPr lang="zh-CN" altLang="zh-CN" sz="2400" dirty="0" smtClean="0"/>
              <a:t>秦汉时期设立了朝议制度，凡遇军国大事，皇帝往往</a:t>
            </a:r>
            <a:r>
              <a:rPr lang="en-US" altLang="zh-CN" sz="2400" dirty="0" smtClean="0"/>
              <a:t>“</a:t>
            </a:r>
            <a:r>
              <a:rPr lang="zh-CN" altLang="zh-CN" sz="2400" dirty="0" smtClean="0"/>
              <a:t>下其议</a:t>
            </a:r>
            <a:r>
              <a:rPr lang="en-US" altLang="zh-CN" sz="2400" dirty="0" smtClean="0"/>
              <a:t>”</a:t>
            </a:r>
            <a:r>
              <a:rPr lang="zh-CN" altLang="zh-CN" sz="2400" dirty="0" smtClean="0"/>
              <a:t>于群臣；而唐代设立三省制，</a:t>
            </a:r>
            <a:r>
              <a:rPr lang="en-US" altLang="zh-CN" sz="2400" dirty="0" smtClean="0"/>
              <a:t>“</a:t>
            </a:r>
            <a:r>
              <a:rPr lang="zh-CN" altLang="zh-CN" sz="2400" dirty="0" smtClean="0"/>
              <a:t>置中书、门下以相监察，中书诏敕或有差失，则门下当行驳正</a:t>
            </a:r>
            <a:r>
              <a:rPr lang="en-US" altLang="zh-CN" sz="2400" dirty="0" smtClean="0"/>
              <a:t>”</a:t>
            </a:r>
            <a:r>
              <a:rPr lang="zh-CN" altLang="zh-CN" sz="2400" dirty="0" smtClean="0"/>
              <a:t>。其相似作用是</a:t>
            </a:r>
            <a:r>
              <a:rPr lang="en-US" altLang="zh-CN" sz="2400" dirty="0" smtClean="0"/>
              <a:t>(</a:t>
            </a:r>
            <a:r>
              <a:rPr lang="zh-CN" altLang="zh-CN" sz="2400" dirty="0" smtClean="0"/>
              <a:t>　　</a:t>
            </a:r>
            <a:r>
              <a:rPr lang="en-US" altLang="zh-CN" sz="2400" dirty="0" smtClean="0"/>
              <a:t>)</a:t>
            </a:r>
            <a:endParaRPr lang="zh-CN" altLang="zh-CN" sz="2400" dirty="0" smtClean="0"/>
          </a:p>
          <a:p>
            <a:r>
              <a:rPr lang="en-US" altLang="zh-CN" sz="2400" dirty="0" smtClean="0"/>
              <a:t>   A.</a:t>
            </a:r>
            <a:r>
              <a:rPr lang="zh-CN" altLang="zh-CN" sz="2400" dirty="0" smtClean="0"/>
              <a:t>大幅提高了行政效率</a:t>
            </a:r>
            <a:r>
              <a:rPr lang="en-US" altLang="zh-CN" sz="2400" dirty="0" smtClean="0"/>
              <a:t>     B.</a:t>
            </a:r>
            <a:r>
              <a:rPr lang="zh-CN" altLang="zh-CN" sz="2400" dirty="0" smtClean="0"/>
              <a:t>有效解决了皇权与相权的矛盾</a:t>
            </a:r>
            <a:endParaRPr lang="zh-CN" altLang="zh-CN" sz="2400" dirty="0" smtClean="0"/>
          </a:p>
          <a:p>
            <a:r>
              <a:rPr lang="en-US" altLang="zh-CN" sz="2400" dirty="0" smtClean="0"/>
              <a:t>   C.</a:t>
            </a:r>
            <a:r>
              <a:rPr lang="zh-CN" altLang="zh-CN" sz="2400" dirty="0" smtClean="0"/>
              <a:t>限制、监督了皇权</a:t>
            </a:r>
            <a:r>
              <a:rPr lang="en-US" altLang="zh-CN" sz="2400" dirty="0" smtClean="0"/>
              <a:t>         D.</a:t>
            </a:r>
            <a:r>
              <a:rPr lang="zh-CN" altLang="zh-CN" sz="2400" dirty="0" smtClean="0"/>
              <a:t>有利于皇帝决策时集思广益</a:t>
            </a:r>
            <a:endParaRPr lang="zh-CN" altLang="zh-CN" sz="2400" dirty="0"/>
          </a:p>
        </p:txBody>
      </p:sp>
      <p:sp>
        <p:nvSpPr>
          <p:cNvPr id="6" name="矩形 5"/>
          <p:cNvSpPr/>
          <p:nvPr/>
        </p:nvSpPr>
        <p:spPr>
          <a:xfrm>
            <a:off x="8316416" y="3392400"/>
            <a:ext cx="627096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51920" y="699542"/>
            <a:ext cx="529208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、汉初政治有何特点？与秦有何区别？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西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汉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(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推恩令的颁布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)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851920" y="1131590"/>
            <a:ext cx="5292080" cy="16435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）特点：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汉承秦制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）区别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地方行政实行“郡国并行”。</a:t>
            </a:r>
            <a:endParaRPr lang="en-US" altLang="zh-CN" sz="2400" b="1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51920" y="3799368"/>
            <a:ext cx="5256584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、汉初的郡国并行有何危害？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851920" y="4261033"/>
            <a:ext cx="5256584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）危害：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      封国势力膨胀，严重威胁中央集权。</a:t>
            </a:r>
            <a:endParaRPr lang="en-US" altLang="zh-CN" sz="2400" b="1" dirty="0" smtClean="0"/>
          </a:p>
        </p:txBody>
      </p:sp>
      <p:pic>
        <p:nvPicPr>
          <p:cNvPr id="23554" name="Picture 2" descr="https://gss1.bdstatic.com/9vo3dSag_xI4khGkpoWK1HF6hhy/baike/c0%3Dbaike80%2C5%2C5%2C80%2C26/sign=fea4d6b3184c510fbac9ea4801304e48/960a304e251f95caa8289acdcb177f3e660952ef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699542"/>
            <a:ext cx="3762375" cy="3762376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3923928" y="2931790"/>
            <a:ext cx="5220072" cy="707886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史载：</a:t>
            </a:r>
            <a:r>
              <a:rPr lang="en-US" altLang="zh-CN" sz="2000" dirty="0" smtClean="0"/>
              <a:t>“(</a:t>
            </a:r>
            <a:r>
              <a:rPr lang="zh-CN" altLang="zh-CN" sz="2000" dirty="0" smtClean="0"/>
              <a:t>刘邦</a:t>
            </a:r>
            <a:r>
              <a:rPr lang="en-US" altLang="zh-CN" sz="2000" dirty="0" smtClean="0"/>
              <a:t>)</a:t>
            </a:r>
            <a:r>
              <a:rPr lang="zh-CN" altLang="zh-CN" sz="2000" dirty="0" smtClean="0"/>
              <a:t>慢而辱人。然使人攻城略地，所降下者，因以予之，与天下同利也。</a:t>
            </a:r>
            <a:r>
              <a:rPr lang="en-US" altLang="zh-CN" sz="2000" dirty="0" smtClean="0"/>
              <a:t>”</a:t>
            </a:r>
            <a:endParaRPr lang="zh-CN" alt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uiExpand="1" build="p"/>
      <p:bldP spid="7" grpId="0" animBg="1" build="p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-64" y="4966"/>
            <a:ext cx="8784976" cy="34150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altLang="zh-CN" sz="2400" dirty="0" smtClean="0"/>
              <a:t>8</a:t>
            </a:r>
            <a:r>
              <a:rPr lang="zh-CN" altLang="zh-CN" sz="2400" dirty="0" smtClean="0"/>
              <a:t>．</a:t>
            </a:r>
            <a:r>
              <a:rPr lang="en-US" altLang="zh-CN" sz="2400" dirty="0" smtClean="0"/>
              <a:t>(2017·</a:t>
            </a:r>
            <a:r>
              <a:rPr lang="zh-CN" altLang="en-US" sz="2400" dirty="0" smtClean="0"/>
              <a:t>河南模拟</a:t>
            </a:r>
            <a:r>
              <a:rPr lang="en-US" altLang="zh-CN" sz="2400" dirty="0" smtClean="0"/>
              <a:t>) </a:t>
            </a:r>
            <a:r>
              <a:rPr lang="zh-CN" altLang="en-US" sz="2400" dirty="0" smtClean="0"/>
              <a:t>下表为</a:t>
            </a:r>
            <a:r>
              <a:rPr lang="zh-CN" altLang="zh-CN" sz="2400" dirty="0" smtClean="0"/>
              <a:t>入仕群体中寒门子弟所占比例</a:t>
            </a:r>
            <a:endParaRPr lang="zh-CN" altLang="zh-CN" sz="2400" dirty="0" smtClean="0"/>
          </a:p>
          <a:p>
            <a:endParaRPr lang="zh-CN" altLang="zh-CN" sz="2400" dirty="0" smtClean="0"/>
          </a:p>
          <a:p>
            <a:endParaRPr lang="en-US" altLang="zh-CN" sz="2400" dirty="0" smtClean="0"/>
          </a:p>
          <a:p>
            <a:endParaRPr lang="zh-CN" altLang="zh-CN" sz="2400" dirty="0" smtClean="0"/>
          </a:p>
          <a:p>
            <a:endParaRPr lang="zh-CN" altLang="zh-CN" sz="2400" dirty="0" smtClean="0"/>
          </a:p>
          <a:p>
            <a:r>
              <a:rPr lang="zh-CN" altLang="zh-CN" sz="2400" dirty="0" smtClean="0"/>
              <a:t>表中比例变化的主要原因是</a:t>
            </a:r>
            <a:r>
              <a:rPr lang="en-US" altLang="zh-CN" sz="2400" dirty="0" smtClean="0"/>
              <a:t>(</a:t>
            </a:r>
            <a:r>
              <a:rPr lang="zh-CN" altLang="zh-CN" sz="2400" dirty="0" smtClean="0"/>
              <a:t>　　</a:t>
            </a:r>
            <a:r>
              <a:rPr lang="en-US" altLang="zh-CN" sz="2400" dirty="0" smtClean="0"/>
              <a:t>)</a:t>
            </a:r>
            <a:endParaRPr lang="zh-CN" altLang="zh-CN" sz="2400" dirty="0" smtClean="0"/>
          </a:p>
          <a:p>
            <a:r>
              <a:rPr lang="en-US" altLang="zh-CN" sz="2400" dirty="0" smtClean="0"/>
              <a:t>   A.</a:t>
            </a:r>
            <a:r>
              <a:rPr lang="zh-CN" altLang="zh-CN" sz="2400" dirty="0" smtClean="0"/>
              <a:t>社会主流思想的变更</a:t>
            </a:r>
            <a:r>
              <a:rPr lang="en-US" altLang="zh-CN" sz="2400" dirty="0" smtClean="0"/>
              <a:t>  	B.</a:t>
            </a:r>
            <a:r>
              <a:rPr lang="zh-CN" altLang="zh-CN" sz="2400" dirty="0" smtClean="0"/>
              <a:t>制度的变革与创新</a:t>
            </a:r>
            <a:endParaRPr lang="zh-CN" altLang="zh-CN" sz="2400" dirty="0" smtClean="0"/>
          </a:p>
          <a:p>
            <a:r>
              <a:rPr lang="en-US" altLang="zh-CN" sz="2400" dirty="0" smtClean="0"/>
              <a:t>   C.</a:t>
            </a:r>
            <a:r>
              <a:rPr lang="zh-CN" altLang="zh-CN" sz="2400" dirty="0" smtClean="0"/>
              <a:t>小农经济的不断发展</a:t>
            </a:r>
            <a:r>
              <a:rPr lang="en-US" altLang="zh-CN" sz="2400" dirty="0" smtClean="0"/>
              <a:t>  	D.</a:t>
            </a:r>
            <a:r>
              <a:rPr lang="zh-CN" altLang="zh-CN" sz="2400" dirty="0" smtClean="0"/>
              <a:t>文化下移趋势增强</a:t>
            </a:r>
            <a:endParaRPr lang="zh-CN" altLang="zh-CN" sz="2400" dirty="0" smtClean="0"/>
          </a:p>
          <a:p>
            <a:endParaRPr lang="zh-CN" altLang="zh-CN" sz="2400" dirty="0"/>
          </a:p>
        </p:txBody>
      </p:sp>
      <p:sp>
        <p:nvSpPr>
          <p:cNvPr id="5" name="矩形 4"/>
          <p:cNvSpPr/>
          <p:nvPr/>
        </p:nvSpPr>
        <p:spPr>
          <a:xfrm>
            <a:off x="7737484" y="1608723"/>
            <a:ext cx="579005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2347001"/>
            <a:ext cx="9144000" cy="2676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9.(2016·</a:t>
            </a:r>
            <a:r>
              <a:rPr lang="zh-CN" altLang="en-US" sz="2400" dirty="0" smtClean="0"/>
              <a:t>全国二</a:t>
            </a:r>
            <a:r>
              <a:rPr lang="en-US" altLang="zh-CN" sz="2400" dirty="0" smtClean="0"/>
              <a:t>·25</a:t>
            </a:r>
            <a:r>
              <a:rPr lang="en-US" altLang="zh-CN" sz="2400" dirty="0" smtClean="0"/>
              <a:t>) )</a:t>
            </a:r>
            <a:r>
              <a:rPr lang="zh-CN" altLang="zh-CN" sz="2400" dirty="0" smtClean="0"/>
              <a:t>两汉实行州郡推荐、朝廷考试任用的察举制；经魏晋九品中正制，至隋唐演变为自由投考、差额录用的科举制。科举制更有利于（     ）</a:t>
            </a:r>
            <a:endParaRPr lang="zh-CN" altLang="zh-CN" sz="2400" dirty="0" smtClean="0"/>
          </a:p>
          <a:p>
            <a:r>
              <a:rPr lang="en-US" altLang="zh-CN" sz="2400" dirty="0" smtClean="0"/>
              <a:t>A.</a:t>
            </a:r>
            <a:r>
              <a:rPr lang="zh-CN" altLang="zh-CN" sz="2400" dirty="0" smtClean="0"/>
              <a:t>选拔最优秀的官吏</a:t>
            </a:r>
            <a:r>
              <a:rPr lang="en-US" altLang="zh-CN" sz="2400" dirty="0" smtClean="0"/>
              <a:t>      B.</a:t>
            </a:r>
            <a:r>
              <a:rPr lang="zh-CN" altLang="zh-CN" sz="2400" dirty="0" smtClean="0"/>
              <a:t>鉴别官员道德水平</a:t>
            </a:r>
            <a:endParaRPr lang="zh-CN" altLang="zh-CN" sz="2400" dirty="0" smtClean="0"/>
          </a:p>
          <a:p>
            <a:r>
              <a:rPr lang="en-US" altLang="zh-CN" sz="2400" dirty="0" smtClean="0"/>
              <a:t>C.</a:t>
            </a:r>
            <a:r>
              <a:rPr lang="zh-CN" altLang="zh-CN" sz="2400" dirty="0" smtClean="0"/>
              <a:t>排除世家子弟入仕</a:t>
            </a:r>
            <a:r>
              <a:rPr lang="en-US" altLang="zh-CN" sz="2400" dirty="0" smtClean="0"/>
              <a:t>      D.</a:t>
            </a:r>
            <a:r>
              <a:rPr lang="zh-CN" altLang="zh-CN" sz="2400" dirty="0" smtClean="0"/>
              <a:t>提升社会文化水平</a:t>
            </a:r>
            <a:endParaRPr lang="zh-CN" altLang="zh-CN" sz="2400" dirty="0"/>
          </a:p>
        </p:txBody>
      </p:sp>
      <p:sp>
        <p:nvSpPr>
          <p:cNvPr id="6" name="矩形 5"/>
          <p:cNvSpPr/>
          <p:nvPr/>
        </p:nvSpPr>
        <p:spPr>
          <a:xfrm>
            <a:off x="8316416" y="4011910"/>
            <a:ext cx="627096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zh-CN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467542" y="483518"/>
          <a:ext cx="7560842" cy="925830"/>
        </p:xfrm>
        <a:graphic>
          <a:graphicData uri="http://schemas.openxmlformats.org/drawingml/2006/table">
            <a:tbl>
              <a:tblPr/>
              <a:tblGrid>
                <a:gridCol w="1014578"/>
                <a:gridCol w="1014578"/>
                <a:gridCol w="1014578"/>
                <a:gridCol w="1014578"/>
                <a:gridCol w="1167510"/>
                <a:gridCol w="1167510"/>
                <a:gridCol w="1167510"/>
              </a:tblGrid>
              <a:tr h="548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朝代</a:t>
                      </a:r>
                      <a:endParaRPr lang="zh-CN" sz="2400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曹魏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西晋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东晋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隋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唐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北宋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比例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26%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15%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4%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17.2%</a:t>
                      </a:r>
                      <a:endParaRPr lang="zh-CN" sz="2400" kern="10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24.5%</a:t>
                      </a:r>
                      <a:endParaRPr lang="zh-CN" sz="2400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50645" algn="l"/>
                          <a:tab pos="2700655" algn="l"/>
                        </a:tabLst>
                      </a:pPr>
                      <a:r>
                        <a:rPr lang="en-US" sz="2400" kern="1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46.1%</a:t>
                      </a:r>
                      <a:endParaRPr lang="zh-CN" sz="2400" kern="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773291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、汉武帝采取什么措施解决“王国问题”呢？影响怎样？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西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汉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(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推恩令的颁布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)</a:t>
            </a:r>
            <a:endParaRPr lang="zh-CN" altLang="en-US" sz="2800" dirty="0" smtClean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6512" y="1203598"/>
            <a:ext cx="2879304" cy="20497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颁布“推恩令”。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解决了王国问题，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中央集权得到加强。</a:t>
            </a:r>
            <a:endParaRPr lang="en-US" altLang="zh-CN" sz="2400" b="1" dirty="0" smtClean="0"/>
          </a:p>
        </p:txBody>
      </p:sp>
      <p:pic>
        <p:nvPicPr>
          <p:cNvPr id="22530" name="Picture 2" descr="http://pic.baike.soso.com/ugc/baikepic2/9567/20170517143051-1409082938.jpg/0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381375" y="1347614"/>
            <a:ext cx="5762625" cy="35718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西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汉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(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推恩令的颁布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)</a:t>
            </a:r>
            <a:endParaRPr lang="zh-CN" altLang="en-US" sz="2800" dirty="0" smtClean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99542"/>
            <a:ext cx="5148064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4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、补充：刺史制度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173864"/>
            <a:ext cx="9144000" cy="16435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）建立时期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汉武帝在地方实行刺史制度。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前期加强了中央集权；后期（东汉）成地方割据，威胁中央集权。</a:t>
            </a:r>
            <a:endParaRPr lang="en-US" altLang="zh-CN" sz="2400" b="1" dirty="0" smtClean="0"/>
          </a:p>
        </p:txBody>
      </p:sp>
      <p:sp>
        <p:nvSpPr>
          <p:cNvPr id="9" name="矩形 8"/>
          <p:cNvSpPr/>
          <p:nvPr/>
        </p:nvSpPr>
        <p:spPr>
          <a:xfrm>
            <a:off x="0" y="3003798"/>
            <a:ext cx="8964488" cy="1938992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资料卡：</a:t>
            </a:r>
            <a:endParaRPr lang="en-US" altLang="zh-CN" sz="2400" dirty="0" smtClean="0"/>
          </a:p>
          <a:p>
            <a:r>
              <a:rPr lang="en-US" altLang="zh-CN" sz="2400" dirty="0" smtClean="0"/>
              <a:t>        </a:t>
            </a:r>
            <a:r>
              <a:rPr lang="zh-CN" altLang="en-US" sz="2400" dirty="0" smtClean="0"/>
              <a:t>这刺史制度在东汉后期逐渐发展为地方割据势力，有的割据势力甚至想取中央而代之，如“冀州刺史王芬，南阳许攸，沛国周旌等连接豪杰，谋废灵帝。”袁绍和韩馥曾经“谋立幽州牧刘虞为帝。”</a:t>
            </a:r>
            <a:endParaRPr lang="zh-CN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build="p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627534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、节度使严重威胁中央集权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唐（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节度使威胁中央集权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057841"/>
            <a:ext cx="9144000" cy="12350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）设立时间：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唐朝中期（唐玄</a:t>
            </a:r>
            <a:r>
              <a:rPr lang="zh-CN" altLang="en-US" sz="2400" b="1" dirty="0" smtClean="0"/>
              <a:t>宗）开始设立。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）特点：</a:t>
            </a:r>
            <a:r>
              <a:rPr lang="zh-CN" altLang="en-US" sz="2400" b="1" dirty="0" smtClean="0"/>
              <a:t>政治上享有较大的自主权，控制着财权和军权。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）结果：</a:t>
            </a:r>
            <a:r>
              <a:rPr lang="zh-CN" altLang="en-US" sz="2400" b="1" dirty="0" smtClean="0"/>
              <a:t>往往发展为地方割据势力，严重削弱中央集权。</a:t>
            </a:r>
            <a:endParaRPr lang="en-US" altLang="zh-CN" sz="2400" b="1" dirty="0" smtClean="0"/>
          </a:p>
        </p:txBody>
      </p:sp>
      <p:sp>
        <p:nvSpPr>
          <p:cNvPr id="8" name="矩形 7"/>
          <p:cNvSpPr/>
          <p:nvPr/>
        </p:nvSpPr>
        <p:spPr>
          <a:xfrm>
            <a:off x="0" y="2499742"/>
            <a:ext cx="5436096" cy="2523768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CN" altLang="en-US" dirty="0" smtClean="0"/>
              <a:t>资料卡：</a:t>
            </a:r>
            <a:endParaRPr lang="en-US" altLang="zh-CN" dirty="0" smtClean="0"/>
          </a:p>
          <a:p>
            <a:r>
              <a:rPr lang="en-US" altLang="zh-CN" dirty="0" smtClean="0"/>
              <a:t>        </a:t>
            </a:r>
            <a:r>
              <a:rPr lang="zh-CN" altLang="en-US" sz="2000" dirty="0" smtClean="0"/>
              <a:t>唐玄宗时开始置有大量的藩镇。例如开元元年（</a:t>
            </a:r>
            <a:r>
              <a:rPr lang="en-US" altLang="zh-CN" sz="2000" dirty="0" smtClean="0"/>
              <a:t>713</a:t>
            </a:r>
            <a:r>
              <a:rPr lang="zh-CN" altLang="en-US" sz="2000" dirty="0" smtClean="0"/>
              <a:t>年）始置幽州藩镇（驻今北京市）节度使与朔方藩镇（驻今宁夏灵武市）节度使。至唐玄宗天宝年间，已增至</a:t>
            </a:r>
            <a:r>
              <a:rPr lang="en-US" altLang="zh-CN" sz="2000" dirty="0" smtClean="0"/>
              <a:t>10</a:t>
            </a:r>
            <a:r>
              <a:rPr lang="zh-CN" altLang="en-US" sz="2000" dirty="0" smtClean="0"/>
              <a:t>个节度使：河西、范阳、陇右、剑南、安西、朔方、河东、北庭、平卢、岭南。</a:t>
            </a:r>
            <a:r>
              <a:rPr lang="zh-CN" altLang="en-US" sz="2000" baseline="30000" dirty="0" smtClean="0"/>
              <a:t> 比如</a:t>
            </a:r>
            <a:r>
              <a:rPr lang="zh-CN" altLang="en-US" sz="2000" dirty="0" smtClean="0"/>
              <a:t>安禄山就身兼平卢、范阳、河东三镇节度使。</a:t>
            </a:r>
            <a:endParaRPr lang="zh-CN" altLang="en-US" sz="2000" dirty="0"/>
          </a:p>
        </p:txBody>
      </p:sp>
      <p:pic>
        <p:nvPicPr>
          <p:cNvPr id="25602" name="Picture 2" descr="http://static.guanhuaju.com/uploadfiles/2017/0522/gHzHamd0z4h4qdhb.jpg"/>
          <p:cNvPicPr>
            <a:picLocks noChangeAspect="1" noChangeArrowheads="1"/>
          </p:cNvPicPr>
          <p:nvPr/>
        </p:nvPicPr>
        <p:blipFill>
          <a:blip r:embed="rId1" cstate="print"/>
          <a:srcRect l="5892" t="5250" r="10961" b="10751"/>
          <a:stretch>
            <a:fillRect/>
          </a:stretch>
        </p:blipFill>
        <p:spPr bwMode="auto">
          <a:xfrm>
            <a:off x="5508104" y="2643758"/>
            <a:ext cx="3563888" cy="2304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uiExpand="1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627534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、措施 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宋（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收归地方权力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057841"/>
            <a:ext cx="9144000" cy="3190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）背景：</a:t>
            </a:r>
            <a:r>
              <a:rPr lang="zh-CN" altLang="en-US" sz="2400" b="1" dirty="0" smtClean="0"/>
              <a:t>唐末五代以来的藩镇割据，严重威胁中央集权。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）措施：（兵、权、钱）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dirty="0" smtClean="0">
                <a:solidFill>
                  <a:srgbClr val="FF0000"/>
                </a:solidFill>
              </a:rPr>
              <a:t>     </a:t>
            </a:r>
            <a:r>
              <a:rPr lang="zh-CN" altLang="en-US" sz="2400" b="1" dirty="0" smtClean="0"/>
              <a:t>军事上：</a:t>
            </a:r>
            <a:r>
              <a:rPr lang="zh-CN" altLang="en-US" sz="2400" dirty="0" smtClean="0"/>
              <a:t>兵权收归中央，抽调精兵充实中央（收兵权，强干弱枝，受内虚外）。</a:t>
            </a:r>
            <a:endParaRPr lang="en-US" altLang="zh-CN" sz="2400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/>
              <a:t>     行政上：</a:t>
            </a:r>
            <a:r>
              <a:rPr lang="zh-CN" altLang="en-US" sz="2400" dirty="0" smtClean="0"/>
              <a:t>派文官担任地方长官，设通判监督。</a:t>
            </a:r>
            <a:endParaRPr lang="en-US" altLang="zh-CN" sz="2400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dirty="0" smtClean="0"/>
              <a:t>      </a:t>
            </a:r>
            <a:r>
              <a:rPr lang="zh-CN" altLang="en-US" sz="2400" b="1" dirty="0" smtClean="0"/>
              <a:t>财政上：</a:t>
            </a:r>
            <a:r>
              <a:rPr lang="zh-CN" altLang="en-US" sz="2400" dirty="0" smtClean="0"/>
              <a:t>地方财政留一小部分，其余全部收归中央。</a:t>
            </a:r>
            <a:endParaRPr lang="en-US" altLang="zh-CN" sz="2400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）影响：</a:t>
            </a:r>
            <a:r>
              <a:rPr lang="zh-CN" altLang="en-US" sz="2400" b="1" dirty="0" smtClean="0"/>
              <a:t>改变了唐末五代以来的藩镇割据，加强了中央集权。 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dirty="0" smtClean="0"/>
              <a:t>                          </a:t>
            </a:r>
            <a:endParaRPr lang="en-US" altLang="zh-CN" sz="2400" b="1" dirty="0" smtClean="0"/>
          </a:p>
        </p:txBody>
      </p:sp>
      <p:sp>
        <p:nvSpPr>
          <p:cNvPr id="7" name="矩形 6"/>
          <p:cNvSpPr/>
          <p:nvPr/>
        </p:nvSpPr>
        <p:spPr>
          <a:xfrm>
            <a:off x="0" y="4371950"/>
            <a:ext cx="9144000" cy="40011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阅读教材</a:t>
            </a:r>
            <a:r>
              <a:rPr lang="en-US" altLang="zh-CN" sz="2000" dirty="0" smtClean="0"/>
              <a:t>P13</a:t>
            </a:r>
            <a:r>
              <a:rPr lang="zh-CN" altLang="en-US" sz="2000" dirty="0" smtClean="0"/>
              <a:t>，历史纵横，了解北宋加强中央集权措施的负面影响。</a:t>
            </a:r>
            <a:endParaRPr lang="zh-CN" alt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uiExpand="1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627534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、行省制的创立 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元（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创立行省制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238087"/>
            <a:ext cx="5796136" cy="36379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）背景：</a:t>
            </a:r>
            <a:r>
              <a:rPr lang="zh-CN" altLang="en-US" sz="2400" b="1" dirty="0" smtClean="0"/>
              <a:t>领土面积广阔。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河北、山西、山东中央直接管辖；地方设行中书省，行省下设路、府、州、县；少数民族地区设立宣慰司。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）权力：</a:t>
            </a:r>
            <a:r>
              <a:rPr lang="zh-CN" altLang="en-US" sz="2400" b="1" dirty="0" smtClean="0"/>
              <a:t>行省拥有经济、军事大权，但行使权力受中央节制。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）影响：</a:t>
            </a:r>
            <a:r>
              <a:rPr lang="zh-CN" altLang="en-US" sz="2400" b="1" dirty="0" smtClean="0"/>
              <a:t>行省制度便利了中央对地方的管理，加强了中央集权，巩固了多民族国家的统一。它的创立是古代地方行政制度的重大变革，是行省制的开端。</a:t>
            </a:r>
            <a:endParaRPr lang="en-US" altLang="zh-CN" sz="2400" b="1" dirty="0" smtClean="0"/>
          </a:p>
        </p:txBody>
      </p:sp>
      <p:pic>
        <p:nvPicPr>
          <p:cNvPr id="19458" name="Picture 2" descr="https://timgsa.baidu.com/timg?image&amp;quality=80&amp;size=b9999_10000&amp;sec=1536575154569&amp;di=a7169d5fef9ae04b144f0407134a5954&amp;imgtype=0&amp;src=http%3A%2F%2Fimgtu.5011.net%2Fuploads%2Fcontent%2F20160830%2F7693371472523007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774986" y="1491630"/>
            <a:ext cx="3369014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、明代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一、中央集权的发展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明清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废行省，设三司。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）内容：</a:t>
            </a:r>
            <a:r>
              <a:rPr lang="zh-CN" altLang="en-US" sz="2400" b="1" dirty="0" smtClean="0"/>
              <a:t>洪武九年，废除行省制，在地方设立三司：布政司（行政）、按察司（司法监察）、都指挥司（军事）。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）影响：</a:t>
            </a:r>
            <a:r>
              <a:rPr lang="zh-CN" altLang="en-US" sz="2400" b="1" dirty="0" smtClean="0"/>
              <a:t>三司相互牵制，分别对中央负责，加强了中央集权。</a:t>
            </a:r>
            <a:endParaRPr lang="en-US" altLang="zh-CN" sz="2400" b="1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2966630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、清代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3396937"/>
            <a:ext cx="9144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督抚制。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总督、巡抚成为地方最高长官掌握各省军政大权。</a:t>
            </a:r>
            <a:endParaRPr lang="en-US" altLang="zh-CN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  <p:bldP spid="6" grpId="0" animBg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" y="718125"/>
            <a:ext cx="9144000" cy="461665"/>
          </a:xfrm>
          <a:prstGeom prst="rect">
            <a:avLst/>
          </a:prstGeom>
          <a:solidFill>
            <a:srgbClr val="C00000"/>
          </a:solidFill>
          <a:ln w="9525">
            <a:solidFill>
              <a:srgbClr val="990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、汉武帝削弱相权（转移权力）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2095"/>
            <a:ext cx="9144000" cy="52197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二、君主专制的演进</a:t>
            </a:r>
            <a:r>
              <a:rPr lang="en-US" altLang="zh-CN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汉（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中外朝制度</a:t>
            </a:r>
            <a:r>
              <a:rPr lang="zh-CN" altLang="en-US" sz="2800" dirty="0" smtClean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 dirty="0">
              <a:solidFill>
                <a:srgbClr val="00206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0" y="1148432"/>
            <a:ext cx="9144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C00000"/>
            </a:solidFill>
            <a:miter lim="800000"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）背景：</a:t>
            </a:r>
            <a:r>
              <a:rPr lang="zh-CN" altLang="en-US" sz="2400" b="1" dirty="0" smtClean="0"/>
              <a:t>汉初，汉承秦制，宰相位高权重，严重威胁皇权。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）措施：</a:t>
            </a:r>
            <a:r>
              <a:rPr lang="zh-CN" altLang="en-US" sz="2400" b="1" dirty="0" smtClean="0"/>
              <a:t>汉武帝重用身边的秘书、侍从参与军国大政，削弱相权，形成中外朝制度。</a:t>
            </a:r>
            <a:endParaRPr lang="en-US" altLang="zh-CN" sz="2400" b="1" dirty="0" smtClean="0"/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）影响：</a:t>
            </a:r>
            <a:r>
              <a:rPr lang="zh-CN" altLang="en-US" sz="2400" b="1" dirty="0" smtClean="0"/>
              <a:t>削弱相权，强化皇权。</a:t>
            </a:r>
            <a:endParaRPr lang="en-US" altLang="zh-CN" sz="2400" b="1" dirty="0" smtClean="0"/>
          </a:p>
        </p:txBody>
      </p:sp>
      <p:sp>
        <p:nvSpPr>
          <p:cNvPr id="7" name="矩形 6"/>
          <p:cNvSpPr/>
          <p:nvPr/>
        </p:nvSpPr>
        <p:spPr>
          <a:xfrm>
            <a:off x="0" y="2787774"/>
            <a:ext cx="9144000" cy="2308324"/>
          </a:xfrm>
          <a:prstGeom prst="rect">
            <a:avLst/>
          </a:prstGeom>
          <a:solidFill>
            <a:srgbClr val="FFC000"/>
          </a:solidFill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  资料卡：       </a:t>
            </a:r>
            <a:r>
              <a:rPr lang="zh-CN" altLang="en-US" sz="2400" dirty="0" smtClean="0"/>
              <a:t>汉武帝给身边的侍从、散骑、常侍、给事中等加官。所谓加官就是在原官职之外加领代表某种特权的官衔。严助、朱买臣、主父偃、严安等人都曾利用这些特权， 朝觐奏事，因言国家便宜。相反，丞相的职权和地位也因此受到削弱，一旦触怒皇帝，甚至性命不保。在武帝统治的</a:t>
            </a:r>
            <a:r>
              <a:rPr lang="en-US" altLang="zh-CN" sz="2400" dirty="0" smtClean="0"/>
              <a:t>50</a:t>
            </a:r>
            <a:r>
              <a:rPr lang="zh-CN" altLang="en-US" sz="2400" dirty="0" smtClean="0"/>
              <a:t>余年中，曾有</a:t>
            </a:r>
            <a:r>
              <a:rPr lang="en-US" altLang="zh-CN" sz="2400" dirty="0" smtClean="0"/>
              <a:t>12</a:t>
            </a:r>
            <a:r>
              <a:rPr lang="zh-CN" altLang="en-US" sz="2400" dirty="0" smtClean="0"/>
              <a:t>人任丞相，得以善终的只有</a:t>
            </a:r>
            <a:r>
              <a:rPr lang="en-US" altLang="zh-CN" sz="2400" dirty="0" smtClean="0"/>
              <a:t>7</a:t>
            </a:r>
            <a:r>
              <a:rPr lang="zh-CN" altLang="en-US" sz="2400" dirty="0" smtClean="0"/>
              <a:t>人，其他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人或自杀，或下狱死，或被腰斩。</a:t>
            </a:r>
            <a:endParaRPr lang="zh-CN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 build="p"/>
      <p:bldP spid="7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3865</Words>
  <Application>WPS 演示</Application>
  <PresentationFormat>全屏显示(16:9)</PresentationFormat>
  <Paragraphs>248</Paragraphs>
  <Slides>20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Times New Roman</vt:lpstr>
      <vt:lpstr>Courier New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张三</cp:lastModifiedBy>
  <cp:revision>237</cp:revision>
  <dcterms:created xsi:type="dcterms:W3CDTF">2018-09-12T00:52:33Z</dcterms:created>
  <dcterms:modified xsi:type="dcterms:W3CDTF">2018-09-12T01:41:29Z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