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9" r:id="rId1"/>
  </p:sldMasterIdLst>
  <p:notesMasterIdLst>
    <p:notesMasterId r:id="rId19"/>
  </p:notesMasterIdLst>
  <p:sldIdLst>
    <p:sldId id="1468" r:id="rId2"/>
    <p:sldId id="357" r:id="rId3"/>
    <p:sldId id="275" r:id="rId4"/>
    <p:sldId id="358" r:id="rId5"/>
    <p:sldId id="278" r:id="rId6"/>
    <p:sldId id="298" r:id="rId7"/>
    <p:sldId id="352" r:id="rId8"/>
    <p:sldId id="301" r:id="rId9"/>
    <p:sldId id="337" r:id="rId10"/>
    <p:sldId id="295" r:id="rId11"/>
    <p:sldId id="262" r:id="rId12"/>
    <p:sldId id="359" r:id="rId13"/>
    <p:sldId id="360" r:id="rId14"/>
    <p:sldId id="328" r:id="rId15"/>
    <p:sldId id="269" r:id="rId16"/>
    <p:sldId id="362" r:id="rId17"/>
    <p:sldId id="282"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64" y="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2020/3/6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BE9DA-CCAC-4059-99BD-D65549DAC484}" type="slidenum">
              <a:rPr lang="zh-CN" altLang="en-US" smtClean="0"/>
              <a:pPr/>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BE9DA-CCAC-4059-99BD-D65549DAC484}" type="slidenum">
              <a:rPr lang="zh-CN" altLang="en-US" smtClean="0"/>
              <a:pPr/>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BE9DA-CCAC-4059-99BD-D65549DAC484}" type="slidenum">
              <a:rPr lang="zh-CN" altLang="en-US" smtClean="0"/>
              <a:pPr/>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BE9DA-CCAC-4059-99BD-D65549DAC484}" type="slidenum">
              <a:rPr lang="zh-CN" altLang="en-US" smtClean="0"/>
              <a:pPr/>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BE9DA-CCAC-4059-99BD-D65549DAC484}" type="slidenum">
              <a:rPr lang="zh-CN" altLang="en-US" smtClean="0">
                <a:solidFill>
                  <a:prstClr val="black"/>
                </a:solidFill>
              </a:rPr>
              <a:t>10</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856760-398C-49B2-8FA4-B839E5A119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C5F37C-B078-4CEB-8BD6-C1020371E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323228F-0A0A-4176-9ED6-4A5F48FB3AB3}"/>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5" name="页脚占位符 4">
            <a:extLst>
              <a:ext uri="{FF2B5EF4-FFF2-40B4-BE49-F238E27FC236}">
                <a16:creationId xmlns:a16="http://schemas.microsoft.com/office/drawing/2014/main" id="{DB7B297F-27FA-45C8-A4E6-8C1BF07F48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DDCD2E-B2A7-4FCB-B236-3EDA6BCBC486}"/>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824242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ED894C-0ED6-402A-9060-4D71F2A94FE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519E83-8633-4FF8-8CF0-48FDD242653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772B39-5F0E-4D85-8C50-D593F4C5FC9D}"/>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5" name="页脚占位符 4">
            <a:extLst>
              <a:ext uri="{FF2B5EF4-FFF2-40B4-BE49-F238E27FC236}">
                <a16:creationId xmlns:a16="http://schemas.microsoft.com/office/drawing/2014/main" id="{2D2C6EC6-24EE-4DFA-9542-F41B8B2D9A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3ED65D-131F-4628-B5B3-CDF39F19F5AF}"/>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95016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D84A1C9-0A38-4838-BDAE-F2BAF9275D5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10D60A-A549-427C-B4D6-78C73E53EFC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C8DD8A-AFF2-4D7C-926B-831953F50B59}"/>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5" name="页脚占位符 4">
            <a:extLst>
              <a:ext uri="{FF2B5EF4-FFF2-40B4-BE49-F238E27FC236}">
                <a16:creationId xmlns:a16="http://schemas.microsoft.com/office/drawing/2014/main" id="{3530DA0D-C41A-4AC3-B3D2-3AED5E4119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4CC5FCF-2CC0-480E-AA82-9FDAF0BA2231}"/>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04049621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524000" y="2405857"/>
            <a:ext cx="9144000" cy="1239838"/>
          </a:xfrm>
        </p:spPr>
        <p:txBody>
          <a:bodyPr anchor="b">
            <a:normAutofit/>
          </a:bodyPr>
          <a:lstStyle>
            <a:lvl1pPr algn="ctr">
              <a:defRPr sz="5400">
                <a:solidFill>
                  <a:schemeClr val="tx2"/>
                </a:solidFill>
              </a:defRPr>
            </a:lvl1pPr>
          </a:lstStyle>
          <a:p>
            <a:r>
              <a:rPr lang="zh-CN" altLang="en-US" dirty="0"/>
              <a:t>单击此处编辑标题</a:t>
            </a:r>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
        <p:nvSpPr>
          <p:cNvPr id="9" name="文本占位符 8"/>
          <p:cNvSpPr>
            <a:spLocks noGrp="1"/>
          </p:cNvSpPr>
          <p:nvPr>
            <p:ph type="body" sz="quarter" idx="13"/>
          </p:nvPr>
        </p:nvSpPr>
        <p:spPr>
          <a:xfrm>
            <a:off x="1524000" y="3806824"/>
            <a:ext cx="9144000" cy="892175"/>
          </a:xfrm>
        </p:spPr>
        <p:txBody>
          <a:bodyPr>
            <a:normAutofit/>
          </a:bodyPr>
          <a:lstStyle>
            <a:lvl1pPr marL="0" indent="0" algn="ctr">
              <a:buNone/>
              <a:defRPr sz="20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p>
        </p:txBody>
      </p:sp>
    </p:spTree>
    <p:extLst>
      <p:ext uri="{BB962C8B-B14F-4D97-AF65-F5344CB8AC3E}">
        <p14:creationId xmlns:p14="http://schemas.microsoft.com/office/powerpoint/2010/main" val="2113444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2405856"/>
            <a:ext cx="9144000" cy="1239838"/>
          </a:xfrm>
        </p:spPr>
        <p:txBody>
          <a:bodyPr anchor="b">
            <a:noAutofit/>
          </a:bodyPr>
          <a:lstStyle>
            <a:lvl1pPr algn="ctr">
              <a:defRPr sz="5400" b="0">
                <a:solidFill>
                  <a:schemeClr val="tx2"/>
                </a:solidFill>
              </a:defRPr>
            </a:lvl1pPr>
          </a:lstStyle>
          <a:p>
            <a:r>
              <a:rPr lang="zh-CN" altLang="en-US" dirty="0"/>
              <a:t>单击此处编辑标题</a:t>
            </a:r>
          </a:p>
        </p:txBody>
      </p:sp>
      <p:sp>
        <p:nvSpPr>
          <p:cNvPr id="3" name="副标题 2"/>
          <p:cNvSpPr>
            <a:spLocks noGrp="1"/>
          </p:cNvSpPr>
          <p:nvPr>
            <p:ph type="subTitle" idx="1"/>
          </p:nvPr>
        </p:nvSpPr>
        <p:spPr>
          <a:xfrm>
            <a:off x="1524000" y="3807222"/>
            <a:ext cx="9144000" cy="891778"/>
          </a:xfrm>
        </p:spPr>
        <p:txBody>
          <a:bodyPr>
            <a:normAutofit/>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524000" y="2405857"/>
            <a:ext cx="9144000" cy="1239838"/>
          </a:xfrm>
        </p:spPr>
        <p:txBody>
          <a:bodyPr anchor="b">
            <a:normAutofit/>
          </a:bodyPr>
          <a:lstStyle>
            <a:lvl1pPr algn="ctr">
              <a:defRPr sz="5400">
                <a:solidFill>
                  <a:schemeClr val="tx2"/>
                </a:solidFill>
              </a:defRPr>
            </a:lvl1pPr>
          </a:lstStyle>
          <a:p>
            <a:r>
              <a:rPr lang="zh-CN" altLang="en-US" dirty="0"/>
              <a:t>单击此处编辑标题</a:t>
            </a:r>
          </a:p>
        </p:txBody>
      </p:sp>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000000">
                    <a:tint val="75000"/>
                  </a:srgbClr>
                </a:solidFill>
              </a:rPr>
              <a:t>2020/3/6</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
        <p:nvSpPr>
          <p:cNvPr id="9" name="文本占位符 8"/>
          <p:cNvSpPr>
            <a:spLocks noGrp="1"/>
          </p:cNvSpPr>
          <p:nvPr>
            <p:ph type="body" sz="quarter" idx="13"/>
          </p:nvPr>
        </p:nvSpPr>
        <p:spPr>
          <a:xfrm>
            <a:off x="1524000" y="3806940"/>
            <a:ext cx="9144000" cy="892175"/>
          </a:xfrm>
        </p:spPr>
        <p:txBody>
          <a:bodyPr>
            <a:normAutofit/>
          </a:bodyPr>
          <a:lstStyle>
            <a:lvl1pPr marL="0" indent="0" algn="ctr">
              <a:buNone/>
              <a:defRPr sz="20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p>
        </p:txBody>
      </p:sp>
    </p:spTree>
    <p:extLst>
      <p:ext uri="{BB962C8B-B14F-4D97-AF65-F5344CB8AC3E}">
        <p14:creationId xmlns:p14="http://schemas.microsoft.com/office/powerpoint/2010/main" val="230665815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4555E-1D60-4555-85DF-927A40998B8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E7F44D7-C5BC-479C-9FD3-CA597161B7B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6E3A8-B444-4C22-8B5A-0165C70FB9C5}"/>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5" name="页脚占位符 4">
            <a:extLst>
              <a:ext uri="{FF2B5EF4-FFF2-40B4-BE49-F238E27FC236}">
                <a16:creationId xmlns:a16="http://schemas.microsoft.com/office/drawing/2014/main" id="{5D66C63A-03A8-4F53-9159-A5EA4FEF33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EADF15-7970-444B-BD8D-89A914B18887}"/>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1759272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B8BD0-A563-4605-AB9F-1B7938E960F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6692AD5-F51C-4202-81DC-01FBBA329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11999E4-A89D-4D29-8862-2796C4EC9153}"/>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5" name="页脚占位符 4">
            <a:extLst>
              <a:ext uri="{FF2B5EF4-FFF2-40B4-BE49-F238E27FC236}">
                <a16:creationId xmlns:a16="http://schemas.microsoft.com/office/drawing/2014/main" id="{DA533D4F-4671-46BE-8C80-27E5E87FB6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0CFE56E-BE8A-4AE2-AFAB-6890BF2BD186}"/>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1650208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97A699-71F4-447A-8773-19792C6CA2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6C1DAE-C445-43A1-AF08-13A9F799CE8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6F31C8D-9C8E-471D-81DE-6A82FF4CC1C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EE012C2-B691-41D4-BA16-B590E4133CC2}"/>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6" name="页脚占位符 5">
            <a:extLst>
              <a:ext uri="{FF2B5EF4-FFF2-40B4-BE49-F238E27FC236}">
                <a16:creationId xmlns:a16="http://schemas.microsoft.com/office/drawing/2014/main" id="{4FE9F5AB-AAFB-4B22-95F3-77A6BD3E3E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D64C5-9E5C-4315-B094-DBCEC9E775F1}"/>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1672318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AC071-46C0-43F6-AB36-B8DBB65F93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83D1616-876E-4629-B1C9-33322F8407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17B4A03-75F2-4623-B1A8-CF2ED7C07AE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7ACBAA3-D4D6-4161-AB97-289BFB81C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C6AB3C-5E36-4B53-B258-729DCBD1D51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D6DCA5E-ADA1-4578-9895-560256B0AB12}"/>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8" name="页脚占位符 7">
            <a:extLst>
              <a:ext uri="{FF2B5EF4-FFF2-40B4-BE49-F238E27FC236}">
                <a16:creationId xmlns:a16="http://schemas.microsoft.com/office/drawing/2014/main" id="{D84A64B6-FC61-4D63-BFB2-F3333BC60D3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D497900-965C-4B54-8E5E-2235961EC937}"/>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6915670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373CC4-40A4-4F54-9507-0216A24EC06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5A6579-7BBF-4C1B-8D4D-ED4AA6092143}"/>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4" name="页脚占位符 3">
            <a:extLst>
              <a:ext uri="{FF2B5EF4-FFF2-40B4-BE49-F238E27FC236}">
                <a16:creationId xmlns:a16="http://schemas.microsoft.com/office/drawing/2014/main" id="{F17FD6B3-2908-4FC5-AD6D-3969F5D7A1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2BA3DD6-9D0B-4AF1-A8FC-27E00726858A}"/>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71927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C7C7BD-5209-42AA-B528-C81CBCE2F346}"/>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3" name="页脚占位符 2">
            <a:extLst>
              <a:ext uri="{FF2B5EF4-FFF2-40B4-BE49-F238E27FC236}">
                <a16:creationId xmlns:a16="http://schemas.microsoft.com/office/drawing/2014/main" id="{30E663AD-567C-4335-9353-A4D8BC0C16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E4F0682-CA7F-41DA-93DE-27F03C5D231E}"/>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2510800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3B5407-E305-4700-BE43-34D9E99E9D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1FED7AF-623C-486C-ACA5-FAFC9FF44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177F0E-3F13-4CB6-8980-C23D3DC95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B19F64-8202-415C-A480-4570C885771D}"/>
              </a:ext>
            </a:extLst>
          </p:cNvPr>
          <p:cNvSpPr>
            <a:spLocks noGrp="1"/>
          </p:cNvSpPr>
          <p:nvPr>
            <p:ph type="dt" sz="half" idx="10"/>
          </p:nvPr>
        </p:nvSpPr>
        <p:spPr/>
        <p:txBody>
          <a:bodyPr/>
          <a:lstStyle/>
          <a:p>
            <a:fld id="{760FBDFE-C587-4B4C-A407-44438C67B59E}" type="datetimeFigureOut">
              <a:rPr lang="zh-CN" altLang="en-US" smtClean="0"/>
              <a:pPr/>
              <a:t>2020/3/6</a:t>
            </a:fld>
            <a:endParaRPr lang="zh-CN" altLang="en-US"/>
          </a:p>
        </p:txBody>
      </p:sp>
      <p:sp>
        <p:nvSpPr>
          <p:cNvPr id="6" name="页脚占位符 5">
            <a:extLst>
              <a:ext uri="{FF2B5EF4-FFF2-40B4-BE49-F238E27FC236}">
                <a16:creationId xmlns:a16="http://schemas.microsoft.com/office/drawing/2014/main" id="{7B825F90-6A35-4C00-9134-2E1FDE7C6F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937796-EBE6-4DAD-A298-7C46487C1603}"/>
              </a:ext>
            </a:extLst>
          </p:cNvPr>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19167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B08B79-265A-45AD-9BF2-9E9317F036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46211C-585B-4440-9990-F50AF3DC9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5870EFE-A648-4912-AAFC-DAC8DB91C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39C9D6-02E5-4259-9D3B-70119DD65B88}"/>
              </a:ext>
            </a:extLst>
          </p:cNvPr>
          <p:cNvSpPr>
            <a:spLocks noGrp="1"/>
          </p:cNvSpPr>
          <p:nvPr>
            <p:ph type="dt" sz="half" idx="10"/>
          </p:nvPr>
        </p:nvSpPr>
        <p:spPr/>
        <p:txBody>
          <a:bodyPr/>
          <a:lstStyle/>
          <a:p>
            <a:fld id="{9EFD9D74-47D9-4702-A33C-335B63B48DBF}" type="datetimeFigureOut">
              <a:rPr lang="zh-CN" altLang="en-US" smtClean="0"/>
              <a:pPr/>
              <a:t>2020/3/6</a:t>
            </a:fld>
            <a:endParaRPr lang="zh-CN" altLang="en-US" dirty="0"/>
          </a:p>
        </p:txBody>
      </p:sp>
      <p:sp>
        <p:nvSpPr>
          <p:cNvPr id="6" name="页脚占位符 5">
            <a:extLst>
              <a:ext uri="{FF2B5EF4-FFF2-40B4-BE49-F238E27FC236}">
                <a16:creationId xmlns:a16="http://schemas.microsoft.com/office/drawing/2014/main" id="{E1D3F62C-EB67-4751-8425-AD0CF6424DBB}"/>
              </a:ext>
            </a:extLst>
          </p:cNvPr>
          <p:cNvSpPr>
            <a:spLocks noGrp="1"/>
          </p:cNvSpPr>
          <p:nvPr>
            <p:ph type="ftr" sz="quarter" idx="11"/>
          </p:nvPr>
        </p:nvSpPr>
        <p:spPr/>
        <p:txBody>
          <a:bodyPr/>
          <a:lstStyle/>
          <a:p>
            <a:endParaRPr lang="zh-CN" altLang="en-US" dirty="0"/>
          </a:p>
        </p:txBody>
      </p:sp>
      <p:sp>
        <p:nvSpPr>
          <p:cNvPr id="7" name="灯片编号占位符 6">
            <a:extLst>
              <a:ext uri="{FF2B5EF4-FFF2-40B4-BE49-F238E27FC236}">
                <a16:creationId xmlns:a16="http://schemas.microsoft.com/office/drawing/2014/main" id="{6195A1F4-883B-450D-B70F-293822F9E854}"/>
              </a:ext>
            </a:extLst>
          </p:cNvPr>
          <p:cNvSpPr>
            <a:spLocks noGrp="1"/>
          </p:cNvSpPr>
          <p:nvPr>
            <p:ph type="sldNum" sz="quarter" idx="12"/>
          </p:nvPr>
        </p:nvSpPr>
        <p:spPr/>
        <p:txBody>
          <a:bodyPr/>
          <a:lstStyle/>
          <a:p>
            <a:fld id="{FABC47A4-756D-490B-A52F-7D9E2C9FC05F}" type="slidenum">
              <a:rPr lang="zh-CN" altLang="en-US" smtClean="0"/>
              <a:pPr/>
              <a:t>‹#›</a:t>
            </a:fld>
            <a:endParaRPr lang="zh-CN" altLang="en-US"/>
          </a:p>
        </p:txBody>
      </p:sp>
    </p:spTree>
    <p:extLst>
      <p:ext uri="{BB962C8B-B14F-4D97-AF65-F5344CB8AC3E}">
        <p14:creationId xmlns:p14="http://schemas.microsoft.com/office/powerpoint/2010/main" val="34546025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892192-F956-43C6-8E0B-922C650919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A83A520-4041-4D71-8FBC-909D14D80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0344A5-08DB-4E8C-A05A-1A511CFE7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pPr/>
              <a:t>2020/3/6</a:t>
            </a:fld>
            <a:endParaRPr lang="zh-CN" altLang="en-US"/>
          </a:p>
        </p:txBody>
      </p:sp>
      <p:sp>
        <p:nvSpPr>
          <p:cNvPr id="5" name="页脚占位符 4">
            <a:extLst>
              <a:ext uri="{FF2B5EF4-FFF2-40B4-BE49-F238E27FC236}">
                <a16:creationId xmlns:a16="http://schemas.microsoft.com/office/drawing/2014/main" id="{56B5783F-1AB6-42CD-A220-B48A22287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E14271B-2254-48E4-860E-E1B8EF2F03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5179735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49" r:id="rId13"/>
    <p:sldLayoutId id="2147483658" r:id="rId14"/>
    <p:sldLayoutId id="2147483672" r:id="rId15"/>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框 3">
            <a:extLst>
              <a:ext uri="{FF2B5EF4-FFF2-40B4-BE49-F238E27FC236}">
                <a16:creationId xmlns:a16="http://schemas.microsoft.com/office/drawing/2014/main" id="{5380D5EE-CF0B-40A6-9032-E597B754C503}"/>
              </a:ext>
            </a:extLst>
          </p:cNvPr>
          <p:cNvSpPr txBox="1">
            <a:spLocks noChangeArrowheads="1"/>
          </p:cNvSpPr>
          <p:nvPr/>
        </p:nvSpPr>
        <p:spPr bwMode="auto">
          <a:xfrm>
            <a:off x="1531938" y="1122363"/>
            <a:ext cx="9128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zh-CN" altLang="zh-CN" sz="3200" b="1"/>
              <a:t>第三单元      第一次世界大战和战后初期的世界</a:t>
            </a:r>
          </a:p>
        </p:txBody>
      </p:sp>
      <p:graphicFrame>
        <p:nvGraphicFramePr>
          <p:cNvPr id="5" name="表格 5">
            <a:extLst>
              <a:ext uri="{FF2B5EF4-FFF2-40B4-BE49-F238E27FC236}">
                <a16:creationId xmlns:a16="http://schemas.microsoft.com/office/drawing/2014/main" id="{929C184A-FF9D-4804-BE8B-FF8BC4712EA7}"/>
              </a:ext>
            </a:extLst>
          </p:cNvPr>
          <p:cNvGraphicFramePr>
            <a:graphicFrameLocks noGrp="1"/>
          </p:cNvGraphicFramePr>
          <p:nvPr>
            <p:extLst>
              <p:ext uri="{D42A27DB-BD31-4B8C-83A1-F6EECF244321}">
                <p14:modId xmlns:p14="http://schemas.microsoft.com/office/powerpoint/2010/main" val="2921695839"/>
              </p:ext>
            </p:extLst>
          </p:nvPr>
        </p:nvGraphicFramePr>
        <p:xfrm>
          <a:off x="2117725" y="2568575"/>
          <a:ext cx="8756650" cy="2895600"/>
        </p:xfrm>
        <a:graphic>
          <a:graphicData uri="http://schemas.openxmlformats.org/drawingml/2006/table">
            <a:tbl>
              <a:tblPr firstRow="1" bandRow="1">
                <a:tableStyleId>{69CF1AB2-1976-4502-BF36-3FF5EA218861}</a:tableStyleId>
              </a:tblPr>
              <a:tblGrid>
                <a:gridCol w="1823162">
                  <a:extLst>
                    <a:ext uri="{9D8B030D-6E8A-4147-A177-3AD203B41FA5}">
                      <a16:colId xmlns:a16="http://schemas.microsoft.com/office/drawing/2014/main" val="20000"/>
                    </a:ext>
                  </a:extLst>
                </a:gridCol>
                <a:gridCol w="6933488">
                  <a:extLst>
                    <a:ext uri="{9D8B030D-6E8A-4147-A177-3AD203B41FA5}">
                      <a16:colId xmlns:a16="http://schemas.microsoft.com/office/drawing/2014/main" val="20001"/>
                    </a:ext>
                  </a:extLst>
                </a:gridCol>
              </a:tblGrid>
              <a:tr h="443103">
                <a:tc>
                  <a:txBody>
                    <a:bodyPr/>
                    <a:lstStyle/>
                    <a:p>
                      <a:r>
                        <a:rPr lang="zh-CN" altLang="en-US" sz="3200" b="0" dirty="0">
                          <a:solidFill>
                            <a:schemeClr val="tx1"/>
                          </a:solidFill>
                        </a:rPr>
                        <a:t>第</a:t>
                      </a:r>
                      <a:r>
                        <a:rPr lang="en-US" altLang="zh-CN" sz="3200" b="0" dirty="0">
                          <a:solidFill>
                            <a:schemeClr val="tx1"/>
                          </a:solidFill>
                        </a:rPr>
                        <a:t>8</a:t>
                      </a:r>
                      <a:r>
                        <a:rPr lang="zh-CN" altLang="en-US" sz="3200" b="0" dirty="0">
                          <a:solidFill>
                            <a:schemeClr val="tx1"/>
                          </a:solidFill>
                        </a:rPr>
                        <a:t>课</a:t>
                      </a:r>
                    </a:p>
                  </a:txBody>
                  <a:tcPr/>
                </a:tc>
                <a:tc>
                  <a:txBody>
                    <a:bodyPr/>
                    <a:lstStyle/>
                    <a:p>
                      <a:r>
                        <a:rPr lang="zh-CN" altLang="en-US" sz="3200" b="0" dirty="0">
                          <a:solidFill>
                            <a:schemeClr val="tx1"/>
                          </a:solidFill>
                        </a:rPr>
                        <a:t>第一次世界大战</a:t>
                      </a:r>
                    </a:p>
                  </a:txBody>
                  <a:tcPr/>
                </a:tc>
                <a:extLst>
                  <a:ext uri="{0D108BD9-81ED-4DB2-BD59-A6C34878D82A}">
                    <a16:rowId xmlns:a16="http://schemas.microsoft.com/office/drawing/2014/main" val="10000"/>
                  </a:ext>
                </a:extLst>
              </a:tr>
              <a:tr h="443103">
                <a:tc>
                  <a:txBody>
                    <a:bodyPr/>
                    <a:lstStyle/>
                    <a:p>
                      <a:r>
                        <a:rPr lang="zh-CN" altLang="en-US" sz="3200" b="0" dirty="0">
                          <a:solidFill>
                            <a:schemeClr val="tx1"/>
                          </a:solidFill>
                        </a:rPr>
                        <a:t>第</a:t>
                      </a:r>
                      <a:r>
                        <a:rPr lang="en-US" altLang="zh-CN" sz="3200" b="0" dirty="0">
                          <a:solidFill>
                            <a:schemeClr val="tx1"/>
                          </a:solidFill>
                        </a:rPr>
                        <a:t>9</a:t>
                      </a:r>
                      <a:r>
                        <a:rPr lang="zh-CN" altLang="en-US" sz="3200" b="0" dirty="0">
                          <a:solidFill>
                            <a:schemeClr val="tx1"/>
                          </a:solidFill>
                        </a:rPr>
                        <a:t>课</a:t>
                      </a:r>
                    </a:p>
                  </a:txBody>
                  <a:tcPr/>
                </a:tc>
                <a:tc>
                  <a:txBody>
                    <a:bodyPr/>
                    <a:lstStyle/>
                    <a:p>
                      <a:r>
                        <a:rPr lang="zh-CN" altLang="en-US" sz="3200" b="0" dirty="0">
                          <a:solidFill>
                            <a:schemeClr val="tx1"/>
                          </a:solidFill>
                        </a:rPr>
                        <a:t>列宁与十月革命</a:t>
                      </a:r>
                    </a:p>
                  </a:txBody>
                  <a:tcPr/>
                </a:tc>
                <a:extLst>
                  <a:ext uri="{0D108BD9-81ED-4DB2-BD59-A6C34878D82A}">
                    <a16:rowId xmlns:a16="http://schemas.microsoft.com/office/drawing/2014/main" val="10001"/>
                  </a:ext>
                </a:extLst>
              </a:tr>
              <a:tr h="443103">
                <a:tc>
                  <a:txBody>
                    <a:bodyPr/>
                    <a:lstStyle/>
                    <a:p>
                      <a:r>
                        <a:rPr lang="zh-CN" altLang="en-US" sz="3200" b="0" dirty="0">
                          <a:solidFill>
                            <a:schemeClr val="tx1"/>
                          </a:solidFill>
                        </a:rPr>
                        <a:t>第</a:t>
                      </a:r>
                      <a:r>
                        <a:rPr lang="en-US" altLang="zh-CN" sz="3200" b="0" dirty="0">
                          <a:solidFill>
                            <a:schemeClr val="tx1"/>
                          </a:solidFill>
                        </a:rPr>
                        <a:t>10</a:t>
                      </a:r>
                      <a:r>
                        <a:rPr lang="zh-CN" altLang="en-US" sz="3200" b="0" dirty="0">
                          <a:solidFill>
                            <a:schemeClr val="tx1"/>
                          </a:solidFill>
                        </a:rPr>
                        <a:t>课</a:t>
                      </a:r>
                    </a:p>
                  </a:txBody>
                  <a:tcPr/>
                </a:tc>
                <a:tc>
                  <a:txBody>
                    <a:bodyPr/>
                    <a:lstStyle/>
                    <a:p>
                      <a:r>
                        <a:rPr lang="en-US" altLang="zh-CN" sz="3200" b="0" dirty="0">
                          <a:solidFill>
                            <a:schemeClr val="tx1"/>
                          </a:solidFill>
                        </a:rPr>
                        <a:t>《</a:t>
                      </a:r>
                      <a:r>
                        <a:rPr lang="zh-CN" altLang="en-US" sz="3200" b="0" dirty="0">
                          <a:solidFill>
                            <a:schemeClr val="tx1"/>
                          </a:solidFill>
                        </a:rPr>
                        <a:t>凡尔赛条约</a:t>
                      </a:r>
                      <a:r>
                        <a:rPr lang="en-US" altLang="zh-CN" sz="3200" b="0" dirty="0">
                          <a:solidFill>
                            <a:schemeClr val="tx1"/>
                          </a:solidFill>
                        </a:rPr>
                        <a:t>》</a:t>
                      </a:r>
                      <a:r>
                        <a:rPr lang="zh-CN" altLang="en-US" sz="3200" b="0" dirty="0">
                          <a:solidFill>
                            <a:schemeClr val="tx1"/>
                          </a:solidFill>
                        </a:rPr>
                        <a:t>和</a:t>
                      </a:r>
                      <a:r>
                        <a:rPr lang="en-US" altLang="zh-CN" sz="3200" b="0" dirty="0">
                          <a:solidFill>
                            <a:schemeClr val="tx1"/>
                          </a:solidFill>
                        </a:rPr>
                        <a:t>《</a:t>
                      </a:r>
                      <a:r>
                        <a:rPr lang="zh-CN" altLang="en-US" sz="3200" b="0" dirty="0">
                          <a:solidFill>
                            <a:schemeClr val="tx1"/>
                          </a:solidFill>
                        </a:rPr>
                        <a:t>九国公约</a:t>
                      </a:r>
                      <a:r>
                        <a:rPr lang="en-US" altLang="zh-CN" sz="3200" b="0" dirty="0">
                          <a:solidFill>
                            <a:schemeClr val="tx1"/>
                          </a:solidFill>
                        </a:rPr>
                        <a:t>》</a:t>
                      </a:r>
                      <a:endParaRPr lang="zh-CN" altLang="en-US" sz="3200" b="0" dirty="0">
                        <a:solidFill>
                          <a:schemeClr val="tx1"/>
                        </a:solidFill>
                      </a:endParaRPr>
                    </a:p>
                  </a:txBody>
                  <a:tcPr/>
                </a:tc>
                <a:extLst>
                  <a:ext uri="{0D108BD9-81ED-4DB2-BD59-A6C34878D82A}">
                    <a16:rowId xmlns:a16="http://schemas.microsoft.com/office/drawing/2014/main" val="10002"/>
                  </a:ext>
                </a:extLst>
              </a:tr>
              <a:tr h="443103">
                <a:tc>
                  <a:txBody>
                    <a:bodyPr/>
                    <a:lstStyle/>
                    <a:p>
                      <a:r>
                        <a:rPr lang="zh-CN" altLang="en-US" sz="3200" b="0" dirty="0">
                          <a:solidFill>
                            <a:schemeClr val="tx1"/>
                          </a:solidFill>
                        </a:rPr>
                        <a:t>第</a:t>
                      </a:r>
                      <a:r>
                        <a:rPr lang="en-US" altLang="zh-CN" sz="3200" b="0" dirty="0">
                          <a:solidFill>
                            <a:schemeClr val="tx1"/>
                          </a:solidFill>
                        </a:rPr>
                        <a:t>11</a:t>
                      </a:r>
                      <a:r>
                        <a:rPr lang="zh-CN" altLang="en-US" sz="3200" b="0" dirty="0">
                          <a:solidFill>
                            <a:schemeClr val="tx1"/>
                          </a:solidFill>
                        </a:rPr>
                        <a:t>课</a:t>
                      </a:r>
                    </a:p>
                  </a:txBody>
                  <a:tcPr/>
                </a:tc>
                <a:tc>
                  <a:txBody>
                    <a:bodyPr/>
                    <a:lstStyle/>
                    <a:p>
                      <a:r>
                        <a:rPr lang="zh-CN" altLang="en-US" sz="3200" b="0" dirty="0">
                          <a:solidFill>
                            <a:schemeClr val="tx1"/>
                          </a:solidFill>
                        </a:rPr>
                        <a:t>苏联的社会主义建设</a:t>
                      </a:r>
                    </a:p>
                  </a:txBody>
                  <a:tcPr/>
                </a:tc>
                <a:extLst>
                  <a:ext uri="{0D108BD9-81ED-4DB2-BD59-A6C34878D82A}">
                    <a16:rowId xmlns:a16="http://schemas.microsoft.com/office/drawing/2014/main" val="10003"/>
                  </a:ext>
                </a:extLst>
              </a:tr>
              <a:tr h="443103">
                <a:tc>
                  <a:txBody>
                    <a:bodyPr/>
                    <a:lstStyle/>
                    <a:p>
                      <a:r>
                        <a:rPr lang="zh-CN" altLang="en-US" sz="3200" b="1" dirty="0">
                          <a:solidFill>
                            <a:srgbClr val="FF0000"/>
                          </a:solidFill>
                        </a:rPr>
                        <a:t>第</a:t>
                      </a:r>
                      <a:r>
                        <a:rPr lang="en-US" altLang="zh-CN" sz="3200" b="1" dirty="0">
                          <a:solidFill>
                            <a:srgbClr val="FF0000"/>
                          </a:solidFill>
                        </a:rPr>
                        <a:t>12</a:t>
                      </a:r>
                      <a:r>
                        <a:rPr lang="zh-CN" altLang="en-US" sz="3200" b="1" dirty="0">
                          <a:solidFill>
                            <a:srgbClr val="FF0000"/>
                          </a:solidFill>
                        </a:rPr>
                        <a:t>课</a:t>
                      </a:r>
                    </a:p>
                  </a:txBody>
                  <a:tcPr/>
                </a:tc>
                <a:tc>
                  <a:txBody>
                    <a:bodyPr/>
                    <a:lstStyle/>
                    <a:p>
                      <a:r>
                        <a:rPr lang="zh-CN" altLang="en-US" sz="3200" b="1" dirty="0">
                          <a:solidFill>
                            <a:srgbClr val="FF0000"/>
                          </a:solidFill>
                        </a:rPr>
                        <a:t>亚非拉民族民主运动的高涨</a:t>
                      </a:r>
                    </a:p>
                  </a:txBody>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7019" y="175592"/>
            <a:ext cx="8517199" cy="584775"/>
          </a:xfrm>
          <a:prstGeom prst="rect">
            <a:avLst/>
          </a:prstGeom>
          <a:solidFill>
            <a:schemeClr val="bg1"/>
          </a:solidFill>
        </p:spPr>
        <p:txBody>
          <a:bodyPr wrap="square" rtlCol="0" anchor="t">
            <a:spAutoFit/>
          </a:bodyPr>
          <a:lstStyle/>
          <a:p>
            <a:pPr algn="ctr"/>
            <a:r>
              <a:rPr lang="zh-CN" altLang="en-US" sz="3200" b="1" dirty="0">
                <a:solidFill>
                  <a:srgbClr val="FF0000"/>
                </a:solidFill>
                <a:latin typeface="微软雅黑" panose="020B0503020204020204" pitchFamily="34" charset="-122"/>
                <a:ea typeface="微软雅黑" panose="020B0503020204020204" pitchFamily="34" charset="-122"/>
                <a:sym typeface="+mn-ea"/>
              </a:rPr>
              <a:t>知识拓展：第三次暴力不合作运动（二战</a:t>
            </a:r>
            <a:r>
              <a:rPr lang="zh-CN" altLang="en-US" sz="2800" b="1" dirty="0">
                <a:solidFill>
                  <a:srgbClr val="FF0000"/>
                </a:solidFill>
                <a:latin typeface="微软雅黑" panose="020B0503020204020204" pitchFamily="34" charset="-122"/>
                <a:ea typeface="微软雅黑" panose="020B0503020204020204" pitchFamily="34" charset="-122"/>
                <a:sym typeface="+mn-ea"/>
              </a:rPr>
              <a:t>期间）</a:t>
            </a:r>
          </a:p>
        </p:txBody>
      </p:sp>
      <p:sp>
        <p:nvSpPr>
          <p:cNvPr id="169990" name="矩形 169989"/>
          <p:cNvSpPr/>
          <p:nvPr/>
        </p:nvSpPr>
        <p:spPr>
          <a:xfrm>
            <a:off x="154236" y="942510"/>
            <a:ext cx="5677199" cy="2308324"/>
          </a:xfrm>
          <a:prstGeom prst="rect">
            <a:avLst/>
          </a:prstGeom>
          <a:noFill/>
          <a:ln w="9525">
            <a:noFill/>
          </a:ln>
        </p:spPr>
        <p:txBody>
          <a:bodyPr wrap="square">
            <a:spAutoFit/>
          </a:bodyPr>
          <a:lstStyle/>
          <a:p>
            <a:r>
              <a:rPr lang="zh-CN" altLang="en-US" sz="3200" b="1" dirty="0">
                <a:solidFill>
                  <a:srgbClr val="0000FF"/>
                </a:solidFill>
                <a:latin typeface="宋体" panose="02010600030101010101" pitchFamily="2" charset="-122"/>
                <a:ea typeface="宋体" panose="02010600030101010101" pitchFamily="2" charset="-122"/>
                <a:cs typeface="宋体" panose="02010600030101010101" pitchFamily="2" charset="-122"/>
                <a:sym typeface="+mn-ea"/>
              </a:rPr>
              <a:t>材料一：</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二战后英国的衰落</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甘地提出“英国退出印度”，不合作号召，</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第一次真正提出独立的要求</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，第一次没有谴责人民使用暴力，为印度的独立奠基。</a:t>
            </a:r>
            <a:endPar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4930" name="矩形 124929"/>
          <p:cNvSpPr/>
          <p:nvPr/>
        </p:nvSpPr>
        <p:spPr>
          <a:xfrm>
            <a:off x="6384090" y="942513"/>
            <a:ext cx="5807910" cy="1877437"/>
          </a:xfrm>
          <a:prstGeom prst="rect">
            <a:avLst/>
          </a:prstGeom>
          <a:noFill/>
          <a:ln w="9525">
            <a:noFill/>
          </a:ln>
        </p:spPr>
        <p:txBody>
          <a:bodyPr wrap="square">
            <a:spAutoFit/>
          </a:bodyPr>
          <a:lstStyle/>
          <a:p>
            <a:pPr>
              <a:buClr>
                <a:srgbClr val="FFFFFF"/>
              </a:buClr>
            </a:pPr>
            <a:r>
              <a:rPr lang="en-US" altLang="zh-CN" sz="3200" b="1" dirty="0">
                <a:solidFill>
                  <a:srgbClr val="0000FF"/>
                </a:solidFill>
                <a:latin typeface="宋体" panose="02010600030101010101" pitchFamily="2" charset="-122"/>
                <a:ea typeface="宋体" panose="02010600030101010101" pitchFamily="2" charset="-122"/>
                <a:cs typeface="宋体" panose="02010600030101010101" pitchFamily="2" charset="-122"/>
              </a:rPr>
              <a:t> </a:t>
            </a:r>
            <a:r>
              <a:rPr lang="zh-CN" altLang="en-US" sz="3200" b="1" dirty="0">
                <a:solidFill>
                  <a:srgbClr val="0000FF"/>
                </a:solidFill>
                <a:latin typeface="宋体" panose="02010600030101010101" pitchFamily="2" charset="-122"/>
                <a:ea typeface="宋体" panose="02010600030101010101" pitchFamily="2" charset="-122"/>
                <a:cs typeface="宋体" panose="02010600030101010101" pitchFamily="2" charset="-122"/>
              </a:rPr>
              <a:t>材料二：</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在为祖国独立解放的同时，晚年致力于调解印度各个教派的矛盾，主张各派合作，</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1948</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年被印度教的狂热分子刺杀。</a:t>
            </a:r>
          </a:p>
        </p:txBody>
      </p:sp>
      <p:pic>
        <p:nvPicPr>
          <p:cNvPr id="124932" name="图片 124931" descr="6B3C66D04D9B63607E437B0613A024EB"/>
          <p:cNvPicPr>
            <a:picLocks noChangeAspect="1"/>
          </p:cNvPicPr>
          <p:nvPr/>
        </p:nvPicPr>
        <p:blipFill>
          <a:blip r:embed="rId4" cstate="print"/>
          <a:srcRect t="4213"/>
          <a:stretch>
            <a:fillRect/>
          </a:stretch>
        </p:blipFill>
        <p:spPr>
          <a:xfrm>
            <a:off x="6055789" y="3250834"/>
            <a:ext cx="5516857" cy="2771140"/>
          </a:xfrm>
          <a:prstGeom prst="rect">
            <a:avLst/>
          </a:prstGeom>
          <a:noFill/>
          <a:ln w="9525">
            <a:noFill/>
          </a:ln>
        </p:spPr>
      </p:pic>
      <p:pic>
        <p:nvPicPr>
          <p:cNvPr id="2" name="图片 1" descr="xin_a03a4727f1f84cb781bae02a4d787397_3524"/>
          <p:cNvPicPr>
            <a:picLocks noChangeAspect="1"/>
          </p:cNvPicPr>
          <p:nvPr/>
        </p:nvPicPr>
        <p:blipFill>
          <a:blip r:embed="rId5" cstate="print"/>
          <a:srcRect t="10909" b="7272"/>
          <a:stretch>
            <a:fillRect/>
          </a:stretch>
        </p:blipFill>
        <p:spPr>
          <a:xfrm>
            <a:off x="241211" y="3525853"/>
            <a:ext cx="5014558" cy="2771140"/>
          </a:xfrm>
          <a:prstGeom prst="rect">
            <a:avLst/>
          </a:prstGeom>
          <a:noFill/>
          <a:ln w="9525">
            <a:noFill/>
          </a:ln>
        </p:spPr>
      </p:pic>
      <p:sp>
        <p:nvSpPr>
          <p:cNvPr id="3" name="文本框 2"/>
          <p:cNvSpPr txBox="1"/>
          <p:nvPr/>
        </p:nvSpPr>
        <p:spPr>
          <a:xfrm>
            <a:off x="241211" y="6405836"/>
            <a:ext cx="5590224" cy="400110"/>
          </a:xfrm>
          <a:prstGeom prst="rect">
            <a:avLst/>
          </a:prstGeom>
          <a:noFill/>
          <a:ln w="9525">
            <a:noFill/>
          </a:ln>
        </p:spPr>
        <p:txBody>
          <a:bodyPr wrap="square">
            <a:spAutoFit/>
          </a:bodyPr>
          <a:lstStyle/>
          <a:p>
            <a:pPr>
              <a:buClr>
                <a:srgbClr val="FFFFFF"/>
              </a:buClr>
            </a:pPr>
            <a:r>
              <a:rPr lang="zh-CN" altLang="en-US" sz="2000" b="1" dirty="0">
                <a:solidFill>
                  <a:srgbClr val="000000"/>
                </a:solidFill>
                <a:latin typeface="微软雅黑" panose="020B0503020204020204" pitchFamily="34" charset="-122"/>
                <a:ea typeface="微软雅黑" panose="020B0503020204020204" pitchFamily="34" charset="-122"/>
              </a:rPr>
              <a:t>印度总督由保镖护卫着前往参加甘地葬礼</a:t>
            </a:r>
          </a:p>
        </p:txBody>
      </p:sp>
      <p:sp>
        <p:nvSpPr>
          <p:cNvPr id="4" name="文本框 3"/>
          <p:cNvSpPr txBox="1"/>
          <p:nvPr/>
        </p:nvSpPr>
        <p:spPr>
          <a:xfrm>
            <a:off x="6096000" y="6252803"/>
            <a:ext cx="5704144" cy="400110"/>
          </a:xfrm>
          <a:prstGeom prst="rect">
            <a:avLst/>
          </a:prstGeom>
          <a:noFill/>
          <a:ln w="9525">
            <a:noFill/>
          </a:ln>
        </p:spPr>
        <p:txBody>
          <a:bodyPr wrap="square">
            <a:spAutoFit/>
          </a:bodyPr>
          <a:lstStyle/>
          <a:p>
            <a:pPr>
              <a:buClr>
                <a:srgbClr val="FFFFFF"/>
              </a:buClr>
            </a:pPr>
            <a:r>
              <a:rPr lang="zh-CN" altLang="en-US" sz="2000" b="1" dirty="0">
                <a:solidFill>
                  <a:srgbClr val="000000"/>
                </a:solidFill>
                <a:latin typeface="微软雅黑" panose="020B0503020204020204" pitchFamily="34" charset="-122"/>
                <a:ea typeface="微软雅黑" panose="020B0503020204020204" pitchFamily="34" charset="-122"/>
              </a:rPr>
              <a:t>洒满花瓣的圣雄遗体在火化前一刻供人瞻仰</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9990"/>
                                        </p:tgtEl>
                                        <p:attrNameLst>
                                          <p:attrName>style.visibility</p:attrName>
                                        </p:attrNameLst>
                                      </p:cBhvr>
                                      <p:to>
                                        <p:strVal val="visible"/>
                                      </p:to>
                                    </p:set>
                                    <p:anim calcmode="lin" valueType="num">
                                      <p:cBhvr additive="base">
                                        <p:cTn id="7" dur="500" fill="hold"/>
                                        <p:tgtEl>
                                          <p:spTgt spid="169990"/>
                                        </p:tgtEl>
                                        <p:attrNameLst>
                                          <p:attrName>ppt_x</p:attrName>
                                        </p:attrNameLst>
                                      </p:cBhvr>
                                      <p:tavLst>
                                        <p:tav tm="0">
                                          <p:val>
                                            <p:strVal val="#ppt_x"/>
                                          </p:val>
                                        </p:tav>
                                        <p:tav tm="100000">
                                          <p:val>
                                            <p:strVal val="#ppt_x"/>
                                          </p:val>
                                        </p:tav>
                                      </p:tavLst>
                                    </p:anim>
                                    <p:anim calcmode="lin" valueType="num">
                                      <p:cBhvr additive="base">
                                        <p:cTn id="8" dur="500" fill="hold"/>
                                        <p:tgtEl>
                                          <p:spTgt spid="1699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4930"/>
                                        </p:tgtEl>
                                        <p:attrNameLst>
                                          <p:attrName>style.visibility</p:attrName>
                                        </p:attrNameLst>
                                      </p:cBhvr>
                                      <p:to>
                                        <p:strVal val="visible"/>
                                      </p:to>
                                    </p:set>
                                    <p:anim calcmode="lin" valueType="num">
                                      <p:cBhvr additive="base">
                                        <p:cTn id="13" dur="500" fill="hold"/>
                                        <p:tgtEl>
                                          <p:spTgt spid="124930"/>
                                        </p:tgtEl>
                                        <p:attrNameLst>
                                          <p:attrName>ppt_x</p:attrName>
                                        </p:attrNameLst>
                                      </p:cBhvr>
                                      <p:tavLst>
                                        <p:tav tm="0">
                                          <p:val>
                                            <p:strVal val="#ppt_x"/>
                                          </p:val>
                                        </p:tav>
                                        <p:tav tm="100000">
                                          <p:val>
                                            <p:strVal val="#ppt_x"/>
                                          </p:val>
                                        </p:tav>
                                      </p:tavLst>
                                    </p:anim>
                                    <p:anim calcmode="lin" valueType="num">
                                      <p:cBhvr additive="base">
                                        <p:cTn id="14" dur="500" fill="hold"/>
                                        <p:tgtEl>
                                          <p:spTgt spid="124930"/>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24932"/>
                                        </p:tgtEl>
                                        <p:attrNameLst>
                                          <p:attrName>style.visibility</p:attrName>
                                        </p:attrNameLst>
                                      </p:cBhvr>
                                      <p:to>
                                        <p:strVal val="visible"/>
                                      </p:to>
                                    </p:set>
                                    <p:anim calcmode="lin" valueType="num">
                                      <p:cBhvr additive="base">
                                        <p:cTn id="26" dur="500" fill="hold"/>
                                        <p:tgtEl>
                                          <p:spTgt spid="124932"/>
                                        </p:tgtEl>
                                        <p:attrNameLst>
                                          <p:attrName>ppt_x</p:attrName>
                                        </p:attrNameLst>
                                      </p:cBhvr>
                                      <p:tavLst>
                                        <p:tav tm="0">
                                          <p:val>
                                            <p:strVal val="1+#ppt_w/2"/>
                                          </p:val>
                                        </p:tav>
                                        <p:tav tm="100000">
                                          <p:val>
                                            <p:strVal val="#ppt_x"/>
                                          </p:val>
                                        </p:tav>
                                      </p:tavLst>
                                    </p:anim>
                                    <p:anim calcmode="lin" valueType="num">
                                      <p:cBhvr additive="base">
                                        <p:cTn id="27" dur="500" fill="hold"/>
                                        <p:tgtEl>
                                          <p:spTgt spid="124932"/>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0" grpId="0"/>
      <p:bldP spid="124930" grpId="0" bldLvl="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60045" y="95250"/>
            <a:ext cx="11565255" cy="6515100"/>
          </a:xfrm>
          <a:prstGeom prst="rect">
            <a:avLst/>
          </a:prstGeom>
          <a:ln>
            <a:noFill/>
          </a:ln>
          <a:effectLst>
            <a:outerShdw blurRad="63500" sx="102000" sy="102000" algn="ctr" rotWithShape="0">
              <a:prstClr val="black">
                <a:alpha val="40000"/>
              </a:prstClr>
            </a:outerShdw>
          </a:effectLst>
        </p:spPr>
      </p:pic>
      <p:sp>
        <p:nvSpPr>
          <p:cNvPr id="5" name="文本框 4"/>
          <p:cNvSpPr txBox="1"/>
          <p:nvPr/>
        </p:nvSpPr>
        <p:spPr>
          <a:xfrm>
            <a:off x="598170" y="5948045"/>
            <a:ext cx="11233785" cy="953135"/>
          </a:xfrm>
          <a:prstGeom prst="rect">
            <a:avLst/>
          </a:prstGeom>
          <a:solidFill>
            <a:schemeClr val="bg1"/>
          </a:solidFill>
          <a:effectLst>
            <a:softEdge rad="63500"/>
          </a:effectLst>
        </p:spPr>
        <p:txBody>
          <a:bodyPr wrap="square" rtlCol="0" anchor="t">
            <a:spAutoFit/>
          </a:bodyPr>
          <a:lstStyle/>
          <a:p>
            <a:r>
              <a:rPr lang="zh-CN" altLang="en-US" sz="2800" b="1"/>
              <a:t>蒋介石夫妇访问印度时与甘地会晤，蒋一向对周边被西方殖民者统治国家的民族主义和独立运动充满了同情和理解，包括印度。</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9CB525B-FE19-4594-B9F8-2F5C33C00281}"/>
              </a:ext>
            </a:extLst>
          </p:cNvPr>
          <p:cNvSpPr txBox="1"/>
          <p:nvPr/>
        </p:nvSpPr>
        <p:spPr>
          <a:xfrm>
            <a:off x="161925" y="161925"/>
            <a:ext cx="3775393" cy="523220"/>
          </a:xfrm>
          <a:prstGeom prst="rect">
            <a:avLst/>
          </a:prstGeom>
          <a:noFill/>
        </p:spPr>
        <p:txBody>
          <a:bodyPr wrap="none" rtlCol="0">
            <a:spAutoFit/>
          </a:bodyPr>
          <a:lstStyle/>
          <a:p>
            <a:r>
              <a:rPr lang="zh-CN" altLang="en-US" sz="2800" dirty="0"/>
              <a:t>二、埃及的华夫脱运动</a:t>
            </a:r>
          </a:p>
        </p:txBody>
      </p:sp>
      <p:sp>
        <p:nvSpPr>
          <p:cNvPr id="3" name="文本框 2">
            <a:extLst>
              <a:ext uri="{FF2B5EF4-FFF2-40B4-BE49-F238E27FC236}">
                <a16:creationId xmlns:a16="http://schemas.microsoft.com/office/drawing/2014/main" id="{91C4A9A4-A95A-4742-BE3E-EFBA755D4D72}"/>
              </a:ext>
            </a:extLst>
          </p:cNvPr>
          <p:cNvSpPr txBox="1"/>
          <p:nvPr/>
        </p:nvSpPr>
        <p:spPr>
          <a:xfrm>
            <a:off x="409575" y="838200"/>
            <a:ext cx="1810111" cy="523220"/>
          </a:xfrm>
          <a:prstGeom prst="rect">
            <a:avLst/>
          </a:prstGeom>
          <a:noFill/>
        </p:spPr>
        <p:txBody>
          <a:bodyPr wrap="none" rtlCol="0">
            <a:spAutoFit/>
          </a:bodyPr>
          <a:lstStyle/>
          <a:p>
            <a:r>
              <a:rPr lang="en-US" altLang="zh-CN" sz="2800" b="1" dirty="0">
                <a:solidFill>
                  <a:srgbClr val="0000FF"/>
                </a:solidFill>
              </a:rPr>
              <a:t>1</a:t>
            </a:r>
            <a:r>
              <a:rPr lang="zh-CN" altLang="en-US" sz="2800" b="1" dirty="0">
                <a:solidFill>
                  <a:srgbClr val="0000FF"/>
                </a:solidFill>
              </a:rPr>
              <a:t>、背景：</a:t>
            </a:r>
          </a:p>
        </p:txBody>
      </p:sp>
      <p:sp>
        <p:nvSpPr>
          <p:cNvPr id="4" name="文本框 2">
            <a:extLst>
              <a:ext uri="{FF2B5EF4-FFF2-40B4-BE49-F238E27FC236}">
                <a16:creationId xmlns:a16="http://schemas.microsoft.com/office/drawing/2014/main" id="{6AC652E5-D82B-4D60-AC0A-C7CB64BCDF51}"/>
              </a:ext>
            </a:extLst>
          </p:cNvPr>
          <p:cNvSpPr txBox="1">
            <a:spLocks noChangeArrowheads="1"/>
          </p:cNvSpPr>
          <p:nvPr/>
        </p:nvSpPr>
        <p:spPr bwMode="auto">
          <a:xfrm>
            <a:off x="491489" y="1504295"/>
            <a:ext cx="8585836" cy="1815882"/>
          </a:xfrm>
          <a:prstGeom prst="rect">
            <a:avLst/>
          </a:prstGeom>
          <a:noFill/>
          <a:ln w="9525">
            <a:noFill/>
            <a:miter lim="800000"/>
          </a:ln>
        </p:spPr>
        <p:txBody>
          <a:bodyPr wrap="square">
            <a:spAutoFit/>
          </a:bodyPr>
          <a:lstStyle/>
          <a:p>
            <a:r>
              <a:rPr lang="zh-CN" altLang="en-US" sz="2800" dirty="0">
                <a:latin typeface="+mn-ea"/>
                <a:cs typeface="楷体_GB2312" panose="02010609030101010101" pitchFamily="49" charset="-122"/>
              </a:rPr>
              <a:t>一战期间，</a:t>
            </a:r>
            <a:r>
              <a:rPr lang="zh-CN" altLang="en-US" sz="2800" dirty="0">
                <a:solidFill>
                  <a:srgbClr val="FF0000"/>
                </a:solidFill>
                <a:latin typeface="+mn-ea"/>
                <a:cs typeface="楷体_GB2312" panose="02010609030101010101" pitchFamily="49" charset="-122"/>
              </a:rPr>
              <a:t>埃及沦为英国</a:t>
            </a:r>
            <a:r>
              <a:rPr lang="zh-CN" altLang="en-US" sz="2800" dirty="0">
                <a:latin typeface="+mn-ea"/>
                <a:cs typeface="楷体_GB2312" panose="02010609030101010101" pitchFamily="49" charset="-122"/>
              </a:rPr>
              <a:t>的“保护国”，实为</a:t>
            </a:r>
            <a:r>
              <a:rPr lang="zh-CN" altLang="en-US" sz="2800" dirty="0">
                <a:solidFill>
                  <a:srgbClr val="FF0000"/>
                </a:solidFill>
                <a:latin typeface="+mn-ea"/>
                <a:cs typeface="楷体_GB2312" panose="02010609030101010101" pitchFamily="49" charset="-122"/>
              </a:rPr>
              <a:t>殖民地</a:t>
            </a:r>
            <a:r>
              <a:rPr lang="zh-CN" altLang="en-US" sz="2800" dirty="0">
                <a:latin typeface="+mn-ea"/>
                <a:cs typeface="楷体_GB2312" panose="02010609030101010101" pitchFamily="49" charset="-122"/>
              </a:rPr>
              <a:t>。</a:t>
            </a:r>
            <a:endParaRPr lang="en-US" altLang="zh-CN" sz="2800" dirty="0">
              <a:latin typeface="+mn-ea"/>
              <a:cs typeface="楷体_GB2312" panose="02010609030101010101" pitchFamily="49" charset="-122"/>
            </a:endParaRPr>
          </a:p>
          <a:p>
            <a:r>
              <a:rPr lang="zh-CN" altLang="en-US" sz="2800" dirty="0">
                <a:latin typeface="+mn-ea"/>
                <a:cs typeface="楷体_GB2312" panose="02010609030101010101" pitchFamily="49" charset="-122"/>
              </a:rPr>
              <a:t>一战期间，埃及经济快速发展，</a:t>
            </a:r>
            <a:r>
              <a:rPr lang="zh-CN" altLang="en-US" sz="2800" dirty="0">
                <a:solidFill>
                  <a:srgbClr val="FF0000"/>
                </a:solidFill>
                <a:latin typeface="+mn-ea"/>
                <a:cs typeface="楷体_GB2312" panose="02010609030101010101" pitchFamily="49" charset="-122"/>
              </a:rPr>
              <a:t>资产阶级</a:t>
            </a:r>
            <a:r>
              <a:rPr lang="zh-CN" altLang="en-US" sz="2800" dirty="0">
                <a:latin typeface="+mn-ea"/>
                <a:cs typeface="楷体_GB2312" panose="02010609030101010101" pitchFamily="49" charset="-122"/>
              </a:rPr>
              <a:t>逐渐壮大。</a:t>
            </a:r>
            <a:endParaRPr lang="en-US" altLang="zh-CN" sz="2800" dirty="0">
              <a:latin typeface="+mn-ea"/>
              <a:cs typeface="楷体_GB2312" panose="02010609030101010101" pitchFamily="49" charset="-122"/>
            </a:endParaRPr>
          </a:p>
          <a:p>
            <a:r>
              <a:rPr lang="zh-CN" altLang="en-US" sz="2800" dirty="0">
                <a:latin typeface="+mn-ea"/>
                <a:cs typeface="楷体_GB2312" panose="02010609030101010101" pitchFamily="49" charset="-122"/>
              </a:rPr>
              <a:t>一战结束后，英国继续维持在埃及的统治，激起埃及       人民的强烈反对。</a:t>
            </a:r>
          </a:p>
        </p:txBody>
      </p:sp>
      <p:sp>
        <p:nvSpPr>
          <p:cNvPr id="5" name="矩形 3">
            <a:extLst>
              <a:ext uri="{FF2B5EF4-FFF2-40B4-BE49-F238E27FC236}">
                <a16:creationId xmlns:a16="http://schemas.microsoft.com/office/drawing/2014/main" id="{E4FB7070-352F-4CC8-8C1A-893486E4241F}"/>
              </a:ext>
            </a:extLst>
          </p:cNvPr>
          <p:cNvSpPr>
            <a:spLocks noChangeArrowheads="1"/>
          </p:cNvSpPr>
          <p:nvPr/>
        </p:nvSpPr>
        <p:spPr bwMode="auto">
          <a:xfrm>
            <a:off x="8503284" y="5082550"/>
            <a:ext cx="3517265" cy="1198880"/>
          </a:xfrm>
          <a:prstGeom prst="rect">
            <a:avLst/>
          </a:prstGeom>
          <a:solidFill>
            <a:srgbClr val="CCFFCC"/>
          </a:solidFill>
          <a:ln w="9525">
            <a:noFill/>
            <a:miter lim="800000"/>
          </a:ln>
        </p:spPr>
        <p:txBody>
          <a:bodyPr wrap="square">
            <a:spAutoFit/>
          </a:bodyPr>
          <a:lstStyle/>
          <a:p>
            <a:pPr algn="ctr"/>
            <a:r>
              <a:rPr lang="zh-CN" altLang="en-US" sz="2400" b="1" dirty="0">
                <a:solidFill>
                  <a:srgbClr val="C00000"/>
                </a:solidFill>
                <a:latin typeface="楷体_GB2312" panose="02010609030101010101" pitchFamily="49" charset="-122"/>
                <a:ea typeface="楷体_GB2312" panose="02010609030101010101" pitchFamily="49" charset="-122"/>
                <a:cs typeface="楷体_GB2312" panose="02010609030101010101" pitchFamily="49" charset="-122"/>
              </a:rPr>
              <a:t>扎格鲁尔：</a:t>
            </a:r>
            <a:r>
              <a:rPr lang="zh-CN" altLang="en-US"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埃及政治家</a:t>
            </a:r>
            <a:endParaRPr lang="en-US" altLang="zh-CN"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endParaRPr>
          </a:p>
          <a:p>
            <a:r>
              <a:rPr lang="en-US" altLang="zh-CN"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1906</a:t>
            </a:r>
            <a:r>
              <a:rPr lang="en-US" altLang="zh-CN" sz="2400" b="1" dirty="0">
                <a:solidFill>
                  <a:srgbClr val="222222"/>
                </a:solidFill>
                <a:latin typeface="楷体" panose="02010609060101010101" pitchFamily="49" charset="-122"/>
                <a:ea typeface="楷体_GB2312" panose="02010609030101010101" pitchFamily="49" charset="-122"/>
                <a:cs typeface="楷体" panose="02010609060101010101" pitchFamily="49" charset="-122"/>
              </a:rPr>
              <a:t>—</a:t>
            </a:r>
            <a:r>
              <a:rPr lang="en-US" altLang="zh-CN"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1914</a:t>
            </a:r>
            <a:r>
              <a:rPr lang="zh-CN" altLang="en-US"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年历任教育大臣、司法大臣等职务。</a:t>
            </a:r>
          </a:p>
        </p:txBody>
      </p:sp>
      <p:pic>
        <p:nvPicPr>
          <p:cNvPr id="6" name="Picture 18" descr="u=3893054339,2910392079&amp;fm=173&amp;app=49&amp;f=JPEG">
            <a:extLst>
              <a:ext uri="{FF2B5EF4-FFF2-40B4-BE49-F238E27FC236}">
                <a16:creationId xmlns:a16="http://schemas.microsoft.com/office/drawing/2014/main" id="{4C8805BC-B365-4022-8E05-215D292BBF4D}"/>
              </a:ext>
            </a:extLst>
          </p:cNvPr>
          <p:cNvPicPr>
            <a:picLocks noChangeAspect="1" noChangeArrowheads="1"/>
          </p:cNvPicPr>
          <p:nvPr/>
        </p:nvPicPr>
        <p:blipFill>
          <a:blip r:embed="rId2"/>
          <a:srcRect r="20012" b="23524"/>
          <a:stretch>
            <a:fillRect/>
          </a:stretch>
        </p:blipFill>
        <p:spPr bwMode="auto">
          <a:xfrm>
            <a:off x="8952230" y="1099810"/>
            <a:ext cx="2433638" cy="3640138"/>
          </a:xfrm>
          <a:prstGeom prst="rect">
            <a:avLst/>
          </a:prstGeom>
          <a:noFill/>
          <a:ln w="9525">
            <a:noFill/>
            <a:miter lim="800000"/>
            <a:headEnd/>
            <a:tailEnd/>
          </a:ln>
        </p:spPr>
      </p:pic>
      <p:sp>
        <p:nvSpPr>
          <p:cNvPr id="8" name="文本框 7">
            <a:extLst>
              <a:ext uri="{FF2B5EF4-FFF2-40B4-BE49-F238E27FC236}">
                <a16:creationId xmlns:a16="http://schemas.microsoft.com/office/drawing/2014/main" id="{07AFA6B6-5A8D-4EC1-9CC1-7F7708A6676E}"/>
              </a:ext>
            </a:extLst>
          </p:cNvPr>
          <p:cNvSpPr txBox="1"/>
          <p:nvPr/>
        </p:nvSpPr>
        <p:spPr>
          <a:xfrm>
            <a:off x="226059" y="3616563"/>
            <a:ext cx="8386763" cy="2308324"/>
          </a:xfrm>
          <a:prstGeom prst="rect">
            <a:avLst/>
          </a:prstGeom>
          <a:noFill/>
        </p:spPr>
        <p:txBody>
          <a:bodyPr wrap="square" rtlCol="0">
            <a:spAutoFit/>
          </a:bodyPr>
          <a:lstStyle/>
          <a:p>
            <a:r>
              <a:rPr lang="en-US" altLang="zh-CN" sz="3200" b="1" dirty="0">
                <a:solidFill>
                  <a:srgbClr val="FF0000"/>
                </a:solidFill>
              </a:rPr>
              <a:t>2</a:t>
            </a:r>
            <a:r>
              <a:rPr lang="zh-CN" altLang="en-US" sz="3200" b="1" dirty="0">
                <a:solidFill>
                  <a:srgbClr val="FF0000"/>
                </a:solidFill>
              </a:rPr>
              <a:t>、过程：</a:t>
            </a:r>
            <a:endParaRPr lang="en-US" altLang="zh-CN" sz="3200" b="1" dirty="0">
              <a:solidFill>
                <a:srgbClr val="FF0000"/>
              </a:solidFill>
            </a:endParaRPr>
          </a:p>
          <a:p>
            <a:r>
              <a:rPr lang="en-US" altLang="zh-CN" sz="2800" dirty="0"/>
              <a:t>        1918</a:t>
            </a:r>
            <a:r>
              <a:rPr lang="zh-CN" altLang="en-US" sz="2800" dirty="0"/>
              <a:t>年，</a:t>
            </a:r>
            <a:r>
              <a:rPr lang="zh-CN" altLang="en-US" sz="2800" dirty="0">
                <a:solidFill>
                  <a:srgbClr val="FF0000"/>
                </a:solidFill>
              </a:rPr>
              <a:t>扎格鲁尔</a:t>
            </a:r>
            <a:r>
              <a:rPr lang="zh-CN" altLang="en-US" sz="2800" dirty="0"/>
              <a:t>等人向英国政府提出让埃及完全独立的要求。他们组织代表团准备到伦敦同英国政府谈判，这些人后来发展为</a:t>
            </a:r>
            <a:r>
              <a:rPr lang="zh-CN" altLang="en-US" sz="2800" dirty="0">
                <a:solidFill>
                  <a:srgbClr val="FF0000"/>
                </a:solidFill>
              </a:rPr>
              <a:t>华夫脱党</a:t>
            </a:r>
            <a:r>
              <a:rPr lang="zh-CN" altLang="en-US" sz="2800" dirty="0"/>
              <a:t>（阿拉伯语“代表团”的音译）。</a:t>
            </a:r>
          </a:p>
        </p:txBody>
      </p:sp>
    </p:spTree>
    <p:extLst>
      <p:ext uri="{BB962C8B-B14F-4D97-AF65-F5344CB8AC3E}">
        <p14:creationId xmlns:p14="http://schemas.microsoft.com/office/powerpoint/2010/main" val="207748101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FB6B929-7348-41FB-9099-0D2408F5B6A1}"/>
              </a:ext>
            </a:extLst>
          </p:cNvPr>
          <p:cNvSpPr txBox="1"/>
          <p:nvPr/>
        </p:nvSpPr>
        <p:spPr>
          <a:xfrm>
            <a:off x="695325" y="2090172"/>
            <a:ext cx="6686550" cy="2677656"/>
          </a:xfrm>
          <a:prstGeom prst="rect">
            <a:avLst/>
          </a:prstGeom>
          <a:solidFill>
            <a:schemeClr val="accent2">
              <a:lumMod val="20000"/>
              <a:lumOff val="80000"/>
            </a:schemeClr>
          </a:solidFill>
        </p:spPr>
        <p:txBody>
          <a:bodyPr wrap="square" rtlCol="0">
            <a:spAutoFit/>
          </a:bodyPr>
          <a:lstStyle/>
          <a:p>
            <a:r>
              <a:rPr lang="zh-CN" altLang="en-US" sz="2800" dirty="0">
                <a:solidFill>
                  <a:srgbClr val="0000FF"/>
                </a:solidFill>
              </a:rPr>
              <a:t>      人物扫描：</a:t>
            </a:r>
            <a:r>
              <a:rPr lang="zh-CN" altLang="en-US" sz="2800" dirty="0"/>
              <a:t>扎格鲁尔曾在巴黎大学学习，后在埃及任教育大臣、司法大臣等职。</a:t>
            </a:r>
            <a:r>
              <a:rPr lang="en-US" altLang="zh-CN" sz="2800" dirty="0"/>
              <a:t>1918</a:t>
            </a:r>
            <a:r>
              <a:rPr lang="zh-CN" altLang="en-US" sz="2800" dirty="0"/>
              <a:t>年，他开始领导埃及争取独立的运动。</a:t>
            </a:r>
            <a:r>
              <a:rPr lang="en-US" altLang="zh-CN" sz="2800" dirty="0"/>
              <a:t>1924</a:t>
            </a:r>
            <a:r>
              <a:rPr lang="zh-CN" altLang="en-US" sz="2800" dirty="0"/>
              <a:t>年扎格鲁尔领导的华夫脱党在大选中以绝对的有优势获胜，他也成为埃及独立后第一任首相兼内务大臣。</a:t>
            </a:r>
          </a:p>
        </p:txBody>
      </p:sp>
      <p:sp>
        <p:nvSpPr>
          <p:cNvPr id="3" name="矩形 3">
            <a:extLst>
              <a:ext uri="{FF2B5EF4-FFF2-40B4-BE49-F238E27FC236}">
                <a16:creationId xmlns:a16="http://schemas.microsoft.com/office/drawing/2014/main" id="{F26D6E70-2B57-4BA9-B783-6973792662E5}"/>
              </a:ext>
            </a:extLst>
          </p:cNvPr>
          <p:cNvSpPr>
            <a:spLocks noChangeArrowheads="1"/>
          </p:cNvSpPr>
          <p:nvPr/>
        </p:nvSpPr>
        <p:spPr bwMode="auto">
          <a:xfrm>
            <a:off x="7788909" y="4901575"/>
            <a:ext cx="3517265" cy="1198880"/>
          </a:xfrm>
          <a:prstGeom prst="rect">
            <a:avLst/>
          </a:prstGeom>
          <a:solidFill>
            <a:srgbClr val="CCFFCC"/>
          </a:solidFill>
          <a:ln w="9525">
            <a:noFill/>
            <a:miter lim="800000"/>
          </a:ln>
        </p:spPr>
        <p:txBody>
          <a:bodyPr wrap="square">
            <a:spAutoFit/>
          </a:bodyPr>
          <a:lstStyle/>
          <a:p>
            <a:pPr algn="ctr"/>
            <a:r>
              <a:rPr lang="zh-CN" altLang="en-US" sz="2400" b="1" dirty="0">
                <a:solidFill>
                  <a:srgbClr val="C00000"/>
                </a:solidFill>
                <a:latin typeface="楷体_GB2312" panose="02010609030101010101" pitchFamily="49" charset="-122"/>
                <a:ea typeface="楷体_GB2312" panose="02010609030101010101" pitchFamily="49" charset="-122"/>
                <a:cs typeface="楷体_GB2312" panose="02010609030101010101" pitchFamily="49" charset="-122"/>
              </a:rPr>
              <a:t>扎格鲁尔：</a:t>
            </a:r>
            <a:r>
              <a:rPr lang="zh-CN" altLang="en-US"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埃及政治家</a:t>
            </a:r>
            <a:endParaRPr lang="en-US" altLang="zh-CN"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endParaRPr>
          </a:p>
          <a:p>
            <a:r>
              <a:rPr lang="en-US" altLang="zh-CN"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1906</a:t>
            </a:r>
            <a:r>
              <a:rPr lang="en-US" altLang="zh-CN" sz="2400" b="1" dirty="0">
                <a:solidFill>
                  <a:srgbClr val="222222"/>
                </a:solidFill>
                <a:latin typeface="楷体" panose="02010609060101010101" pitchFamily="49" charset="-122"/>
                <a:ea typeface="楷体_GB2312" panose="02010609030101010101" pitchFamily="49" charset="-122"/>
                <a:cs typeface="楷体" panose="02010609060101010101" pitchFamily="49" charset="-122"/>
              </a:rPr>
              <a:t>—</a:t>
            </a:r>
            <a:r>
              <a:rPr lang="en-US" altLang="zh-CN"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1914</a:t>
            </a:r>
            <a:r>
              <a:rPr lang="zh-CN" altLang="en-US" sz="2400" b="1" dirty="0">
                <a:solidFill>
                  <a:srgbClr val="222222"/>
                </a:solidFill>
                <a:latin typeface="楷体_GB2312" panose="02010609030101010101" pitchFamily="49" charset="-122"/>
                <a:ea typeface="楷体_GB2312" panose="02010609030101010101" pitchFamily="49" charset="-122"/>
                <a:cs typeface="楷体" panose="02010609060101010101" pitchFamily="49" charset="-122"/>
              </a:rPr>
              <a:t>年历任教育大臣、司法大臣等职务。</a:t>
            </a:r>
          </a:p>
        </p:txBody>
      </p:sp>
      <p:pic>
        <p:nvPicPr>
          <p:cNvPr id="4" name="Picture 18" descr="u=3893054339,2910392079&amp;fm=173&amp;app=49&amp;f=JPEG">
            <a:extLst>
              <a:ext uri="{FF2B5EF4-FFF2-40B4-BE49-F238E27FC236}">
                <a16:creationId xmlns:a16="http://schemas.microsoft.com/office/drawing/2014/main" id="{D130E1F2-7ACB-4127-A365-25666BE93604}"/>
              </a:ext>
            </a:extLst>
          </p:cNvPr>
          <p:cNvPicPr>
            <a:picLocks noChangeAspect="1" noChangeArrowheads="1"/>
          </p:cNvPicPr>
          <p:nvPr/>
        </p:nvPicPr>
        <p:blipFill>
          <a:blip r:embed="rId2"/>
          <a:srcRect r="20012" b="23524"/>
          <a:stretch>
            <a:fillRect/>
          </a:stretch>
        </p:blipFill>
        <p:spPr bwMode="auto">
          <a:xfrm>
            <a:off x="8237855" y="918835"/>
            <a:ext cx="2433638" cy="3640138"/>
          </a:xfrm>
          <a:prstGeom prst="rect">
            <a:avLst/>
          </a:prstGeom>
          <a:noFill/>
          <a:ln w="9525">
            <a:noFill/>
            <a:miter lim="800000"/>
            <a:headEnd/>
            <a:tailEnd/>
          </a:ln>
        </p:spPr>
      </p:pic>
    </p:spTree>
    <p:extLst>
      <p:ext uri="{BB962C8B-B14F-4D97-AF65-F5344CB8AC3E}">
        <p14:creationId xmlns:p14="http://schemas.microsoft.com/office/powerpoint/2010/main" val="20860863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组合 1"/>
          <p:cNvGrpSpPr/>
          <p:nvPr/>
        </p:nvGrpSpPr>
        <p:grpSpPr>
          <a:xfrm>
            <a:off x="337852" y="83714"/>
            <a:ext cx="11516295" cy="5212186"/>
            <a:chOff x="-239815" y="2930420"/>
            <a:chExt cx="6532819" cy="4877494"/>
          </a:xfrm>
        </p:grpSpPr>
        <p:grpSp>
          <p:nvGrpSpPr>
            <p:cNvPr id="21506" name="组合 17"/>
            <p:cNvGrpSpPr/>
            <p:nvPr/>
          </p:nvGrpSpPr>
          <p:grpSpPr>
            <a:xfrm>
              <a:off x="-239815" y="2930420"/>
              <a:ext cx="6532819" cy="3966479"/>
              <a:chOff x="-239815" y="2590589"/>
              <a:chExt cx="6532819" cy="4254067"/>
            </a:xfrm>
          </p:grpSpPr>
          <p:pic>
            <p:nvPicPr>
              <p:cNvPr id="21507" name="图片 1"/>
              <p:cNvPicPr>
                <a:picLocks noChangeAspect="1"/>
              </p:cNvPicPr>
              <p:nvPr/>
            </p:nvPicPr>
            <p:blipFill>
              <a:blip r:embed="rId2"/>
              <a:stretch>
                <a:fillRect/>
              </a:stretch>
            </p:blipFill>
            <p:spPr>
              <a:xfrm>
                <a:off x="-239815" y="2674607"/>
                <a:ext cx="2592288" cy="4170049"/>
              </a:xfrm>
              <a:prstGeom prst="rect">
                <a:avLst/>
              </a:prstGeom>
              <a:noFill/>
              <a:ln w="9525">
                <a:noFill/>
              </a:ln>
            </p:spPr>
          </p:pic>
          <p:pic>
            <p:nvPicPr>
              <p:cNvPr id="21508" name="图片 15"/>
              <p:cNvPicPr>
                <a:picLocks noChangeAspect="1"/>
              </p:cNvPicPr>
              <p:nvPr/>
            </p:nvPicPr>
            <p:blipFill>
              <a:blip r:embed="rId3"/>
              <a:stretch>
                <a:fillRect/>
              </a:stretch>
            </p:blipFill>
            <p:spPr>
              <a:xfrm>
                <a:off x="2497989" y="2590589"/>
                <a:ext cx="3795015" cy="4170049"/>
              </a:xfrm>
              <a:prstGeom prst="rect">
                <a:avLst/>
              </a:prstGeom>
              <a:noFill/>
              <a:ln w="9525">
                <a:noFill/>
              </a:ln>
            </p:spPr>
          </p:pic>
        </p:grpSp>
        <p:sp>
          <p:nvSpPr>
            <p:cNvPr id="21509" name="矩形 20"/>
            <p:cNvSpPr/>
            <p:nvPr/>
          </p:nvSpPr>
          <p:spPr>
            <a:xfrm>
              <a:off x="128747" y="6896899"/>
              <a:ext cx="5615669" cy="911015"/>
            </a:xfrm>
            <a:prstGeom prst="rect">
              <a:avLst/>
            </a:prstGeom>
            <a:noFill/>
            <a:ln w="9525">
              <a:noFill/>
            </a:ln>
          </p:spPr>
          <p:txBody>
            <a:bodyPr anchor="t">
              <a:spAutoFit/>
            </a:bodyPr>
            <a:lstStyle/>
            <a:p>
              <a:pPr eaLnBrk="0" hangingPunct="0"/>
              <a:r>
                <a:rPr lang="en-US" altLang="zh-CN" sz="2400" b="1" dirty="0">
                  <a:solidFill>
                    <a:srgbClr val="222222"/>
                  </a:solidFill>
                  <a:latin typeface="隶书" pitchFamily="49" charset="-122"/>
                  <a:ea typeface="隶书" pitchFamily="49" charset="-122"/>
                </a:rPr>
                <a:t>    </a:t>
              </a:r>
              <a:r>
                <a:rPr lang="en-US" altLang="zh-CN" sz="3200" b="1" dirty="0">
                  <a:solidFill>
                    <a:srgbClr val="222222"/>
                  </a:solidFill>
                  <a:latin typeface="隶书" pitchFamily="49" charset="-122"/>
                  <a:ea typeface="隶书" pitchFamily="49" charset="-122"/>
                </a:rPr>
                <a:t>1919</a:t>
              </a:r>
              <a:r>
                <a:rPr lang="zh-CN" altLang="en-US" sz="3200" b="1" dirty="0">
                  <a:solidFill>
                    <a:srgbClr val="222222"/>
                  </a:solidFill>
                  <a:latin typeface="隶书" pitchFamily="49" charset="-122"/>
                  <a:ea typeface="隶书" pitchFamily="49" charset="-122"/>
                </a:rPr>
                <a:t>年</a:t>
              </a:r>
              <a:r>
                <a:rPr lang="en-US" altLang="zh-CN" sz="3200" b="1" dirty="0">
                  <a:solidFill>
                    <a:srgbClr val="222222"/>
                  </a:solidFill>
                  <a:latin typeface="隶书" pitchFamily="49" charset="-122"/>
                  <a:ea typeface="隶书" pitchFamily="49" charset="-122"/>
                </a:rPr>
                <a:t>3</a:t>
              </a:r>
              <a:r>
                <a:rPr lang="zh-CN" altLang="en-US" sz="3200" b="1" dirty="0">
                  <a:solidFill>
                    <a:srgbClr val="222222"/>
                  </a:solidFill>
                  <a:latin typeface="隶书" pitchFamily="49" charset="-122"/>
                  <a:ea typeface="隶书" pitchFamily="49" charset="-122"/>
                </a:rPr>
                <a:t>月，</a:t>
              </a:r>
              <a:r>
                <a:rPr lang="zh-CN" altLang="en-US" sz="3200" b="1" dirty="0">
                  <a:solidFill>
                    <a:srgbClr val="FF0066"/>
                  </a:solidFill>
                  <a:latin typeface="隶书" pitchFamily="49" charset="-122"/>
                  <a:ea typeface="隶书" pitchFamily="49" charset="-122"/>
                </a:rPr>
                <a:t>开罗</a:t>
              </a:r>
              <a:r>
                <a:rPr lang="zh-CN" altLang="en-US" sz="3200" b="1" dirty="0">
                  <a:solidFill>
                    <a:srgbClr val="222222"/>
                  </a:solidFill>
                  <a:latin typeface="隶书" pitchFamily="49" charset="-122"/>
                  <a:ea typeface="隶书" pitchFamily="49" charset="-122"/>
                </a:rPr>
                <a:t>学生发动</a:t>
              </a:r>
              <a:r>
                <a:rPr lang="zh-CN" altLang="en-US" sz="3200" b="1" dirty="0">
                  <a:solidFill>
                    <a:srgbClr val="FF0000"/>
                  </a:solidFill>
                  <a:latin typeface="隶书" pitchFamily="49" charset="-122"/>
                  <a:ea typeface="隶书" pitchFamily="49" charset="-122"/>
                </a:rPr>
                <a:t>总罢课</a:t>
              </a:r>
              <a:r>
                <a:rPr lang="zh-CN" altLang="en-US" sz="3200" b="1" dirty="0">
                  <a:solidFill>
                    <a:srgbClr val="222222"/>
                  </a:solidFill>
                  <a:latin typeface="隶书" pitchFamily="49" charset="-122"/>
                  <a:ea typeface="隶书" pitchFamily="49" charset="-122"/>
                </a:rPr>
                <a:t>，接着</a:t>
              </a:r>
              <a:r>
                <a:rPr lang="zh-CN" altLang="en-US" sz="3200" b="1" dirty="0">
                  <a:solidFill>
                    <a:srgbClr val="FF0000"/>
                  </a:solidFill>
                  <a:latin typeface="隶书" pitchFamily="49" charset="-122"/>
                  <a:ea typeface="隶书" pitchFamily="49" charset="-122"/>
                </a:rPr>
                <a:t>工人罢工、商人罢市</a:t>
              </a:r>
              <a:r>
                <a:rPr lang="zh-CN" altLang="en-US" sz="3200" b="1" dirty="0">
                  <a:solidFill>
                    <a:srgbClr val="222222"/>
                  </a:solidFill>
                  <a:latin typeface="隶书" pitchFamily="49" charset="-122"/>
                  <a:ea typeface="隶书" pitchFamily="49" charset="-122"/>
                </a:rPr>
                <a:t>并迅速席卷全国。</a:t>
              </a:r>
            </a:p>
          </p:txBody>
        </p:sp>
      </p:grpSp>
      <p:sp>
        <p:nvSpPr>
          <p:cNvPr id="2" name="文本框 1">
            <a:extLst>
              <a:ext uri="{FF2B5EF4-FFF2-40B4-BE49-F238E27FC236}">
                <a16:creationId xmlns:a16="http://schemas.microsoft.com/office/drawing/2014/main" id="{47526618-9C99-4399-B98F-D0F78DDDC5B4}"/>
              </a:ext>
            </a:extLst>
          </p:cNvPr>
          <p:cNvSpPr txBox="1"/>
          <p:nvPr/>
        </p:nvSpPr>
        <p:spPr>
          <a:xfrm>
            <a:off x="828675" y="5638800"/>
            <a:ext cx="8670963" cy="523220"/>
          </a:xfrm>
          <a:prstGeom prst="rect">
            <a:avLst/>
          </a:prstGeom>
          <a:noFill/>
        </p:spPr>
        <p:txBody>
          <a:bodyPr wrap="none" rtlCol="0">
            <a:spAutoFit/>
          </a:bodyPr>
          <a:lstStyle/>
          <a:p>
            <a:r>
              <a:rPr lang="en-US" altLang="zh-CN" sz="2800" b="1" dirty="0">
                <a:solidFill>
                  <a:srgbClr val="0000FF"/>
                </a:solidFill>
              </a:rPr>
              <a:t>4</a:t>
            </a:r>
            <a:r>
              <a:rPr lang="zh-CN" altLang="en-US" sz="2800" b="1" dirty="0">
                <a:solidFill>
                  <a:srgbClr val="0000FF"/>
                </a:solidFill>
              </a:rPr>
              <a:t>、结果：</a:t>
            </a:r>
            <a:r>
              <a:rPr lang="en-US" altLang="zh-CN" sz="2800" dirty="0"/>
              <a:t>1922</a:t>
            </a:r>
            <a:r>
              <a:rPr lang="zh-CN" altLang="en-US" sz="2800" dirty="0"/>
              <a:t>年英国政府被迫</a:t>
            </a:r>
            <a:r>
              <a:rPr lang="zh-CN" altLang="en-US" sz="2800" dirty="0">
                <a:solidFill>
                  <a:srgbClr val="FF0000"/>
                </a:solidFill>
              </a:rPr>
              <a:t>有条件地</a:t>
            </a:r>
            <a:r>
              <a:rPr lang="zh-CN" altLang="en-US" sz="2800" dirty="0"/>
              <a:t>承认埃及独立</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1">
            <a:extLst>
              <a:ext uri="{FF2B5EF4-FFF2-40B4-BE49-F238E27FC236}">
                <a16:creationId xmlns:a16="http://schemas.microsoft.com/office/drawing/2014/main" id="{90217060-7255-4D2A-9EFD-02F438AAE217}"/>
              </a:ext>
            </a:extLst>
          </p:cNvPr>
          <p:cNvSpPr>
            <a:spLocks noChangeArrowheads="1"/>
          </p:cNvSpPr>
          <p:nvPr/>
        </p:nvSpPr>
        <p:spPr bwMode="auto">
          <a:xfrm>
            <a:off x="417514" y="1325564"/>
            <a:ext cx="3887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背景：</a:t>
            </a:r>
          </a:p>
        </p:txBody>
      </p:sp>
      <p:sp>
        <p:nvSpPr>
          <p:cNvPr id="16387" name="矩形 1">
            <a:extLst>
              <a:ext uri="{FF2B5EF4-FFF2-40B4-BE49-F238E27FC236}">
                <a16:creationId xmlns:a16="http://schemas.microsoft.com/office/drawing/2014/main" id="{46397E45-641F-413A-A7E7-E8CCAD771414}"/>
              </a:ext>
            </a:extLst>
          </p:cNvPr>
          <p:cNvSpPr>
            <a:spLocks noChangeArrowheads="1"/>
          </p:cNvSpPr>
          <p:nvPr/>
        </p:nvSpPr>
        <p:spPr bwMode="auto">
          <a:xfrm>
            <a:off x="536576" y="2074181"/>
            <a:ext cx="9378949" cy="1815882"/>
          </a:xfrm>
          <a:prstGeom prst="rect">
            <a:avLst/>
          </a:prstGeom>
          <a:gradFill rotWithShape="1">
            <a:gsLst>
              <a:gs pos="0">
                <a:srgbClr val="FFDB9C"/>
              </a:gs>
              <a:gs pos="50000">
                <a:srgbClr val="FFD58E"/>
              </a:gs>
              <a:gs pos="100000">
                <a:srgbClr val="FFD079"/>
              </a:gs>
            </a:gsLst>
            <a:lin ang="5400000" scaled="1"/>
          </a:gradFill>
          <a:ln w="6350" cap="flat" cmpd="sng">
            <a:solidFill>
              <a:srgbClr val="FFC000"/>
            </a:solidFill>
            <a:miter lim="800000"/>
            <a:headEnd/>
            <a:tailEnd/>
          </a:ln>
        </p:spPr>
        <p:txBody>
          <a:bodyPr wrap="square">
            <a:spAutoFit/>
          </a:bodyPr>
          <a:lstStyle/>
          <a:p>
            <a:r>
              <a:rPr lang="zh-CN" altLang="en-US" sz="2800" b="1">
                <a:solidFill>
                  <a:srgbClr val="0808D4"/>
                </a:solidFill>
                <a:sym typeface="Arial" panose="020B0604020202020204" pitchFamily="34" charset="0"/>
              </a:rPr>
              <a:t>①</a:t>
            </a:r>
            <a:r>
              <a:rPr lang="en-US" altLang="zh-CN" sz="2800" b="1">
                <a:solidFill>
                  <a:srgbClr val="0808D4"/>
                </a:solidFill>
                <a:sym typeface="Arial" panose="020B0604020202020204" pitchFamily="34" charset="0"/>
              </a:rPr>
              <a:t>1910</a:t>
            </a:r>
            <a:r>
              <a:rPr lang="zh-CN" altLang="en-US" sz="2800" b="1">
                <a:solidFill>
                  <a:srgbClr val="0808D4"/>
                </a:solidFill>
                <a:sym typeface="Arial" panose="020B0604020202020204" pitchFamily="34" charset="0"/>
              </a:rPr>
              <a:t>年，墨西哥发生资产阶级革命</a:t>
            </a:r>
            <a:endParaRPr lang="zh-CN" altLang="en-US" sz="2400" b="1">
              <a:solidFill>
                <a:srgbClr val="0808D4"/>
              </a:solidFill>
              <a:sym typeface="Arial" panose="020B0604020202020204" pitchFamily="34" charset="0"/>
            </a:endParaRPr>
          </a:p>
          <a:p>
            <a:r>
              <a:rPr lang="zh-CN" altLang="en-US" sz="2800" b="1">
                <a:solidFill>
                  <a:srgbClr val="0808D4"/>
                </a:solidFill>
                <a:sym typeface="Arial" panose="020B0604020202020204" pitchFamily="34" charset="0"/>
              </a:rPr>
              <a:t>②</a:t>
            </a:r>
            <a:r>
              <a:rPr lang="en-US" altLang="zh-CN" sz="2800" b="1">
                <a:solidFill>
                  <a:srgbClr val="0808D4"/>
                </a:solidFill>
                <a:sym typeface="Arial" panose="020B0604020202020204" pitchFamily="34" charset="0"/>
              </a:rPr>
              <a:t>1917</a:t>
            </a:r>
            <a:r>
              <a:rPr lang="zh-CN" altLang="en-US" sz="2800" b="1">
                <a:solidFill>
                  <a:srgbClr val="0808D4"/>
                </a:solidFill>
                <a:sym typeface="Arial" panose="020B0604020202020204" pitchFamily="34" charset="0"/>
              </a:rPr>
              <a:t>年，颁布资产阶级性质的宪法，但未有效实施</a:t>
            </a:r>
            <a:endParaRPr lang="zh-CN" altLang="en-US" sz="2400" b="1">
              <a:solidFill>
                <a:srgbClr val="0808D4"/>
              </a:solidFill>
              <a:sym typeface="Arial" panose="020B0604020202020204" pitchFamily="34" charset="0"/>
            </a:endParaRPr>
          </a:p>
          <a:p>
            <a:r>
              <a:rPr lang="zh-CN" altLang="en-US" sz="2800" b="1">
                <a:solidFill>
                  <a:srgbClr val="0808D4"/>
                </a:solidFill>
                <a:sym typeface="Arial" panose="020B0604020202020204" pitchFamily="34" charset="0"/>
              </a:rPr>
              <a:t>③</a:t>
            </a:r>
            <a:r>
              <a:rPr lang="en-US" altLang="zh-CN" sz="2800" b="1">
                <a:solidFill>
                  <a:srgbClr val="0808D4"/>
                </a:solidFill>
                <a:sym typeface="Arial" panose="020B0604020202020204" pitchFamily="34" charset="0"/>
              </a:rPr>
              <a:t>1934</a:t>
            </a:r>
            <a:r>
              <a:rPr lang="zh-CN" altLang="en-US" sz="2800" b="1">
                <a:solidFill>
                  <a:srgbClr val="0808D4"/>
                </a:solidFill>
                <a:sym typeface="Arial" panose="020B0604020202020204" pitchFamily="34" charset="0"/>
              </a:rPr>
              <a:t>年，</a:t>
            </a:r>
            <a:r>
              <a:rPr lang="zh-CN" altLang="en-US" sz="2800" b="1">
                <a:solidFill>
                  <a:srgbClr val="FF0000"/>
                </a:solidFill>
                <a:sym typeface="Arial" panose="020B0604020202020204" pitchFamily="34" charset="0"/>
              </a:rPr>
              <a:t>卡德纳斯</a:t>
            </a:r>
            <a:r>
              <a:rPr lang="zh-CN" altLang="en-US" sz="2800" b="1">
                <a:solidFill>
                  <a:srgbClr val="0808D4"/>
                </a:solidFill>
                <a:sym typeface="Arial" panose="020B0604020202020204" pitchFamily="34" charset="0"/>
              </a:rPr>
              <a:t>当选墨西哥总统，为保证宪法的实</a:t>
            </a:r>
            <a:endParaRPr lang="zh-CN" altLang="en-US" sz="2400" b="1">
              <a:solidFill>
                <a:srgbClr val="0808D4"/>
              </a:solidFill>
              <a:sym typeface="Arial" panose="020B0604020202020204" pitchFamily="34" charset="0"/>
            </a:endParaRPr>
          </a:p>
          <a:p>
            <a:r>
              <a:rPr lang="zh-CN" altLang="en-US" sz="2800" b="1">
                <a:solidFill>
                  <a:srgbClr val="0808D4"/>
                </a:solidFill>
                <a:sym typeface="Arial" panose="020B0604020202020204" pitchFamily="34" charset="0"/>
              </a:rPr>
              <a:t>施，推行一系列改革</a:t>
            </a:r>
          </a:p>
        </p:txBody>
      </p:sp>
      <p:sp>
        <p:nvSpPr>
          <p:cNvPr id="16390" name="矩形 1">
            <a:extLst>
              <a:ext uri="{FF2B5EF4-FFF2-40B4-BE49-F238E27FC236}">
                <a16:creationId xmlns:a16="http://schemas.microsoft.com/office/drawing/2014/main" id="{C5341CBE-D25F-4CBD-8A27-A85A5DF8F5EE}"/>
              </a:ext>
            </a:extLst>
          </p:cNvPr>
          <p:cNvSpPr>
            <a:spLocks noChangeArrowheads="1"/>
          </p:cNvSpPr>
          <p:nvPr/>
        </p:nvSpPr>
        <p:spPr bwMode="auto">
          <a:xfrm>
            <a:off x="641351" y="4287838"/>
            <a:ext cx="2447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影响：</a:t>
            </a:r>
          </a:p>
        </p:txBody>
      </p:sp>
      <p:sp>
        <p:nvSpPr>
          <p:cNvPr id="16391" name="矩形 1">
            <a:extLst>
              <a:ext uri="{FF2B5EF4-FFF2-40B4-BE49-F238E27FC236}">
                <a16:creationId xmlns:a16="http://schemas.microsoft.com/office/drawing/2014/main" id="{A3BB94D1-B50C-4698-948F-77F58D435091}"/>
              </a:ext>
            </a:extLst>
          </p:cNvPr>
          <p:cNvSpPr>
            <a:spLocks noChangeArrowheads="1"/>
          </p:cNvSpPr>
          <p:nvPr/>
        </p:nvSpPr>
        <p:spPr bwMode="auto">
          <a:xfrm>
            <a:off x="536577" y="5181628"/>
            <a:ext cx="8378823" cy="954107"/>
          </a:xfrm>
          <a:prstGeom prst="rect">
            <a:avLst/>
          </a:prstGeom>
          <a:gradFill rotWithShape="1">
            <a:gsLst>
              <a:gs pos="0">
                <a:srgbClr val="FFDB9C"/>
              </a:gs>
              <a:gs pos="50000">
                <a:srgbClr val="FFD58E"/>
              </a:gs>
              <a:gs pos="100000">
                <a:srgbClr val="FFD079"/>
              </a:gs>
            </a:gsLst>
            <a:lin ang="5400000" scaled="1"/>
          </a:gradFill>
          <a:ln w="6350" cap="flat" cmpd="sng">
            <a:solidFill>
              <a:srgbClr val="FFC000"/>
            </a:solidFill>
            <a:miter lim="800000"/>
            <a:headEnd/>
            <a:tailEnd/>
          </a:ln>
        </p:spPr>
        <p:txBody>
          <a:bodyPr wrap="square">
            <a:spAutoFit/>
          </a:bodyPr>
          <a:lstStyle/>
          <a:p>
            <a:r>
              <a:rPr lang="zh-CN" altLang="en-US" sz="2800" b="1" dirty="0">
                <a:solidFill>
                  <a:srgbClr val="0808D4"/>
                </a:solidFill>
                <a:sym typeface="Arial" panose="020B0604020202020204" pitchFamily="34" charset="0"/>
              </a:rPr>
              <a:t>       巩固资产阶级革命成果，为墨西哥社会、经济的发展奠定基础</a:t>
            </a:r>
          </a:p>
        </p:txBody>
      </p:sp>
      <p:sp>
        <p:nvSpPr>
          <p:cNvPr id="2" name="文本框 1">
            <a:extLst>
              <a:ext uri="{FF2B5EF4-FFF2-40B4-BE49-F238E27FC236}">
                <a16:creationId xmlns:a16="http://schemas.microsoft.com/office/drawing/2014/main" id="{F75D6057-DCB2-4394-A475-7CF7A327D5A3}"/>
              </a:ext>
            </a:extLst>
          </p:cNvPr>
          <p:cNvSpPr txBox="1"/>
          <p:nvPr/>
        </p:nvSpPr>
        <p:spPr>
          <a:xfrm>
            <a:off x="0" y="244124"/>
            <a:ext cx="5109091" cy="584775"/>
          </a:xfrm>
          <a:prstGeom prst="rect">
            <a:avLst/>
          </a:prstGeom>
          <a:noFill/>
        </p:spPr>
        <p:txBody>
          <a:bodyPr wrap="none" rtlCol="0">
            <a:spAutoFit/>
          </a:bodyPr>
          <a:lstStyle/>
          <a:p>
            <a:r>
              <a:rPr lang="zh-CN" altLang="en-US" sz="3200" dirty="0"/>
              <a:t>三、墨西哥的卡德纳斯改革</a:t>
            </a:r>
          </a:p>
        </p:txBody>
      </p:sp>
      <p:pic>
        <p:nvPicPr>
          <p:cNvPr id="9" name="Picture 3">
            <a:extLst>
              <a:ext uri="{FF2B5EF4-FFF2-40B4-BE49-F238E27FC236}">
                <a16:creationId xmlns:a16="http://schemas.microsoft.com/office/drawing/2014/main" id="{A9874603-97D5-4A01-8FC6-C86E57911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525" y="1741161"/>
            <a:ext cx="2663825" cy="3726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blind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28D27F9-9035-495E-A12D-C27AE9B39B91}"/>
              </a:ext>
            </a:extLst>
          </p:cNvPr>
          <p:cNvSpPr>
            <a:spLocks noGrp="1"/>
          </p:cNvSpPr>
          <p:nvPr>
            <p:ph idx="1"/>
          </p:nvPr>
        </p:nvSpPr>
        <p:spPr>
          <a:xfrm>
            <a:off x="838200" y="1825625"/>
            <a:ext cx="5257800" cy="2955926"/>
          </a:xfrm>
          <a:solidFill>
            <a:schemeClr val="accent2">
              <a:lumMod val="20000"/>
              <a:lumOff val="80000"/>
            </a:schemeClr>
          </a:solidFill>
        </p:spPr>
        <p:txBody>
          <a:bodyPr>
            <a:normAutofit/>
          </a:bodyPr>
          <a:lstStyle/>
          <a:p>
            <a:pPr marL="0" indent="0">
              <a:buNone/>
            </a:pPr>
            <a:r>
              <a:rPr lang="zh-CN" altLang="en-US" b="1" dirty="0">
                <a:solidFill>
                  <a:srgbClr val="0000FF"/>
                </a:solidFill>
              </a:rPr>
              <a:t>       人物扫描：</a:t>
            </a:r>
            <a:r>
              <a:rPr lang="zh-CN" altLang="en-US" dirty="0"/>
              <a:t>卡德纳斯出生在一个普通家庭，参加过墨西哥资产阶级革命，</a:t>
            </a:r>
            <a:r>
              <a:rPr lang="en-US" altLang="zh-CN" dirty="0"/>
              <a:t>1934-1940</a:t>
            </a:r>
            <a:r>
              <a:rPr lang="zh-CN" altLang="en-US" dirty="0"/>
              <a:t>年任墨西哥总统，大力推行改革。卸任后，卡德纳斯积极投身和平事业，曾任世界和平理事会理事、副主席等职。</a:t>
            </a:r>
          </a:p>
        </p:txBody>
      </p:sp>
      <p:pic>
        <p:nvPicPr>
          <p:cNvPr id="4" name="Picture 3">
            <a:extLst>
              <a:ext uri="{FF2B5EF4-FFF2-40B4-BE49-F238E27FC236}">
                <a16:creationId xmlns:a16="http://schemas.microsoft.com/office/drawing/2014/main" id="{5C338DB9-9961-42B1-96A0-1EBABA439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150" y="1055362"/>
            <a:ext cx="3625850" cy="438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文本框 4">
            <a:extLst>
              <a:ext uri="{FF2B5EF4-FFF2-40B4-BE49-F238E27FC236}">
                <a16:creationId xmlns:a16="http://schemas.microsoft.com/office/drawing/2014/main" id="{0228C508-EEE2-4EB5-A018-D7D118BC6E20}"/>
              </a:ext>
            </a:extLst>
          </p:cNvPr>
          <p:cNvSpPr txBox="1"/>
          <p:nvPr/>
        </p:nvSpPr>
        <p:spPr>
          <a:xfrm>
            <a:off x="10048875" y="5069443"/>
            <a:ext cx="1736373" cy="369332"/>
          </a:xfrm>
          <a:prstGeom prst="rect">
            <a:avLst/>
          </a:prstGeom>
          <a:noFill/>
        </p:spPr>
        <p:txBody>
          <a:bodyPr wrap="none" rtlCol="0">
            <a:spAutoFit/>
          </a:bodyPr>
          <a:lstStyle/>
          <a:p>
            <a:r>
              <a:rPr lang="zh-CN" altLang="en-US" dirty="0"/>
              <a:t>（</a:t>
            </a:r>
            <a:r>
              <a:rPr lang="en-US" altLang="zh-CN" dirty="0"/>
              <a:t>1895-1970</a:t>
            </a:r>
            <a:r>
              <a:rPr lang="zh-CN" altLang="en-US" dirty="0"/>
              <a:t>）</a:t>
            </a:r>
          </a:p>
        </p:txBody>
      </p:sp>
    </p:spTree>
    <p:extLst>
      <p:ext uri="{BB962C8B-B14F-4D97-AF65-F5344CB8AC3E}">
        <p14:creationId xmlns:p14="http://schemas.microsoft.com/office/powerpoint/2010/main" val="288197265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3429000" y="914409"/>
            <a:ext cx="7010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Font typeface="Arial" panose="020B0604020202020204" pitchFamily="34" charset="0"/>
              <a:buNone/>
            </a:pPr>
            <a:r>
              <a:rPr lang="zh-CN" altLang="en-US" sz="3200" b="1" dirty="0">
                <a:solidFill>
                  <a:srgbClr val="0000FF"/>
                </a:solidFill>
                <a:latin typeface="华文中宋" pitchFamily="2" charset="-122"/>
                <a:ea typeface="华文中宋" pitchFamily="2" charset="-122"/>
              </a:rPr>
              <a:t>亚洲：</a:t>
            </a: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r>
              <a:rPr lang="zh-CN" altLang="en-US" sz="3200" b="1" dirty="0">
                <a:solidFill>
                  <a:srgbClr val="0000FF"/>
                </a:solidFill>
                <a:latin typeface="华文中宋" pitchFamily="2" charset="-122"/>
                <a:ea typeface="华文中宋" pitchFamily="2" charset="-122"/>
              </a:rPr>
              <a:t>印度的非暴力不合作运动</a:t>
            </a: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r>
              <a:rPr lang="zh-CN" altLang="en-US" sz="3200" b="1" dirty="0">
                <a:solidFill>
                  <a:srgbClr val="0000FF"/>
                </a:solidFill>
                <a:latin typeface="华文中宋" pitchFamily="2" charset="-122"/>
                <a:ea typeface="华文中宋" pitchFamily="2" charset="-122"/>
              </a:rPr>
              <a:t>非洲：</a:t>
            </a: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r>
              <a:rPr lang="zh-CN" altLang="en-US" sz="3200" b="1" dirty="0">
                <a:solidFill>
                  <a:srgbClr val="0000FF"/>
                </a:solidFill>
                <a:latin typeface="华文中宋" pitchFamily="2" charset="-122"/>
                <a:ea typeface="华文中宋" pitchFamily="2" charset="-122"/>
              </a:rPr>
              <a:t>埃及华夫脱运动</a:t>
            </a: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r>
              <a:rPr lang="zh-CN" altLang="en-US" sz="3200" b="1" dirty="0">
                <a:solidFill>
                  <a:srgbClr val="0000FF"/>
                </a:solidFill>
                <a:latin typeface="华文中宋" pitchFamily="2" charset="-122"/>
                <a:ea typeface="华文中宋" pitchFamily="2" charset="-122"/>
              </a:rPr>
              <a:t>拉丁美洲：</a:t>
            </a:r>
            <a:endParaRPr lang="en-US" altLang="zh-CN" sz="3200" b="1" dirty="0">
              <a:solidFill>
                <a:srgbClr val="0000FF"/>
              </a:solidFill>
              <a:latin typeface="华文中宋" pitchFamily="2" charset="-122"/>
              <a:ea typeface="华文中宋" pitchFamily="2" charset="-122"/>
            </a:endParaRPr>
          </a:p>
          <a:p>
            <a:pPr fontAlgn="base">
              <a:spcBef>
                <a:spcPct val="0"/>
              </a:spcBef>
              <a:spcAft>
                <a:spcPct val="0"/>
              </a:spcAft>
              <a:buFont typeface="Arial" panose="020B0604020202020204" pitchFamily="34" charset="0"/>
              <a:buNone/>
            </a:pPr>
            <a:r>
              <a:rPr lang="zh-CN" altLang="en-US" sz="3200" b="1" dirty="0">
                <a:solidFill>
                  <a:srgbClr val="0000FF"/>
                </a:solidFill>
                <a:latin typeface="华文中宋" pitchFamily="2" charset="-122"/>
                <a:ea typeface="华文中宋" pitchFamily="2" charset="-122"/>
              </a:rPr>
              <a:t>墨西哥卡德纳斯改革</a:t>
            </a:r>
          </a:p>
        </p:txBody>
      </p:sp>
      <p:sp>
        <p:nvSpPr>
          <p:cNvPr id="30723" name="矩形 2"/>
          <p:cNvSpPr>
            <a:spLocks noChangeArrowheads="1"/>
          </p:cNvSpPr>
          <p:nvPr/>
        </p:nvSpPr>
        <p:spPr bwMode="auto">
          <a:xfrm>
            <a:off x="228658" y="190505"/>
            <a:ext cx="1990667"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buFont typeface="Arial" panose="020B0604020202020204" pitchFamily="34" charset="0"/>
              <a:buNone/>
            </a:pPr>
            <a:r>
              <a:rPr lang="zh-CN" altLang="en-US" sz="3200" b="1">
                <a:solidFill>
                  <a:srgbClr val="000000"/>
                </a:solidFill>
                <a:latin typeface="黑体" panose="02010600030101010101" pitchFamily="49" charset="-122"/>
                <a:ea typeface="黑体" panose="02010600030101010101" pitchFamily="49" charset="-122"/>
              </a:rPr>
              <a:t>课堂小结</a:t>
            </a:r>
            <a:endParaRPr lang="en-US" altLang="zh-CN" sz="3200" b="1">
              <a:solidFill>
                <a:srgbClr val="000000"/>
              </a:solidFill>
              <a:latin typeface="黑体" panose="02010600030101010101" pitchFamily="49" charset="-122"/>
              <a:ea typeface="黑体" panose="02010600030101010101" pitchFamily="49" charset="-122"/>
            </a:endParaRPr>
          </a:p>
        </p:txBody>
      </p:sp>
      <p:sp>
        <p:nvSpPr>
          <p:cNvPr id="4" name="矩形 3"/>
          <p:cNvSpPr>
            <a:spLocks noChangeArrowheads="1"/>
          </p:cNvSpPr>
          <p:nvPr/>
        </p:nvSpPr>
        <p:spPr bwMode="auto">
          <a:xfrm>
            <a:off x="2362200" y="1066801"/>
            <a:ext cx="457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Font typeface="Arial" panose="020B0604020202020204" pitchFamily="34" charset="0"/>
              <a:buNone/>
            </a:pPr>
            <a:r>
              <a:rPr lang="zh-CN" altLang="en-US" sz="2800" b="1">
                <a:solidFill>
                  <a:srgbClr val="0000FF"/>
                </a:solidFill>
                <a:latin typeface="华文中宋" pitchFamily="2" charset="-122"/>
                <a:ea typeface="华文中宋" pitchFamily="2" charset="-122"/>
              </a:rPr>
              <a:t>亚非拉民族民主运动的高涨</a:t>
            </a:r>
            <a:endParaRPr lang="en-US" altLang="zh-CN" sz="2800" b="1">
              <a:solidFill>
                <a:srgbClr val="0000FF"/>
              </a:solidFill>
              <a:latin typeface="华文中宋" pitchFamily="2" charset="-122"/>
              <a:ea typeface="华文中宋" pitchFamily="2" charset="-122"/>
            </a:endParaRPr>
          </a:p>
        </p:txBody>
      </p:sp>
      <p:sp>
        <p:nvSpPr>
          <p:cNvPr id="5" name="左大括号 4"/>
          <p:cNvSpPr/>
          <p:nvPr/>
        </p:nvSpPr>
        <p:spPr bwMode="auto">
          <a:xfrm>
            <a:off x="2895600" y="1219200"/>
            <a:ext cx="533400" cy="4953000"/>
          </a:xfrm>
          <a:prstGeom prst="leftBrace">
            <a:avLst>
              <a:gd name="adj1" fmla="val 8297"/>
              <a:gd name="adj2"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Font typeface="Arial" panose="020B0604020202020204" pitchFamily="34" charset="0"/>
              <a:buNone/>
            </a:pPr>
            <a:endParaRPr lang="zh-CN" altLang="en-US">
              <a:solidFill>
                <a:srgbClr val="000000"/>
              </a:solidFill>
              <a:ea typeface="宋体" panose="02010600030101010101" pitchFamily="2" charset="-122"/>
            </a:endParaRPr>
          </a:p>
        </p:txBody>
      </p:sp>
      <p:sp>
        <p:nvSpPr>
          <p:cNvPr id="6" name="Rectangle 22"/>
          <p:cNvSpPr>
            <a:spLocks noChangeArrowheads="1"/>
          </p:cNvSpPr>
          <p:nvPr/>
        </p:nvSpPr>
        <p:spPr bwMode="auto">
          <a:xfrm>
            <a:off x="8382756" y="1143000"/>
            <a:ext cx="677108" cy="5093702"/>
          </a:xfrm>
          <a:prstGeom prst="rect">
            <a:avLst/>
          </a:prstGeom>
          <a:noFill/>
          <a:ln>
            <a:noFill/>
          </a:ln>
          <a:effectLst/>
        </p:spPr>
        <p:txBody>
          <a:bodyPr vert="eaVert" wrap="none">
            <a:spAutoFit/>
          </a:bodyPr>
          <a:lstStyle/>
          <a:p>
            <a:pPr fontAlgn="base">
              <a:spcBef>
                <a:spcPct val="0"/>
              </a:spcBef>
              <a:spcAft>
                <a:spcPct val="0"/>
              </a:spcAft>
              <a:defRPr/>
            </a:pPr>
            <a:r>
              <a:rPr lang="zh-CN" altLang="en-US" sz="3200" b="1" dirty="0">
                <a:solidFill>
                  <a:srgbClr val="0000FF"/>
                </a:solidFill>
                <a:effectLst>
                  <a:outerShdw blurRad="38100" dist="38100" dir="2700000" algn="tl">
                    <a:srgbClr val="C0C0C0"/>
                  </a:outerShdw>
                </a:effectLst>
                <a:ea typeface="华文彩云" pitchFamily="2" charset="-122"/>
              </a:rPr>
              <a:t>哪里有压迫，哪里就有反抗</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randombar(horizontal)">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heckerboard(across)">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FD7EF77-1454-4EC8-BDE7-EBF4536D9EB2}"/>
              </a:ext>
            </a:extLst>
          </p:cNvPr>
          <p:cNvSpPr>
            <a:spLocks noGrp="1"/>
          </p:cNvSpPr>
          <p:nvPr>
            <p:ph type="body" sz="quarter" idx="13"/>
          </p:nvPr>
        </p:nvSpPr>
        <p:spPr>
          <a:xfrm>
            <a:off x="219075" y="219076"/>
            <a:ext cx="7191375" cy="590550"/>
          </a:xfrm>
        </p:spPr>
        <p:txBody>
          <a:bodyPr>
            <a:normAutofit/>
          </a:bodyPr>
          <a:lstStyle/>
          <a:p>
            <a:r>
              <a:rPr lang="zh-CN" altLang="en-US" sz="2800" b="1" dirty="0">
                <a:solidFill>
                  <a:schemeClr val="tx1"/>
                </a:solidFill>
              </a:rPr>
              <a:t>第三单元第一次世界大战和战后初期的世界</a:t>
            </a:r>
          </a:p>
        </p:txBody>
      </p:sp>
      <p:sp>
        <p:nvSpPr>
          <p:cNvPr id="4" name="文本框 3">
            <a:extLst>
              <a:ext uri="{FF2B5EF4-FFF2-40B4-BE49-F238E27FC236}">
                <a16:creationId xmlns:a16="http://schemas.microsoft.com/office/drawing/2014/main" id="{5D25268C-26D8-48E6-9683-F75D40AAB508}"/>
              </a:ext>
            </a:extLst>
          </p:cNvPr>
          <p:cNvSpPr txBox="1"/>
          <p:nvPr/>
        </p:nvSpPr>
        <p:spPr>
          <a:xfrm>
            <a:off x="1609725" y="1250633"/>
            <a:ext cx="9230995" cy="829945"/>
          </a:xfrm>
          <a:prstGeom prst="rect">
            <a:avLst/>
          </a:prstGeom>
          <a:noFill/>
        </p:spPr>
        <p:txBody>
          <a:bodyPr wrap="square" rtlCol="0">
            <a:spAutoFit/>
          </a:bodyPr>
          <a:lstStyle/>
          <a:p>
            <a:pPr algn="ctr"/>
            <a:r>
              <a:rPr lang="zh-CN" altLang="zh-CN" sz="4800" dirty="0">
                <a:solidFill>
                  <a:srgbClr val="FF0000"/>
                </a:solidFill>
                <a:latin typeface="微软雅黑" panose="020B0503020204020204" charset="-122"/>
                <a:ea typeface="微软雅黑" panose="020B0503020204020204" charset="-122"/>
                <a:cs typeface="微软雅黑" panose="020B0503020204020204" charset="-122"/>
              </a:rPr>
              <a:t>第</a:t>
            </a:r>
            <a:r>
              <a:rPr lang="en-US" altLang="zh-CN" sz="4800" dirty="0">
                <a:solidFill>
                  <a:srgbClr val="FF0000"/>
                </a:solidFill>
                <a:latin typeface="微软雅黑" panose="020B0503020204020204" charset="-122"/>
                <a:ea typeface="微软雅黑" panose="020B0503020204020204" charset="-122"/>
                <a:cs typeface="微软雅黑" panose="020B0503020204020204" charset="-122"/>
              </a:rPr>
              <a:t>12</a:t>
            </a:r>
            <a:r>
              <a:rPr lang="zh-CN" altLang="en-US" sz="4800" dirty="0">
                <a:solidFill>
                  <a:srgbClr val="FF0000"/>
                </a:solidFill>
                <a:latin typeface="微软雅黑" panose="020B0503020204020204" charset="-122"/>
                <a:ea typeface="微软雅黑" panose="020B0503020204020204" charset="-122"/>
                <a:cs typeface="微软雅黑" panose="020B0503020204020204" charset="-122"/>
              </a:rPr>
              <a:t>课 亚洲殖民地人民的抗争</a:t>
            </a:r>
          </a:p>
        </p:txBody>
      </p:sp>
      <p:pic>
        <p:nvPicPr>
          <p:cNvPr id="5" name="图片 4">
            <a:extLst>
              <a:ext uri="{FF2B5EF4-FFF2-40B4-BE49-F238E27FC236}">
                <a16:creationId xmlns:a16="http://schemas.microsoft.com/office/drawing/2014/main" id="{CBC04013-D805-4238-AFEB-D0975FB9335E}"/>
              </a:ext>
            </a:extLst>
          </p:cNvPr>
          <p:cNvPicPr>
            <a:picLocks noChangeAspect="1"/>
          </p:cNvPicPr>
          <p:nvPr/>
        </p:nvPicPr>
        <p:blipFill>
          <a:blip r:embed="rId2"/>
          <a:stretch>
            <a:fillRect/>
          </a:stretch>
        </p:blipFill>
        <p:spPr>
          <a:xfrm>
            <a:off x="219075" y="2162176"/>
            <a:ext cx="3510280" cy="3803650"/>
          </a:xfrm>
          <a:prstGeom prst="rect">
            <a:avLst/>
          </a:prstGeom>
          <a:effectLst>
            <a:outerShdw blurRad="63500" sx="102000" sy="102000" algn="ctr" rotWithShape="0">
              <a:prstClr val="black">
                <a:alpha val="40000"/>
              </a:prstClr>
            </a:outerShdw>
          </a:effectLst>
        </p:spPr>
      </p:pic>
      <p:sp>
        <p:nvSpPr>
          <p:cNvPr id="6" name="Text Box 7">
            <a:extLst>
              <a:ext uri="{FF2B5EF4-FFF2-40B4-BE49-F238E27FC236}">
                <a16:creationId xmlns:a16="http://schemas.microsoft.com/office/drawing/2014/main" id="{4B83A4E8-64A1-43FB-AC27-E710C5AFB7AD}"/>
              </a:ext>
            </a:extLst>
          </p:cNvPr>
          <p:cNvSpPr txBox="1">
            <a:spLocks noChangeArrowheads="1"/>
          </p:cNvSpPr>
          <p:nvPr/>
        </p:nvSpPr>
        <p:spPr bwMode="auto">
          <a:xfrm>
            <a:off x="219075" y="6161405"/>
            <a:ext cx="3314700" cy="707886"/>
          </a:xfrm>
          <a:prstGeom prst="rect">
            <a:avLst/>
          </a:prstGeom>
          <a:noFill/>
          <a:ln>
            <a:noFill/>
          </a:ln>
          <a:effectLst/>
          <a:extLst>
            <a:ext uri="{909E8E84-426E-40DD-AFC4-6F175D3DCCD1}">
              <a14:hiddenFill xmlns:a14="http://schemas.microsoft.com/office/drawing/2010/main">
                <a:solidFill>
                  <a:srgbClr val="477DEA"/>
                </a:solidFill>
              </a14:hiddenFill>
            </a:ext>
            <a:ext uri="{91240B29-F687-4F45-9708-019B960494DF}">
              <a14:hiddenLine xmlns:a14="http://schemas.microsoft.com/office/drawing/2010/main" w="9525">
                <a:solidFill>
                  <a:srgbClr val="00CC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wrap="square">
            <a:spAutoFit/>
          </a:bodyPr>
          <a:lstStyle/>
          <a:p>
            <a:pPr>
              <a:spcBef>
                <a:spcPct val="50000"/>
              </a:spcBef>
              <a:buFont typeface="Arial" panose="020B0604020202020204" pitchFamily="34" charset="0"/>
              <a:buNone/>
            </a:pPr>
            <a:r>
              <a:rPr lang="en-US" altLang="zh-CN" sz="4000" b="1" dirty="0">
                <a:solidFill>
                  <a:srgbClr val="000066"/>
                </a:solidFill>
                <a:effectLst>
                  <a:outerShdw blurRad="38100" dist="38100" dir="2700000" algn="tl">
                    <a:srgbClr val="C0C0C0"/>
                  </a:outerShdw>
                </a:effectLst>
                <a:ea typeface="隶书" panose="02010509060101010101" pitchFamily="49" charset="-122"/>
              </a:rPr>
              <a:t>“</a:t>
            </a:r>
            <a:r>
              <a:rPr lang="zh-CN" altLang="en-US" sz="4000" b="1" dirty="0">
                <a:solidFill>
                  <a:srgbClr val="000066"/>
                </a:solidFill>
                <a:effectLst>
                  <a:outerShdw blurRad="38100" dist="38100" dir="2700000" algn="tl">
                    <a:srgbClr val="C0C0C0"/>
                  </a:outerShdw>
                </a:effectLst>
                <a:ea typeface="隶书" panose="02010509060101010101" pitchFamily="49" charset="-122"/>
              </a:rPr>
              <a:t>圣雄</a:t>
            </a:r>
            <a:r>
              <a:rPr lang="en-US" altLang="zh-CN" sz="4000" b="1" dirty="0">
                <a:solidFill>
                  <a:srgbClr val="000066"/>
                </a:solidFill>
                <a:effectLst>
                  <a:outerShdw blurRad="38100" dist="38100" dir="2700000" algn="tl">
                    <a:srgbClr val="C0C0C0"/>
                  </a:outerShdw>
                </a:effectLst>
                <a:ea typeface="隶书" panose="02010509060101010101" pitchFamily="49" charset="-122"/>
              </a:rPr>
              <a:t>”</a:t>
            </a:r>
            <a:r>
              <a:rPr lang="zh-CN" altLang="en-US" sz="4000" b="1" dirty="0">
                <a:solidFill>
                  <a:srgbClr val="000066"/>
                </a:solidFill>
                <a:effectLst>
                  <a:outerShdw blurRad="38100" dist="38100" dir="2700000" algn="tl">
                    <a:srgbClr val="C0C0C0"/>
                  </a:outerShdw>
                </a:effectLst>
                <a:ea typeface="隶书" panose="02010509060101010101" pitchFamily="49" charset="-122"/>
              </a:rPr>
              <a:t>：甘地</a:t>
            </a:r>
            <a:endParaRPr lang="zh-CN" altLang="en-US" sz="4000" dirty="0">
              <a:solidFill>
                <a:srgbClr val="000066"/>
              </a:solidFill>
            </a:endParaRPr>
          </a:p>
        </p:txBody>
      </p:sp>
      <p:sp>
        <p:nvSpPr>
          <p:cNvPr id="7" name="文本框 6">
            <a:extLst>
              <a:ext uri="{FF2B5EF4-FFF2-40B4-BE49-F238E27FC236}">
                <a16:creationId xmlns:a16="http://schemas.microsoft.com/office/drawing/2014/main" id="{21B2CD4F-9860-48E9-9C44-51E758B13B8D}"/>
              </a:ext>
            </a:extLst>
          </p:cNvPr>
          <p:cNvSpPr txBox="1"/>
          <p:nvPr/>
        </p:nvSpPr>
        <p:spPr>
          <a:xfrm>
            <a:off x="4495800" y="2955499"/>
            <a:ext cx="6715126" cy="3108543"/>
          </a:xfrm>
          <a:prstGeom prst="rect">
            <a:avLst/>
          </a:prstGeom>
          <a:noFill/>
        </p:spPr>
        <p:txBody>
          <a:bodyPr wrap="square" rtlCol="0">
            <a:spAutoFit/>
          </a:bodyPr>
          <a:lstStyle/>
          <a:p>
            <a:r>
              <a:rPr lang="zh-CN" altLang="en-US" sz="2400" dirty="0"/>
              <a:t>        </a:t>
            </a:r>
            <a:r>
              <a:rPr lang="zh-CN" altLang="en-US" sz="2800" dirty="0"/>
              <a:t>第一次世界大战后，亚非拉民族民主运动高涨。其中，甘地领导的印度非暴力不合作运动、扎格鲁尔领导的埃及华夫脱运动和卡德纳斯领导的墨西哥改革，影响深远，颇具特色。那么，甘地和札格鲁尔是如何领导人民进行斗争的呢？卡德纳斯改革对墨西哥的发展产生了哪些影响？</a:t>
            </a:r>
            <a:endParaRPr lang="zh-CN" altLang="en-US" sz="2400" dirty="0"/>
          </a:p>
        </p:txBody>
      </p:sp>
    </p:spTree>
    <p:extLst>
      <p:ext uri="{BB962C8B-B14F-4D97-AF65-F5344CB8AC3E}">
        <p14:creationId xmlns:p14="http://schemas.microsoft.com/office/powerpoint/2010/main" val="310453444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0040" y="214829"/>
            <a:ext cx="5311775" cy="521970"/>
          </a:xfrm>
          <a:prstGeom prst="rect">
            <a:avLst/>
          </a:prstGeom>
          <a:noFill/>
        </p:spPr>
        <p:txBody>
          <a:bodyPr wrap="square" rtlCol="0">
            <a:spAutoFit/>
          </a:bodyPr>
          <a:lstStyle/>
          <a:p>
            <a:r>
              <a:rPr lang="zh-CN" altLang="en-US" sz="2800" b="1" dirty="0">
                <a:latin typeface="微软雅黑" panose="020B0503020204020204" charset="-122"/>
                <a:ea typeface="微软雅黑" panose="020B0503020204020204" charset="-122"/>
              </a:rPr>
              <a:t>一、印度的非暴力不合作运动</a:t>
            </a:r>
          </a:p>
        </p:txBody>
      </p:sp>
      <p:sp>
        <p:nvSpPr>
          <p:cNvPr id="3" name="文本框 2"/>
          <p:cNvSpPr txBox="1"/>
          <p:nvPr/>
        </p:nvSpPr>
        <p:spPr>
          <a:xfrm>
            <a:off x="320040" y="906057"/>
            <a:ext cx="2287905" cy="584775"/>
          </a:xfrm>
          <a:prstGeom prst="rect">
            <a:avLst/>
          </a:prstGeom>
          <a:noFill/>
        </p:spPr>
        <p:txBody>
          <a:bodyPr wrap="square" rtlCol="0">
            <a:spAutoFit/>
          </a:bodyPr>
          <a:lstStyle/>
          <a:p>
            <a:r>
              <a:rPr lang="en-US" altLang="zh-CN" sz="3200" b="1" dirty="0">
                <a:latin typeface="微软雅黑" panose="020B0503020204020204" charset="-122"/>
                <a:ea typeface="微软雅黑" panose="020B0503020204020204" charset="-122"/>
                <a:cs typeface="微软雅黑" panose="020B0503020204020204" charset="-122"/>
              </a:rPr>
              <a:t>1</a:t>
            </a:r>
            <a:r>
              <a:rPr lang="zh-CN" altLang="en-US" sz="3200" b="1" dirty="0">
                <a:latin typeface="微软雅黑" panose="020B0503020204020204" charset="-122"/>
                <a:ea typeface="微软雅黑" panose="020B0503020204020204" charset="-122"/>
                <a:cs typeface="微软雅黑" panose="020B0503020204020204" charset="-122"/>
              </a:rPr>
              <a:t>、原因：</a:t>
            </a:r>
          </a:p>
        </p:txBody>
      </p:sp>
      <p:sp>
        <p:nvSpPr>
          <p:cNvPr id="4" name="文本框 3"/>
          <p:cNvSpPr txBox="1"/>
          <p:nvPr/>
        </p:nvSpPr>
        <p:spPr>
          <a:xfrm>
            <a:off x="2362200" y="913715"/>
            <a:ext cx="9604375" cy="954107"/>
          </a:xfrm>
          <a:prstGeom prst="rect">
            <a:avLst/>
          </a:prstGeom>
          <a:noFill/>
        </p:spPr>
        <p:txBody>
          <a:bodyPr wrap="square" rtlCol="0">
            <a:spAutoFit/>
          </a:bodyPr>
          <a:lstStyle/>
          <a:p>
            <a:r>
              <a:rPr lang="zh-CN" altLang="en-US" sz="2800" dirty="0">
                <a:effectLst>
                  <a:outerShdw blurRad="38100" dist="38100" dir="2700000" algn="tl">
                    <a:srgbClr val="C0C0C0"/>
                  </a:outerShdw>
                </a:effectLst>
                <a:latin typeface="+mn-ea"/>
              </a:rPr>
              <a:t>第一次世界大战，使</a:t>
            </a:r>
            <a:r>
              <a:rPr lang="zh-CN" altLang="en-US" sz="2800" dirty="0">
                <a:solidFill>
                  <a:srgbClr val="FF0000"/>
                </a:solidFill>
                <a:latin typeface="微软雅黑" panose="020B0503020204020204" charset="-122"/>
                <a:ea typeface="微软雅黑" panose="020B0503020204020204" charset="-122"/>
              </a:rPr>
              <a:t>印度人民与英国殖民者的矛盾激化</a:t>
            </a:r>
            <a:r>
              <a:rPr lang="zh-CN" altLang="en-US" sz="2800" dirty="0">
                <a:solidFill>
                  <a:schemeClr val="tx1"/>
                </a:solidFill>
                <a:latin typeface="微软雅黑" panose="020B0503020204020204" charset="-122"/>
                <a:ea typeface="微软雅黑" panose="020B0503020204020204" charset="-122"/>
              </a:rPr>
              <a:t>，印度迫切想要自治。</a:t>
            </a:r>
          </a:p>
        </p:txBody>
      </p:sp>
      <p:sp>
        <p:nvSpPr>
          <p:cNvPr id="5" name="矩形 4">
            <a:extLst>
              <a:ext uri="{FF2B5EF4-FFF2-40B4-BE49-F238E27FC236}">
                <a16:creationId xmlns:a16="http://schemas.microsoft.com/office/drawing/2014/main" id="{15D36AEA-3388-4D75-8F64-82FE260BEF0E}"/>
              </a:ext>
            </a:extLst>
          </p:cNvPr>
          <p:cNvSpPr/>
          <p:nvPr/>
        </p:nvSpPr>
        <p:spPr>
          <a:xfrm>
            <a:off x="400050" y="2401033"/>
            <a:ext cx="6972299" cy="3539430"/>
          </a:xfrm>
          <a:prstGeom prst="rect">
            <a:avLst/>
          </a:prstGeom>
          <a:solidFill>
            <a:schemeClr val="accent5">
              <a:lumMod val="20000"/>
              <a:lumOff val="80000"/>
            </a:schemeClr>
          </a:solidFill>
        </p:spPr>
        <p:txBody>
          <a:bodyPr wrap="square">
            <a:spAutoFit/>
          </a:bodyPr>
          <a:lstStyle/>
          <a:p>
            <a:r>
              <a:rPr lang="zh-CN" altLang="en-US" sz="2800" b="1" kern="100" dirty="0">
                <a:solidFill>
                  <a:srgbClr val="FF0000"/>
                </a:solidFill>
                <a:latin typeface="+mn-ea"/>
                <a:cs typeface="Times New Roman"/>
              </a:rPr>
              <a:t>材料一：</a:t>
            </a:r>
            <a:r>
              <a:rPr lang="zh-CN" altLang="zh-CN" sz="2800" kern="100" dirty="0">
                <a:latin typeface="+mn-ea"/>
                <a:cs typeface="Times New Roman"/>
              </a:rPr>
              <a:t>第一次世界大战期间，英国从印度征召了</a:t>
            </a:r>
            <a:r>
              <a:rPr lang="en-US" altLang="zh-CN" sz="2800" kern="100" dirty="0">
                <a:latin typeface="+mn-ea"/>
                <a:cs typeface="Times New Roman"/>
              </a:rPr>
              <a:t>110</a:t>
            </a:r>
            <a:r>
              <a:rPr lang="zh-CN" altLang="zh-CN" sz="2800" kern="100" dirty="0">
                <a:latin typeface="+mn-ea"/>
                <a:cs typeface="Times New Roman"/>
              </a:rPr>
              <a:t>多万人，运走了数百万吨粮食和军用物资，还强迫印度负担了</a:t>
            </a:r>
            <a:r>
              <a:rPr lang="en-US" altLang="zh-CN" sz="2800" kern="100" dirty="0">
                <a:latin typeface="+mn-ea"/>
                <a:cs typeface="Times New Roman"/>
              </a:rPr>
              <a:t>3</a:t>
            </a:r>
            <a:r>
              <a:rPr lang="zh-CN" altLang="zh-CN" sz="2800" kern="100" dirty="0">
                <a:latin typeface="+mn-ea"/>
                <a:cs typeface="Times New Roman"/>
              </a:rPr>
              <a:t>亿多英镑的军费，印度人民深受其苦。</a:t>
            </a:r>
            <a:r>
              <a:rPr lang="en-US" altLang="zh-CN" sz="2800" kern="100" dirty="0">
                <a:latin typeface="+mn-ea"/>
                <a:cs typeface="Times New Roman"/>
              </a:rPr>
              <a:t>1918</a:t>
            </a:r>
            <a:r>
              <a:rPr lang="zh-CN" altLang="zh-CN" sz="2800" kern="100" dirty="0">
                <a:latin typeface="+mn-ea"/>
                <a:cs typeface="Times New Roman"/>
              </a:rPr>
              <a:t>—</a:t>
            </a:r>
            <a:r>
              <a:rPr lang="en-US" altLang="zh-CN" sz="2800" kern="100" dirty="0">
                <a:latin typeface="+mn-ea"/>
                <a:cs typeface="Times New Roman"/>
              </a:rPr>
              <a:t>1919</a:t>
            </a:r>
            <a:r>
              <a:rPr lang="zh-CN" altLang="zh-CN" sz="2800" kern="100" dirty="0">
                <a:latin typeface="+mn-ea"/>
                <a:cs typeface="Times New Roman"/>
              </a:rPr>
              <a:t>年，印度农业歉收、疾病流行，夺走</a:t>
            </a:r>
            <a:r>
              <a:rPr lang="en-US" altLang="zh-CN" sz="2800" kern="100" dirty="0">
                <a:latin typeface="+mn-ea"/>
                <a:cs typeface="Times New Roman"/>
              </a:rPr>
              <a:t>1000</a:t>
            </a:r>
            <a:r>
              <a:rPr lang="zh-CN" altLang="zh-CN" sz="2800" kern="100" dirty="0">
                <a:latin typeface="+mn-ea"/>
                <a:cs typeface="Times New Roman"/>
              </a:rPr>
              <a:t>多万印度人的生命。印度人民与英国殖民者的矛盾激化。在甘地的领导下，印度走上了非暴力不合作的反抗道路。</a:t>
            </a:r>
            <a:endParaRPr lang="zh-CN" altLang="en-US" sz="2800" dirty="0">
              <a:latin typeface="+mn-ea"/>
            </a:endParaRPr>
          </a:p>
        </p:txBody>
      </p:sp>
      <p:pic>
        <p:nvPicPr>
          <p:cNvPr id="8" name="图片 7">
            <a:extLst>
              <a:ext uri="{FF2B5EF4-FFF2-40B4-BE49-F238E27FC236}">
                <a16:creationId xmlns:a16="http://schemas.microsoft.com/office/drawing/2014/main" id="{5AE9034B-7DD5-4904-9C78-175D3AB3A75D}"/>
              </a:ext>
            </a:extLst>
          </p:cNvPr>
          <p:cNvPicPr>
            <a:picLocks noChangeAspect="1"/>
          </p:cNvPicPr>
          <p:nvPr/>
        </p:nvPicPr>
        <p:blipFill>
          <a:blip r:embed="rId4"/>
          <a:stretch>
            <a:fillRect/>
          </a:stretch>
        </p:blipFill>
        <p:spPr>
          <a:xfrm>
            <a:off x="7867650" y="1772860"/>
            <a:ext cx="3510280" cy="3803650"/>
          </a:xfrm>
          <a:prstGeom prst="rect">
            <a:avLst/>
          </a:prstGeom>
          <a:effectLst>
            <a:outerShdw blurRad="63500" sx="102000" sy="102000" algn="ctr" rotWithShape="0">
              <a:prstClr val="black">
                <a:alpha val="40000"/>
              </a:prstClr>
            </a:outerShdw>
          </a:effectLst>
        </p:spPr>
      </p:pic>
      <p:sp>
        <p:nvSpPr>
          <p:cNvPr id="7" name="文本框 6">
            <a:extLst>
              <a:ext uri="{FF2B5EF4-FFF2-40B4-BE49-F238E27FC236}">
                <a16:creationId xmlns:a16="http://schemas.microsoft.com/office/drawing/2014/main" id="{FC865AA7-A1CD-4E53-B9E1-D7B6A261925D}"/>
              </a:ext>
            </a:extLst>
          </p:cNvPr>
          <p:cNvSpPr txBox="1"/>
          <p:nvPr/>
        </p:nvSpPr>
        <p:spPr>
          <a:xfrm>
            <a:off x="8791575" y="5915025"/>
            <a:ext cx="2480166" cy="400110"/>
          </a:xfrm>
          <a:prstGeom prst="rect">
            <a:avLst/>
          </a:prstGeom>
          <a:noFill/>
        </p:spPr>
        <p:txBody>
          <a:bodyPr wrap="none" rtlCol="0">
            <a:spAutoFit/>
          </a:bodyPr>
          <a:lstStyle/>
          <a:p>
            <a:r>
              <a:rPr lang="zh-CN" altLang="en-US" sz="2000" b="1" dirty="0"/>
              <a:t>甘地（</a:t>
            </a:r>
            <a:r>
              <a:rPr lang="en-US" altLang="zh-CN" sz="2000" b="1" dirty="0"/>
              <a:t>1869-1948</a:t>
            </a:r>
            <a:r>
              <a:rPr lang="zh-CN" altLang="en-US"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84CF8D-B0DB-43B3-8ADA-7B678A571EB9}"/>
              </a:ext>
            </a:extLst>
          </p:cNvPr>
          <p:cNvSpPr/>
          <p:nvPr/>
        </p:nvSpPr>
        <p:spPr>
          <a:xfrm>
            <a:off x="485775" y="1382286"/>
            <a:ext cx="8134350" cy="4093428"/>
          </a:xfrm>
          <a:prstGeom prst="rect">
            <a:avLst/>
          </a:prstGeom>
          <a:solidFill>
            <a:schemeClr val="accent2">
              <a:lumMod val="20000"/>
              <a:lumOff val="80000"/>
            </a:schemeClr>
          </a:solidFill>
        </p:spPr>
        <p:txBody>
          <a:bodyPr wrap="square">
            <a:spAutoFit/>
          </a:bodyPr>
          <a:lstStyle/>
          <a:p>
            <a:r>
              <a:rPr lang="zh-CN" altLang="en-US" sz="3600" b="1" kern="100" dirty="0">
                <a:solidFill>
                  <a:srgbClr val="0000FF"/>
                </a:solidFill>
                <a:latin typeface="Calibri"/>
                <a:ea typeface="楷体"/>
                <a:cs typeface="楷体"/>
              </a:rPr>
              <a:t>人物扫描：</a:t>
            </a:r>
            <a:r>
              <a:rPr lang="zh-CN" altLang="zh-CN" sz="2800" kern="100" dirty="0">
                <a:latin typeface="Calibri"/>
                <a:ea typeface="楷体"/>
                <a:cs typeface="楷体"/>
              </a:rPr>
              <a:t>甘地</a:t>
            </a:r>
            <a:r>
              <a:rPr lang="en-US" altLang="zh-CN" sz="2800" kern="100" dirty="0">
                <a:latin typeface="Calibri"/>
                <a:ea typeface="楷体"/>
                <a:cs typeface="楷体"/>
              </a:rPr>
              <a:t>1869</a:t>
            </a:r>
            <a:r>
              <a:rPr lang="zh-CN" altLang="zh-CN" sz="2800" kern="100" dirty="0">
                <a:latin typeface="Calibri"/>
                <a:ea typeface="楷体"/>
                <a:cs typeface="楷体"/>
              </a:rPr>
              <a:t>年出生于一个印度教家庭。他曾在伦敦大学学习法律，获得律师资格。大学毕业后，一次他前往南非首府办理案件，公司为他购买了头等车厢的车票。但在火车上，一个欧洲白人见到甘地后，立刻怒气冲冲地叫来车长，声称不愿与“有色人种”同坐一个车厢。甘地被要求改坐行李车厢，他拒绝接受，因此被赶下车。他后来回忆这件事时说，这是“我生平从未受过的侮辱。我的积极非暴力行动就从这天开始”。</a:t>
            </a:r>
            <a:endParaRPr lang="zh-CN" altLang="en-US" sz="2800" dirty="0"/>
          </a:p>
        </p:txBody>
      </p:sp>
      <p:sp>
        <p:nvSpPr>
          <p:cNvPr id="7" name="文本框 6">
            <a:extLst>
              <a:ext uri="{FF2B5EF4-FFF2-40B4-BE49-F238E27FC236}">
                <a16:creationId xmlns:a16="http://schemas.microsoft.com/office/drawing/2014/main" id="{CCD9AFA0-1433-41DD-8405-B635CD4D3CB2}"/>
              </a:ext>
            </a:extLst>
          </p:cNvPr>
          <p:cNvSpPr txBox="1"/>
          <p:nvPr/>
        </p:nvSpPr>
        <p:spPr>
          <a:xfrm>
            <a:off x="9067800" y="5772150"/>
            <a:ext cx="2480166" cy="400110"/>
          </a:xfrm>
          <a:prstGeom prst="rect">
            <a:avLst/>
          </a:prstGeom>
          <a:noFill/>
        </p:spPr>
        <p:txBody>
          <a:bodyPr wrap="none" rtlCol="0">
            <a:spAutoFit/>
          </a:bodyPr>
          <a:lstStyle/>
          <a:p>
            <a:r>
              <a:rPr lang="zh-CN" altLang="en-US" sz="2000" b="1" dirty="0"/>
              <a:t>甘地（</a:t>
            </a:r>
            <a:r>
              <a:rPr lang="en-US" altLang="zh-CN" sz="2000" b="1" dirty="0"/>
              <a:t>1869-1948</a:t>
            </a:r>
            <a:r>
              <a:rPr lang="zh-CN" altLang="en-US" sz="2000" b="1" dirty="0"/>
              <a:t>）</a:t>
            </a:r>
          </a:p>
        </p:txBody>
      </p:sp>
      <p:pic>
        <p:nvPicPr>
          <p:cNvPr id="8" name="Picture 6" descr="01300000178663121634264295220">
            <a:extLst>
              <a:ext uri="{FF2B5EF4-FFF2-40B4-BE49-F238E27FC236}">
                <a16:creationId xmlns:a16="http://schemas.microsoft.com/office/drawing/2014/main" id="{6F6C1CF9-6FFE-4B97-B7B0-BC45C78C1DE9}"/>
              </a:ext>
            </a:extLst>
          </p:cNvPr>
          <p:cNvPicPr>
            <a:picLocks noChangeAspect="1"/>
          </p:cNvPicPr>
          <p:nvPr/>
        </p:nvPicPr>
        <p:blipFill>
          <a:blip r:embed="rId2" cstate="print"/>
          <a:stretch>
            <a:fillRect/>
          </a:stretch>
        </p:blipFill>
        <p:spPr>
          <a:xfrm>
            <a:off x="8993505" y="285750"/>
            <a:ext cx="2442845" cy="5273040"/>
          </a:xfrm>
          <a:prstGeom prst="rect">
            <a:avLst/>
          </a:prstGeom>
          <a:noFill/>
          <a:ln w="9525"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41364834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709091" y="795930"/>
            <a:ext cx="5423535" cy="1779333"/>
          </a:xfrm>
          <a:prstGeom prst="rect">
            <a:avLst/>
          </a:prstGeom>
          <a:noFill/>
        </p:spPr>
        <p:txBody>
          <a:bodyPr wrap="square" rtlCol="0" anchor="t">
            <a:spAutoFit/>
          </a:bodyPr>
          <a:lstStyle/>
          <a:p>
            <a:pPr fontAlgn="base">
              <a:lnSpc>
                <a:spcPts val="3380"/>
              </a:lnSpc>
            </a:pPr>
            <a:r>
              <a:rPr lang="en-US" altLang="zh-CN" sz="2400" b="1" dirty="0">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dirty="0">
                <a:effectLst/>
                <a:latin typeface="宋体" panose="02010600030101010101" pitchFamily="2" charset="-122"/>
                <a:ea typeface="宋体" panose="02010600030101010101" pitchFamily="2" charset="-122"/>
                <a:cs typeface="宋体" panose="02010600030101010101" pitchFamily="2" charset="-122"/>
                <a:sym typeface="+mn-ea"/>
              </a:rPr>
              <a:t>材料一：</a:t>
            </a:r>
            <a:r>
              <a:rPr lang="en-US" altLang="zh-CN" sz="2400" b="1" dirty="0">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dirty="0">
                <a:effectLst/>
                <a:latin typeface="宋体" panose="02010600030101010101" pitchFamily="2" charset="-122"/>
                <a:ea typeface="宋体" panose="02010600030101010101" pitchFamily="2" charset="-122"/>
                <a:cs typeface="宋体" panose="02010600030101010101" pitchFamily="2" charset="-122"/>
                <a:sym typeface="+mn-ea"/>
              </a:rPr>
              <a:t>甘地号召印度人穿由传统手摇纺车织出的土布衣服，印度对英国的棉布进口量从</a:t>
            </a:r>
            <a:r>
              <a:rPr lang="en-US" altLang="zh-CN" sz="2400" b="1" dirty="0">
                <a:effectLst/>
                <a:latin typeface="宋体" panose="02010600030101010101" pitchFamily="2" charset="-122"/>
                <a:ea typeface="宋体" panose="02010600030101010101" pitchFamily="2" charset="-122"/>
                <a:cs typeface="宋体" panose="02010600030101010101" pitchFamily="2" charset="-122"/>
                <a:sym typeface="+mn-ea"/>
              </a:rPr>
              <a:t>1920</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年的</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10.2</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亿卢比，下降到</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1921</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年的</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5.7</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亿卢比。</a:t>
            </a:r>
            <a:endParaRPr lang="zh-CN" altLang="en-US" sz="2400" b="1" dirty="0">
              <a:effectLst/>
              <a:latin typeface="宋体" panose="02010600030101010101" pitchFamily="2" charset="-122"/>
              <a:ea typeface="宋体" panose="02010600030101010101" pitchFamily="2" charset="-122"/>
              <a:cs typeface="宋体" panose="02010600030101010101" pitchFamily="2" charset="-122"/>
            </a:endParaRPr>
          </a:p>
        </p:txBody>
      </p:sp>
      <p:pic>
        <p:nvPicPr>
          <p:cNvPr id="11" name="Picture 6" descr="jqss031229038"/>
          <p:cNvPicPr>
            <a:picLocks noChangeAspect="1"/>
          </p:cNvPicPr>
          <p:nvPr/>
        </p:nvPicPr>
        <p:blipFill>
          <a:blip r:embed="rId4" cstate="print"/>
          <a:srcRect t="3096"/>
          <a:stretch>
            <a:fillRect/>
          </a:stretch>
        </p:blipFill>
        <p:spPr>
          <a:xfrm>
            <a:off x="7186614" y="2786270"/>
            <a:ext cx="4849495" cy="3860800"/>
          </a:xfrm>
          <a:prstGeom prst="rect">
            <a:avLst/>
          </a:prstGeom>
          <a:noFill/>
          <a:ln w="9525">
            <a:noFill/>
          </a:ln>
          <a:effectLst>
            <a:softEdge rad="63500"/>
          </a:effectLst>
        </p:spPr>
      </p:pic>
      <p:sp>
        <p:nvSpPr>
          <p:cNvPr id="12" name="矩形 11">
            <a:extLst>
              <a:ext uri="{FF2B5EF4-FFF2-40B4-BE49-F238E27FC236}">
                <a16:creationId xmlns:a16="http://schemas.microsoft.com/office/drawing/2014/main" id="{06BC1DDE-97AD-43E1-B30D-B36EB7EAE0D5}"/>
              </a:ext>
            </a:extLst>
          </p:cNvPr>
          <p:cNvSpPr/>
          <p:nvPr/>
        </p:nvSpPr>
        <p:spPr>
          <a:xfrm>
            <a:off x="155891" y="508723"/>
            <a:ext cx="6553200" cy="4770537"/>
          </a:xfrm>
          <a:prstGeom prst="rect">
            <a:avLst/>
          </a:prstGeom>
        </p:spPr>
        <p:txBody>
          <a:bodyPr wrap="square">
            <a:spAutoFit/>
          </a:bodyPr>
          <a:lstStyle/>
          <a:p>
            <a:pPr fontAlgn="auto">
              <a:spcBef>
                <a:spcPct val="50000"/>
              </a:spcBef>
              <a:spcAft>
                <a:spcPts val="0"/>
              </a:spcAft>
              <a:defRPr/>
            </a:pPr>
            <a:r>
              <a:rPr lang="zh-CN" altLang="en-US" sz="3200" b="1" dirty="0">
                <a:solidFill>
                  <a:srgbClr val="FF0000"/>
                </a:solidFill>
                <a:effectLst>
                  <a:outerShdw blurRad="38100" dist="38100" dir="2700000" algn="tl">
                    <a:srgbClr val="C0C0C0"/>
                  </a:outerShdw>
                </a:effectLst>
                <a:latin typeface="+mn-ea"/>
              </a:rPr>
              <a:t>第一阶段：</a:t>
            </a:r>
            <a:endParaRPr lang="en-US" altLang="zh-CN" sz="3200" b="1" dirty="0">
              <a:solidFill>
                <a:srgbClr val="FF0000"/>
              </a:solidFill>
              <a:effectLst>
                <a:outerShdw blurRad="38100" dist="38100" dir="2700000" algn="tl">
                  <a:srgbClr val="C0C0C0"/>
                </a:outerShdw>
              </a:effectLst>
              <a:latin typeface="+mn-ea"/>
            </a:endParaRPr>
          </a:p>
          <a:p>
            <a:pPr fontAlgn="auto">
              <a:spcBef>
                <a:spcPct val="50000"/>
              </a:spcBef>
              <a:spcAft>
                <a:spcPts val="0"/>
              </a:spcAft>
              <a:defRPr/>
            </a:pPr>
            <a:r>
              <a:rPr lang="zh-CN" altLang="en-US" sz="3200" b="1" dirty="0">
                <a:effectLst>
                  <a:outerShdw blurRad="38100" dist="38100" dir="2700000" algn="tl">
                    <a:srgbClr val="C0C0C0"/>
                  </a:outerShdw>
                </a:effectLst>
                <a:latin typeface="+mn-ea"/>
              </a:rPr>
              <a:t>时间：</a:t>
            </a:r>
            <a:r>
              <a:rPr lang="en-US" altLang="zh-CN" sz="3200" b="1" dirty="0">
                <a:effectLst>
                  <a:outerShdw blurRad="38100" dist="38100" dir="2700000" algn="tl">
                    <a:srgbClr val="C0C0C0"/>
                  </a:outerShdw>
                </a:effectLst>
                <a:latin typeface="+mn-ea"/>
              </a:rPr>
              <a:t>1920</a:t>
            </a:r>
            <a:r>
              <a:rPr lang="zh-CN" altLang="en-US" sz="3200" b="1" dirty="0">
                <a:effectLst>
                  <a:outerShdw blurRad="38100" dist="38100" dir="2700000" algn="tl">
                    <a:srgbClr val="C0C0C0"/>
                  </a:outerShdw>
                </a:effectLst>
                <a:latin typeface="+mn-ea"/>
              </a:rPr>
              <a:t>年</a:t>
            </a:r>
            <a:r>
              <a:rPr lang="en-US" altLang="zh-CN" sz="3200" b="1" dirty="0">
                <a:effectLst>
                  <a:outerShdw blurRad="38100" dist="38100" dir="2700000" algn="tl">
                    <a:srgbClr val="C0C0C0"/>
                  </a:outerShdw>
                </a:effectLst>
                <a:latin typeface="+mn-ea"/>
              </a:rPr>
              <a:t>-1922</a:t>
            </a:r>
            <a:r>
              <a:rPr lang="zh-CN" altLang="en-US" sz="3200" b="1" dirty="0">
                <a:effectLst>
                  <a:outerShdw blurRad="38100" dist="38100" dir="2700000" algn="tl">
                    <a:srgbClr val="C0C0C0"/>
                  </a:outerShdw>
                </a:effectLst>
                <a:latin typeface="+mn-ea"/>
              </a:rPr>
              <a:t>年</a:t>
            </a:r>
            <a:endParaRPr lang="en-US" altLang="zh-CN" sz="3200" b="1" dirty="0">
              <a:effectLst>
                <a:outerShdw blurRad="38100" dist="38100" dir="2700000" algn="tl">
                  <a:srgbClr val="C0C0C0"/>
                </a:outerShdw>
              </a:effectLst>
              <a:latin typeface="+mn-ea"/>
            </a:endParaRPr>
          </a:p>
          <a:p>
            <a:pPr fontAlgn="auto">
              <a:spcBef>
                <a:spcPct val="50000"/>
              </a:spcBef>
              <a:spcAft>
                <a:spcPts val="0"/>
              </a:spcAft>
              <a:defRPr/>
            </a:pPr>
            <a:r>
              <a:rPr lang="zh-CN" altLang="en-US" sz="3200" b="1" dirty="0">
                <a:effectLst>
                  <a:outerShdw blurRad="38100" dist="38100" dir="2700000" algn="tl">
                    <a:srgbClr val="C0C0C0"/>
                  </a:outerShdw>
                </a:effectLst>
                <a:latin typeface="+mn-ea"/>
              </a:rPr>
              <a:t>内容（斗争形式）：</a:t>
            </a:r>
            <a:r>
              <a:rPr lang="en-US" altLang="zh-CN" sz="3200" b="1" dirty="0">
                <a:effectLst>
                  <a:outerShdw blurRad="38100" dist="38100" dir="2700000" algn="tl">
                    <a:srgbClr val="C0C0C0"/>
                  </a:outerShdw>
                </a:effectLst>
                <a:latin typeface="+mn-ea"/>
              </a:rPr>
              <a:t>A.</a:t>
            </a:r>
            <a:r>
              <a:rPr lang="zh-CN" altLang="en-US" sz="3200" b="1" dirty="0">
                <a:effectLst>
                  <a:outerShdw blurRad="38100" dist="38100" dir="2700000" algn="tl">
                    <a:srgbClr val="C0C0C0"/>
                  </a:outerShdw>
                </a:effectLst>
                <a:latin typeface="+mn-ea"/>
              </a:rPr>
              <a:t>抵制在殖民政府和法院中工作；</a:t>
            </a:r>
            <a:r>
              <a:rPr lang="en-US" altLang="zh-CN" sz="3200" b="1" dirty="0">
                <a:effectLst>
                  <a:outerShdw blurRad="38100" dist="38100" dir="2700000" algn="tl">
                    <a:srgbClr val="C0C0C0"/>
                  </a:outerShdw>
                </a:effectLst>
                <a:latin typeface="+mn-ea"/>
              </a:rPr>
              <a:t>B.</a:t>
            </a:r>
            <a:r>
              <a:rPr lang="zh-CN" altLang="en-US" sz="3200" b="1" dirty="0">
                <a:effectLst>
                  <a:outerShdw blurRad="38100" dist="38100" dir="2700000" algn="tl">
                    <a:srgbClr val="C0C0C0"/>
                  </a:outerShdw>
                </a:effectLst>
                <a:latin typeface="+mn-ea"/>
              </a:rPr>
              <a:t>拒绝在英国学校读书；</a:t>
            </a:r>
            <a:r>
              <a:rPr lang="en-US" altLang="zh-CN" sz="3200" b="1" dirty="0">
                <a:effectLst>
                  <a:outerShdw blurRad="38100" dist="38100" dir="2700000" algn="tl">
                    <a:srgbClr val="C0C0C0"/>
                  </a:outerShdw>
                </a:effectLst>
                <a:latin typeface="+mn-ea"/>
              </a:rPr>
              <a:t>C.</a:t>
            </a:r>
            <a:r>
              <a:rPr lang="zh-CN" altLang="en-US" sz="3200" b="1" dirty="0">
                <a:effectLst>
                  <a:outerShdw blurRad="38100" dist="38100" dir="2700000" algn="tl">
                    <a:srgbClr val="C0C0C0"/>
                  </a:outerShdw>
                </a:effectLst>
                <a:latin typeface="+mn-ea"/>
              </a:rPr>
              <a:t>鼓励发展手工纺织业，抵制英国商品；</a:t>
            </a:r>
            <a:r>
              <a:rPr lang="en-US" altLang="zh-CN" sz="3200" b="1" dirty="0">
                <a:effectLst>
                  <a:outerShdw blurRad="38100" dist="38100" dir="2700000" algn="tl">
                    <a:srgbClr val="C0C0C0"/>
                  </a:outerShdw>
                </a:effectLst>
                <a:latin typeface="+mn-ea"/>
              </a:rPr>
              <a:t>D.</a:t>
            </a:r>
            <a:r>
              <a:rPr lang="zh-CN" altLang="en-US" sz="3200" b="1" dirty="0">
                <a:effectLst>
                  <a:outerShdw blurRad="38100" dist="38100" dir="2700000" algn="tl">
                    <a:srgbClr val="C0C0C0"/>
                  </a:outerShdw>
                </a:effectLst>
                <a:latin typeface="+mn-ea"/>
              </a:rPr>
              <a:t>拒绝纳税，等等</a:t>
            </a:r>
          </a:p>
          <a:p>
            <a:pPr fontAlgn="auto">
              <a:spcBef>
                <a:spcPct val="50000"/>
              </a:spcBef>
              <a:spcAft>
                <a:spcPts val="0"/>
              </a:spcAft>
              <a:defRPr/>
            </a:pPr>
            <a:r>
              <a:rPr lang="zh-CN" altLang="en-US" sz="3200" b="1" dirty="0">
                <a:effectLst>
                  <a:outerShdw blurRad="38100" dist="38100" dir="2700000" algn="tl">
                    <a:srgbClr val="C0C0C0"/>
                  </a:outerShdw>
                </a:effectLst>
                <a:latin typeface="+mn-ea"/>
              </a:rPr>
              <a:t>结果：</a:t>
            </a:r>
            <a:r>
              <a:rPr lang="en-US" altLang="zh-CN" sz="3200" b="1" dirty="0">
                <a:effectLst>
                  <a:outerShdw blurRad="38100" dist="38100" dir="2700000" algn="tl">
                    <a:srgbClr val="C0C0C0"/>
                  </a:outerShdw>
                </a:effectLst>
                <a:latin typeface="+mn-ea"/>
              </a:rPr>
              <a:t>1922</a:t>
            </a:r>
            <a:r>
              <a:rPr lang="zh-CN" altLang="en-US" sz="3200" b="1" dirty="0">
                <a:effectLst>
                  <a:outerShdw blurRad="38100" dist="38100" dir="2700000" algn="tl">
                    <a:srgbClr val="C0C0C0"/>
                  </a:outerShdw>
                </a:effectLst>
                <a:latin typeface="+mn-ea"/>
              </a:rPr>
              <a:t>年发生了农民焚烧警察局的事件，甘地决定停止运动。</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图片1"/>
          <p:cNvPicPr>
            <a:picLocks noChangeAspect="1"/>
          </p:cNvPicPr>
          <p:nvPr/>
        </p:nvPicPr>
        <p:blipFill>
          <a:blip r:embed="rId4" cstate="print"/>
          <a:srcRect l="9045" t="16412" r="55521" b="17453"/>
          <a:stretch>
            <a:fillRect/>
          </a:stretch>
        </p:blipFill>
        <p:spPr>
          <a:xfrm>
            <a:off x="7832255" y="158923"/>
            <a:ext cx="3873970" cy="2461261"/>
          </a:xfrm>
          <a:prstGeom prst="rect">
            <a:avLst/>
          </a:prstGeom>
          <a:noFill/>
          <a:ln w="9525">
            <a:noFill/>
          </a:ln>
        </p:spPr>
      </p:pic>
      <p:sp>
        <p:nvSpPr>
          <p:cNvPr id="21508" name="Text Box 3"/>
          <p:cNvSpPr txBox="1"/>
          <p:nvPr/>
        </p:nvSpPr>
        <p:spPr>
          <a:xfrm>
            <a:off x="7964457" y="2552252"/>
            <a:ext cx="3124200" cy="441031"/>
          </a:xfrm>
          <a:prstGeom prst="rect">
            <a:avLst/>
          </a:prstGeom>
          <a:noFill/>
          <a:ln w="9525">
            <a:noFill/>
          </a:ln>
        </p:spPr>
        <p:txBody>
          <a:bodyPr anchor="t">
            <a:spAutoFit/>
          </a:bodyPr>
          <a:lstStyle/>
          <a:p>
            <a:pPr algn="ctr">
              <a:spcBef>
                <a:spcPct val="50000"/>
              </a:spcBef>
            </a:pPr>
            <a:r>
              <a:rPr lang="zh-CN" altLang="en-US" sz="2000" b="1" dirty="0">
                <a:latin typeface="Arial" panose="020B0604020202020204" pitchFamily="34" charset="0"/>
                <a:ea typeface="楷体_GB2312" panose="02010609030101010101" charset="-122"/>
              </a:rPr>
              <a:t>甘地在海滩上抓起一把盐</a:t>
            </a:r>
          </a:p>
        </p:txBody>
      </p:sp>
      <p:pic>
        <p:nvPicPr>
          <p:cNvPr id="14" name="图片 13">
            <a:extLst>
              <a:ext uri="{FF2B5EF4-FFF2-40B4-BE49-F238E27FC236}">
                <a16:creationId xmlns:a16="http://schemas.microsoft.com/office/drawing/2014/main" id="{46806F1E-75E5-4081-BD58-4CA55719B369}"/>
              </a:ext>
            </a:extLst>
          </p:cNvPr>
          <p:cNvPicPr>
            <a:picLocks noChangeAspect="1"/>
          </p:cNvPicPr>
          <p:nvPr/>
        </p:nvPicPr>
        <p:blipFill>
          <a:blip r:embed="rId5">
            <a:lum bright="-6000"/>
          </a:blip>
          <a:stretch>
            <a:fillRect/>
          </a:stretch>
        </p:blipFill>
        <p:spPr>
          <a:xfrm>
            <a:off x="6983577" y="2950957"/>
            <a:ext cx="4821555" cy="3475990"/>
          </a:xfrm>
          <a:prstGeom prst="rect">
            <a:avLst/>
          </a:prstGeom>
          <a:effectLst>
            <a:outerShdw blurRad="63500" sx="102000" sy="102000" algn="ctr" rotWithShape="0">
              <a:prstClr val="black">
                <a:alpha val="40000"/>
              </a:prstClr>
            </a:outerShdw>
          </a:effectLst>
        </p:spPr>
      </p:pic>
      <p:sp>
        <p:nvSpPr>
          <p:cNvPr id="15" name="矩形 14">
            <a:extLst>
              <a:ext uri="{FF2B5EF4-FFF2-40B4-BE49-F238E27FC236}">
                <a16:creationId xmlns:a16="http://schemas.microsoft.com/office/drawing/2014/main" id="{9F4A93DD-F9F4-4DE9-AA46-33B5E3535DD2}"/>
              </a:ext>
            </a:extLst>
          </p:cNvPr>
          <p:cNvSpPr/>
          <p:nvPr/>
        </p:nvSpPr>
        <p:spPr>
          <a:xfrm>
            <a:off x="386868" y="422118"/>
            <a:ext cx="6128232" cy="4616648"/>
          </a:xfrm>
          <a:prstGeom prst="rect">
            <a:avLst/>
          </a:prstGeom>
        </p:spPr>
        <p:txBody>
          <a:bodyPr wrap="square">
            <a:spAutoFit/>
          </a:bodyPr>
          <a:lstStyle/>
          <a:p>
            <a:pPr fontAlgn="auto">
              <a:spcBef>
                <a:spcPct val="50000"/>
              </a:spcBef>
              <a:spcAft>
                <a:spcPts val="0"/>
              </a:spcAft>
              <a:defRPr/>
            </a:pPr>
            <a:r>
              <a:rPr lang="zh-CN" altLang="en-US" sz="2800" b="1" dirty="0">
                <a:solidFill>
                  <a:srgbClr val="FF0000"/>
                </a:solidFill>
                <a:effectLst>
                  <a:outerShdw blurRad="38100" dist="38100" dir="2700000" algn="tl">
                    <a:srgbClr val="C0C0C0"/>
                  </a:outerShdw>
                </a:effectLst>
                <a:latin typeface="宋体" panose="02010600030101010101" pitchFamily="2" charset="-122"/>
              </a:rPr>
              <a:t>第二阶段：</a:t>
            </a:r>
            <a:endParaRPr lang="en-US" altLang="zh-CN" sz="2800" b="1" dirty="0">
              <a:solidFill>
                <a:srgbClr val="FF0000"/>
              </a:solidFill>
              <a:effectLst>
                <a:outerShdw blurRad="38100" dist="38100" dir="2700000" algn="tl">
                  <a:srgbClr val="C0C0C0"/>
                </a:outerShdw>
              </a:effectLst>
              <a:latin typeface="宋体" panose="02010600030101010101" pitchFamily="2" charset="-122"/>
            </a:endParaRPr>
          </a:p>
          <a:p>
            <a:pPr fontAlgn="auto">
              <a:spcBef>
                <a:spcPct val="50000"/>
              </a:spcBef>
              <a:spcAft>
                <a:spcPts val="0"/>
              </a:spcAft>
              <a:defRPr/>
            </a:pPr>
            <a:r>
              <a:rPr lang="zh-CN" altLang="en-US" sz="2800" b="1" dirty="0">
                <a:effectLst>
                  <a:outerShdw blurRad="38100" dist="38100" dir="2700000" algn="tl">
                    <a:srgbClr val="C0C0C0"/>
                  </a:outerShdw>
                </a:effectLst>
                <a:latin typeface="宋体" panose="02010600030101010101" pitchFamily="2" charset="-122"/>
              </a:rPr>
              <a:t>时间：</a:t>
            </a:r>
            <a:r>
              <a:rPr lang="en-US" altLang="zh-CN" sz="2800" b="1" dirty="0">
                <a:effectLst>
                  <a:outerShdw blurRad="38100" dist="38100" dir="2700000" algn="tl">
                    <a:srgbClr val="C0C0C0"/>
                  </a:outerShdw>
                </a:effectLst>
                <a:latin typeface="宋体" panose="02010600030101010101" pitchFamily="2" charset="-122"/>
              </a:rPr>
              <a:t>1930</a:t>
            </a:r>
            <a:r>
              <a:rPr lang="zh-CN" altLang="en-US" sz="2800" b="1" dirty="0">
                <a:effectLst>
                  <a:outerShdw blurRad="38100" dist="38100" dir="2700000" algn="tl">
                    <a:srgbClr val="C0C0C0"/>
                  </a:outerShdw>
                </a:effectLst>
                <a:latin typeface="宋体" panose="02010600030101010101" pitchFamily="2" charset="-122"/>
              </a:rPr>
              <a:t>年</a:t>
            </a:r>
            <a:endParaRPr lang="en-US" altLang="zh-CN" sz="2800" b="1" dirty="0">
              <a:effectLst>
                <a:outerShdw blurRad="38100" dist="38100" dir="2700000" algn="tl">
                  <a:srgbClr val="C0C0C0"/>
                </a:outerShdw>
              </a:effectLst>
              <a:latin typeface="宋体" panose="02010600030101010101" pitchFamily="2" charset="-122"/>
            </a:endParaRPr>
          </a:p>
          <a:p>
            <a:pPr fontAlgn="auto">
              <a:spcBef>
                <a:spcPct val="50000"/>
              </a:spcBef>
              <a:spcAft>
                <a:spcPts val="0"/>
              </a:spcAft>
              <a:defRPr/>
            </a:pPr>
            <a:r>
              <a:rPr lang="zh-CN" altLang="en-US" sz="2800" b="1" dirty="0">
                <a:effectLst>
                  <a:outerShdw blurRad="38100" dist="38100" dir="2700000" algn="tl">
                    <a:srgbClr val="C0C0C0"/>
                  </a:outerShdw>
                </a:effectLst>
                <a:latin typeface="宋体" panose="02010600030101010101" pitchFamily="2" charset="-122"/>
              </a:rPr>
              <a:t>内容（斗争形式）：采取不服从形式，所以又称“文明不服从运动”。甘地向殖民当局提出了降低田赋，释放政治犯，废除食盐专卖等要求。带领拥护者自取食盐。</a:t>
            </a:r>
            <a:endParaRPr lang="en-US" altLang="zh-CN" sz="2800" b="1" dirty="0">
              <a:effectLst>
                <a:outerShdw blurRad="38100" dist="38100" dir="2700000" algn="tl">
                  <a:srgbClr val="C0C0C0"/>
                </a:outerShdw>
              </a:effectLst>
              <a:latin typeface="宋体" panose="02010600030101010101" pitchFamily="2" charset="-122"/>
            </a:endParaRPr>
          </a:p>
          <a:p>
            <a:pPr fontAlgn="auto">
              <a:spcBef>
                <a:spcPct val="50000"/>
              </a:spcBef>
              <a:spcAft>
                <a:spcPts val="0"/>
              </a:spcAft>
              <a:defRPr/>
            </a:pPr>
            <a:r>
              <a:rPr lang="zh-CN" altLang="en-US" sz="2800" b="1" dirty="0">
                <a:effectLst>
                  <a:outerShdw blurRad="38100" dist="38100" dir="2700000" algn="tl">
                    <a:srgbClr val="C0C0C0"/>
                  </a:outerShdw>
                </a:effectLst>
                <a:latin typeface="宋体" panose="02010600030101010101" pitchFamily="2" charset="-122"/>
              </a:rPr>
              <a:t>结果：</a:t>
            </a:r>
            <a:r>
              <a:rPr lang="zh-CN" altLang="zh-CN" sz="2800" b="1" dirty="0"/>
              <a:t>印度总督与甘地谈判，双方妥协。</a:t>
            </a:r>
            <a:endParaRPr lang="en-US" altLang="zh-CN" sz="2800" b="1" dirty="0">
              <a:effectLst>
                <a:outerShdw blurRad="38100" dist="38100" dir="2700000" algn="tl">
                  <a:srgbClr val="C0C0C0"/>
                </a:outerShdw>
              </a:effectLst>
              <a:latin typeface="宋体" panose="02010600030101010101" pitchFamily="2" charset="-122"/>
            </a:endParaRPr>
          </a:p>
        </p:txBody>
      </p:sp>
      <p:sp>
        <p:nvSpPr>
          <p:cNvPr id="2" name="文本框 1">
            <a:extLst>
              <a:ext uri="{FF2B5EF4-FFF2-40B4-BE49-F238E27FC236}">
                <a16:creationId xmlns:a16="http://schemas.microsoft.com/office/drawing/2014/main" id="{AAFF2BE9-E46D-47C9-B402-EA04514EA480}"/>
              </a:ext>
            </a:extLst>
          </p:cNvPr>
          <p:cNvSpPr txBox="1"/>
          <p:nvPr/>
        </p:nvSpPr>
        <p:spPr>
          <a:xfrm>
            <a:off x="8378691" y="6426947"/>
            <a:ext cx="2031325" cy="369332"/>
          </a:xfrm>
          <a:prstGeom prst="rect">
            <a:avLst/>
          </a:prstGeom>
          <a:noFill/>
        </p:spPr>
        <p:txBody>
          <a:bodyPr wrap="none" rtlCol="0">
            <a:spAutoFit/>
          </a:bodyPr>
          <a:lstStyle/>
          <a:p>
            <a:r>
              <a:rPr lang="zh-CN" altLang="en-US" dirty="0"/>
              <a:t>甘地和他的追随者</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21507"/>
                                        </p:tgtEl>
                                        <p:attrNameLst>
                                          <p:attrName>style.visibility</p:attrName>
                                        </p:attrNameLst>
                                      </p:cBhvr>
                                      <p:to>
                                        <p:strVal val="visible"/>
                                      </p:to>
                                    </p:set>
                                    <p:anim calcmode="lin" valueType="num">
                                      <p:cBhvr additive="base">
                                        <p:cTn id="9" dur="500" fill="hold"/>
                                        <p:tgtEl>
                                          <p:spTgt spid="21507"/>
                                        </p:tgtEl>
                                        <p:attrNameLst>
                                          <p:attrName>ppt_x</p:attrName>
                                        </p:attrNameLst>
                                      </p:cBhvr>
                                      <p:tavLst>
                                        <p:tav tm="0">
                                          <p:val>
                                            <p:strVal val="1+#ppt_w/2"/>
                                          </p:val>
                                        </p:tav>
                                        <p:tav tm="100000">
                                          <p:val>
                                            <p:strVal val="#ppt_x"/>
                                          </p:val>
                                        </p:tav>
                                      </p:tavLst>
                                    </p:anim>
                                    <p:anim calcmode="lin" valueType="num">
                                      <p:cBhvr additive="base">
                                        <p:cTn id="10" dur="500" fill="hold"/>
                                        <p:tgtEl>
                                          <p:spTgt spid="2150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21508"/>
                                        </p:tgtEl>
                                        <p:attrNameLst>
                                          <p:attrName>style.visibility</p:attrName>
                                        </p:attrNameLst>
                                      </p:cBhvr>
                                      <p:to>
                                        <p:strVal val="visible"/>
                                      </p:to>
                                    </p:set>
                                    <p:anim calcmode="lin" valueType="num">
                                      <p:cBhvr additive="base">
                                        <p:cTn id="13" dur="500" fill="hold"/>
                                        <p:tgtEl>
                                          <p:spTgt spid="21508"/>
                                        </p:tgtEl>
                                        <p:attrNameLst>
                                          <p:attrName>ppt_x</p:attrName>
                                        </p:attrNameLst>
                                      </p:cBhvr>
                                      <p:tavLst>
                                        <p:tav tm="0">
                                          <p:val>
                                            <p:strVal val="1+#ppt_w/2"/>
                                          </p:val>
                                        </p:tav>
                                        <p:tav tm="100000">
                                          <p:val>
                                            <p:strVal val="#ppt_x"/>
                                          </p:val>
                                        </p:tav>
                                      </p:tavLst>
                                    </p:anim>
                                    <p:anim calcmode="lin" valueType="num">
                                      <p:cBhvr additive="base">
                                        <p:cTn id="14" dur="500" fill="hold"/>
                                        <p:tgtEl>
                                          <p:spTgt spid="21508"/>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1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甘地食盐运动_高清">
            <a:hlinkClick r:id="" action="ppaction://media"/>
          </p:cNvPr>
          <p:cNvPicPr/>
          <p:nvPr>
            <a:videoFile r:link="rId3"/>
            <p:extLst>
              <p:ext uri="{DAA4B4D4-6D71-4841-9C94-3DE7FCFB9230}">
                <p14:media xmlns:p14="http://schemas.microsoft.com/office/powerpoint/2010/main" r:embed="rId2"/>
              </p:ext>
            </p:extLst>
          </p:nvPr>
        </p:nvPicPr>
        <p:blipFill>
          <a:blip r:embed="rId5" cstate="print"/>
          <a:stretch>
            <a:fillRect/>
          </a:stretch>
        </p:blipFill>
        <p:spPr>
          <a:xfrm>
            <a:off x="8255" y="-4445"/>
            <a:ext cx="12175490" cy="685101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文本框 88066"/>
          <p:cNvSpPr txBox="1"/>
          <p:nvPr/>
        </p:nvSpPr>
        <p:spPr>
          <a:xfrm>
            <a:off x="540748" y="4056248"/>
            <a:ext cx="5995670" cy="1384995"/>
          </a:xfrm>
          <a:prstGeom prst="rect">
            <a:avLst/>
          </a:prstGeom>
          <a:noFill/>
          <a:ln w="9525">
            <a:noFill/>
          </a:ln>
        </p:spPr>
        <p:txBody>
          <a:bodyPr wrap="square">
            <a:spAutoFit/>
          </a:bodyPr>
          <a:lstStyle/>
          <a:p>
            <a:pPr>
              <a:spcBef>
                <a:spcPct val="50000"/>
              </a:spcBef>
            </a:pPr>
            <a:r>
              <a:rPr lang="zh-CN" altLang="en-US" sz="2800" dirty="0">
                <a:solidFill>
                  <a:schemeClr val="tx1"/>
                </a:solidFill>
                <a:latin typeface="Arial" panose="020B0604020202020204" pitchFamily="34" charset="0"/>
                <a:ea typeface="黑体" panose="02010609060101010101" charset="-122"/>
              </a:rPr>
              <a:t>       第</a:t>
            </a:r>
            <a:r>
              <a:rPr lang="en-US" altLang="zh-CN" sz="2800" dirty="0">
                <a:solidFill>
                  <a:schemeClr val="tx1"/>
                </a:solidFill>
                <a:latin typeface="Arial" panose="020B0604020202020204" pitchFamily="34" charset="0"/>
                <a:ea typeface="黑体" panose="02010609060101010101" charset="-122"/>
              </a:rPr>
              <a:t>61</a:t>
            </a:r>
            <a:r>
              <a:rPr lang="zh-CN" altLang="en-US" sz="2800" dirty="0">
                <a:solidFill>
                  <a:schemeClr val="tx1"/>
                </a:solidFill>
                <a:latin typeface="Arial" panose="020B0604020202020204" pitchFamily="34" charset="0"/>
                <a:ea typeface="黑体" panose="02010609060101010101" charset="-122"/>
              </a:rPr>
              <a:t>届联合国大会通过决议，决定将每年的</a:t>
            </a:r>
            <a:r>
              <a:rPr lang="zh-CN" altLang="en-US" sz="2800" dirty="0">
                <a:solidFill>
                  <a:srgbClr val="FF0000"/>
                </a:solidFill>
                <a:latin typeface="Arial" panose="020B0604020202020204" pitchFamily="34" charset="0"/>
                <a:ea typeface="黑体" panose="02010609060101010101" charset="-122"/>
              </a:rPr>
              <a:t>１０月２日</a:t>
            </a:r>
            <a:r>
              <a:rPr lang="zh-CN" altLang="en-US" sz="2800" dirty="0">
                <a:solidFill>
                  <a:schemeClr val="tx1"/>
                </a:solidFill>
                <a:latin typeface="Arial" panose="020B0604020202020204" pitchFamily="34" charset="0"/>
                <a:ea typeface="黑体" panose="02010609060101010101" charset="-122"/>
              </a:rPr>
              <a:t>，即印度</a:t>
            </a:r>
            <a:r>
              <a:rPr lang="zh-CN" altLang="en-US" sz="2800" dirty="0">
                <a:solidFill>
                  <a:srgbClr val="FF0000"/>
                </a:solidFill>
                <a:latin typeface="Arial" panose="020B0604020202020204" pitchFamily="34" charset="0"/>
                <a:ea typeface="黑体" panose="02010609060101010101" charset="-122"/>
              </a:rPr>
              <a:t>圣雄甘地</a:t>
            </a:r>
            <a:r>
              <a:rPr lang="zh-CN" altLang="en-US" sz="2800" dirty="0">
                <a:solidFill>
                  <a:schemeClr val="tx1"/>
                </a:solidFill>
                <a:latin typeface="Arial" panose="020B0604020202020204" pitchFamily="34" charset="0"/>
                <a:ea typeface="黑体" panose="02010609060101010101" charset="-122"/>
              </a:rPr>
              <a:t>的诞辰，定为“</a:t>
            </a:r>
            <a:r>
              <a:rPr lang="zh-CN" altLang="en-US" sz="2800" dirty="0">
                <a:solidFill>
                  <a:srgbClr val="FF0000"/>
                </a:solidFill>
                <a:latin typeface="Arial" panose="020B0604020202020204" pitchFamily="34" charset="0"/>
                <a:ea typeface="黑体" panose="02010609060101010101" charset="-122"/>
              </a:rPr>
              <a:t>国际非暴力日</a:t>
            </a:r>
            <a:r>
              <a:rPr lang="zh-CN" altLang="en-US" sz="2800" dirty="0">
                <a:solidFill>
                  <a:schemeClr val="tx1"/>
                </a:solidFill>
                <a:latin typeface="Arial" panose="020B0604020202020204" pitchFamily="34" charset="0"/>
                <a:ea typeface="黑体" panose="02010609060101010101" charset="-122"/>
              </a:rPr>
              <a:t>”。</a:t>
            </a:r>
          </a:p>
        </p:txBody>
      </p:sp>
      <p:sp>
        <p:nvSpPr>
          <p:cNvPr id="21506" name="矩形 1"/>
          <p:cNvSpPr/>
          <p:nvPr/>
        </p:nvSpPr>
        <p:spPr>
          <a:xfrm>
            <a:off x="316518" y="1416757"/>
            <a:ext cx="6555618" cy="1815882"/>
          </a:xfrm>
          <a:prstGeom prst="rect">
            <a:avLst/>
          </a:prstGeom>
          <a:noFill/>
          <a:ln w="9525">
            <a:noFill/>
          </a:ln>
        </p:spPr>
        <p:txBody>
          <a:bodyPr wrap="square" anchor="t">
            <a:spAutoFit/>
          </a:bodyPr>
          <a:lstStyle/>
          <a:p>
            <a:r>
              <a:rPr lang="en-US" altLang="zh-CN" sz="2800" b="1" dirty="0">
                <a:solidFill>
                  <a:srgbClr val="002060"/>
                </a:solidFill>
                <a:latin typeface="楷体" panose="02010609060101010101" charset="-122"/>
                <a:ea typeface="楷体" panose="02010609060101010101" charset="-122"/>
              </a:rPr>
              <a:t>    </a:t>
            </a:r>
            <a:r>
              <a:rPr lang="zh-CN" altLang="zh-CN" sz="2800" b="1" dirty="0">
                <a:solidFill>
                  <a:srgbClr val="002060"/>
                </a:solidFill>
                <a:latin typeface="楷体" panose="02010609060101010101" charset="-122"/>
                <a:ea typeface="楷体" panose="02010609060101010101" charset="-122"/>
              </a:rPr>
              <a:t>在</a:t>
            </a:r>
            <a:r>
              <a:rPr lang="en-US" altLang="zh-CN" sz="2800" b="1" dirty="0">
                <a:solidFill>
                  <a:srgbClr val="002060"/>
                </a:solidFill>
                <a:latin typeface="楷体" panose="02010609060101010101" charset="-122"/>
                <a:ea typeface="楷体" panose="02010609060101010101" charset="-122"/>
              </a:rPr>
              <a:t>1982</a:t>
            </a:r>
            <a:r>
              <a:rPr lang="zh-CN" altLang="zh-CN" sz="2800" b="1" dirty="0">
                <a:solidFill>
                  <a:srgbClr val="002060"/>
                </a:solidFill>
                <a:latin typeface="楷体" panose="02010609060101010101" charset="-122"/>
                <a:ea typeface="楷体" panose="02010609060101010101" charset="-122"/>
              </a:rPr>
              <a:t>年第</a:t>
            </a:r>
            <a:r>
              <a:rPr lang="en-US" altLang="zh-CN" sz="2800" b="1" dirty="0">
                <a:solidFill>
                  <a:srgbClr val="002060"/>
                </a:solidFill>
                <a:latin typeface="楷体" panose="02010609060101010101" charset="-122"/>
                <a:ea typeface="楷体" panose="02010609060101010101" charset="-122"/>
              </a:rPr>
              <a:t>55</a:t>
            </a:r>
            <a:r>
              <a:rPr lang="zh-CN" altLang="zh-CN" sz="2800" b="1" dirty="0">
                <a:solidFill>
                  <a:srgbClr val="002060"/>
                </a:solidFill>
                <a:latin typeface="楷体" panose="02010609060101010101" charset="-122"/>
                <a:ea typeface="楷体" panose="02010609060101010101" charset="-122"/>
              </a:rPr>
              <a:t>届奥斯卡颁奖典礼上，影片《甘地传》获得八项大奖，上台领奖的人强调说：“真正应该获奖的是甘地本人。”</a:t>
            </a:r>
          </a:p>
        </p:txBody>
      </p:sp>
      <p:pic>
        <p:nvPicPr>
          <p:cNvPr id="21507" name="Picture 2" descr="http://www.138top.com/UploadFiles/2011-07/admin/2011711139802337.jpg"/>
          <p:cNvPicPr>
            <a:picLocks noChangeAspect="1"/>
          </p:cNvPicPr>
          <p:nvPr/>
        </p:nvPicPr>
        <p:blipFill>
          <a:blip r:embed="rId4" cstate="print"/>
          <a:stretch>
            <a:fillRect/>
          </a:stretch>
        </p:blipFill>
        <p:spPr>
          <a:xfrm>
            <a:off x="7207853" y="175982"/>
            <a:ext cx="4073419" cy="6506035"/>
          </a:xfrm>
          <a:prstGeom prst="rect">
            <a:avLst/>
          </a:prstGeom>
          <a:noFill/>
          <a:ln w="9525">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p:tgtEl>
                                          <p:spTgt spid="88067"/>
                                        </p:tgtEl>
                                        <p:attrNameLst>
                                          <p:attrName>ppt_x</p:attrName>
                                        </p:attrNameLst>
                                      </p:cBhvr>
                                      <p:tavLst>
                                        <p:tav tm="0">
                                          <p:val>
                                            <p:strVal val="#ppt_x+#ppt_w*1.125000"/>
                                          </p:val>
                                        </p:tav>
                                        <p:tav tm="100000">
                                          <p:val>
                                            <p:strVal val="#ppt_x"/>
                                          </p:val>
                                        </p:tav>
                                      </p:tavLst>
                                    </p:anim>
                                    <p:animEffect transition="in" filter="wipe(left)">
                                      <p:cBhvr>
                                        <p:cTn id="8" dur="500"/>
                                        <p:tgtEl>
                                          <p:spTgt spid="88067"/>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p:tgtEl>
                                          <p:spTgt spid="21506"/>
                                        </p:tgtEl>
                                        <p:attrNameLst>
                                          <p:attrName>ppt_x</p:attrName>
                                        </p:attrNameLst>
                                      </p:cBhvr>
                                      <p:tavLst>
                                        <p:tav tm="0">
                                          <p:val>
                                            <p:strVal val="#ppt_x+#ppt_w*1.125000"/>
                                          </p:val>
                                        </p:tav>
                                        <p:tav tm="100000">
                                          <p:val>
                                            <p:strVal val="#ppt_x"/>
                                          </p:val>
                                        </p:tav>
                                      </p:tavLst>
                                    </p:anim>
                                    <p:animEffect transition="in" filter="wipe(left)">
                                      <p:cBhvr>
                                        <p:cTn id="12" dur="500"/>
                                        <p:tgtEl>
                                          <p:spTgt spid="21506"/>
                                        </p:tgtEl>
                                      </p:cBhvr>
                                    </p:animEffect>
                                  </p:childTnLst>
                                </p:cTn>
                              </p:par>
                              <p:par>
                                <p:cTn id="13" presetID="12" presetClass="entr" presetSubtype="2" fill="hold" nodeType="withEffect">
                                  <p:stCondLst>
                                    <p:cond delay="0"/>
                                  </p:stCondLst>
                                  <p:childTnLst>
                                    <p:set>
                                      <p:cBhvr>
                                        <p:cTn id="14" dur="1" fill="hold">
                                          <p:stCondLst>
                                            <p:cond delay="0"/>
                                          </p:stCondLst>
                                        </p:cTn>
                                        <p:tgtEl>
                                          <p:spTgt spid="21507"/>
                                        </p:tgtEl>
                                        <p:attrNameLst>
                                          <p:attrName>style.visibility</p:attrName>
                                        </p:attrNameLst>
                                      </p:cBhvr>
                                      <p:to>
                                        <p:strVal val="visible"/>
                                      </p:to>
                                    </p:set>
                                    <p:anim calcmode="lin" valueType="num">
                                      <p:cBhvr additive="base">
                                        <p:cTn id="15" dur="500"/>
                                        <p:tgtEl>
                                          <p:spTgt spid="21507"/>
                                        </p:tgtEl>
                                        <p:attrNameLst>
                                          <p:attrName>ppt_x</p:attrName>
                                        </p:attrNameLst>
                                      </p:cBhvr>
                                      <p:tavLst>
                                        <p:tav tm="0">
                                          <p:val>
                                            <p:strVal val="#ppt_x+#ppt_w*1.125000"/>
                                          </p:val>
                                        </p:tav>
                                        <p:tav tm="100000">
                                          <p:val>
                                            <p:strVal val="#ppt_x"/>
                                          </p:val>
                                        </p:tav>
                                      </p:tavLst>
                                    </p:anim>
                                    <p:animEffect transition="in" filter="wipe(left)">
                                      <p:cBhvr>
                                        <p:cTn id="16"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P spid="215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5125" y="1128436"/>
            <a:ext cx="11257280" cy="1383665"/>
          </a:xfrm>
          <a:prstGeom prst="rect">
            <a:avLst/>
          </a:prstGeom>
          <a:noFill/>
        </p:spPr>
        <p:txBody>
          <a:bodyPr wrap="square" rtlCol="0">
            <a:spAutoFit/>
          </a:bodyPr>
          <a:lstStyle/>
          <a:p>
            <a:r>
              <a:rPr lang="en-US" altLang="zh-CN" sz="2800" b="1" dirty="0">
                <a:latin typeface="微软雅黑" panose="020B0503020204020204" charset="-122"/>
                <a:ea typeface="微软雅黑" panose="020B0503020204020204" charset="-122"/>
              </a:rPr>
              <a:t>      </a:t>
            </a:r>
            <a:r>
              <a:rPr lang="zh-CN" altLang="en-US" sz="2800" b="1" dirty="0">
                <a:latin typeface="微软雅黑" panose="020B0503020204020204" charset="-122"/>
                <a:ea typeface="微软雅黑" panose="020B0503020204020204" charset="-122"/>
              </a:rPr>
              <a:t>意义：</a:t>
            </a:r>
            <a:r>
              <a:rPr lang="en-US" altLang="zh-CN" sz="2800" b="1" dirty="0">
                <a:latin typeface="微软雅黑" panose="020B0503020204020204" charset="-122"/>
                <a:ea typeface="微软雅黑" panose="020B0503020204020204" charset="-122"/>
              </a:rPr>
              <a:t>  </a:t>
            </a:r>
            <a:r>
              <a:rPr lang="zh-CN" altLang="en-US" sz="2800" b="1" dirty="0">
                <a:latin typeface="微软雅黑" panose="020B0503020204020204" charset="-122"/>
                <a:ea typeface="微软雅黑" panose="020B0503020204020204" charset="-122"/>
              </a:rPr>
              <a:t>甘地领导的非暴力不合作运动，</a:t>
            </a:r>
            <a:r>
              <a:rPr lang="zh-CN" altLang="en-US" sz="2800" b="1" dirty="0">
                <a:solidFill>
                  <a:srgbClr val="FF0000"/>
                </a:solidFill>
                <a:latin typeface="微软雅黑" panose="020B0503020204020204" charset="-122"/>
                <a:ea typeface="微软雅黑" panose="020B0503020204020204" charset="-122"/>
              </a:rPr>
              <a:t>打击了</a:t>
            </a:r>
            <a:r>
              <a:rPr lang="zh-CN" altLang="en-US" sz="2800" b="1" dirty="0">
                <a:latin typeface="微软雅黑" panose="020B0503020204020204" charset="-122"/>
                <a:ea typeface="微软雅黑" panose="020B0503020204020204" charset="-122"/>
              </a:rPr>
              <a:t>英国殖民统治，</a:t>
            </a:r>
            <a:r>
              <a:rPr lang="zh-CN" altLang="en-US" sz="2800" b="1" dirty="0">
                <a:solidFill>
                  <a:srgbClr val="FF0000"/>
                </a:solidFill>
                <a:latin typeface="微软雅黑" panose="020B0503020204020204" charset="-122"/>
                <a:ea typeface="微软雅黑" panose="020B0503020204020204" charset="-122"/>
              </a:rPr>
              <a:t>增强了</a:t>
            </a:r>
            <a:r>
              <a:rPr lang="zh-CN" altLang="en-US" sz="2800" b="1" dirty="0">
                <a:latin typeface="微软雅黑" panose="020B0503020204020204" charset="-122"/>
                <a:ea typeface="微软雅黑" panose="020B0503020204020204" charset="-122"/>
              </a:rPr>
              <a:t>印度的民族自尊心和自信心；甘地控制了群众的斗争方式，</a:t>
            </a:r>
            <a:r>
              <a:rPr lang="zh-CN" altLang="en-US" sz="2800" b="1" dirty="0">
                <a:solidFill>
                  <a:srgbClr val="FF0000"/>
                </a:solidFill>
                <a:latin typeface="微软雅黑" panose="020B0503020204020204" charset="-122"/>
                <a:ea typeface="微软雅黑" panose="020B0503020204020204" charset="-122"/>
              </a:rPr>
              <a:t>保证了</a:t>
            </a:r>
            <a:r>
              <a:rPr lang="zh-CN" altLang="en-US" sz="2800" b="1" dirty="0">
                <a:latin typeface="微软雅黑" panose="020B0503020204020204" charset="-122"/>
                <a:ea typeface="微软雅黑" panose="020B0503020204020204" charset="-122"/>
              </a:rPr>
              <a:t>资产阶级对运动的领导权。</a:t>
            </a:r>
          </a:p>
        </p:txBody>
      </p:sp>
      <p:sp>
        <p:nvSpPr>
          <p:cNvPr id="8" name="文本框 7"/>
          <p:cNvSpPr txBox="1"/>
          <p:nvPr/>
        </p:nvSpPr>
        <p:spPr>
          <a:xfrm>
            <a:off x="275791" y="358322"/>
            <a:ext cx="3337560" cy="460375"/>
          </a:xfrm>
          <a:prstGeom prst="rect">
            <a:avLst/>
          </a:prstGeom>
          <a:noFill/>
        </p:spPr>
        <p:txBody>
          <a:bodyPr wrap="square" rtlCol="0">
            <a:spAutoFit/>
          </a:bodyPr>
          <a:lstStyle/>
          <a:p>
            <a:r>
              <a:rPr lang="en-US" altLang="zh-CN" sz="2400" b="1" dirty="0">
                <a:latin typeface="微软雅黑" panose="020B0503020204020204" charset="-122"/>
                <a:ea typeface="微软雅黑" panose="020B0503020204020204" charset="-122"/>
                <a:cs typeface="微软雅黑" panose="020B0503020204020204" charset="-122"/>
              </a:rPr>
              <a:t>3</a:t>
            </a:r>
            <a:r>
              <a:rPr lang="zh-CN" altLang="en-US" sz="2400" b="1" dirty="0">
                <a:latin typeface="微软雅黑" panose="020B0503020204020204" charset="-122"/>
                <a:ea typeface="微软雅黑" panose="020B0503020204020204" charset="-122"/>
                <a:cs typeface="微软雅黑" panose="020B0503020204020204" charset="-122"/>
              </a:rPr>
              <a:t>、对甘地的评价</a:t>
            </a:r>
          </a:p>
        </p:txBody>
      </p:sp>
      <p:pic>
        <p:nvPicPr>
          <p:cNvPr id="11" name="图片 265219" descr="0">
            <a:extLst>
              <a:ext uri="{FF2B5EF4-FFF2-40B4-BE49-F238E27FC236}">
                <a16:creationId xmlns:a16="http://schemas.microsoft.com/office/drawing/2014/main" id="{D5F24CC4-3E3C-47E2-8CE7-8450782A4BAA}"/>
              </a:ext>
            </a:extLst>
          </p:cNvPr>
          <p:cNvPicPr>
            <a:picLocks noChangeAspect="1"/>
          </p:cNvPicPr>
          <p:nvPr/>
        </p:nvPicPr>
        <p:blipFill>
          <a:blip r:embed="rId3" cstate="print"/>
          <a:stretch>
            <a:fillRect/>
          </a:stretch>
        </p:blipFill>
        <p:spPr>
          <a:xfrm>
            <a:off x="365125" y="3032125"/>
            <a:ext cx="6496453" cy="2817189"/>
          </a:xfrm>
          <a:prstGeom prst="rect">
            <a:avLst/>
          </a:prstGeom>
          <a:noFill/>
          <a:ln w="9525">
            <a:noFill/>
          </a:ln>
        </p:spPr>
      </p:pic>
      <p:sp>
        <p:nvSpPr>
          <p:cNvPr id="12" name="矩形 265220">
            <a:extLst>
              <a:ext uri="{FF2B5EF4-FFF2-40B4-BE49-F238E27FC236}">
                <a16:creationId xmlns:a16="http://schemas.microsoft.com/office/drawing/2014/main" id="{17435533-E5A0-4D6A-B37F-C6F118D20048}"/>
              </a:ext>
            </a:extLst>
          </p:cNvPr>
          <p:cNvSpPr/>
          <p:nvPr/>
        </p:nvSpPr>
        <p:spPr>
          <a:xfrm>
            <a:off x="439510" y="5901577"/>
            <a:ext cx="2588873" cy="460375"/>
          </a:xfrm>
          <a:prstGeom prst="rect">
            <a:avLst/>
          </a:prstGeom>
          <a:noFill/>
          <a:ln w="9525">
            <a:noFill/>
          </a:ln>
        </p:spPr>
        <p:txBody>
          <a:bodyPr anchor="t">
            <a:spAutoFit/>
          </a:bodyPr>
          <a:lstStyle/>
          <a:p>
            <a:r>
              <a:rPr lang="zh-CN" altLang="en-US" sz="2400" b="1" dirty="0">
                <a:latin typeface="楷体" panose="02010609060101010101" charset="-122"/>
                <a:ea typeface="楷体" panose="02010609060101010101" charset="-122"/>
              </a:rPr>
              <a:t>印度纸币</a:t>
            </a:r>
          </a:p>
        </p:txBody>
      </p:sp>
      <p:sp>
        <p:nvSpPr>
          <p:cNvPr id="2" name="矩形 1">
            <a:extLst>
              <a:ext uri="{FF2B5EF4-FFF2-40B4-BE49-F238E27FC236}">
                <a16:creationId xmlns:a16="http://schemas.microsoft.com/office/drawing/2014/main" id="{4B5E936E-D456-4708-84D6-C5FDF58D5065}"/>
              </a:ext>
            </a:extLst>
          </p:cNvPr>
          <p:cNvSpPr/>
          <p:nvPr/>
        </p:nvSpPr>
        <p:spPr>
          <a:xfrm>
            <a:off x="439510" y="6488668"/>
            <a:ext cx="6608539" cy="369332"/>
          </a:xfrm>
          <a:prstGeom prst="rect">
            <a:avLst/>
          </a:prstGeom>
        </p:spPr>
        <p:txBody>
          <a:bodyPr wrap="square">
            <a:spAutoFit/>
          </a:bodyPr>
          <a:lstStyle/>
          <a:p>
            <a:r>
              <a:rPr lang="zh-CN" altLang="en-US" b="1" dirty="0">
                <a:latin typeface="楷体" panose="02010609060101010101" charset="-122"/>
                <a:ea typeface="楷体" panose="02010609060101010101" charset="-122"/>
              </a:rPr>
              <a:t>甘地被称为“过去</a:t>
            </a:r>
            <a:r>
              <a:rPr lang="en-US" altLang="zh-CN" b="1" dirty="0">
                <a:latin typeface="楷体" panose="02010609060101010101" charset="-122"/>
                <a:ea typeface="楷体" panose="02010609060101010101" charset="-122"/>
              </a:rPr>
              <a:t>30</a:t>
            </a:r>
            <a:r>
              <a:rPr lang="zh-CN" altLang="en-US" b="1" dirty="0">
                <a:latin typeface="楷体" panose="02010609060101010101" charset="-122"/>
                <a:ea typeface="楷体" panose="02010609060101010101" charset="-122"/>
              </a:rPr>
              <a:t>年来的向导和哲学家，印度自由的灯塔”</a:t>
            </a:r>
            <a:endParaRPr lang="zh-CN" altLang="en-US" dirty="0"/>
          </a:p>
        </p:txBody>
      </p:sp>
      <p:sp>
        <p:nvSpPr>
          <p:cNvPr id="13" name="矩形 265222">
            <a:extLst>
              <a:ext uri="{FF2B5EF4-FFF2-40B4-BE49-F238E27FC236}">
                <a16:creationId xmlns:a16="http://schemas.microsoft.com/office/drawing/2014/main" id="{F75AA823-69D1-4418-80BF-94B156EC7859}"/>
              </a:ext>
            </a:extLst>
          </p:cNvPr>
          <p:cNvSpPr/>
          <p:nvPr/>
        </p:nvSpPr>
        <p:spPr>
          <a:xfrm>
            <a:off x="7580075" y="5912077"/>
            <a:ext cx="1942094" cy="460374"/>
          </a:xfrm>
          <a:prstGeom prst="rect">
            <a:avLst/>
          </a:prstGeom>
          <a:noFill/>
          <a:ln w="9525">
            <a:noFill/>
          </a:ln>
        </p:spPr>
        <p:txBody>
          <a:bodyPr wrap="square" anchor="t">
            <a:spAutoFit/>
          </a:bodyPr>
          <a:lstStyle/>
          <a:p>
            <a:r>
              <a:rPr lang="zh-CN" altLang="en-US" sz="2400" b="1" dirty="0">
                <a:latin typeface="楷体" panose="02010609060101010101" charset="-122"/>
                <a:ea typeface="楷体" panose="02010609060101010101" charset="-122"/>
              </a:rPr>
              <a:t>印度邮票</a:t>
            </a:r>
          </a:p>
        </p:txBody>
      </p:sp>
      <p:pic>
        <p:nvPicPr>
          <p:cNvPr id="14" name="Picture 2" descr="http://s14.sinaimg.cn/bmiddle/8d8007bftb46c681540ed&amp;690">
            <a:extLst>
              <a:ext uri="{FF2B5EF4-FFF2-40B4-BE49-F238E27FC236}">
                <a16:creationId xmlns:a16="http://schemas.microsoft.com/office/drawing/2014/main" id="{9DC0C350-60F6-4FF9-A331-D8BDC4568A48}"/>
              </a:ext>
            </a:extLst>
          </p:cNvPr>
          <p:cNvPicPr>
            <a:picLocks noChangeAspect="1"/>
          </p:cNvPicPr>
          <p:nvPr/>
        </p:nvPicPr>
        <p:blipFill>
          <a:blip r:embed="rId4" cstate="print"/>
          <a:stretch>
            <a:fillRect/>
          </a:stretch>
        </p:blipFill>
        <p:spPr>
          <a:xfrm>
            <a:off x="7105614" y="2988897"/>
            <a:ext cx="2110972" cy="2740667"/>
          </a:xfrm>
          <a:prstGeom prst="rect">
            <a:avLst/>
          </a:prstGeom>
          <a:noFill/>
          <a:ln w="9525">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39"/>
  <p:tag name="KSO_WM_TAG_VERSION" val="1.0"/>
  <p:tag name="KSO_WM_SLIDE_ID" val="custom20185039_20"/>
  <p:tag name="KSO_WM_SLIDE_INDEX" val="20"/>
  <p:tag name="KSO_WM_SLIDE_ITEM_CNT" val="2"/>
  <p:tag name="KSO_WM_SLIDE_LAYOUT" val="a_f"/>
  <p:tag name="KSO_WM_SLIDE_LAYOUT_CNT" val="1_1"/>
  <p:tag name="KSO_WM_SLIDE_TYPE" val="endPage"/>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39"/>
  <p:tag name="KSO_WM_TAG_VERSION" val="1.0"/>
  <p:tag name="KSO_WM_SLIDE_ID" val="custom20185039_20"/>
  <p:tag name="KSO_WM_SLIDE_INDEX" val="20"/>
  <p:tag name="KSO_WM_SLIDE_ITEM_CNT" val="2"/>
  <p:tag name="KSO_WM_SLIDE_LAYOUT" val="a_f"/>
  <p:tag name="KSO_WM_SLIDE_LAYOUT_CNT" val="1_1"/>
  <p:tag name="KSO_WM_SLIDE_TYPE" val="endPage"/>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39"/>
  <p:tag name="KSO_WM_TAG_VERSION" val="1.0"/>
  <p:tag name="KSO_WM_SLIDE_ID" val="custom20185039_20"/>
  <p:tag name="KSO_WM_SLIDE_INDEX" val="20"/>
  <p:tag name="KSO_WM_SLIDE_ITEM_CNT" val="2"/>
  <p:tag name="KSO_WM_SLIDE_LAYOUT" val="a_f"/>
  <p:tag name="KSO_WM_SLIDE_LAYOUT_CNT" val="1_1"/>
  <p:tag name="KSO_WM_SLIDE_TYPE" val="endPage"/>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39"/>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39"/>
  <p:tag name="KSO_WM_TAG_VERSION" val="1.0"/>
  <p:tag name="KSO_WM_SLIDE_ID" val="custom20185039_20"/>
  <p:tag name="KSO_WM_SLIDE_INDEX" val="20"/>
  <p:tag name="KSO_WM_SLIDE_ITEM_CNT" val="2"/>
  <p:tag name="KSO_WM_SLIDE_LAYOUT" val="a_f"/>
  <p:tag name="KSO_WM_SLIDE_LAYOUT_CNT" val="1_1"/>
  <p:tag name="KSO_WM_SLIDE_TYPE" val="endPage"/>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39"/>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39"/>
  <p:tag name="KSO_WM_TAG_VERSION" val="1.0"/>
  <p:tag name="KSO_WM_SLIDE_ID" val="custom20185039_20"/>
  <p:tag name="KSO_WM_SLIDE_INDEX" val="20"/>
  <p:tag name="KSO_WM_SLIDE_ITEM_CNT" val="2"/>
  <p:tag name="KSO_WM_SLIDE_LAYOUT" val="a_f"/>
  <p:tag name="KSO_WM_SLIDE_LAYOUT_CNT" val="1_1"/>
  <p:tag name="KSO_WM_SLIDE_TYPE" val="endPage"/>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503</TotalTime>
  <Words>1237</Words>
  <Application>Microsoft Office PowerPoint</Application>
  <PresentationFormat>宽屏</PresentationFormat>
  <Paragraphs>88</Paragraphs>
  <Slides>17</Slides>
  <Notes>5</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等线</vt:lpstr>
      <vt:lpstr>等线 Light</vt:lpstr>
      <vt:lpstr>黑体</vt:lpstr>
      <vt:lpstr>华文中宋</vt:lpstr>
      <vt:lpstr>楷体</vt:lpstr>
      <vt:lpstr>楷体_GB2312</vt:lpstr>
      <vt:lpstr>隶书</vt:lpstr>
      <vt:lpstr>宋体</vt:lpstr>
      <vt:lpstr>微软雅黑</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lenovo</dc:creator>
  <cp:lastModifiedBy>喜欢阳</cp:lastModifiedBy>
  <cp:revision>61</cp:revision>
  <dcterms:created xsi:type="dcterms:W3CDTF">2018-11-02T06:54:00Z</dcterms:created>
  <dcterms:modified xsi:type="dcterms:W3CDTF">2020-03-06T04:23:01Z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