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63"/>
  </p:notesMasterIdLst>
  <p:sldIdLst>
    <p:sldId id="369" r:id="rId3"/>
    <p:sldId id="373" r:id="rId4"/>
    <p:sldId id="385" r:id="rId5"/>
    <p:sldId id="372" r:id="rId6"/>
    <p:sldId id="371" r:id="rId7"/>
    <p:sldId id="340" r:id="rId8"/>
    <p:sldId id="341" r:id="rId9"/>
    <p:sldId id="370" r:id="rId10"/>
    <p:sldId id="386" r:id="rId11"/>
    <p:sldId id="388" r:id="rId12"/>
    <p:sldId id="342" r:id="rId13"/>
    <p:sldId id="389" r:id="rId14"/>
    <p:sldId id="343" r:id="rId15"/>
    <p:sldId id="360" r:id="rId16"/>
    <p:sldId id="361" r:id="rId17"/>
    <p:sldId id="363" r:id="rId18"/>
    <p:sldId id="362" r:id="rId19"/>
    <p:sldId id="384" r:id="rId20"/>
    <p:sldId id="366" r:id="rId21"/>
    <p:sldId id="390" r:id="rId22"/>
    <p:sldId id="365" r:id="rId23"/>
    <p:sldId id="375" r:id="rId24"/>
    <p:sldId id="374" r:id="rId25"/>
    <p:sldId id="376" r:id="rId26"/>
    <p:sldId id="378" r:id="rId27"/>
    <p:sldId id="377" r:id="rId28"/>
    <p:sldId id="367" r:id="rId29"/>
    <p:sldId id="383" r:id="rId30"/>
    <p:sldId id="368" r:id="rId31"/>
    <p:sldId id="391" r:id="rId32"/>
    <p:sldId id="380" r:id="rId33"/>
    <p:sldId id="379" r:id="rId34"/>
    <p:sldId id="381" r:id="rId35"/>
    <p:sldId id="38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0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392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1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pPr>
                <a:defRPr/>
              </a:pPr>
              <a:t>57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 flipH="1">
            <a:off x="2028560" y="4443106"/>
            <a:ext cx="10163440" cy="2414895"/>
            <a:chOff x="2028560" y="4443106"/>
            <a:chExt cx="10163440" cy="2414895"/>
          </a:xfrm>
        </p:grpSpPr>
        <p:grpSp>
          <p:nvGrpSpPr>
            <p:cNvPr id="8" name="组合 7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21" name="等腰三角形 2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2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0" name="任意多边形 1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8" name="任意多边形 1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6" name="任意多边形 2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13" name="等腰三角形 1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4" name="任意多边形 2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1566" y="1700984"/>
            <a:ext cx="8894914" cy="923330"/>
          </a:xfrm>
        </p:spPr>
        <p:txBody>
          <a:bodyPr anchor="b">
            <a:normAutofit/>
          </a:bodyPr>
          <a:lstStyle>
            <a:lvl1pPr algn="l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1566" y="2687367"/>
            <a:ext cx="8894914" cy="480131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425144"/>
            <a:ext cx="4304715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0" y="4097817"/>
            <a:ext cx="12193219" cy="2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3200"/>
          </a:p>
        </p:txBody>
      </p:sp>
      <p:sp>
        <p:nvSpPr>
          <p:cNvPr id="9" name="矩形 8"/>
          <p:cNvSpPr/>
          <p:nvPr/>
        </p:nvSpPr>
        <p:spPr>
          <a:xfrm>
            <a:off x="4403189" y="2425144"/>
            <a:ext cx="407963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27251" y="2564904"/>
            <a:ext cx="6426549" cy="757130"/>
          </a:xfrm>
        </p:spPr>
        <p:txBody>
          <a:bodyPr wrap="square" anchor="b">
            <a:normAutofit/>
          </a:bodyPr>
          <a:lstStyle>
            <a:lvl1pPr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27251" y="3372357"/>
            <a:ext cx="6426549" cy="424732"/>
          </a:xfrm>
        </p:spPr>
        <p:txBody>
          <a:bodyPr wrap="square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箭头: V 形 9"/>
          <p:cNvSpPr/>
          <p:nvPr/>
        </p:nvSpPr>
        <p:spPr>
          <a:xfrm>
            <a:off x="263352" y="677986"/>
            <a:ext cx="502840" cy="576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03237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 flipH="1">
            <a:off x="2028560" y="4443106"/>
            <a:ext cx="10163440" cy="2414895"/>
            <a:chOff x="2028560" y="4443106"/>
            <a:chExt cx="10163440" cy="2414895"/>
          </a:xfrm>
        </p:grpSpPr>
        <p:grpSp>
          <p:nvGrpSpPr>
            <p:cNvPr id="7" name="组合 6"/>
            <p:cNvGrpSpPr/>
            <p:nvPr/>
          </p:nvGrpSpPr>
          <p:grpSpPr>
            <a:xfrm>
              <a:off x="4956671" y="4443106"/>
              <a:ext cx="4884016" cy="2414895"/>
              <a:chOff x="4956670" y="4443106"/>
              <a:chExt cx="4884016" cy="2414894"/>
            </a:xfrm>
          </p:grpSpPr>
          <p:sp>
            <p:nvSpPr>
              <p:cNvPr id="20" name="等腰三角形 19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21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5" y="5410200"/>
              <a:ext cx="2928111" cy="1447800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9" name="任意多边形 1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721715" y="5048250"/>
              <a:ext cx="3660139" cy="1809751"/>
              <a:chOff x="4956670" y="4443106"/>
              <a:chExt cx="4884016" cy="2414894"/>
            </a:xfrm>
          </p:grpSpPr>
          <p:sp>
            <p:nvSpPr>
              <p:cNvPr id="16" name="等腰三角形 1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7" name="任意多边形 1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dirty="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028560" y="6342962"/>
              <a:ext cx="1041643" cy="515039"/>
              <a:chOff x="4956670" y="4443106"/>
              <a:chExt cx="4884016" cy="2414894"/>
            </a:xfrm>
          </p:grpSpPr>
          <p:sp>
            <p:nvSpPr>
              <p:cNvPr id="14" name="等腰三角形 13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5" name="任意多边形 2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1150357" y="6342962"/>
              <a:ext cx="1041643" cy="515039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  <p:sp>
            <p:nvSpPr>
              <p:cNvPr id="13" name="任意多边形 2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43472" y="1710778"/>
            <a:ext cx="8066112" cy="923330"/>
          </a:xfrm>
        </p:spPr>
        <p:txBody>
          <a:bodyPr anchor="b" anchorCtr="0">
            <a:normAutofit/>
          </a:bodyPr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内容占位符 22"/>
          <p:cNvSpPr>
            <a:spLocks noGrp="1"/>
          </p:cNvSpPr>
          <p:nvPr>
            <p:ph sz="quarter" idx="13"/>
          </p:nvPr>
        </p:nvSpPr>
        <p:spPr>
          <a:xfrm>
            <a:off x="1343472" y="2716236"/>
            <a:ext cx="8066158" cy="53553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V 形 7"/>
          <p:cNvSpPr/>
          <p:nvPr/>
        </p:nvSpPr>
        <p:spPr>
          <a:xfrm>
            <a:off x="351477" y="548680"/>
            <a:ext cx="398804" cy="45687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76672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76872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16480" y="365125"/>
            <a:ext cx="93732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506272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V 形 5"/>
          <p:cNvSpPr/>
          <p:nvPr/>
        </p:nvSpPr>
        <p:spPr>
          <a:xfrm>
            <a:off x="368604" y="534056"/>
            <a:ext cx="398804" cy="45687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3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0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2020/4/2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2020/4/2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V 形 7"/>
          <p:cNvSpPr/>
          <p:nvPr/>
        </p:nvSpPr>
        <p:spPr>
          <a:xfrm>
            <a:off x="263352" y="739874"/>
            <a:ext cx="502840" cy="57606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488CED8-A2E1-4FD5-B2F5-D691BB24C91E}" type="datetimeFigureOut">
              <a:rPr lang="zh-CN" altLang="en-US" smtClean="0"/>
              <a:t>2020/4/2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A5F2F5A-3577-40D0-9738-AC762F5E24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96%AF%E9%87%8C%E5%85%B0%E5%8D%A1%E5%9B%BD%E5%AE%B6%E5%8D%9A%E7%89%A9%E9%A6%86/1867764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baike.baidu.com/item/%E7%9C%9F%E4%B8%BB/2453846" TargetMode="External"/><Relationship Id="rId5" Type="http://schemas.openxmlformats.org/officeDocument/2006/relationships/hyperlink" Target="https://baike.baidu.com/item/%E6%AF%97%E6%B9%BF%E5%A5%B4/1218159" TargetMode="External"/><Relationship Id="rId4" Type="http://schemas.openxmlformats.org/officeDocument/2006/relationships/hyperlink" Target="https://baike.baidu.com/item/%E4%BD%9B%E9%99%80/3343012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7977" y="1210492"/>
            <a:ext cx="101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smtClean="0">
                <a:solidFill>
                  <a:schemeClr val="tx2"/>
                </a:solidFill>
              </a:rPr>
              <a:t>2020</a:t>
            </a:r>
          </a:p>
          <a:p>
            <a:pPr algn="ctr"/>
            <a:r>
              <a:rPr lang="en-US" altLang="zh-CN" sz="6000" dirty="0" smtClean="0"/>
              <a:t>《</a:t>
            </a:r>
            <a:r>
              <a:rPr lang="zh-CN" altLang="en-US" sz="6000" dirty="0" smtClean="0"/>
              <a:t>山川异域，风月同天</a:t>
            </a:r>
            <a:r>
              <a:rPr lang="en-US" altLang="zh-CN" sz="6000" dirty="0" smtClean="0"/>
              <a:t>》</a:t>
            </a:r>
          </a:p>
          <a:p>
            <a:pPr algn="ctr"/>
            <a:endParaRPr lang="en-US" altLang="zh-CN" sz="4000" dirty="0" smtClean="0"/>
          </a:p>
          <a:p>
            <a:pPr algn="r"/>
            <a:r>
              <a:rPr lang="en-US" altLang="zh-CN" sz="4000" dirty="0" smtClean="0"/>
              <a:t>——</a:t>
            </a:r>
            <a:r>
              <a:rPr lang="zh-CN" altLang="en-US" sz="4000" dirty="0" smtClean="0"/>
              <a:t>一带一路的前世和今生</a:t>
            </a:r>
            <a:endParaRPr lang="en-US" altLang="zh-CN" sz="4000" dirty="0" smtClean="0"/>
          </a:p>
          <a:p>
            <a:pPr algn="ctr"/>
            <a:r>
              <a:rPr lang="en-US" altLang="zh-CN" sz="4000" dirty="0"/>
              <a:t> </a:t>
            </a:r>
            <a:r>
              <a:rPr lang="en-US" altLang="zh-CN" sz="4000" dirty="0" smtClean="0"/>
              <a:t>                              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736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43953"/>
            <a:ext cx="68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（一）先秦时期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8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src.baidu.com/baike/pic/item/4034970a304e251f19dccd87a886c9177f3e53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1074400" cy="55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6823" y="5883594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穆天子（周穆王）西征犬戎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369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84294"/>
            <a:ext cx="68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（二）两汉时期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s0.baidu.com/6ONWsjip0QIZ8tyhnq/it/u=3893292615,1876039371&amp;fm=173&amp;app=25&amp;f=JPEG?w=640&amp;h=477&amp;s=74BA1FD70C4644CC0CBB6CEA0300A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3" y="159207"/>
            <a:ext cx="8813075" cy="65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57391" y="311857"/>
            <a:ext cx="800219" cy="62631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dirty="0"/>
              <a:t>张骞出使西域图壁画（临摹</a:t>
            </a:r>
            <a:r>
              <a:rPr lang="zh-CN" altLang="en-US" sz="4000" dirty="0" smtClean="0"/>
              <a:t>）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159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image102.360doc.com/DownloadImg/2016/12/1111/86565334_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6" descr="http://image102.360doc.com/DownloadImg/2016/12/1111/86565334_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8" descr="http://image102.360doc.com/DownloadImg/2016/12/1111/86565334_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5" name="Picture 11" descr="http://dingyue.ws.126.net/7tr5uLu3=gphTsvVxL4LidIIxnC4GRWa3uIz41bcloTQO1553010004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23" y="559072"/>
            <a:ext cx="9622828" cy="510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0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265219"/>
              </p:ext>
            </p:extLst>
          </p:nvPr>
        </p:nvGraphicFramePr>
        <p:xfrm>
          <a:off x="5120640" y="1628502"/>
          <a:ext cx="6783977" cy="405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263"/>
                <a:gridCol w="1851333"/>
                <a:gridCol w="2938381"/>
              </a:tblGrid>
              <a:tr h="62893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时     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目     的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mtClean="0"/>
                        <a:t>效          果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1718797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西汉建元三年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（公元前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 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联合西域各国共同抗击匈奴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最初目的没有达到，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但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增进了双方了解，探明了路线，对于西域的地理、物产、风俗习惯有了比较详细的了解，为汉朝开辟通往中亚的交通要道提供了宝贵的资料。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1683935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西汉元狩四年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（公元前 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 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年）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增进汉王朝同西域各国的经济文化交流和友好往来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推动了汉朝与西域及中亚各地之间在政治、经济、文化等各方面的交流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296091" y="244096"/>
            <a:ext cx="4484914" cy="6422401"/>
            <a:chOff x="377372" y="128159"/>
            <a:chExt cx="3737428" cy="6243406"/>
          </a:xfrm>
        </p:grpSpPr>
        <p:pic>
          <p:nvPicPr>
            <p:cNvPr id="4" name="Picture 2" descr="https://bkimg.cdn.bcebos.com/pic/359b033b5bb5c9ea613ceb91d339b6003bf3b3f1?x-bce-process=image/resize,m_lfit,w_268,limit_1/format,f_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72" y="128159"/>
              <a:ext cx="3505200" cy="525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09600" y="5417458"/>
              <a:ext cx="350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0" dirty="0" smtClean="0"/>
                <a:t>张骞</a:t>
              </a:r>
              <a:endParaRPr lang="en-US" altLang="zh-CN" sz="2800" b="0" dirty="0" smtClean="0"/>
            </a:p>
            <a:p>
              <a:pPr algn="ctr"/>
              <a:r>
                <a:rPr lang="zh-CN" altLang="en-US" sz="2800" b="0" dirty="0" smtClean="0"/>
                <a:t>（？～</a:t>
              </a:r>
              <a:r>
                <a:rPr lang="zh-CN" altLang="en-US" sz="2800" b="0" dirty="0"/>
                <a:t>前</a:t>
              </a:r>
              <a:r>
                <a:rPr lang="en-US" altLang="zh-CN" sz="2800" b="0" dirty="0" smtClean="0"/>
                <a:t>114</a:t>
              </a:r>
              <a:r>
                <a:rPr lang="zh-CN" altLang="en-US" sz="2800" b="0" dirty="0" smtClean="0"/>
                <a:t>年）</a:t>
              </a:r>
              <a:endParaRPr lang="zh-CN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0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b0988e595225.cdn.sohucs.com/images/20171225/bce3808fe7f94dd58b7f29dc7f03318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18" y="316900"/>
            <a:ext cx="6819990" cy="56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11066" y="702733"/>
            <a:ext cx="38777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汉宣帝</a:t>
            </a:r>
            <a:r>
              <a:rPr lang="zh-CN" altLang="zh-CN" sz="2800" dirty="0"/>
              <a:t>神爵二年（公元前</a:t>
            </a:r>
            <a:r>
              <a:rPr lang="en-US" altLang="zh-CN" sz="2800" dirty="0"/>
              <a:t> 60 </a:t>
            </a:r>
            <a:r>
              <a:rPr lang="zh-CN" altLang="zh-CN" sz="2800" dirty="0"/>
              <a:t>年）， 出于对匈奴的不断骚扰和丝绸之路上强盗横行的状况考虑，汉朝为加强对西域的控制，设立西域都护府。汉朝在西域设立西域都护府为标志，丝绸之路这条东西方交流之路开始进入繁荣时代。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57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62856" y="801189"/>
            <a:ext cx="67372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    和</a:t>
            </a:r>
            <a:r>
              <a:rPr lang="zh-CN" altLang="en-US" sz="3200" dirty="0"/>
              <a:t>帝永元九年，都护</a:t>
            </a:r>
            <a:r>
              <a:rPr lang="zh-CN" altLang="en-US" sz="3200" dirty="0">
                <a:solidFill>
                  <a:srgbClr val="FF0000"/>
                </a:solidFill>
              </a:rPr>
              <a:t>班超遣甘英使大秦</a:t>
            </a:r>
            <a:r>
              <a:rPr lang="zh-CN" altLang="en-US" sz="3200" dirty="0"/>
              <a:t>，抵条支。临大海欲度，而</a:t>
            </a:r>
            <a:r>
              <a:rPr lang="zh-CN" altLang="en-US" sz="3200" dirty="0">
                <a:solidFill>
                  <a:srgbClr val="FF0000"/>
                </a:solidFill>
              </a:rPr>
              <a:t>安息</a:t>
            </a:r>
            <a:r>
              <a:rPr lang="zh-CN" altLang="en-US" sz="3200" dirty="0"/>
              <a:t>西界船人谓英曰：“海水广大，往来者逢善风三月乃得度，若遇迟风，亦有二岁者，故入海人皆赍三岁粮。海中善使人思土恋慕，数有死亡者。”英闻之</a:t>
            </a:r>
            <a:r>
              <a:rPr lang="zh-CN" altLang="en-US" sz="3200" dirty="0">
                <a:solidFill>
                  <a:srgbClr val="FF0000"/>
                </a:solidFill>
              </a:rPr>
              <a:t>乃</a:t>
            </a:r>
            <a:r>
              <a:rPr lang="zh-CN" altLang="en-US" sz="3200" dirty="0" smtClean="0">
                <a:solidFill>
                  <a:srgbClr val="FF0000"/>
                </a:solidFill>
              </a:rPr>
              <a:t>止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r>
              <a:rPr lang="en-US" altLang="zh-CN" sz="3200" dirty="0" smtClean="0"/>
              <a:t>        ——《</a:t>
            </a:r>
            <a:r>
              <a:rPr lang="zh-CN" altLang="en-US" sz="3200" b="1" dirty="0"/>
              <a:t>后汉书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西域传</a:t>
            </a:r>
            <a:r>
              <a:rPr lang="en-US" altLang="zh-CN" sz="3200" b="1" dirty="0"/>
              <a:t>·</a:t>
            </a:r>
            <a:r>
              <a:rPr lang="zh-CN" altLang="en-US" sz="3200" b="1" dirty="0"/>
              <a:t>安息传</a:t>
            </a:r>
            <a:r>
              <a:rPr lang="en-US" altLang="zh-CN" sz="3200" dirty="0"/>
              <a:t>》</a:t>
            </a:r>
            <a:endParaRPr lang="zh-CN" altLang="en-US" sz="3200" dirty="0"/>
          </a:p>
          <a:p>
            <a:endParaRPr lang="zh-CN" altLang="en-US" sz="3200" dirty="0"/>
          </a:p>
        </p:txBody>
      </p:sp>
      <p:grpSp>
        <p:nvGrpSpPr>
          <p:cNvPr id="5" name="组合 4"/>
          <p:cNvGrpSpPr/>
          <p:nvPr/>
        </p:nvGrpSpPr>
        <p:grpSpPr>
          <a:xfrm>
            <a:off x="913222" y="179009"/>
            <a:ext cx="3810000" cy="6390000"/>
            <a:chOff x="956764" y="239969"/>
            <a:chExt cx="3810000" cy="6039642"/>
          </a:xfrm>
        </p:grpSpPr>
        <p:pic>
          <p:nvPicPr>
            <p:cNvPr id="3074" name="Picture 2" descr="https://bkimg.cdn.bcebos.com/pic/aa64034f78f0f736e11be6bb0055b319eac413a6?x-bce-process=image/watermark,g_7,image_d2F0ZXIvYmFpa2U4MA==,xp_5,yp_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764" y="239969"/>
              <a:ext cx="3810000" cy="507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56764" y="5325504"/>
              <a:ext cx="3810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/>
                <a:t>甘英</a:t>
              </a:r>
              <a:endParaRPr lang="en-US" altLang="zh-CN" sz="2800" dirty="0" smtClean="0"/>
            </a:p>
            <a:p>
              <a:pPr algn="ctr"/>
              <a:r>
                <a:rPr lang="zh-CN" altLang="en-US" sz="2800" dirty="0" smtClean="0"/>
                <a:t>（</a:t>
              </a:r>
              <a:r>
                <a:rPr lang="zh-CN" altLang="en-US" sz="2800" dirty="0"/>
                <a:t>生卒年不详）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imgsa.baidu.com/timg?image&amp;quality=80&amp;size=b9999_10000&amp;sec=1585206843022&amp;di=0dcbb7d40d09bd142444d0dd01f223d3&amp;imgtype=0&amp;src=http%3A%2F%2Finews.gtimg.com%2Fnewsapp_bt%2F0%2F11387157684%2F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99" y="938970"/>
            <a:ext cx="9102194" cy="46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6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5b0988e595225.cdn.sohucs.com/images/20180814/050045ce19c7412fb369c4cb1e62717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86246" y="-2129685"/>
            <a:ext cx="5357902" cy="1041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6411" y="5756366"/>
            <a:ext cx="688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金腰饰</a:t>
            </a:r>
            <a:r>
              <a:rPr lang="zh-CN" altLang="en-US" sz="3200" dirty="0" smtClean="0"/>
              <a:t>牌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西汉</a:t>
            </a:r>
            <a:r>
              <a:rPr lang="zh-CN" altLang="en-US" sz="3200" dirty="0"/>
              <a:t>早期</a:t>
            </a:r>
            <a:r>
              <a:rPr lang="en-US" altLang="zh-CN" sz="3200" dirty="0"/>
              <a:t>(</a:t>
            </a:r>
            <a:r>
              <a:rPr lang="zh-CN" altLang="en-US" sz="3200" dirty="0"/>
              <a:t>公元前</a:t>
            </a:r>
            <a:r>
              <a:rPr lang="en-US" altLang="zh-CN" sz="3200" dirty="0"/>
              <a:t>2</a:t>
            </a:r>
            <a:r>
              <a:rPr lang="zh-CN" altLang="en-US" sz="3200" dirty="0"/>
              <a:t>世纪</a:t>
            </a:r>
            <a:r>
              <a:rPr lang="en-US" altLang="zh-CN" sz="3200" dirty="0"/>
              <a:t>)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47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260554" y="952571"/>
            <a:ext cx="1490002" cy="2169568"/>
            <a:chOff x="737359" y="1342594"/>
            <a:chExt cx="1117500" cy="1627176"/>
          </a:xfrm>
        </p:grpSpPr>
        <p:sp>
          <p:nvSpPr>
            <p:cNvPr id="35" name="TextBox 34"/>
            <p:cNvSpPr txBox="1"/>
            <p:nvPr/>
          </p:nvSpPr>
          <p:spPr>
            <a:xfrm>
              <a:off x="737359" y="1342594"/>
              <a:ext cx="981036" cy="162717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7300" b="1" spc="799" dirty="0">
                  <a:solidFill>
                    <a:srgbClr val="07938C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08611" y="1893690"/>
              <a:ext cx="346248" cy="8675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200" dirty="0">
                  <a:solidFill>
                    <a:srgbClr val="0793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200" dirty="0">
                <a:solidFill>
                  <a:srgbClr val="07938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60554" y="972391"/>
            <a:ext cx="1490002" cy="2169568"/>
            <a:chOff x="737359" y="1342594"/>
            <a:chExt cx="1117500" cy="1627176"/>
          </a:xfrm>
        </p:grpSpPr>
        <p:sp>
          <p:nvSpPr>
            <p:cNvPr id="38" name="TextBox 37"/>
            <p:cNvSpPr txBox="1"/>
            <p:nvPr/>
          </p:nvSpPr>
          <p:spPr>
            <a:xfrm>
              <a:off x="737359" y="1342594"/>
              <a:ext cx="981036" cy="162717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7300" b="1" spc="799" dirty="0">
                  <a:solidFill>
                    <a:srgbClr val="07938C"/>
                  </a:solidFill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08611" y="1893690"/>
              <a:ext cx="346248" cy="8675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b="1" spc="-200" dirty="0">
                  <a:solidFill>
                    <a:srgbClr val="07938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CONTENTS</a:t>
              </a:r>
              <a:endParaRPr lang="zh-CN" altLang="en-US" b="1" spc="-200" dirty="0">
                <a:solidFill>
                  <a:srgbClr val="07938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36"/>
          <p:cNvGrpSpPr/>
          <p:nvPr/>
        </p:nvGrpSpPr>
        <p:grpSpPr>
          <a:xfrm>
            <a:off x="3345120" y="5086082"/>
            <a:ext cx="8127998" cy="1461717"/>
            <a:chOff x="3411622" y="5152584"/>
            <a:chExt cx="8127998" cy="1461717"/>
          </a:xfrm>
        </p:grpSpPr>
        <p:grpSp>
          <p:nvGrpSpPr>
            <p:cNvPr id="43" name="组合 6"/>
            <p:cNvGrpSpPr/>
            <p:nvPr/>
          </p:nvGrpSpPr>
          <p:grpSpPr>
            <a:xfrm>
              <a:off x="3411622" y="5152584"/>
              <a:ext cx="1023202" cy="1461717"/>
              <a:chOff x="1" y="3954295"/>
              <a:chExt cx="1023202" cy="1461717"/>
            </a:xfrm>
          </p:grpSpPr>
          <p:sp>
            <p:nvSpPr>
              <p:cNvPr id="47" name="燕尾形 46"/>
              <p:cNvSpPr/>
              <p:nvPr/>
            </p:nvSpPr>
            <p:spPr>
              <a:xfrm rot="5400000">
                <a:off x="-219257" y="4173553"/>
                <a:ext cx="1461717" cy="1023201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燕尾形 4"/>
              <p:cNvSpPr/>
              <p:nvPr/>
            </p:nvSpPr>
            <p:spPr>
              <a:xfrm>
                <a:off x="2" y="4465896"/>
                <a:ext cx="1023201" cy="43851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" tIns="19050" rIns="19050" bIns="1905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600" kern="1200" dirty="0" smtClean="0"/>
                  <a:t>四</a:t>
                </a:r>
                <a:endParaRPr lang="zh-CN" altLang="en-US" sz="3600" kern="1200" dirty="0"/>
              </a:p>
            </p:txBody>
          </p:sp>
        </p:grpSp>
        <p:grpSp>
          <p:nvGrpSpPr>
            <p:cNvPr id="44" name="组合 7"/>
            <p:cNvGrpSpPr/>
            <p:nvPr/>
          </p:nvGrpSpPr>
          <p:grpSpPr>
            <a:xfrm>
              <a:off x="4434822" y="5152585"/>
              <a:ext cx="7104798" cy="950116"/>
              <a:chOff x="1023201" y="3954296"/>
              <a:chExt cx="7104798" cy="950116"/>
            </a:xfrm>
          </p:grpSpPr>
          <p:sp>
            <p:nvSpPr>
              <p:cNvPr id="45" name="同侧圆角矩形 44"/>
              <p:cNvSpPr/>
              <p:nvPr/>
            </p:nvSpPr>
            <p:spPr>
              <a:xfrm rot="5400000">
                <a:off x="4100542" y="876955"/>
                <a:ext cx="950116" cy="7104798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6" name="同侧圆角矩形 6"/>
              <p:cNvSpPr/>
              <p:nvPr/>
            </p:nvSpPr>
            <p:spPr>
              <a:xfrm>
                <a:off x="1023202" y="4000676"/>
                <a:ext cx="6989490" cy="8672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5128" tIns="12065" rIns="12065" bIns="12065" numCol="1" spcCol="1270" anchor="ctr" anchorCtr="0">
                <a:noAutofit/>
              </a:bodyPr>
              <a:lstStyle/>
              <a:p>
                <a:pPr marL="0" lvl="1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3600" kern="1200" dirty="0" smtClean="0">
                    <a:latin typeface="微软雅黑" panose="020B0503020204020204" charset="-122"/>
                    <a:ea typeface="微软雅黑" panose="020B0503020204020204" charset="-122"/>
                  </a:rPr>
                  <a:t>“一带一路”的现实意义</a:t>
                </a:r>
                <a:endParaRPr lang="zh-CN" altLang="en-US" sz="3600" kern="1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2" name="组合 37"/>
          <p:cNvGrpSpPr/>
          <p:nvPr/>
        </p:nvGrpSpPr>
        <p:grpSpPr>
          <a:xfrm>
            <a:off x="3345411" y="2055418"/>
            <a:ext cx="8132861" cy="1494853"/>
            <a:chOff x="3345411" y="2055418"/>
            <a:chExt cx="8132861" cy="1494853"/>
          </a:xfrm>
        </p:grpSpPr>
        <p:grpSp>
          <p:nvGrpSpPr>
            <p:cNvPr id="53" name="组合 18"/>
            <p:cNvGrpSpPr/>
            <p:nvPr/>
          </p:nvGrpSpPr>
          <p:grpSpPr>
            <a:xfrm>
              <a:off x="3345411" y="2088671"/>
              <a:ext cx="1036136" cy="1461600"/>
              <a:chOff x="0" y="2568613"/>
              <a:chExt cx="2019616" cy="2846916"/>
            </a:xfrm>
          </p:grpSpPr>
          <p:sp>
            <p:nvSpPr>
              <p:cNvPr id="57" name="燕尾形 56"/>
              <p:cNvSpPr/>
              <p:nvPr/>
            </p:nvSpPr>
            <p:spPr>
              <a:xfrm rot="5400000">
                <a:off x="-427037" y="2995650"/>
                <a:ext cx="2846916" cy="1992841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8" name="燕尾形 4"/>
              <p:cNvSpPr/>
              <p:nvPr/>
            </p:nvSpPr>
            <p:spPr>
              <a:xfrm>
                <a:off x="26776" y="3565032"/>
                <a:ext cx="1992840" cy="8540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465" tIns="37465" rIns="37465" bIns="37465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600" kern="1200" dirty="0" smtClean="0"/>
                  <a:t>二</a:t>
                </a:r>
                <a:endParaRPr lang="zh-CN" altLang="en-US" sz="3600" kern="1200" dirty="0"/>
              </a:p>
            </p:txBody>
          </p:sp>
        </p:grpSp>
        <p:grpSp>
          <p:nvGrpSpPr>
            <p:cNvPr id="54" name="组合 19"/>
            <p:cNvGrpSpPr/>
            <p:nvPr/>
          </p:nvGrpSpPr>
          <p:grpSpPr>
            <a:xfrm>
              <a:off x="4339789" y="2055418"/>
              <a:ext cx="7138483" cy="950400"/>
              <a:chOff x="1021599" y="2688561"/>
              <a:chExt cx="7138483" cy="7106400"/>
            </a:xfrm>
          </p:grpSpPr>
          <p:sp>
            <p:nvSpPr>
              <p:cNvPr id="55" name="同侧圆角矩形 54"/>
              <p:cNvSpPr/>
              <p:nvPr/>
            </p:nvSpPr>
            <p:spPr>
              <a:xfrm rot="5400000">
                <a:off x="1053682" y="2688561"/>
                <a:ext cx="7106400" cy="7106400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6" name="同侧圆角矩形 6"/>
              <p:cNvSpPr/>
              <p:nvPr/>
            </p:nvSpPr>
            <p:spPr>
              <a:xfrm>
                <a:off x="1021599" y="6015394"/>
                <a:ext cx="7106400" cy="9503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0" lvl="1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3600" dirty="0" smtClean="0">
                    <a:latin typeface="微软雅黑" panose="020B0503020204020204" charset="-122"/>
                    <a:ea typeface="微软雅黑" panose="020B0503020204020204" charset="-122"/>
                  </a:rPr>
                  <a:t>陆上丝绸之路</a:t>
                </a:r>
                <a:endParaRPr lang="zh-CN" altLang="en-US" sz="3600" kern="1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79" name="组合 33"/>
          <p:cNvGrpSpPr/>
          <p:nvPr/>
        </p:nvGrpSpPr>
        <p:grpSpPr>
          <a:xfrm>
            <a:off x="3389544" y="550174"/>
            <a:ext cx="8102282" cy="1461600"/>
            <a:chOff x="3389544" y="649927"/>
            <a:chExt cx="8102282" cy="1461600"/>
          </a:xfrm>
        </p:grpSpPr>
        <p:grpSp>
          <p:nvGrpSpPr>
            <p:cNvPr id="80" name="组合 24"/>
            <p:cNvGrpSpPr/>
            <p:nvPr/>
          </p:nvGrpSpPr>
          <p:grpSpPr>
            <a:xfrm>
              <a:off x="3389544" y="649927"/>
              <a:ext cx="1022400" cy="1461600"/>
              <a:chOff x="193210" y="-196910"/>
              <a:chExt cx="3251200" cy="5418667"/>
            </a:xfrm>
          </p:grpSpPr>
          <p:sp>
            <p:nvSpPr>
              <p:cNvPr id="84" name="燕尾形 83"/>
              <p:cNvSpPr/>
              <p:nvPr/>
            </p:nvSpPr>
            <p:spPr>
              <a:xfrm rot="5400000">
                <a:off x="-890524" y="886824"/>
                <a:ext cx="5418667" cy="3251200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5" name="燕尾形 4"/>
              <p:cNvSpPr/>
              <p:nvPr/>
            </p:nvSpPr>
            <p:spPr>
              <a:xfrm>
                <a:off x="193210" y="1282750"/>
                <a:ext cx="3251200" cy="21674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600" kern="1200" dirty="0" smtClean="0">
                    <a:solidFill>
                      <a:schemeClr val="bg1"/>
                    </a:solidFill>
                  </a:rPr>
                  <a:t>一</a:t>
                </a:r>
                <a:endParaRPr lang="zh-CN" altLang="en-US" sz="36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组合 25"/>
            <p:cNvGrpSpPr/>
            <p:nvPr/>
          </p:nvGrpSpPr>
          <p:grpSpPr>
            <a:xfrm>
              <a:off x="4385425" y="669790"/>
              <a:ext cx="7106401" cy="950400"/>
              <a:chOff x="3251200" y="0"/>
              <a:chExt cx="4876800" cy="3793069"/>
            </a:xfrm>
          </p:grpSpPr>
          <p:sp>
            <p:nvSpPr>
              <p:cNvPr id="82" name="同侧圆角矩形 81"/>
              <p:cNvSpPr/>
              <p:nvPr/>
            </p:nvSpPr>
            <p:spPr>
              <a:xfrm rot="5400000">
                <a:off x="3793066" y="-541865"/>
                <a:ext cx="3793069" cy="4876799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同侧圆角矩形 6"/>
              <p:cNvSpPr/>
              <p:nvPr/>
            </p:nvSpPr>
            <p:spPr>
              <a:xfrm>
                <a:off x="3251200" y="185162"/>
                <a:ext cx="4691637" cy="34227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2700" rIns="12700" bIns="12700" numCol="1" spcCol="1270" anchor="ctr" anchorCtr="0">
                <a:noAutofit/>
              </a:bodyPr>
              <a:lstStyle/>
              <a:p>
                <a:pPr marL="0" lvl="1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3600" kern="1200" dirty="0" smtClean="0">
                    <a:latin typeface="微软雅黑" panose="020B0503020204020204" charset="-122"/>
                    <a:ea typeface="微软雅黑" panose="020B0503020204020204" charset="-122"/>
                  </a:rPr>
                  <a:t>什么是“一带一路”</a:t>
                </a:r>
                <a:endParaRPr lang="zh-CN" altLang="en-US" sz="3600" kern="1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86" name="组合 35"/>
          <p:cNvGrpSpPr/>
          <p:nvPr/>
        </p:nvGrpSpPr>
        <p:grpSpPr>
          <a:xfrm>
            <a:off x="3348182" y="3550272"/>
            <a:ext cx="8139765" cy="1461600"/>
            <a:chOff x="3348182" y="3650024"/>
            <a:chExt cx="8139765" cy="1461600"/>
          </a:xfrm>
        </p:grpSpPr>
        <p:grpSp>
          <p:nvGrpSpPr>
            <p:cNvPr id="87" name="组合 13"/>
            <p:cNvGrpSpPr/>
            <p:nvPr/>
          </p:nvGrpSpPr>
          <p:grpSpPr>
            <a:xfrm>
              <a:off x="4381547" y="3660305"/>
              <a:ext cx="7106400" cy="950400"/>
              <a:chOff x="1352020" y="3484122"/>
              <a:chExt cx="6775979" cy="1255447"/>
            </a:xfrm>
          </p:grpSpPr>
          <p:sp>
            <p:nvSpPr>
              <p:cNvPr id="91" name="同侧圆角矩形 90"/>
              <p:cNvSpPr/>
              <p:nvPr/>
            </p:nvSpPr>
            <p:spPr>
              <a:xfrm rot="5400000">
                <a:off x="4112286" y="723856"/>
                <a:ext cx="1255447" cy="6775979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同侧圆角矩形 6"/>
              <p:cNvSpPr/>
              <p:nvPr/>
            </p:nvSpPr>
            <p:spPr>
              <a:xfrm>
                <a:off x="1352021" y="3545408"/>
                <a:ext cx="5780010" cy="11328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576" tIns="14605" rIns="14605" bIns="14605" numCol="1" spcCol="1270" anchor="ctr" anchorCtr="0">
                <a:noAutofit/>
              </a:bodyPr>
              <a:lstStyle/>
              <a:p>
                <a:pPr marL="0" lvl="1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3600" kern="1200" dirty="0" smtClean="0">
                    <a:latin typeface="微软雅黑" panose="020B0503020204020204" charset="-122"/>
                    <a:ea typeface="微软雅黑" panose="020B0503020204020204" charset="-122"/>
                  </a:rPr>
                  <a:t>海上丝绸之路</a:t>
                </a:r>
                <a:endParaRPr lang="zh-CN" altLang="en-US" sz="3600" kern="1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8" name="组合 30"/>
            <p:cNvGrpSpPr/>
            <p:nvPr/>
          </p:nvGrpSpPr>
          <p:grpSpPr>
            <a:xfrm>
              <a:off x="3348182" y="3650024"/>
              <a:ext cx="1033364" cy="1461600"/>
              <a:chOff x="1" y="2495646"/>
              <a:chExt cx="2014212" cy="2846916"/>
            </a:xfrm>
          </p:grpSpPr>
          <p:sp>
            <p:nvSpPr>
              <p:cNvPr id="89" name="燕尾形 88"/>
              <p:cNvSpPr/>
              <p:nvPr/>
            </p:nvSpPr>
            <p:spPr>
              <a:xfrm rot="5400000">
                <a:off x="-427036" y="2922683"/>
                <a:ext cx="2846916" cy="1992841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燕尾形 4"/>
              <p:cNvSpPr/>
              <p:nvPr/>
            </p:nvSpPr>
            <p:spPr>
              <a:xfrm>
                <a:off x="21374" y="3530380"/>
                <a:ext cx="1992839" cy="8540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465" tIns="37465" rIns="37465" bIns="37465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CN" altLang="en-US" sz="3600" kern="1200" dirty="0" smtClean="0"/>
                  <a:t>三</a:t>
                </a:r>
                <a:endParaRPr lang="zh-CN" altLang="en-US" sz="36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77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000">
        <p14:switch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84294"/>
            <a:ext cx="68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（三）隋唐时期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74180" y="285120"/>
            <a:ext cx="3810000" cy="6390000"/>
            <a:chOff x="1218021" y="571500"/>
            <a:chExt cx="3810000" cy="5478482"/>
          </a:xfrm>
        </p:grpSpPr>
        <p:pic>
          <p:nvPicPr>
            <p:cNvPr id="3074" name="Picture 2" descr="http://5b0988e595225.cdn.sohucs.com/images/20180612/f0ce313dd427424fa7e06b8a3f68675b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021" y="571500"/>
              <a:ext cx="38100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18021" y="5095875"/>
              <a:ext cx="3810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/>
                <a:t>裴矩</a:t>
              </a:r>
              <a:endParaRPr lang="en-US" altLang="zh-CN" sz="2800" dirty="0" smtClean="0"/>
            </a:p>
            <a:p>
              <a:pPr algn="ctr"/>
              <a:r>
                <a:rPr lang="zh-CN" altLang="en-US" sz="2800" dirty="0" smtClean="0"/>
                <a:t>（</a:t>
              </a:r>
              <a:r>
                <a:rPr lang="en-US" altLang="zh-CN" sz="2800" dirty="0"/>
                <a:t>547</a:t>
              </a:r>
              <a:r>
                <a:rPr lang="zh-CN" altLang="en-US" sz="2800" dirty="0"/>
                <a:t>年－</a:t>
              </a:r>
              <a:r>
                <a:rPr lang="en-US" altLang="zh-CN" sz="2800" dirty="0"/>
                <a:t>627</a:t>
              </a:r>
              <a:r>
                <a:rPr lang="zh-CN" altLang="en-US" sz="2800" dirty="0"/>
                <a:t>年</a:t>
              </a:r>
              <a:r>
                <a:rPr lang="zh-CN" altLang="en-US" sz="2800" dirty="0" smtClean="0"/>
                <a:t>）</a:t>
              </a:r>
              <a:endParaRPr lang="zh-CN" alt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00507" y="998290"/>
            <a:ext cx="63252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       </a:t>
            </a:r>
            <a:r>
              <a:rPr lang="zh-CN" altLang="zh-CN" sz="2800" dirty="0" smtClean="0"/>
              <a:t>裴</a:t>
            </a:r>
            <a:r>
              <a:rPr lang="zh-CN" altLang="zh-CN" sz="2800" dirty="0"/>
              <a:t>矩利用和胡商接触的便利条件，倾心结交西域各国官吏、商人等，注重了解西域各国的山川地势、风土人情、服饰物产等，尽力搜集西域各国山川险易、君长姓族、风土物产等资料，绘画各国王公庶人服饰仪形，“丹青摹写，为《西域图记》，共成三卷……仍别造地图，穷其要害”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13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2777" b="24799"/>
          <a:stretch>
            <a:fillRect/>
          </a:stretch>
        </p:blipFill>
        <p:spPr>
          <a:xfrm>
            <a:off x="1120141" y="653627"/>
            <a:ext cx="9329420" cy="6204373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535680" y="4150361"/>
            <a:ext cx="2551853" cy="718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9860000">
            <a:off x="5376333" y="5073228"/>
            <a:ext cx="821267" cy="15536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7940000">
            <a:off x="8172027" y="2327487"/>
            <a:ext cx="1314027" cy="876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3420000">
            <a:off x="5458461" y="1862667"/>
            <a:ext cx="1338580" cy="733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40288" y="4149948"/>
            <a:ext cx="1666240" cy="695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和亲：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9511" y="1479933"/>
            <a:ext cx="3362453" cy="538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唐玄宗册封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怀仁可汗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4155" y="3080992"/>
            <a:ext cx="3362453" cy="538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唐玄宗册封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渤海郡王</a:t>
            </a:r>
          </a:p>
        </p:txBody>
      </p:sp>
      <p:sp>
        <p:nvSpPr>
          <p:cNvPr id="18" name="矩形 17"/>
          <p:cNvSpPr/>
          <p:nvPr/>
        </p:nvSpPr>
        <p:spPr>
          <a:xfrm>
            <a:off x="331" y="-52"/>
            <a:ext cx="2614507" cy="695960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zh-CN" altLang="en-US" sz="3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民族政策：</a:t>
            </a:r>
          </a:p>
        </p:txBody>
      </p:sp>
      <p:sp>
        <p:nvSpPr>
          <p:cNvPr id="20" name="矩形 19"/>
          <p:cNvSpPr/>
          <p:nvPr/>
        </p:nvSpPr>
        <p:spPr>
          <a:xfrm>
            <a:off x="1739900" y="5331460"/>
            <a:ext cx="3310467" cy="538605"/>
          </a:xfrm>
          <a:prstGeom prst="rect">
            <a:avLst/>
          </a:prstGeom>
          <a:solidFill>
            <a:schemeClr val="bg1"/>
          </a:solidFill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唐玄宗册封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云南王</a:t>
            </a:r>
            <a:endParaRPr lang="zh-CN" alt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406141" y="3402753"/>
            <a:ext cx="1089660" cy="25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495800" y="3081020"/>
            <a:ext cx="9601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 rot="19680000">
            <a:off x="5522819" y="5529781"/>
            <a:ext cx="523214" cy="812398"/>
          </a:xfrm>
          <a:prstGeom prst="rect">
            <a:avLst/>
          </a:prstGeom>
          <a:noFill/>
        </p:spPr>
        <p:txBody>
          <a:bodyPr vert="eaVert" wrap="none" lIns="121917" tIns="60958" rIns="121917" bIns="60958" rtlCol="0">
            <a:spAutoFit/>
          </a:bodyPr>
          <a:lstStyle/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南  诏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00720" y="2540847"/>
            <a:ext cx="1056640" cy="449580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r>
              <a:rPr lang="zh-CN" altLang="en-US" sz="2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渤海国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357361" y="1468120"/>
            <a:ext cx="674793" cy="677104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zh-CN" altLang="en-US"/>
              <a:t>mò hé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71105" y="618309"/>
            <a:ext cx="5120640" cy="613833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战争、设机构、册封、和亲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 rot="20160000">
            <a:off x="5679441" y="2694941"/>
            <a:ext cx="1807633" cy="5782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0400000">
            <a:off x="2192867" y="2487507"/>
            <a:ext cx="2865120" cy="4656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450253" y="-8766"/>
            <a:ext cx="7809483" cy="553994"/>
          </a:xfrm>
          <a:prstGeom prst="rect">
            <a:avLst/>
          </a:prstGeom>
          <a:noFill/>
        </p:spPr>
        <p:txBody>
          <a:bodyPr wrap="square" lIns="121917" tIns="60958" rIns="121917" bIns="60958" rtlCol="0" anchor="t">
            <a:spAutoFit/>
          </a:bodyPr>
          <a:lstStyle/>
          <a:p>
            <a:r>
              <a:rPr lang="zh-CN" altLang="en-US" sz="2800" dirty="0"/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降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则抚之,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叛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则讨之”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——唐太宗</a:t>
            </a:r>
          </a:p>
        </p:txBody>
      </p:sp>
    </p:spTree>
    <p:extLst>
      <p:ext uri="{BB962C8B-B14F-4D97-AF65-F5344CB8AC3E}">
        <p14:creationId xmlns:p14="http://schemas.microsoft.com/office/powerpoint/2010/main" val="32638311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ldLvl="0" animBg="1"/>
      <p:bldP spid="12" grpId="0" animBg="1"/>
      <p:bldP spid="13" grpId="0" bldLvl="0" animBg="1"/>
      <p:bldP spid="14" grpId="0" bldLvl="0" animBg="1"/>
      <p:bldP spid="15" grpId="0" animBg="1"/>
      <p:bldP spid="20" grpId="0" bldLvl="0" animBg="1"/>
      <p:bldP spid="4" grpId="0"/>
      <p:bldP spid="16" grpId="0"/>
      <p:bldP spid="19" grpId="0"/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207" y="0"/>
            <a:ext cx="6129020" cy="6792807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9281160" y="234527"/>
            <a:ext cx="638387" cy="75692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767407" y="3014134"/>
            <a:ext cx="523240" cy="54017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778153" y="3013287"/>
            <a:ext cx="538480" cy="54017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-9313" y="5433060"/>
            <a:ext cx="5538893" cy="5386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规模</a:t>
            </a:r>
            <a:r>
              <a:rPr lang="zh-CN" altLang="en-US" sz="27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左右</a:t>
            </a:r>
            <a:r>
              <a:rPr lang="zh-CN" altLang="en-US" sz="2700" b="1" u="sng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分区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-39793" y="4901353"/>
            <a:ext cx="3618933" cy="5386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一座</a:t>
            </a:r>
            <a:r>
              <a:rPr lang="zh-CN" altLang="en-US" sz="27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27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大都市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7320" y="1"/>
            <a:ext cx="1468120" cy="61383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长安：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8260" y="5433060"/>
            <a:ext cx="938712" cy="538605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17620" y="5433060"/>
            <a:ext cx="938712" cy="538605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坊市</a:t>
            </a:r>
            <a:endParaRPr lang="zh-CN" altLang="en-US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1334" y="4901353"/>
            <a:ext cx="1307403" cy="538605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pPr algn="l"/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国际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  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694267" y="5433060"/>
            <a:ext cx="938712" cy="538605"/>
          </a:xfrm>
          <a:prstGeom prst="rect">
            <a:avLst/>
          </a:prstGeom>
          <a:noFill/>
        </p:spPr>
        <p:txBody>
          <a:bodyPr wrap="none" lIns="121917" tIns="60958" rIns="121917" bIns="60958" rtlCol="0" anchor="t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宏伟</a:t>
            </a:r>
            <a:endParaRPr lang="zh-CN" altLang="en-US" sz="27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14536" y="4081244"/>
            <a:ext cx="4747447" cy="538605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胡服</a:t>
            </a: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、胡乐、胡舞、胡食流行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-39793" y="518081"/>
            <a:ext cx="5461000" cy="344709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/>
              <a:t>《</a:t>
            </a:r>
            <a:r>
              <a:rPr lang="zh-CN" altLang="en-US" sz="3600" b="1" dirty="0"/>
              <a:t>少年行</a:t>
            </a:r>
            <a:r>
              <a:rPr lang="en-US" altLang="zh-CN" sz="3600" b="1" dirty="0"/>
              <a:t>》</a:t>
            </a:r>
            <a:r>
              <a:rPr lang="zh-CN" altLang="en-US" sz="3600" b="1" dirty="0"/>
              <a:t> </a:t>
            </a:r>
            <a:endParaRPr lang="en-US" altLang="zh-CN" sz="3600" b="1" dirty="0"/>
          </a:p>
          <a:p>
            <a:pPr algn="ctr"/>
            <a:r>
              <a:rPr lang="zh-CN" altLang="en-US" sz="3600" b="1" dirty="0" smtClean="0"/>
              <a:t>李白</a:t>
            </a:r>
            <a:endParaRPr lang="en-US" altLang="zh-CN" sz="3600" b="1" dirty="0" smtClean="0"/>
          </a:p>
          <a:p>
            <a:pPr algn="ctr"/>
            <a:r>
              <a:rPr lang="zh-CN" altLang="en-US" sz="3600" b="1" dirty="0" smtClean="0"/>
              <a:t>五</a:t>
            </a:r>
            <a:r>
              <a:rPr lang="zh-CN" altLang="en-US" sz="3600" b="1" dirty="0"/>
              <a:t>陵少年金市东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pPr algn="ctr"/>
            <a:r>
              <a:rPr lang="zh-CN" altLang="en-US" sz="3600" b="1" dirty="0" smtClean="0"/>
              <a:t>银</a:t>
            </a:r>
            <a:r>
              <a:rPr lang="zh-CN" altLang="en-US" sz="3600" b="1" dirty="0"/>
              <a:t>鞍白马度春风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pPr algn="ctr"/>
            <a:r>
              <a:rPr lang="zh-CN" altLang="en-US" sz="3600" b="1" dirty="0" smtClean="0"/>
              <a:t>落花</a:t>
            </a:r>
            <a:r>
              <a:rPr lang="zh-CN" altLang="en-US" sz="3600" b="1" dirty="0"/>
              <a:t>踏尽游何处</a:t>
            </a:r>
            <a:r>
              <a:rPr lang="zh-CN" altLang="en-US" sz="3600" b="1" dirty="0" smtClean="0"/>
              <a:t>，</a:t>
            </a:r>
            <a:endParaRPr lang="en-US" altLang="zh-CN" sz="3600" b="1" dirty="0" smtClean="0"/>
          </a:p>
          <a:p>
            <a:pPr algn="ctr"/>
            <a:r>
              <a:rPr lang="zh-CN" altLang="en-US" sz="3600" b="1" dirty="0" smtClean="0"/>
              <a:t>笑</a:t>
            </a:r>
            <a:r>
              <a:rPr lang="zh-CN" altLang="en-US" sz="3600" b="1" dirty="0"/>
              <a:t>入胡姬酒肆中</a:t>
            </a:r>
            <a:r>
              <a:rPr lang="zh-CN" altLang="en-US" sz="3600" b="1" dirty="0" smtClean="0"/>
              <a:t>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255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6" grpId="0"/>
      <p:bldP spid="1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20070601100716547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44" y="302003"/>
            <a:ext cx="4751438" cy="55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7000990" y="302003"/>
            <a:ext cx="3669805" cy="6245561"/>
            <a:chOff x="6531207" y="109056"/>
            <a:chExt cx="3669805" cy="6245561"/>
          </a:xfrm>
        </p:grpSpPr>
        <p:pic>
          <p:nvPicPr>
            <p:cNvPr id="2050" name="Picture 2" descr="https://bkimg.cdn.bcebos.com/pic/9825bc315c6034a822259017c813495408237664?x-bce-process=image/watermark,g_7,image_d2F0ZXIvYmFpa2U5Mg==,xp_5,yp_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3"/>
            <a:stretch/>
          </p:blipFill>
          <p:spPr bwMode="auto">
            <a:xfrm>
              <a:off x="6531207" y="109056"/>
              <a:ext cx="3669805" cy="5291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531207" y="5400510"/>
              <a:ext cx="35775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/>
                <a:t>玄奘</a:t>
              </a:r>
              <a:endParaRPr lang="en-US" altLang="zh-CN" sz="2800" dirty="0" smtClean="0"/>
            </a:p>
            <a:p>
              <a:pPr algn="ctr"/>
              <a:r>
                <a:rPr lang="zh-CN" altLang="en-US" sz="2800" dirty="0"/>
                <a:t>（</a:t>
              </a:r>
              <a:r>
                <a:rPr lang="en-US" altLang="zh-CN" sz="2800" dirty="0"/>
                <a:t>602</a:t>
              </a:r>
              <a:r>
                <a:rPr lang="zh-CN" altLang="en-US" sz="2800" dirty="0"/>
                <a:t>年</a:t>
              </a:r>
              <a:r>
                <a:rPr lang="en-US" altLang="zh-CN" sz="2800" dirty="0"/>
                <a:t>~664</a:t>
              </a:r>
              <a:r>
                <a:rPr lang="zh-CN" altLang="en-US" sz="2800" dirty="0"/>
                <a:t>年）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6244" y="5861485"/>
            <a:ext cx="4751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《</a:t>
            </a:r>
            <a:r>
              <a:rPr lang="zh-CN" altLang="en-US" sz="3200" dirty="0" smtClean="0"/>
              <a:t>西游记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剧照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658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B05013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5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大唐西域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r="3516" b="1563"/>
          <a:stretch>
            <a:fillRect/>
          </a:stretch>
        </p:blipFill>
        <p:spPr bwMode="auto">
          <a:xfrm>
            <a:off x="203200" y="585876"/>
            <a:ext cx="5486400" cy="46513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3" descr="大唐西域记书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/>
          <a:stretch>
            <a:fillRect/>
          </a:stretch>
        </p:blipFill>
        <p:spPr bwMode="auto">
          <a:xfrm>
            <a:off x="5994400" y="585876"/>
            <a:ext cx="5994400" cy="4648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66621" y="5612541"/>
            <a:ext cx="777663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4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《</a:t>
            </a:r>
            <a:r>
              <a:rPr lang="zh-CN" altLang="en-US" sz="4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大唐西域记</a:t>
            </a:r>
            <a:r>
              <a:rPr lang="en-US" altLang="zh-CN" sz="4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》</a:t>
            </a:r>
            <a:r>
              <a:rPr lang="zh-CN" altLang="en-US" sz="4400" b="1" dirty="0">
                <a:solidFill>
                  <a:srgbClr val="000066"/>
                </a:solidFill>
                <a:latin typeface="Times New Roman" pitchFamily="18" charset="0"/>
                <a:ea typeface="楷体_GB2312"/>
                <a:cs typeface="楷体_GB2312"/>
              </a:rPr>
              <a:t>书影</a:t>
            </a:r>
          </a:p>
        </p:txBody>
      </p:sp>
    </p:spTree>
    <p:extLst>
      <p:ext uri="{BB962C8B-B14F-4D97-AF65-F5344CB8AC3E}">
        <p14:creationId xmlns:p14="http://schemas.microsoft.com/office/powerpoint/2010/main" val="79944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5b0988e595225.cdn.sohucs.com/images/20180814/b68fa262d74d4a7c8c689ef8d19f54b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47" y="211667"/>
            <a:ext cx="3655958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4785" y="719666"/>
            <a:ext cx="36761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三彩釉陶载乐骆驼</a:t>
            </a:r>
          </a:p>
          <a:p>
            <a:r>
              <a:rPr lang="zh-CN" altLang="en-US" dirty="0"/>
              <a:t>唐</a:t>
            </a:r>
            <a:r>
              <a:rPr lang="en-US" altLang="zh-CN" dirty="0"/>
              <a:t>(</a:t>
            </a:r>
            <a:r>
              <a:rPr lang="zh-CN" altLang="en-US" dirty="0"/>
              <a:t>公元</a:t>
            </a:r>
            <a:r>
              <a:rPr lang="en-US" altLang="zh-CN" dirty="0"/>
              <a:t>618-907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通高</a:t>
            </a:r>
            <a:r>
              <a:rPr lang="en-US" altLang="zh-CN" dirty="0"/>
              <a:t>58.4</a:t>
            </a:r>
            <a:r>
              <a:rPr lang="zh-CN" altLang="en-US" dirty="0"/>
              <a:t>、长</a:t>
            </a:r>
            <a:r>
              <a:rPr lang="en-US" altLang="zh-CN" dirty="0"/>
              <a:t>43.4</a:t>
            </a:r>
            <a:r>
              <a:rPr lang="zh-CN" altLang="en-US" dirty="0"/>
              <a:t>厘米</a:t>
            </a:r>
          </a:p>
          <a:p>
            <a:r>
              <a:rPr lang="en-US" altLang="zh-CN" dirty="0"/>
              <a:t>1957</a:t>
            </a:r>
            <a:r>
              <a:rPr lang="zh-CN" altLang="en-US" dirty="0"/>
              <a:t>年陕西省西安市鲜于廉墓出土</a:t>
            </a:r>
          </a:p>
          <a:p>
            <a:r>
              <a:rPr lang="zh-CN" altLang="en-US" dirty="0"/>
              <a:t>中国国家博物馆藏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56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9337" y="850904"/>
            <a:ext cx="440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兽首玛瑙</a:t>
            </a:r>
            <a:r>
              <a:rPr lang="zh-CN" altLang="en-US" dirty="0" smtClean="0"/>
              <a:t>杯</a:t>
            </a:r>
            <a:endParaRPr lang="en-US" altLang="zh-CN" dirty="0" smtClean="0"/>
          </a:p>
          <a:p>
            <a:r>
              <a:rPr lang="zh-CN" altLang="en-US" dirty="0" smtClean="0"/>
              <a:t>唐</a:t>
            </a:r>
            <a:r>
              <a:rPr lang="en-US" altLang="zh-CN" dirty="0"/>
              <a:t>(</a:t>
            </a:r>
            <a:r>
              <a:rPr lang="zh-CN" altLang="en-US" dirty="0"/>
              <a:t>公元</a:t>
            </a:r>
            <a:r>
              <a:rPr lang="en-US" altLang="zh-CN" dirty="0"/>
              <a:t>618-907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高</a:t>
            </a:r>
            <a:r>
              <a:rPr lang="en-US" altLang="zh-CN" dirty="0"/>
              <a:t>6.5</a:t>
            </a:r>
            <a:r>
              <a:rPr lang="zh-CN" altLang="en-US" dirty="0"/>
              <a:t>厘米，长</a:t>
            </a:r>
            <a:r>
              <a:rPr lang="en-US" altLang="zh-CN" dirty="0"/>
              <a:t>15.6</a:t>
            </a:r>
            <a:r>
              <a:rPr lang="zh-CN" altLang="en-US" dirty="0"/>
              <a:t>厘米，口径</a:t>
            </a:r>
            <a:r>
              <a:rPr lang="en-US" altLang="zh-CN" dirty="0"/>
              <a:t>5.9</a:t>
            </a:r>
            <a:r>
              <a:rPr lang="zh-CN" altLang="en-US" dirty="0"/>
              <a:t>厘米</a:t>
            </a:r>
            <a:r>
              <a:rPr lang="en-US" altLang="zh-CN" dirty="0" smtClean="0"/>
              <a:t>1970</a:t>
            </a:r>
            <a:r>
              <a:rPr lang="zh-CN" altLang="en-US" dirty="0" smtClean="0"/>
              <a:t>年</a:t>
            </a:r>
            <a:r>
              <a:rPr lang="zh-CN" altLang="en-US" dirty="0"/>
              <a:t>陕西省西安市南郊何家</a:t>
            </a:r>
            <a:r>
              <a:rPr lang="zh-CN" altLang="en-US" dirty="0" smtClean="0"/>
              <a:t>村</a:t>
            </a:r>
            <a:endParaRPr lang="en-US" altLang="zh-CN" dirty="0" smtClean="0"/>
          </a:p>
          <a:p>
            <a:r>
              <a:rPr lang="zh-CN" altLang="en-US" dirty="0" smtClean="0"/>
              <a:t>陕西</a:t>
            </a:r>
            <a:r>
              <a:rPr lang="zh-CN" altLang="en-US" dirty="0"/>
              <a:t>历史博物馆藏</a:t>
            </a:r>
          </a:p>
          <a:p>
            <a:endParaRPr lang="zh-CN" altLang="en-US" dirty="0"/>
          </a:p>
        </p:txBody>
      </p:sp>
      <p:pic>
        <p:nvPicPr>
          <p:cNvPr id="2050" name="Picture 2" descr="https://timgsa.baidu.com/timg?image&amp;quality=80&amp;size=b9999_10000&amp;sec=1585209638997&amp;di=2918d73f576501cd94fa257b0021a388&amp;imgtype=0&amp;src=http%3A%2F%2Fmuseum.gmw.cn%2Fattachement%2Fjpg%2Fsite2%2F20180502%2Ff44d30758a2f1c53b15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41" y="806452"/>
            <a:ext cx="6542803" cy="44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5b0988e595225.cdn.sohucs.com/images/20180816/4511176eadb143b299844a0856088db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07" y="171450"/>
            <a:ext cx="6201682" cy="65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3109" y="1245326"/>
            <a:ext cx="29406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胡商牵驼图壁画</a:t>
            </a:r>
          </a:p>
          <a:p>
            <a:r>
              <a:rPr lang="zh-CN" altLang="en-US" dirty="0"/>
              <a:t>唐中宗神龙二年</a:t>
            </a:r>
            <a:r>
              <a:rPr lang="en-US" altLang="zh-CN" dirty="0"/>
              <a:t>(</a:t>
            </a:r>
            <a:r>
              <a:rPr lang="zh-CN" altLang="en-US" dirty="0"/>
              <a:t>公元</a:t>
            </a:r>
            <a:r>
              <a:rPr lang="en-US" altLang="zh-CN" dirty="0"/>
              <a:t>706</a:t>
            </a:r>
            <a:r>
              <a:rPr lang="zh-CN" altLang="en-US" dirty="0"/>
              <a:t>年</a:t>
            </a:r>
            <a:r>
              <a:rPr lang="en-US" altLang="zh-CN" dirty="0"/>
              <a:t>)</a:t>
            </a:r>
          </a:p>
          <a:p>
            <a:r>
              <a:rPr lang="zh-CN" altLang="en-US" dirty="0"/>
              <a:t>高</a:t>
            </a:r>
            <a:r>
              <a:rPr lang="en-US" altLang="zh-CN" dirty="0"/>
              <a:t>210</a:t>
            </a:r>
            <a:r>
              <a:rPr lang="zh-CN" altLang="en-US" dirty="0"/>
              <a:t>、宽</a:t>
            </a:r>
            <a:r>
              <a:rPr lang="en-US" altLang="zh-CN" dirty="0"/>
              <a:t>193</a:t>
            </a:r>
            <a:r>
              <a:rPr lang="zh-CN" altLang="en-US" dirty="0"/>
              <a:t>厘米</a:t>
            </a:r>
          </a:p>
          <a:p>
            <a:r>
              <a:rPr lang="en-US" altLang="zh-CN" dirty="0"/>
              <a:t>2005</a:t>
            </a:r>
            <a:r>
              <a:rPr lang="zh-CN" altLang="en-US" dirty="0"/>
              <a:t>年河南省洛南新区安国相王孺人唐氏墓出土</a:t>
            </a:r>
          </a:p>
          <a:p>
            <a:r>
              <a:rPr lang="zh-CN" altLang="en-US" dirty="0"/>
              <a:t>河南省古代艺术博物馆藏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1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562795" y="1377322"/>
            <a:ext cx="9676741" cy="4643967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793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Freeform 6"/>
          <p:cNvSpPr/>
          <p:nvPr/>
        </p:nvSpPr>
        <p:spPr bwMode="auto">
          <a:xfrm>
            <a:off x="1431562" y="1108505"/>
            <a:ext cx="3230033" cy="258233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7"/>
          <p:cNvSpPr/>
          <p:nvPr/>
        </p:nvSpPr>
        <p:spPr bwMode="auto">
          <a:xfrm>
            <a:off x="1431562" y="1108505"/>
            <a:ext cx="2984500" cy="2072217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7938C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14469" y="1328901"/>
            <a:ext cx="2286016" cy="13542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80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9682" y="3167623"/>
            <a:ext cx="6800794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793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什么是“一带一路”</a:t>
            </a:r>
            <a:endParaRPr lang="zh-CN" altLang="en-US" sz="6000" b="1" dirty="0">
              <a:solidFill>
                <a:srgbClr val="0793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2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84294"/>
            <a:ext cx="68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（四）宋元时期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9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timgsa.baidu.com/timg?image&amp;quality=80&amp;size=b9999_10000&amp;sec=1585150379757&amp;di=b5bebfdf9fdd8b458272ab8508294367&amp;imgtype=0&amp;src=http%3A%2F%2Fn.sinaimg.cn%2Ftranslate%2Fw559h458%2F20171225%2Fz1P8-fypyuva8456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07" y="347663"/>
            <a:ext cx="7235826" cy="59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49733" y="1473200"/>
            <a:ext cx="3547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     “</a:t>
            </a:r>
            <a:r>
              <a:rPr lang="zh-CN" altLang="en-US" sz="3200" dirty="0"/>
              <a:t>西海（地中海）虽远在数万里外，而驿使贾胡时或至焉。</a:t>
            </a:r>
            <a:r>
              <a:rPr lang="zh-CN" altLang="en-US" sz="3200" dirty="0" smtClean="0"/>
              <a:t>”</a:t>
            </a:r>
            <a:endParaRPr lang="en-US" altLang="zh-CN" sz="3200" dirty="0" smtClean="0"/>
          </a:p>
          <a:p>
            <a:r>
              <a:rPr lang="en-US" altLang="zh-CN" sz="3200" dirty="0" smtClean="0"/>
              <a:t>——</a:t>
            </a:r>
            <a:r>
              <a:rPr lang="zh-CN" altLang="en-US" sz="3200" dirty="0" smtClean="0"/>
              <a:t>元朝</a:t>
            </a:r>
            <a:r>
              <a:rPr lang="zh-CN" altLang="en-US" sz="3200" dirty="0"/>
              <a:t>地理学家朱思本</a:t>
            </a:r>
            <a:r>
              <a:rPr lang="en-US" altLang="zh-CN" sz="3200" dirty="0"/>
              <a:t>《</a:t>
            </a:r>
            <a:r>
              <a:rPr lang="zh-CN" altLang="en-US" sz="3200" dirty="0"/>
              <a:t>北海释</a:t>
            </a:r>
            <a:r>
              <a:rPr lang="en-US" altLang="zh-CN" sz="3200" dirty="0"/>
              <a:t>》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686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imgsa.baidu.com/timg?image&amp;quality=80&amp;size=b9999_10000&amp;sec=1585142404386&amp;di=30b488d886ed0cb5c22b431ba3c80872&amp;imgtype=0&amp;src=http%3A%2F%2Fimg.mp.itc.cn%2Fupload%2F20170508%2F7c001477220344a087a049f50df89a4d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42" y="596895"/>
            <a:ext cx="8734822" cy="517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4934" y="5774262"/>
            <a:ext cx="485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元代丝路主要交通线路示意图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53600" y="927095"/>
            <a:ext cx="21928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       意大利</a:t>
            </a:r>
            <a:r>
              <a:rPr lang="zh-CN" altLang="en-US" sz="2000" dirty="0"/>
              <a:t>商人裴哥罗梯的</a:t>
            </a:r>
            <a:r>
              <a:rPr lang="en-US" altLang="zh-CN" sz="2000" dirty="0"/>
              <a:t>《</a:t>
            </a:r>
            <a:r>
              <a:rPr lang="zh-CN" altLang="en-US" sz="2000" dirty="0"/>
              <a:t>商业指南</a:t>
            </a:r>
            <a:r>
              <a:rPr lang="en-US" altLang="zh-CN" sz="2000" dirty="0"/>
              <a:t>》</a:t>
            </a:r>
            <a:r>
              <a:rPr lang="zh-CN" altLang="en-US" sz="2000" dirty="0"/>
              <a:t>记述了从英国到中国的商业通道、货物、关税和进出口状况、商务惯例、各国币值、度量衡制等：“据已历此途程的商人们说，从塔那至契丹的道路是完全平安的，不论是白天还是夜间。”</a:t>
            </a:r>
          </a:p>
        </p:txBody>
      </p:sp>
    </p:spTree>
    <p:extLst>
      <p:ext uri="{BB962C8B-B14F-4D97-AF65-F5344CB8AC3E}">
        <p14:creationId xmlns:p14="http://schemas.microsoft.com/office/powerpoint/2010/main" val="2353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mg3.doubanio.com/view/subject/l/public/s10344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308" y="431800"/>
            <a:ext cx="3510492" cy="56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510242" y="431800"/>
            <a:ext cx="4046112" cy="6192858"/>
            <a:chOff x="883709" y="366182"/>
            <a:chExt cx="4046112" cy="6192858"/>
          </a:xfrm>
        </p:grpSpPr>
        <p:sp>
          <p:nvSpPr>
            <p:cNvPr id="2" name="TextBox 1"/>
            <p:cNvSpPr txBox="1"/>
            <p:nvPr/>
          </p:nvSpPr>
          <p:spPr>
            <a:xfrm>
              <a:off x="883709" y="5604933"/>
              <a:ext cx="4046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/>
                <a:t>马可波罗</a:t>
              </a:r>
              <a:endParaRPr lang="en-US" altLang="zh-CN" sz="2800" dirty="0" smtClean="0"/>
            </a:p>
            <a:p>
              <a:pPr algn="ctr"/>
              <a:r>
                <a:rPr lang="zh-CN" altLang="en-US" sz="2800" dirty="0" smtClean="0"/>
                <a:t>（</a:t>
              </a:r>
              <a:r>
                <a:rPr lang="en-US" altLang="zh-CN" sz="2800" dirty="0" smtClean="0"/>
                <a:t>1254</a:t>
              </a:r>
              <a:r>
                <a:rPr lang="zh-CN" altLang="en-US" sz="2800" dirty="0" smtClean="0"/>
                <a:t>年</a:t>
              </a:r>
              <a:r>
                <a:rPr lang="en-US" altLang="zh-CN" sz="2800" dirty="0" smtClean="0"/>
                <a:t>—1324</a:t>
              </a:r>
              <a:r>
                <a:rPr lang="zh-CN" altLang="en-US" sz="2800" dirty="0" smtClean="0"/>
                <a:t>）</a:t>
              </a:r>
              <a:endParaRPr lang="zh-CN" altLang="en-US" sz="2800" dirty="0"/>
            </a:p>
          </p:txBody>
        </p:sp>
        <p:pic>
          <p:nvPicPr>
            <p:cNvPr id="5126" name="Picture 6" descr="https://bkimg.cdn.bcebos.com/pic/5366d0160924ab18ab2b40493afae6cd7b890b8a?x-bce-process=image/watermark,g_7,image_d2F0ZXIvYmFpa2U5Mg==,xp_5,yp_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7350" y="366182"/>
              <a:ext cx="3338830" cy="5238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02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kimg.cdn.bcebos.com/pic/203fb80e7bec54e7b8c6df61bb389b504fc26aa3?x-bce-process=image/watermark,g_7,image_d2F0ZXIvYmFpa2U4MA==,xp_5,yp_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5870" r="5260" b="9687"/>
          <a:stretch/>
        </p:blipFill>
        <p:spPr bwMode="auto">
          <a:xfrm>
            <a:off x="3826933" y="795867"/>
            <a:ext cx="3860800" cy="49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562795" y="1377322"/>
            <a:ext cx="9676741" cy="4643967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793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Freeform 6"/>
          <p:cNvSpPr/>
          <p:nvPr/>
        </p:nvSpPr>
        <p:spPr bwMode="auto">
          <a:xfrm>
            <a:off x="1431562" y="1108505"/>
            <a:ext cx="3230033" cy="258233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7"/>
          <p:cNvSpPr/>
          <p:nvPr/>
        </p:nvSpPr>
        <p:spPr bwMode="auto">
          <a:xfrm>
            <a:off x="1431562" y="1108505"/>
            <a:ext cx="2984500" cy="2072217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7938C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14469" y="1328901"/>
            <a:ext cx="2286016" cy="13542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80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49270" y="3147945"/>
            <a:ext cx="6800794" cy="1344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793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海上丝绸之路</a:t>
            </a:r>
            <a:endParaRPr lang="zh-CN" altLang="en-US" sz="6000" b="1" dirty="0">
              <a:solidFill>
                <a:srgbClr val="0793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90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84294"/>
            <a:ext cx="68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（一）概况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4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>
            <a:spLocks noGrp="1"/>
          </p:cNvSpPr>
          <p:nvPr>
            <p:ph type="title" idx="4294967295"/>
          </p:nvPr>
        </p:nvSpPr>
        <p:spPr>
          <a:xfrm>
            <a:off x="712694" y="2837373"/>
            <a:ext cx="368449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dirty="0" smtClean="0">
                <a:solidFill>
                  <a:srgbClr val="07938C"/>
                </a:solidFill>
                <a:latin typeface="微软雅黑" panose="020B0503020204020204" charset="-122"/>
                <a:ea typeface="微软雅黑" panose="020B0503020204020204" charset="-122"/>
              </a:rPr>
              <a:t>海上丝绸之路</a:t>
            </a:r>
            <a:endParaRPr dirty="0">
              <a:solidFill>
                <a:srgbClr val="07938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586125" y="2707139"/>
            <a:ext cx="5378147" cy="1494853"/>
            <a:chOff x="3375890" y="2707140"/>
            <a:chExt cx="5378147" cy="1494853"/>
          </a:xfrm>
        </p:grpSpPr>
        <p:grpSp>
          <p:nvGrpSpPr>
            <p:cNvPr id="8" name="组合 18"/>
            <p:cNvGrpSpPr/>
            <p:nvPr/>
          </p:nvGrpSpPr>
          <p:grpSpPr>
            <a:xfrm>
              <a:off x="3375890" y="2740393"/>
              <a:ext cx="1022400" cy="1461600"/>
              <a:chOff x="0" y="2568613"/>
              <a:chExt cx="1992842" cy="2846916"/>
            </a:xfrm>
          </p:grpSpPr>
          <p:sp>
            <p:nvSpPr>
              <p:cNvPr id="23" name="燕尾形 22"/>
              <p:cNvSpPr/>
              <p:nvPr/>
            </p:nvSpPr>
            <p:spPr>
              <a:xfrm rot="5400000">
                <a:off x="-427037" y="2995650"/>
                <a:ext cx="2846916" cy="1992841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燕尾形 4"/>
              <p:cNvSpPr/>
              <p:nvPr/>
            </p:nvSpPr>
            <p:spPr>
              <a:xfrm>
                <a:off x="2" y="3791716"/>
                <a:ext cx="1992840" cy="8540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465" tIns="37465" rIns="37465" bIns="37465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600" kern="1200" dirty="0" smtClean="0"/>
                  <a:t>2</a:t>
                </a:r>
                <a:endParaRPr lang="zh-CN" altLang="en-US" sz="3600" kern="1200" dirty="0"/>
              </a:p>
            </p:txBody>
          </p:sp>
        </p:grpSp>
        <p:grpSp>
          <p:nvGrpSpPr>
            <p:cNvPr id="13" name="组合 19"/>
            <p:cNvGrpSpPr/>
            <p:nvPr/>
          </p:nvGrpSpPr>
          <p:grpSpPr>
            <a:xfrm>
              <a:off x="4370269" y="2707140"/>
              <a:ext cx="4383768" cy="950400"/>
              <a:chOff x="1021599" y="2688561"/>
              <a:chExt cx="7138483" cy="7106400"/>
            </a:xfrm>
          </p:grpSpPr>
          <p:sp>
            <p:nvSpPr>
              <p:cNvPr id="21" name="同侧圆角矩形 20"/>
              <p:cNvSpPr/>
              <p:nvPr/>
            </p:nvSpPr>
            <p:spPr>
              <a:xfrm rot="5400000">
                <a:off x="1053682" y="2688561"/>
                <a:ext cx="7106400" cy="7106400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同侧圆角矩形 6"/>
              <p:cNvSpPr/>
              <p:nvPr/>
            </p:nvSpPr>
            <p:spPr>
              <a:xfrm>
                <a:off x="1021599" y="2688561"/>
                <a:ext cx="7106400" cy="7106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4912" tIns="16510" rIns="16510" bIns="16510" numCol="1" spcCol="1270" anchor="ctr" anchorCtr="0">
                <a:noAutofit/>
              </a:bodyPr>
              <a:lstStyle/>
              <a:p>
                <a:pPr marL="0" lvl="1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4000" dirty="0">
                    <a:latin typeface="微软雅黑" panose="020B0503020204020204" charset="-122"/>
                    <a:ea typeface="微软雅黑" panose="020B0503020204020204" charset="-122"/>
                  </a:rPr>
                  <a:t>南洋线</a:t>
                </a:r>
                <a:endParaRPr lang="zh-CN" altLang="en-US" sz="4000" kern="1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6125" y="1138892"/>
            <a:ext cx="5394772" cy="1515389"/>
            <a:chOff x="3359265" y="1201220"/>
            <a:chExt cx="5394772" cy="1515389"/>
          </a:xfrm>
        </p:grpSpPr>
        <p:grpSp>
          <p:nvGrpSpPr>
            <p:cNvPr id="17" name="组合 24"/>
            <p:cNvGrpSpPr/>
            <p:nvPr/>
          </p:nvGrpSpPr>
          <p:grpSpPr>
            <a:xfrm>
              <a:off x="3359265" y="1255009"/>
              <a:ext cx="1022400" cy="1461600"/>
              <a:chOff x="1" y="-1"/>
              <a:chExt cx="3251200" cy="5418667"/>
            </a:xfrm>
          </p:grpSpPr>
          <p:sp>
            <p:nvSpPr>
              <p:cNvPr id="29" name="燕尾形 28"/>
              <p:cNvSpPr/>
              <p:nvPr/>
            </p:nvSpPr>
            <p:spPr>
              <a:xfrm rot="5400000">
                <a:off x="-1083733" y="1083733"/>
                <a:ext cx="5418667" cy="3251200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燕尾形 4"/>
              <p:cNvSpPr/>
              <p:nvPr/>
            </p:nvSpPr>
            <p:spPr>
              <a:xfrm>
                <a:off x="1" y="2057053"/>
                <a:ext cx="3251200" cy="21674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600" kern="12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600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组合 25"/>
            <p:cNvGrpSpPr/>
            <p:nvPr/>
          </p:nvGrpSpPr>
          <p:grpSpPr>
            <a:xfrm>
              <a:off x="4415906" y="1201220"/>
              <a:ext cx="4338131" cy="950400"/>
              <a:chOff x="3251201" y="-81972"/>
              <a:chExt cx="4876799" cy="3793069"/>
            </a:xfrm>
          </p:grpSpPr>
          <p:sp>
            <p:nvSpPr>
              <p:cNvPr id="27" name="同侧圆角矩形 26"/>
              <p:cNvSpPr/>
              <p:nvPr/>
            </p:nvSpPr>
            <p:spPr>
              <a:xfrm rot="5400000">
                <a:off x="3793066" y="-623837"/>
                <a:ext cx="3793069" cy="4876799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同侧圆角矩形 6"/>
              <p:cNvSpPr/>
              <p:nvPr/>
            </p:nvSpPr>
            <p:spPr>
              <a:xfrm>
                <a:off x="3251201" y="132701"/>
                <a:ext cx="4691637" cy="34227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42240" tIns="12700" rIns="12700" bIns="12700" numCol="1" spcCol="1270" anchor="ctr" anchorCtr="0">
                <a:noAutofit/>
              </a:bodyPr>
              <a:lstStyle/>
              <a:p>
                <a:pPr marL="0" lvl="1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4000" dirty="0">
                    <a:latin typeface="微软雅黑" panose="020B0503020204020204" charset="-122"/>
                    <a:ea typeface="微软雅黑" panose="020B0503020204020204" charset="-122"/>
                  </a:rPr>
                  <a:t>东洋线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555646" y="4212274"/>
            <a:ext cx="5408624" cy="1488780"/>
            <a:chOff x="3345411" y="4212275"/>
            <a:chExt cx="5408624" cy="1488780"/>
          </a:xfrm>
        </p:grpSpPr>
        <p:grpSp>
          <p:nvGrpSpPr>
            <p:cNvPr id="20" name="组合 13"/>
            <p:cNvGrpSpPr/>
            <p:nvPr/>
          </p:nvGrpSpPr>
          <p:grpSpPr>
            <a:xfrm>
              <a:off x="4412026" y="4212275"/>
              <a:ext cx="4342009" cy="950400"/>
              <a:chOff x="1352020" y="3484122"/>
              <a:chExt cx="6775979" cy="1255447"/>
            </a:xfrm>
          </p:grpSpPr>
          <p:sp>
            <p:nvSpPr>
              <p:cNvPr id="15" name="同侧圆角矩形 14"/>
              <p:cNvSpPr/>
              <p:nvPr/>
            </p:nvSpPr>
            <p:spPr>
              <a:xfrm rot="5400000">
                <a:off x="4112286" y="723856"/>
                <a:ext cx="1255447" cy="6775979"/>
              </a:xfrm>
              <a:prstGeom prst="round2SameRect">
                <a:avLst/>
              </a:prstGeom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同侧圆角矩形 6"/>
              <p:cNvSpPr/>
              <p:nvPr/>
            </p:nvSpPr>
            <p:spPr>
              <a:xfrm>
                <a:off x="1352021" y="3545408"/>
                <a:ext cx="5780010" cy="113287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3576" tIns="14605" rIns="14605" bIns="14605" numCol="1" spcCol="1270" anchor="ctr" anchorCtr="0">
                <a:noAutofit/>
              </a:bodyPr>
              <a:lstStyle/>
              <a:p>
                <a:pPr marL="0" lvl="1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zh-CN" altLang="en-US" sz="4000" kern="1200" dirty="0" smtClean="0">
                    <a:latin typeface="微软雅黑" panose="020B0503020204020204" charset="-122"/>
                    <a:ea typeface="微软雅黑" panose="020B0503020204020204" charset="-122"/>
                  </a:rPr>
                  <a:t>  西洋线</a:t>
                </a:r>
                <a:endParaRPr lang="zh-CN" altLang="en-US" sz="4000" kern="12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" name="组合 30"/>
            <p:cNvGrpSpPr/>
            <p:nvPr/>
          </p:nvGrpSpPr>
          <p:grpSpPr>
            <a:xfrm>
              <a:off x="3345411" y="4239455"/>
              <a:ext cx="1055649" cy="1461600"/>
              <a:chOff x="-64810" y="2568613"/>
              <a:chExt cx="2057651" cy="2846916"/>
            </a:xfrm>
          </p:grpSpPr>
          <p:sp>
            <p:nvSpPr>
              <p:cNvPr id="32" name="燕尾形 31"/>
              <p:cNvSpPr/>
              <p:nvPr/>
            </p:nvSpPr>
            <p:spPr>
              <a:xfrm rot="5400000">
                <a:off x="-427037" y="2995650"/>
                <a:ext cx="2846916" cy="1992841"/>
              </a:xfrm>
              <a:prstGeom prst="chevron">
                <a:avLst/>
              </a:prstGeom>
              <a:solidFill>
                <a:srgbClr val="07938C"/>
              </a:solidFill>
              <a:ln>
                <a:solidFill>
                  <a:srgbClr val="07938C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燕尾形 4"/>
              <p:cNvSpPr/>
              <p:nvPr/>
            </p:nvSpPr>
            <p:spPr>
              <a:xfrm>
                <a:off x="-64810" y="3726949"/>
                <a:ext cx="1992840" cy="8540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7465" tIns="37465" rIns="37465" bIns="37465" numCol="1" spcCol="1270" anchor="ctr" anchorCtr="0">
                <a:noAutofit/>
              </a:bodyPr>
              <a:lstStyle/>
              <a:p>
                <a:pPr lvl="0" algn="ctr" defTabSz="2622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CN" sz="3600" kern="1200" dirty="0" smtClean="0"/>
                  <a:t>3</a:t>
                </a:r>
                <a:endParaRPr lang="zh-CN" altLang="en-US" sz="36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171095"/>
              </p:ext>
            </p:extLst>
          </p:nvPr>
        </p:nvGraphicFramePr>
        <p:xfrm>
          <a:off x="3146611" y="1089211"/>
          <a:ext cx="5899193" cy="481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2562"/>
                <a:gridCol w="2986631"/>
              </a:tblGrid>
              <a:tr h="800710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时期</a:t>
                      </a:r>
                      <a:endParaRPr lang="zh-CN" alt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阶段</a:t>
                      </a:r>
                      <a:endParaRPr lang="zh-CN" altLang="en-US" sz="3200" dirty="0"/>
                    </a:p>
                  </a:txBody>
                  <a:tcPr anchor="ctr" anchorCtr="1"/>
                </a:tc>
              </a:tr>
              <a:tr h="80258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秦汉</a:t>
                      </a:r>
                      <a:endParaRPr lang="zh-CN" alt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形成</a:t>
                      </a:r>
                      <a:endParaRPr lang="zh-CN" altLang="en-US" sz="3200" dirty="0"/>
                    </a:p>
                  </a:txBody>
                  <a:tcPr anchor="ctr" anchorCtr="1"/>
                </a:tc>
              </a:tr>
              <a:tr h="80258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魏晋南北朝</a:t>
                      </a:r>
                      <a:endParaRPr lang="zh-CN" alt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发展</a:t>
                      </a:r>
                      <a:endParaRPr lang="zh-CN" altLang="en-US" sz="3200" dirty="0"/>
                    </a:p>
                  </a:txBody>
                  <a:tcPr anchor="ctr" anchorCtr="1"/>
                </a:tc>
              </a:tr>
              <a:tr h="80258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隋  唐</a:t>
                      </a:r>
                      <a:endParaRPr lang="zh-CN" alt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繁荣</a:t>
                      </a:r>
                      <a:endParaRPr lang="zh-CN" altLang="en-US" sz="3200" dirty="0"/>
                    </a:p>
                  </a:txBody>
                  <a:tcPr anchor="ctr" anchorCtr="1"/>
                </a:tc>
              </a:tr>
              <a:tr h="80258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宋  元</a:t>
                      </a:r>
                      <a:endParaRPr lang="zh-CN" alt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鼎盛</a:t>
                      </a:r>
                      <a:endParaRPr lang="zh-CN" altLang="en-US" sz="3200" dirty="0"/>
                    </a:p>
                  </a:txBody>
                  <a:tcPr anchor="ctr" anchorCtr="1"/>
                </a:tc>
              </a:tr>
              <a:tr h="802586"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   明  清</a:t>
                      </a:r>
                      <a:endParaRPr lang="zh-CN" altLang="en-US" sz="3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/>
                        <a:t>衰落</a:t>
                      </a:r>
                      <a:endParaRPr lang="zh-CN" altLang="en-US" sz="32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85757289746&amp;di=c2990dcebb005762829d0cbafab6f1ff&amp;imgtype=0&amp;src=http%3A%2F%2Fimg.mp.itc.cn%2Fq_70%2Cc_zoom%2Cw_640%2Fupload%2F20170515%2Faf4dce5e37df4f27b382a994db61baa7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4094" y="228600"/>
            <a:ext cx="4370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秦汉、魏晋南北朝时期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1292"/>
            <a:ext cx="323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什么是</a:t>
            </a:r>
            <a:endParaRPr lang="en-US" altLang="zh-CN" sz="3600" dirty="0" smtClean="0"/>
          </a:p>
          <a:p>
            <a:r>
              <a:rPr lang="zh-CN" altLang="en-US" sz="3600" dirty="0" smtClean="0"/>
              <a:t>“一带一路”？</a:t>
            </a:r>
            <a:endParaRPr lang="zh-CN" altLang="en-US" sz="3600" dirty="0"/>
          </a:p>
        </p:txBody>
      </p:sp>
      <p:pic>
        <p:nvPicPr>
          <p:cNvPr id="2050" name="Picture 2" descr="https://bkimg.cdn.bcebos.com/pic/ac345982b2b7d0a23b371e94c1ef76094b369a38?x-bce-process=image/watermark,g_7,image_d2F0ZXIvYmFpa2UyNzI=,xp_5,yp_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5927" r="4410" b="6113"/>
          <a:stretch/>
        </p:blipFill>
        <p:spPr bwMode="auto">
          <a:xfrm>
            <a:off x="3117669" y="335594"/>
            <a:ext cx="8307978" cy="58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8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imgsa.baidu.com/timg?image&amp;quality=80&amp;size=b9999_10000&amp;sec=1585757399857&amp;di=616388f1cb98fdfa15731586580ec4f9&amp;imgtype=0&amp;src=http%3A%2F%2Fimg4.imgtn.bdimg.com%2Fit%2Fu%3D3492188549%2C2183017409%26fm%3D214%26gp%3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5"/>
            <a:ext cx="12192000" cy="68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3612" y="228600"/>
            <a:ext cx="437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隋唐、宋元时期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imgsa.baidu.com/timg?image&amp;quality=80&amp;size=b9999_10000&amp;sec=1585757526086&amp;di=e99b624f73cb10648a7e1d50fb2777c9&amp;imgtype=0&amp;src=http%3A%2F%2Fwww.ttline.cn%2Ffx%2FUploadFiles_5384%2F201805%2F20180511153632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218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0270" y="228600"/>
            <a:ext cx="145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明朝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84294"/>
            <a:ext cx="7828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（二）人物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3763" y="416859"/>
            <a:ext cx="3445110" cy="6164775"/>
            <a:chOff x="1123763" y="255494"/>
            <a:chExt cx="3445110" cy="6164775"/>
          </a:xfrm>
        </p:grpSpPr>
        <p:pic>
          <p:nvPicPr>
            <p:cNvPr id="4098" name="Picture 2" descr="https://bkimg.cdn.bcebos.com/pic/83025aafa40f4bfb98d820f4074f78f0f7361801?x-bce-process=image/watermark,g_7,image_d2F0ZXIvYmFpa2U5Mg==,xp_5,yp_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763" y="255494"/>
              <a:ext cx="3445110" cy="55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23763" y="5835494"/>
              <a:ext cx="34451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 smtClean="0"/>
                <a:t>徐福</a:t>
              </a:r>
              <a:endParaRPr lang="zh-CN" altLang="en-US" sz="32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17142" y="554590"/>
            <a:ext cx="70731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       始</a:t>
            </a:r>
            <a:r>
              <a:rPr lang="zh-CN" altLang="en-US" sz="4000" dirty="0"/>
              <a:t>皇既平六国，凡平生志欲无不遂，唯不可必得志者，寿耳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pPr algn="r"/>
            <a:r>
              <a:rPr lang="en-US" altLang="zh-CN" sz="2800" dirty="0" smtClean="0"/>
              <a:t>——</a:t>
            </a:r>
            <a:r>
              <a:rPr lang="zh-CN" altLang="en-US" sz="2800" dirty="0" smtClean="0"/>
              <a:t>（</a:t>
            </a:r>
            <a:r>
              <a:rPr lang="zh-CN" altLang="en-US" sz="2800" dirty="0"/>
              <a:t>清：丘琼山）</a:t>
            </a:r>
            <a:r>
              <a:rPr lang="en-US" altLang="zh-CN" sz="2800" dirty="0"/>
              <a:t>《</a:t>
            </a:r>
            <a:r>
              <a:rPr lang="zh-CN" altLang="en-US" sz="2800" dirty="0"/>
              <a:t>纲鉴合编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pic>
        <p:nvPicPr>
          <p:cNvPr id="4100" name="Picture 4" descr="https://timgsa.baidu.com/timg?image&amp;quality=80&amp;size=b9999_10000&amp;sec=1585758633744&amp;di=8e5ad83d2a68f61919c8c1df859dac72&amp;imgtype=0&amp;src=http%3A%2F%2Fa2.att.hudong.com%2F68%2F36%2F31300309316150149369367601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8" y="315263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dingyue.ws.126.net/tnBbEVKvPuZhBDjPR8KJMqXk1tz2yVZautMT0tRLeTwcX1495203521114compress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4" y="10892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ingyue.ws.126.net/GdTC6OJxltkyOjdFAJGsk5SCzPmLGL0kKakgVLtITcOgj1495203521114compress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51" y="10892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5428" y="5163669"/>
            <a:ext cx="474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日本京都附近徐福登陆处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3455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746" y="1073791"/>
            <a:ext cx="90684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       其</a:t>
            </a:r>
            <a:r>
              <a:rPr lang="zh-CN" altLang="en-US" sz="6000" dirty="0"/>
              <a:t>意初不在求仙</a:t>
            </a:r>
            <a:r>
              <a:rPr lang="en-US" altLang="zh-CN" sz="6000" dirty="0"/>
              <a:t>,</a:t>
            </a:r>
            <a:r>
              <a:rPr lang="zh-CN" altLang="en-US" sz="6000" dirty="0"/>
              <a:t>而实欲利用始皇求仙之私心</a:t>
            </a:r>
            <a:r>
              <a:rPr lang="en-US" altLang="zh-CN" sz="6000" dirty="0"/>
              <a:t>,</a:t>
            </a:r>
            <a:r>
              <a:rPr lang="zh-CN" altLang="en-US" sz="6000" dirty="0"/>
              <a:t>而借其力以自殖民于</a:t>
            </a:r>
            <a:r>
              <a:rPr lang="zh-CN" altLang="en-US" sz="6000" dirty="0" smtClean="0"/>
              <a:t>海外。</a:t>
            </a:r>
            <a:endParaRPr lang="en-US" altLang="zh-CN" sz="6000" dirty="0" smtClean="0"/>
          </a:p>
          <a:p>
            <a:pPr algn="r"/>
            <a:endParaRPr lang="en-US" altLang="zh-CN" sz="4000" dirty="0" smtClean="0"/>
          </a:p>
          <a:p>
            <a:pPr algn="r"/>
            <a:r>
              <a:rPr lang="en-US" altLang="zh-CN" sz="4000" dirty="0" smtClean="0"/>
              <a:t>——</a:t>
            </a:r>
            <a:r>
              <a:rPr lang="zh-CN" altLang="en-US" sz="4000" dirty="0"/>
              <a:t>马非百</a:t>
            </a:r>
            <a:r>
              <a:rPr lang="en-US" altLang="zh-CN" sz="4000" dirty="0" smtClean="0"/>
              <a:t>《</a:t>
            </a:r>
            <a:r>
              <a:rPr lang="zh-CN" altLang="en-US" sz="4000" dirty="0" smtClean="0"/>
              <a:t>秦</a:t>
            </a:r>
            <a:r>
              <a:rPr lang="zh-CN" altLang="en-US" sz="4000" dirty="0"/>
              <a:t>集史</a:t>
            </a:r>
            <a:r>
              <a:rPr lang="en-US" altLang="zh-CN" sz="4000" dirty="0"/>
              <a:t>》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0221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02740" y="363070"/>
            <a:ext cx="4022823" cy="6037096"/>
            <a:chOff x="1002740" y="363070"/>
            <a:chExt cx="4022823" cy="6037096"/>
          </a:xfrm>
        </p:grpSpPr>
        <p:pic>
          <p:nvPicPr>
            <p:cNvPr id="6146" name="Picture 2" descr="https://timgsa.baidu.com/timg?image&amp;quality=80&amp;size=b9999_10000&amp;sec=1585760416019&amp;di=56d84dc301ad9f9e8f943392b8ce2027&amp;imgtype=0&amp;src=http%3A%2F%2Fwww.wzljl.cn%2Fattache%2Fsite2%2F20170531%2Fc03fd576b8e11a98781706.jpe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740" y="363070"/>
              <a:ext cx="4022823" cy="508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02740" y="5446059"/>
              <a:ext cx="402282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 smtClean="0"/>
                <a:t>鉴真</a:t>
              </a:r>
              <a:endParaRPr lang="en-US" altLang="zh-CN" sz="2800" dirty="0" smtClean="0"/>
            </a:p>
            <a:p>
              <a:pPr algn="ctr"/>
              <a:r>
                <a:rPr lang="zh-CN" altLang="en-US" sz="2800" dirty="0" smtClean="0"/>
                <a:t>（</a:t>
              </a:r>
              <a:r>
                <a:rPr lang="en-US" altLang="zh-CN" sz="2800" dirty="0"/>
                <a:t>688</a:t>
              </a:r>
              <a:r>
                <a:rPr lang="zh-CN" altLang="en-US" sz="2800" dirty="0"/>
                <a:t>年</a:t>
              </a:r>
              <a:r>
                <a:rPr lang="en-US" altLang="zh-CN" sz="2800" dirty="0"/>
                <a:t>—763</a:t>
              </a:r>
              <a:r>
                <a:rPr lang="zh-CN" altLang="en-US" sz="2800" dirty="0"/>
                <a:t>年</a:t>
              </a:r>
              <a:r>
                <a:rPr lang="zh-CN" altLang="en-US" sz="2800" dirty="0" smtClean="0"/>
                <a:t>）</a:t>
              </a:r>
              <a:endParaRPr lang="zh-CN" alt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29013" y="578840"/>
            <a:ext cx="62917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日本留学僧荣睿诚心邀鉴真东渡</a:t>
            </a:r>
            <a:r>
              <a:rPr lang="zh-CN" altLang="en-US" sz="2800" dirty="0"/>
              <a:t>传法</a:t>
            </a:r>
            <a:r>
              <a:rPr lang="zh-CN" altLang="en-US" sz="2800" dirty="0" smtClean="0"/>
              <a:t>，大明寺众</a:t>
            </a:r>
            <a:r>
              <a:rPr lang="zh-CN" altLang="en-US" sz="2800" dirty="0"/>
              <a:t>僧的</a:t>
            </a:r>
            <a:r>
              <a:rPr lang="zh-CN" altLang="en-US" sz="2800" dirty="0" smtClean="0"/>
              <a:t>脸色极其难看：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en-US" sz="2800" dirty="0" smtClean="0"/>
              <a:t>荣睿</a:t>
            </a:r>
            <a:r>
              <a:rPr lang="zh-CN" altLang="en-US" sz="2800" dirty="0"/>
              <a:t>：佛法流至日本国而无传法人，愿大和上东游兴化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鉴真</a:t>
            </a:r>
            <a:r>
              <a:rPr lang="zh-CN" altLang="en-US" sz="2800" dirty="0"/>
              <a:t>：今我同法众中，谁有应此远请，向日本国传法者乎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zh-CN" altLang="en-US" sz="2800" dirty="0" smtClean="0"/>
              <a:t>祥</a:t>
            </a:r>
            <a:r>
              <a:rPr lang="zh-CN" altLang="en-US" sz="2800" dirty="0"/>
              <a:t>彦：彼国太远，性命难存。沧海渺漫，百无一至。人身难得，中国难生</a:t>
            </a:r>
            <a:r>
              <a:rPr lang="en-US" altLang="zh-CN" sz="2800" dirty="0" smtClean="0"/>
              <a:t>..</a:t>
            </a:r>
          </a:p>
          <a:p>
            <a:r>
              <a:rPr lang="zh-CN" altLang="en-US" sz="2800" dirty="0" smtClean="0"/>
              <a:t>鉴真</a:t>
            </a:r>
            <a:r>
              <a:rPr lang="zh-CN" altLang="en-US" sz="2800" dirty="0"/>
              <a:t>：为是法事也，何惜身命！诸人不去，我即去耳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祥</a:t>
            </a:r>
            <a:r>
              <a:rPr lang="zh-CN" altLang="en-US" sz="2800" dirty="0"/>
              <a:t>彦：大和上若去，彦亦随去</a:t>
            </a:r>
            <a:r>
              <a:rPr lang="en-US" altLang="zh-CN" sz="2800" dirty="0"/>
              <a:t>...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97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img1.doubanio.com/view/note/l/public/p6262582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AutoShape 8" descr="https://img1.doubanio.com/view/note/l/public/p6262582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10" descr="https://img1.doubanio.com/view/note/l/public/p62625828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12" descr="https://img1.doubanio.com/view/note/l/public/p62625828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14" descr="https://img1.doubanio.com/view/note/l/public/p62625828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83" name="Picture 15" descr="C:\Users\Public\Pictures\Sample Pictures\p62625828.web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9" y="769938"/>
            <a:ext cx="11163095" cy="50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72553" y="5779377"/>
            <a:ext cx="821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镰</a:t>
            </a:r>
            <a:r>
              <a:rPr lang="zh-CN" altLang="en-US" sz="2400" dirty="0"/>
              <a:t>仓时代</a:t>
            </a:r>
            <a:r>
              <a:rPr lang="en-US" altLang="zh-CN" sz="2400" dirty="0"/>
              <a:t>《</a:t>
            </a:r>
            <a:r>
              <a:rPr lang="zh-CN" altLang="en-US" sz="2400" dirty="0"/>
              <a:t>东征传绘卷</a:t>
            </a:r>
            <a:r>
              <a:rPr lang="en-US" altLang="zh-CN" sz="2400" dirty="0"/>
              <a:t>》</a:t>
            </a:r>
            <a:r>
              <a:rPr lang="zh-CN" altLang="en-US" sz="2400" dirty="0"/>
              <a:t>卷二浪沟浦遭遇</a:t>
            </a:r>
            <a:r>
              <a:rPr lang="zh-CN" altLang="en-US" sz="2400" dirty="0" smtClean="0"/>
              <a:t>海难（</a:t>
            </a:r>
            <a:r>
              <a:rPr lang="zh-CN" altLang="en-US" sz="2400" dirty="0"/>
              <a:t>唐招提寺</a:t>
            </a:r>
            <a:r>
              <a:rPr lang="zh-CN" altLang="en-US" sz="2400" dirty="0" smtClean="0"/>
              <a:t>）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67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know-pic.cdn.bcebos.com/1c950a7b02087bf439af8766f9d3572c10dfcffa?x-bce-process=image/resize,m_lfit,w_600,h_800,limi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75" y="295711"/>
            <a:ext cx="6308002" cy="62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2272" y="2332896"/>
            <a:ext cx="3137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为法传律，</a:t>
            </a:r>
            <a:endParaRPr lang="en-US" altLang="zh-CN" sz="5400" dirty="0" smtClean="0"/>
          </a:p>
          <a:p>
            <a:r>
              <a:rPr lang="zh-CN" altLang="en-US" sz="5400" dirty="0" smtClean="0"/>
              <a:t>历千百劫，</a:t>
            </a:r>
            <a:endParaRPr lang="en-US" altLang="zh-CN" sz="5400" dirty="0" smtClean="0"/>
          </a:p>
          <a:p>
            <a:r>
              <a:rPr lang="zh-CN" altLang="en-US" sz="5400" dirty="0" smtClean="0"/>
              <a:t>终不悔！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0178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Pictures\t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83290"/>
            <a:ext cx="5857160" cy="38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https://timgsa.baidu.com/timg?image&amp;quality=80&amp;size=b9999_10000&amp;sec=1585762762644&amp;di=8116887381f63b3235c3b111b62b2a6c&amp;imgtype=0&amp;src=http%3A%2F%2Fimg3.doubanio.com%2Fview%2Fnote%2Fl%2Fpublic%2Fp52326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91" y="783288"/>
            <a:ext cx="5504684" cy="38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647" y="4679575"/>
            <a:ext cx="572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日本奈良唐招提寺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49526" y="4679575"/>
            <a:ext cx="5729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/>
              <a:t>山西五台山佛光寺大殿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73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kimg.cdn.bcebos.com/pic/a8773912b31bb0511a95981e3c7adab44aede057?x-bce-process=image/watermark,g_7,image_d2F0ZXIvYmFpa2UxMTY=,xp_5,yp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31" y="575718"/>
            <a:ext cx="93345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486" y="1998619"/>
            <a:ext cx="2220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“一带一路”与“丝绸之路”是什么关系？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306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kimg.cdn.bcebos.com/pic/37d3d539b6003af3cf98b0863b2ac65c1038b632?x-bce-process=image/watermark,g_7,image_d2F0ZXIvYmFpa2U5MzM=,xp_5,yp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68" y="274280"/>
            <a:ext cx="6158850" cy="600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timgsa.baidu.com/timg?image&amp;quality=80&amp;size=b9999_10000&amp;sec=1585763663317&amp;di=6842a6960d252d80367c6bdac94680da&amp;imgtype=0&amp;src=http%3A%2F%2Fpic5.997788.com%2Fpic_search%2F00%2F13%2F09%2F49%2Fse130949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85" y="140618"/>
            <a:ext cx="3880741" cy="64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2773" y="2357305"/>
            <a:ext cx="477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印尼三宝垄的“三宝祠”</a:t>
            </a:r>
            <a:endParaRPr lang="zh-CN" altLang="en-US" dirty="0"/>
          </a:p>
        </p:txBody>
      </p:sp>
      <p:pic>
        <p:nvPicPr>
          <p:cNvPr id="2052" name="Picture 4" descr="http://m.tuniucdn.com/fb2/t1/G3/M00/48/E9/Cii_Nllu8vSIPgy_ABdIuptBAGkAAEP0APXYhgAF0jS426_w640_h480_c1_t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451134" cy="48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7379" y="4976069"/>
            <a:ext cx="477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马六甲的“三宝庙”</a:t>
            </a:r>
            <a:endParaRPr lang="zh-CN" altLang="en-US" dirty="0"/>
          </a:p>
        </p:txBody>
      </p:sp>
      <p:pic>
        <p:nvPicPr>
          <p:cNvPr id="2050" name="Picture 2" descr="https://timgsa.baidu.com/timg?image&amp;quality=80&amp;size=b9999_10000&amp;sec=1585814742922&amp;di=1aecfc78aa0b65f18a899d2a4665f4bd&amp;imgtype=0&amp;src=http%3A%2F%2Fimg0.imgtn.bdimg.com%2Fit%2Fu%3D3413564005%2C1889201800%26fm%3D214%26gp%3D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3910" r="3299" b="5833"/>
          <a:stretch/>
        </p:blipFill>
        <p:spPr bwMode="auto">
          <a:xfrm>
            <a:off x="6106882" y="2873229"/>
            <a:ext cx="6085118" cy="39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5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pic.tiankong.com/ul/t8/QJ8148540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283354" cy="41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pic.tiankong.com/2n/9v/QJ6627840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24" y="2481462"/>
            <a:ext cx="6571376" cy="43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45417" y="696286"/>
            <a:ext cx="3540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印度科钦的“中国渔网”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416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bkimg.cdn.bcebos.com/pic/728da9773912b31bddb5767b8818367adbb4e183?x-bce-process=image/watermark,g_7,image_d2F0ZXIvYmFpa2UyNzI=,xp_5,yp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61" y="76990"/>
            <a:ext cx="3551794" cy="66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4121" y="553673"/>
            <a:ext cx="6233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《</a:t>
            </a:r>
            <a:r>
              <a:rPr lang="zh-CN" altLang="en-US" b="1" dirty="0"/>
              <a:t>郑和布施锡兰山佛寺碑</a:t>
            </a:r>
            <a:r>
              <a:rPr lang="en-US" altLang="zh-CN" b="1" dirty="0" smtClean="0"/>
              <a:t>》</a:t>
            </a:r>
            <a:r>
              <a:rPr lang="zh-CN" altLang="en-US" dirty="0"/>
              <a:t>此碑于</a:t>
            </a:r>
            <a:r>
              <a:rPr lang="en-US" altLang="zh-CN" dirty="0"/>
              <a:t>1911</a:t>
            </a:r>
            <a:r>
              <a:rPr lang="zh-CN" altLang="en-US" dirty="0"/>
              <a:t>年在斯里兰卡被发现，现保存于</a:t>
            </a:r>
            <a:r>
              <a:rPr lang="zh-CN" altLang="en-US" dirty="0">
                <a:hlinkClick r:id="rId3"/>
              </a:rPr>
              <a:t>斯里兰卡国家博物馆</a:t>
            </a:r>
            <a:r>
              <a:rPr lang="zh-CN" altLang="en-US" dirty="0"/>
              <a:t>中。</a:t>
            </a:r>
          </a:p>
          <a:p>
            <a:endParaRPr lang="en-US" altLang="zh-CN" b="1" dirty="0"/>
          </a:p>
          <a:p>
            <a:r>
              <a:rPr lang="zh-CN" altLang="en-US" dirty="0" smtClean="0"/>
              <a:t>对</a:t>
            </a:r>
            <a:r>
              <a:rPr lang="zh-CN" altLang="en-US" dirty="0"/>
              <a:t>锡兰山佛寺进行布施，并立碑为文，以垂永久。碑文有汉文、泰米尔文及波斯文三种，三种文字的碑文分别针对</a:t>
            </a:r>
            <a:r>
              <a:rPr lang="zh-CN" altLang="en-US" dirty="0">
                <a:hlinkClick r:id="rId4"/>
              </a:rPr>
              <a:t>佛陀</a:t>
            </a:r>
            <a:r>
              <a:rPr lang="zh-CN" altLang="en-US" dirty="0"/>
              <a:t>、</a:t>
            </a:r>
            <a:r>
              <a:rPr lang="zh-CN" altLang="en-US" dirty="0">
                <a:hlinkClick r:id="rId5"/>
              </a:rPr>
              <a:t>毗湿奴</a:t>
            </a:r>
            <a:r>
              <a:rPr lang="zh-CN" altLang="en-US" dirty="0"/>
              <a:t>和</a:t>
            </a:r>
            <a:r>
              <a:rPr lang="zh-CN" altLang="en-US" dirty="0">
                <a:hlinkClick r:id="rId6"/>
              </a:rPr>
              <a:t>真主</a:t>
            </a:r>
            <a:r>
              <a:rPr lang="zh-CN" altLang="en-US" dirty="0"/>
              <a:t>表示敬意。</a:t>
            </a:r>
            <a:r>
              <a:rPr lang="zh-CN" altLang="en-US" baseline="30000" dirty="0"/>
              <a:t> </a:t>
            </a:r>
            <a:r>
              <a:rPr lang="en-US" altLang="zh-CN" baseline="30000" dirty="0"/>
              <a:t>[53]</a:t>
            </a:r>
            <a:r>
              <a:rPr lang="zh-CN" altLang="en-US" dirty="0"/>
              <a:t>  其中汉文记有“谨以金银织金、纺丝宝幡、香炉花瓶、表里灯烛等物，布施佛寺以充供养，惟世尊鉴之”等语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41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1834" y="2084294"/>
            <a:ext cx="68714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00B0F0"/>
                </a:solidFill>
              </a:rPr>
              <a:t>（三）</a:t>
            </a:r>
            <a:r>
              <a:rPr lang="zh-CN" altLang="en-US" sz="6000" dirty="0" smtClean="0">
                <a:solidFill>
                  <a:srgbClr val="00B0F0"/>
                </a:solidFill>
              </a:rPr>
              <a:t>文物</a:t>
            </a:r>
            <a:endParaRPr lang="zh-CN" alt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8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dili360.com/ga/M02/00/22/wKgBzFQ2Q0iABXrFAALppZJoMyo663.jpg@%21rw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0862" y="536895"/>
            <a:ext cx="7055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/>
              <a:t>泉州后渚港沉船</a:t>
            </a:r>
            <a:endParaRPr lang="en-US" altLang="zh-CN" sz="4800" dirty="0" smtClean="0"/>
          </a:p>
          <a:p>
            <a:endParaRPr lang="en-US" altLang="zh-CN" sz="4800" dirty="0"/>
          </a:p>
          <a:p>
            <a:r>
              <a:rPr lang="zh-CN" altLang="en-US" sz="4800" dirty="0" smtClean="0"/>
              <a:t>广东南海一号</a:t>
            </a:r>
            <a:endParaRPr lang="en-US" altLang="zh-CN" sz="4800" dirty="0" smtClean="0"/>
          </a:p>
          <a:p>
            <a:endParaRPr lang="en-US" altLang="zh-CN" sz="4800" dirty="0"/>
          </a:p>
          <a:p>
            <a:r>
              <a:rPr lang="zh-CN" altLang="en-US" sz="4800" dirty="0" smtClean="0"/>
              <a:t>西沙群岛华光礁</a:t>
            </a:r>
            <a:r>
              <a:rPr lang="en-US" altLang="zh-CN" sz="4800" dirty="0" smtClean="0"/>
              <a:t>1</a:t>
            </a:r>
            <a:r>
              <a:rPr lang="zh-CN" altLang="en-US" sz="4800" dirty="0" smtClean="0"/>
              <a:t>号</a:t>
            </a:r>
            <a:endParaRPr lang="en-US" altLang="zh-CN" sz="4800" dirty="0" smtClean="0"/>
          </a:p>
          <a:p>
            <a:endParaRPr lang="en-US" altLang="zh-CN" sz="4800" dirty="0"/>
          </a:p>
          <a:p>
            <a:r>
              <a:rPr lang="zh-CN" altLang="zh-CN" sz="4800" dirty="0"/>
              <a:t>……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46974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562795" y="1377322"/>
            <a:ext cx="9676741" cy="4643967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793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Freeform 6"/>
          <p:cNvSpPr/>
          <p:nvPr/>
        </p:nvSpPr>
        <p:spPr bwMode="auto">
          <a:xfrm>
            <a:off x="1431562" y="1108505"/>
            <a:ext cx="3230033" cy="258233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7"/>
          <p:cNvSpPr/>
          <p:nvPr/>
        </p:nvSpPr>
        <p:spPr bwMode="auto">
          <a:xfrm>
            <a:off x="1431562" y="1108505"/>
            <a:ext cx="2984500" cy="2072217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7938C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14469" y="1328901"/>
            <a:ext cx="2286016" cy="13542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80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40529" y="3357669"/>
            <a:ext cx="8709536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793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“一带一路”的现实意义</a:t>
            </a:r>
            <a:endParaRPr lang="zh-CN" altLang="en-US" sz="6000" b="1" dirty="0">
              <a:solidFill>
                <a:srgbClr val="0793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54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954" y="327171"/>
            <a:ext cx="106372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首先，加强</a:t>
            </a:r>
            <a:r>
              <a:rPr lang="zh-CN" altLang="zh-CN" sz="2800" dirty="0">
                <a:solidFill>
                  <a:srgbClr val="FF0000"/>
                </a:solidFill>
              </a:rPr>
              <a:t>政策沟通</a:t>
            </a:r>
            <a:r>
              <a:rPr lang="zh-CN" altLang="zh-CN" sz="2800" dirty="0"/>
              <a:t>。各国就经济发展战略进行交流，协商制定区域合作规划和措施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zh-CN" sz="2800" dirty="0" smtClean="0"/>
              <a:t>其次</a:t>
            </a:r>
            <a:r>
              <a:rPr lang="zh-CN" altLang="zh-CN" sz="2800" dirty="0"/>
              <a:t>，加强</a:t>
            </a:r>
            <a:r>
              <a:rPr lang="zh-CN" altLang="zh-CN" sz="2800" dirty="0">
                <a:solidFill>
                  <a:srgbClr val="FF0000"/>
                </a:solidFill>
              </a:rPr>
              <a:t>道路联通</a:t>
            </a:r>
            <a:r>
              <a:rPr lang="zh-CN" altLang="zh-CN" sz="2800" dirty="0"/>
              <a:t>。打通从太平洋到波罗的海的运输大通道</a:t>
            </a:r>
            <a:r>
              <a:rPr lang="zh-CN" altLang="zh-CN" sz="2800" dirty="0" smtClean="0"/>
              <a:t>，逐步</a:t>
            </a:r>
            <a:r>
              <a:rPr lang="zh-CN" altLang="zh-CN" sz="2800" dirty="0"/>
              <a:t>形成连接东亚、西亚、南亚的交通运输网络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zh-CN" sz="2800" dirty="0" smtClean="0"/>
              <a:t>第三，加强</a:t>
            </a:r>
            <a:r>
              <a:rPr lang="zh-CN" altLang="zh-CN" sz="2800" dirty="0">
                <a:solidFill>
                  <a:srgbClr val="FF0000"/>
                </a:solidFill>
              </a:rPr>
              <a:t>贸易畅通</a:t>
            </a:r>
            <a:r>
              <a:rPr lang="zh-CN" altLang="zh-CN" sz="2800" dirty="0"/>
              <a:t>。丝绸之路经济带总人口</a:t>
            </a:r>
            <a:r>
              <a:rPr lang="en-US" altLang="zh-CN" sz="2800" dirty="0"/>
              <a:t> 30 </a:t>
            </a:r>
            <a:r>
              <a:rPr lang="zh-CN" altLang="zh-CN" sz="2800" dirty="0"/>
              <a:t>亿，市场规模和潜力独一无二。各方应该就推动贸易和投资便利化问题进行探讨并作出适当安排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zh-CN" sz="2800" dirty="0" smtClean="0"/>
              <a:t>第四</a:t>
            </a:r>
            <a:r>
              <a:rPr lang="zh-CN" altLang="zh-CN" sz="2800" dirty="0"/>
              <a:t>，加强</a:t>
            </a:r>
            <a:r>
              <a:rPr lang="zh-CN" altLang="zh-CN" sz="2800" dirty="0">
                <a:solidFill>
                  <a:srgbClr val="FF0000"/>
                </a:solidFill>
              </a:rPr>
              <a:t>货币流通</a:t>
            </a:r>
            <a:r>
              <a:rPr lang="zh-CN" altLang="zh-CN" sz="2800" dirty="0"/>
              <a:t>。推动实现本币兑换和结算，增强抵御金融风险能力，提高本地区经济国际竞争力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zh-CN" altLang="zh-CN" sz="2800" dirty="0" smtClean="0"/>
              <a:t>第五</a:t>
            </a:r>
            <a:r>
              <a:rPr lang="zh-CN" altLang="zh-CN" sz="2800" dirty="0"/>
              <a:t>，加强</a:t>
            </a:r>
            <a:r>
              <a:rPr lang="zh-CN" altLang="zh-CN" sz="2800" dirty="0">
                <a:solidFill>
                  <a:srgbClr val="FF0000"/>
                </a:solidFill>
              </a:rPr>
              <a:t>民心</a:t>
            </a:r>
            <a:r>
              <a:rPr lang="zh-CN" altLang="zh-CN" sz="2800" dirty="0" smtClean="0">
                <a:solidFill>
                  <a:srgbClr val="FF0000"/>
                </a:solidFill>
              </a:rPr>
              <a:t>相通</a:t>
            </a:r>
            <a:r>
              <a:rPr lang="zh-CN" altLang="en-US" sz="2800" dirty="0" smtClean="0"/>
              <a:t>。</a:t>
            </a:r>
            <a:r>
              <a:rPr lang="zh-CN" altLang="zh-CN" sz="2800" dirty="0" smtClean="0"/>
              <a:t> </a:t>
            </a:r>
            <a:r>
              <a:rPr lang="zh-CN" altLang="zh-CN" sz="2800" dirty="0"/>
              <a:t>加强人民友好往来和社会交往。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8001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341" y="2097741"/>
            <a:ext cx="419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谢谢大家！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268972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58240" y="228600"/>
            <a:ext cx="4601513" cy="6390822"/>
            <a:chOff x="513443" y="228600"/>
            <a:chExt cx="3806371" cy="6390822"/>
          </a:xfrm>
        </p:grpSpPr>
        <p:pic>
          <p:nvPicPr>
            <p:cNvPr id="1026" name="Picture 2" descr="https://bkimg.cdn.bcebos.com/pic/bf096b63f6246b6090f22c78eaf81a4c510fa23a?x-bce-process=image/resize,m_lfit,w_268,limit_1/format,f_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29" y="228600"/>
              <a:ext cx="3657600" cy="55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13443" y="5665315"/>
              <a:ext cx="38063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0" dirty="0" smtClean="0"/>
                <a:t>李希霍芬</a:t>
              </a:r>
              <a:endParaRPr lang="en-US" altLang="zh-CN" sz="2800" b="0" dirty="0" smtClean="0"/>
            </a:p>
            <a:p>
              <a:pPr algn="ctr"/>
              <a:r>
                <a:rPr lang="zh-CN" altLang="en-US" sz="2800" b="0" dirty="0" smtClean="0"/>
                <a:t>（</a:t>
              </a:r>
              <a:r>
                <a:rPr lang="en-US" altLang="zh-CN" sz="2800" b="0" dirty="0"/>
                <a:t>1833</a:t>
              </a:r>
              <a:r>
                <a:rPr lang="zh-CN" altLang="en-US" sz="2800" b="0" dirty="0"/>
                <a:t>～</a:t>
              </a:r>
              <a:r>
                <a:rPr lang="en-US" altLang="zh-CN" sz="2800" b="0" dirty="0"/>
                <a:t>1905</a:t>
              </a:r>
              <a:r>
                <a:rPr lang="zh-CN" altLang="en-US" sz="2800" b="0" dirty="0" smtClean="0"/>
                <a:t>年）</a:t>
              </a:r>
              <a:endParaRPr lang="zh-CN" alt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51936" y="1524930"/>
            <a:ext cx="5552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      </a:t>
            </a:r>
            <a:r>
              <a:rPr lang="zh-CN" altLang="zh-CN" sz="3200" dirty="0" smtClean="0"/>
              <a:t>德国</a:t>
            </a:r>
            <a:r>
              <a:rPr lang="zh-CN" altLang="zh-CN" sz="3200" dirty="0"/>
              <a:t>地理学家</a:t>
            </a:r>
            <a:r>
              <a:rPr lang="zh-CN" altLang="zh-CN" sz="3200" dirty="0" smtClean="0"/>
              <a:t>李希霍芬（</a:t>
            </a:r>
            <a:r>
              <a:rPr lang="en-US" altLang="zh-CN" sz="3200" dirty="0" err="1" smtClean="0"/>
              <a:t>F.V.Richthofon</a:t>
            </a:r>
            <a:r>
              <a:rPr lang="zh-CN" altLang="en-US" sz="3200" dirty="0" smtClean="0"/>
              <a:t>，</a:t>
            </a:r>
            <a:r>
              <a:rPr lang="zh-CN" altLang="zh-CN" sz="3200" dirty="0" smtClean="0"/>
              <a:t>）在 </a:t>
            </a:r>
            <a:r>
              <a:rPr lang="zh-CN" altLang="en-US" sz="3200" dirty="0" smtClean="0"/>
              <a:t>其</a:t>
            </a:r>
            <a:r>
              <a:rPr lang="en-US" altLang="zh-CN" sz="3200" dirty="0" smtClean="0"/>
              <a:t>1887 </a:t>
            </a:r>
            <a:r>
              <a:rPr lang="zh-CN" altLang="zh-CN" sz="3200" dirty="0"/>
              <a:t>年出版的《中国》一书</a:t>
            </a:r>
            <a:r>
              <a:rPr lang="zh-CN" altLang="zh-CN" sz="3200" dirty="0" smtClean="0"/>
              <a:t>中</a:t>
            </a:r>
            <a:r>
              <a:rPr lang="zh-CN" altLang="en-US" sz="3200" dirty="0" smtClean="0"/>
              <a:t>首次</a:t>
            </a:r>
            <a:r>
              <a:rPr lang="zh-CN" altLang="zh-CN" sz="3200" dirty="0" smtClean="0"/>
              <a:t>提出</a:t>
            </a:r>
            <a:r>
              <a:rPr lang="zh-CN" altLang="en-US" sz="3200" dirty="0" smtClean="0"/>
              <a:t>“</a:t>
            </a:r>
            <a:r>
              <a:rPr lang="zh-CN" altLang="en-US" sz="3200" dirty="0"/>
              <a:t>丝绸之路</a:t>
            </a:r>
            <a:r>
              <a:rPr lang="zh-CN" altLang="en-US" sz="3200" dirty="0" smtClean="0"/>
              <a:t>” 这一说法。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9710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341" y="2097741"/>
            <a:ext cx="4195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/>
              <a:t>谢谢大家！</a:t>
            </a:r>
            <a:endParaRPr lang="zh-CN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62545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9020" y="381000"/>
            <a:ext cx="4132249" cy="6390000"/>
            <a:chOff x="532287" y="381000"/>
            <a:chExt cx="4168611" cy="6274849"/>
          </a:xfrm>
        </p:grpSpPr>
        <p:pic>
          <p:nvPicPr>
            <p:cNvPr id="2050" name="Picture 2" descr="https://bkimg.cdn.bcebos.com/pic/3b87e950352ac65c540e4fc0fbf2b21193138a7d?x-bce-process=image/resize,m_lfit,w_268,limit_1/format,f_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87" y="381000"/>
              <a:ext cx="4168611" cy="532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36043" y="5701742"/>
              <a:ext cx="37610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0" dirty="0" smtClean="0"/>
                <a:t>沙畹</a:t>
              </a:r>
              <a:endParaRPr lang="en-US" altLang="zh-CN" sz="2800" b="0" dirty="0" smtClean="0"/>
            </a:p>
            <a:p>
              <a:pPr algn="ctr"/>
              <a:r>
                <a:rPr lang="zh-CN" altLang="en-US" sz="2800" b="0" dirty="0" smtClean="0"/>
                <a:t>（</a:t>
              </a:r>
              <a:r>
                <a:rPr lang="en-US" altLang="zh-CN" sz="2800" b="0" dirty="0"/>
                <a:t>1865</a:t>
              </a:r>
              <a:r>
                <a:rPr lang="zh-CN" altLang="en-US" sz="2800" b="0" dirty="0"/>
                <a:t>年</a:t>
              </a:r>
              <a:r>
                <a:rPr lang="en-US" altLang="zh-CN" sz="2800" b="0" dirty="0"/>
                <a:t>—1918</a:t>
              </a:r>
              <a:r>
                <a:rPr lang="zh-CN" altLang="en-US" sz="2800" b="0" dirty="0"/>
                <a:t>年）</a:t>
              </a:r>
              <a:endParaRPr lang="zh-CN" altLang="en-US" sz="28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31131" y="1528356"/>
            <a:ext cx="497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dirty="0" smtClean="0"/>
              <a:t>       在丝绸之路出现</a:t>
            </a:r>
            <a:r>
              <a:rPr lang="zh-CN" altLang="en-US" sz="3200" b="0" dirty="0"/>
              <a:t>后，学术界又延伸出海上</a:t>
            </a:r>
            <a:r>
              <a:rPr lang="zh-CN" altLang="en-US" sz="3200" b="0" dirty="0" smtClean="0"/>
              <a:t>丝绸之路，最早</a:t>
            </a:r>
            <a:r>
              <a:rPr lang="zh-CN" altLang="en-US" sz="3200" b="0" dirty="0"/>
              <a:t>提出海上丝绸之路的是法国</a:t>
            </a:r>
            <a:r>
              <a:rPr lang="zh-CN" altLang="en-US" sz="3200" b="0" dirty="0" smtClean="0"/>
              <a:t>汉学家</a:t>
            </a:r>
            <a:r>
              <a:rPr lang="zh-CN" altLang="en-US" sz="3200" b="0" dirty="0"/>
              <a:t>埃玛纽埃尔</a:t>
            </a:r>
            <a:r>
              <a:rPr lang="en-US" altLang="zh-CN" sz="3200" b="0" dirty="0"/>
              <a:t>-</a:t>
            </a:r>
            <a:r>
              <a:rPr lang="zh-CN" altLang="en-US" sz="3200" b="0" dirty="0"/>
              <a:t>爱德华</a:t>
            </a:r>
            <a:r>
              <a:rPr lang="en-US" altLang="zh-CN" sz="3200" b="0" dirty="0"/>
              <a:t>·</a:t>
            </a:r>
            <a:r>
              <a:rPr lang="zh-CN" altLang="en-US" sz="3200" b="0" dirty="0" smtClean="0"/>
              <a:t>沙畹。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174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94799"/>
              </p:ext>
            </p:extLst>
          </p:nvPr>
        </p:nvGraphicFramePr>
        <p:xfrm>
          <a:off x="2007706" y="1316182"/>
          <a:ext cx="8923382" cy="418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07"/>
                <a:gridCol w="3566166"/>
                <a:gridCol w="3945409"/>
              </a:tblGrid>
              <a:tr h="697210"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   丝绸之路（陆上）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         海上丝绸之路</a:t>
                      </a:r>
                      <a:endParaRPr lang="zh-CN" altLang="en-US" sz="2400" dirty="0"/>
                    </a:p>
                  </a:txBody>
                  <a:tcPr anchor="ctr"/>
                </a:tc>
              </a:tr>
              <a:tr h="69721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先  秦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69721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汉  朝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69721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隋  唐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69721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宋  元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  <a:tr h="69721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   明  清</a:t>
                      </a:r>
                      <a:endParaRPr lang="zh-CN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6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4"/>
          <p:cNvGrpSpPr/>
          <p:nvPr/>
        </p:nvGrpSpPr>
        <p:grpSpPr>
          <a:xfrm>
            <a:off x="1562795" y="1377322"/>
            <a:ext cx="9676741" cy="4643967"/>
            <a:chOff x="1358950" y="1173758"/>
            <a:chExt cx="7072312" cy="3482975"/>
          </a:xfrm>
        </p:grpSpPr>
        <p:sp>
          <p:nvSpPr>
            <p:cNvPr id="66" name="Freeform 5"/>
            <p:cNvSpPr/>
            <p:nvPr/>
          </p:nvSpPr>
          <p:spPr bwMode="auto">
            <a:xfrm>
              <a:off x="1358950" y="1173758"/>
              <a:ext cx="7072312" cy="3482975"/>
            </a:xfrm>
            <a:custGeom>
              <a:avLst/>
              <a:gdLst>
                <a:gd name="T0" fmla="*/ 97 w 9549"/>
                <a:gd name="T1" fmla="*/ 0 h 4700"/>
                <a:gd name="T2" fmla="*/ 9452 w 9549"/>
                <a:gd name="T3" fmla="*/ 0 h 4700"/>
                <a:gd name="T4" fmla="*/ 9549 w 9549"/>
                <a:gd name="T5" fmla="*/ 97 h 4700"/>
                <a:gd name="T6" fmla="*/ 9549 w 9549"/>
                <a:gd name="T7" fmla="*/ 4603 h 4700"/>
                <a:gd name="T8" fmla="*/ 9452 w 9549"/>
                <a:gd name="T9" fmla="*/ 4700 h 4700"/>
                <a:gd name="T10" fmla="*/ 97 w 9549"/>
                <a:gd name="T11" fmla="*/ 4700 h 4700"/>
                <a:gd name="T12" fmla="*/ 0 w 9549"/>
                <a:gd name="T13" fmla="*/ 4603 h 4700"/>
                <a:gd name="T14" fmla="*/ 0 w 9549"/>
                <a:gd name="T15" fmla="*/ 97 h 4700"/>
                <a:gd name="T16" fmla="*/ 97 w 9549"/>
                <a:gd name="T17" fmla="*/ 0 h 4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49" h="4700">
                  <a:moveTo>
                    <a:pt x="97" y="0"/>
                  </a:moveTo>
                  <a:lnTo>
                    <a:pt x="9452" y="0"/>
                  </a:lnTo>
                  <a:cubicBezTo>
                    <a:pt x="9505" y="0"/>
                    <a:pt x="9549" y="43"/>
                    <a:pt x="9549" y="97"/>
                  </a:cubicBezTo>
                  <a:lnTo>
                    <a:pt x="9549" y="4603"/>
                  </a:lnTo>
                  <a:cubicBezTo>
                    <a:pt x="9549" y="4656"/>
                    <a:pt x="9505" y="4700"/>
                    <a:pt x="9452" y="4700"/>
                  </a:cubicBezTo>
                  <a:lnTo>
                    <a:pt x="97" y="4700"/>
                  </a:lnTo>
                  <a:cubicBezTo>
                    <a:pt x="44" y="4700"/>
                    <a:pt x="0" y="4656"/>
                    <a:pt x="0" y="4603"/>
                  </a:cubicBezTo>
                  <a:lnTo>
                    <a:pt x="0" y="97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adFill flip="none" rotWithShape="1">
              <a:gsLst>
                <a:gs pos="45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000000" scaled="0"/>
              <a:tileRect/>
            </a:gradFill>
            <a:ln w="6350"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7400000" scaled="0"/>
              </a:gradFill>
            </a:ln>
            <a:effectLst>
              <a:outerShdw blurRad="152400" dist="38100" dir="810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8"/>
            <p:cNvSpPr/>
            <p:nvPr/>
          </p:nvSpPr>
          <p:spPr bwMode="auto">
            <a:xfrm>
              <a:off x="7851825" y="4077295"/>
              <a:ext cx="579437" cy="579438"/>
            </a:xfrm>
            <a:custGeom>
              <a:avLst/>
              <a:gdLst>
                <a:gd name="T0" fmla="*/ 782 w 782"/>
                <a:gd name="T1" fmla="*/ 0 h 782"/>
                <a:gd name="T2" fmla="*/ 782 w 782"/>
                <a:gd name="T3" fmla="*/ 685 h 782"/>
                <a:gd name="T4" fmla="*/ 685 w 782"/>
                <a:gd name="T5" fmla="*/ 782 h 782"/>
                <a:gd name="T6" fmla="*/ 0 w 782"/>
                <a:gd name="T7" fmla="*/ 782 h 782"/>
                <a:gd name="T8" fmla="*/ 782 w 782"/>
                <a:gd name="T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2" h="782">
                  <a:moveTo>
                    <a:pt x="782" y="0"/>
                  </a:moveTo>
                  <a:lnTo>
                    <a:pt x="782" y="685"/>
                  </a:lnTo>
                  <a:cubicBezTo>
                    <a:pt x="782" y="738"/>
                    <a:pt x="738" y="782"/>
                    <a:pt x="685" y="782"/>
                  </a:cubicBezTo>
                  <a:lnTo>
                    <a:pt x="0" y="782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793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EAE0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Freeform 6"/>
          <p:cNvSpPr/>
          <p:nvPr/>
        </p:nvSpPr>
        <p:spPr bwMode="auto">
          <a:xfrm>
            <a:off x="1431562" y="1108505"/>
            <a:ext cx="3230033" cy="258233"/>
          </a:xfrm>
          <a:custGeom>
            <a:avLst/>
            <a:gdLst>
              <a:gd name="T0" fmla="*/ 249 w 3270"/>
              <a:gd name="T1" fmla="*/ 261 h 261"/>
              <a:gd name="T2" fmla="*/ 3270 w 3270"/>
              <a:gd name="T3" fmla="*/ 261 h 261"/>
              <a:gd name="T4" fmla="*/ 3022 w 3270"/>
              <a:gd name="T5" fmla="*/ 0 h 261"/>
              <a:gd name="T6" fmla="*/ 0 w 3270"/>
              <a:gd name="T7" fmla="*/ 0 h 261"/>
              <a:gd name="T8" fmla="*/ 249 w 3270"/>
              <a:gd name="T9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70" h="261">
                <a:moveTo>
                  <a:pt x="249" y="261"/>
                </a:moveTo>
                <a:lnTo>
                  <a:pt x="3270" y="261"/>
                </a:lnTo>
                <a:lnTo>
                  <a:pt x="3022" y="0"/>
                </a:lnTo>
                <a:lnTo>
                  <a:pt x="0" y="0"/>
                </a:lnTo>
                <a:lnTo>
                  <a:pt x="249" y="26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7"/>
          <p:cNvSpPr/>
          <p:nvPr/>
        </p:nvSpPr>
        <p:spPr bwMode="auto">
          <a:xfrm>
            <a:off x="1431562" y="1108505"/>
            <a:ext cx="2984500" cy="2072217"/>
          </a:xfrm>
          <a:custGeom>
            <a:avLst/>
            <a:gdLst>
              <a:gd name="T0" fmla="*/ 3022 w 3022"/>
              <a:gd name="T1" fmla="*/ 0 h 2098"/>
              <a:gd name="T2" fmla="*/ 0 w 3022"/>
              <a:gd name="T3" fmla="*/ 0 h 2098"/>
              <a:gd name="T4" fmla="*/ 0 w 3022"/>
              <a:gd name="T5" fmla="*/ 2098 h 2098"/>
              <a:gd name="T6" fmla="*/ 2165 w 3022"/>
              <a:gd name="T7" fmla="*/ 2098 h 2098"/>
              <a:gd name="T8" fmla="*/ 3022 w 3022"/>
              <a:gd name="T9" fmla="*/ 0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22" h="2098">
                <a:moveTo>
                  <a:pt x="3022" y="0"/>
                </a:moveTo>
                <a:lnTo>
                  <a:pt x="0" y="0"/>
                </a:lnTo>
                <a:lnTo>
                  <a:pt x="0" y="2098"/>
                </a:lnTo>
                <a:lnTo>
                  <a:pt x="2165" y="2098"/>
                </a:lnTo>
                <a:lnTo>
                  <a:pt x="3022" y="0"/>
                </a:lnTo>
                <a:close/>
              </a:path>
            </a:pathLst>
          </a:custGeom>
          <a:solidFill>
            <a:srgbClr val="07938C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>
              <a:solidFill>
                <a:srgbClr val="FEAE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14469" y="1328901"/>
            <a:ext cx="2286016" cy="13542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8000" b="1" dirty="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zh-CN" altLang="en-US" sz="8000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416062" y="3180722"/>
            <a:ext cx="6800794" cy="13449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000" b="1" dirty="0" smtClean="0">
                <a:solidFill>
                  <a:srgbClr val="0793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陆上丝绸之路</a:t>
            </a:r>
            <a:endParaRPr lang="zh-CN" altLang="en-US" sz="6000" b="1" dirty="0">
              <a:solidFill>
                <a:srgbClr val="0793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266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000">
        <p14:switch dir="r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1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8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684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6846"/>
  <p:tag name="KSO_WM_TAG_VERSION" val="1.0"/>
  <p:tag name="KSO_WM_TEMPLATE_THUMBS_INDEX" val="1、9、12、16、19、22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207">
      <a:dk1>
        <a:srgbClr val="000000"/>
      </a:dk1>
      <a:lt1>
        <a:srgbClr val="FFFFFF"/>
      </a:lt1>
      <a:dk2>
        <a:srgbClr val="1CADE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FFFFFF"/>
      </a:accent6>
      <a:hlink>
        <a:srgbClr val="6EAC1C"/>
      </a:hlink>
      <a:folHlink>
        <a:srgbClr val="B26B0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1442</Words>
  <Application>Microsoft Office PowerPoint</Application>
  <PresentationFormat>自定义</PresentationFormat>
  <Paragraphs>193</Paragraphs>
  <Slides>60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60</vt:i4>
      </vt:variant>
    </vt:vector>
  </HeadingPairs>
  <TitlesOfParts>
    <vt:vector size="62" baseType="lpstr"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海上丝绸之路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10</cp:revision>
  <dcterms:created xsi:type="dcterms:W3CDTF">2018-03-01T02:03:00Z</dcterms:created>
  <dcterms:modified xsi:type="dcterms:W3CDTF">2020-04-02T09:17:45Z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  <property fmtid="{D5CDD505-2E9C-101B-9397-08002B2CF9AE}" pid="3" name="NXPowerLiteLastOptimized">
    <vt:lpwstr>1761266</vt:lpwstr>
  </property>
  <property fmtid="{D5CDD505-2E9C-101B-9397-08002B2CF9AE}" pid="4" name="NXPowerLiteSettings">
    <vt:lpwstr>F7000400038000</vt:lpwstr>
  </property>
  <property fmtid="{D5CDD505-2E9C-101B-9397-08002B2CF9AE}" pid="5" name="NXPowerLiteVersion">
    <vt:lpwstr>D5.0.3</vt:lpwstr>
  </property>
</Properties>
</file>