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1216977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3" d="100"/>
          <a:sy n="63" d="100"/>
        </p:scale>
        <p:origin x="-754" y="-67"/>
      </p:cViewPr>
      <p:guideLst>
        <p:guide orient="horz" pos="2160"/>
        <p:guide pos="3833"/>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6324BE-BB6C-4F24-A52C-DAF6C2F51766}" type="datetimeFigureOut">
              <a:rPr lang="zh-CN" altLang="en-US" smtClean="0"/>
              <a:t>2020/4/1</a:t>
            </a:fld>
            <a:endParaRPr lang="zh-CN" altLang="en-US"/>
          </a:p>
        </p:txBody>
      </p:sp>
      <p:sp>
        <p:nvSpPr>
          <p:cNvPr id="4" name="幻灯片图像占位符 3"/>
          <p:cNvSpPr>
            <a:spLocks noGrp="1" noRot="1" noChangeAspect="1"/>
          </p:cNvSpPr>
          <p:nvPr>
            <p:ph type="sldImg" idx="2"/>
          </p:nvPr>
        </p:nvSpPr>
        <p:spPr>
          <a:xfrm>
            <a:off x="387350" y="685800"/>
            <a:ext cx="60833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1FA154-A63A-411F-A602-FE3E52C7962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latin typeface="+mn-lt"/>
                <a:ea typeface="黑体" panose="02010609060101010101" pitchFamily="49" charset="-122"/>
                <a:cs typeface="+mn-cs"/>
              </a:rPr>
              <a:t>我国现在这样的民族关系和特点并不是一朝一夕形成的。让我们翻开历史的书册，寻找一下先民留下的印迹吧。（连续点击展示图片）汉武帝时期，张塞出使西域，加强了与少数民族的联系，昭君出塞使汉族与匈奴的关系更加密切。北魏孝文帝改革学习了汉族的习俗与文化，加快了民族融合，唐朝时文成公主入吐，大大促进了藏族地区经济与文化的发展。</a:t>
            </a:r>
          </a:p>
        </p:txBody>
      </p:sp>
      <p:sp>
        <p:nvSpPr>
          <p:cNvPr id="4" name="灯片编号占位符 3"/>
          <p:cNvSpPr>
            <a:spLocks noGrp="1"/>
          </p:cNvSpPr>
          <p:nvPr>
            <p:ph type="sldNum" sz="quarter" idx="10"/>
          </p:nvPr>
        </p:nvSpPr>
        <p:spPr/>
        <p:txBody>
          <a:bodyPr/>
          <a:lstStyle/>
          <a:p>
            <a:pPr>
              <a:defRPr/>
            </a:pPr>
            <a:fld id="{5ACC0E9A-A803-460A-995D-377E8FCCE775}" type="slidenum">
              <a:rPr lang="zh-CN" altLang="en-US" smtClean="0"/>
              <a:pPr>
                <a:defRPr/>
              </a:pPr>
              <a:t>9</a:t>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幻灯片图像占位符 1"/>
          <p:cNvSpPr>
            <a:spLocks noGrp="1" noRot="1" noChangeAspect="1" noChangeArrowheads="1" noTextEdit="1"/>
          </p:cNvSpPr>
          <p:nvPr>
            <p:ph type="sldImg" idx="4294967295"/>
          </p:nvPr>
        </p:nvSpPr>
        <p:spPr>
          <a:xfrm>
            <a:off x="488950" y="1279525"/>
            <a:ext cx="6124575" cy="3452813"/>
          </a:xfrm>
        </p:spPr>
      </p:sp>
      <p:sp>
        <p:nvSpPr>
          <p:cNvPr id="91139" name="备注占位符 2"/>
          <p:cNvSpPr>
            <a:spLocks noGrp="1" noChangeArrowheads="1"/>
          </p:cNvSpPr>
          <p:nvPr>
            <p:ph type="body" idx="4294967295"/>
          </p:nvPr>
        </p:nvSpPr>
        <p:spPr>
          <a:xfrm>
            <a:off x="711200" y="4924425"/>
            <a:ext cx="5681663" cy="4030663"/>
          </a:xfrm>
          <a:noFill/>
        </p:spPr>
        <p:txBody>
          <a:bodyPr lIns="84390" tIns="42195" rIns="84390" bIns="42195" anchor="t"/>
          <a:lstStyle/>
          <a:p>
            <a:endParaRPr lang="zh-CN" altLang="en-US" smtClean="0">
              <a:ea typeface="宋体" panose="02010600030101010101" pitchFamily="2" charset="-122"/>
            </a:endParaRPr>
          </a:p>
        </p:txBody>
      </p:sp>
      <p:sp>
        <p:nvSpPr>
          <p:cNvPr id="91140" name="灯片编号占位符 3"/>
          <p:cNvSpPr txBox="1">
            <a:spLocks noGrp="1" noChangeArrowheads="1"/>
          </p:cNvSpPr>
          <p:nvPr/>
        </p:nvSpPr>
        <p:spPr bwMode="auto">
          <a:xfrm>
            <a:off x="3749675" y="7759700"/>
            <a:ext cx="2868613" cy="409575"/>
          </a:xfrm>
          <a:prstGeom prst="rect">
            <a:avLst/>
          </a:prstGeom>
          <a:noFill/>
          <a:ln w="9525">
            <a:noFill/>
            <a:miter lim="800000"/>
          </a:ln>
        </p:spPr>
        <p:txBody>
          <a:bodyPr lIns="84390" tIns="42195" rIns="84390" bIns="42195" anchor="b"/>
          <a:lstStyle/>
          <a:p>
            <a:pPr algn="r" defTabSz="844550">
              <a:buFont typeface="Arial" panose="020B0604020202020204" pitchFamily="34" charset="0"/>
              <a:buNone/>
            </a:pPr>
            <a:fld id="{175FE039-3E63-440B-BF1E-A1B792833593}" type="slidenum">
              <a:rPr lang="zh-CN" altLang="en-US" sz="1100">
                <a:latin typeface="Calibri" panose="020F0502020204030204" charset="0"/>
              </a:rPr>
              <a:pPr algn="r" defTabSz="844550">
                <a:buFont typeface="Arial" panose="020B0604020202020204" pitchFamily="34" charset="0"/>
                <a:buNone/>
              </a:pPr>
              <a:t>18</a:t>
            </a:fld>
            <a:endParaRPr lang="en-US" altLang="zh-CN" sz="1100">
              <a:latin typeface="Calibri" panose="020F050202020403020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xfrm>
            <a:off x="387350" y="685800"/>
            <a:ext cx="6083300" cy="3429000"/>
          </a:xfrm>
          <a:noFill/>
          <a:ln>
            <a:solidFill>
              <a:srgbClr val="000000"/>
            </a:solidFill>
            <a:miter lim="800000"/>
          </a:ln>
        </p:spPr>
      </p:sp>
      <p:sp>
        <p:nvSpPr>
          <p:cNvPr id="5427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54276" name="灯片编号占位符 3"/>
          <p:cNvSpPr>
            <a:spLocks noGrp="1"/>
          </p:cNvSpPr>
          <p:nvPr>
            <p:ph type="sldNum" sz="quarter" idx="5"/>
          </p:nvPr>
        </p:nvSpPr>
        <p:spPr bwMode="auto">
          <a:noFill/>
          <a:ln>
            <a:miter lim="800000"/>
          </a:ln>
        </p:spPr>
        <p:txBody>
          <a:bodyPr wrap="square" numCol="1" anchorCtr="0" compatLnSpc="1"/>
          <a:lstStyle/>
          <a:p>
            <a:fld id="{DF04AF33-4188-4EC1-BDF9-A61CB8BAE1E4}" type="slidenum">
              <a:rPr lang="zh-CN" altLang="en-US" smtClean="0"/>
              <a:pPr/>
              <a:t>25</a:t>
            </a:fld>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认识到中华民族是一个命运共同体，一荣俱荣，一损俱损。通过坚持民族区域自治制度充分尊重和保障少数民族的权利，维护民族团结，进而维护祖国统一。</a:t>
            </a:r>
            <a:endParaRPr lang="en-US" altLang="zh-CN" dirty="0"/>
          </a:p>
          <a:p>
            <a:r>
              <a:rPr lang="zh-CN" altLang="en-US" dirty="0"/>
              <a:t>各民族要共同奋斗，共同繁荣发展。</a:t>
            </a:r>
          </a:p>
        </p:txBody>
      </p:sp>
      <p:sp>
        <p:nvSpPr>
          <p:cNvPr id="4" name="灯片编号占位符 3"/>
          <p:cNvSpPr>
            <a:spLocks noGrp="1"/>
          </p:cNvSpPr>
          <p:nvPr>
            <p:ph type="sldNum" sz="quarter" idx="10"/>
          </p:nvPr>
        </p:nvSpPr>
        <p:spPr/>
        <p:txBody>
          <a:bodyPr/>
          <a:lstStyle/>
          <a:p>
            <a:fld id="{E2E4B7A2-8CA8-4F0F-8486-0722C21935FD}" type="slidenum">
              <a:rPr lang="zh-CN" altLang="en-US" smtClean="0"/>
              <a:pPr/>
              <a:t>29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lstStyle/>
          <a:p>
            <a:pPr lvl="0"/>
            <a:endParaRPr lang="zh-CN" altLang="en-US" dirty="0"/>
          </a:p>
        </p:txBody>
      </p:sp>
      <p:sp>
        <p:nvSpPr>
          <p:cNvPr id="39939" name="灯片编号占位符 3"/>
          <p:cNvSpPr>
            <a:spLocks noGrp="1"/>
          </p:cNvSpPr>
          <p:nvPr>
            <p:ph type="sldNum" sz="quarter"/>
          </p:nvPr>
        </p:nvSpPr>
        <p:spPr>
          <a:xfrm>
            <a:off x="4024313" y="9720263"/>
            <a:ext cx="3078162" cy="514350"/>
          </a:xfrm>
          <a:prstGeom prst="rect">
            <a:avLst/>
          </a:prstGeom>
          <a:noFill/>
          <a:ln w="9525">
            <a:noFill/>
          </a:ln>
        </p:spPr>
        <p:txBody>
          <a:bodyPr vert="horz" lIns="91440" tIns="45720" rIns="91440" bIns="45720" anchor="b"/>
          <a:lstStyle/>
          <a:p>
            <a:pPr lvl="0" algn="r"/>
            <a:fld id="{9A0DB2DC-4C9A-4742-B13C-FB6460FD3503}" type="slidenum">
              <a:rPr lang="zh-CN" altLang="en-US" sz="1200" dirty="0">
                <a:latin typeface="Calibri" panose="020F0502020204030204" charset="0"/>
              </a:rPr>
              <a:pPr lvl="0" algn="r"/>
              <a:t>30</a:t>
            </a:fld>
            <a:endParaRPr lang="zh-CN" altLang="en-US" sz="1200" dirty="0">
              <a:latin typeface="Calibri" panose="020F050202020403020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912733" y="3196686"/>
            <a:ext cx="10344309"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ctrTitle"/>
          </p:nvPr>
        </p:nvSpPr>
        <p:spPr>
          <a:xfrm>
            <a:off x="912733" y="1676401"/>
            <a:ext cx="10344309" cy="1538286"/>
          </a:xfrm>
        </p:spPr>
        <p:txBody>
          <a:bodyPr anchor="b"/>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1825466" y="3214686"/>
            <a:ext cx="851884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7" name="矩形 6"/>
          <p:cNvSpPr/>
          <p:nvPr/>
        </p:nvSpPr>
        <p:spPr>
          <a:xfrm>
            <a:off x="608489" y="1410736"/>
            <a:ext cx="10952798"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602737" y="274638"/>
            <a:ext cx="1958549" cy="6011882"/>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608489" y="274638"/>
            <a:ext cx="8899172" cy="6011882"/>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68661" y="2588282"/>
            <a:ext cx="10832455"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343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fontAlgn="auto"/>
            <a:r>
              <a:rPr strike="noStrike" noProof="1">
                <a:sym typeface="+mn-ea"/>
              </a:rPr>
              <a:t>单击此处编辑标题</a:t>
            </a:r>
          </a:p>
        </p:txBody>
      </p:sp>
      <p:sp>
        <p:nvSpPr>
          <p:cNvPr id="3" name="日期占位符 2"/>
          <p:cNvSpPr>
            <a:spLocks noGrp="1"/>
          </p:cNvSpPr>
          <p:nvPr>
            <p:ph type="dt" sz="half" idx="10"/>
          </p:nvPr>
        </p:nvSpPr>
        <p:spPr/>
        <p:txBody>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pPr fontAlgn="base"/>
              <a:t>2020/4/1</a:t>
            </a:fld>
            <a:endParaRPr lang="zh-CN" altLang="en-US" strike="noStrike" noProof="1"/>
          </a:p>
        </p:txBody>
      </p:sp>
      <p:sp>
        <p:nvSpPr>
          <p:cNvPr id="4" name="页脚占位符 3"/>
          <p:cNvSpPr>
            <a:spLocks noGrp="1"/>
          </p:cNvSpPr>
          <p:nvPr>
            <p:ph type="ftr" sz="quarter" idx="11"/>
          </p:nvPr>
        </p:nvSpPr>
        <p:spPr/>
        <p:txBody>
          <a:bodyPr/>
          <a:lstStyle/>
          <a:p>
            <a:pPr fontAlgn="base"/>
            <a:endParaRPr lang="zh-CN" altLang="en-US" strike="noStrike" noProof="1"/>
          </a:p>
        </p:txBody>
      </p:sp>
      <p:sp>
        <p:nvSpPr>
          <p:cNvPr id="5" name="灯片编号占位符 4"/>
          <p:cNvSpPr>
            <a:spLocks noGrp="1"/>
          </p:cNvSpPr>
          <p:nvPr>
            <p:ph type="sldNum" sz="quarter" idx="12"/>
          </p:nvPr>
        </p:nvSpPr>
        <p:spPr/>
        <p:txBody>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pPr fontAlgn="base"/>
              <a:t>‹#›</a:t>
            </a:fld>
            <a:endParaRPr lang="zh-CN" altLang="en-US"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608489" y="1410736"/>
            <a:ext cx="10952798"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a:off x="97358" y="6400800"/>
            <a:ext cx="4259421" cy="283800"/>
          </a:xfrm>
        </p:spPr>
        <p:txBody>
          <a:bodyPr/>
          <a:lstStyle/>
          <a:p>
            <a:fld id="{530820CF-B880-4189-942D-D702A7CBA730}" type="datetimeFigureOut">
              <a:rPr lang="zh-CN" altLang="en-US" smtClean="0"/>
              <a:pPr/>
              <a:t>2020/4/1</a:t>
            </a:fld>
            <a:endParaRPr lang="zh-CN" altLang="en-US"/>
          </a:p>
        </p:txBody>
      </p:sp>
      <p:sp>
        <p:nvSpPr>
          <p:cNvPr id="5" name="页脚占位符 4"/>
          <p:cNvSpPr>
            <a:spLocks noGrp="1"/>
          </p:cNvSpPr>
          <p:nvPr>
            <p:ph type="ftr" sz="quarter" idx="11"/>
          </p:nvPr>
        </p:nvSpPr>
        <p:spPr>
          <a:xfrm>
            <a:off x="7094979" y="6400800"/>
            <a:ext cx="4969325" cy="283800"/>
          </a:xfrm>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912733" y="3143248"/>
            <a:ext cx="10344309"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961328" y="3143249"/>
            <a:ext cx="10344309" cy="1362075"/>
          </a:xfrm>
        </p:spPr>
        <p:txBody>
          <a:bodyPr anchor="t"/>
          <a:lstStyle>
            <a:lvl1pPr algn="ctr">
              <a:defRPr sz="40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961328" y="1643062"/>
            <a:ext cx="10344309"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608489" y="1410736"/>
            <a:ext cx="10952798"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608489" y="1600201"/>
            <a:ext cx="53749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6186302" y="1600201"/>
            <a:ext cx="53749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2020/4/1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608489" y="1410736"/>
            <a:ext cx="10952798"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08489" y="1535113"/>
            <a:ext cx="5377097"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608489" y="2174875"/>
            <a:ext cx="53770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6182077" y="1535113"/>
            <a:ext cx="5379210"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6182077" y="2174875"/>
            <a:ext cx="537921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2020/4/1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608489" y="1410736"/>
            <a:ext cx="10952798"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2020/4/1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2020/4/1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3707962" y="1053546"/>
            <a:ext cx="785765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3707962" y="228600"/>
            <a:ext cx="7853327" cy="842946"/>
          </a:xfrm>
        </p:spPr>
        <p:txBody>
          <a:bodyPr anchor="b"/>
          <a:lstStyle>
            <a:lvl1pPr algn="ctr">
              <a:defRPr sz="2800" b="0"/>
            </a:lvl1p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3707961" y="1142984"/>
            <a:ext cx="7853325"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608495" y="1142984"/>
            <a:ext cx="3004391"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2020/4/1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709903" y="304800"/>
            <a:ext cx="8518843" cy="685800"/>
          </a:xfrm>
        </p:spPr>
        <p:txBody>
          <a:bodyPr anchor="ctr"/>
          <a:lstStyle>
            <a:lvl1pPr algn="l">
              <a:defRPr sz="24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933697" y="1143000"/>
            <a:ext cx="9613441"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3143858" y="5410200"/>
            <a:ext cx="7530099"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2020/4/1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000"/>
            <a:ext cx="12169775" cy="180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占位符 1"/>
          <p:cNvSpPr>
            <a:spLocks noGrp="1"/>
          </p:cNvSpPr>
          <p:nvPr>
            <p:ph type="title"/>
          </p:nvPr>
        </p:nvSpPr>
        <p:spPr>
          <a:xfrm>
            <a:off x="608489" y="274638"/>
            <a:ext cx="10952798" cy="114300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08489" y="1600200"/>
            <a:ext cx="10952798" cy="4686320"/>
          </a:xfrm>
          <a:prstGeom prst="rect">
            <a:avLst/>
          </a:prstGeom>
        </p:spPr>
        <p:txBody>
          <a:bodyPr vert="horz"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101415" y="6400800"/>
            <a:ext cx="4259421" cy="283800"/>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fld id="{530820CF-B880-4189-942D-D702A7CBA730}" type="datetimeFigureOut">
              <a:rPr lang="zh-CN" altLang="en-US" smtClean="0"/>
              <a:pPr/>
              <a:t>2020/4/1</a:t>
            </a:fld>
            <a:endParaRPr lang="zh-CN" altLang="en-US"/>
          </a:p>
        </p:txBody>
      </p:sp>
      <p:sp>
        <p:nvSpPr>
          <p:cNvPr id="5" name="页脚占位符 4"/>
          <p:cNvSpPr>
            <a:spLocks noGrp="1"/>
          </p:cNvSpPr>
          <p:nvPr>
            <p:ph type="ftr" sz="quarter" idx="3"/>
          </p:nvPr>
        </p:nvSpPr>
        <p:spPr>
          <a:xfrm>
            <a:off x="7099035" y="6400800"/>
            <a:ext cx="4969325" cy="283800"/>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endParaRPr lang="zh-CN" altLang="en-US"/>
          </a:p>
        </p:txBody>
      </p:sp>
      <p:sp>
        <p:nvSpPr>
          <p:cNvPr id="6" name="灯片编号占位符 5"/>
          <p:cNvSpPr>
            <a:spLocks noGrp="1"/>
          </p:cNvSpPr>
          <p:nvPr>
            <p:ph type="sldNum" sz="quarter" idx="4"/>
          </p:nvPr>
        </p:nvSpPr>
        <p:spPr>
          <a:xfrm>
            <a:off x="5476399" y="6400800"/>
            <a:ext cx="1216978" cy="283464"/>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fld id="{0C913308-F349-4B6D-A68A-DD1791B4A57B}" type="slidenum">
              <a:rPr lang="zh-CN" altLang="en-US" smtClean="0"/>
              <a:pPr/>
              <a:t>‹#›</a:t>
            </a:fld>
            <a:endParaRPr lang="zh-CN" altLang="en-US"/>
          </a:p>
        </p:txBody>
      </p:sp>
      <p:sp>
        <p:nvSpPr>
          <p:cNvPr id="8" name="矩形 7"/>
          <p:cNvSpPr/>
          <p:nvPr/>
        </p:nvSpPr>
        <p:spPr>
          <a:xfrm>
            <a:off x="0" y="0"/>
            <a:ext cx="12169775" cy="108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jpe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jpeg"/><Relationship Id="rId4" Type="http://schemas.openxmlformats.org/officeDocument/2006/relationships/image" Target="../media/image52.jpeg"/></Relationships>
</file>

<file path=ppt/slides/_rels/slide2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jpeg"/></Relationships>
</file>

<file path=ppt/slides/_rels/slide2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60.jpeg"/><Relationship Id="rId7" Type="http://schemas.openxmlformats.org/officeDocument/2006/relationships/image" Target="../media/image6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NULL" TargetMode="External"/><Relationship Id="rId5" Type="http://schemas.openxmlformats.org/officeDocument/2006/relationships/image" Target="../media/image62.jpeg"/><Relationship Id="rId4" Type="http://schemas.openxmlformats.org/officeDocument/2006/relationships/image" Target="../media/image61.jpeg"/><Relationship Id="rId9" Type="http://schemas.openxmlformats.org/officeDocument/2006/relationships/image" Target="../media/image65.png"/></Relationships>
</file>

<file path=ppt/slides/_rels/slide2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13.xml"/><Relationship Id="rId4" Type="http://schemas.openxmlformats.org/officeDocument/2006/relationships/image" Target="../media/image68.jpeg"/></Relationships>
</file>

<file path=ppt/slides/_rels/slide2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28.xml"/><Relationship Id="rId1" Type="http://schemas.openxmlformats.org/officeDocument/2006/relationships/slideLayout" Target="../slideLayouts/slideLayout2.xml"/><Relationship Id="rId5" Type="http://schemas.openxmlformats.org/officeDocument/2006/relationships/image" Target="../media/image71.jpeg"/><Relationship Id="rId4" Type="http://schemas.openxmlformats.org/officeDocument/2006/relationships/hyperlink" Target="&amp;"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7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p:nvPr/>
        </p:nvSpPr>
        <p:spPr>
          <a:xfrm>
            <a:off x="9231883" y="1754659"/>
            <a:ext cx="1415772" cy="3349352"/>
          </a:xfrm>
          <a:prstGeom prst="rect">
            <a:avLst/>
          </a:prstGeom>
          <a:solidFill>
            <a:schemeClr val="accent5"/>
          </a:solidFill>
          <a:ln w="9525">
            <a:noFill/>
          </a:ln>
        </p:spPr>
        <p:txBody>
          <a:bodyPr vert="eaVert" wrap="square">
            <a:spAutoFit/>
          </a:bodyPr>
          <a:lstStyle/>
          <a:p>
            <a:pPr>
              <a:spcBef>
                <a:spcPct val="50000"/>
              </a:spcBef>
            </a:pPr>
            <a:r>
              <a:rPr lang="zh-CN" altLang="en-US" sz="8000" b="1" dirty="0">
                <a:solidFill>
                  <a:srgbClr val="FFFF00"/>
                </a:solidFill>
                <a:latin typeface="Times New Roman" panose="02020603050405020304" pitchFamily="18" charset="0"/>
                <a:ea typeface="隶书" panose="02010509060101010101" pitchFamily="49" charset="-122"/>
              </a:rPr>
              <a:t>朝鲜族</a:t>
            </a:r>
          </a:p>
        </p:txBody>
      </p:sp>
      <p:pic>
        <p:nvPicPr>
          <p:cNvPr id="4" name="图片 3" descr="朝鲜族.jpg"/>
          <p:cNvPicPr>
            <a:picLocks noChangeAspect="1"/>
          </p:cNvPicPr>
          <p:nvPr/>
        </p:nvPicPr>
        <p:blipFill>
          <a:blip r:embed="rId2" cstate="print"/>
          <a:stretch>
            <a:fillRect/>
          </a:stretch>
        </p:blipFill>
        <p:spPr>
          <a:xfrm>
            <a:off x="1658132" y="1409065"/>
            <a:ext cx="6845498" cy="5143500"/>
          </a:xfrm>
          <a:prstGeom prst="rect">
            <a:avLst/>
          </a:prstGeom>
        </p:spPr>
      </p:pic>
      <p:sp>
        <p:nvSpPr>
          <p:cNvPr id="2" name="文本框 1"/>
          <p:cNvSpPr txBox="1"/>
          <p:nvPr/>
        </p:nvSpPr>
        <p:spPr>
          <a:xfrm>
            <a:off x="2510862" y="157481"/>
            <a:ext cx="5208495" cy="706755"/>
          </a:xfrm>
          <a:prstGeom prst="rect">
            <a:avLst/>
          </a:prstGeom>
          <a:noFill/>
        </p:spPr>
        <p:txBody>
          <a:bodyPr wrap="square" rtlCol="0" anchor="t">
            <a:spAutoFit/>
          </a:bodyPr>
          <a:lstStyle/>
          <a:p>
            <a:r>
              <a:rPr lang="zh-CN" altLang="en-US" sz="4000" b="1" i="1">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8998"/>
                    </a:srgbClr>
                  </a:outerShdw>
                </a:effectLst>
                <a:latin typeface="宋体" panose="02010600030101010101" pitchFamily="2" charset="-122"/>
                <a:ea typeface="宋体" panose="02010600030101010101" pitchFamily="2" charset="-122"/>
                <a:cs typeface="+mn-ea"/>
                <a:sym typeface="+mn-ea"/>
              </a:rPr>
              <a:t>民族知识小竞赛</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barn(inHorizontal)">
                                      <p:cBhvr>
                                        <p:cTn id="7"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内容占位符 1"/>
          <p:cNvPicPr>
            <a:picLocks noGrp="1" noChangeAspect="1"/>
          </p:cNvPicPr>
          <p:nvPr>
            <p:ph idx="1"/>
          </p:nvPr>
        </p:nvPicPr>
        <p:blipFill>
          <a:blip r:embed="rId2"/>
          <a:stretch>
            <a:fillRect/>
          </a:stretch>
        </p:blipFill>
        <p:spPr>
          <a:xfrm>
            <a:off x="0" y="1203961"/>
            <a:ext cx="5323521" cy="2684079"/>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824547" y="1304291"/>
            <a:ext cx="5151827" cy="2686424"/>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407473" y="3990909"/>
            <a:ext cx="4753818" cy="2571750"/>
          </a:xfrm>
          <a:prstGeom prst="rect">
            <a:avLst/>
          </a:prstGeom>
        </p:spPr>
      </p:pic>
      <p:sp>
        <p:nvSpPr>
          <p:cNvPr id="6" name="矩形 5"/>
          <p:cNvSpPr/>
          <p:nvPr/>
        </p:nvSpPr>
        <p:spPr>
          <a:xfrm>
            <a:off x="694626" y="2136620"/>
            <a:ext cx="1877758" cy="484748"/>
          </a:xfrm>
          <a:prstGeom prst="rect">
            <a:avLst/>
          </a:prstGeom>
          <a:noFill/>
        </p:spPr>
        <p:txBody>
          <a:bodyPr wrap="none" lIns="68580" tIns="34290" rIns="68580" bIns="34290">
            <a:spAutoFit/>
          </a:bodyPr>
          <a:lstStyle/>
          <a:p>
            <a:pPr algn="ctr"/>
            <a:r>
              <a:rPr lang="zh-CN" altLang="en-US" sz="27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西域都护府</a:t>
            </a:r>
            <a:endParaRPr lang="zh-CN" altLang="en-US" sz="27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7" name="矩形 6"/>
          <p:cNvSpPr/>
          <p:nvPr/>
        </p:nvSpPr>
        <p:spPr>
          <a:xfrm>
            <a:off x="7026230" y="2825892"/>
            <a:ext cx="1177245" cy="484748"/>
          </a:xfrm>
          <a:prstGeom prst="rect">
            <a:avLst/>
          </a:prstGeom>
          <a:noFill/>
        </p:spPr>
        <p:txBody>
          <a:bodyPr wrap="none" lIns="68580" tIns="34290" rIns="68580" bIns="34290">
            <a:spAutoFit/>
          </a:bodyPr>
          <a:lstStyle/>
          <a:p>
            <a:pPr algn="ctr"/>
            <a:r>
              <a:rPr lang="zh-CN" altLang="en-US" sz="2700" b="0" cap="none" spc="0" dirty="0" smtClean="0">
                <a:ln w="0"/>
                <a:solidFill>
                  <a:schemeClr val="tx1"/>
                </a:solidFill>
                <a:effectLst>
                  <a:outerShdw blurRad="38100" dist="19050" dir="2700000" algn="tl" rotWithShape="0">
                    <a:schemeClr val="dk1">
                      <a:alpha val="40000"/>
                    </a:schemeClr>
                  </a:outerShdw>
                </a:effectLst>
              </a:rPr>
              <a:t>宣政院</a:t>
            </a:r>
            <a:endParaRPr lang="zh-CN" altLang="en-US" sz="2700" b="0" cap="none" spc="0" dirty="0">
              <a:ln w="0"/>
              <a:solidFill>
                <a:schemeClr val="tx1"/>
              </a:solidFill>
              <a:effectLst>
                <a:outerShdw blurRad="38100" dist="19050" dir="2700000" algn="tl" rotWithShape="0">
                  <a:schemeClr val="dk1">
                    <a:alpha val="40000"/>
                  </a:schemeClr>
                </a:outerShdw>
              </a:effectLst>
            </a:endParaRPr>
          </a:p>
        </p:txBody>
      </p:sp>
      <p:sp>
        <p:nvSpPr>
          <p:cNvPr id="8" name="矩形 7"/>
          <p:cNvSpPr/>
          <p:nvPr/>
        </p:nvSpPr>
        <p:spPr>
          <a:xfrm>
            <a:off x="3509732" y="5091770"/>
            <a:ext cx="3059924" cy="899160"/>
          </a:xfrm>
          <a:prstGeom prst="rect">
            <a:avLst/>
          </a:prstGeom>
          <a:noFill/>
        </p:spPr>
        <p:txBody>
          <a:bodyPr wrap="square" lIns="68580" tIns="34290" rIns="68580" bIns="34290">
            <a:spAutoFit/>
          </a:bodyPr>
          <a:lstStyle/>
          <a:p>
            <a:pPr algn="ctr"/>
            <a:r>
              <a:rPr lang="zh-CN" altLang="en-US" sz="2700" b="0" cap="none" spc="0" dirty="0" smtClean="0">
                <a:ln w="0"/>
                <a:solidFill>
                  <a:schemeClr val="tx1"/>
                </a:solidFill>
                <a:effectLst>
                  <a:outerShdw blurRad="38100" dist="19050" dir="2700000" algn="tl" rotWithShape="0">
                    <a:schemeClr val="dk1">
                      <a:alpha val="40000"/>
                    </a:schemeClr>
                  </a:outerShdw>
                </a:effectLst>
              </a:rPr>
              <a:t>驻藏大臣和</a:t>
            </a:r>
            <a:endParaRPr lang="en-US" altLang="zh-CN" sz="2700" b="0" cap="none" spc="0" dirty="0" smtClean="0">
              <a:ln w="0"/>
              <a:solidFill>
                <a:schemeClr val="tx1"/>
              </a:solidFill>
              <a:effectLst>
                <a:outerShdw blurRad="38100" dist="19050" dir="2700000" algn="tl" rotWithShape="0">
                  <a:schemeClr val="dk1">
                    <a:alpha val="40000"/>
                  </a:schemeClr>
                </a:outerShdw>
              </a:effectLst>
            </a:endParaRPr>
          </a:p>
          <a:p>
            <a:pPr algn="ctr"/>
            <a:r>
              <a:rPr lang="zh-CN" altLang="en-US" sz="2700" b="0" cap="none" spc="0" dirty="0" smtClean="0">
                <a:ln w="0"/>
                <a:solidFill>
                  <a:schemeClr val="tx1"/>
                </a:solidFill>
                <a:effectLst>
                  <a:outerShdw blurRad="38100" dist="19050" dir="2700000" algn="tl" rotWithShape="0">
                    <a:schemeClr val="dk1">
                      <a:alpha val="40000"/>
                    </a:schemeClr>
                  </a:outerShdw>
                </a:effectLst>
              </a:rPr>
              <a:t>伊犁将军</a:t>
            </a:r>
            <a:endParaRPr lang="zh-CN" altLang="en-US" sz="2700" b="0" cap="none" spc="0" dirty="0">
              <a:ln w="0"/>
              <a:solidFill>
                <a:schemeClr val="tx1"/>
              </a:solidFill>
              <a:effectLst>
                <a:outerShdw blurRad="38100" dist="19050" dir="2700000" algn="tl" rotWithShape="0">
                  <a:schemeClr val="dk1">
                    <a:alpha val="40000"/>
                  </a:schemeClr>
                </a:outerShdw>
              </a:effectLst>
            </a:endParaRPr>
          </a:p>
        </p:txBody>
      </p:sp>
      <p:sp>
        <p:nvSpPr>
          <p:cNvPr id="3" name="文本框 2"/>
          <p:cNvSpPr txBox="1"/>
          <p:nvPr/>
        </p:nvSpPr>
        <p:spPr>
          <a:xfrm>
            <a:off x="114092" y="391160"/>
            <a:ext cx="5210185" cy="646430"/>
          </a:xfrm>
          <a:prstGeom prst="rect">
            <a:avLst/>
          </a:prstGeom>
          <a:noFill/>
        </p:spPr>
        <p:txBody>
          <a:bodyPr vert="horz" wrap="square" lIns="0" tIns="0" rIns="0" bIns="0" anchor="t">
            <a:noAutofit/>
          </a:bodyPr>
          <a:lstStyle/>
          <a:p>
            <a:pPr marL="229235" indent="-229235" algn="l" defTabSz="914400" eaLnBrk="0" fontAlgn="auto" latinLnBrk="0">
              <a:lnSpc>
                <a:spcPct val="150000"/>
              </a:lnSpc>
              <a:spcBef>
                <a:spcPts val="1000"/>
              </a:spcBef>
              <a:spcAft>
                <a:spcPts val="0"/>
              </a:spcAft>
              <a:buClr>
                <a:srgbClr val="00007E"/>
              </a:buClr>
              <a:buFont typeface="微软雅黑" panose="020B0503020204020204" charset="-122"/>
              <a:buChar char="•"/>
            </a:pPr>
            <a:r>
              <a:rPr lang="en-US" altLang="ko-KR" sz="2800" b="1" strike="noStrike" cap="none" dirty="0" smtClean="0">
                <a:solidFill>
                  <a:srgbClr val="00007E"/>
                </a:solidFill>
                <a:latin typeface="微软雅黑" panose="020B0503020204020204" charset="-122"/>
                <a:ea typeface="微软雅黑" panose="020B0503020204020204" charset="-122"/>
              </a:rPr>
              <a:t>汉代：</a:t>
            </a:r>
            <a:r>
              <a:rPr lang="en-US" altLang="ko-KR" sz="2800" b="1" dirty="0" smtClean="0">
                <a:solidFill>
                  <a:srgbClr val="00007E"/>
                </a:solidFill>
                <a:latin typeface="微软雅黑" panose="020B0503020204020204" charset="-122"/>
                <a:ea typeface="微软雅黑" panose="020B0503020204020204" charset="-122"/>
                <a:sym typeface="+mn-ea"/>
              </a:rPr>
              <a:t>设置西域都护</a:t>
            </a:r>
            <a:endParaRPr lang="en-US" altLang="ko-KR" sz="2800" b="1" strike="noStrike" cap="none" dirty="0" smtClean="0">
              <a:solidFill>
                <a:srgbClr val="00007E"/>
              </a:solidFill>
              <a:latin typeface="微软雅黑" panose="020B0503020204020204" charset="-122"/>
              <a:ea typeface="微软雅黑" panose="020B0503020204020204" charset="-122"/>
            </a:endParaRPr>
          </a:p>
        </p:txBody>
      </p:sp>
      <p:sp>
        <p:nvSpPr>
          <p:cNvPr id="9" name="文本框 8"/>
          <p:cNvSpPr txBox="1"/>
          <p:nvPr/>
        </p:nvSpPr>
        <p:spPr>
          <a:xfrm>
            <a:off x="5669087" y="391160"/>
            <a:ext cx="6500688" cy="1478610"/>
          </a:xfrm>
          <a:prstGeom prst="rect">
            <a:avLst/>
          </a:prstGeom>
          <a:noFill/>
          <a:ln w="0">
            <a:noFill/>
          </a:ln>
        </p:spPr>
        <p:txBody>
          <a:bodyPr vert="horz" wrap="square" lIns="89535" tIns="46355" rIns="89535" bIns="46355" numCol="1" anchor="t">
            <a:spAutoFit/>
          </a:bodyPr>
          <a:lstStyle/>
          <a:p>
            <a:pPr marL="0" indent="0" algn="l" defTabSz="914400" eaLnBrk="0" fontAlgn="auto" latinLnBrk="0">
              <a:lnSpc>
                <a:spcPct val="150000"/>
              </a:lnSpc>
              <a:spcBef>
                <a:spcPts val="1000"/>
              </a:spcBef>
              <a:spcAft>
                <a:spcPts val="0"/>
              </a:spcAft>
              <a:buFontTx/>
              <a:buNone/>
            </a:pPr>
            <a:r>
              <a:rPr lang="zh-CN" altLang="en-US" sz="2000" b="1" strike="noStrike" cap="none" dirty="0" smtClean="0">
                <a:solidFill>
                  <a:srgbClr val="00007E"/>
                </a:solidFill>
                <a:latin typeface="微软雅黑" panose="020B0503020204020204" charset="-122"/>
                <a:ea typeface="微软雅黑" panose="020B0503020204020204" charset="-122"/>
              </a:rPr>
              <a:t>元朝：</a:t>
            </a:r>
            <a:r>
              <a:rPr lang="en-US" altLang="ko-KR" sz="2000" b="1" strike="noStrike" cap="none" dirty="0" smtClean="0">
                <a:solidFill>
                  <a:srgbClr val="00007E"/>
                </a:solidFill>
                <a:latin typeface="微软雅黑" panose="020B0503020204020204" charset="-122"/>
                <a:ea typeface="微软雅黑" panose="020B0503020204020204" charset="-122"/>
              </a:rPr>
              <a:t>设置宣慰使司都元帅府，西藏正式成为行政区；回族的形成。</a:t>
            </a:r>
          </a:p>
        </p:txBody>
      </p:sp>
      <p:sp>
        <p:nvSpPr>
          <p:cNvPr id="10" name="文本框 9"/>
          <p:cNvSpPr txBox="1"/>
          <p:nvPr/>
        </p:nvSpPr>
        <p:spPr>
          <a:xfrm>
            <a:off x="8161355" y="5092066"/>
            <a:ext cx="3980531" cy="647065"/>
          </a:xfrm>
          <a:prstGeom prst="rect">
            <a:avLst/>
          </a:prstGeom>
          <a:noFill/>
        </p:spPr>
        <p:txBody>
          <a:bodyPr vert="horz" wrap="square" lIns="0" tIns="0" rIns="0" bIns="0" numCol="1" anchor="t">
            <a:noAutofit/>
          </a:bodyPr>
          <a:lstStyle/>
          <a:p>
            <a:pPr marL="0" indent="0" algn="l" defTabSz="914400" eaLnBrk="0" fontAlgn="auto" latinLnBrk="0">
              <a:lnSpc>
                <a:spcPct val="150000"/>
              </a:lnSpc>
              <a:spcBef>
                <a:spcPts val="1000"/>
              </a:spcBef>
              <a:spcAft>
                <a:spcPts val="0"/>
              </a:spcAft>
              <a:buFontTx/>
              <a:buNone/>
            </a:pPr>
            <a:r>
              <a:rPr lang="zh-CN" altLang="en-US" sz="2800" b="1" strike="noStrike" cap="none" dirty="0" smtClean="0">
                <a:solidFill>
                  <a:srgbClr val="00007E"/>
                </a:solidFill>
                <a:latin typeface="微软雅黑" panose="020B0503020204020204" charset="-122"/>
                <a:ea typeface="微软雅黑" panose="020B0503020204020204" charset="-122"/>
              </a:rPr>
              <a:t>清朝：</a:t>
            </a:r>
            <a:r>
              <a:rPr lang="en-US" altLang="ko-KR" sz="2800" b="1" strike="noStrike" cap="none" dirty="0" smtClean="0">
                <a:solidFill>
                  <a:srgbClr val="00007E"/>
                </a:solidFill>
                <a:latin typeface="微软雅黑" panose="020B0503020204020204" charset="-122"/>
                <a:ea typeface="微软雅黑" panose="020B0503020204020204" charset="-122"/>
              </a:rPr>
              <a:t>设置伊犁将军和驻藏大臣等。</a:t>
            </a:r>
            <a:endParaRPr lang="ko-KR" altLang="en-US" sz="2800" b="1" strike="noStrike" cap="none" dirty="0" smtClean="0">
              <a:solidFill>
                <a:srgbClr val="00007E"/>
              </a:solidFill>
              <a:latin typeface="微软雅黑" panose="020B0503020204020204" charset="-122"/>
              <a:ea typeface="微软雅黑" panose="020B0503020204020204" charset="-122"/>
            </a:endParaRPr>
          </a:p>
        </p:txBody>
      </p:sp>
      <p:sp>
        <p:nvSpPr>
          <p:cNvPr id="11" name="文本框 10"/>
          <p:cNvSpPr txBox="1"/>
          <p:nvPr/>
        </p:nvSpPr>
        <p:spPr>
          <a:xfrm>
            <a:off x="997246" y="0"/>
            <a:ext cx="6970178" cy="523220"/>
          </a:xfrm>
          <a:prstGeom prst="rect">
            <a:avLst/>
          </a:prstGeom>
          <a:noFill/>
        </p:spPr>
        <p:txBody>
          <a:bodyPr wrap="none" rtlCol="0" anchor="t">
            <a:spAutoFit/>
          </a:bodyPr>
          <a:lstStyle/>
          <a:p>
            <a:r>
              <a:rPr lang="en-US" altLang="ko-KR" sz="2800" b="1" dirty="0" smtClean="0">
                <a:solidFill>
                  <a:srgbClr val="000000"/>
                </a:solidFill>
                <a:latin typeface="微软雅黑" panose="020B0503020204020204" charset="-122"/>
                <a:ea typeface="微软雅黑" panose="020B0503020204020204" charset="-122"/>
                <a:sym typeface="+mn-ea"/>
              </a:rPr>
              <a:t>   历代中央政权如何管辖少数民族地区的？</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999"/>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9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3" grpId="0"/>
      <p:bldP spid="3" grpId="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图片 28673" descr="民族分布图"/>
          <p:cNvPicPr>
            <a:picLocks noChangeAspect="1"/>
          </p:cNvPicPr>
          <p:nvPr/>
        </p:nvPicPr>
        <p:blipFill>
          <a:blip r:embed="rId2"/>
          <a:srcRect r="2380"/>
          <a:stretch>
            <a:fillRect/>
          </a:stretch>
        </p:blipFill>
        <p:spPr>
          <a:xfrm>
            <a:off x="532428" y="1698308"/>
            <a:ext cx="7225804" cy="4108450"/>
          </a:xfrm>
          <a:prstGeom prst="rect">
            <a:avLst/>
          </a:prstGeom>
          <a:noFill/>
          <a:ln w="9525">
            <a:noFill/>
          </a:ln>
        </p:spPr>
      </p:pic>
      <p:sp>
        <p:nvSpPr>
          <p:cNvPr id="2" name="文本框 1"/>
          <p:cNvSpPr txBox="1"/>
          <p:nvPr/>
        </p:nvSpPr>
        <p:spPr>
          <a:xfrm>
            <a:off x="823150" y="1"/>
            <a:ext cx="9994428" cy="1076325"/>
          </a:xfrm>
          <a:prstGeom prst="rect">
            <a:avLst/>
          </a:prstGeom>
          <a:noFill/>
        </p:spPr>
        <p:txBody>
          <a:bodyPr wrap="square" rtlCol="0" anchor="t">
            <a:spAutoFit/>
          </a:bodyPr>
          <a:lstStyle/>
          <a:p>
            <a:r>
              <a:rPr lang="zh-CN" altLang="en-US" sz="3200" b="1" dirty="0">
                <a:solidFill>
                  <a:srgbClr val="FF0000"/>
                </a:solidFill>
                <a:latin typeface="微软雅黑" panose="020B0503020204020204" charset="-122"/>
                <a:ea typeface="微软雅黑" panose="020B0503020204020204" charset="-122"/>
                <a:cs typeface="+mn-ea"/>
                <a:sym typeface="+mn-ea"/>
              </a:rPr>
              <a:t>一、民族区域自治制度</a:t>
            </a:r>
            <a:endParaRPr lang="en-US" altLang="zh-CN" sz="3200" b="1" dirty="0">
              <a:solidFill>
                <a:srgbClr val="FF0000"/>
              </a:solidFill>
              <a:latin typeface="微软雅黑" panose="020B0503020204020204" charset="-122"/>
              <a:ea typeface="微软雅黑" panose="020B0503020204020204" charset="-122"/>
            </a:endParaRPr>
          </a:p>
          <a:p>
            <a:r>
              <a:rPr lang="en-US" altLang="zh-CN" sz="3200" b="1" dirty="0">
                <a:solidFill>
                  <a:srgbClr val="FF0000"/>
                </a:solidFill>
                <a:latin typeface="微软雅黑" panose="020B0503020204020204" charset="-122"/>
                <a:ea typeface="微软雅黑" panose="020B0503020204020204" charset="-122"/>
                <a:cs typeface="+mn-ea"/>
                <a:sym typeface="+mn-ea"/>
              </a:rPr>
              <a:t>              ——</a:t>
            </a:r>
            <a:r>
              <a:rPr lang="zh-CN" altLang="en-US" sz="3200" b="1" dirty="0">
                <a:solidFill>
                  <a:srgbClr val="FF0000"/>
                </a:solidFill>
                <a:latin typeface="微软雅黑" panose="020B0503020204020204" charset="-122"/>
                <a:ea typeface="微软雅黑" panose="020B0503020204020204" charset="-122"/>
                <a:cs typeface="+mn-ea"/>
                <a:sym typeface="+mn-ea"/>
              </a:rPr>
              <a:t>我国的一项基本政治制度</a:t>
            </a:r>
            <a:endParaRPr lang="zh-CN" altLang="en-US"/>
          </a:p>
        </p:txBody>
      </p:sp>
      <p:sp>
        <p:nvSpPr>
          <p:cNvPr id="3" name="文本框 2"/>
          <p:cNvSpPr txBox="1"/>
          <p:nvPr/>
        </p:nvSpPr>
        <p:spPr>
          <a:xfrm>
            <a:off x="1325999" y="1176655"/>
            <a:ext cx="6151043" cy="523220"/>
          </a:xfrm>
          <a:prstGeom prst="rect">
            <a:avLst/>
          </a:prstGeom>
          <a:noFill/>
        </p:spPr>
        <p:txBody>
          <a:bodyPr wrap="none" rtlCol="0" anchor="t">
            <a:spAutoFit/>
          </a:bodyPr>
          <a:lstStyle/>
          <a:p>
            <a:r>
              <a:rPr lang="en-US" altLang="zh-CN" sz="2800" b="1" dirty="0">
                <a:solidFill>
                  <a:srgbClr val="FF0000"/>
                </a:solidFill>
                <a:latin typeface="微软雅黑" panose="020B0503020204020204" charset="-122"/>
                <a:ea typeface="微软雅黑" panose="020B0503020204020204" charset="-122"/>
                <a:cs typeface="+mn-ea"/>
                <a:sym typeface="+mn-ea"/>
              </a:rPr>
              <a:t>1</a:t>
            </a:r>
            <a:r>
              <a:rPr lang="zh-CN" altLang="en-US" sz="2800" b="1" dirty="0">
                <a:solidFill>
                  <a:srgbClr val="FF0000"/>
                </a:solidFill>
                <a:latin typeface="微软雅黑" panose="020B0503020204020204" charset="-122"/>
                <a:ea typeface="微软雅黑" panose="020B0503020204020204" charset="-122"/>
                <a:cs typeface="+mn-ea"/>
                <a:sym typeface="+mn-ea"/>
              </a:rPr>
              <a:t>、我国的民族构成和民族分布的特点</a:t>
            </a:r>
            <a:endParaRPr lang="zh-CN" altLang="en-US"/>
          </a:p>
        </p:txBody>
      </p:sp>
      <p:sp>
        <p:nvSpPr>
          <p:cNvPr id="4" name="文本框 3"/>
          <p:cNvSpPr txBox="1"/>
          <p:nvPr/>
        </p:nvSpPr>
        <p:spPr>
          <a:xfrm>
            <a:off x="532428" y="5695316"/>
            <a:ext cx="6055308" cy="1076325"/>
          </a:xfrm>
          <a:prstGeom prst="rect">
            <a:avLst/>
          </a:prstGeom>
          <a:noFill/>
        </p:spPr>
        <p:txBody>
          <a:bodyPr wrap="square" rtlCol="0" anchor="t">
            <a:spAutoFit/>
          </a:bodyPr>
          <a:lstStyle/>
          <a:p>
            <a:r>
              <a:rPr lang="zh-CN" altLang="en-US" sz="3200" b="1" dirty="0">
                <a:solidFill>
                  <a:srgbClr val="FF0000"/>
                </a:solidFill>
                <a:latin typeface="微软雅黑" panose="020B0503020204020204" charset="-122"/>
                <a:ea typeface="微软雅黑" panose="020B0503020204020204" charset="-122"/>
                <a:cs typeface="+mn-ea"/>
                <a:sym typeface="+mn-ea"/>
              </a:rPr>
              <a:t>大杂居、小聚居</a:t>
            </a:r>
            <a:endParaRPr lang="en-US" altLang="zh-CN" sz="3200" b="1" dirty="0">
              <a:solidFill>
                <a:srgbClr val="FF0000"/>
              </a:solidFill>
              <a:latin typeface="微软雅黑" panose="020B0503020204020204" charset="-122"/>
              <a:ea typeface="微软雅黑" panose="020B0503020204020204" charset="-122"/>
            </a:endParaRPr>
          </a:p>
          <a:p>
            <a:r>
              <a:rPr lang="zh-CN" altLang="en-US" sz="3200" b="1" dirty="0">
                <a:solidFill>
                  <a:srgbClr val="FF0000"/>
                </a:solidFill>
                <a:latin typeface="微软雅黑" panose="020B0503020204020204" charset="-122"/>
                <a:ea typeface="微软雅黑" panose="020B0503020204020204" charset="-122"/>
                <a:cs typeface="+mn-ea"/>
                <a:sym typeface="+mn-ea"/>
              </a:rPr>
              <a:t>西部多，东部少</a:t>
            </a:r>
            <a:endParaRPr lang="zh-CN" altLang="en-US"/>
          </a:p>
        </p:txBody>
      </p:sp>
      <p:sp>
        <p:nvSpPr>
          <p:cNvPr id="5" name="文本框 4"/>
          <p:cNvSpPr txBox="1"/>
          <p:nvPr/>
        </p:nvSpPr>
        <p:spPr>
          <a:xfrm>
            <a:off x="7602730" y="1929131"/>
            <a:ext cx="4464786" cy="2800767"/>
          </a:xfrm>
          <a:prstGeom prst="rect">
            <a:avLst/>
          </a:prstGeom>
          <a:noFill/>
        </p:spPr>
        <p:txBody>
          <a:bodyPr wrap="square" rtlCol="0" anchor="t">
            <a:spAutoFit/>
          </a:bodyPr>
          <a:lstStyle/>
          <a:p>
            <a:pPr algn="l">
              <a:lnSpc>
                <a:spcPct val="110000"/>
              </a:lnSpc>
              <a:buFontTx/>
              <a:defRPr/>
            </a:pPr>
            <a:r>
              <a:rPr lang="zh-CN" altLang="en-US" sz="3200" b="1" dirty="0">
                <a:solidFill>
                  <a:srgbClr val="000066"/>
                </a:solidFill>
                <a:latin typeface="Times New Roman" panose="02020603050405020304" pitchFamily="18" charset="0"/>
                <a:ea typeface="华文新魏" panose="02010800040101010101" pitchFamily="2" charset="-122"/>
                <a:cs typeface="+mn-ea"/>
                <a:sym typeface="黑体" panose="02010609060101010101" pitchFamily="49" charset="-122"/>
              </a:rPr>
              <a:t>面对多民族的历史特点和现实情况，新中国要怎么调整好民族之间的关系从而更好地治理国家呢？</a:t>
            </a:r>
            <a:endParaRPr lang="zh-CN" altLang="en-US" sz="3200"/>
          </a:p>
        </p:txBody>
      </p:sp>
      <p:sp>
        <p:nvSpPr>
          <p:cNvPr id="6" name="文本框 5"/>
          <p:cNvSpPr txBox="1"/>
          <p:nvPr/>
        </p:nvSpPr>
        <p:spPr>
          <a:xfrm>
            <a:off x="7758232" y="5326380"/>
            <a:ext cx="3380493" cy="1445260"/>
          </a:xfrm>
          <a:prstGeom prst="rect">
            <a:avLst/>
          </a:prstGeom>
          <a:noFill/>
        </p:spPr>
        <p:txBody>
          <a:bodyPr wrap="square" rtlCol="0" anchor="t">
            <a:spAutoFit/>
          </a:bodyPr>
          <a:lstStyle/>
          <a:p>
            <a:pPr algn="ctr"/>
            <a:r>
              <a:rPr lang="zh-CN" altLang="en-US" sz="4400" b="1">
                <a:ln w="25400">
                  <a:solidFill>
                    <a:srgbClr val="861E1D">
                      <a:alpha val="94000"/>
                    </a:srgbClr>
                  </a:solidFill>
                  <a:prstDash val="solid"/>
                </a:ln>
                <a:gradFill>
                  <a:gsLst>
                    <a:gs pos="0">
                      <a:srgbClr val="FFF9BB"/>
                    </a:gs>
                    <a:gs pos="64000">
                      <a:srgbClr val="FCE95F"/>
                    </a:gs>
                    <a:gs pos="100000">
                      <a:srgbClr val="F8AD1C"/>
                    </a:gs>
                  </a:gsLst>
                  <a:lin ang="5400000" scaled="0"/>
                </a:gradFill>
                <a:effectLst>
                  <a:outerShdw blurRad="177800" dist="12700" dir="10200000" sx="102000" sy="102000" algn="bl" rotWithShape="0">
                    <a:srgbClr val="480F08"/>
                  </a:outerShdw>
                </a:effectLst>
                <a:latin typeface="Franklin Gothic Book" panose="020B0503020102020204" charset="0"/>
                <a:ea typeface="+mn-ea"/>
                <a:cs typeface="+mn-ea"/>
                <a:sym typeface="+mn-ea"/>
              </a:rPr>
              <a:t>民族区域</a:t>
            </a:r>
            <a:endParaRPr lang="zh-CN" altLang="en-US" sz="4400" b="1">
              <a:ln w="25400">
                <a:solidFill>
                  <a:srgbClr val="861E1D">
                    <a:alpha val="94000"/>
                  </a:srgbClr>
                </a:solidFill>
                <a:prstDash val="solid"/>
              </a:ln>
              <a:gradFill>
                <a:gsLst>
                  <a:gs pos="0">
                    <a:srgbClr val="FFF9BB"/>
                  </a:gs>
                  <a:gs pos="64000">
                    <a:srgbClr val="FCE95F"/>
                  </a:gs>
                  <a:gs pos="100000">
                    <a:srgbClr val="F8AD1C"/>
                  </a:gs>
                </a:gsLst>
                <a:lin ang="5400000" scaled="0"/>
              </a:gradFill>
              <a:effectLst>
                <a:outerShdw blurRad="177800" dist="12700" dir="10200000" sx="102000" sy="102000" algn="bl" rotWithShape="0">
                  <a:srgbClr val="480F08"/>
                </a:outerShdw>
              </a:effectLst>
            </a:endParaRPr>
          </a:p>
          <a:p>
            <a:pPr algn="ctr"/>
            <a:r>
              <a:rPr lang="zh-CN" altLang="en-US" sz="4400" b="1">
                <a:ln w="25400">
                  <a:solidFill>
                    <a:srgbClr val="861E1D">
                      <a:alpha val="94000"/>
                    </a:srgbClr>
                  </a:solidFill>
                  <a:prstDash val="solid"/>
                </a:ln>
                <a:gradFill>
                  <a:gsLst>
                    <a:gs pos="0">
                      <a:srgbClr val="FFF9BB"/>
                    </a:gs>
                    <a:gs pos="64000">
                      <a:srgbClr val="FCE95F"/>
                    </a:gs>
                    <a:gs pos="100000">
                      <a:srgbClr val="F8AD1C"/>
                    </a:gs>
                  </a:gsLst>
                  <a:lin ang="5400000" scaled="0"/>
                </a:gradFill>
                <a:effectLst>
                  <a:outerShdw blurRad="177800" dist="12700" dir="10200000" sx="102000" sy="102000" algn="bl" rotWithShape="0">
                    <a:srgbClr val="480F08"/>
                  </a:outerShdw>
                </a:effectLst>
                <a:latin typeface="Franklin Gothic Book" panose="020B0503020102020204" charset="0"/>
                <a:ea typeface="+mn-ea"/>
                <a:cs typeface="+mn-ea"/>
                <a:sym typeface="+mn-ea"/>
              </a:rPr>
              <a:t>自治制度</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8"/>
          <p:cNvSpPr>
            <a:spLocks noGrp="1" noRot="1" noChangeArrowheads="1"/>
          </p:cNvSpPr>
          <p:nvPr>
            <p:ph idx="1"/>
          </p:nvPr>
        </p:nvSpPr>
        <p:spPr>
          <a:xfrm>
            <a:off x="507074" y="2286000"/>
            <a:ext cx="10997204" cy="2428884"/>
          </a:xfrm>
          <a:noFill/>
          <a:ln w="73025" cap="flat">
            <a:solidFill>
              <a:srgbClr val="00FF00"/>
            </a:solidFill>
          </a:ln>
        </p:spPr>
        <p:txBody>
          <a:bodyPr lIns="90170" tIns="46990" rIns="90170" bIns="46990"/>
          <a:lstStyle/>
          <a:p>
            <a:pPr eaLnBrk="1" hangingPunct="1">
              <a:lnSpc>
                <a:spcPct val="150000"/>
              </a:lnSpc>
              <a:buFont typeface="Wingdings" panose="05000000000000000000" pitchFamily="2" charset="2"/>
              <a:buNone/>
            </a:pPr>
            <a:r>
              <a:rPr lang="zh-CN" altLang="en-US" sz="1200" b="1" dirty="0" smtClean="0">
                <a:solidFill>
                  <a:srgbClr val="000000"/>
                </a:solidFill>
              </a:rPr>
              <a:t>         </a:t>
            </a:r>
            <a:r>
              <a:rPr lang="zh-CN" altLang="en-US" sz="1600" b="1" dirty="0" smtClean="0">
                <a:solidFill>
                  <a:srgbClr val="000000"/>
                </a:solidFill>
              </a:rPr>
              <a:t> </a:t>
            </a:r>
            <a:r>
              <a:rPr lang="zh-CN" altLang="en-US" sz="2400" b="1" dirty="0" smtClean="0">
                <a:solidFill>
                  <a:srgbClr val="000000"/>
                </a:solidFill>
                <a:ea typeface="楷体_GB2312" pitchFamily="49" charset="-122"/>
              </a:rPr>
              <a:t>在</a:t>
            </a:r>
            <a:r>
              <a:rPr lang="zh-CN" altLang="en-US" sz="2400" b="1" dirty="0" smtClean="0">
                <a:solidFill>
                  <a:srgbClr val="FF0000"/>
                </a:solidFill>
                <a:ea typeface="楷体_GB2312" pitchFamily="49" charset="-122"/>
              </a:rPr>
              <a:t>国家统一领导</a:t>
            </a:r>
            <a:r>
              <a:rPr lang="zh-CN" altLang="en-US" sz="2400" b="1" dirty="0" smtClean="0">
                <a:solidFill>
                  <a:srgbClr val="000000"/>
                </a:solidFill>
                <a:ea typeface="楷体_GB2312" pitchFamily="49" charset="-122"/>
              </a:rPr>
              <a:t>下，在少数民族聚居的地方实行区域自治，按照民族聚居的人口多少和区域大小，设立不同级别的民族自治区域和自治机关。在自治区域内，由当地民族</a:t>
            </a:r>
            <a:r>
              <a:rPr lang="zh-CN" altLang="en-US" sz="2400" b="1" dirty="0" smtClean="0">
                <a:solidFill>
                  <a:srgbClr val="FF0000"/>
                </a:solidFill>
                <a:ea typeface="楷体_GB2312" pitchFamily="49" charset="-122"/>
              </a:rPr>
              <a:t>当家作主，</a:t>
            </a:r>
            <a:r>
              <a:rPr lang="zh-CN" altLang="en-US" sz="2400" b="1" dirty="0" smtClean="0">
                <a:solidFill>
                  <a:srgbClr val="000000"/>
                </a:solidFill>
                <a:ea typeface="楷体_GB2312" pitchFamily="49" charset="-122"/>
              </a:rPr>
              <a:t>管理本民族地方性的内部事务，行使自治权利。</a:t>
            </a:r>
          </a:p>
        </p:txBody>
      </p:sp>
      <p:sp>
        <p:nvSpPr>
          <p:cNvPr id="30729" name="WordArt 9"/>
          <p:cNvSpPr>
            <a:spLocks noChangeArrowheads="1" noChangeShapeType="1"/>
          </p:cNvSpPr>
          <p:nvPr/>
        </p:nvSpPr>
        <p:spPr bwMode="auto">
          <a:xfrm>
            <a:off x="380265" y="685875"/>
            <a:ext cx="7022980" cy="1065213"/>
          </a:xfrm>
          <a:prstGeom prst="rect">
            <a:avLst/>
          </a:prstGeom>
        </p:spPr>
        <p:txBody>
          <a:bodyPr wrap="none" fromWordArt="1">
            <a:prstTxWarp prst="textDeflate">
              <a:avLst>
                <a:gd name="adj" fmla="val 18750"/>
              </a:avLst>
            </a:prstTxWarp>
            <a:scene3d>
              <a:camera prst="legacyObliqueRight"/>
              <a:lightRig rig="legacyFlat1" dir="r"/>
            </a:scene3d>
            <a:sp3d extrusionH="100000" prstMaterial="legacyMatte">
              <a:extrusionClr>
                <a:srgbClr val="663300"/>
              </a:extrusionClr>
            </a:sp3d>
          </a:bodyPr>
          <a:lstStyle/>
          <a:p>
            <a:pPr algn="ctr">
              <a:defRPr/>
            </a:pPr>
            <a:r>
              <a:rPr lang="en-US" altLang="zh-CN" sz="3600" b="1" dirty="0" smtClean="0">
                <a:ln w="9525" cmpd="sng">
                  <a:round/>
                </a:ln>
                <a:solidFill>
                  <a:srgbClr val="00FF00"/>
                </a:solidFill>
                <a:latin typeface="宋体" panose="02010600030101010101" pitchFamily="2" charset="-122"/>
                <a:ea typeface="宋体" panose="02010600030101010101" pitchFamily="2" charset="-122"/>
              </a:rPr>
              <a:t>2.</a:t>
            </a:r>
            <a:r>
              <a:rPr lang="zh-CN" altLang="en-US" sz="3600" b="1" dirty="0" smtClean="0">
                <a:ln w="9525" cmpd="sng">
                  <a:round/>
                </a:ln>
                <a:solidFill>
                  <a:srgbClr val="00FF00"/>
                </a:solidFill>
                <a:latin typeface="宋体" panose="02010600030101010101" pitchFamily="2" charset="-122"/>
                <a:ea typeface="宋体" panose="02010600030101010101" pitchFamily="2" charset="-122"/>
              </a:rPr>
              <a:t>民族区域自治</a:t>
            </a:r>
            <a:r>
              <a:rPr lang="zh-CN" altLang="en-US" sz="3600" b="1" dirty="0">
                <a:ln w="9525" cmpd="sng">
                  <a:round/>
                </a:ln>
                <a:solidFill>
                  <a:srgbClr val="FF0000"/>
                </a:solidFill>
                <a:latin typeface="宋体" panose="02010600030101010101" pitchFamily="2" charset="-122"/>
                <a:ea typeface="宋体" panose="02010600030101010101" pitchFamily="2" charset="-122"/>
              </a:rPr>
              <a:t>含义</a:t>
            </a:r>
          </a:p>
        </p:txBody>
      </p:sp>
      <p:sp>
        <p:nvSpPr>
          <p:cNvPr id="30730" name="花边圆形2 270"/>
          <p:cNvSpPr/>
          <p:nvPr/>
        </p:nvSpPr>
        <p:spPr bwMode="auto">
          <a:xfrm>
            <a:off x="1419809" y="2362200"/>
            <a:ext cx="3040332" cy="533400"/>
          </a:xfrm>
          <a:custGeom>
            <a:avLst/>
            <a:gdLst>
              <a:gd name="T0" fmla="*/ 72664 w 2587436"/>
              <a:gd name="T1" fmla="*/ 11334 h 2587437"/>
              <a:gd name="T2" fmla="*/ 1708010 w 2587436"/>
              <a:gd name="T3" fmla="*/ 11334 h 2587437"/>
              <a:gd name="T4" fmla="*/ 810942 w 2587436"/>
              <a:gd name="T5" fmla="*/ 7 h 2587437"/>
              <a:gd name="T6" fmla="*/ 969733 w 2587436"/>
              <a:gd name="T7" fmla="*/ 7 h 2587437"/>
              <a:gd name="T8" fmla="*/ 1021705 w 2587436"/>
              <a:gd name="T9" fmla="*/ 775 h 2587437"/>
              <a:gd name="T10" fmla="*/ 1145899 w 2587436"/>
              <a:gd name="T11" fmla="*/ 1321 h 2587437"/>
              <a:gd name="T12" fmla="*/ 1271670 w 2587436"/>
              <a:gd name="T13" fmla="*/ 1784 h 2587437"/>
              <a:gd name="T14" fmla="*/ 1376444 w 2587436"/>
              <a:gd name="T15" fmla="*/ 2817 h 2587437"/>
              <a:gd name="T16" fmla="*/ 1484834 w 2587436"/>
              <a:gd name="T17" fmla="*/ 3751 h 2587437"/>
              <a:gd name="T18" fmla="*/ 1559406 w 2587436"/>
              <a:gd name="T19" fmla="*/ 5146 h 2587437"/>
              <a:gd name="T20" fmla="*/ 1639803 w 2587436"/>
              <a:gd name="T21" fmla="*/ 6461 h 2587437"/>
              <a:gd name="T22" fmla="*/ 1676875 w 2587436"/>
              <a:gd name="T23" fmla="*/ 8081 h 2587437"/>
              <a:gd name="T24" fmla="*/ 1721409 w 2587436"/>
              <a:gd name="T25" fmla="*/ 9648 h 2587437"/>
              <a:gd name="T26" fmla="*/ 1717351 w 2587436"/>
              <a:gd name="T27" fmla="*/ 11334 h 2587437"/>
              <a:gd name="T28" fmla="*/ 1719764 w 2587436"/>
              <a:gd name="T29" fmla="*/ 13006 h 2587437"/>
              <a:gd name="T30" fmla="*/ 1676875 w 2587436"/>
              <a:gd name="T31" fmla="*/ 14588 h 2587437"/>
              <a:gd name="T32" fmla="*/ 1640544 w 2587436"/>
              <a:gd name="T33" fmla="*/ 16189 h 2587437"/>
              <a:gd name="T34" fmla="*/ 1559406 w 2587436"/>
              <a:gd name="T35" fmla="*/ 17522 h 2587437"/>
              <a:gd name="T36" fmla="*/ 1485987 w 2587436"/>
              <a:gd name="T37" fmla="*/ 18902 h 2587437"/>
              <a:gd name="T38" fmla="*/ 1376443 w 2587436"/>
              <a:gd name="T39" fmla="*/ 19852 h 2587437"/>
              <a:gd name="T40" fmla="*/ 1273124 w 2587436"/>
              <a:gd name="T41" fmla="*/ 20875 h 2587437"/>
              <a:gd name="T42" fmla="*/ 1145898 w 2587436"/>
              <a:gd name="T43" fmla="*/ 21347 h 2587437"/>
              <a:gd name="T44" fmla="*/ 1022793 w 2587436"/>
              <a:gd name="T45" fmla="*/ 21914 h 2587437"/>
              <a:gd name="T46" fmla="*/ 890337 w 2587436"/>
              <a:gd name="T47" fmla="*/ 21862 h 2587437"/>
              <a:gd name="T48" fmla="*/ 757882 w 2587436"/>
              <a:gd name="T49" fmla="*/ 21914 h 2587437"/>
              <a:gd name="T50" fmla="*/ 634774 w 2587436"/>
              <a:gd name="T51" fmla="*/ 21347 h 2587437"/>
              <a:gd name="T52" fmla="*/ 507549 w 2587436"/>
              <a:gd name="T53" fmla="*/ 20875 h 2587437"/>
              <a:gd name="T54" fmla="*/ 404229 w 2587436"/>
              <a:gd name="T55" fmla="*/ 19852 h 2587437"/>
              <a:gd name="T56" fmla="*/ 293412 w 2587436"/>
              <a:gd name="T57" fmla="*/ 18933 h 2587437"/>
              <a:gd name="T58" fmla="*/ 221266 w 2587436"/>
              <a:gd name="T59" fmla="*/ 17522 h 2587437"/>
              <a:gd name="T60" fmla="*/ 138168 w 2587436"/>
              <a:gd name="T61" fmla="*/ 16213 h 2587437"/>
              <a:gd name="T62" fmla="*/ 103797 w 2587436"/>
              <a:gd name="T63" fmla="*/ 14588 h 2587437"/>
              <a:gd name="T64" fmla="*/ 59263 w 2587436"/>
              <a:gd name="T65" fmla="*/ 13020 h 2587437"/>
              <a:gd name="T66" fmla="*/ 63321 w 2587436"/>
              <a:gd name="T67" fmla="*/ 11334 h 2587437"/>
              <a:gd name="T68" fmla="*/ 59264 w 2587436"/>
              <a:gd name="T69" fmla="*/ 9648 h 2587437"/>
              <a:gd name="T70" fmla="*/ 103797 w 2587436"/>
              <a:gd name="T71" fmla="*/ 8081 h 2587437"/>
              <a:gd name="T72" fmla="*/ 138168 w 2587436"/>
              <a:gd name="T73" fmla="*/ 6455 h 2587437"/>
              <a:gd name="T74" fmla="*/ 221267 w 2587436"/>
              <a:gd name="T75" fmla="*/ 5146 h 2587437"/>
              <a:gd name="T76" fmla="*/ 293412 w 2587436"/>
              <a:gd name="T77" fmla="*/ 3735 h 2587437"/>
              <a:gd name="T78" fmla="*/ 404230 w 2587436"/>
              <a:gd name="T79" fmla="*/ 2817 h 2587437"/>
              <a:gd name="T80" fmla="*/ 507088 w 2587436"/>
              <a:gd name="T81" fmla="*/ 1759 h 2587437"/>
              <a:gd name="T82" fmla="*/ 634775 w 2587436"/>
              <a:gd name="T83" fmla="*/ 1321 h 2587437"/>
              <a:gd name="T84" fmla="*/ 758181 w 2587436"/>
              <a:gd name="T85" fmla="*/ 760 h 2587437"/>
              <a:gd name="T86" fmla="*/ 810942 w 2587436"/>
              <a:gd name="T87" fmla="*/ 7 h 25874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87436"/>
              <a:gd name="T133" fmla="*/ 0 h 2587437"/>
              <a:gd name="T134" fmla="*/ 2587436 w 2587436"/>
              <a:gd name="T135" fmla="*/ 2587437 h 25874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87436" h="2587437">
                <a:moveTo>
                  <a:pt x="1293718" y="105586"/>
                </a:moveTo>
                <a:cubicBezTo>
                  <a:pt x="637531" y="105586"/>
                  <a:pt x="105586" y="637531"/>
                  <a:pt x="105586" y="1293718"/>
                </a:cubicBezTo>
                <a:cubicBezTo>
                  <a:pt x="105586" y="1949905"/>
                  <a:pt x="637531" y="2481850"/>
                  <a:pt x="1293718" y="2481850"/>
                </a:cubicBezTo>
                <a:cubicBezTo>
                  <a:pt x="1949905" y="2481850"/>
                  <a:pt x="2481850" y="1949905"/>
                  <a:pt x="2481850" y="1293718"/>
                </a:cubicBezTo>
                <a:cubicBezTo>
                  <a:pt x="2481850" y="637531"/>
                  <a:pt x="1949905" y="105586"/>
                  <a:pt x="1293718" y="105586"/>
                </a:cubicBezTo>
                <a:close/>
                <a:moveTo>
                  <a:pt x="1178351" y="781"/>
                </a:moveTo>
                <a:cubicBezTo>
                  <a:pt x="1220450" y="-5049"/>
                  <a:pt x="1268508" y="21422"/>
                  <a:pt x="1293718" y="92011"/>
                </a:cubicBezTo>
                <a:cubicBezTo>
                  <a:pt x="1318929" y="21422"/>
                  <a:pt x="1366986" y="-5049"/>
                  <a:pt x="1409085" y="781"/>
                </a:cubicBezTo>
                <a:cubicBezTo>
                  <a:pt x="1434345" y="4279"/>
                  <a:pt x="1457459" y="19405"/>
                  <a:pt x="1472207" y="43607"/>
                </a:cubicBezTo>
                <a:lnTo>
                  <a:pt x="1484604" y="88506"/>
                </a:lnTo>
                <a:lnTo>
                  <a:pt x="1510269" y="49635"/>
                </a:lnTo>
                <a:cubicBezTo>
                  <a:pt x="1567616" y="408"/>
                  <a:pt x="1661604" y="30947"/>
                  <a:pt x="1665065" y="150827"/>
                </a:cubicBezTo>
                <a:cubicBezTo>
                  <a:pt x="1738329" y="55877"/>
                  <a:pt x="1832316" y="86415"/>
                  <a:pt x="1849776" y="159948"/>
                </a:cubicBezTo>
                <a:lnTo>
                  <a:pt x="1847820" y="203618"/>
                </a:lnTo>
                <a:lnTo>
                  <a:pt x="1858676" y="192501"/>
                </a:lnTo>
                <a:cubicBezTo>
                  <a:pt x="1932101" y="134716"/>
                  <a:pt x="2038035" y="192050"/>
                  <a:pt x="2000063" y="321517"/>
                </a:cubicBezTo>
                <a:cubicBezTo>
                  <a:pt x="2099082" y="253854"/>
                  <a:pt x="2179033" y="311942"/>
                  <a:pt x="2172915" y="387271"/>
                </a:cubicBezTo>
                <a:lnTo>
                  <a:pt x="2157560" y="428199"/>
                </a:lnTo>
                <a:lnTo>
                  <a:pt x="2171320" y="420980"/>
                </a:lnTo>
                <a:cubicBezTo>
                  <a:pt x="2259007" y="388713"/>
                  <a:pt x="2342040" y="475977"/>
                  <a:pt x="2265919" y="587373"/>
                </a:cubicBezTo>
                <a:cubicBezTo>
                  <a:pt x="2381000" y="553620"/>
                  <a:pt x="2439088" y="633571"/>
                  <a:pt x="2409992" y="703323"/>
                </a:cubicBezTo>
                <a:lnTo>
                  <a:pt x="2382741" y="737503"/>
                </a:lnTo>
                <a:lnTo>
                  <a:pt x="2398059" y="734889"/>
                </a:lnTo>
                <a:cubicBezTo>
                  <a:pt x="2491425" y="731298"/>
                  <a:pt x="2543428" y="839949"/>
                  <a:pt x="2436609" y="922371"/>
                </a:cubicBezTo>
                <a:cubicBezTo>
                  <a:pt x="2556489" y="925832"/>
                  <a:pt x="2587027" y="1019820"/>
                  <a:pt x="2537801" y="1077167"/>
                </a:cubicBezTo>
                <a:lnTo>
                  <a:pt x="2501321" y="1101253"/>
                </a:lnTo>
                <a:lnTo>
                  <a:pt x="2516697" y="1103501"/>
                </a:lnTo>
                <a:cubicBezTo>
                  <a:pt x="2606603" y="1128937"/>
                  <a:pt x="2622486" y="1248340"/>
                  <a:pt x="2495425" y="1293719"/>
                </a:cubicBezTo>
                <a:cubicBezTo>
                  <a:pt x="2608368" y="1334056"/>
                  <a:pt x="2608368" y="1432880"/>
                  <a:pt x="2543829" y="1472208"/>
                </a:cubicBezTo>
                <a:lnTo>
                  <a:pt x="2498930" y="1484605"/>
                </a:lnTo>
                <a:lnTo>
                  <a:pt x="2537800" y="1510270"/>
                </a:lnTo>
                <a:cubicBezTo>
                  <a:pt x="2587027" y="1567617"/>
                  <a:pt x="2556488" y="1661605"/>
                  <a:pt x="2436609" y="1665066"/>
                </a:cubicBezTo>
                <a:cubicBezTo>
                  <a:pt x="2531559" y="1738330"/>
                  <a:pt x="2501021" y="1832318"/>
                  <a:pt x="2427488" y="1849777"/>
                </a:cubicBezTo>
                <a:lnTo>
                  <a:pt x="2383816" y="1847821"/>
                </a:lnTo>
                <a:lnTo>
                  <a:pt x="2394935" y="1858678"/>
                </a:lnTo>
                <a:cubicBezTo>
                  <a:pt x="2452719" y="1932103"/>
                  <a:pt x="2395386" y="2038037"/>
                  <a:pt x="2265918" y="2000065"/>
                </a:cubicBezTo>
                <a:cubicBezTo>
                  <a:pt x="2333581" y="2099084"/>
                  <a:pt x="2275494" y="2179035"/>
                  <a:pt x="2200165" y="2172917"/>
                </a:cubicBezTo>
                <a:lnTo>
                  <a:pt x="2159237" y="2157562"/>
                </a:lnTo>
                <a:lnTo>
                  <a:pt x="2166455" y="2171321"/>
                </a:lnTo>
                <a:cubicBezTo>
                  <a:pt x="2198722" y="2259008"/>
                  <a:pt x="2111459" y="2342041"/>
                  <a:pt x="2000062" y="2265920"/>
                </a:cubicBezTo>
                <a:cubicBezTo>
                  <a:pt x="2033815" y="2381001"/>
                  <a:pt x="1953865" y="2439089"/>
                  <a:pt x="1884113" y="2409993"/>
                </a:cubicBezTo>
                <a:lnTo>
                  <a:pt x="1849933" y="2382742"/>
                </a:lnTo>
                <a:lnTo>
                  <a:pt x="1852546" y="2398060"/>
                </a:lnTo>
                <a:cubicBezTo>
                  <a:pt x="1856137" y="2491426"/>
                  <a:pt x="1747486" y="2543429"/>
                  <a:pt x="1665064" y="2436610"/>
                </a:cubicBezTo>
                <a:cubicBezTo>
                  <a:pt x="1661603" y="2556490"/>
                  <a:pt x="1567616" y="2587028"/>
                  <a:pt x="1510269" y="2537802"/>
                </a:cubicBezTo>
                <a:lnTo>
                  <a:pt x="1486184" y="2501323"/>
                </a:lnTo>
                <a:lnTo>
                  <a:pt x="1483936" y="2516698"/>
                </a:lnTo>
                <a:cubicBezTo>
                  <a:pt x="1458499" y="2606604"/>
                  <a:pt x="1339096" y="2622487"/>
                  <a:pt x="1293717" y="2495426"/>
                </a:cubicBezTo>
                <a:cubicBezTo>
                  <a:pt x="1248339" y="2622487"/>
                  <a:pt x="1128936" y="2606604"/>
                  <a:pt x="1103499" y="2516698"/>
                </a:cubicBezTo>
                <a:lnTo>
                  <a:pt x="1101252" y="2501322"/>
                </a:lnTo>
                <a:lnTo>
                  <a:pt x="1077165" y="2537801"/>
                </a:lnTo>
                <a:cubicBezTo>
                  <a:pt x="1019818" y="2587028"/>
                  <a:pt x="925830" y="2556489"/>
                  <a:pt x="922369" y="2436610"/>
                </a:cubicBezTo>
                <a:cubicBezTo>
                  <a:pt x="839947" y="2543429"/>
                  <a:pt x="731297" y="2491426"/>
                  <a:pt x="734888" y="2398060"/>
                </a:cubicBezTo>
                <a:lnTo>
                  <a:pt x="737501" y="2382741"/>
                </a:lnTo>
                <a:lnTo>
                  <a:pt x="703321" y="2409993"/>
                </a:lnTo>
                <a:cubicBezTo>
                  <a:pt x="633569" y="2439089"/>
                  <a:pt x="553618" y="2381001"/>
                  <a:pt x="587371" y="2265919"/>
                </a:cubicBezTo>
                <a:cubicBezTo>
                  <a:pt x="475975" y="2342040"/>
                  <a:pt x="388712" y="2259008"/>
                  <a:pt x="420978" y="2171321"/>
                </a:cubicBezTo>
                <a:lnTo>
                  <a:pt x="426346" y="2161089"/>
                </a:lnTo>
                <a:lnTo>
                  <a:pt x="416114" y="2166457"/>
                </a:lnTo>
                <a:cubicBezTo>
                  <a:pt x="328427" y="2198724"/>
                  <a:pt x="245394" y="2111461"/>
                  <a:pt x="321515" y="2000064"/>
                </a:cubicBezTo>
                <a:cubicBezTo>
                  <a:pt x="192048" y="2038036"/>
                  <a:pt x="134715" y="1932102"/>
                  <a:pt x="192499" y="1858678"/>
                </a:cubicBezTo>
                <a:lnTo>
                  <a:pt x="200768" y="1850603"/>
                </a:lnTo>
                <a:lnTo>
                  <a:pt x="189375" y="1852547"/>
                </a:lnTo>
                <a:cubicBezTo>
                  <a:pt x="96009" y="1856138"/>
                  <a:pt x="44006" y="1747487"/>
                  <a:pt x="150825" y="1665065"/>
                </a:cubicBezTo>
                <a:cubicBezTo>
                  <a:pt x="30946" y="1661604"/>
                  <a:pt x="407" y="1567617"/>
                  <a:pt x="49634" y="1510270"/>
                </a:cubicBezTo>
                <a:lnTo>
                  <a:pt x="86113" y="1486184"/>
                </a:lnTo>
                <a:lnTo>
                  <a:pt x="70739" y="1483937"/>
                </a:lnTo>
                <a:cubicBezTo>
                  <a:pt x="-19168" y="1458500"/>
                  <a:pt x="-35050" y="1339097"/>
                  <a:pt x="92010" y="1293718"/>
                </a:cubicBezTo>
                <a:cubicBezTo>
                  <a:pt x="-35050" y="1248340"/>
                  <a:pt x="-19168" y="1128937"/>
                  <a:pt x="70739" y="1103500"/>
                </a:cubicBezTo>
                <a:lnTo>
                  <a:pt x="86114" y="1101253"/>
                </a:lnTo>
                <a:lnTo>
                  <a:pt x="49634" y="1077166"/>
                </a:lnTo>
                <a:cubicBezTo>
                  <a:pt x="407" y="1019820"/>
                  <a:pt x="30946" y="925832"/>
                  <a:pt x="150825" y="922370"/>
                </a:cubicBezTo>
                <a:cubicBezTo>
                  <a:pt x="44006" y="839949"/>
                  <a:pt x="96009" y="731298"/>
                  <a:pt x="189375" y="734889"/>
                </a:cubicBezTo>
                <a:lnTo>
                  <a:pt x="200767" y="736833"/>
                </a:lnTo>
                <a:lnTo>
                  <a:pt x="192499" y="728759"/>
                </a:lnTo>
                <a:cubicBezTo>
                  <a:pt x="134715" y="655335"/>
                  <a:pt x="192049" y="549401"/>
                  <a:pt x="321516" y="587372"/>
                </a:cubicBezTo>
                <a:cubicBezTo>
                  <a:pt x="245395" y="475976"/>
                  <a:pt x="328427" y="388713"/>
                  <a:pt x="416114" y="420980"/>
                </a:cubicBezTo>
                <a:lnTo>
                  <a:pt x="426347" y="426349"/>
                </a:lnTo>
                <a:lnTo>
                  <a:pt x="420979" y="416115"/>
                </a:lnTo>
                <a:cubicBezTo>
                  <a:pt x="388712" y="328428"/>
                  <a:pt x="475975" y="245396"/>
                  <a:pt x="587372" y="321517"/>
                </a:cubicBezTo>
                <a:cubicBezTo>
                  <a:pt x="549400" y="192050"/>
                  <a:pt x="655334" y="134716"/>
                  <a:pt x="728758" y="192500"/>
                </a:cubicBezTo>
                <a:lnTo>
                  <a:pt x="736832" y="200768"/>
                </a:lnTo>
                <a:lnTo>
                  <a:pt x="734888" y="189377"/>
                </a:lnTo>
                <a:cubicBezTo>
                  <a:pt x="731297" y="96010"/>
                  <a:pt x="839948" y="44008"/>
                  <a:pt x="922370" y="150826"/>
                </a:cubicBezTo>
                <a:cubicBezTo>
                  <a:pt x="925831" y="30947"/>
                  <a:pt x="1019818" y="408"/>
                  <a:pt x="1077165" y="49635"/>
                </a:cubicBezTo>
                <a:lnTo>
                  <a:pt x="1101686" y="86772"/>
                </a:lnTo>
                <a:lnTo>
                  <a:pt x="1102495" y="74529"/>
                </a:lnTo>
                <a:cubicBezTo>
                  <a:pt x="1112942" y="32385"/>
                  <a:pt x="1143619" y="5591"/>
                  <a:pt x="1178351" y="781"/>
                </a:cubicBezTo>
                <a:close/>
              </a:path>
            </a:pathLst>
          </a:custGeom>
          <a:solidFill>
            <a:srgbClr val="0000FF"/>
          </a:solidFill>
          <a:ln w="9525" cmpd="sng">
            <a:solidFill>
              <a:schemeClr val="tx1"/>
            </a:solidFill>
            <a:round/>
          </a:ln>
        </p:spPr>
        <p:txBody>
          <a:bodyPr anchor="ctr"/>
          <a:lstStyle/>
          <a:p>
            <a:endParaRPr lang="zh-CN" altLang="en-US"/>
          </a:p>
        </p:txBody>
      </p:sp>
      <p:sp>
        <p:nvSpPr>
          <p:cNvPr id="30731" name="箭头 275"/>
          <p:cNvSpPr>
            <a:spLocks noChangeShapeType="1"/>
          </p:cNvSpPr>
          <p:nvPr/>
        </p:nvSpPr>
        <p:spPr bwMode="auto">
          <a:xfrm flipH="1">
            <a:off x="4462251" y="1981200"/>
            <a:ext cx="2535370" cy="533400"/>
          </a:xfrm>
          <a:prstGeom prst="line">
            <a:avLst/>
          </a:prstGeom>
          <a:noFill/>
          <a:ln w="63500">
            <a:solidFill>
              <a:srgbClr val="FF00FF"/>
            </a:solidFill>
            <a:round/>
            <a:tailEnd type="triangle" w="med" len="med"/>
          </a:ln>
        </p:spPr>
        <p:txBody>
          <a:bodyPr/>
          <a:lstStyle/>
          <a:p>
            <a:endParaRPr lang="zh-CN" altLang="en-US"/>
          </a:p>
        </p:txBody>
      </p:sp>
      <p:sp>
        <p:nvSpPr>
          <p:cNvPr id="30732" name="WordArt 12"/>
          <p:cNvSpPr>
            <a:spLocks noChangeArrowheads="1" noChangeShapeType="1"/>
          </p:cNvSpPr>
          <p:nvPr/>
        </p:nvSpPr>
        <p:spPr bwMode="auto">
          <a:xfrm>
            <a:off x="6845504" y="1214422"/>
            <a:ext cx="2738199" cy="685800"/>
          </a:xfrm>
          <a:prstGeom prst="rect">
            <a:avLst/>
          </a:prstGeom>
        </p:spPr>
        <p:txBody>
          <a:bodyPr wrap="none" fromWordArt="1">
            <a:prstTxWarp prst="textInflate">
              <a:avLst>
                <a:gd name="adj" fmla="val 13634"/>
              </a:avLst>
            </a:prstTxWarp>
            <a:scene3d>
              <a:camera prst="legacyPerspectiveFront">
                <a:rot lat="20519999" lon="1080000" rev="0"/>
              </a:camera>
              <a:lightRig rig="legacyFlat1" dir="r"/>
            </a:scene3d>
            <a:sp3d extrusionH="430200" prstMaterial="legacyMatte">
              <a:extrusionClr>
                <a:srgbClr val="FF6600"/>
              </a:extrusionClr>
            </a:sp3d>
          </a:bodyPr>
          <a:lstStyle/>
          <a:p>
            <a:pPr algn="ctr">
              <a:defRPr/>
            </a:pPr>
            <a:r>
              <a:rPr lang="zh-CN" altLang="en-US" sz="3600" b="1" dirty="0">
                <a:ln w="9525">
                  <a:noFill/>
                  <a:round/>
                </a:ln>
                <a:gradFill rotWithShape="0">
                  <a:gsLst>
                    <a:gs pos="0">
                      <a:srgbClr val="FFE701"/>
                    </a:gs>
                    <a:gs pos="100000">
                      <a:srgbClr val="FE3E02"/>
                    </a:gs>
                  </a:gsLst>
                  <a:lin ang="5400000" scaled="1"/>
                </a:gradFill>
                <a:latin typeface="宋体" panose="02010600030101010101" pitchFamily="2" charset="-122"/>
                <a:ea typeface="宋体" panose="02010600030101010101" pitchFamily="2" charset="-122"/>
              </a:rPr>
              <a:t>前提条件</a:t>
            </a:r>
          </a:p>
        </p:txBody>
      </p:sp>
      <p:pic>
        <p:nvPicPr>
          <p:cNvPr id="13" name="图片 12" descr="民族大团结_240.jpg" hidden="1"/>
          <p:cNvPicPr/>
          <p:nvPr/>
        </p:nvPicPr>
        <p:blipFill>
          <a:blip r:embed="rId3"/>
          <a:stretch>
            <a:fillRect/>
          </a:stretch>
        </p:blipFill>
        <p:spPr>
          <a:xfrm>
            <a:off x="3380494" y="1905000"/>
            <a:ext cx="5408789" cy="3048000"/>
          </a:xfrm>
          <a:prstGeom prst="rect">
            <a:avLst/>
          </a:prstGeom>
        </p:spPr>
      </p:pic>
      <p:sp>
        <p:nvSpPr>
          <p:cNvPr id="15" name="花边圆形2 270"/>
          <p:cNvSpPr/>
          <p:nvPr/>
        </p:nvSpPr>
        <p:spPr bwMode="auto">
          <a:xfrm>
            <a:off x="1711344" y="2857496"/>
            <a:ext cx="6275084" cy="533400"/>
          </a:xfrm>
          <a:custGeom>
            <a:avLst/>
            <a:gdLst>
              <a:gd name="T0" fmla="*/ 72664 w 2587436"/>
              <a:gd name="T1" fmla="*/ 11334 h 2587437"/>
              <a:gd name="T2" fmla="*/ 1708010 w 2587436"/>
              <a:gd name="T3" fmla="*/ 11334 h 2587437"/>
              <a:gd name="T4" fmla="*/ 810942 w 2587436"/>
              <a:gd name="T5" fmla="*/ 7 h 2587437"/>
              <a:gd name="T6" fmla="*/ 969733 w 2587436"/>
              <a:gd name="T7" fmla="*/ 7 h 2587437"/>
              <a:gd name="T8" fmla="*/ 1021705 w 2587436"/>
              <a:gd name="T9" fmla="*/ 775 h 2587437"/>
              <a:gd name="T10" fmla="*/ 1145899 w 2587436"/>
              <a:gd name="T11" fmla="*/ 1321 h 2587437"/>
              <a:gd name="T12" fmla="*/ 1271670 w 2587436"/>
              <a:gd name="T13" fmla="*/ 1784 h 2587437"/>
              <a:gd name="T14" fmla="*/ 1376444 w 2587436"/>
              <a:gd name="T15" fmla="*/ 2817 h 2587437"/>
              <a:gd name="T16" fmla="*/ 1484834 w 2587436"/>
              <a:gd name="T17" fmla="*/ 3751 h 2587437"/>
              <a:gd name="T18" fmla="*/ 1559406 w 2587436"/>
              <a:gd name="T19" fmla="*/ 5146 h 2587437"/>
              <a:gd name="T20" fmla="*/ 1639803 w 2587436"/>
              <a:gd name="T21" fmla="*/ 6461 h 2587437"/>
              <a:gd name="T22" fmla="*/ 1676875 w 2587436"/>
              <a:gd name="T23" fmla="*/ 8081 h 2587437"/>
              <a:gd name="T24" fmla="*/ 1721409 w 2587436"/>
              <a:gd name="T25" fmla="*/ 9648 h 2587437"/>
              <a:gd name="T26" fmla="*/ 1717351 w 2587436"/>
              <a:gd name="T27" fmla="*/ 11334 h 2587437"/>
              <a:gd name="T28" fmla="*/ 1719764 w 2587436"/>
              <a:gd name="T29" fmla="*/ 13006 h 2587437"/>
              <a:gd name="T30" fmla="*/ 1676875 w 2587436"/>
              <a:gd name="T31" fmla="*/ 14588 h 2587437"/>
              <a:gd name="T32" fmla="*/ 1640544 w 2587436"/>
              <a:gd name="T33" fmla="*/ 16189 h 2587437"/>
              <a:gd name="T34" fmla="*/ 1559406 w 2587436"/>
              <a:gd name="T35" fmla="*/ 17522 h 2587437"/>
              <a:gd name="T36" fmla="*/ 1485987 w 2587436"/>
              <a:gd name="T37" fmla="*/ 18902 h 2587437"/>
              <a:gd name="T38" fmla="*/ 1376443 w 2587436"/>
              <a:gd name="T39" fmla="*/ 19852 h 2587437"/>
              <a:gd name="T40" fmla="*/ 1273124 w 2587436"/>
              <a:gd name="T41" fmla="*/ 20875 h 2587437"/>
              <a:gd name="T42" fmla="*/ 1145898 w 2587436"/>
              <a:gd name="T43" fmla="*/ 21347 h 2587437"/>
              <a:gd name="T44" fmla="*/ 1022793 w 2587436"/>
              <a:gd name="T45" fmla="*/ 21914 h 2587437"/>
              <a:gd name="T46" fmla="*/ 890337 w 2587436"/>
              <a:gd name="T47" fmla="*/ 21862 h 2587437"/>
              <a:gd name="T48" fmla="*/ 757882 w 2587436"/>
              <a:gd name="T49" fmla="*/ 21914 h 2587437"/>
              <a:gd name="T50" fmla="*/ 634774 w 2587436"/>
              <a:gd name="T51" fmla="*/ 21347 h 2587437"/>
              <a:gd name="T52" fmla="*/ 507549 w 2587436"/>
              <a:gd name="T53" fmla="*/ 20875 h 2587437"/>
              <a:gd name="T54" fmla="*/ 404229 w 2587436"/>
              <a:gd name="T55" fmla="*/ 19852 h 2587437"/>
              <a:gd name="T56" fmla="*/ 293412 w 2587436"/>
              <a:gd name="T57" fmla="*/ 18933 h 2587437"/>
              <a:gd name="T58" fmla="*/ 221266 w 2587436"/>
              <a:gd name="T59" fmla="*/ 17522 h 2587437"/>
              <a:gd name="T60" fmla="*/ 138168 w 2587436"/>
              <a:gd name="T61" fmla="*/ 16213 h 2587437"/>
              <a:gd name="T62" fmla="*/ 103797 w 2587436"/>
              <a:gd name="T63" fmla="*/ 14588 h 2587437"/>
              <a:gd name="T64" fmla="*/ 59263 w 2587436"/>
              <a:gd name="T65" fmla="*/ 13020 h 2587437"/>
              <a:gd name="T66" fmla="*/ 63321 w 2587436"/>
              <a:gd name="T67" fmla="*/ 11334 h 2587437"/>
              <a:gd name="T68" fmla="*/ 59264 w 2587436"/>
              <a:gd name="T69" fmla="*/ 9648 h 2587437"/>
              <a:gd name="T70" fmla="*/ 103797 w 2587436"/>
              <a:gd name="T71" fmla="*/ 8081 h 2587437"/>
              <a:gd name="T72" fmla="*/ 138168 w 2587436"/>
              <a:gd name="T73" fmla="*/ 6455 h 2587437"/>
              <a:gd name="T74" fmla="*/ 221267 w 2587436"/>
              <a:gd name="T75" fmla="*/ 5146 h 2587437"/>
              <a:gd name="T76" fmla="*/ 293412 w 2587436"/>
              <a:gd name="T77" fmla="*/ 3735 h 2587437"/>
              <a:gd name="T78" fmla="*/ 404230 w 2587436"/>
              <a:gd name="T79" fmla="*/ 2817 h 2587437"/>
              <a:gd name="T80" fmla="*/ 507088 w 2587436"/>
              <a:gd name="T81" fmla="*/ 1759 h 2587437"/>
              <a:gd name="T82" fmla="*/ 634775 w 2587436"/>
              <a:gd name="T83" fmla="*/ 1321 h 2587437"/>
              <a:gd name="T84" fmla="*/ 758181 w 2587436"/>
              <a:gd name="T85" fmla="*/ 760 h 2587437"/>
              <a:gd name="T86" fmla="*/ 810942 w 2587436"/>
              <a:gd name="T87" fmla="*/ 7 h 25874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87436"/>
              <a:gd name="T133" fmla="*/ 0 h 2587437"/>
              <a:gd name="T134" fmla="*/ 2587436 w 2587436"/>
              <a:gd name="T135" fmla="*/ 2587437 h 25874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87436" h="2587437">
                <a:moveTo>
                  <a:pt x="1293718" y="105586"/>
                </a:moveTo>
                <a:cubicBezTo>
                  <a:pt x="637531" y="105586"/>
                  <a:pt x="105586" y="637531"/>
                  <a:pt x="105586" y="1293718"/>
                </a:cubicBezTo>
                <a:cubicBezTo>
                  <a:pt x="105586" y="1949905"/>
                  <a:pt x="637531" y="2481850"/>
                  <a:pt x="1293718" y="2481850"/>
                </a:cubicBezTo>
                <a:cubicBezTo>
                  <a:pt x="1949905" y="2481850"/>
                  <a:pt x="2481850" y="1949905"/>
                  <a:pt x="2481850" y="1293718"/>
                </a:cubicBezTo>
                <a:cubicBezTo>
                  <a:pt x="2481850" y="637531"/>
                  <a:pt x="1949905" y="105586"/>
                  <a:pt x="1293718" y="105586"/>
                </a:cubicBezTo>
                <a:close/>
                <a:moveTo>
                  <a:pt x="1178351" y="781"/>
                </a:moveTo>
                <a:cubicBezTo>
                  <a:pt x="1220450" y="-5049"/>
                  <a:pt x="1268508" y="21422"/>
                  <a:pt x="1293718" y="92011"/>
                </a:cubicBezTo>
                <a:cubicBezTo>
                  <a:pt x="1318929" y="21422"/>
                  <a:pt x="1366986" y="-5049"/>
                  <a:pt x="1409085" y="781"/>
                </a:cubicBezTo>
                <a:cubicBezTo>
                  <a:pt x="1434345" y="4279"/>
                  <a:pt x="1457459" y="19405"/>
                  <a:pt x="1472207" y="43607"/>
                </a:cubicBezTo>
                <a:lnTo>
                  <a:pt x="1484604" y="88506"/>
                </a:lnTo>
                <a:lnTo>
                  <a:pt x="1510269" y="49635"/>
                </a:lnTo>
                <a:cubicBezTo>
                  <a:pt x="1567616" y="408"/>
                  <a:pt x="1661604" y="30947"/>
                  <a:pt x="1665065" y="150827"/>
                </a:cubicBezTo>
                <a:cubicBezTo>
                  <a:pt x="1738329" y="55877"/>
                  <a:pt x="1832316" y="86415"/>
                  <a:pt x="1849776" y="159948"/>
                </a:cubicBezTo>
                <a:lnTo>
                  <a:pt x="1847820" y="203618"/>
                </a:lnTo>
                <a:lnTo>
                  <a:pt x="1858676" y="192501"/>
                </a:lnTo>
                <a:cubicBezTo>
                  <a:pt x="1932101" y="134716"/>
                  <a:pt x="2038035" y="192050"/>
                  <a:pt x="2000063" y="321517"/>
                </a:cubicBezTo>
                <a:cubicBezTo>
                  <a:pt x="2099082" y="253854"/>
                  <a:pt x="2179033" y="311942"/>
                  <a:pt x="2172915" y="387271"/>
                </a:cubicBezTo>
                <a:lnTo>
                  <a:pt x="2157560" y="428199"/>
                </a:lnTo>
                <a:lnTo>
                  <a:pt x="2171320" y="420980"/>
                </a:lnTo>
                <a:cubicBezTo>
                  <a:pt x="2259007" y="388713"/>
                  <a:pt x="2342040" y="475977"/>
                  <a:pt x="2265919" y="587373"/>
                </a:cubicBezTo>
                <a:cubicBezTo>
                  <a:pt x="2381000" y="553620"/>
                  <a:pt x="2439088" y="633571"/>
                  <a:pt x="2409992" y="703323"/>
                </a:cubicBezTo>
                <a:lnTo>
                  <a:pt x="2382741" y="737503"/>
                </a:lnTo>
                <a:lnTo>
                  <a:pt x="2398059" y="734889"/>
                </a:lnTo>
                <a:cubicBezTo>
                  <a:pt x="2491425" y="731298"/>
                  <a:pt x="2543428" y="839949"/>
                  <a:pt x="2436609" y="922371"/>
                </a:cubicBezTo>
                <a:cubicBezTo>
                  <a:pt x="2556489" y="925832"/>
                  <a:pt x="2587027" y="1019820"/>
                  <a:pt x="2537801" y="1077167"/>
                </a:cubicBezTo>
                <a:lnTo>
                  <a:pt x="2501321" y="1101253"/>
                </a:lnTo>
                <a:lnTo>
                  <a:pt x="2516697" y="1103501"/>
                </a:lnTo>
                <a:cubicBezTo>
                  <a:pt x="2606603" y="1128937"/>
                  <a:pt x="2622486" y="1248340"/>
                  <a:pt x="2495425" y="1293719"/>
                </a:cubicBezTo>
                <a:cubicBezTo>
                  <a:pt x="2608368" y="1334056"/>
                  <a:pt x="2608368" y="1432880"/>
                  <a:pt x="2543829" y="1472208"/>
                </a:cubicBezTo>
                <a:lnTo>
                  <a:pt x="2498930" y="1484605"/>
                </a:lnTo>
                <a:lnTo>
                  <a:pt x="2537800" y="1510270"/>
                </a:lnTo>
                <a:cubicBezTo>
                  <a:pt x="2587027" y="1567617"/>
                  <a:pt x="2556488" y="1661605"/>
                  <a:pt x="2436609" y="1665066"/>
                </a:cubicBezTo>
                <a:cubicBezTo>
                  <a:pt x="2531559" y="1738330"/>
                  <a:pt x="2501021" y="1832318"/>
                  <a:pt x="2427488" y="1849777"/>
                </a:cubicBezTo>
                <a:lnTo>
                  <a:pt x="2383816" y="1847821"/>
                </a:lnTo>
                <a:lnTo>
                  <a:pt x="2394935" y="1858678"/>
                </a:lnTo>
                <a:cubicBezTo>
                  <a:pt x="2452719" y="1932103"/>
                  <a:pt x="2395386" y="2038037"/>
                  <a:pt x="2265918" y="2000065"/>
                </a:cubicBezTo>
                <a:cubicBezTo>
                  <a:pt x="2333581" y="2099084"/>
                  <a:pt x="2275494" y="2179035"/>
                  <a:pt x="2200165" y="2172917"/>
                </a:cubicBezTo>
                <a:lnTo>
                  <a:pt x="2159237" y="2157562"/>
                </a:lnTo>
                <a:lnTo>
                  <a:pt x="2166455" y="2171321"/>
                </a:lnTo>
                <a:cubicBezTo>
                  <a:pt x="2198722" y="2259008"/>
                  <a:pt x="2111459" y="2342041"/>
                  <a:pt x="2000062" y="2265920"/>
                </a:cubicBezTo>
                <a:cubicBezTo>
                  <a:pt x="2033815" y="2381001"/>
                  <a:pt x="1953865" y="2439089"/>
                  <a:pt x="1884113" y="2409993"/>
                </a:cubicBezTo>
                <a:lnTo>
                  <a:pt x="1849933" y="2382742"/>
                </a:lnTo>
                <a:lnTo>
                  <a:pt x="1852546" y="2398060"/>
                </a:lnTo>
                <a:cubicBezTo>
                  <a:pt x="1856137" y="2491426"/>
                  <a:pt x="1747486" y="2543429"/>
                  <a:pt x="1665064" y="2436610"/>
                </a:cubicBezTo>
                <a:cubicBezTo>
                  <a:pt x="1661603" y="2556490"/>
                  <a:pt x="1567616" y="2587028"/>
                  <a:pt x="1510269" y="2537802"/>
                </a:cubicBezTo>
                <a:lnTo>
                  <a:pt x="1486184" y="2501323"/>
                </a:lnTo>
                <a:lnTo>
                  <a:pt x="1483936" y="2516698"/>
                </a:lnTo>
                <a:cubicBezTo>
                  <a:pt x="1458499" y="2606604"/>
                  <a:pt x="1339096" y="2622487"/>
                  <a:pt x="1293717" y="2495426"/>
                </a:cubicBezTo>
                <a:cubicBezTo>
                  <a:pt x="1248339" y="2622487"/>
                  <a:pt x="1128936" y="2606604"/>
                  <a:pt x="1103499" y="2516698"/>
                </a:cubicBezTo>
                <a:lnTo>
                  <a:pt x="1101252" y="2501322"/>
                </a:lnTo>
                <a:lnTo>
                  <a:pt x="1077165" y="2537801"/>
                </a:lnTo>
                <a:cubicBezTo>
                  <a:pt x="1019818" y="2587028"/>
                  <a:pt x="925830" y="2556489"/>
                  <a:pt x="922369" y="2436610"/>
                </a:cubicBezTo>
                <a:cubicBezTo>
                  <a:pt x="839947" y="2543429"/>
                  <a:pt x="731297" y="2491426"/>
                  <a:pt x="734888" y="2398060"/>
                </a:cubicBezTo>
                <a:lnTo>
                  <a:pt x="737501" y="2382741"/>
                </a:lnTo>
                <a:lnTo>
                  <a:pt x="703321" y="2409993"/>
                </a:lnTo>
                <a:cubicBezTo>
                  <a:pt x="633569" y="2439089"/>
                  <a:pt x="553618" y="2381001"/>
                  <a:pt x="587371" y="2265919"/>
                </a:cubicBezTo>
                <a:cubicBezTo>
                  <a:pt x="475975" y="2342040"/>
                  <a:pt x="388712" y="2259008"/>
                  <a:pt x="420978" y="2171321"/>
                </a:cubicBezTo>
                <a:lnTo>
                  <a:pt x="426346" y="2161089"/>
                </a:lnTo>
                <a:lnTo>
                  <a:pt x="416114" y="2166457"/>
                </a:lnTo>
                <a:cubicBezTo>
                  <a:pt x="328427" y="2198724"/>
                  <a:pt x="245394" y="2111461"/>
                  <a:pt x="321515" y="2000064"/>
                </a:cubicBezTo>
                <a:cubicBezTo>
                  <a:pt x="192048" y="2038036"/>
                  <a:pt x="134715" y="1932102"/>
                  <a:pt x="192499" y="1858678"/>
                </a:cubicBezTo>
                <a:lnTo>
                  <a:pt x="200768" y="1850603"/>
                </a:lnTo>
                <a:lnTo>
                  <a:pt x="189375" y="1852547"/>
                </a:lnTo>
                <a:cubicBezTo>
                  <a:pt x="96009" y="1856138"/>
                  <a:pt x="44006" y="1747487"/>
                  <a:pt x="150825" y="1665065"/>
                </a:cubicBezTo>
                <a:cubicBezTo>
                  <a:pt x="30946" y="1661604"/>
                  <a:pt x="407" y="1567617"/>
                  <a:pt x="49634" y="1510270"/>
                </a:cubicBezTo>
                <a:lnTo>
                  <a:pt x="86113" y="1486184"/>
                </a:lnTo>
                <a:lnTo>
                  <a:pt x="70739" y="1483937"/>
                </a:lnTo>
                <a:cubicBezTo>
                  <a:pt x="-19168" y="1458500"/>
                  <a:pt x="-35050" y="1339097"/>
                  <a:pt x="92010" y="1293718"/>
                </a:cubicBezTo>
                <a:cubicBezTo>
                  <a:pt x="-35050" y="1248340"/>
                  <a:pt x="-19168" y="1128937"/>
                  <a:pt x="70739" y="1103500"/>
                </a:cubicBezTo>
                <a:lnTo>
                  <a:pt x="86114" y="1101253"/>
                </a:lnTo>
                <a:lnTo>
                  <a:pt x="49634" y="1077166"/>
                </a:lnTo>
                <a:cubicBezTo>
                  <a:pt x="407" y="1019820"/>
                  <a:pt x="30946" y="925832"/>
                  <a:pt x="150825" y="922370"/>
                </a:cubicBezTo>
                <a:cubicBezTo>
                  <a:pt x="44006" y="839949"/>
                  <a:pt x="96009" y="731298"/>
                  <a:pt x="189375" y="734889"/>
                </a:cubicBezTo>
                <a:lnTo>
                  <a:pt x="200767" y="736833"/>
                </a:lnTo>
                <a:lnTo>
                  <a:pt x="192499" y="728759"/>
                </a:lnTo>
                <a:cubicBezTo>
                  <a:pt x="134715" y="655335"/>
                  <a:pt x="192049" y="549401"/>
                  <a:pt x="321516" y="587372"/>
                </a:cubicBezTo>
                <a:cubicBezTo>
                  <a:pt x="245395" y="475976"/>
                  <a:pt x="328427" y="388713"/>
                  <a:pt x="416114" y="420980"/>
                </a:cubicBezTo>
                <a:lnTo>
                  <a:pt x="426347" y="426349"/>
                </a:lnTo>
                <a:lnTo>
                  <a:pt x="420979" y="416115"/>
                </a:lnTo>
                <a:cubicBezTo>
                  <a:pt x="388712" y="328428"/>
                  <a:pt x="475975" y="245396"/>
                  <a:pt x="587372" y="321517"/>
                </a:cubicBezTo>
                <a:cubicBezTo>
                  <a:pt x="549400" y="192050"/>
                  <a:pt x="655334" y="134716"/>
                  <a:pt x="728758" y="192500"/>
                </a:cubicBezTo>
                <a:lnTo>
                  <a:pt x="736832" y="200768"/>
                </a:lnTo>
                <a:lnTo>
                  <a:pt x="734888" y="189377"/>
                </a:lnTo>
                <a:cubicBezTo>
                  <a:pt x="731297" y="96010"/>
                  <a:pt x="839948" y="44008"/>
                  <a:pt x="922370" y="150826"/>
                </a:cubicBezTo>
                <a:cubicBezTo>
                  <a:pt x="925831" y="30947"/>
                  <a:pt x="1019818" y="408"/>
                  <a:pt x="1077165" y="49635"/>
                </a:cubicBezTo>
                <a:lnTo>
                  <a:pt x="1101686" y="86772"/>
                </a:lnTo>
                <a:lnTo>
                  <a:pt x="1102495" y="74529"/>
                </a:lnTo>
                <a:cubicBezTo>
                  <a:pt x="1112942" y="32385"/>
                  <a:pt x="1143619" y="5591"/>
                  <a:pt x="1178351" y="781"/>
                </a:cubicBezTo>
                <a:close/>
              </a:path>
            </a:pathLst>
          </a:custGeom>
          <a:solidFill>
            <a:srgbClr val="0000FF"/>
          </a:solidFill>
          <a:ln w="9525" cmpd="sng">
            <a:solidFill>
              <a:schemeClr val="tx1"/>
            </a:solidFill>
            <a:round/>
          </a:ln>
        </p:spPr>
        <p:txBody>
          <a:bodyPr anchor="ctr"/>
          <a:lstStyle/>
          <a:p>
            <a:endParaRPr lang="zh-CN" altLang="en-US"/>
          </a:p>
        </p:txBody>
      </p:sp>
      <p:sp>
        <p:nvSpPr>
          <p:cNvPr id="16" name="箭头 275"/>
          <p:cNvSpPr>
            <a:spLocks noChangeShapeType="1"/>
          </p:cNvSpPr>
          <p:nvPr/>
        </p:nvSpPr>
        <p:spPr bwMode="auto">
          <a:xfrm flipH="1">
            <a:off x="7415966" y="2714620"/>
            <a:ext cx="2535370" cy="533400"/>
          </a:xfrm>
          <a:prstGeom prst="line">
            <a:avLst/>
          </a:prstGeom>
          <a:noFill/>
          <a:ln w="63500">
            <a:solidFill>
              <a:srgbClr val="FF00FF"/>
            </a:solidFill>
            <a:round/>
            <a:tailEnd type="triangle" w="med" len="med"/>
          </a:ln>
        </p:spPr>
        <p:txBody>
          <a:bodyPr/>
          <a:lstStyle/>
          <a:p>
            <a:endParaRPr lang="zh-CN" altLang="en-US"/>
          </a:p>
        </p:txBody>
      </p:sp>
      <p:sp>
        <p:nvSpPr>
          <p:cNvPr id="19" name="矩形 18"/>
          <p:cNvSpPr/>
          <p:nvPr/>
        </p:nvSpPr>
        <p:spPr>
          <a:xfrm>
            <a:off x="9317506" y="2071679"/>
            <a:ext cx="3140537" cy="584775"/>
          </a:xfrm>
          <a:prstGeom prst="rect">
            <a:avLst/>
          </a:prstGeom>
        </p:spPr>
        <p:txBody>
          <a:bodyPr wrap="square">
            <a:spAutoFit/>
          </a:bodyPr>
          <a:lstStyle/>
          <a:p>
            <a:pPr lvl="0" algn="ctr"/>
            <a:r>
              <a:rPr lang="zh-CN" altLang="en-US" sz="3200" b="1" spc="5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rPr>
              <a:t>依据</a:t>
            </a:r>
            <a:endParaRPr lang="zh-CN" altLang="en-US" sz="3200" b="1"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endParaRPr>
          </a:p>
        </p:txBody>
      </p:sp>
      <p:sp>
        <p:nvSpPr>
          <p:cNvPr id="20" name="花边圆形2 270"/>
          <p:cNvSpPr/>
          <p:nvPr/>
        </p:nvSpPr>
        <p:spPr bwMode="auto">
          <a:xfrm>
            <a:off x="5229194" y="2357430"/>
            <a:ext cx="3708004" cy="533400"/>
          </a:xfrm>
          <a:custGeom>
            <a:avLst/>
            <a:gdLst>
              <a:gd name="T0" fmla="*/ 72664 w 2587436"/>
              <a:gd name="T1" fmla="*/ 11334 h 2587437"/>
              <a:gd name="T2" fmla="*/ 1708010 w 2587436"/>
              <a:gd name="T3" fmla="*/ 11334 h 2587437"/>
              <a:gd name="T4" fmla="*/ 810942 w 2587436"/>
              <a:gd name="T5" fmla="*/ 7 h 2587437"/>
              <a:gd name="T6" fmla="*/ 969733 w 2587436"/>
              <a:gd name="T7" fmla="*/ 7 h 2587437"/>
              <a:gd name="T8" fmla="*/ 1021705 w 2587436"/>
              <a:gd name="T9" fmla="*/ 775 h 2587437"/>
              <a:gd name="T10" fmla="*/ 1145899 w 2587436"/>
              <a:gd name="T11" fmla="*/ 1321 h 2587437"/>
              <a:gd name="T12" fmla="*/ 1271670 w 2587436"/>
              <a:gd name="T13" fmla="*/ 1784 h 2587437"/>
              <a:gd name="T14" fmla="*/ 1376444 w 2587436"/>
              <a:gd name="T15" fmla="*/ 2817 h 2587437"/>
              <a:gd name="T16" fmla="*/ 1484834 w 2587436"/>
              <a:gd name="T17" fmla="*/ 3751 h 2587437"/>
              <a:gd name="T18" fmla="*/ 1559406 w 2587436"/>
              <a:gd name="T19" fmla="*/ 5146 h 2587437"/>
              <a:gd name="T20" fmla="*/ 1639803 w 2587436"/>
              <a:gd name="T21" fmla="*/ 6461 h 2587437"/>
              <a:gd name="T22" fmla="*/ 1676875 w 2587436"/>
              <a:gd name="T23" fmla="*/ 8081 h 2587437"/>
              <a:gd name="T24" fmla="*/ 1721409 w 2587436"/>
              <a:gd name="T25" fmla="*/ 9648 h 2587437"/>
              <a:gd name="T26" fmla="*/ 1717351 w 2587436"/>
              <a:gd name="T27" fmla="*/ 11334 h 2587437"/>
              <a:gd name="T28" fmla="*/ 1719764 w 2587436"/>
              <a:gd name="T29" fmla="*/ 13006 h 2587437"/>
              <a:gd name="T30" fmla="*/ 1676875 w 2587436"/>
              <a:gd name="T31" fmla="*/ 14588 h 2587437"/>
              <a:gd name="T32" fmla="*/ 1640544 w 2587436"/>
              <a:gd name="T33" fmla="*/ 16189 h 2587437"/>
              <a:gd name="T34" fmla="*/ 1559406 w 2587436"/>
              <a:gd name="T35" fmla="*/ 17522 h 2587437"/>
              <a:gd name="T36" fmla="*/ 1485987 w 2587436"/>
              <a:gd name="T37" fmla="*/ 18902 h 2587437"/>
              <a:gd name="T38" fmla="*/ 1376443 w 2587436"/>
              <a:gd name="T39" fmla="*/ 19852 h 2587437"/>
              <a:gd name="T40" fmla="*/ 1273124 w 2587436"/>
              <a:gd name="T41" fmla="*/ 20875 h 2587437"/>
              <a:gd name="T42" fmla="*/ 1145898 w 2587436"/>
              <a:gd name="T43" fmla="*/ 21347 h 2587437"/>
              <a:gd name="T44" fmla="*/ 1022793 w 2587436"/>
              <a:gd name="T45" fmla="*/ 21914 h 2587437"/>
              <a:gd name="T46" fmla="*/ 890337 w 2587436"/>
              <a:gd name="T47" fmla="*/ 21862 h 2587437"/>
              <a:gd name="T48" fmla="*/ 757882 w 2587436"/>
              <a:gd name="T49" fmla="*/ 21914 h 2587437"/>
              <a:gd name="T50" fmla="*/ 634774 w 2587436"/>
              <a:gd name="T51" fmla="*/ 21347 h 2587437"/>
              <a:gd name="T52" fmla="*/ 507549 w 2587436"/>
              <a:gd name="T53" fmla="*/ 20875 h 2587437"/>
              <a:gd name="T54" fmla="*/ 404229 w 2587436"/>
              <a:gd name="T55" fmla="*/ 19852 h 2587437"/>
              <a:gd name="T56" fmla="*/ 293412 w 2587436"/>
              <a:gd name="T57" fmla="*/ 18933 h 2587437"/>
              <a:gd name="T58" fmla="*/ 221266 w 2587436"/>
              <a:gd name="T59" fmla="*/ 17522 h 2587437"/>
              <a:gd name="T60" fmla="*/ 138168 w 2587436"/>
              <a:gd name="T61" fmla="*/ 16213 h 2587437"/>
              <a:gd name="T62" fmla="*/ 103797 w 2587436"/>
              <a:gd name="T63" fmla="*/ 14588 h 2587437"/>
              <a:gd name="T64" fmla="*/ 59263 w 2587436"/>
              <a:gd name="T65" fmla="*/ 13020 h 2587437"/>
              <a:gd name="T66" fmla="*/ 63321 w 2587436"/>
              <a:gd name="T67" fmla="*/ 11334 h 2587437"/>
              <a:gd name="T68" fmla="*/ 59264 w 2587436"/>
              <a:gd name="T69" fmla="*/ 9648 h 2587437"/>
              <a:gd name="T70" fmla="*/ 103797 w 2587436"/>
              <a:gd name="T71" fmla="*/ 8081 h 2587437"/>
              <a:gd name="T72" fmla="*/ 138168 w 2587436"/>
              <a:gd name="T73" fmla="*/ 6455 h 2587437"/>
              <a:gd name="T74" fmla="*/ 221267 w 2587436"/>
              <a:gd name="T75" fmla="*/ 5146 h 2587437"/>
              <a:gd name="T76" fmla="*/ 293412 w 2587436"/>
              <a:gd name="T77" fmla="*/ 3735 h 2587437"/>
              <a:gd name="T78" fmla="*/ 404230 w 2587436"/>
              <a:gd name="T79" fmla="*/ 2817 h 2587437"/>
              <a:gd name="T80" fmla="*/ 507088 w 2587436"/>
              <a:gd name="T81" fmla="*/ 1759 h 2587437"/>
              <a:gd name="T82" fmla="*/ 634775 w 2587436"/>
              <a:gd name="T83" fmla="*/ 1321 h 2587437"/>
              <a:gd name="T84" fmla="*/ 758181 w 2587436"/>
              <a:gd name="T85" fmla="*/ 760 h 2587437"/>
              <a:gd name="T86" fmla="*/ 810942 w 2587436"/>
              <a:gd name="T87" fmla="*/ 7 h 25874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87436"/>
              <a:gd name="T133" fmla="*/ 0 h 2587437"/>
              <a:gd name="T134" fmla="*/ 2587436 w 2587436"/>
              <a:gd name="T135" fmla="*/ 2587437 h 25874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87436" h="2587437">
                <a:moveTo>
                  <a:pt x="1293718" y="105586"/>
                </a:moveTo>
                <a:cubicBezTo>
                  <a:pt x="637531" y="105586"/>
                  <a:pt x="105586" y="637531"/>
                  <a:pt x="105586" y="1293718"/>
                </a:cubicBezTo>
                <a:cubicBezTo>
                  <a:pt x="105586" y="1949905"/>
                  <a:pt x="637531" y="2481850"/>
                  <a:pt x="1293718" y="2481850"/>
                </a:cubicBezTo>
                <a:cubicBezTo>
                  <a:pt x="1949905" y="2481850"/>
                  <a:pt x="2481850" y="1949905"/>
                  <a:pt x="2481850" y="1293718"/>
                </a:cubicBezTo>
                <a:cubicBezTo>
                  <a:pt x="2481850" y="637531"/>
                  <a:pt x="1949905" y="105586"/>
                  <a:pt x="1293718" y="105586"/>
                </a:cubicBezTo>
                <a:close/>
                <a:moveTo>
                  <a:pt x="1178351" y="781"/>
                </a:moveTo>
                <a:cubicBezTo>
                  <a:pt x="1220450" y="-5049"/>
                  <a:pt x="1268508" y="21422"/>
                  <a:pt x="1293718" y="92011"/>
                </a:cubicBezTo>
                <a:cubicBezTo>
                  <a:pt x="1318929" y="21422"/>
                  <a:pt x="1366986" y="-5049"/>
                  <a:pt x="1409085" y="781"/>
                </a:cubicBezTo>
                <a:cubicBezTo>
                  <a:pt x="1434345" y="4279"/>
                  <a:pt x="1457459" y="19405"/>
                  <a:pt x="1472207" y="43607"/>
                </a:cubicBezTo>
                <a:lnTo>
                  <a:pt x="1484604" y="88506"/>
                </a:lnTo>
                <a:lnTo>
                  <a:pt x="1510269" y="49635"/>
                </a:lnTo>
                <a:cubicBezTo>
                  <a:pt x="1567616" y="408"/>
                  <a:pt x="1661604" y="30947"/>
                  <a:pt x="1665065" y="150827"/>
                </a:cubicBezTo>
                <a:cubicBezTo>
                  <a:pt x="1738329" y="55877"/>
                  <a:pt x="1832316" y="86415"/>
                  <a:pt x="1849776" y="159948"/>
                </a:cubicBezTo>
                <a:lnTo>
                  <a:pt x="1847820" y="203618"/>
                </a:lnTo>
                <a:lnTo>
                  <a:pt x="1858676" y="192501"/>
                </a:lnTo>
                <a:cubicBezTo>
                  <a:pt x="1932101" y="134716"/>
                  <a:pt x="2038035" y="192050"/>
                  <a:pt x="2000063" y="321517"/>
                </a:cubicBezTo>
                <a:cubicBezTo>
                  <a:pt x="2099082" y="253854"/>
                  <a:pt x="2179033" y="311942"/>
                  <a:pt x="2172915" y="387271"/>
                </a:cubicBezTo>
                <a:lnTo>
                  <a:pt x="2157560" y="428199"/>
                </a:lnTo>
                <a:lnTo>
                  <a:pt x="2171320" y="420980"/>
                </a:lnTo>
                <a:cubicBezTo>
                  <a:pt x="2259007" y="388713"/>
                  <a:pt x="2342040" y="475977"/>
                  <a:pt x="2265919" y="587373"/>
                </a:cubicBezTo>
                <a:cubicBezTo>
                  <a:pt x="2381000" y="553620"/>
                  <a:pt x="2439088" y="633571"/>
                  <a:pt x="2409992" y="703323"/>
                </a:cubicBezTo>
                <a:lnTo>
                  <a:pt x="2382741" y="737503"/>
                </a:lnTo>
                <a:lnTo>
                  <a:pt x="2398059" y="734889"/>
                </a:lnTo>
                <a:cubicBezTo>
                  <a:pt x="2491425" y="731298"/>
                  <a:pt x="2543428" y="839949"/>
                  <a:pt x="2436609" y="922371"/>
                </a:cubicBezTo>
                <a:cubicBezTo>
                  <a:pt x="2556489" y="925832"/>
                  <a:pt x="2587027" y="1019820"/>
                  <a:pt x="2537801" y="1077167"/>
                </a:cubicBezTo>
                <a:lnTo>
                  <a:pt x="2501321" y="1101253"/>
                </a:lnTo>
                <a:lnTo>
                  <a:pt x="2516697" y="1103501"/>
                </a:lnTo>
                <a:cubicBezTo>
                  <a:pt x="2606603" y="1128937"/>
                  <a:pt x="2622486" y="1248340"/>
                  <a:pt x="2495425" y="1293719"/>
                </a:cubicBezTo>
                <a:cubicBezTo>
                  <a:pt x="2608368" y="1334056"/>
                  <a:pt x="2608368" y="1432880"/>
                  <a:pt x="2543829" y="1472208"/>
                </a:cubicBezTo>
                <a:lnTo>
                  <a:pt x="2498930" y="1484605"/>
                </a:lnTo>
                <a:lnTo>
                  <a:pt x="2537800" y="1510270"/>
                </a:lnTo>
                <a:cubicBezTo>
                  <a:pt x="2587027" y="1567617"/>
                  <a:pt x="2556488" y="1661605"/>
                  <a:pt x="2436609" y="1665066"/>
                </a:cubicBezTo>
                <a:cubicBezTo>
                  <a:pt x="2531559" y="1738330"/>
                  <a:pt x="2501021" y="1832318"/>
                  <a:pt x="2427488" y="1849777"/>
                </a:cubicBezTo>
                <a:lnTo>
                  <a:pt x="2383816" y="1847821"/>
                </a:lnTo>
                <a:lnTo>
                  <a:pt x="2394935" y="1858678"/>
                </a:lnTo>
                <a:cubicBezTo>
                  <a:pt x="2452719" y="1932103"/>
                  <a:pt x="2395386" y="2038037"/>
                  <a:pt x="2265918" y="2000065"/>
                </a:cubicBezTo>
                <a:cubicBezTo>
                  <a:pt x="2333581" y="2099084"/>
                  <a:pt x="2275494" y="2179035"/>
                  <a:pt x="2200165" y="2172917"/>
                </a:cubicBezTo>
                <a:lnTo>
                  <a:pt x="2159237" y="2157562"/>
                </a:lnTo>
                <a:lnTo>
                  <a:pt x="2166455" y="2171321"/>
                </a:lnTo>
                <a:cubicBezTo>
                  <a:pt x="2198722" y="2259008"/>
                  <a:pt x="2111459" y="2342041"/>
                  <a:pt x="2000062" y="2265920"/>
                </a:cubicBezTo>
                <a:cubicBezTo>
                  <a:pt x="2033815" y="2381001"/>
                  <a:pt x="1953865" y="2439089"/>
                  <a:pt x="1884113" y="2409993"/>
                </a:cubicBezTo>
                <a:lnTo>
                  <a:pt x="1849933" y="2382742"/>
                </a:lnTo>
                <a:lnTo>
                  <a:pt x="1852546" y="2398060"/>
                </a:lnTo>
                <a:cubicBezTo>
                  <a:pt x="1856137" y="2491426"/>
                  <a:pt x="1747486" y="2543429"/>
                  <a:pt x="1665064" y="2436610"/>
                </a:cubicBezTo>
                <a:cubicBezTo>
                  <a:pt x="1661603" y="2556490"/>
                  <a:pt x="1567616" y="2587028"/>
                  <a:pt x="1510269" y="2537802"/>
                </a:cubicBezTo>
                <a:lnTo>
                  <a:pt x="1486184" y="2501323"/>
                </a:lnTo>
                <a:lnTo>
                  <a:pt x="1483936" y="2516698"/>
                </a:lnTo>
                <a:cubicBezTo>
                  <a:pt x="1458499" y="2606604"/>
                  <a:pt x="1339096" y="2622487"/>
                  <a:pt x="1293717" y="2495426"/>
                </a:cubicBezTo>
                <a:cubicBezTo>
                  <a:pt x="1248339" y="2622487"/>
                  <a:pt x="1128936" y="2606604"/>
                  <a:pt x="1103499" y="2516698"/>
                </a:cubicBezTo>
                <a:lnTo>
                  <a:pt x="1101252" y="2501322"/>
                </a:lnTo>
                <a:lnTo>
                  <a:pt x="1077165" y="2537801"/>
                </a:lnTo>
                <a:cubicBezTo>
                  <a:pt x="1019818" y="2587028"/>
                  <a:pt x="925830" y="2556489"/>
                  <a:pt x="922369" y="2436610"/>
                </a:cubicBezTo>
                <a:cubicBezTo>
                  <a:pt x="839947" y="2543429"/>
                  <a:pt x="731297" y="2491426"/>
                  <a:pt x="734888" y="2398060"/>
                </a:cubicBezTo>
                <a:lnTo>
                  <a:pt x="737501" y="2382741"/>
                </a:lnTo>
                <a:lnTo>
                  <a:pt x="703321" y="2409993"/>
                </a:lnTo>
                <a:cubicBezTo>
                  <a:pt x="633569" y="2439089"/>
                  <a:pt x="553618" y="2381001"/>
                  <a:pt x="587371" y="2265919"/>
                </a:cubicBezTo>
                <a:cubicBezTo>
                  <a:pt x="475975" y="2342040"/>
                  <a:pt x="388712" y="2259008"/>
                  <a:pt x="420978" y="2171321"/>
                </a:cubicBezTo>
                <a:lnTo>
                  <a:pt x="426346" y="2161089"/>
                </a:lnTo>
                <a:lnTo>
                  <a:pt x="416114" y="2166457"/>
                </a:lnTo>
                <a:cubicBezTo>
                  <a:pt x="328427" y="2198724"/>
                  <a:pt x="245394" y="2111461"/>
                  <a:pt x="321515" y="2000064"/>
                </a:cubicBezTo>
                <a:cubicBezTo>
                  <a:pt x="192048" y="2038036"/>
                  <a:pt x="134715" y="1932102"/>
                  <a:pt x="192499" y="1858678"/>
                </a:cubicBezTo>
                <a:lnTo>
                  <a:pt x="200768" y="1850603"/>
                </a:lnTo>
                <a:lnTo>
                  <a:pt x="189375" y="1852547"/>
                </a:lnTo>
                <a:cubicBezTo>
                  <a:pt x="96009" y="1856138"/>
                  <a:pt x="44006" y="1747487"/>
                  <a:pt x="150825" y="1665065"/>
                </a:cubicBezTo>
                <a:cubicBezTo>
                  <a:pt x="30946" y="1661604"/>
                  <a:pt x="407" y="1567617"/>
                  <a:pt x="49634" y="1510270"/>
                </a:cubicBezTo>
                <a:lnTo>
                  <a:pt x="86113" y="1486184"/>
                </a:lnTo>
                <a:lnTo>
                  <a:pt x="70739" y="1483937"/>
                </a:lnTo>
                <a:cubicBezTo>
                  <a:pt x="-19168" y="1458500"/>
                  <a:pt x="-35050" y="1339097"/>
                  <a:pt x="92010" y="1293718"/>
                </a:cubicBezTo>
                <a:cubicBezTo>
                  <a:pt x="-35050" y="1248340"/>
                  <a:pt x="-19168" y="1128937"/>
                  <a:pt x="70739" y="1103500"/>
                </a:cubicBezTo>
                <a:lnTo>
                  <a:pt x="86114" y="1101253"/>
                </a:lnTo>
                <a:lnTo>
                  <a:pt x="49634" y="1077166"/>
                </a:lnTo>
                <a:cubicBezTo>
                  <a:pt x="407" y="1019820"/>
                  <a:pt x="30946" y="925832"/>
                  <a:pt x="150825" y="922370"/>
                </a:cubicBezTo>
                <a:cubicBezTo>
                  <a:pt x="44006" y="839949"/>
                  <a:pt x="96009" y="731298"/>
                  <a:pt x="189375" y="734889"/>
                </a:cubicBezTo>
                <a:lnTo>
                  <a:pt x="200767" y="736833"/>
                </a:lnTo>
                <a:lnTo>
                  <a:pt x="192499" y="728759"/>
                </a:lnTo>
                <a:cubicBezTo>
                  <a:pt x="134715" y="655335"/>
                  <a:pt x="192049" y="549401"/>
                  <a:pt x="321516" y="587372"/>
                </a:cubicBezTo>
                <a:cubicBezTo>
                  <a:pt x="245395" y="475976"/>
                  <a:pt x="328427" y="388713"/>
                  <a:pt x="416114" y="420980"/>
                </a:cubicBezTo>
                <a:lnTo>
                  <a:pt x="426347" y="426349"/>
                </a:lnTo>
                <a:lnTo>
                  <a:pt x="420979" y="416115"/>
                </a:lnTo>
                <a:cubicBezTo>
                  <a:pt x="388712" y="328428"/>
                  <a:pt x="475975" y="245396"/>
                  <a:pt x="587372" y="321517"/>
                </a:cubicBezTo>
                <a:cubicBezTo>
                  <a:pt x="549400" y="192050"/>
                  <a:pt x="655334" y="134716"/>
                  <a:pt x="728758" y="192500"/>
                </a:cubicBezTo>
                <a:lnTo>
                  <a:pt x="736832" y="200768"/>
                </a:lnTo>
                <a:lnTo>
                  <a:pt x="734888" y="189377"/>
                </a:lnTo>
                <a:cubicBezTo>
                  <a:pt x="731297" y="96010"/>
                  <a:pt x="839948" y="44008"/>
                  <a:pt x="922370" y="150826"/>
                </a:cubicBezTo>
                <a:cubicBezTo>
                  <a:pt x="925831" y="30947"/>
                  <a:pt x="1019818" y="408"/>
                  <a:pt x="1077165" y="49635"/>
                </a:cubicBezTo>
                <a:lnTo>
                  <a:pt x="1101686" y="86772"/>
                </a:lnTo>
                <a:lnTo>
                  <a:pt x="1102495" y="74529"/>
                </a:lnTo>
                <a:cubicBezTo>
                  <a:pt x="1112942" y="32385"/>
                  <a:pt x="1143619" y="5591"/>
                  <a:pt x="1178351" y="781"/>
                </a:cubicBezTo>
                <a:close/>
              </a:path>
            </a:pathLst>
          </a:custGeom>
          <a:solidFill>
            <a:srgbClr val="0000FF"/>
          </a:solidFill>
          <a:ln w="9525" cmpd="sng">
            <a:solidFill>
              <a:schemeClr val="tx1"/>
            </a:solidFill>
            <a:round/>
          </a:ln>
        </p:spPr>
        <p:txBody>
          <a:bodyPr anchor="ctr"/>
          <a:lstStyle/>
          <a:p>
            <a:endParaRPr lang="zh-CN" altLang="en-US"/>
          </a:p>
        </p:txBody>
      </p:sp>
      <p:sp>
        <p:nvSpPr>
          <p:cNvPr id="21" name="箭头 275"/>
          <p:cNvSpPr>
            <a:spLocks noChangeShapeType="1"/>
          </p:cNvSpPr>
          <p:nvPr/>
        </p:nvSpPr>
        <p:spPr bwMode="auto">
          <a:xfrm flipH="1">
            <a:off x="7796274" y="1928802"/>
            <a:ext cx="2535370" cy="533400"/>
          </a:xfrm>
          <a:prstGeom prst="line">
            <a:avLst/>
          </a:prstGeom>
          <a:noFill/>
          <a:ln w="63500">
            <a:solidFill>
              <a:srgbClr val="FF00FF"/>
            </a:solidFill>
            <a:round/>
            <a:tailEnd type="triangle" w="med" len="med"/>
          </a:ln>
        </p:spPr>
        <p:txBody>
          <a:bodyPr/>
          <a:lstStyle/>
          <a:p>
            <a:endParaRPr lang="zh-CN" altLang="en-US"/>
          </a:p>
        </p:txBody>
      </p:sp>
      <p:sp>
        <p:nvSpPr>
          <p:cNvPr id="22" name="TextBox 21"/>
          <p:cNvSpPr txBox="1"/>
          <p:nvPr/>
        </p:nvSpPr>
        <p:spPr>
          <a:xfrm>
            <a:off x="10363354" y="1643051"/>
            <a:ext cx="1521233" cy="584775"/>
          </a:xfrm>
          <a:prstGeom prst="rect">
            <a:avLst/>
          </a:prstGeom>
          <a:noFill/>
        </p:spPr>
        <p:txBody>
          <a:bodyPr wrap="square" rtlCol="0">
            <a:spAutoFit/>
          </a:bodyPr>
          <a:lstStyle/>
          <a:p>
            <a:r>
              <a:rPr lang="zh-CN" altLang="en-US" sz="3200" b="1" dirty="0" smtClean="0">
                <a:solidFill>
                  <a:schemeClr val="accent2"/>
                </a:solidFill>
              </a:rPr>
              <a:t>地域</a:t>
            </a:r>
            <a:endParaRPr lang="zh-CN" altLang="en-US" sz="3200" b="1" dirty="0">
              <a:solidFill>
                <a:schemeClr val="accent2"/>
              </a:solidFill>
            </a:endParaRPr>
          </a:p>
        </p:txBody>
      </p:sp>
      <p:sp>
        <p:nvSpPr>
          <p:cNvPr id="24" name="花边圆形2 270"/>
          <p:cNvSpPr/>
          <p:nvPr/>
        </p:nvSpPr>
        <p:spPr bwMode="auto">
          <a:xfrm>
            <a:off x="2567037" y="4000504"/>
            <a:ext cx="8842164" cy="533400"/>
          </a:xfrm>
          <a:custGeom>
            <a:avLst/>
            <a:gdLst>
              <a:gd name="T0" fmla="*/ 72664 w 2587436"/>
              <a:gd name="T1" fmla="*/ 11334 h 2587437"/>
              <a:gd name="T2" fmla="*/ 1708010 w 2587436"/>
              <a:gd name="T3" fmla="*/ 11334 h 2587437"/>
              <a:gd name="T4" fmla="*/ 810942 w 2587436"/>
              <a:gd name="T5" fmla="*/ 7 h 2587437"/>
              <a:gd name="T6" fmla="*/ 969733 w 2587436"/>
              <a:gd name="T7" fmla="*/ 7 h 2587437"/>
              <a:gd name="T8" fmla="*/ 1021705 w 2587436"/>
              <a:gd name="T9" fmla="*/ 775 h 2587437"/>
              <a:gd name="T10" fmla="*/ 1145899 w 2587436"/>
              <a:gd name="T11" fmla="*/ 1321 h 2587437"/>
              <a:gd name="T12" fmla="*/ 1271670 w 2587436"/>
              <a:gd name="T13" fmla="*/ 1784 h 2587437"/>
              <a:gd name="T14" fmla="*/ 1376444 w 2587436"/>
              <a:gd name="T15" fmla="*/ 2817 h 2587437"/>
              <a:gd name="T16" fmla="*/ 1484834 w 2587436"/>
              <a:gd name="T17" fmla="*/ 3751 h 2587437"/>
              <a:gd name="T18" fmla="*/ 1559406 w 2587436"/>
              <a:gd name="T19" fmla="*/ 5146 h 2587437"/>
              <a:gd name="T20" fmla="*/ 1639803 w 2587436"/>
              <a:gd name="T21" fmla="*/ 6461 h 2587437"/>
              <a:gd name="T22" fmla="*/ 1676875 w 2587436"/>
              <a:gd name="T23" fmla="*/ 8081 h 2587437"/>
              <a:gd name="T24" fmla="*/ 1721409 w 2587436"/>
              <a:gd name="T25" fmla="*/ 9648 h 2587437"/>
              <a:gd name="T26" fmla="*/ 1717351 w 2587436"/>
              <a:gd name="T27" fmla="*/ 11334 h 2587437"/>
              <a:gd name="T28" fmla="*/ 1719764 w 2587436"/>
              <a:gd name="T29" fmla="*/ 13006 h 2587437"/>
              <a:gd name="T30" fmla="*/ 1676875 w 2587436"/>
              <a:gd name="T31" fmla="*/ 14588 h 2587437"/>
              <a:gd name="T32" fmla="*/ 1640544 w 2587436"/>
              <a:gd name="T33" fmla="*/ 16189 h 2587437"/>
              <a:gd name="T34" fmla="*/ 1559406 w 2587436"/>
              <a:gd name="T35" fmla="*/ 17522 h 2587437"/>
              <a:gd name="T36" fmla="*/ 1485987 w 2587436"/>
              <a:gd name="T37" fmla="*/ 18902 h 2587437"/>
              <a:gd name="T38" fmla="*/ 1376443 w 2587436"/>
              <a:gd name="T39" fmla="*/ 19852 h 2587437"/>
              <a:gd name="T40" fmla="*/ 1273124 w 2587436"/>
              <a:gd name="T41" fmla="*/ 20875 h 2587437"/>
              <a:gd name="T42" fmla="*/ 1145898 w 2587436"/>
              <a:gd name="T43" fmla="*/ 21347 h 2587437"/>
              <a:gd name="T44" fmla="*/ 1022793 w 2587436"/>
              <a:gd name="T45" fmla="*/ 21914 h 2587437"/>
              <a:gd name="T46" fmla="*/ 890337 w 2587436"/>
              <a:gd name="T47" fmla="*/ 21862 h 2587437"/>
              <a:gd name="T48" fmla="*/ 757882 w 2587436"/>
              <a:gd name="T49" fmla="*/ 21914 h 2587437"/>
              <a:gd name="T50" fmla="*/ 634774 w 2587436"/>
              <a:gd name="T51" fmla="*/ 21347 h 2587437"/>
              <a:gd name="T52" fmla="*/ 507549 w 2587436"/>
              <a:gd name="T53" fmla="*/ 20875 h 2587437"/>
              <a:gd name="T54" fmla="*/ 404229 w 2587436"/>
              <a:gd name="T55" fmla="*/ 19852 h 2587437"/>
              <a:gd name="T56" fmla="*/ 293412 w 2587436"/>
              <a:gd name="T57" fmla="*/ 18933 h 2587437"/>
              <a:gd name="T58" fmla="*/ 221266 w 2587436"/>
              <a:gd name="T59" fmla="*/ 17522 h 2587437"/>
              <a:gd name="T60" fmla="*/ 138168 w 2587436"/>
              <a:gd name="T61" fmla="*/ 16213 h 2587437"/>
              <a:gd name="T62" fmla="*/ 103797 w 2587436"/>
              <a:gd name="T63" fmla="*/ 14588 h 2587437"/>
              <a:gd name="T64" fmla="*/ 59263 w 2587436"/>
              <a:gd name="T65" fmla="*/ 13020 h 2587437"/>
              <a:gd name="T66" fmla="*/ 63321 w 2587436"/>
              <a:gd name="T67" fmla="*/ 11334 h 2587437"/>
              <a:gd name="T68" fmla="*/ 59264 w 2587436"/>
              <a:gd name="T69" fmla="*/ 9648 h 2587437"/>
              <a:gd name="T70" fmla="*/ 103797 w 2587436"/>
              <a:gd name="T71" fmla="*/ 8081 h 2587437"/>
              <a:gd name="T72" fmla="*/ 138168 w 2587436"/>
              <a:gd name="T73" fmla="*/ 6455 h 2587437"/>
              <a:gd name="T74" fmla="*/ 221267 w 2587436"/>
              <a:gd name="T75" fmla="*/ 5146 h 2587437"/>
              <a:gd name="T76" fmla="*/ 293412 w 2587436"/>
              <a:gd name="T77" fmla="*/ 3735 h 2587437"/>
              <a:gd name="T78" fmla="*/ 404230 w 2587436"/>
              <a:gd name="T79" fmla="*/ 2817 h 2587437"/>
              <a:gd name="T80" fmla="*/ 507088 w 2587436"/>
              <a:gd name="T81" fmla="*/ 1759 h 2587437"/>
              <a:gd name="T82" fmla="*/ 634775 w 2587436"/>
              <a:gd name="T83" fmla="*/ 1321 h 2587437"/>
              <a:gd name="T84" fmla="*/ 758181 w 2587436"/>
              <a:gd name="T85" fmla="*/ 760 h 2587437"/>
              <a:gd name="T86" fmla="*/ 810942 w 2587436"/>
              <a:gd name="T87" fmla="*/ 7 h 25874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87436"/>
              <a:gd name="T133" fmla="*/ 0 h 2587437"/>
              <a:gd name="T134" fmla="*/ 2587436 w 2587436"/>
              <a:gd name="T135" fmla="*/ 2587437 h 25874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87436" h="2587437">
                <a:moveTo>
                  <a:pt x="1293718" y="105586"/>
                </a:moveTo>
                <a:cubicBezTo>
                  <a:pt x="637531" y="105586"/>
                  <a:pt x="105586" y="637531"/>
                  <a:pt x="105586" y="1293718"/>
                </a:cubicBezTo>
                <a:cubicBezTo>
                  <a:pt x="105586" y="1949905"/>
                  <a:pt x="637531" y="2481850"/>
                  <a:pt x="1293718" y="2481850"/>
                </a:cubicBezTo>
                <a:cubicBezTo>
                  <a:pt x="1949905" y="2481850"/>
                  <a:pt x="2481850" y="1949905"/>
                  <a:pt x="2481850" y="1293718"/>
                </a:cubicBezTo>
                <a:cubicBezTo>
                  <a:pt x="2481850" y="637531"/>
                  <a:pt x="1949905" y="105586"/>
                  <a:pt x="1293718" y="105586"/>
                </a:cubicBezTo>
                <a:close/>
                <a:moveTo>
                  <a:pt x="1178351" y="781"/>
                </a:moveTo>
                <a:cubicBezTo>
                  <a:pt x="1220450" y="-5049"/>
                  <a:pt x="1268508" y="21422"/>
                  <a:pt x="1293718" y="92011"/>
                </a:cubicBezTo>
                <a:cubicBezTo>
                  <a:pt x="1318929" y="21422"/>
                  <a:pt x="1366986" y="-5049"/>
                  <a:pt x="1409085" y="781"/>
                </a:cubicBezTo>
                <a:cubicBezTo>
                  <a:pt x="1434345" y="4279"/>
                  <a:pt x="1457459" y="19405"/>
                  <a:pt x="1472207" y="43607"/>
                </a:cubicBezTo>
                <a:lnTo>
                  <a:pt x="1484604" y="88506"/>
                </a:lnTo>
                <a:lnTo>
                  <a:pt x="1510269" y="49635"/>
                </a:lnTo>
                <a:cubicBezTo>
                  <a:pt x="1567616" y="408"/>
                  <a:pt x="1661604" y="30947"/>
                  <a:pt x="1665065" y="150827"/>
                </a:cubicBezTo>
                <a:cubicBezTo>
                  <a:pt x="1738329" y="55877"/>
                  <a:pt x="1832316" y="86415"/>
                  <a:pt x="1849776" y="159948"/>
                </a:cubicBezTo>
                <a:lnTo>
                  <a:pt x="1847820" y="203618"/>
                </a:lnTo>
                <a:lnTo>
                  <a:pt x="1858676" y="192501"/>
                </a:lnTo>
                <a:cubicBezTo>
                  <a:pt x="1932101" y="134716"/>
                  <a:pt x="2038035" y="192050"/>
                  <a:pt x="2000063" y="321517"/>
                </a:cubicBezTo>
                <a:cubicBezTo>
                  <a:pt x="2099082" y="253854"/>
                  <a:pt x="2179033" y="311942"/>
                  <a:pt x="2172915" y="387271"/>
                </a:cubicBezTo>
                <a:lnTo>
                  <a:pt x="2157560" y="428199"/>
                </a:lnTo>
                <a:lnTo>
                  <a:pt x="2171320" y="420980"/>
                </a:lnTo>
                <a:cubicBezTo>
                  <a:pt x="2259007" y="388713"/>
                  <a:pt x="2342040" y="475977"/>
                  <a:pt x="2265919" y="587373"/>
                </a:cubicBezTo>
                <a:cubicBezTo>
                  <a:pt x="2381000" y="553620"/>
                  <a:pt x="2439088" y="633571"/>
                  <a:pt x="2409992" y="703323"/>
                </a:cubicBezTo>
                <a:lnTo>
                  <a:pt x="2382741" y="737503"/>
                </a:lnTo>
                <a:lnTo>
                  <a:pt x="2398059" y="734889"/>
                </a:lnTo>
                <a:cubicBezTo>
                  <a:pt x="2491425" y="731298"/>
                  <a:pt x="2543428" y="839949"/>
                  <a:pt x="2436609" y="922371"/>
                </a:cubicBezTo>
                <a:cubicBezTo>
                  <a:pt x="2556489" y="925832"/>
                  <a:pt x="2587027" y="1019820"/>
                  <a:pt x="2537801" y="1077167"/>
                </a:cubicBezTo>
                <a:lnTo>
                  <a:pt x="2501321" y="1101253"/>
                </a:lnTo>
                <a:lnTo>
                  <a:pt x="2516697" y="1103501"/>
                </a:lnTo>
                <a:cubicBezTo>
                  <a:pt x="2606603" y="1128937"/>
                  <a:pt x="2622486" y="1248340"/>
                  <a:pt x="2495425" y="1293719"/>
                </a:cubicBezTo>
                <a:cubicBezTo>
                  <a:pt x="2608368" y="1334056"/>
                  <a:pt x="2608368" y="1432880"/>
                  <a:pt x="2543829" y="1472208"/>
                </a:cubicBezTo>
                <a:lnTo>
                  <a:pt x="2498930" y="1484605"/>
                </a:lnTo>
                <a:lnTo>
                  <a:pt x="2537800" y="1510270"/>
                </a:lnTo>
                <a:cubicBezTo>
                  <a:pt x="2587027" y="1567617"/>
                  <a:pt x="2556488" y="1661605"/>
                  <a:pt x="2436609" y="1665066"/>
                </a:cubicBezTo>
                <a:cubicBezTo>
                  <a:pt x="2531559" y="1738330"/>
                  <a:pt x="2501021" y="1832318"/>
                  <a:pt x="2427488" y="1849777"/>
                </a:cubicBezTo>
                <a:lnTo>
                  <a:pt x="2383816" y="1847821"/>
                </a:lnTo>
                <a:lnTo>
                  <a:pt x="2394935" y="1858678"/>
                </a:lnTo>
                <a:cubicBezTo>
                  <a:pt x="2452719" y="1932103"/>
                  <a:pt x="2395386" y="2038037"/>
                  <a:pt x="2265918" y="2000065"/>
                </a:cubicBezTo>
                <a:cubicBezTo>
                  <a:pt x="2333581" y="2099084"/>
                  <a:pt x="2275494" y="2179035"/>
                  <a:pt x="2200165" y="2172917"/>
                </a:cubicBezTo>
                <a:lnTo>
                  <a:pt x="2159237" y="2157562"/>
                </a:lnTo>
                <a:lnTo>
                  <a:pt x="2166455" y="2171321"/>
                </a:lnTo>
                <a:cubicBezTo>
                  <a:pt x="2198722" y="2259008"/>
                  <a:pt x="2111459" y="2342041"/>
                  <a:pt x="2000062" y="2265920"/>
                </a:cubicBezTo>
                <a:cubicBezTo>
                  <a:pt x="2033815" y="2381001"/>
                  <a:pt x="1953865" y="2439089"/>
                  <a:pt x="1884113" y="2409993"/>
                </a:cubicBezTo>
                <a:lnTo>
                  <a:pt x="1849933" y="2382742"/>
                </a:lnTo>
                <a:lnTo>
                  <a:pt x="1852546" y="2398060"/>
                </a:lnTo>
                <a:cubicBezTo>
                  <a:pt x="1856137" y="2491426"/>
                  <a:pt x="1747486" y="2543429"/>
                  <a:pt x="1665064" y="2436610"/>
                </a:cubicBezTo>
                <a:cubicBezTo>
                  <a:pt x="1661603" y="2556490"/>
                  <a:pt x="1567616" y="2587028"/>
                  <a:pt x="1510269" y="2537802"/>
                </a:cubicBezTo>
                <a:lnTo>
                  <a:pt x="1486184" y="2501323"/>
                </a:lnTo>
                <a:lnTo>
                  <a:pt x="1483936" y="2516698"/>
                </a:lnTo>
                <a:cubicBezTo>
                  <a:pt x="1458499" y="2606604"/>
                  <a:pt x="1339096" y="2622487"/>
                  <a:pt x="1293717" y="2495426"/>
                </a:cubicBezTo>
                <a:cubicBezTo>
                  <a:pt x="1248339" y="2622487"/>
                  <a:pt x="1128936" y="2606604"/>
                  <a:pt x="1103499" y="2516698"/>
                </a:cubicBezTo>
                <a:lnTo>
                  <a:pt x="1101252" y="2501322"/>
                </a:lnTo>
                <a:lnTo>
                  <a:pt x="1077165" y="2537801"/>
                </a:lnTo>
                <a:cubicBezTo>
                  <a:pt x="1019818" y="2587028"/>
                  <a:pt x="925830" y="2556489"/>
                  <a:pt x="922369" y="2436610"/>
                </a:cubicBezTo>
                <a:cubicBezTo>
                  <a:pt x="839947" y="2543429"/>
                  <a:pt x="731297" y="2491426"/>
                  <a:pt x="734888" y="2398060"/>
                </a:cubicBezTo>
                <a:lnTo>
                  <a:pt x="737501" y="2382741"/>
                </a:lnTo>
                <a:lnTo>
                  <a:pt x="703321" y="2409993"/>
                </a:lnTo>
                <a:cubicBezTo>
                  <a:pt x="633569" y="2439089"/>
                  <a:pt x="553618" y="2381001"/>
                  <a:pt x="587371" y="2265919"/>
                </a:cubicBezTo>
                <a:cubicBezTo>
                  <a:pt x="475975" y="2342040"/>
                  <a:pt x="388712" y="2259008"/>
                  <a:pt x="420978" y="2171321"/>
                </a:cubicBezTo>
                <a:lnTo>
                  <a:pt x="426346" y="2161089"/>
                </a:lnTo>
                <a:lnTo>
                  <a:pt x="416114" y="2166457"/>
                </a:lnTo>
                <a:cubicBezTo>
                  <a:pt x="328427" y="2198724"/>
                  <a:pt x="245394" y="2111461"/>
                  <a:pt x="321515" y="2000064"/>
                </a:cubicBezTo>
                <a:cubicBezTo>
                  <a:pt x="192048" y="2038036"/>
                  <a:pt x="134715" y="1932102"/>
                  <a:pt x="192499" y="1858678"/>
                </a:cubicBezTo>
                <a:lnTo>
                  <a:pt x="200768" y="1850603"/>
                </a:lnTo>
                <a:lnTo>
                  <a:pt x="189375" y="1852547"/>
                </a:lnTo>
                <a:cubicBezTo>
                  <a:pt x="96009" y="1856138"/>
                  <a:pt x="44006" y="1747487"/>
                  <a:pt x="150825" y="1665065"/>
                </a:cubicBezTo>
                <a:cubicBezTo>
                  <a:pt x="30946" y="1661604"/>
                  <a:pt x="407" y="1567617"/>
                  <a:pt x="49634" y="1510270"/>
                </a:cubicBezTo>
                <a:lnTo>
                  <a:pt x="86113" y="1486184"/>
                </a:lnTo>
                <a:lnTo>
                  <a:pt x="70739" y="1483937"/>
                </a:lnTo>
                <a:cubicBezTo>
                  <a:pt x="-19168" y="1458500"/>
                  <a:pt x="-35050" y="1339097"/>
                  <a:pt x="92010" y="1293718"/>
                </a:cubicBezTo>
                <a:cubicBezTo>
                  <a:pt x="-35050" y="1248340"/>
                  <a:pt x="-19168" y="1128937"/>
                  <a:pt x="70739" y="1103500"/>
                </a:cubicBezTo>
                <a:lnTo>
                  <a:pt x="86114" y="1101253"/>
                </a:lnTo>
                <a:lnTo>
                  <a:pt x="49634" y="1077166"/>
                </a:lnTo>
                <a:cubicBezTo>
                  <a:pt x="407" y="1019820"/>
                  <a:pt x="30946" y="925832"/>
                  <a:pt x="150825" y="922370"/>
                </a:cubicBezTo>
                <a:cubicBezTo>
                  <a:pt x="44006" y="839949"/>
                  <a:pt x="96009" y="731298"/>
                  <a:pt x="189375" y="734889"/>
                </a:cubicBezTo>
                <a:lnTo>
                  <a:pt x="200767" y="736833"/>
                </a:lnTo>
                <a:lnTo>
                  <a:pt x="192499" y="728759"/>
                </a:lnTo>
                <a:cubicBezTo>
                  <a:pt x="134715" y="655335"/>
                  <a:pt x="192049" y="549401"/>
                  <a:pt x="321516" y="587372"/>
                </a:cubicBezTo>
                <a:cubicBezTo>
                  <a:pt x="245395" y="475976"/>
                  <a:pt x="328427" y="388713"/>
                  <a:pt x="416114" y="420980"/>
                </a:cubicBezTo>
                <a:lnTo>
                  <a:pt x="426347" y="426349"/>
                </a:lnTo>
                <a:lnTo>
                  <a:pt x="420979" y="416115"/>
                </a:lnTo>
                <a:cubicBezTo>
                  <a:pt x="388712" y="328428"/>
                  <a:pt x="475975" y="245396"/>
                  <a:pt x="587372" y="321517"/>
                </a:cubicBezTo>
                <a:cubicBezTo>
                  <a:pt x="549400" y="192050"/>
                  <a:pt x="655334" y="134716"/>
                  <a:pt x="728758" y="192500"/>
                </a:cubicBezTo>
                <a:lnTo>
                  <a:pt x="736832" y="200768"/>
                </a:lnTo>
                <a:lnTo>
                  <a:pt x="734888" y="189377"/>
                </a:lnTo>
                <a:cubicBezTo>
                  <a:pt x="731297" y="96010"/>
                  <a:pt x="839948" y="44008"/>
                  <a:pt x="922370" y="150826"/>
                </a:cubicBezTo>
                <a:cubicBezTo>
                  <a:pt x="925831" y="30947"/>
                  <a:pt x="1019818" y="408"/>
                  <a:pt x="1077165" y="49635"/>
                </a:cubicBezTo>
                <a:lnTo>
                  <a:pt x="1101686" y="86772"/>
                </a:lnTo>
                <a:lnTo>
                  <a:pt x="1102495" y="74529"/>
                </a:lnTo>
                <a:cubicBezTo>
                  <a:pt x="1112942" y="32385"/>
                  <a:pt x="1143619" y="5591"/>
                  <a:pt x="1178351" y="781"/>
                </a:cubicBezTo>
                <a:close/>
              </a:path>
            </a:pathLst>
          </a:custGeom>
          <a:solidFill>
            <a:srgbClr val="0000FF"/>
          </a:solidFill>
          <a:ln w="9525" cmpd="sng">
            <a:solidFill>
              <a:schemeClr val="tx1"/>
            </a:solidFill>
            <a:round/>
          </a:ln>
        </p:spPr>
        <p:txBody>
          <a:bodyPr anchor="ctr"/>
          <a:lstStyle/>
          <a:p>
            <a:endParaRPr lang="zh-CN" altLang="en-US"/>
          </a:p>
        </p:txBody>
      </p:sp>
      <p:sp>
        <p:nvSpPr>
          <p:cNvPr id="25" name="箭头 275"/>
          <p:cNvSpPr>
            <a:spLocks noChangeShapeType="1"/>
          </p:cNvSpPr>
          <p:nvPr/>
        </p:nvSpPr>
        <p:spPr bwMode="auto">
          <a:xfrm flipH="1" flipV="1">
            <a:off x="6465196" y="4462466"/>
            <a:ext cx="2567080" cy="752484"/>
          </a:xfrm>
          <a:prstGeom prst="line">
            <a:avLst/>
          </a:prstGeom>
          <a:noFill/>
          <a:ln w="63500">
            <a:solidFill>
              <a:srgbClr val="FF00FF"/>
            </a:solidFill>
            <a:round/>
            <a:tailEnd type="triangle" w="med" len="med"/>
          </a:ln>
        </p:spPr>
        <p:txBody>
          <a:bodyPr/>
          <a:lstStyle/>
          <a:p>
            <a:endParaRPr lang="zh-CN" altLang="en-US"/>
          </a:p>
        </p:txBody>
      </p:sp>
      <p:sp>
        <p:nvSpPr>
          <p:cNvPr id="26" name="矩形 25"/>
          <p:cNvSpPr/>
          <p:nvPr/>
        </p:nvSpPr>
        <p:spPr>
          <a:xfrm>
            <a:off x="8651968" y="5143513"/>
            <a:ext cx="1124026"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权限</a:t>
            </a:r>
            <a:endParaRPr lang="zh-CN" alt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3" name="文本框 6151"/>
          <p:cNvSpPr txBox="1">
            <a:spLocks noChangeArrowheads="1"/>
          </p:cNvSpPr>
          <p:nvPr/>
        </p:nvSpPr>
        <p:spPr bwMode="auto">
          <a:xfrm>
            <a:off x="665498" y="0"/>
            <a:ext cx="379142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smtClean="0">
                <a:solidFill>
                  <a:srgbClr val="006666"/>
                </a:solidFill>
                <a:latin typeface="黑体" panose="02010609060101010101" pitchFamily="49" charset="-122"/>
                <a:ea typeface="黑体" panose="02010609060101010101" pitchFamily="49" charset="-122"/>
                <a:sym typeface="宋体" panose="02010600030101010101" pitchFamily="2" charset="-122"/>
              </a:rPr>
              <a:t>一：</a:t>
            </a:r>
            <a:r>
              <a:rPr lang="zh-CN" altLang="en-US" sz="2800" b="1" dirty="0">
                <a:solidFill>
                  <a:srgbClr val="006666"/>
                </a:solidFill>
                <a:latin typeface="黑体" panose="02010609060101010101" pitchFamily="49" charset="-122"/>
                <a:ea typeface="黑体" panose="02010609060101010101" pitchFamily="49" charset="-122"/>
                <a:sym typeface="宋体" panose="02010600030101010101" pitchFamily="2" charset="-122"/>
              </a:rPr>
              <a:t>民族区域自治制度</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0730"/>
                                        </p:tgtEl>
                                        <p:attrNameLst>
                                          <p:attrName>style.visibility</p:attrName>
                                        </p:attrNameLst>
                                      </p:cBhvr>
                                      <p:to>
                                        <p:strVal val="visible"/>
                                      </p:to>
                                    </p:set>
                                    <p:animEffect transition="in" filter="wheel(4)">
                                      <p:cBhvr>
                                        <p:cTn id="7" dur="2000"/>
                                        <p:tgtEl>
                                          <p:spTgt spid="30730"/>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par>
                          <p:cTn id="8" fill="hold">
                            <p:stCondLst>
                              <p:cond delay="2000"/>
                            </p:stCondLst>
                            <p:childTnLst>
                              <p:par>
                                <p:cTn id="9" presetID="2" presetClass="entr" presetSubtype="3" fill="hold" grpId="0" nodeType="afterEffect">
                                  <p:stCondLst>
                                    <p:cond delay="0"/>
                                  </p:stCondLst>
                                  <p:childTnLst>
                                    <p:set>
                                      <p:cBhvr>
                                        <p:cTn id="10" dur="1" fill="hold">
                                          <p:stCondLst>
                                            <p:cond delay="0"/>
                                          </p:stCondLst>
                                        </p:cTn>
                                        <p:tgtEl>
                                          <p:spTgt spid="30731"/>
                                        </p:tgtEl>
                                        <p:attrNameLst>
                                          <p:attrName>style.visibility</p:attrName>
                                        </p:attrNameLst>
                                      </p:cBhvr>
                                      <p:to>
                                        <p:strVal val="visible"/>
                                      </p:to>
                                    </p:set>
                                    <p:anim calcmode="lin" valueType="num">
                                      <p:cBhvr additive="base">
                                        <p:cTn id="11" dur="500" fill="hold"/>
                                        <p:tgtEl>
                                          <p:spTgt spid="30731"/>
                                        </p:tgtEl>
                                        <p:attrNameLst>
                                          <p:attrName>ppt_x</p:attrName>
                                        </p:attrNameLst>
                                      </p:cBhvr>
                                      <p:tavLst>
                                        <p:tav tm="0">
                                          <p:val>
                                            <p:strVal val="1+#ppt_w/2"/>
                                          </p:val>
                                        </p:tav>
                                        <p:tav tm="100000">
                                          <p:val>
                                            <p:strVal val="#ppt_x"/>
                                          </p:val>
                                        </p:tav>
                                      </p:tavLst>
                                    </p:anim>
                                    <p:anim calcmode="lin" valueType="num">
                                      <p:cBhvr additive="base">
                                        <p:cTn id="12" dur="500" fill="hold"/>
                                        <p:tgtEl>
                                          <p:spTgt spid="30731"/>
                                        </p:tgtEl>
                                        <p:attrNameLst>
                                          <p:attrName>ppt_y</p:attrName>
                                        </p:attrNameLst>
                                      </p:cBhvr>
                                      <p:tavLst>
                                        <p:tav tm="0">
                                          <p:val>
                                            <p:strVal val="0-#ppt_h/2"/>
                                          </p:val>
                                        </p:tav>
                                        <p:tav tm="100000">
                                          <p:val>
                                            <p:strVal val="#ppt_y"/>
                                          </p:val>
                                        </p:tav>
                                      </p:tavLst>
                                    </p:anim>
                                  </p:childTnLst>
                                </p:cTn>
                              </p:par>
                            </p:childTnLst>
                          </p:cTn>
                        </p:par>
                        <p:par>
                          <p:cTn id="13" fill="hold">
                            <p:stCondLst>
                              <p:cond delay="2500"/>
                            </p:stCondLst>
                            <p:childTnLst>
                              <p:par>
                                <p:cTn id="14" presetID="18" presetClass="entr" presetSubtype="12" fill="hold" nodeType="afterEffect">
                                  <p:stCondLst>
                                    <p:cond delay="0"/>
                                  </p:stCondLst>
                                  <p:childTnLst>
                                    <p:set>
                                      <p:cBhvr>
                                        <p:cTn id="15" dur="1" fill="hold">
                                          <p:stCondLst>
                                            <p:cond delay="0"/>
                                          </p:stCondLst>
                                        </p:cTn>
                                        <p:tgtEl>
                                          <p:spTgt spid="30732"/>
                                        </p:tgtEl>
                                        <p:attrNameLst>
                                          <p:attrName>style.visibility</p:attrName>
                                        </p:attrNameLst>
                                      </p:cBhvr>
                                      <p:to>
                                        <p:strVal val="visible"/>
                                      </p:to>
                                    </p:set>
                                    <p:animEffect transition="in" filter="strips(downLeft)">
                                      <p:cBhvr>
                                        <p:cTn id="16" dur="500"/>
                                        <p:tgtEl>
                                          <p:spTgt spid="30732"/>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linds(horizontal)">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linds(horizontal)">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
                                            <p:txEl>
                                              <p:pRg st="0" end="0"/>
                                            </p:txEl>
                                          </p:spTgt>
                                        </p:tgtEl>
                                        <p:attrNameLst>
                                          <p:attrName>style.visibility</p:attrName>
                                        </p:attrNameLst>
                                      </p:cBhvr>
                                      <p:to>
                                        <p:strVal val="visible"/>
                                      </p:to>
                                    </p:set>
                                    <p:anim calcmode="lin" valueType="num">
                                      <p:cBhvr additive="base">
                                        <p:cTn id="31"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9">
                                            <p:txEl>
                                              <p:pRg st="0" end="0"/>
                                            </p:txEl>
                                          </p:spTgt>
                                        </p:tgtEl>
                                        <p:attrNameLst>
                                          <p:attrName>style.visibility</p:attrName>
                                        </p:attrNameLst>
                                      </p:cBhvr>
                                      <p:to>
                                        <p:strVal val="visible"/>
                                      </p:to>
                                    </p:set>
                                    <p:animEffect transition="in" filter="blinds(horizontal)">
                                      <p:cBhvr>
                                        <p:cTn id="47" dur="500"/>
                                        <p:tgtEl>
                                          <p:spTgt spid="19">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linds(horizontal)">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linds(horizontal)">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26">
                                            <p:txEl>
                                              <p:pRg st="0" end="0"/>
                                            </p:txEl>
                                          </p:spTgt>
                                        </p:tgtEl>
                                        <p:attrNameLst>
                                          <p:attrName>style.visibility</p:attrName>
                                        </p:attrNameLst>
                                      </p:cBhvr>
                                      <p:to>
                                        <p:strVal val="visible"/>
                                      </p:to>
                                    </p:set>
                                    <p:animEffect transition="in" filter="blinds(horizontal)">
                                      <p:cBhvr>
                                        <p:cTn id="6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0" grpId="0" animBg="1"/>
      <p:bldP spid="30731" grpId="0" animBg="1"/>
      <p:bldP spid="15" grpId="0" animBg="1"/>
      <p:bldP spid="16" grpId="0" animBg="1"/>
      <p:bldP spid="20" grpId="0" animBg="1"/>
      <p:bldP spid="21"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6672" y="82551"/>
            <a:ext cx="10496431" cy="1325563"/>
          </a:xfrm>
        </p:spPr>
        <p:txBody>
          <a:bodyPr/>
          <a:lstStyle/>
          <a:p>
            <a:r>
              <a:rPr lang="zh-CN" altLang="en-US" sz="2600" b="1" dirty="0" smtClean="0">
                <a:solidFill>
                  <a:srgbClr val="FF0000"/>
                </a:solidFill>
              </a:rPr>
              <a:t>【合作探究】为什么新中国实行民族区域自治政策？</a:t>
            </a:r>
          </a:p>
        </p:txBody>
      </p:sp>
      <p:sp>
        <p:nvSpPr>
          <p:cNvPr id="3" name="内容占位符 2"/>
          <p:cNvSpPr>
            <a:spLocks noGrp="1"/>
          </p:cNvSpPr>
          <p:nvPr>
            <p:ph idx="1"/>
          </p:nvPr>
        </p:nvSpPr>
        <p:spPr>
          <a:xfrm>
            <a:off x="186772" y="1543051"/>
            <a:ext cx="11657630" cy="4351655"/>
          </a:xfrm>
        </p:spPr>
        <p:txBody>
          <a:bodyPr>
            <a:normAutofit lnSpcReduction="10000"/>
          </a:bodyPr>
          <a:lstStyle/>
          <a:p>
            <a:pPr marL="0" indent="0">
              <a:buNone/>
            </a:pPr>
            <a:r>
              <a:rPr lang="zh-CN" altLang="zh-CN" sz="2800" b="1" kern="100" dirty="0">
                <a:solidFill>
                  <a:srgbClr val="FF0000"/>
                </a:solidFill>
                <a:ea typeface="微软雅黑" panose="020B0503020204020204" charset="-122"/>
                <a:cs typeface="宋体" panose="02010600030101010101" pitchFamily="2" charset="-122"/>
              </a:rPr>
              <a:t>从历史传统看：</a:t>
            </a:r>
          </a:p>
          <a:p>
            <a:pPr marL="0" indent="0">
              <a:buNone/>
            </a:pPr>
            <a:endParaRPr lang="zh-CN" altLang="zh-CN" sz="2800" b="1" kern="100" dirty="0">
              <a:solidFill>
                <a:srgbClr val="FF0000"/>
              </a:solidFill>
              <a:ea typeface="微软雅黑" panose="020B0503020204020204" charset="-122"/>
              <a:cs typeface="宋体" panose="02010600030101010101" pitchFamily="2" charset="-122"/>
            </a:endParaRPr>
          </a:p>
          <a:p>
            <a:pPr marL="0" indent="0">
              <a:buNone/>
            </a:pPr>
            <a:endParaRPr lang="zh-CN" altLang="zh-CN" sz="2800" b="1" kern="100" dirty="0">
              <a:solidFill>
                <a:srgbClr val="FF0000"/>
              </a:solidFill>
              <a:ea typeface="微软雅黑" panose="020B0503020204020204" charset="-122"/>
              <a:cs typeface="宋体" panose="02010600030101010101" pitchFamily="2" charset="-122"/>
            </a:endParaRPr>
          </a:p>
          <a:p>
            <a:pPr marL="0" indent="0">
              <a:buNone/>
            </a:pPr>
            <a:endParaRPr lang="zh-CN" altLang="zh-CN" sz="2800" b="1" kern="100" dirty="0">
              <a:solidFill>
                <a:srgbClr val="FF0000"/>
              </a:solidFill>
              <a:ea typeface="微软雅黑" panose="020B0503020204020204" charset="-122"/>
              <a:cs typeface="宋体" panose="02010600030101010101" pitchFamily="2" charset="-122"/>
            </a:endParaRPr>
          </a:p>
          <a:p>
            <a:pPr marL="0" indent="0">
              <a:buNone/>
            </a:pPr>
            <a:r>
              <a:rPr lang="zh-CN" altLang="zh-CN" sz="2800" b="1" kern="100" dirty="0">
                <a:solidFill>
                  <a:srgbClr val="FF0000"/>
                </a:solidFill>
                <a:ea typeface="微软雅黑" panose="020B0503020204020204" charset="-122"/>
                <a:cs typeface="宋体" panose="02010600030101010101" pitchFamily="2" charset="-122"/>
              </a:rPr>
              <a:t>从民族分布看：</a:t>
            </a:r>
            <a:endParaRPr lang="zh-CN" altLang="zh-CN" sz="2800" b="1" kern="100" dirty="0" smtClean="0">
              <a:solidFill>
                <a:srgbClr val="FF0000"/>
              </a:solidFill>
              <a:ea typeface="微软雅黑" panose="020B0503020204020204" charset="-122"/>
              <a:cs typeface="宋体" panose="02010600030101010101" pitchFamily="2" charset="-122"/>
            </a:endParaRPr>
          </a:p>
          <a:p>
            <a:pPr marL="0" indent="0">
              <a:buNone/>
            </a:pPr>
            <a:endParaRPr lang="zh-CN" altLang="zh-CN" sz="2800" b="1" kern="100" dirty="0" smtClean="0">
              <a:solidFill>
                <a:srgbClr val="FF0000"/>
              </a:solidFill>
              <a:ea typeface="微软雅黑" panose="020B0503020204020204" charset="-122"/>
              <a:cs typeface="宋体" panose="02010600030101010101" pitchFamily="2" charset="-122"/>
            </a:endParaRPr>
          </a:p>
          <a:p>
            <a:pPr marL="0" indent="0">
              <a:buNone/>
            </a:pPr>
            <a:endParaRPr lang="zh-CN" altLang="zh-CN" sz="2800" b="1" kern="100" dirty="0" smtClean="0">
              <a:solidFill>
                <a:srgbClr val="FF0000"/>
              </a:solidFill>
              <a:ea typeface="微软雅黑" panose="020B0503020204020204" charset="-122"/>
              <a:cs typeface="宋体" panose="02010600030101010101" pitchFamily="2" charset="-122"/>
            </a:endParaRPr>
          </a:p>
          <a:p>
            <a:pPr marL="0" indent="0">
              <a:buNone/>
            </a:pPr>
            <a:endParaRPr lang="zh-CN" altLang="zh-CN" sz="2800" b="1" kern="100" dirty="0" smtClean="0">
              <a:solidFill>
                <a:srgbClr val="FF0000"/>
              </a:solidFill>
              <a:ea typeface="微软雅黑" panose="020B0503020204020204" charset="-122"/>
              <a:cs typeface="宋体" panose="02010600030101010101" pitchFamily="2" charset="-122"/>
            </a:endParaRPr>
          </a:p>
          <a:p>
            <a:pPr marL="0" indent="0">
              <a:buNone/>
            </a:pPr>
            <a:r>
              <a:rPr lang="zh-CN" altLang="zh-CN" sz="2800" b="1" kern="100" dirty="0" smtClean="0">
                <a:solidFill>
                  <a:srgbClr val="FF0000"/>
                </a:solidFill>
                <a:ea typeface="微软雅黑" panose="020B0503020204020204" charset="-122"/>
                <a:cs typeface="宋体" panose="02010600030101010101" pitchFamily="2" charset="-122"/>
              </a:rPr>
              <a:t>从</a:t>
            </a:r>
            <a:r>
              <a:rPr lang="zh-CN" altLang="zh-CN" sz="2800" b="1" kern="100" dirty="0">
                <a:solidFill>
                  <a:srgbClr val="FF0000"/>
                </a:solidFill>
                <a:ea typeface="微软雅黑" panose="020B0503020204020204" charset="-122"/>
                <a:cs typeface="宋体" panose="02010600030101010101" pitchFamily="2" charset="-122"/>
              </a:rPr>
              <a:t>民族关系看：</a:t>
            </a:r>
            <a:endParaRPr lang="zh-CN" altLang="en-US" sz="2800" dirty="0"/>
          </a:p>
        </p:txBody>
      </p:sp>
      <p:sp>
        <p:nvSpPr>
          <p:cNvPr id="4" name="文本框 3"/>
          <p:cNvSpPr txBox="1"/>
          <p:nvPr/>
        </p:nvSpPr>
        <p:spPr>
          <a:xfrm>
            <a:off x="3653468" y="1543050"/>
            <a:ext cx="8190935" cy="369332"/>
          </a:xfrm>
          <a:prstGeom prst="rect">
            <a:avLst/>
          </a:prstGeom>
          <a:noFill/>
        </p:spPr>
        <p:txBody>
          <a:bodyPr wrap="square" rtlCol="0" anchor="t">
            <a:spAutoFit/>
          </a:bodyPr>
          <a:lstStyle/>
          <a:p>
            <a:pPr marL="0" indent="0">
              <a:buNone/>
            </a:pPr>
            <a:r>
              <a:rPr lang="zh-CN" altLang="zh-CN" b="1" kern="100" dirty="0">
                <a:ea typeface="微软雅黑" panose="020B0503020204020204" charset="-122"/>
                <a:cs typeface="宋体" panose="02010600030101010101" pitchFamily="2" charset="-122"/>
                <a:sym typeface="+mn-ea"/>
              </a:rPr>
              <a:t>统一多民族国家的长期存在是实行民族区域自治制度的历史渊源</a:t>
            </a:r>
            <a:r>
              <a:rPr lang="zh-CN" altLang="zh-CN" b="1" kern="100" dirty="0" smtClean="0">
                <a:ea typeface="微软雅黑" panose="020B0503020204020204" charset="-122"/>
                <a:cs typeface="宋体" panose="02010600030101010101" pitchFamily="2" charset="-122"/>
                <a:sym typeface="+mn-ea"/>
              </a:rPr>
              <a:t>；</a:t>
            </a:r>
            <a:endParaRPr lang="zh-CN" altLang="en-US"/>
          </a:p>
        </p:txBody>
      </p:sp>
      <p:sp>
        <p:nvSpPr>
          <p:cNvPr id="5" name="文本框 4"/>
          <p:cNvSpPr txBox="1"/>
          <p:nvPr/>
        </p:nvSpPr>
        <p:spPr>
          <a:xfrm>
            <a:off x="3653468" y="3251835"/>
            <a:ext cx="7873168" cy="645160"/>
          </a:xfrm>
          <a:prstGeom prst="rect">
            <a:avLst/>
          </a:prstGeom>
          <a:noFill/>
        </p:spPr>
        <p:txBody>
          <a:bodyPr wrap="square" rtlCol="0" anchor="t">
            <a:spAutoFit/>
          </a:bodyPr>
          <a:lstStyle/>
          <a:p>
            <a:pPr marL="0" indent="0">
              <a:buNone/>
            </a:pPr>
            <a:r>
              <a:rPr lang="zh-CN" altLang="zh-CN" b="1" kern="100" dirty="0">
                <a:ea typeface="微软雅黑" panose="020B0503020204020204" charset="-122"/>
                <a:cs typeface="宋体" panose="02010600030101010101" pitchFamily="2" charset="-122"/>
                <a:sym typeface="+mn-ea"/>
              </a:rPr>
              <a:t>中国各民族大杂居、小聚居的状况，以及自然、经济、文化的多样性和互补性，是实行民族区域自治的现实</a:t>
            </a:r>
            <a:r>
              <a:rPr lang="zh-CN" altLang="zh-CN" b="1" kern="100" dirty="0" smtClean="0">
                <a:ea typeface="微软雅黑" panose="020B0503020204020204" charset="-122"/>
                <a:cs typeface="宋体" panose="02010600030101010101" pitchFamily="2" charset="-122"/>
                <a:sym typeface="+mn-ea"/>
              </a:rPr>
              <a:t>条件</a:t>
            </a:r>
            <a:r>
              <a:rPr lang="zh-CN" altLang="zh-CN" b="1" kern="100" dirty="0">
                <a:ea typeface="微软雅黑" panose="020B0503020204020204" charset="-122"/>
                <a:cs typeface="宋体" panose="02010600030101010101" pitchFamily="2" charset="-122"/>
                <a:sym typeface="+mn-ea"/>
              </a:rPr>
              <a:t>；</a:t>
            </a:r>
            <a:endParaRPr lang="zh-CN" altLang="en-US"/>
          </a:p>
        </p:txBody>
      </p:sp>
      <p:sp>
        <p:nvSpPr>
          <p:cNvPr id="6" name="文本框 5"/>
          <p:cNvSpPr txBox="1"/>
          <p:nvPr/>
        </p:nvSpPr>
        <p:spPr>
          <a:xfrm>
            <a:off x="3653468" y="4975860"/>
            <a:ext cx="7834293" cy="645160"/>
          </a:xfrm>
          <a:prstGeom prst="rect">
            <a:avLst/>
          </a:prstGeom>
          <a:noFill/>
        </p:spPr>
        <p:txBody>
          <a:bodyPr wrap="square" rtlCol="0" anchor="t">
            <a:spAutoFit/>
          </a:bodyPr>
          <a:lstStyle/>
          <a:p>
            <a:pPr marL="0" indent="0">
              <a:buNone/>
            </a:pPr>
            <a:r>
              <a:rPr lang="zh-CN" altLang="zh-CN" b="1" kern="100" dirty="0">
                <a:ea typeface="微软雅黑" panose="020B0503020204020204" charset="-122"/>
                <a:cs typeface="宋体" panose="02010600030101010101" pitchFamily="2" charset="-122"/>
                <a:sym typeface="+mn-ea"/>
              </a:rPr>
              <a:t>在中华民族的格局中，各民族之间密切而广泛的联系是实行</a:t>
            </a:r>
            <a:r>
              <a:rPr lang="zh-CN" altLang="en-US" b="1" kern="100" dirty="0">
                <a:ea typeface="微软雅黑" panose="020B0503020204020204" charset="-122"/>
                <a:cs typeface="宋体" panose="02010600030101010101" pitchFamily="2" charset="-122"/>
                <a:sym typeface="+mn-ea"/>
              </a:rPr>
              <a:t>民族</a:t>
            </a:r>
            <a:r>
              <a:rPr lang="zh-CN" altLang="zh-CN" b="1" kern="100" dirty="0">
                <a:ea typeface="微软雅黑" panose="020B0503020204020204" charset="-122"/>
                <a:cs typeface="宋体" panose="02010600030101010101" pitchFamily="2" charset="-122"/>
                <a:sym typeface="+mn-ea"/>
              </a:rPr>
              <a:t>区域自治的经济文化</a:t>
            </a:r>
            <a:r>
              <a:rPr lang="zh-CN" altLang="zh-CN" b="1" kern="100" dirty="0" smtClean="0">
                <a:ea typeface="微软雅黑" panose="020B0503020204020204" charset="-122"/>
                <a:cs typeface="宋体" panose="02010600030101010101" pitchFamily="2" charset="-122"/>
                <a:sym typeface="+mn-ea"/>
              </a:rPr>
              <a:t>基础</a:t>
            </a:r>
            <a:r>
              <a:rPr lang="zh-CN" altLang="zh-CN" b="1" kern="100" dirty="0">
                <a:ea typeface="微软雅黑" panose="020B0503020204020204" charset="-122"/>
                <a:cs typeface="宋体" panose="02010600030101010101" pitchFamily="2" charset="-122"/>
                <a:sym typeface="+mn-ea"/>
              </a:rPr>
              <a:t>。</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箭头连接符 3"/>
          <p:cNvCxnSpPr/>
          <p:nvPr/>
        </p:nvCxnSpPr>
        <p:spPr>
          <a:xfrm>
            <a:off x="1286654" y="3650133"/>
            <a:ext cx="9817801"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组合 6"/>
          <p:cNvGrpSpPr/>
          <p:nvPr/>
        </p:nvGrpSpPr>
        <p:grpSpPr>
          <a:xfrm>
            <a:off x="1073658" y="3492902"/>
            <a:ext cx="909260" cy="778569"/>
            <a:chOff x="261" y="5534"/>
            <a:chExt cx="1695" cy="1636"/>
          </a:xfrm>
        </p:grpSpPr>
        <p:cxnSp>
          <p:nvCxnSpPr>
            <p:cNvPr id="5" name="直接连接符 4"/>
            <p:cNvCxnSpPr/>
            <p:nvPr/>
          </p:nvCxnSpPr>
          <p:spPr>
            <a:xfrm>
              <a:off x="1458" y="5534"/>
              <a:ext cx="0" cy="37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61" y="6072"/>
              <a:ext cx="1695" cy="1098"/>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795"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mn-lt"/>
                  <a:ea typeface="+mn-ea"/>
                  <a:cs typeface="+mn-cs"/>
                </a:rPr>
                <a:t>1949</a:t>
              </a:r>
            </a:p>
          </p:txBody>
        </p:sp>
      </p:grpSp>
      <p:grpSp>
        <p:nvGrpSpPr>
          <p:cNvPr id="3" name="组合 8"/>
          <p:cNvGrpSpPr/>
          <p:nvPr/>
        </p:nvGrpSpPr>
        <p:grpSpPr>
          <a:xfrm>
            <a:off x="4336451" y="3455611"/>
            <a:ext cx="909213" cy="778333"/>
            <a:chOff x="262" y="5534"/>
            <a:chExt cx="1693" cy="1636"/>
          </a:xfrm>
        </p:grpSpPr>
        <p:cxnSp>
          <p:nvCxnSpPr>
            <p:cNvPr id="10" name="直接连接符 9"/>
            <p:cNvCxnSpPr/>
            <p:nvPr/>
          </p:nvCxnSpPr>
          <p:spPr>
            <a:xfrm>
              <a:off x="1460" y="5534"/>
              <a:ext cx="0" cy="37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262" y="6072"/>
              <a:ext cx="1693" cy="1098"/>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795" b="1" i="0" u="none" strike="noStrike" kern="1200" cap="none" spc="0" normalizeH="0" baseline="0" noProof="0">
                  <a:ln>
                    <a:noFill/>
                  </a:ln>
                  <a:solidFill>
                    <a:schemeClr val="tx1"/>
                  </a:solidFill>
                  <a:effectLst>
                    <a:outerShdw blurRad="38100" dist="19050" dir="2700000" algn="tl" rotWithShape="0">
                      <a:schemeClr val="dk1">
                        <a:alpha val="40000"/>
                      </a:schemeClr>
                    </a:outerShdw>
                  </a:effectLst>
                  <a:uLnTx/>
                  <a:uFillTx/>
                  <a:latin typeface="+mn-lt"/>
                  <a:ea typeface="+mn-ea"/>
                  <a:cs typeface="+mn-cs"/>
                </a:rPr>
                <a:t>1954</a:t>
              </a:r>
            </a:p>
          </p:txBody>
        </p:sp>
      </p:grpSp>
      <p:grpSp>
        <p:nvGrpSpPr>
          <p:cNvPr id="7" name="组合 11"/>
          <p:cNvGrpSpPr/>
          <p:nvPr/>
        </p:nvGrpSpPr>
        <p:grpSpPr>
          <a:xfrm>
            <a:off x="8989813" y="3477783"/>
            <a:ext cx="909213" cy="778333"/>
            <a:chOff x="262" y="5534"/>
            <a:chExt cx="1693" cy="1636"/>
          </a:xfrm>
        </p:grpSpPr>
        <p:cxnSp>
          <p:nvCxnSpPr>
            <p:cNvPr id="13" name="直接连接符 12"/>
            <p:cNvCxnSpPr/>
            <p:nvPr/>
          </p:nvCxnSpPr>
          <p:spPr>
            <a:xfrm>
              <a:off x="1460" y="5534"/>
              <a:ext cx="0" cy="37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262" y="6072"/>
              <a:ext cx="1693" cy="1098"/>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795" b="1" i="0" u="none" strike="noStrike" kern="1200" cap="none" spc="0" normalizeH="0" baseline="0" noProof="0">
                  <a:ln>
                    <a:noFill/>
                  </a:ln>
                  <a:solidFill>
                    <a:schemeClr val="tx1"/>
                  </a:solidFill>
                  <a:effectLst>
                    <a:outerShdw blurRad="38100" dist="19050" dir="2700000" algn="tl" rotWithShape="0">
                      <a:schemeClr val="dk1">
                        <a:alpha val="40000"/>
                      </a:schemeClr>
                    </a:outerShdw>
                  </a:effectLst>
                  <a:uLnTx/>
                  <a:uFillTx/>
                  <a:latin typeface="+mn-lt"/>
                  <a:ea typeface="+mn-ea"/>
                  <a:cs typeface="+mn-cs"/>
                </a:rPr>
                <a:t>1984</a:t>
              </a:r>
            </a:p>
          </p:txBody>
        </p:sp>
      </p:grpSp>
      <p:sp>
        <p:nvSpPr>
          <p:cNvPr id="16" name="文本框 15"/>
          <p:cNvSpPr txBox="1"/>
          <p:nvPr/>
        </p:nvSpPr>
        <p:spPr>
          <a:xfrm>
            <a:off x="1490814" y="1702877"/>
            <a:ext cx="536301" cy="2130695"/>
          </a:xfrm>
          <a:prstGeom prst="rect">
            <a:avLst/>
          </a:prstGeom>
          <a:noFill/>
          <a:ln w="9525">
            <a:noFill/>
          </a:ln>
        </p:spPr>
        <p:txBody>
          <a:bodyPr vert="eaVert">
            <a:spAutoFit/>
          </a:bodyPr>
          <a:lstStyle/>
          <a:p>
            <a:r>
              <a:rPr lang="zh-CN" altLang="en-US" sz="2285" dirty="0">
                <a:solidFill>
                  <a:srgbClr val="0000FF"/>
                </a:solidFill>
                <a:latin typeface="黑体" panose="02010609060101010101" pitchFamily="49" charset="-122"/>
                <a:ea typeface="黑体" panose="02010609060101010101" pitchFamily="49" charset="-122"/>
              </a:rPr>
              <a:t>《共同纲领》</a:t>
            </a:r>
          </a:p>
        </p:txBody>
      </p:sp>
      <p:sp>
        <p:nvSpPr>
          <p:cNvPr id="17" name="文本框 16"/>
          <p:cNvSpPr txBox="1"/>
          <p:nvPr/>
        </p:nvSpPr>
        <p:spPr>
          <a:xfrm>
            <a:off x="1010324" y="4192383"/>
            <a:ext cx="2568806" cy="1147237"/>
          </a:xfrm>
          <a:prstGeom prst="rect">
            <a:avLst/>
          </a:prstGeom>
          <a:noFill/>
          <a:ln w="9525">
            <a:noFill/>
          </a:ln>
        </p:spPr>
        <p:txBody>
          <a:bodyPr>
            <a:spAutoFit/>
          </a:bodyPr>
          <a:lstStyle/>
          <a:p>
            <a:r>
              <a:rPr lang="zh-CN" altLang="en-US" sz="2285" dirty="0">
                <a:solidFill>
                  <a:schemeClr val="tx1"/>
                </a:solidFill>
                <a:latin typeface="黑体" panose="02010609060101010101" pitchFamily="49" charset="-122"/>
                <a:ea typeface="黑体" panose="02010609060101010101" pitchFamily="49" charset="-122"/>
              </a:rPr>
              <a:t>将实行民族区域自治作为一项</a:t>
            </a:r>
            <a:r>
              <a:rPr lang="zh-CN" altLang="en-US" sz="2285" dirty="0">
                <a:solidFill>
                  <a:srgbClr val="FF0000"/>
                </a:solidFill>
                <a:latin typeface="黑体" panose="02010609060101010101" pitchFamily="49" charset="-122"/>
                <a:ea typeface="黑体" panose="02010609060101010101" pitchFamily="49" charset="-122"/>
              </a:rPr>
              <a:t>基本政治制度</a:t>
            </a:r>
            <a:r>
              <a:rPr lang="zh-CN" altLang="en-US" sz="2285" dirty="0">
                <a:solidFill>
                  <a:schemeClr val="tx1"/>
                </a:solidFill>
                <a:latin typeface="黑体" panose="02010609060101010101" pitchFamily="49" charset="-122"/>
                <a:ea typeface="黑体" panose="02010609060101010101" pitchFamily="49" charset="-122"/>
              </a:rPr>
              <a:t>确定下来</a:t>
            </a:r>
          </a:p>
        </p:txBody>
      </p:sp>
      <p:sp>
        <p:nvSpPr>
          <p:cNvPr id="18" name="文本框 17"/>
          <p:cNvSpPr txBox="1"/>
          <p:nvPr/>
        </p:nvSpPr>
        <p:spPr>
          <a:xfrm>
            <a:off x="4773250" y="1613174"/>
            <a:ext cx="536301" cy="2130695"/>
          </a:xfrm>
          <a:prstGeom prst="rect">
            <a:avLst/>
          </a:prstGeom>
          <a:noFill/>
          <a:ln w="9525">
            <a:noFill/>
          </a:ln>
        </p:spPr>
        <p:txBody>
          <a:bodyPr vert="eaVert">
            <a:spAutoFit/>
          </a:bodyPr>
          <a:lstStyle/>
          <a:p>
            <a:pPr algn="ctr"/>
            <a:r>
              <a:rPr lang="zh-CN" altLang="en-US" sz="2285" dirty="0">
                <a:solidFill>
                  <a:srgbClr val="0000FF"/>
                </a:solidFill>
                <a:latin typeface="黑体" panose="02010609060101010101" pitchFamily="49" charset="-122"/>
                <a:ea typeface="黑体" panose="02010609060101010101" pitchFamily="49" charset="-122"/>
              </a:rPr>
              <a:t>《宪法》</a:t>
            </a:r>
          </a:p>
        </p:txBody>
      </p:sp>
      <p:sp>
        <p:nvSpPr>
          <p:cNvPr id="19" name="文本框 18"/>
          <p:cNvSpPr txBox="1"/>
          <p:nvPr/>
        </p:nvSpPr>
        <p:spPr>
          <a:xfrm>
            <a:off x="8251166" y="1393452"/>
            <a:ext cx="1239570" cy="2130695"/>
          </a:xfrm>
          <a:prstGeom prst="rect">
            <a:avLst/>
          </a:prstGeom>
          <a:noFill/>
          <a:ln w="9525">
            <a:noFill/>
          </a:ln>
        </p:spPr>
        <p:txBody>
          <a:bodyPr vert="eaVert">
            <a:spAutoFit/>
          </a:bodyPr>
          <a:lstStyle/>
          <a:p>
            <a:pPr algn="ctr"/>
            <a:r>
              <a:rPr lang="zh-CN" altLang="en-US" sz="2285" dirty="0">
                <a:solidFill>
                  <a:srgbClr val="0000FF"/>
                </a:solidFill>
                <a:latin typeface="黑体" panose="02010609060101010101" pitchFamily="49" charset="-122"/>
                <a:ea typeface="黑体" panose="02010609060101010101" pitchFamily="49" charset="-122"/>
              </a:rPr>
              <a:t>《中华人民共和国民族区域自治法》颁布实施</a:t>
            </a:r>
          </a:p>
        </p:txBody>
      </p:sp>
      <p:sp>
        <p:nvSpPr>
          <p:cNvPr id="103440" name="文本框 19"/>
          <p:cNvSpPr txBox="1"/>
          <p:nvPr/>
        </p:nvSpPr>
        <p:spPr>
          <a:xfrm>
            <a:off x="3824608" y="4251847"/>
            <a:ext cx="2988669" cy="795020"/>
          </a:xfrm>
          <a:prstGeom prst="rect">
            <a:avLst/>
          </a:prstGeom>
          <a:noFill/>
          <a:ln w="9525">
            <a:noFill/>
          </a:ln>
        </p:spPr>
        <p:txBody>
          <a:bodyPr>
            <a:spAutoFit/>
          </a:bodyPr>
          <a:lstStyle/>
          <a:p>
            <a:r>
              <a:rPr lang="zh-CN" altLang="en-US" sz="2285" dirty="0">
                <a:solidFill>
                  <a:schemeClr val="tx1"/>
                </a:solidFill>
                <a:latin typeface="黑体" panose="02010609060101010101" pitchFamily="49" charset="-122"/>
                <a:ea typeface="黑体" panose="02010609060101010101" pitchFamily="49" charset="-122"/>
              </a:rPr>
              <a:t>民族区域自治制度被载入宪法</a:t>
            </a:r>
          </a:p>
        </p:txBody>
      </p:sp>
      <p:pic>
        <p:nvPicPr>
          <p:cNvPr id="103449" name="图片 4"/>
          <p:cNvPicPr>
            <a:picLocks noChangeAspect="1"/>
          </p:cNvPicPr>
          <p:nvPr/>
        </p:nvPicPr>
        <p:blipFill>
          <a:blip r:embed="rId2"/>
          <a:stretch>
            <a:fillRect/>
          </a:stretch>
        </p:blipFill>
        <p:spPr>
          <a:xfrm>
            <a:off x="2102233" y="1865148"/>
            <a:ext cx="1319951" cy="1365701"/>
          </a:xfrm>
          <a:prstGeom prst="rect">
            <a:avLst/>
          </a:prstGeom>
          <a:noFill/>
          <a:ln w="9525">
            <a:noFill/>
          </a:ln>
        </p:spPr>
      </p:pic>
      <p:pic>
        <p:nvPicPr>
          <p:cNvPr id="103451" name="Picture 26" descr="《中华人民共和国宪法》"/>
          <p:cNvPicPr>
            <a:picLocks noChangeAspect="1"/>
          </p:cNvPicPr>
          <p:nvPr/>
        </p:nvPicPr>
        <p:blipFill>
          <a:blip r:embed="rId3" cstate="print"/>
          <a:srcRect l="2542" t="1758" r="2211" b="781"/>
          <a:stretch>
            <a:fillRect/>
          </a:stretch>
        </p:blipFill>
        <p:spPr>
          <a:xfrm>
            <a:off x="5292114" y="1882282"/>
            <a:ext cx="1345438" cy="1409040"/>
          </a:xfrm>
          <a:prstGeom prst="rect">
            <a:avLst/>
          </a:prstGeom>
          <a:noFill/>
          <a:ln w="9525">
            <a:noFill/>
          </a:ln>
        </p:spPr>
      </p:pic>
      <p:pic>
        <p:nvPicPr>
          <p:cNvPr id="23" name="图片 22" descr="41aK74CFBbL.jpg"/>
          <p:cNvPicPr>
            <a:picLocks noChangeAspect="1"/>
          </p:cNvPicPr>
          <p:nvPr/>
        </p:nvPicPr>
        <p:blipFill>
          <a:blip r:embed="rId4"/>
          <a:stretch>
            <a:fillRect/>
          </a:stretch>
        </p:blipFill>
        <p:spPr>
          <a:xfrm>
            <a:off x="9596707" y="1876236"/>
            <a:ext cx="1297147" cy="1400977"/>
          </a:xfrm>
          <a:prstGeom prst="rect">
            <a:avLst/>
          </a:prstGeom>
          <a:ln>
            <a:noFill/>
          </a:ln>
          <a:effectLst>
            <a:outerShdw blurRad="292100" dist="139700" dir="2700000" algn="tl" rotWithShape="0">
              <a:srgbClr val="333333">
                <a:alpha val="65000"/>
              </a:srgbClr>
            </a:outerShdw>
          </a:effectLst>
        </p:spPr>
      </p:pic>
      <p:sp>
        <p:nvSpPr>
          <p:cNvPr id="8" name="Text Box 2"/>
          <p:cNvSpPr txBox="1">
            <a:spLocks noChangeArrowheads="1"/>
          </p:cNvSpPr>
          <p:nvPr/>
        </p:nvSpPr>
        <p:spPr bwMode="auto">
          <a:xfrm>
            <a:off x="278891" y="304894"/>
            <a:ext cx="8911825" cy="5219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l"/>
              <a:defRPr sz="2000">
                <a:solidFill>
                  <a:schemeClr val="tx1"/>
                </a:solidFill>
                <a:latin typeface="Calibri" panose="020F0502020204030204" charset="0"/>
                <a:ea typeface="黑体" panose="02010609060101010101" pitchFamily="49" charset="-122"/>
              </a:defRPr>
            </a:lvl1pPr>
            <a:lvl2pPr marL="742950" indent="-285750">
              <a:spcBef>
                <a:spcPct val="20000"/>
              </a:spcBef>
              <a:buFont typeface="Wingdings" panose="05000000000000000000" pitchFamily="2" charset="2"/>
              <a:buChar char="n"/>
              <a:defRPr>
                <a:solidFill>
                  <a:schemeClr val="tx1"/>
                </a:solidFill>
                <a:latin typeface="Calibri" panose="020F0502020204030204" charset="0"/>
                <a:ea typeface="黑体"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Calibri" panose="020F0502020204030204" charset="0"/>
                <a:ea typeface="黑体" panose="02010609060101010101" pitchFamily="49" charset="-122"/>
              </a:defRPr>
            </a:lvl3pPr>
            <a:lvl4pPr marL="1600200" indent="-228600">
              <a:spcBef>
                <a:spcPct val="20000"/>
              </a:spcBef>
              <a:buFont typeface="Arial" panose="020B0604020202020204" pitchFamily="34" charset="0"/>
              <a:buChar char="–"/>
              <a:defRPr sz="1400">
                <a:solidFill>
                  <a:schemeClr val="tx1"/>
                </a:solidFill>
                <a:latin typeface="Calibri" panose="020F0502020204030204" charset="0"/>
                <a:ea typeface="黑体" panose="02010609060101010101" pitchFamily="49" charset="-122"/>
              </a:defRPr>
            </a:lvl4pPr>
            <a:lvl5pPr marL="2057400" indent="-228600">
              <a:spcBef>
                <a:spcPct val="20000"/>
              </a:spcBef>
              <a:buFont typeface="Arial" panose="020B0604020202020204" pitchFamily="34" charset="0"/>
              <a:buChar char="»"/>
              <a:defRPr sz="1400">
                <a:solidFill>
                  <a:schemeClr val="tx1"/>
                </a:solidFill>
                <a:latin typeface="Calibri" panose="020F0502020204030204" charset="0"/>
                <a:ea typeface="黑体" panose="02010609060101010101" pitchFamily="49"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charset="0"/>
                <a:ea typeface="黑体" panose="02010609060101010101" pitchFamily="49"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charset="0"/>
                <a:ea typeface="黑体" panose="02010609060101010101" pitchFamily="49"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charset="0"/>
                <a:ea typeface="黑体" panose="02010609060101010101" pitchFamily="49"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charset="0"/>
                <a:ea typeface="黑体" panose="02010609060101010101" pitchFamily="49" charset="-122"/>
              </a:defRPr>
            </a:lvl9pPr>
          </a:lstStyle>
          <a:p>
            <a:pPr indent="0" algn="l" eaLnBrk="1" hangingPunct="1">
              <a:spcBef>
                <a:spcPct val="50000"/>
              </a:spcBef>
              <a:buNone/>
            </a:pPr>
            <a:r>
              <a:rPr lang="en-US" altLang="zh-CN" sz="2800" b="1" dirty="0">
                <a:solidFill>
                  <a:schemeClr val="tx1"/>
                </a:solidFill>
                <a:effectLst>
                  <a:outerShdw blurRad="38100" dist="19050" dir="2700000" algn="tl" rotWithShape="0">
                    <a:schemeClr val="dk1">
                      <a:alpha val="40000"/>
                    </a:schemeClr>
                  </a:outerShdw>
                </a:effectLst>
                <a:latin typeface="黑体" panose="02010609060101010101" pitchFamily="49" charset="-122"/>
              </a:rPr>
              <a:t>3</a:t>
            </a:r>
            <a:r>
              <a:rPr lang="zh-CN" altLang="en-US" sz="2800" b="1" dirty="0">
                <a:solidFill>
                  <a:schemeClr val="tx1"/>
                </a:solidFill>
                <a:effectLst>
                  <a:outerShdw blurRad="38100" dist="19050" dir="2700000" algn="tl" rotWithShape="0">
                    <a:schemeClr val="dk1">
                      <a:alpha val="40000"/>
                    </a:schemeClr>
                  </a:outerShdw>
                </a:effectLst>
                <a:latin typeface="黑体" panose="02010609060101010101" pitchFamily="49" charset="-122"/>
              </a:rPr>
              <a:t>、</a:t>
            </a:r>
            <a:r>
              <a:rPr lang="zh-CN" altLang="en-US" sz="2800" b="1" dirty="0" smtClean="0">
                <a:solidFill>
                  <a:schemeClr val="tx1"/>
                </a:solidFill>
                <a:effectLst>
                  <a:outerShdw blurRad="38100" dist="19050" dir="2700000" algn="tl" rotWithShape="0">
                    <a:schemeClr val="dk1">
                      <a:alpha val="40000"/>
                    </a:schemeClr>
                  </a:outerShdw>
                </a:effectLst>
                <a:sym typeface="+mn-ea"/>
              </a:rPr>
              <a:t>民族区域自治的</a:t>
            </a:r>
            <a:r>
              <a:rPr lang="zh-CN" altLang="en-US" sz="2800" b="1" dirty="0" smtClean="0">
                <a:solidFill>
                  <a:schemeClr val="tx1"/>
                </a:solidFill>
                <a:effectLst>
                  <a:outerShdw blurRad="38100" dist="19050" dir="2700000" algn="tl" rotWithShape="0">
                    <a:schemeClr val="dk1">
                      <a:alpha val="40000"/>
                    </a:schemeClr>
                  </a:outerShdw>
                </a:effectLst>
                <a:latin typeface="黑体" panose="02010609060101010101" pitchFamily="49" charset="-122"/>
                <a:sym typeface="+mn-ea"/>
              </a:rPr>
              <a:t>提出</a:t>
            </a:r>
          </a:p>
        </p:txBody>
      </p:sp>
      <p:sp>
        <p:nvSpPr>
          <p:cNvPr id="9" name="矩形 8"/>
          <p:cNvSpPr/>
          <p:nvPr/>
        </p:nvSpPr>
        <p:spPr>
          <a:xfrm>
            <a:off x="3579309" y="5101591"/>
            <a:ext cx="8590466" cy="692497"/>
          </a:xfrm>
          <a:prstGeom prst="rect">
            <a:avLst/>
          </a:prstGeom>
          <a:ln>
            <a:solidFill>
              <a:schemeClr val="tx1"/>
            </a:solidFill>
          </a:ln>
        </p:spPr>
        <p:txBody>
          <a:bodyPr wrap="square">
            <a:spAutoFit/>
          </a:bodyPr>
          <a:lstStyle/>
          <a:p>
            <a:pPr marL="0" marR="0" lvl="0" indent="0" defTabSz="914400" eaLnBrk="1" fontAlgn="base" latinLnBrk="0" hangingPunct="1">
              <a:lnSpc>
                <a:spcPct val="100000"/>
              </a:lnSpc>
              <a:spcBef>
                <a:spcPct val="50000"/>
              </a:spcBef>
              <a:spcAft>
                <a:spcPct val="0"/>
              </a:spcAft>
              <a:buClrTx/>
              <a:buSzTx/>
              <a:buFontTx/>
              <a:buNone/>
              <a:defRPr/>
            </a:pPr>
            <a:r>
              <a:rPr kumimoji="0" lang="en-US" altLang="zh-CN" sz="2100" b="1" i="0" u="none" kern="0" cap="none" spc="0" normalizeH="0" baseline="0" noProof="1">
                <a:ln>
                  <a:noFill/>
                </a:ln>
                <a:solidFill>
                  <a:srgbClr val="0070C0"/>
                </a:solidFill>
                <a:uLnTx/>
                <a:uFillTx/>
                <a:latin typeface="华文楷体" panose="02010600040101010101" pitchFamily="2" charset="-122"/>
                <a:ea typeface="华文楷体" panose="02010600040101010101" pitchFamily="2" charset="-122"/>
                <a:cs typeface="+mn-ea"/>
              </a:rPr>
              <a:t>   </a:t>
            </a:r>
            <a:r>
              <a:rPr kumimoji="0" lang="zh-CN" altLang="en-US" b="1" i="0" u="none" kern="0" cap="none" spc="0" normalizeH="0" baseline="0" noProof="1">
                <a:ln>
                  <a:noFill/>
                </a:ln>
                <a:solidFill>
                  <a:srgbClr val="0070C0"/>
                </a:solidFill>
                <a:uLnTx/>
                <a:uFillTx/>
                <a:latin typeface="宋体" panose="02010600030101010101" pitchFamily="2" charset="-122"/>
                <a:ea typeface="宋体" panose="02010600030101010101" pitchFamily="2" charset="-122"/>
                <a:cs typeface="宋体" panose="02010600030101010101" pitchFamily="2" charset="-122"/>
              </a:rPr>
              <a:t>各少数民族聚居的地方实行区域自治。各民族自治地方都是中华人民共和国不可分离的部分。</a:t>
            </a:r>
            <a:r>
              <a:rPr kumimoji="0" lang="en-US" altLang="zh-CN" b="1" i="0" u="none" kern="0" cap="none" spc="0" normalizeH="0" baseline="0" noProof="1">
                <a:ln>
                  <a:noFill/>
                </a:ln>
                <a:solidFill>
                  <a:srgbClr val="0070C0"/>
                </a:solidFill>
                <a:uLnTx/>
                <a:uFillTx/>
                <a:latin typeface="宋体" panose="02010600030101010101" pitchFamily="2" charset="-122"/>
                <a:ea typeface="宋体" panose="02010600030101010101" pitchFamily="2" charset="-122"/>
                <a:cs typeface="宋体" panose="02010600030101010101" pitchFamily="2" charset="-122"/>
              </a:rPr>
              <a:t>——1954</a:t>
            </a:r>
            <a:r>
              <a:rPr kumimoji="0" lang="zh-CN" altLang="en-US" b="1" i="0" u="none" kern="0" cap="none" spc="0" normalizeH="0" baseline="0" noProof="1">
                <a:ln>
                  <a:noFill/>
                </a:ln>
                <a:solidFill>
                  <a:srgbClr val="0070C0"/>
                </a:solidFill>
                <a:uLnTx/>
                <a:uFillTx/>
                <a:latin typeface="宋体" panose="02010600030101010101" pitchFamily="2" charset="-122"/>
                <a:ea typeface="宋体" panose="02010600030101010101" pitchFamily="2" charset="-122"/>
                <a:cs typeface="宋体" panose="02010600030101010101" pitchFamily="2" charset="-122"/>
              </a:rPr>
              <a:t>年</a:t>
            </a:r>
            <a:r>
              <a:rPr kumimoji="0" lang="en-US" altLang="zh-CN" b="1" i="0" u="none" kern="0" cap="none" spc="0" normalizeH="0" baseline="0" noProof="1">
                <a:ln>
                  <a:noFill/>
                </a:ln>
                <a:solidFill>
                  <a:srgbClr val="0070C0"/>
                </a:solidFill>
                <a:uLnTx/>
                <a:uFillTx/>
                <a:latin typeface="宋体" panose="02010600030101010101" pitchFamily="2" charset="-122"/>
                <a:ea typeface="宋体" panose="02010600030101010101" pitchFamily="2" charset="-122"/>
                <a:cs typeface="宋体" panose="02010600030101010101" pitchFamily="2" charset="-122"/>
              </a:rPr>
              <a:t>《</a:t>
            </a:r>
            <a:r>
              <a:rPr kumimoji="0" lang="zh-CN" altLang="en-US" b="1" i="0" u="none" kern="0" cap="none" spc="0" normalizeH="0" baseline="0" noProof="1">
                <a:ln>
                  <a:noFill/>
                </a:ln>
                <a:solidFill>
                  <a:srgbClr val="0070C0"/>
                </a:solidFill>
                <a:uLnTx/>
                <a:uFillTx/>
                <a:latin typeface="宋体" panose="02010600030101010101" pitchFamily="2" charset="-122"/>
                <a:ea typeface="宋体" panose="02010600030101010101" pitchFamily="2" charset="-122"/>
                <a:cs typeface="宋体" panose="02010600030101010101" pitchFamily="2" charset="-122"/>
              </a:rPr>
              <a:t>中华人民共和国宪法</a:t>
            </a:r>
            <a:r>
              <a:rPr kumimoji="0" lang="en-US" altLang="zh-CN" b="1" i="0" u="none" kern="0" cap="none" spc="0" normalizeH="0" baseline="0" noProof="1">
                <a:ln>
                  <a:noFill/>
                </a:ln>
                <a:solidFill>
                  <a:srgbClr val="0070C0"/>
                </a:solidFill>
                <a:uLnTx/>
                <a:uFillTx/>
                <a:latin typeface="宋体" panose="02010600030101010101" pitchFamily="2" charset="-122"/>
                <a:ea typeface="宋体" panose="02010600030101010101" pitchFamily="2" charset="-122"/>
                <a:cs typeface="宋体" panose="02010600030101010101" pitchFamily="2" charset="-122"/>
              </a:rPr>
              <a:t>》</a:t>
            </a:r>
            <a:endParaRPr kumimoji="0" lang="en-US" altLang="zh-CN" b="1" i="0" u="none" kern="0" cap="none" spc="0" normalizeH="0" baseline="0" noProof="1">
              <a:ln>
                <a:noFill/>
              </a:ln>
              <a:solidFill>
                <a:srgbClr val="0070C0"/>
              </a:solidFill>
              <a:uLnTx/>
              <a:uFillTx/>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103449"/>
                                        </p:tgtEl>
                                        <p:attrNameLst>
                                          <p:attrName>style.visibility</p:attrName>
                                        </p:attrNameLst>
                                      </p:cBhvr>
                                      <p:to>
                                        <p:strVal val="visible"/>
                                      </p:to>
                                    </p:set>
                                    <p:animEffect transition="in" filter="dissolve">
                                      <p:cBhvr>
                                        <p:cTn id="13" dur="500"/>
                                        <p:tgtEl>
                                          <p:spTgt spid="10344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dissolv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dissolve">
                                      <p:cBhvr>
                                        <p:cTn id="21" dur="500"/>
                                        <p:tgtEl>
                                          <p:spTgt spid="3"/>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dissolve">
                                      <p:cBhvr>
                                        <p:cTn id="24" dur="500"/>
                                        <p:tgtEl>
                                          <p:spTgt spid="18"/>
                                        </p:tgtEl>
                                      </p:cBhvr>
                                    </p:animEffect>
                                  </p:childTnLst>
                                </p:cTn>
                              </p:par>
                              <p:par>
                                <p:cTn id="25" presetID="9" presetClass="entr" presetSubtype="0" fill="hold" nodeType="withEffect">
                                  <p:stCondLst>
                                    <p:cond delay="0"/>
                                  </p:stCondLst>
                                  <p:childTnLst>
                                    <p:set>
                                      <p:cBhvr>
                                        <p:cTn id="26" dur="1" fill="hold">
                                          <p:stCondLst>
                                            <p:cond delay="0"/>
                                          </p:stCondLst>
                                        </p:cTn>
                                        <p:tgtEl>
                                          <p:spTgt spid="103451"/>
                                        </p:tgtEl>
                                        <p:attrNameLst>
                                          <p:attrName>style.visibility</p:attrName>
                                        </p:attrNameLst>
                                      </p:cBhvr>
                                      <p:to>
                                        <p:strVal val="visible"/>
                                      </p:to>
                                    </p:set>
                                    <p:animEffect transition="in" filter="dissolve">
                                      <p:cBhvr>
                                        <p:cTn id="27" dur="500"/>
                                        <p:tgtEl>
                                          <p:spTgt spid="10345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03440"/>
                                        </p:tgtEl>
                                        <p:attrNameLst>
                                          <p:attrName>style.visibility</p:attrName>
                                        </p:attrNameLst>
                                      </p:cBhvr>
                                      <p:to>
                                        <p:strVal val="visible"/>
                                      </p:to>
                                    </p:set>
                                    <p:animEffect transition="in" filter="dissolve">
                                      <p:cBhvr>
                                        <p:cTn id="30" dur="500"/>
                                        <p:tgtEl>
                                          <p:spTgt spid="103440"/>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dissolve">
                                      <p:cBhvr>
                                        <p:cTn id="35" dur="500"/>
                                        <p:tgtEl>
                                          <p:spTgt spid="7"/>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500"/>
                                        <p:tgtEl>
                                          <p:spTgt spid="19"/>
                                        </p:tgtEl>
                                      </p:cBhvr>
                                    </p:animEffect>
                                  </p:childTnLst>
                                </p:cTn>
                              </p:par>
                              <p:par>
                                <p:cTn id="39" presetID="9"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dissolve">
                                      <p:cBhvr>
                                        <p:cTn id="4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1034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a:xfrm>
            <a:off x="1140071" y="600582"/>
            <a:ext cx="9271846" cy="857721"/>
          </a:xfrm>
        </p:spPr>
        <p:txBody>
          <a:bodyPr wrap="square" lIns="58048" tIns="29024" rIns="58048" bIns="29024" rtlCol="0" anchor="ctr" anchorCtr="0">
            <a:noAutofit/>
          </a:bodyPr>
          <a:lstStyle/>
          <a:p>
            <a:pPr marL="0" marR="0" indent="0" algn="ctr" defTabSz="914400" rtl="0" eaLnBrk="1" fontAlgn="auto" latinLnBrk="0" hangingPunct="1">
              <a:lnSpc>
                <a:spcPct val="100000"/>
              </a:lnSpc>
              <a:spcBef>
                <a:spcPct val="0"/>
              </a:spcBef>
              <a:spcAft>
                <a:spcPct val="0"/>
              </a:spcAft>
              <a:buClrTx/>
              <a:buSzTx/>
              <a:buFontTx/>
              <a:buNone/>
            </a:pPr>
            <a:r>
              <a:rPr kumimoji="0" lang="zh-CN" altLang="en-US" b="1" i="0" u="none" strike="noStrike" kern="1200" cap="none" spc="600" normalizeH="0" baseline="0" noProof="1">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mj-cs"/>
              </a:rPr>
              <a:t>我国的政治制度</a:t>
            </a:r>
          </a:p>
        </p:txBody>
      </p:sp>
      <p:sp>
        <p:nvSpPr>
          <p:cNvPr id="12290" name="内容占位符 2"/>
          <p:cNvSpPr>
            <a:spLocks noGrp="1"/>
          </p:cNvSpPr>
          <p:nvPr>
            <p:ph idx="4294967295"/>
          </p:nvPr>
        </p:nvSpPr>
        <p:spPr>
          <a:xfrm>
            <a:off x="0" y="2057400"/>
            <a:ext cx="9271000" cy="3394075"/>
          </a:xfrm>
        </p:spPr>
        <p:txBody>
          <a:bodyPr wrap="square" lIns="58048" tIns="29024" rIns="58048" bIns="29024" anchor="t"/>
          <a:lstStyle/>
          <a:p>
            <a:r>
              <a:rPr lang="zh-CN" altLang="en-US" sz="3490" b="1" dirty="0">
                <a:latin typeface="微软雅黑" panose="020B0503020204020204" charset="-122"/>
              </a:rPr>
              <a:t>根本政治制度：</a:t>
            </a:r>
          </a:p>
          <a:p>
            <a:endParaRPr lang="zh-CN" altLang="en-US" sz="3490" b="1" dirty="0">
              <a:latin typeface="微软雅黑" panose="020B0503020204020204" charset="-122"/>
            </a:endParaRPr>
          </a:p>
          <a:p>
            <a:r>
              <a:rPr lang="zh-CN" altLang="en-US" sz="3490" b="1" dirty="0">
                <a:latin typeface="微软雅黑" panose="020B0503020204020204" charset="-122"/>
              </a:rPr>
              <a:t>基本政治制度：</a:t>
            </a:r>
          </a:p>
        </p:txBody>
      </p:sp>
      <p:pic>
        <p:nvPicPr>
          <p:cNvPr id="4" name="图片 3"/>
          <p:cNvPicPr>
            <a:picLocks noChangeAspect="1"/>
          </p:cNvPicPr>
          <p:nvPr/>
        </p:nvPicPr>
        <p:blipFill>
          <a:blip r:embed="rId2" cstate="print"/>
          <a:stretch>
            <a:fillRect/>
          </a:stretch>
        </p:blipFill>
        <p:spPr>
          <a:xfrm>
            <a:off x="8318548" y="1458595"/>
            <a:ext cx="3363591" cy="2383790"/>
          </a:xfrm>
          <a:prstGeom prst="roundRect">
            <a:avLst/>
          </a:prstGeom>
        </p:spPr>
      </p:pic>
      <p:sp>
        <p:nvSpPr>
          <p:cNvPr id="5" name="矩形 4"/>
          <p:cNvSpPr/>
          <p:nvPr/>
        </p:nvSpPr>
        <p:spPr>
          <a:xfrm>
            <a:off x="2996488" y="2665841"/>
            <a:ext cx="5321655" cy="526415"/>
          </a:xfrm>
          <a:prstGeom prst="rect">
            <a:avLst/>
          </a:prstGeom>
          <a:noFill/>
          <a:ln>
            <a:noFill/>
          </a:ln>
        </p:spPr>
        <p:txBody>
          <a:bodyPr lIns="58048" tIns="29024" rIns="58048" bIns="29024">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045" b="1" i="0" u="none" strike="noStrike" kern="1200" cap="none" spc="0" normalizeH="0" baseline="0" noProof="0" dirty="0">
                <a:ln w="13462">
                  <a:solidFill>
                    <a:schemeClr val="bg1"/>
                  </a:solidFill>
                  <a:prstDash val="solid"/>
                </a:ln>
                <a:solidFill>
                  <a:srgbClr val="FF0000"/>
                </a:solidFill>
                <a:effectLst>
                  <a:outerShdw dist="38100" dir="2700000" algn="bl" rotWithShape="0">
                    <a:schemeClr val="accent5"/>
                  </a:outerShdw>
                </a:effectLst>
                <a:uLnTx/>
                <a:uFillTx/>
                <a:latin typeface="微软雅黑" panose="020B0503020204020204" charset="-122"/>
                <a:ea typeface="微软雅黑" panose="020B0503020204020204" charset="-122"/>
                <a:cs typeface="+mn-cs"/>
              </a:rPr>
              <a:t>人民代表大会制度</a:t>
            </a:r>
          </a:p>
        </p:txBody>
      </p:sp>
      <p:pic>
        <p:nvPicPr>
          <p:cNvPr id="12293" name="图片 5"/>
          <p:cNvPicPr>
            <a:picLocks noChangeAspect="1"/>
          </p:cNvPicPr>
          <p:nvPr/>
        </p:nvPicPr>
        <p:blipFill>
          <a:blip r:embed="rId3" cstate="print"/>
          <a:stretch>
            <a:fillRect/>
          </a:stretch>
        </p:blipFill>
        <p:spPr>
          <a:xfrm>
            <a:off x="1140440" y="4061356"/>
            <a:ext cx="1330682" cy="1726527"/>
          </a:xfrm>
          <a:prstGeom prst="rect">
            <a:avLst/>
          </a:prstGeom>
          <a:noFill/>
          <a:ln w="9525">
            <a:noFill/>
          </a:ln>
        </p:spPr>
      </p:pic>
      <p:sp>
        <p:nvSpPr>
          <p:cNvPr id="7" name="矩形 6"/>
          <p:cNvSpPr/>
          <p:nvPr/>
        </p:nvSpPr>
        <p:spPr>
          <a:xfrm>
            <a:off x="2411319" y="4061334"/>
            <a:ext cx="6452297" cy="459494"/>
          </a:xfrm>
          <a:prstGeom prst="rect">
            <a:avLst/>
          </a:prstGeom>
          <a:noFill/>
          <a:ln>
            <a:noFill/>
          </a:ln>
        </p:spPr>
        <p:txBody>
          <a:bodyPr wrap="none" lIns="58048" tIns="29024" rIns="58048" bIns="29024">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605" b="1" i="0" u="none" strike="noStrike" kern="1200" cap="none" spc="0" normalizeH="0" baseline="0" noProof="0" dirty="0">
                <a:ln w="13462">
                  <a:solidFill>
                    <a:schemeClr val="bg1"/>
                  </a:solidFill>
                  <a:prstDash val="solid"/>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中国共产党领导的多党合作和政治协商制度</a:t>
            </a:r>
          </a:p>
        </p:txBody>
      </p:sp>
      <p:sp>
        <p:nvSpPr>
          <p:cNvPr id="8" name="矩形 7"/>
          <p:cNvSpPr/>
          <p:nvPr/>
        </p:nvSpPr>
        <p:spPr>
          <a:xfrm>
            <a:off x="4248435" y="5177155"/>
            <a:ext cx="5737542" cy="610870"/>
          </a:xfrm>
          <a:prstGeom prst="rect">
            <a:avLst/>
          </a:prstGeom>
          <a:noFill/>
          <a:ln>
            <a:noFill/>
          </a:ln>
        </p:spPr>
        <p:txBody>
          <a:bodyPr wrap="square" lIns="58048" tIns="29024" rIns="58048" bIns="29024">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w="13462">
                  <a:solidFill>
                    <a:schemeClr val="bg1"/>
                  </a:solidFill>
                  <a:prstDash val="solid"/>
                </a:ln>
                <a:solidFill>
                  <a:srgbClr val="FF0000"/>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民族区域自治制度</a:t>
            </a:r>
          </a:p>
        </p:txBody>
      </p:sp>
      <p:pic>
        <p:nvPicPr>
          <p:cNvPr id="12296" name="图片 8" descr="0006018844276268_b.jpg"/>
          <p:cNvPicPr>
            <a:picLocks noChangeAspect="1"/>
          </p:cNvPicPr>
          <p:nvPr/>
        </p:nvPicPr>
        <p:blipFill>
          <a:blip r:embed="rId4" cstate="print">
            <a:clrChange>
              <a:clrFrom>
                <a:srgbClr val="FFFFFF"/>
              </a:clrFrom>
              <a:clrTo>
                <a:srgbClr val="FFFFFF">
                  <a:alpha val="0"/>
                </a:srgbClr>
              </a:clrTo>
            </a:clrChange>
          </a:blip>
          <a:srcRect l="26358" t="14285" r="14537" b="11308"/>
          <a:stretch>
            <a:fillRect/>
          </a:stretch>
        </p:blipFill>
        <p:spPr>
          <a:xfrm>
            <a:off x="2180536" y="854838"/>
            <a:ext cx="642536" cy="603730"/>
          </a:xfrm>
          <a:prstGeom prst="rect">
            <a:avLst/>
          </a:prstGeom>
          <a:noFill/>
          <a:ln w="9525">
            <a:noFill/>
          </a:ln>
        </p:spPr>
      </p:pic>
      <p:sp>
        <p:nvSpPr>
          <p:cNvPr id="2" name="文本框 1"/>
          <p:cNvSpPr txBox="1"/>
          <p:nvPr/>
        </p:nvSpPr>
        <p:spPr>
          <a:xfrm>
            <a:off x="0" y="-27305"/>
            <a:ext cx="2877711" cy="629403"/>
          </a:xfrm>
          <a:prstGeom prst="rect">
            <a:avLst/>
          </a:prstGeom>
          <a:noFill/>
        </p:spPr>
        <p:txBody>
          <a:bodyPr wrap="none" rtlCol="0" anchor="t">
            <a:spAutoFit/>
          </a:bodyPr>
          <a:lstStyle/>
          <a:p>
            <a:r>
              <a:rPr lang="zh-CN" altLang="en-US" sz="3490" b="1" dirty="0">
                <a:latin typeface="微软雅黑" panose="020B0503020204020204" charset="-122"/>
                <a:sym typeface="+mn-ea"/>
              </a:rPr>
              <a:t>【拓展延伸】</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Text Box 3"/>
          <p:cNvSpPr txBox="1">
            <a:spLocks noChangeArrowheads="1"/>
          </p:cNvSpPr>
          <p:nvPr/>
        </p:nvSpPr>
        <p:spPr bwMode="auto">
          <a:xfrm>
            <a:off x="1890438" y="3405188"/>
            <a:ext cx="1356423" cy="584200"/>
          </a:xfrm>
          <a:prstGeom prst="rect">
            <a:avLst/>
          </a:prstGeom>
          <a:noFill/>
          <a:ln w="9525">
            <a:noFill/>
            <a:miter lim="800000"/>
          </a:ln>
          <a:effectLst/>
        </p:spPr>
        <p:txBody>
          <a:bodyPr>
            <a:spAutoFit/>
          </a:bodyPr>
          <a:lstStyle/>
          <a:p>
            <a:pPr>
              <a:defRPr/>
            </a:pPr>
            <a:r>
              <a:rPr kumimoji="1" lang="zh-CN" altLang="en-US" sz="3200" b="1">
                <a:effectLst>
                  <a:outerShdw blurRad="38100" dist="38100" dir="2700000" algn="tl">
                    <a:srgbClr val="C0C0C0"/>
                  </a:outerShdw>
                </a:effectLst>
                <a:latin typeface="黑体" panose="02010609060101010101" pitchFamily="49" charset="-122"/>
                <a:ea typeface="黑体" panose="02010609060101010101" pitchFamily="49" charset="-122"/>
              </a:rPr>
              <a:t>三级</a:t>
            </a:r>
          </a:p>
        </p:txBody>
      </p:sp>
      <p:sp>
        <p:nvSpPr>
          <p:cNvPr id="115716" name="Text Box 4"/>
          <p:cNvSpPr txBox="1">
            <a:spLocks noChangeArrowheads="1"/>
          </p:cNvSpPr>
          <p:nvPr/>
        </p:nvSpPr>
        <p:spPr bwMode="auto">
          <a:xfrm>
            <a:off x="3619241" y="2540000"/>
            <a:ext cx="3234182" cy="584200"/>
          </a:xfrm>
          <a:prstGeom prst="rect">
            <a:avLst/>
          </a:prstGeom>
          <a:noFill/>
          <a:ln w="9525">
            <a:noFill/>
            <a:miter lim="800000"/>
          </a:ln>
          <a:effectLst/>
        </p:spPr>
        <p:txBody>
          <a:bodyPr>
            <a:spAutoFit/>
          </a:bodyPr>
          <a:lstStyle/>
          <a:p>
            <a:pPr>
              <a:defRPr/>
            </a:pPr>
            <a:r>
              <a:rPr kumimoji="1" lang="zh-CN" altLang="en-US" sz="3200" b="1">
                <a:effectLst>
                  <a:outerShdw blurRad="38100" dist="38100" dir="2700000" algn="tl">
                    <a:srgbClr val="C0C0C0"/>
                  </a:outerShdw>
                </a:effectLst>
                <a:latin typeface="黑体" panose="02010609060101010101" pitchFamily="49" charset="-122"/>
                <a:ea typeface="黑体" panose="02010609060101010101" pitchFamily="49" charset="-122"/>
              </a:rPr>
              <a:t>自治区</a:t>
            </a:r>
            <a:r>
              <a:rPr kumimoji="1" lang="zh-CN" altLang="en-US" sz="3200" b="1">
                <a:latin typeface="黑体" panose="02010609060101010101" pitchFamily="49" charset="-122"/>
                <a:ea typeface="黑体" panose="02010609060101010101" pitchFamily="49" charset="-122"/>
              </a:rPr>
              <a:t>（</a:t>
            </a:r>
            <a:r>
              <a:rPr kumimoji="1" lang="en-US" altLang="zh-CN" sz="3200" b="1">
                <a:latin typeface="黑体" panose="02010609060101010101" pitchFamily="49" charset="-122"/>
                <a:ea typeface="黑体" panose="02010609060101010101" pitchFamily="49" charset="-122"/>
              </a:rPr>
              <a:t>5</a:t>
            </a:r>
            <a:r>
              <a:rPr kumimoji="1" lang="zh-CN" altLang="en-US" sz="3200" b="1">
                <a:latin typeface="黑体" panose="02010609060101010101" pitchFamily="49" charset="-122"/>
                <a:ea typeface="黑体" panose="02010609060101010101" pitchFamily="49" charset="-122"/>
              </a:rPr>
              <a:t>个）</a:t>
            </a:r>
          </a:p>
        </p:txBody>
      </p:sp>
      <p:sp>
        <p:nvSpPr>
          <p:cNvPr id="115717" name="AutoShape 5"/>
          <p:cNvSpPr>
            <a:spLocks noChangeArrowheads="1"/>
          </p:cNvSpPr>
          <p:nvPr/>
        </p:nvSpPr>
        <p:spPr bwMode="auto">
          <a:xfrm>
            <a:off x="7272291" y="2770818"/>
            <a:ext cx="957103" cy="354012"/>
          </a:xfrm>
          <a:prstGeom prst="rightArrow">
            <a:avLst>
              <a:gd name="adj1" fmla="val 50000"/>
              <a:gd name="adj2" fmla="val 113031"/>
            </a:avLst>
          </a:prstGeom>
          <a:solidFill>
            <a:srgbClr val="FF0000"/>
          </a:solidFill>
          <a:ln w="9525">
            <a:solidFill>
              <a:schemeClr val="tx1"/>
            </a:solidFill>
            <a:miter lim="800000"/>
          </a:ln>
        </p:spPr>
        <p:txBody>
          <a:bodyPr wrap="none" anchor="ctr"/>
          <a:lstStyle/>
          <a:p>
            <a:endParaRPr lang="zh-CN" altLang="en-US">
              <a:latin typeface="Arial" panose="020B0604020202020204" pitchFamily="34" charset="0"/>
            </a:endParaRPr>
          </a:p>
        </p:txBody>
      </p:sp>
      <p:sp>
        <p:nvSpPr>
          <p:cNvPr id="115718" name="Text Box 6"/>
          <p:cNvSpPr txBox="1">
            <a:spLocks noChangeArrowheads="1"/>
          </p:cNvSpPr>
          <p:nvPr/>
        </p:nvSpPr>
        <p:spPr bwMode="auto">
          <a:xfrm>
            <a:off x="8501529" y="2670175"/>
            <a:ext cx="2242209" cy="579438"/>
          </a:xfrm>
          <a:prstGeom prst="rect">
            <a:avLst/>
          </a:prstGeom>
          <a:noFill/>
          <a:ln w="9525">
            <a:noFill/>
            <a:miter lim="800000"/>
          </a:ln>
          <a:effectLst/>
        </p:spPr>
        <p:txBody>
          <a:bodyPr wrap="square">
            <a:spAutoFit/>
          </a:bodyPr>
          <a:lstStyle/>
          <a:p>
            <a:pPr>
              <a:defRPr/>
            </a:pPr>
            <a:r>
              <a:rPr kumimoji="1" lang="zh-CN" altLang="en-US" sz="3200" b="1" dirty="0">
                <a:effectLst>
                  <a:outerShdw blurRad="38100" dist="38100" dir="2700000" algn="tl">
                    <a:srgbClr val="C0C0C0"/>
                  </a:outerShdw>
                </a:effectLst>
                <a:latin typeface="黑体" panose="02010609060101010101" pitchFamily="49" charset="-122"/>
                <a:ea typeface="黑体" panose="02010609060101010101" pitchFamily="49" charset="-122"/>
              </a:rPr>
              <a:t>省一级</a:t>
            </a:r>
          </a:p>
        </p:txBody>
      </p:sp>
      <p:sp>
        <p:nvSpPr>
          <p:cNvPr id="115719" name="Text Box 7"/>
          <p:cNvSpPr txBox="1">
            <a:spLocks noChangeArrowheads="1"/>
          </p:cNvSpPr>
          <p:nvPr/>
        </p:nvSpPr>
        <p:spPr bwMode="auto">
          <a:xfrm>
            <a:off x="3422731" y="3405190"/>
            <a:ext cx="3612927" cy="584775"/>
          </a:xfrm>
          <a:prstGeom prst="rect">
            <a:avLst/>
          </a:prstGeom>
          <a:noFill/>
          <a:ln w="9525">
            <a:noFill/>
            <a:miter lim="800000"/>
          </a:ln>
          <a:effectLst/>
        </p:spPr>
        <p:txBody>
          <a:bodyPr wrap="square">
            <a:spAutoFit/>
          </a:bodyPr>
          <a:lstStyle/>
          <a:p>
            <a:pPr>
              <a:defRPr/>
            </a:pPr>
            <a:r>
              <a:rPr kumimoji="1" lang="zh-CN" altLang="en-US" sz="3200" b="1" dirty="0">
                <a:effectLst>
                  <a:outerShdw blurRad="38100" dist="38100" dir="2700000" algn="tl">
                    <a:srgbClr val="C0C0C0"/>
                  </a:outerShdw>
                </a:effectLst>
                <a:latin typeface="黑体" panose="02010609060101010101" pitchFamily="49" charset="-122"/>
                <a:ea typeface="黑体" panose="02010609060101010101" pitchFamily="49" charset="-122"/>
              </a:rPr>
              <a:t>自治州（</a:t>
            </a:r>
            <a:r>
              <a:rPr kumimoji="1" lang="en-US" altLang="zh-CN" sz="3200" b="1" dirty="0">
                <a:effectLst>
                  <a:outerShdw blurRad="38100" dist="38100" dir="2700000" algn="tl">
                    <a:srgbClr val="C0C0C0"/>
                  </a:outerShdw>
                </a:effectLst>
                <a:latin typeface="黑体" panose="02010609060101010101" pitchFamily="49" charset="-122"/>
                <a:ea typeface="黑体" panose="02010609060101010101" pitchFamily="49" charset="-122"/>
              </a:rPr>
              <a:t>30</a:t>
            </a:r>
            <a:r>
              <a:rPr kumimoji="1" lang="zh-CN" altLang="en-US" sz="3200" b="1" dirty="0">
                <a:effectLst>
                  <a:outerShdw blurRad="38100" dist="38100" dir="2700000" algn="tl">
                    <a:srgbClr val="C0C0C0"/>
                  </a:outerShdw>
                </a:effectLst>
                <a:latin typeface="黑体" panose="02010609060101010101" pitchFamily="49" charset="-122"/>
                <a:ea typeface="黑体" panose="02010609060101010101" pitchFamily="49" charset="-122"/>
              </a:rPr>
              <a:t>个）</a:t>
            </a:r>
            <a:endParaRPr kumimoji="1" lang="zh-CN" altLang="en-US" sz="3200" b="1" dirty="0">
              <a:latin typeface="黑体" panose="02010609060101010101" pitchFamily="49" charset="-122"/>
              <a:ea typeface="黑体" panose="02010609060101010101" pitchFamily="49" charset="-122"/>
            </a:endParaRPr>
          </a:p>
        </p:txBody>
      </p:sp>
      <p:sp>
        <p:nvSpPr>
          <p:cNvPr id="115720" name="AutoShape 8"/>
          <p:cNvSpPr>
            <a:spLocks noChangeArrowheads="1"/>
          </p:cNvSpPr>
          <p:nvPr/>
        </p:nvSpPr>
        <p:spPr bwMode="auto">
          <a:xfrm>
            <a:off x="7035655" y="3571876"/>
            <a:ext cx="957103" cy="354012"/>
          </a:xfrm>
          <a:prstGeom prst="rightArrow">
            <a:avLst>
              <a:gd name="adj1" fmla="val 50000"/>
              <a:gd name="adj2" fmla="val 113031"/>
            </a:avLst>
          </a:prstGeom>
          <a:solidFill>
            <a:srgbClr val="FF0000"/>
          </a:solidFill>
          <a:ln w="9525">
            <a:solidFill>
              <a:schemeClr val="tx1"/>
            </a:solidFill>
            <a:miter lim="800000"/>
          </a:ln>
        </p:spPr>
        <p:txBody>
          <a:bodyPr wrap="none" anchor="ctr"/>
          <a:lstStyle/>
          <a:p>
            <a:endParaRPr lang="zh-CN" altLang="en-US">
              <a:latin typeface="Arial" panose="020B0604020202020204" pitchFamily="34" charset="0"/>
            </a:endParaRPr>
          </a:p>
        </p:txBody>
      </p:sp>
      <p:sp>
        <p:nvSpPr>
          <p:cNvPr id="115721" name="Text Box 9"/>
          <p:cNvSpPr txBox="1">
            <a:spLocks noChangeArrowheads="1"/>
          </p:cNvSpPr>
          <p:nvPr/>
        </p:nvSpPr>
        <p:spPr bwMode="auto">
          <a:xfrm>
            <a:off x="8303337" y="3571876"/>
            <a:ext cx="3866439" cy="583565"/>
          </a:xfrm>
          <a:prstGeom prst="rect">
            <a:avLst/>
          </a:prstGeom>
          <a:noFill/>
          <a:ln w="9525">
            <a:noFill/>
            <a:miter lim="800000"/>
          </a:ln>
          <a:effectLst/>
        </p:spPr>
        <p:txBody>
          <a:bodyPr wrap="square">
            <a:spAutoFit/>
          </a:bodyPr>
          <a:lstStyle/>
          <a:p>
            <a:pPr>
              <a:defRPr/>
            </a:pPr>
            <a:r>
              <a:rPr kumimoji="1" lang="zh-CN" altLang="en-US" sz="3200" b="1" dirty="0">
                <a:effectLst>
                  <a:outerShdw blurRad="38100" dist="38100" dir="2700000" algn="tl">
                    <a:srgbClr val="C0C0C0"/>
                  </a:outerShdw>
                </a:effectLst>
                <a:latin typeface="黑体" panose="02010609060101010101" pitchFamily="49" charset="-122"/>
                <a:ea typeface="黑体" panose="02010609060101010101" pitchFamily="49" charset="-122"/>
              </a:rPr>
              <a:t>设区的市一级</a:t>
            </a:r>
          </a:p>
        </p:txBody>
      </p:sp>
      <p:sp>
        <p:nvSpPr>
          <p:cNvPr id="115722" name="Text Box 10"/>
          <p:cNvSpPr txBox="1">
            <a:spLocks noChangeArrowheads="1"/>
          </p:cNvSpPr>
          <p:nvPr/>
        </p:nvSpPr>
        <p:spPr bwMode="auto">
          <a:xfrm>
            <a:off x="3600225" y="4197352"/>
            <a:ext cx="3055125" cy="584775"/>
          </a:xfrm>
          <a:prstGeom prst="rect">
            <a:avLst/>
          </a:prstGeom>
          <a:noFill/>
          <a:ln w="9525">
            <a:noFill/>
            <a:miter lim="800000"/>
          </a:ln>
          <a:effectLst/>
        </p:spPr>
        <p:txBody>
          <a:bodyPr wrap="square">
            <a:spAutoFit/>
          </a:bodyPr>
          <a:lstStyle/>
          <a:p>
            <a:pPr>
              <a:defRPr/>
            </a:pPr>
            <a:r>
              <a:rPr kumimoji="1" lang="zh-CN" altLang="en-US" sz="3200" b="1" dirty="0">
                <a:effectLst>
                  <a:outerShdw blurRad="38100" dist="38100" dir="2700000" algn="tl">
                    <a:srgbClr val="C0C0C0"/>
                  </a:outerShdw>
                </a:effectLst>
                <a:latin typeface="黑体" panose="02010609060101010101" pitchFamily="49" charset="-122"/>
                <a:ea typeface="黑体" panose="02010609060101010101" pitchFamily="49" charset="-122"/>
              </a:rPr>
              <a:t>自治县</a:t>
            </a:r>
            <a:r>
              <a:rPr kumimoji="1" lang="zh-CN" altLang="en-US" sz="3200" b="1" dirty="0">
                <a:latin typeface="黑体" panose="02010609060101010101" pitchFamily="49" charset="-122"/>
                <a:ea typeface="黑体" panose="02010609060101010101" pitchFamily="49" charset="-122"/>
              </a:rPr>
              <a:t>（旗）</a:t>
            </a:r>
          </a:p>
        </p:txBody>
      </p:sp>
      <p:sp>
        <p:nvSpPr>
          <p:cNvPr id="115723" name="AutoShape 11"/>
          <p:cNvSpPr>
            <a:spLocks noChangeArrowheads="1"/>
          </p:cNvSpPr>
          <p:nvPr/>
        </p:nvSpPr>
        <p:spPr bwMode="auto">
          <a:xfrm>
            <a:off x="7272291" y="4360870"/>
            <a:ext cx="957103" cy="350837"/>
          </a:xfrm>
          <a:prstGeom prst="rightArrow">
            <a:avLst>
              <a:gd name="adj1" fmla="val 50000"/>
              <a:gd name="adj2" fmla="val 113876"/>
            </a:avLst>
          </a:prstGeom>
          <a:solidFill>
            <a:srgbClr val="FF0000"/>
          </a:solidFill>
          <a:ln w="9525">
            <a:solidFill>
              <a:schemeClr val="tx1"/>
            </a:solidFill>
            <a:miter lim="800000"/>
          </a:ln>
        </p:spPr>
        <p:txBody>
          <a:bodyPr wrap="none" anchor="ctr"/>
          <a:lstStyle/>
          <a:p>
            <a:endParaRPr lang="zh-CN" altLang="en-US">
              <a:latin typeface="Arial" panose="020B0604020202020204" pitchFamily="34" charset="0"/>
            </a:endParaRPr>
          </a:p>
        </p:txBody>
      </p:sp>
      <p:sp>
        <p:nvSpPr>
          <p:cNvPr id="115724" name="Text Box 12"/>
          <p:cNvSpPr txBox="1">
            <a:spLocks noChangeArrowheads="1"/>
          </p:cNvSpPr>
          <p:nvPr/>
        </p:nvSpPr>
        <p:spPr bwMode="auto">
          <a:xfrm>
            <a:off x="8229399" y="4244025"/>
            <a:ext cx="2281849" cy="584775"/>
          </a:xfrm>
          <a:prstGeom prst="rect">
            <a:avLst/>
          </a:prstGeom>
          <a:noFill/>
          <a:ln w="9525">
            <a:noFill/>
            <a:miter lim="800000"/>
          </a:ln>
          <a:effectLst/>
        </p:spPr>
        <p:txBody>
          <a:bodyPr wrap="square">
            <a:spAutoFit/>
          </a:bodyPr>
          <a:lstStyle/>
          <a:p>
            <a:pPr>
              <a:defRPr/>
            </a:pPr>
            <a:r>
              <a:rPr kumimoji="1" lang="zh-CN" altLang="en-US" sz="3200" b="1" dirty="0">
                <a:effectLst>
                  <a:outerShdw blurRad="38100" dist="38100" dir="2700000" algn="tl">
                    <a:srgbClr val="C0C0C0"/>
                  </a:outerShdw>
                </a:effectLst>
                <a:latin typeface="黑体" panose="02010609060101010101" pitchFamily="49" charset="-122"/>
                <a:ea typeface="黑体" panose="02010609060101010101" pitchFamily="49" charset="-122"/>
              </a:rPr>
              <a:t>县一级</a:t>
            </a:r>
          </a:p>
        </p:txBody>
      </p:sp>
      <p:sp>
        <p:nvSpPr>
          <p:cNvPr id="115726" name="AutoShape 14"/>
          <p:cNvSpPr/>
          <p:nvPr/>
        </p:nvSpPr>
        <p:spPr bwMode="auto">
          <a:xfrm>
            <a:off x="3246860" y="2670175"/>
            <a:ext cx="353367" cy="2159000"/>
          </a:xfrm>
          <a:prstGeom prst="leftBrace">
            <a:avLst>
              <a:gd name="adj1" fmla="val 47886"/>
              <a:gd name="adj2" fmla="val 50000"/>
            </a:avLst>
          </a:prstGeom>
          <a:noFill/>
          <a:ln w="50800">
            <a:solidFill>
              <a:schemeClr val="tx1"/>
            </a:solidFill>
            <a:round/>
          </a:ln>
        </p:spPr>
        <p:txBody>
          <a:bodyPr wrap="none" anchor="ctr"/>
          <a:lstStyle/>
          <a:p>
            <a:endParaRPr lang="zh-CN" altLang="en-US">
              <a:latin typeface="Arial" panose="020B0604020202020204" pitchFamily="34" charset="0"/>
            </a:endParaRPr>
          </a:p>
        </p:txBody>
      </p:sp>
      <p:sp>
        <p:nvSpPr>
          <p:cNvPr id="22542" name="Text Box 14"/>
          <p:cNvSpPr txBox="1">
            <a:spLocks noChangeArrowheads="1"/>
          </p:cNvSpPr>
          <p:nvPr/>
        </p:nvSpPr>
        <p:spPr bwMode="auto">
          <a:xfrm>
            <a:off x="690785" y="5727387"/>
            <a:ext cx="7539556" cy="954087"/>
          </a:xfrm>
          <a:prstGeom prst="rect">
            <a:avLst/>
          </a:prstGeom>
          <a:solidFill>
            <a:srgbClr val="99CC00">
              <a:alpha val="29019"/>
            </a:srgbClr>
          </a:solidFill>
          <a:ln w="9525">
            <a:noFill/>
            <a:miter lim="800000"/>
          </a:ln>
        </p:spPr>
        <p:txBody>
          <a:bodyPr>
            <a:spAutoFit/>
          </a:bodyPr>
          <a:lstStyle/>
          <a:p>
            <a:r>
              <a:rPr lang="zh-CN" altLang="en-US" sz="2800" b="1">
                <a:latin typeface="Times New Roman" panose="02020603050405020304" pitchFamily="18" charset="0"/>
                <a:ea typeface="华文行楷" panose="02010800040101010101" pitchFamily="2" charset="-122"/>
              </a:rPr>
              <a:t>注：民族乡不属于民族自治地方，是与乡、镇平级的行政单位。</a:t>
            </a:r>
          </a:p>
        </p:txBody>
      </p:sp>
      <p:sp>
        <p:nvSpPr>
          <p:cNvPr id="11268" name="Text Box 4"/>
          <p:cNvSpPr txBox="1"/>
          <p:nvPr/>
        </p:nvSpPr>
        <p:spPr>
          <a:xfrm>
            <a:off x="1556086" y="1150942"/>
            <a:ext cx="4023315" cy="52387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defRPr/>
            </a:pPr>
            <a:r>
              <a:rPr lang="zh-CN" altLang="en-US" sz="2800" b="1" dirty="0" smtClean="0">
                <a:solidFill>
                  <a:srgbClr val="FF0000"/>
                </a:solidFill>
                <a:ea typeface="华文新魏" panose="02010800040101010101" pitchFamily="2" charset="-122"/>
              </a:rPr>
              <a:t>自治地方的设置</a:t>
            </a:r>
            <a:r>
              <a:rPr lang="en-US" altLang="zh-CN" sz="2800" b="1" dirty="0" smtClean="0">
                <a:solidFill>
                  <a:srgbClr val="FF0000"/>
                </a:solidFill>
                <a:ea typeface="华文新魏" panose="02010800040101010101" pitchFamily="2" charset="-122"/>
              </a:rPr>
              <a:t>:</a:t>
            </a:r>
          </a:p>
        </p:txBody>
      </p:sp>
      <p:sp>
        <p:nvSpPr>
          <p:cNvPr id="11270" name="Text Box 6"/>
          <p:cNvSpPr txBox="1">
            <a:spLocks noChangeArrowheads="1"/>
          </p:cNvSpPr>
          <p:nvPr/>
        </p:nvSpPr>
        <p:spPr bwMode="auto">
          <a:xfrm>
            <a:off x="5630105" y="1150939"/>
            <a:ext cx="5113556" cy="1231106"/>
          </a:xfrm>
          <a:prstGeom prst="rect">
            <a:avLst/>
          </a:prstGeom>
          <a:noFill/>
          <a:ln w="9525">
            <a:noFill/>
            <a:miter lim="800000"/>
          </a:ln>
        </p:spPr>
        <p:txBody>
          <a:bodyPr wrap="square">
            <a:spAutoFit/>
          </a:bodyPr>
          <a:lstStyle/>
          <a:p>
            <a:pPr>
              <a:spcBef>
                <a:spcPct val="50000"/>
              </a:spcBef>
            </a:pPr>
            <a:r>
              <a:rPr lang="zh-CN" altLang="en-US" sz="2800" b="1" dirty="0">
                <a:solidFill>
                  <a:srgbClr val="000000"/>
                </a:solidFill>
                <a:latin typeface="Arial" panose="020B0604020202020204" pitchFamily="34" charset="0"/>
                <a:ea typeface="华文新魏" panose="02010800040101010101" pitchFamily="2" charset="-122"/>
              </a:rPr>
              <a:t>少数民族</a:t>
            </a:r>
            <a:r>
              <a:rPr lang="zh-CN" altLang="en-US" sz="3200" b="1" dirty="0">
                <a:solidFill>
                  <a:srgbClr val="0000FF"/>
                </a:solidFill>
                <a:latin typeface="Arial" panose="020B0604020202020204" pitchFamily="34" charset="0"/>
                <a:ea typeface="华文新魏" panose="02010800040101010101" pitchFamily="2" charset="-122"/>
              </a:rPr>
              <a:t>聚居</a:t>
            </a:r>
            <a:r>
              <a:rPr lang="zh-CN" altLang="en-US" sz="2800" b="1" dirty="0">
                <a:solidFill>
                  <a:srgbClr val="000000"/>
                </a:solidFill>
                <a:latin typeface="Arial" panose="020B0604020202020204" pitchFamily="34" charset="0"/>
                <a:ea typeface="华文新魏" panose="02010800040101010101" pitchFamily="2" charset="-122"/>
              </a:rPr>
              <a:t>的地方</a:t>
            </a:r>
          </a:p>
          <a:p>
            <a:pPr>
              <a:spcBef>
                <a:spcPct val="50000"/>
              </a:spcBef>
            </a:pPr>
            <a:endParaRPr lang="zh-CN" altLang="en-US" sz="2800" dirty="0">
              <a:solidFill>
                <a:srgbClr val="FF0000"/>
              </a:solidFill>
              <a:latin typeface="Arial" panose="020B0604020202020204" pitchFamily="34" charset="0"/>
              <a:ea typeface="华文新魏" panose="02010800040101010101" pitchFamily="2" charset="-122"/>
            </a:endParaRPr>
          </a:p>
        </p:txBody>
      </p:sp>
      <p:sp>
        <p:nvSpPr>
          <p:cNvPr id="2" name="Text Box 4"/>
          <p:cNvSpPr txBox="1"/>
          <p:nvPr/>
        </p:nvSpPr>
        <p:spPr>
          <a:xfrm>
            <a:off x="5324271" y="1785926"/>
            <a:ext cx="6370161" cy="52322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defRPr/>
            </a:pPr>
            <a:r>
              <a:rPr lang="zh-CN" altLang="en-US" sz="2800" dirty="0" smtClean="0">
                <a:solidFill>
                  <a:srgbClr val="FF0000"/>
                </a:solidFill>
                <a:ea typeface="华文新魏" panose="02010800040101010101" pitchFamily="2" charset="-122"/>
                <a:sym typeface="宋体" panose="02010600030101010101" pitchFamily="2" charset="-122"/>
              </a:rPr>
              <a:t>（不是少数民族居住的地方）</a:t>
            </a:r>
            <a:endParaRPr lang="en-US" altLang="zh-CN" sz="2800" b="1" dirty="0" smtClean="0">
              <a:solidFill>
                <a:srgbClr val="FF0000"/>
              </a:solidFill>
              <a:ea typeface="华文新魏" panose="02010800040101010101" pitchFamily="2" charset="-122"/>
            </a:endParaRPr>
          </a:p>
        </p:txBody>
      </p:sp>
      <p:sp>
        <p:nvSpPr>
          <p:cNvPr id="4" name="文本框 3"/>
          <p:cNvSpPr txBox="1"/>
          <p:nvPr/>
        </p:nvSpPr>
        <p:spPr>
          <a:xfrm>
            <a:off x="814700" y="5057140"/>
            <a:ext cx="8105104" cy="522451"/>
          </a:xfrm>
          <a:prstGeom prst="rect">
            <a:avLst/>
          </a:prstGeom>
          <a:noFill/>
        </p:spPr>
        <p:txBody>
          <a:bodyPr wrap="none" rtlCol="0" anchor="t">
            <a:spAutoFit/>
          </a:bodyPr>
          <a:lstStyle/>
          <a:p>
            <a:r>
              <a:rPr lang="en-US" altLang="zh-CN" sz="2795" b="1" dirty="0">
                <a:solidFill>
                  <a:sysClr val="windowText" lastClr="000000"/>
                </a:solidFill>
                <a:latin typeface="微软雅黑" panose="020B0503020204020204" charset="-122"/>
                <a:ea typeface="微软雅黑" panose="020B0503020204020204" charset="-122"/>
                <a:cs typeface="+mn-ea"/>
                <a:sym typeface="+mn-ea"/>
              </a:rPr>
              <a:t> 70%</a:t>
            </a:r>
            <a:r>
              <a:rPr lang="zh-CN" altLang="en-US" sz="2795" b="1" dirty="0">
                <a:solidFill>
                  <a:sysClr val="windowText" lastClr="000000"/>
                </a:solidFill>
                <a:latin typeface="微软雅黑" panose="020B0503020204020204" charset="-122"/>
                <a:ea typeface="微软雅黑" panose="020B0503020204020204" charset="-122"/>
                <a:cs typeface="+mn-ea"/>
                <a:sym typeface="+mn-ea"/>
              </a:rPr>
              <a:t>以上的少数民族人民生活在民族自治地方 。 </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box(in)">
                                      <p:cBhvr>
                                        <p:cTn id="7" dur="2000"/>
                                        <p:tgtEl>
                                          <p:spTgt spid="1127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5715"/>
                                        </p:tgtEl>
                                        <p:attrNameLst>
                                          <p:attrName>style.visibility</p:attrName>
                                        </p:attrNameLst>
                                      </p:cBhvr>
                                      <p:to>
                                        <p:strVal val="visible"/>
                                      </p:to>
                                    </p:set>
                                    <p:animEffect transition="in" filter="box(in)">
                                      <p:cBhvr>
                                        <p:cTn id="17" dur="2000"/>
                                        <p:tgtEl>
                                          <p:spTgt spid="115715"/>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15726"/>
                                        </p:tgtEl>
                                        <p:attrNameLst>
                                          <p:attrName>style.visibility</p:attrName>
                                        </p:attrNameLst>
                                      </p:cBhvr>
                                      <p:to>
                                        <p:strVal val="visible"/>
                                      </p:to>
                                    </p:set>
                                    <p:animEffect transition="in" filter="box(in)">
                                      <p:cBhvr>
                                        <p:cTn id="20" dur="2000"/>
                                        <p:tgtEl>
                                          <p:spTgt spid="115726"/>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15716"/>
                                        </p:tgtEl>
                                        <p:attrNameLst>
                                          <p:attrName>style.visibility</p:attrName>
                                        </p:attrNameLst>
                                      </p:cBhvr>
                                      <p:to>
                                        <p:strVal val="visible"/>
                                      </p:to>
                                    </p:set>
                                    <p:animEffect transition="in" filter="box(in)">
                                      <p:cBhvr>
                                        <p:cTn id="25" dur="2000"/>
                                        <p:tgtEl>
                                          <p:spTgt spid="115716"/>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15717"/>
                                        </p:tgtEl>
                                        <p:attrNameLst>
                                          <p:attrName>style.visibility</p:attrName>
                                        </p:attrNameLst>
                                      </p:cBhvr>
                                      <p:to>
                                        <p:strVal val="visible"/>
                                      </p:to>
                                    </p:set>
                                    <p:animEffect transition="in" filter="box(in)">
                                      <p:cBhvr>
                                        <p:cTn id="28" dur="2000"/>
                                        <p:tgtEl>
                                          <p:spTgt spid="115717"/>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15718"/>
                                        </p:tgtEl>
                                        <p:attrNameLst>
                                          <p:attrName>style.visibility</p:attrName>
                                        </p:attrNameLst>
                                      </p:cBhvr>
                                      <p:to>
                                        <p:strVal val="visible"/>
                                      </p:to>
                                    </p:set>
                                    <p:animEffect transition="in" filter="box(in)">
                                      <p:cBhvr>
                                        <p:cTn id="31" dur="2000"/>
                                        <p:tgtEl>
                                          <p:spTgt spid="115718"/>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15719"/>
                                        </p:tgtEl>
                                        <p:attrNameLst>
                                          <p:attrName>style.visibility</p:attrName>
                                        </p:attrNameLst>
                                      </p:cBhvr>
                                      <p:to>
                                        <p:strVal val="visible"/>
                                      </p:to>
                                    </p:set>
                                    <p:animEffect transition="in" filter="box(in)">
                                      <p:cBhvr>
                                        <p:cTn id="34" dur="2000"/>
                                        <p:tgtEl>
                                          <p:spTgt spid="115719"/>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115720"/>
                                        </p:tgtEl>
                                        <p:attrNameLst>
                                          <p:attrName>style.visibility</p:attrName>
                                        </p:attrNameLst>
                                      </p:cBhvr>
                                      <p:to>
                                        <p:strVal val="visible"/>
                                      </p:to>
                                    </p:set>
                                    <p:animEffect transition="in" filter="box(in)">
                                      <p:cBhvr>
                                        <p:cTn id="37" dur="2000"/>
                                        <p:tgtEl>
                                          <p:spTgt spid="115720"/>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115721"/>
                                        </p:tgtEl>
                                        <p:attrNameLst>
                                          <p:attrName>style.visibility</p:attrName>
                                        </p:attrNameLst>
                                      </p:cBhvr>
                                      <p:to>
                                        <p:strVal val="visible"/>
                                      </p:to>
                                    </p:set>
                                    <p:animEffect transition="in" filter="box(in)">
                                      <p:cBhvr>
                                        <p:cTn id="40" dur="2000"/>
                                        <p:tgtEl>
                                          <p:spTgt spid="115721"/>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115722"/>
                                        </p:tgtEl>
                                        <p:attrNameLst>
                                          <p:attrName>style.visibility</p:attrName>
                                        </p:attrNameLst>
                                      </p:cBhvr>
                                      <p:to>
                                        <p:strVal val="visible"/>
                                      </p:to>
                                    </p:set>
                                    <p:animEffect transition="in" filter="box(in)">
                                      <p:cBhvr>
                                        <p:cTn id="43" dur="2000"/>
                                        <p:tgtEl>
                                          <p:spTgt spid="115722"/>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115723"/>
                                        </p:tgtEl>
                                        <p:attrNameLst>
                                          <p:attrName>style.visibility</p:attrName>
                                        </p:attrNameLst>
                                      </p:cBhvr>
                                      <p:to>
                                        <p:strVal val="visible"/>
                                      </p:to>
                                    </p:set>
                                    <p:animEffect transition="in" filter="box(in)">
                                      <p:cBhvr>
                                        <p:cTn id="46" dur="2000"/>
                                        <p:tgtEl>
                                          <p:spTgt spid="115723"/>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115724"/>
                                        </p:tgtEl>
                                        <p:attrNameLst>
                                          <p:attrName>style.visibility</p:attrName>
                                        </p:attrNameLst>
                                      </p:cBhvr>
                                      <p:to>
                                        <p:strVal val="visible"/>
                                      </p:to>
                                    </p:set>
                                    <p:animEffect transition="in" filter="box(in)">
                                      <p:cBhvr>
                                        <p:cTn id="49" dur="2000"/>
                                        <p:tgtEl>
                                          <p:spTgt spid="115724"/>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additive="base">
                                        <p:cTn id="54" dur="500" fill="hold"/>
                                        <p:tgtEl>
                                          <p:spTgt spid="4"/>
                                        </p:tgtEl>
                                        <p:attrNameLst>
                                          <p:attrName>ppt_x</p:attrName>
                                        </p:attrNameLst>
                                      </p:cBhvr>
                                      <p:tavLst>
                                        <p:tav tm="0">
                                          <p:val>
                                            <p:strVal val="#ppt_x"/>
                                          </p:val>
                                        </p:tav>
                                        <p:tav tm="100000">
                                          <p:val>
                                            <p:strVal val="#ppt_x"/>
                                          </p:val>
                                        </p:tav>
                                      </p:tavLst>
                                    </p:anim>
                                    <p:anim calcmode="lin" valueType="num">
                                      <p:cBhvr additive="base">
                                        <p:cTn id="5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22542"/>
                                        </p:tgtEl>
                                        <p:attrNameLst>
                                          <p:attrName>style.visibility</p:attrName>
                                        </p:attrNameLst>
                                      </p:cBhvr>
                                      <p:to>
                                        <p:strVal val="visible"/>
                                      </p:to>
                                    </p:set>
                                    <p:animEffect transition="in" filter="box(in)">
                                      <p:cBhvr>
                                        <p:cTn id="60" dur="2000"/>
                                        <p:tgtEl>
                                          <p:spTgt spid="22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animBg="1"/>
      <p:bldP spid="115716" grpId="0" animBg="1"/>
      <p:bldP spid="115717" grpId="0" bldLvl="0" animBg="1"/>
      <p:bldP spid="115718" grpId="0" bldLvl="0" animBg="1"/>
      <p:bldP spid="115719" grpId="0" animBg="1"/>
      <p:bldP spid="115720" grpId="0" bldLvl="0" animBg="1"/>
      <p:bldP spid="115721" grpId="0" bldLvl="0" animBg="1"/>
      <p:bldP spid="115722" grpId="0" animBg="1"/>
      <p:bldP spid="115723" grpId="0" bldLvl="0" animBg="1"/>
      <p:bldP spid="115724" grpId="0" bldLvl="0" animBg="1"/>
      <p:bldP spid="115726" grpId="0" animBg="1"/>
      <p:bldP spid="22542" grpId="0" bldLvl="0" animBg="1"/>
      <p:bldP spid="11270" grpId="0"/>
      <p:bldP spid="2" grpId="0" bldLvl="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flipV="1">
            <a:off x="2" y="772164"/>
            <a:ext cx="12120336" cy="15875"/>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63954" y="829310"/>
            <a:ext cx="11955959" cy="1198880"/>
          </a:xfrm>
          <a:prstGeom prst="rect">
            <a:avLst/>
          </a:prstGeom>
        </p:spPr>
        <p:txBody>
          <a:bodyPr wrap="square">
            <a:spAutoFit/>
          </a:bodyPr>
          <a:lstStyle/>
          <a:p>
            <a:r>
              <a:rPr lang="zh-CN" altLang="en-US" sz="2400" b="1" dirty="0" smtClean="0">
                <a:latin typeface="指尖上的温暖" panose="02010600010101010101" charset="-122"/>
                <a:ea typeface="指尖上的温暖" panose="02010600010101010101" charset="-122"/>
              </a:rPr>
              <a:t>材料一：在中国这个民族大家庭中</a:t>
            </a:r>
            <a:r>
              <a:rPr lang="en-US" altLang="zh-CN" sz="2400" b="1" dirty="0" smtClean="0">
                <a:latin typeface="指尖上的温暖" panose="02010600010101010101" charset="-122"/>
                <a:ea typeface="指尖上的温暖" panose="02010600010101010101" charset="-122"/>
              </a:rPr>
              <a:t>,</a:t>
            </a:r>
            <a:r>
              <a:rPr lang="zh-CN" altLang="en-US" sz="2400" b="1" dirty="0" smtClean="0">
                <a:latin typeface="指尖上的温暖" panose="02010600010101010101" charset="-122"/>
                <a:ea typeface="指尖上的温暖" panose="02010600010101010101" charset="-122"/>
              </a:rPr>
              <a:t>我们采取民族区域自治政策，是为了经过民族合作、民族互助，求得共同的发展</a:t>
            </a:r>
            <a:r>
              <a:rPr lang="en-US" altLang="zh-CN" sz="2400" b="1" dirty="0" smtClean="0">
                <a:latin typeface="指尖上的温暖" panose="02010600010101010101" charset="-122"/>
                <a:ea typeface="指尖上的温暖" panose="02010600010101010101" charset="-122"/>
              </a:rPr>
              <a:t>,</a:t>
            </a:r>
            <a:r>
              <a:rPr lang="zh-CN" altLang="en-US" sz="2400" b="1" dirty="0" smtClean="0">
                <a:latin typeface="指尖上的温暖" panose="02010600010101010101" charset="-122"/>
                <a:ea typeface="指尖上的温暖" panose="02010600010101010101" charset="-122"/>
              </a:rPr>
              <a:t>共同的繁荣。  </a:t>
            </a:r>
          </a:p>
          <a:p>
            <a:r>
              <a:rPr lang="zh-CN" altLang="en-US" sz="2400" b="1" dirty="0" smtClean="0">
                <a:latin typeface="指尖上的温暖" panose="02010600010101010101" charset="-122"/>
                <a:ea typeface="指尖上的温暖" panose="02010600010101010101" charset="-122"/>
              </a:rPr>
              <a:t>                                         </a:t>
            </a:r>
            <a:r>
              <a:rPr lang="en-US" altLang="zh-CN" sz="2400" b="1" dirty="0" smtClean="0">
                <a:latin typeface="指尖上的温暖" panose="02010600010101010101" charset="-122"/>
                <a:ea typeface="指尖上的温暖" panose="02010600010101010101" charset="-122"/>
              </a:rPr>
              <a:t>——    </a:t>
            </a:r>
            <a:r>
              <a:rPr lang="zh-CN" altLang="en-US" sz="2400" b="1" dirty="0" smtClean="0">
                <a:latin typeface="指尖上的温暖" panose="02010600010101010101" charset="-122"/>
                <a:ea typeface="指尖上的温暖" panose="02010600010101010101" charset="-122"/>
              </a:rPr>
              <a:t>周恩来</a:t>
            </a:r>
          </a:p>
        </p:txBody>
      </p:sp>
      <p:sp>
        <p:nvSpPr>
          <p:cNvPr id="17" name="矩形 16"/>
          <p:cNvSpPr/>
          <p:nvPr/>
        </p:nvSpPr>
        <p:spPr>
          <a:xfrm>
            <a:off x="0" y="2148833"/>
            <a:ext cx="12169775" cy="1198880"/>
          </a:xfrm>
          <a:prstGeom prst="rect">
            <a:avLst/>
          </a:prstGeom>
        </p:spPr>
        <p:txBody>
          <a:bodyPr wrap="square">
            <a:spAutoFit/>
          </a:bodyPr>
          <a:lstStyle/>
          <a:p>
            <a:pPr algn="l"/>
            <a:r>
              <a:rPr lang="zh-CN" altLang="en-US" sz="2400" b="1" dirty="0" smtClean="0">
                <a:latin typeface="指尖上的温暖" panose="02010600010101010101" charset="-122"/>
                <a:ea typeface="指尖上的温暖" panose="02010600010101010101" charset="-122"/>
              </a:rPr>
              <a:t>材料二：中华人民共和国各民族一律平等</a:t>
            </a:r>
            <a:r>
              <a:rPr lang="en-US" altLang="zh-CN" sz="2400" b="1" dirty="0" smtClean="0">
                <a:latin typeface="指尖上的温暖" panose="02010600010101010101" charset="-122"/>
                <a:ea typeface="指尖上的温暖" panose="02010600010101010101" charset="-122"/>
              </a:rPr>
              <a:t>……</a:t>
            </a:r>
            <a:r>
              <a:rPr lang="zh-CN" altLang="en-US" sz="2400" b="1" dirty="0" smtClean="0">
                <a:latin typeface="指尖上的温暖" panose="02010600010101010101" charset="-122"/>
                <a:ea typeface="指尖上的温暖" panose="02010600010101010101" charset="-122"/>
              </a:rPr>
              <a:t>国家根据各少数民族特点和需要，帮助各少数民族地区加速经济和文化的发展。                  </a:t>
            </a:r>
          </a:p>
          <a:p>
            <a:pPr algn="l"/>
            <a:r>
              <a:rPr lang="zh-CN" altLang="en-US" sz="2400" b="1" dirty="0" smtClean="0">
                <a:latin typeface="指尖上的温暖" panose="02010600010101010101" charset="-122"/>
                <a:ea typeface="指尖上的温暖" panose="02010600010101010101" charset="-122"/>
              </a:rPr>
              <a:t>                                   </a:t>
            </a:r>
            <a:r>
              <a:rPr lang="en-US" altLang="zh-CN" sz="2400" b="1" dirty="0" smtClean="0">
                <a:latin typeface="指尖上的温暖" panose="02010600010101010101" charset="-122"/>
                <a:ea typeface="指尖上的温暖" panose="02010600010101010101" charset="-122"/>
              </a:rPr>
              <a:t>—《</a:t>
            </a:r>
            <a:r>
              <a:rPr lang="zh-CN" altLang="en-US" sz="2400" b="1" dirty="0" smtClean="0">
                <a:latin typeface="指尖上的温暖" panose="02010600010101010101" charset="-122"/>
                <a:ea typeface="指尖上的温暖" panose="02010600010101010101" charset="-122"/>
              </a:rPr>
              <a:t>中华人民共和国宪法</a:t>
            </a:r>
            <a:r>
              <a:rPr lang="en-US" altLang="zh-CN" sz="2400" b="1" dirty="0" smtClean="0">
                <a:latin typeface="指尖上的温暖" panose="02010600010101010101" charset="-122"/>
                <a:ea typeface="指尖上的温暖" panose="02010600010101010101" charset="-122"/>
              </a:rPr>
              <a:t>》</a:t>
            </a:r>
            <a:endParaRPr lang="zh-CN" altLang="en-US" sz="2400" b="1" dirty="0">
              <a:latin typeface="指尖上的温暖" panose="02010600010101010101" charset="-122"/>
              <a:ea typeface="指尖上的温暖" panose="02010600010101010101" charset="-122"/>
            </a:endParaRPr>
          </a:p>
        </p:txBody>
      </p:sp>
      <p:sp>
        <p:nvSpPr>
          <p:cNvPr id="25" name="TextBox 24"/>
          <p:cNvSpPr txBox="1"/>
          <p:nvPr/>
        </p:nvSpPr>
        <p:spPr>
          <a:xfrm>
            <a:off x="7511043" y="3348991"/>
            <a:ext cx="4310129" cy="2000548"/>
          </a:xfrm>
          <a:prstGeom prst="rect">
            <a:avLst/>
          </a:prstGeom>
          <a:noFill/>
        </p:spPr>
        <p:txBody>
          <a:bodyPr wrap="square" rtlCol="0">
            <a:spAutoFit/>
          </a:bodyPr>
          <a:lstStyle/>
          <a:p>
            <a:r>
              <a:rPr lang="en-US" altLang="zh-CN" sz="2400" b="1" dirty="0" smtClean="0">
                <a:solidFill>
                  <a:srgbClr val="FF0000"/>
                </a:solidFill>
                <a:latin typeface="华文行楷" panose="02010800040101010101" pitchFamily="2" charset="-122"/>
                <a:ea typeface="华文行楷" panose="02010800040101010101" pitchFamily="2" charset="-122"/>
              </a:rPr>
              <a:t>1</a:t>
            </a:r>
            <a:r>
              <a:rPr lang="zh-CN" altLang="en-US" sz="2400" b="1" dirty="0" smtClean="0">
                <a:solidFill>
                  <a:srgbClr val="FF0000"/>
                </a:solidFill>
                <a:latin typeface="华文行楷" panose="02010800040101010101" pitchFamily="2" charset="-122"/>
                <a:ea typeface="华文行楷" panose="02010800040101010101" pitchFamily="2" charset="-122"/>
              </a:rPr>
              <a:t>、体现了国家充分尊重和保障少数民族管理本民族内部事务权利的精神</a:t>
            </a:r>
            <a:endParaRPr lang="en-US" altLang="zh-CN" sz="2400" b="1" dirty="0" smtClean="0">
              <a:solidFill>
                <a:srgbClr val="FF0000"/>
              </a:solidFill>
              <a:latin typeface="华文行楷" panose="02010800040101010101" pitchFamily="2" charset="-122"/>
              <a:ea typeface="华文行楷" panose="02010800040101010101" pitchFamily="2" charset="-122"/>
            </a:endParaRPr>
          </a:p>
          <a:p>
            <a:r>
              <a:rPr lang="en-US" altLang="zh-CN" sz="2400" b="1" dirty="0" smtClean="0">
                <a:solidFill>
                  <a:srgbClr val="FF0000"/>
                </a:solidFill>
                <a:latin typeface="华文行楷" panose="02010800040101010101" pitchFamily="2" charset="-122"/>
                <a:ea typeface="华文行楷" panose="02010800040101010101" pitchFamily="2" charset="-122"/>
              </a:rPr>
              <a:t>2</a:t>
            </a:r>
            <a:r>
              <a:rPr lang="zh-CN" altLang="en-US" sz="2400" b="1" dirty="0" smtClean="0">
                <a:solidFill>
                  <a:srgbClr val="FF0000"/>
                </a:solidFill>
                <a:latin typeface="华文行楷" panose="02010800040101010101" pitchFamily="2" charset="-122"/>
                <a:ea typeface="华文行楷" panose="02010800040101010101" pitchFamily="2" charset="-122"/>
              </a:rPr>
              <a:t>、有利于维护民族团结，巩固国家统一、促进民族发展</a:t>
            </a:r>
            <a:r>
              <a:rPr lang="zh-CN" altLang="en-US" sz="2800" b="1" dirty="0" smtClean="0">
                <a:solidFill>
                  <a:srgbClr val="FF0000"/>
                </a:solidFill>
                <a:latin typeface="华文行楷" panose="02010800040101010101" pitchFamily="2" charset="-122"/>
                <a:ea typeface="华文行楷" panose="02010800040101010101" pitchFamily="2" charset="-122"/>
              </a:rPr>
              <a:t>。</a:t>
            </a:r>
            <a:endParaRPr lang="en-US" altLang="zh-CN" sz="2800" b="1" dirty="0" smtClean="0">
              <a:solidFill>
                <a:srgbClr val="FF0000"/>
              </a:solidFill>
              <a:latin typeface="华文行楷" panose="02010800040101010101" pitchFamily="2" charset="-122"/>
              <a:ea typeface="华文行楷" panose="02010800040101010101" pitchFamily="2" charset="-122"/>
            </a:endParaRPr>
          </a:p>
        </p:txBody>
      </p:sp>
      <p:sp>
        <p:nvSpPr>
          <p:cNvPr id="29" name="矩形 28"/>
          <p:cNvSpPr/>
          <p:nvPr/>
        </p:nvSpPr>
        <p:spPr>
          <a:xfrm>
            <a:off x="0" y="4143380"/>
            <a:ext cx="12169775" cy="523220"/>
          </a:xfrm>
          <a:prstGeom prst="rect">
            <a:avLst/>
          </a:prstGeom>
        </p:spPr>
        <p:txBody>
          <a:bodyPr wrap="square">
            <a:spAutoFit/>
          </a:bodyPr>
          <a:lstStyle/>
          <a:p>
            <a:r>
              <a:rPr lang="zh-CN" altLang="en-US" sz="2800" b="1" dirty="0" smtClean="0">
                <a:latin typeface="指尖上的温暖" panose="02010600010101010101" charset="-122"/>
                <a:ea typeface="指尖上的温暖" panose="02010600010101010101" charset="-122"/>
              </a:rPr>
              <a:t>材料三：</a:t>
            </a:r>
            <a:endParaRPr lang="zh-CN" altLang="en-US" sz="2800" b="1" dirty="0">
              <a:latin typeface="指尖上的温暖" panose="02010600010101010101" charset="-122"/>
              <a:ea typeface="指尖上的温暖" panose="02010600010101010101" charset="-122"/>
            </a:endParaRPr>
          </a:p>
        </p:txBody>
      </p:sp>
      <p:sp>
        <p:nvSpPr>
          <p:cNvPr id="31" name="Line 17"/>
          <p:cNvSpPr>
            <a:spLocks noChangeShapeType="1"/>
          </p:cNvSpPr>
          <p:nvPr/>
        </p:nvSpPr>
        <p:spPr bwMode="auto">
          <a:xfrm flipV="1">
            <a:off x="2028689" y="1575107"/>
            <a:ext cx="3875144" cy="15148"/>
          </a:xfrm>
          <a:prstGeom prst="line">
            <a:avLst/>
          </a:prstGeom>
          <a:noFill/>
          <a:ln w="60325">
            <a:solidFill>
              <a:srgbClr val="FF3300"/>
            </a:solidFill>
            <a:miter lim="800000"/>
          </a:ln>
          <a:effectLst/>
        </p:spPr>
        <p:txBody>
          <a:bodyPr wrap="none"/>
          <a:lstStyle/>
          <a:p>
            <a:endParaRPr lang="zh-CN" altLang="en-US"/>
          </a:p>
        </p:txBody>
      </p:sp>
      <p:sp>
        <p:nvSpPr>
          <p:cNvPr id="32" name="Line 17"/>
          <p:cNvSpPr>
            <a:spLocks noChangeShapeType="1"/>
          </p:cNvSpPr>
          <p:nvPr/>
        </p:nvSpPr>
        <p:spPr bwMode="auto">
          <a:xfrm flipV="1">
            <a:off x="7130306" y="1590030"/>
            <a:ext cx="3543409" cy="28920"/>
          </a:xfrm>
          <a:prstGeom prst="line">
            <a:avLst/>
          </a:prstGeom>
          <a:noFill/>
          <a:ln w="60325">
            <a:solidFill>
              <a:srgbClr val="FF3300"/>
            </a:solidFill>
            <a:miter lim="800000"/>
          </a:ln>
          <a:effectLst/>
        </p:spPr>
        <p:txBody>
          <a:bodyPr wrap="none"/>
          <a:lstStyle/>
          <a:p>
            <a:endParaRPr lang="zh-CN" altLang="en-US"/>
          </a:p>
        </p:txBody>
      </p:sp>
      <p:sp>
        <p:nvSpPr>
          <p:cNvPr id="35" name="TextBox 34"/>
          <p:cNvSpPr txBox="1"/>
          <p:nvPr/>
        </p:nvSpPr>
        <p:spPr>
          <a:xfrm>
            <a:off x="285189" y="142853"/>
            <a:ext cx="11694475" cy="646331"/>
          </a:xfrm>
          <a:prstGeom prst="rect">
            <a:avLst/>
          </a:prstGeom>
          <a:noFill/>
        </p:spPr>
        <p:txBody>
          <a:bodyPr wrap="square" rtlCol="0">
            <a:spAutoFit/>
          </a:bodyPr>
          <a:lstStyle/>
          <a:p>
            <a:r>
              <a:rPr lang="zh-CN" altLang="en-US" sz="3600" b="1" dirty="0" smtClean="0">
                <a:latin typeface="华文行楷" panose="02010800040101010101" pitchFamily="2" charset="-122"/>
                <a:ea typeface="华文行楷" panose="02010800040101010101" pitchFamily="2" charset="-122"/>
              </a:rPr>
              <a:t>我国实行民族区域自治制度有何意义？</a:t>
            </a:r>
            <a:endParaRPr lang="zh-CN" altLang="en-US" sz="4000" b="1" dirty="0">
              <a:latin typeface="华文行楷" panose="02010800040101010101" pitchFamily="2" charset="-122"/>
              <a:ea typeface="华文行楷" panose="02010800040101010101" pitchFamily="2" charset="-122"/>
            </a:endParaRPr>
          </a:p>
        </p:txBody>
      </p:sp>
      <p:pic>
        <p:nvPicPr>
          <p:cNvPr id="18" name="图片 17" descr="1452759837173375.jpg"/>
          <p:cNvPicPr>
            <a:picLocks noChangeAspect="1"/>
          </p:cNvPicPr>
          <p:nvPr/>
        </p:nvPicPr>
        <p:blipFill>
          <a:blip r:embed="rId2" cstate="print">
            <a:clrChange>
              <a:clrFrom>
                <a:srgbClr val="FEFEFE"/>
              </a:clrFrom>
              <a:clrTo>
                <a:srgbClr val="FEFEFE">
                  <a:alpha val="0"/>
                </a:srgbClr>
              </a:clrTo>
            </a:clrChange>
          </a:blip>
          <a:stretch>
            <a:fillRect/>
          </a:stretch>
        </p:blipFill>
        <p:spPr>
          <a:xfrm>
            <a:off x="0" y="4000504"/>
            <a:ext cx="3777701" cy="2643182"/>
          </a:xfrm>
          <a:prstGeom prst="rect">
            <a:avLst/>
          </a:prstGeom>
        </p:spPr>
      </p:pic>
      <p:sp>
        <p:nvSpPr>
          <p:cNvPr id="20" name="TextBox 19"/>
          <p:cNvSpPr txBox="1"/>
          <p:nvPr/>
        </p:nvSpPr>
        <p:spPr>
          <a:xfrm>
            <a:off x="7701197" y="6088559"/>
            <a:ext cx="4310129" cy="892552"/>
          </a:xfrm>
          <a:prstGeom prst="rect">
            <a:avLst/>
          </a:prstGeom>
          <a:noFill/>
        </p:spPr>
        <p:txBody>
          <a:bodyPr wrap="square" rtlCol="0">
            <a:spAutoFit/>
          </a:bodyPr>
          <a:lstStyle/>
          <a:p>
            <a:r>
              <a:rPr lang="en-US" altLang="zh-CN" sz="2400" b="1" dirty="0" smtClean="0">
                <a:solidFill>
                  <a:srgbClr val="FF0000"/>
                </a:solidFill>
                <a:latin typeface="华文行楷" panose="02010800040101010101" pitchFamily="2" charset="-122"/>
                <a:ea typeface="华文行楷" panose="02010800040101010101" pitchFamily="2" charset="-122"/>
              </a:rPr>
              <a:t>3</a:t>
            </a:r>
            <a:r>
              <a:rPr lang="zh-CN" altLang="en-US" sz="2400" b="1" dirty="0" smtClean="0">
                <a:solidFill>
                  <a:srgbClr val="FF0000"/>
                </a:solidFill>
                <a:latin typeface="华文行楷" panose="02010800040101010101" pitchFamily="2" charset="-122"/>
                <a:ea typeface="华文行楷" panose="02010800040101010101" pitchFamily="2" charset="-122"/>
              </a:rPr>
              <a:t>、为实现各民族共同繁荣奠定基础</a:t>
            </a:r>
            <a:r>
              <a:rPr lang="zh-CN" altLang="en-US" sz="2800" b="1" dirty="0" smtClean="0">
                <a:solidFill>
                  <a:srgbClr val="FF0000"/>
                </a:solidFill>
                <a:latin typeface="华文行楷" panose="02010800040101010101" pitchFamily="2" charset="-122"/>
                <a:ea typeface="华文行楷" panose="02010800040101010101" pitchFamily="2" charset="-122"/>
              </a:rPr>
              <a:t>。</a:t>
            </a:r>
            <a:endParaRPr lang="en-US" altLang="zh-CN" sz="2800" b="1" dirty="0" smtClean="0">
              <a:solidFill>
                <a:srgbClr val="FF0000"/>
              </a:solidFill>
              <a:latin typeface="华文行楷" panose="02010800040101010101" pitchFamily="2" charset="-122"/>
              <a:ea typeface="华文行楷" panose="02010800040101010101" pitchFamily="2" charset="-122"/>
            </a:endParaRPr>
          </a:p>
        </p:txBody>
      </p:sp>
      <p:pic>
        <p:nvPicPr>
          <p:cNvPr id="13" name="Picture 3" descr="001fd04cebf512a00eab17"/>
          <p:cNvPicPr>
            <a:picLocks noChangeAspect="1" noChangeArrowheads="1"/>
          </p:cNvPicPr>
          <p:nvPr/>
        </p:nvPicPr>
        <p:blipFill>
          <a:blip r:embed="rId3"/>
          <a:srcRect/>
          <a:stretch>
            <a:fillRect/>
          </a:stretch>
        </p:blipFill>
        <p:spPr bwMode="auto">
          <a:xfrm>
            <a:off x="3707962" y="3786190"/>
            <a:ext cx="3422773" cy="2571768"/>
          </a:xfrm>
          <a:prstGeom prst="rect">
            <a:avLst/>
          </a:prstGeom>
          <a:noFill/>
          <a:ln w="9525">
            <a:noFill/>
            <a:miter lim="800000"/>
            <a:headEnd/>
            <a:tailEnd/>
          </a:ln>
        </p:spPr>
      </p:pic>
      <p:sp>
        <p:nvSpPr>
          <p:cNvPr id="14" name="矩形 13"/>
          <p:cNvSpPr/>
          <p:nvPr/>
        </p:nvSpPr>
        <p:spPr>
          <a:xfrm>
            <a:off x="3232576" y="6215082"/>
            <a:ext cx="4576658" cy="369332"/>
          </a:xfrm>
          <a:prstGeom prst="rect">
            <a:avLst/>
          </a:prstGeom>
        </p:spPr>
        <p:txBody>
          <a:bodyPr wrap="square">
            <a:spAutoFit/>
          </a:bodyPr>
          <a:lstStyle/>
          <a:p>
            <a:pPr algn="ctr" fontAlgn="auto"/>
            <a:r>
              <a:rPr lang="zh-CN" altLang="en-US" b="1" kern="10" dirty="0" smtClean="0">
                <a:ln w="9525">
                  <a:solidFill>
                    <a:srgbClr val="800000"/>
                  </a:solidFill>
                  <a:round/>
                </a:ln>
                <a:solidFill>
                  <a:srgbClr val="800000"/>
                </a:solidFill>
                <a:effectLst>
                  <a:outerShdw dist="35921" dir="2700000" algn="ctr" rotWithShape="0">
                    <a:srgbClr val="B2B2B2">
                      <a:alpha val="76999"/>
                    </a:srgbClr>
                  </a:outerShdw>
                </a:effectLst>
                <a:latin typeface="宋体" panose="02010600030101010101" pitchFamily="2" charset="-122"/>
              </a:rPr>
              <a:t>少数民族在“两会”中参政议政</a:t>
            </a:r>
            <a:endParaRPr lang="zh-CN" altLang="en-US" b="1" kern="10" dirty="0">
              <a:ln w="9525">
                <a:solidFill>
                  <a:srgbClr val="800000"/>
                </a:solidFill>
                <a:round/>
              </a:ln>
              <a:solidFill>
                <a:srgbClr val="800000"/>
              </a:solidFill>
              <a:effectLst>
                <a:outerShdw dist="35921" dir="2700000" algn="ctr" rotWithShape="0">
                  <a:srgbClr val="B2B2B2">
                    <a:alpha val="76999"/>
                  </a:srgbClr>
                </a:outerShdw>
              </a:effectLst>
              <a:latin typeface="宋体" panose="02010600030101010101" pitchFamily="2" charset="-122"/>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amond(in)">
                                      <p:cBhvr>
                                        <p:cTn id="7" dur="2000"/>
                                        <p:tgtEl>
                                          <p:spTgt spid="31"/>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diamond(in)">
                                      <p:cBhvr>
                                        <p:cTn id="10" dur="20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5"/>
                                        </p:tgtEl>
                                        <p:attrNameLst>
                                          <p:attrName>ppt_y</p:attrName>
                                        </p:attrNameLst>
                                      </p:cBhvr>
                                      <p:tavLst>
                                        <p:tav tm="0">
                                          <p:val>
                                            <p:strVal val="#ppt_y"/>
                                          </p:val>
                                        </p:tav>
                                        <p:tav tm="100000">
                                          <p:val>
                                            <p:strVal val="#ppt_y"/>
                                          </p:val>
                                        </p:tav>
                                      </p:tavLst>
                                    </p:anim>
                                    <p:anim calcmode="lin" valueType="num">
                                      <p:cBhvr>
                                        <p:cTn id="23"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20"/>
                                        </p:tgtEl>
                                        <p:attrNameLst>
                                          <p:attrName>ppt_y</p:attrName>
                                        </p:attrNameLst>
                                      </p:cBhvr>
                                      <p:tavLst>
                                        <p:tav tm="0">
                                          <p:val>
                                            <p:strVal val="#ppt_y"/>
                                          </p:val>
                                        </p:tav>
                                        <p:tav tm="100000">
                                          <p:val>
                                            <p:strVal val="#ppt_y"/>
                                          </p:val>
                                        </p:tav>
                                      </p:tavLst>
                                    </p:anim>
                                    <p:anim calcmode="lin" valueType="num">
                                      <p:cBhvr>
                                        <p:cTn id="32"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bldLvl="0" animBg="1"/>
      <p:bldP spid="32" grpId="0" bldLvl="0" animBg="1"/>
      <p:bldP spid="35"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矩形 11"/>
          <p:cNvSpPr>
            <a:spLocks noChangeArrowheads="1"/>
          </p:cNvSpPr>
          <p:nvPr/>
        </p:nvSpPr>
        <p:spPr bwMode="auto">
          <a:xfrm>
            <a:off x="8309675" y="5765803"/>
            <a:ext cx="775400" cy="246221"/>
          </a:xfrm>
          <a:prstGeom prst="rect">
            <a:avLst/>
          </a:prstGeom>
          <a:noFill/>
          <a:ln w="9525">
            <a:noFill/>
            <a:miter lim="800000"/>
          </a:ln>
        </p:spPr>
        <p:txBody>
          <a:bodyPr>
            <a:spAutoFit/>
          </a:bodyPr>
          <a:lstStyle/>
          <a:p>
            <a:pPr>
              <a:buFont typeface="Arial" panose="020B0604020202020204" pitchFamily="34" charset="0"/>
              <a:buNone/>
            </a:pPr>
            <a:r>
              <a:rPr lang="en-US" altLang="zh-CN" sz="100">
                <a:solidFill>
                  <a:srgbClr val="FFFFFF"/>
                </a:solidFill>
                <a:latin typeface="Calibri" panose="020F0502020204030204" charset="0"/>
              </a:rPr>
              <a:t>PPT</a:t>
            </a:r>
            <a:r>
              <a:rPr lang="zh-CN" altLang="en-US" sz="100">
                <a:solidFill>
                  <a:srgbClr val="FFFFFF"/>
                </a:solidFill>
                <a:latin typeface="Calibri" panose="020F0502020204030204" charset="0"/>
              </a:rPr>
              <a:t>模板下载：</a:t>
            </a:r>
            <a:r>
              <a:rPr lang="en-US" altLang="zh-CN" sz="100">
                <a:solidFill>
                  <a:srgbClr val="FFFFFF"/>
                </a:solidFill>
                <a:latin typeface="Calibri" panose="020F0502020204030204" charset="0"/>
              </a:rPr>
              <a:t>www.1ppt.com/moban/     </a:t>
            </a:r>
            <a:r>
              <a:rPr lang="zh-CN" altLang="en-US" sz="100">
                <a:solidFill>
                  <a:srgbClr val="FFFFFF"/>
                </a:solidFill>
                <a:latin typeface="Calibri" panose="020F0502020204030204" charset="0"/>
              </a:rPr>
              <a:t>行业</a:t>
            </a:r>
            <a:r>
              <a:rPr lang="en-US" altLang="zh-CN" sz="100">
                <a:solidFill>
                  <a:srgbClr val="FFFFFF"/>
                </a:solidFill>
                <a:latin typeface="Calibri" panose="020F0502020204030204" charset="0"/>
              </a:rPr>
              <a:t>PPT</a:t>
            </a:r>
            <a:r>
              <a:rPr lang="zh-CN" altLang="en-US" sz="100">
                <a:solidFill>
                  <a:srgbClr val="FFFFFF"/>
                </a:solidFill>
                <a:latin typeface="Calibri" panose="020F0502020204030204" charset="0"/>
              </a:rPr>
              <a:t>模板：</a:t>
            </a:r>
            <a:r>
              <a:rPr lang="en-US" altLang="zh-CN" sz="100">
                <a:solidFill>
                  <a:srgbClr val="FFFFFF"/>
                </a:solidFill>
                <a:latin typeface="Calibri" panose="020F0502020204030204" charset="0"/>
              </a:rPr>
              <a:t>www.1ppt.com/hangye/ </a:t>
            </a:r>
          </a:p>
          <a:p>
            <a:pPr>
              <a:buFont typeface="Arial" panose="020B0604020202020204" pitchFamily="34" charset="0"/>
              <a:buNone/>
            </a:pPr>
            <a:r>
              <a:rPr lang="zh-CN" altLang="en-US" sz="100">
                <a:solidFill>
                  <a:srgbClr val="FFFFFF"/>
                </a:solidFill>
                <a:latin typeface="Calibri" panose="020F0502020204030204" charset="0"/>
              </a:rPr>
              <a:t>节日</a:t>
            </a:r>
            <a:r>
              <a:rPr lang="en-US" altLang="zh-CN" sz="100">
                <a:solidFill>
                  <a:srgbClr val="FFFFFF"/>
                </a:solidFill>
                <a:latin typeface="Calibri" panose="020F0502020204030204" charset="0"/>
              </a:rPr>
              <a:t>PPT</a:t>
            </a:r>
            <a:r>
              <a:rPr lang="zh-CN" altLang="en-US" sz="100">
                <a:solidFill>
                  <a:srgbClr val="FFFFFF"/>
                </a:solidFill>
                <a:latin typeface="Calibri" panose="020F0502020204030204" charset="0"/>
              </a:rPr>
              <a:t>模板：</a:t>
            </a:r>
            <a:r>
              <a:rPr lang="en-US" altLang="zh-CN" sz="100">
                <a:solidFill>
                  <a:srgbClr val="FFFFFF"/>
                </a:solidFill>
                <a:latin typeface="Calibri" panose="020F0502020204030204" charset="0"/>
              </a:rPr>
              <a:t>www.1ppt.com/jieri/           PPT</a:t>
            </a:r>
            <a:r>
              <a:rPr lang="zh-CN" altLang="en-US" sz="100">
                <a:solidFill>
                  <a:srgbClr val="FFFFFF"/>
                </a:solidFill>
                <a:latin typeface="Calibri" panose="020F0502020204030204" charset="0"/>
              </a:rPr>
              <a:t>素材下载：</a:t>
            </a:r>
            <a:r>
              <a:rPr lang="en-US" altLang="zh-CN" sz="100">
                <a:solidFill>
                  <a:srgbClr val="FFFFFF"/>
                </a:solidFill>
                <a:latin typeface="Calibri" panose="020F0502020204030204" charset="0"/>
              </a:rPr>
              <a:t>www.1ppt.com/sucai/</a:t>
            </a:r>
          </a:p>
          <a:p>
            <a:pPr>
              <a:buFont typeface="Arial" panose="020B0604020202020204" pitchFamily="34" charset="0"/>
              <a:buNone/>
            </a:pPr>
            <a:r>
              <a:rPr lang="en-US" altLang="zh-CN" sz="100">
                <a:solidFill>
                  <a:srgbClr val="FFFFFF"/>
                </a:solidFill>
                <a:latin typeface="Calibri" panose="020F0502020204030204" charset="0"/>
              </a:rPr>
              <a:t>PPT</a:t>
            </a:r>
            <a:r>
              <a:rPr lang="zh-CN" altLang="en-US" sz="100">
                <a:solidFill>
                  <a:srgbClr val="FFFFFF"/>
                </a:solidFill>
                <a:latin typeface="Calibri" panose="020F0502020204030204" charset="0"/>
              </a:rPr>
              <a:t>背景图片：</a:t>
            </a:r>
            <a:r>
              <a:rPr lang="en-US" altLang="zh-CN" sz="100">
                <a:solidFill>
                  <a:srgbClr val="FFFFFF"/>
                </a:solidFill>
                <a:latin typeface="Calibri" panose="020F0502020204030204" charset="0"/>
              </a:rPr>
              <a:t>www.1ppt.com/beijing/      PPT</a:t>
            </a:r>
            <a:r>
              <a:rPr lang="zh-CN" altLang="en-US" sz="100">
                <a:solidFill>
                  <a:srgbClr val="FFFFFF"/>
                </a:solidFill>
                <a:latin typeface="Calibri" panose="020F0502020204030204" charset="0"/>
              </a:rPr>
              <a:t>图表下载：</a:t>
            </a:r>
            <a:r>
              <a:rPr lang="en-US" altLang="zh-CN" sz="100">
                <a:solidFill>
                  <a:srgbClr val="FFFFFF"/>
                </a:solidFill>
                <a:latin typeface="Calibri" panose="020F0502020204030204" charset="0"/>
              </a:rPr>
              <a:t>www.1ppt.com/tubiao/      </a:t>
            </a:r>
          </a:p>
          <a:p>
            <a:pPr>
              <a:buFont typeface="Arial" panose="020B0604020202020204" pitchFamily="34" charset="0"/>
              <a:buNone/>
            </a:pPr>
            <a:r>
              <a:rPr lang="zh-CN" altLang="en-US" sz="100">
                <a:solidFill>
                  <a:srgbClr val="FFFFFF"/>
                </a:solidFill>
                <a:latin typeface="Calibri" panose="020F0502020204030204" charset="0"/>
              </a:rPr>
              <a:t>优秀</a:t>
            </a:r>
            <a:r>
              <a:rPr lang="en-US" altLang="zh-CN" sz="100">
                <a:solidFill>
                  <a:srgbClr val="FFFFFF"/>
                </a:solidFill>
                <a:latin typeface="Calibri" panose="020F0502020204030204" charset="0"/>
              </a:rPr>
              <a:t>PPT</a:t>
            </a:r>
            <a:r>
              <a:rPr lang="zh-CN" altLang="en-US" sz="100">
                <a:solidFill>
                  <a:srgbClr val="FFFFFF"/>
                </a:solidFill>
                <a:latin typeface="Calibri" panose="020F0502020204030204" charset="0"/>
              </a:rPr>
              <a:t>下载：</a:t>
            </a:r>
            <a:r>
              <a:rPr lang="en-US" altLang="zh-CN" sz="100">
                <a:solidFill>
                  <a:srgbClr val="FFFFFF"/>
                </a:solidFill>
                <a:latin typeface="Calibri" panose="020F0502020204030204" charset="0"/>
              </a:rPr>
              <a:t>www.1ppt.com/xiazai/        PPT</a:t>
            </a:r>
            <a:r>
              <a:rPr lang="zh-CN" altLang="en-US" sz="100">
                <a:solidFill>
                  <a:srgbClr val="FFFFFF"/>
                </a:solidFill>
                <a:latin typeface="Calibri" panose="020F0502020204030204" charset="0"/>
              </a:rPr>
              <a:t>教程： </a:t>
            </a:r>
            <a:r>
              <a:rPr lang="en-US" altLang="zh-CN" sz="100">
                <a:solidFill>
                  <a:srgbClr val="FFFFFF"/>
                </a:solidFill>
                <a:latin typeface="Calibri" panose="020F0502020204030204" charset="0"/>
              </a:rPr>
              <a:t>www.1ppt.com/powerpoint/      </a:t>
            </a:r>
          </a:p>
          <a:p>
            <a:pPr>
              <a:buFont typeface="Arial" panose="020B0604020202020204" pitchFamily="34" charset="0"/>
              <a:buNone/>
            </a:pPr>
            <a:r>
              <a:rPr lang="en-US" altLang="zh-CN" sz="100">
                <a:solidFill>
                  <a:srgbClr val="FFFFFF"/>
                </a:solidFill>
                <a:latin typeface="Calibri" panose="020F0502020204030204" charset="0"/>
              </a:rPr>
              <a:t>Word</a:t>
            </a:r>
            <a:r>
              <a:rPr lang="zh-CN" altLang="en-US" sz="100">
                <a:solidFill>
                  <a:srgbClr val="FFFFFF"/>
                </a:solidFill>
                <a:latin typeface="Calibri" panose="020F0502020204030204" charset="0"/>
              </a:rPr>
              <a:t>教程： </a:t>
            </a:r>
            <a:r>
              <a:rPr lang="en-US" altLang="zh-CN" sz="100">
                <a:solidFill>
                  <a:srgbClr val="FFFFFF"/>
                </a:solidFill>
                <a:latin typeface="Calibri" panose="020F0502020204030204" charset="0"/>
              </a:rPr>
              <a:t>www.1ppt.com/word/              Excel</a:t>
            </a:r>
            <a:r>
              <a:rPr lang="zh-CN" altLang="en-US" sz="100">
                <a:solidFill>
                  <a:srgbClr val="FFFFFF"/>
                </a:solidFill>
                <a:latin typeface="Calibri" panose="020F0502020204030204" charset="0"/>
              </a:rPr>
              <a:t>教程：</a:t>
            </a:r>
            <a:r>
              <a:rPr lang="en-US" altLang="zh-CN" sz="100">
                <a:solidFill>
                  <a:srgbClr val="FFFFFF"/>
                </a:solidFill>
                <a:latin typeface="Calibri" panose="020F0502020204030204" charset="0"/>
              </a:rPr>
              <a:t>www.1ppt.com/excel/  </a:t>
            </a:r>
          </a:p>
          <a:p>
            <a:pPr>
              <a:buFont typeface="Arial" panose="020B0604020202020204" pitchFamily="34" charset="0"/>
              <a:buNone/>
            </a:pPr>
            <a:r>
              <a:rPr lang="zh-CN" altLang="en-US" sz="100">
                <a:solidFill>
                  <a:srgbClr val="FFFFFF"/>
                </a:solidFill>
                <a:latin typeface="Calibri" panose="020F0502020204030204" charset="0"/>
              </a:rPr>
              <a:t>资料下载：</a:t>
            </a:r>
            <a:r>
              <a:rPr lang="en-US" altLang="zh-CN" sz="100">
                <a:solidFill>
                  <a:srgbClr val="FFFFFF"/>
                </a:solidFill>
                <a:latin typeface="Calibri" panose="020F0502020204030204" charset="0"/>
              </a:rPr>
              <a:t>www.1ppt.com/ziliao/                PPT</a:t>
            </a:r>
            <a:r>
              <a:rPr lang="zh-CN" altLang="en-US" sz="100">
                <a:solidFill>
                  <a:srgbClr val="FFFFFF"/>
                </a:solidFill>
                <a:latin typeface="Calibri" panose="020F0502020204030204" charset="0"/>
              </a:rPr>
              <a:t>课件下载：</a:t>
            </a:r>
            <a:r>
              <a:rPr lang="en-US" altLang="zh-CN" sz="100">
                <a:solidFill>
                  <a:srgbClr val="FFFFFF"/>
                </a:solidFill>
                <a:latin typeface="Calibri" panose="020F0502020204030204" charset="0"/>
              </a:rPr>
              <a:t>www.1ppt.com/kejian/ </a:t>
            </a:r>
          </a:p>
          <a:p>
            <a:pPr>
              <a:buFont typeface="Arial" panose="020B0604020202020204" pitchFamily="34" charset="0"/>
              <a:buNone/>
            </a:pPr>
            <a:r>
              <a:rPr lang="zh-CN" altLang="en-US" sz="100">
                <a:solidFill>
                  <a:srgbClr val="FFFFFF"/>
                </a:solidFill>
                <a:latin typeface="Calibri" panose="020F0502020204030204" charset="0"/>
              </a:rPr>
              <a:t>范文下载：</a:t>
            </a:r>
            <a:r>
              <a:rPr lang="en-US" altLang="zh-CN" sz="100">
                <a:solidFill>
                  <a:srgbClr val="FFFFFF"/>
                </a:solidFill>
                <a:latin typeface="Calibri" panose="020F0502020204030204" charset="0"/>
              </a:rPr>
              <a:t>www.1ppt.com/fanwen/             </a:t>
            </a:r>
            <a:r>
              <a:rPr lang="zh-CN" altLang="en-US" sz="100">
                <a:solidFill>
                  <a:srgbClr val="FFFFFF"/>
                </a:solidFill>
                <a:latin typeface="Calibri" panose="020F0502020204030204" charset="0"/>
              </a:rPr>
              <a:t>试卷下载：</a:t>
            </a:r>
            <a:r>
              <a:rPr lang="en-US" altLang="zh-CN" sz="100">
                <a:solidFill>
                  <a:srgbClr val="FFFFFF"/>
                </a:solidFill>
                <a:latin typeface="Calibri" panose="020F0502020204030204" charset="0"/>
              </a:rPr>
              <a:t>www.1ppt.com/shiti/  </a:t>
            </a:r>
          </a:p>
          <a:p>
            <a:pPr>
              <a:buFont typeface="Arial" panose="020B0604020202020204" pitchFamily="34" charset="0"/>
              <a:buNone/>
            </a:pPr>
            <a:r>
              <a:rPr lang="zh-CN" altLang="en-US" sz="100">
                <a:solidFill>
                  <a:srgbClr val="FFFFFF"/>
                </a:solidFill>
                <a:latin typeface="Calibri" panose="020F0502020204030204" charset="0"/>
              </a:rPr>
              <a:t>教案下载：</a:t>
            </a:r>
            <a:r>
              <a:rPr lang="en-US" altLang="zh-CN" sz="100">
                <a:solidFill>
                  <a:srgbClr val="FFFFFF"/>
                </a:solidFill>
                <a:latin typeface="Calibri" panose="020F0502020204030204" charset="0"/>
              </a:rPr>
              <a:t>www.1ppt.com/jiaoan/        </a:t>
            </a:r>
          </a:p>
          <a:p>
            <a:pPr>
              <a:buFont typeface="Arial" panose="020B0604020202020204" pitchFamily="34" charset="0"/>
              <a:buNone/>
            </a:pPr>
            <a:r>
              <a:rPr lang="zh-CN" altLang="en-US" sz="100">
                <a:solidFill>
                  <a:srgbClr val="FFFFFF"/>
                </a:solidFill>
                <a:latin typeface="Calibri" panose="020F0502020204030204" charset="0"/>
              </a:rPr>
              <a:t>字体下载：</a:t>
            </a:r>
            <a:r>
              <a:rPr lang="en-US" altLang="zh-CN" sz="100">
                <a:solidFill>
                  <a:srgbClr val="FFFFFF"/>
                </a:solidFill>
                <a:latin typeface="Calibri" panose="020F0502020204030204" charset="0"/>
              </a:rPr>
              <a:t>www.1ppt.com/ziti/</a:t>
            </a:r>
          </a:p>
          <a:p>
            <a:pPr>
              <a:buFont typeface="Arial" panose="020B0604020202020204" pitchFamily="34" charset="0"/>
              <a:buNone/>
            </a:pPr>
            <a:r>
              <a:rPr lang="en-US" altLang="zh-CN" sz="100">
                <a:solidFill>
                  <a:srgbClr val="FFFFFF"/>
                </a:solidFill>
                <a:latin typeface="Calibri" panose="020F0502020204030204" charset="0"/>
              </a:rPr>
              <a:t> </a:t>
            </a:r>
            <a:endParaRPr lang="zh-CN" altLang="en-US" sz="100">
              <a:solidFill>
                <a:srgbClr val="FFFFFF"/>
              </a:solidFill>
              <a:latin typeface="Calibri" panose="020F0502020204030204" charset="0"/>
            </a:endParaRPr>
          </a:p>
        </p:txBody>
      </p:sp>
      <p:pic>
        <p:nvPicPr>
          <p:cNvPr id="90115" name="图片 4" descr="t015f16aaf594d8109e"/>
          <p:cNvPicPr>
            <a:picLocks noChangeAspect="1" noChangeArrowheads="1"/>
          </p:cNvPicPr>
          <p:nvPr/>
        </p:nvPicPr>
        <p:blipFill>
          <a:blip r:embed="rId3"/>
          <a:srcRect/>
          <a:stretch>
            <a:fillRect/>
          </a:stretch>
        </p:blipFill>
        <p:spPr bwMode="auto">
          <a:xfrm>
            <a:off x="5017922" y="1565278"/>
            <a:ext cx="2936803" cy="2206625"/>
          </a:xfrm>
          <a:prstGeom prst="rect">
            <a:avLst/>
          </a:prstGeom>
          <a:noFill/>
          <a:ln w="9525">
            <a:noFill/>
            <a:miter lim="800000"/>
            <a:headEnd/>
            <a:tailEnd/>
          </a:ln>
        </p:spPr>
      </p:pic>
      <p:pic>
        <p:nvPicPr>
          <p:cNvPr id="90116" name="图片 6" descr="t019725d27cfd5ceb71"/>
          <p:cNvPicPr>
            <a:picLocks noChangeAspect="1" noChangeArrowheads="1"/>
          </p:cNvPicPr>
          <p:nvPr/>
        </p:nvPicPr>
        <p:blipFill>
          <a:blip r:embed="rId4"/>
          <a:srcRect/>
          <a:stretch>
            <a:fillRect/>
          </a:stretch>
        </p:blipFill>
        <p:spPr bwMode="auto">
          <a:xfrm>
            <a:off x="8121636" y="1684338"/>
            <a:ext cx="3919260" cy="1966912"/>
          </a:xfrm>
          <a:prstGeom prst="rect">
            <a:avLst/>
          </a:prstGeom>
          <a:noFill/>
          <a:ln w="9525">
            <a:noFill/>
            <a:miter lim="800000"/>
            <a:headEnd/>
            <a:tailEnd/>
          </a:ln>
        </p:spPr>
      </p:pic>
      <p:pic>
        <p:nvPicPr>
          <p:cNvPr id="90117" name="图片 8" descr="120221501gpm"/>
          <p:cNvPicPr>
            <a:picLocks noChangeAspect="1" noChangeArrowheads="1"/>
          </p:cNvPicPr>
          <p:nvPr/>
        </p:nvPicPr>
        <p:blipFill>
          <a:blip r:embed="rId5"/>
          <a:srcRect/>
          <a:stretch>
            <a:fillRect/>
          </a:stretch>
        </p:blipFill>
        <p:spPr bwMode="auto">
          <a:xfrm>
            <a:off x="840900" y="1543053"/>
            <a:ext cx="3885455" cy="2252663"/>
          </a:xfrm>
          <a:prstGeom prst="rect">
            <a:avLst/>
          </a:prstGeom>
          <a:noFill/>
          <a:ln w="9525">
            <a:noFill/>
            <a:miter lim="800000"/>
            <a:headEnd/>
            <a:tailEnd/>
          </a:ln>
        </p:spPr>
      </p:pic>
      <p:sp>
        <p:nvSpPr>
          <p:cNvPr id="90118" name="TextBox 2"/>
          <p:cNvSpPr txBox="1">
            <a:spLocks noChangeArrowheads="1"/>
          </p:cNvSpPr>
          <p:nvPr/>
        </p:nvSpPr>
        <p:spPr bwMode="auto">
          <a:xfrm>
            <a:off x="-25352" y="987428"/>
            <a:ext cx="4206601" cy="461665"/>
          </a:xfrm>
          <a:prstGeom prst="rect">
            <a:avLst/>
          </a:prstGeom>
          <a:noFill/>
          <a:ln w="9525">
            <a:noFill/>
            <a:miter lim="800000"/>
          </a:ln>
        </p:spPr>
        <p:txBody>
          <a:bodyPr wrap="none">
            <a:spAutoFit/>
          </a:bodyPr>
          <a:lstStyle/>
          <a:p>
            <a:pPr>
              <a:buFont typeface="Arial" panose="020B0604020202020204" pitchFamily="34" charset="0"/>
              <a:buNone/>
            </a:pPr>
            <a:r>
              <a:rPr lang="zh-CN" altLang="en-US" sz="2400" b="1" dirty="0" smtClean="0">
                <a:latin typeface="宋体" panose="02010600030101010101" pitchFamily="2" charset="-122"/>
              </a:rPr>
              <a:t>实行</a:t>
            </a:r>
            <a:r>
              <a:rPr lang="zh-CN" altLang="en-US" sz="2400" b="1" dirty="0">
                <a:latin typeface="宋体" panose="02010600030101010101" pitchFamily="2" charset="-122"/>
              </a:rPr>
              <a:t>共同繁荣发展政策的原因</a:t>
            </a:r>
          </a:p>
        </p:txBody>
      </p:sp>
      <p:sp>
        <p:nvSpPr>
          <p:cNvPr id="4" name="流程图: 可选过程 3"/>
          <p:cNvSpPr/>
          <p:nvPr/>
        </p:nvSpPr>
        <p:spPr>
          <a:xfrm>
            <a:off x="840898" y="3995741"/>
            <a:ext cx="11011956" cy="2486025"/>
          </a:xfrm>
          <a:prstGeom prst="flowChartAlternateProcess">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a:spcBef>
                <a:spcPct val="0"/>
              </a:spcBef>
              <a:buFont typeface="Arial" panose="020B0604020202020204" pitchFamily="34" charset="0"/>
              <a:buNone/>
            </a:pPr>
            <a:r>
              <a:rPr lang="en-US" altLang="zh-CN" sz="2800" b="1" noProof="1">
                <a:solidFill>
                  <a:srgbClr val="C00000"/>
                </a:solidFill>
                <a:latin typeface="楷体" panose="02010609060101010101" pitchFamily="49" charset="-122"/>
                <a:ea typeface="楷体" panose="02010609060101010101" pitchFamily="49" charset="-122"/>
              </a:rPr>
              <a:t>    </a:t>
            </a:r>
            <a:r>
              <a:rPr lang="zh-CN" altLang="en-US" sz="2800" b="1" noProof="1">
                <a:solidFill>
                  <a:srgbClr val="C00000"/>
                </a:solidFill>
                <a:latin typeface="楷体" panose="02010609060101010101" pitchFamily="49" charset="-122"/>
                <a:ea typeface="楷体" panose="02010609060101010101" pitchFamily="49" charset="-122"/>
              </a:rPr>
              <a:t>新中国成立时，少数民族有四种不同的社会经济形态，封建地主经济占统治地位的有</a:t>
            </a:r>
            <a:r>
              <a:rPr lang="en-US" altLang="zh-CN" sz="2800" b="1" noProof="1">
                <a:solidFill>
                  <a:srgbClr val="C00000"/>
                </a:solidFill>
                <a:latin typeface="楷体" panose="02010609060101010101" pitchFamily="49" charset="-122"/>
                <a:ea typeface="楷体" panose="02010609060101010101" pitchFamily="49" charset="-122"/>
              </a:rPr>
              <a:t>30</a:t>
            </a:r>
            <a:r>
              <a:rPr lang="zh-CN" altLang="en-US" sz="2800" b="1" noProof="1">
                <a:solidFill>
                  <a:srgbClr val="C00000"/>
                </a:solidFill>
                <a:latin typeface="楷体" panose="02010609060101010101" pitchFamily="49" charset="-122"/>
                <a:ea typeface="楷体" panose="02010609060101010101" pitchFamily="49" charset="-122"/>
              </a:rPr>
              <a:t>多个民族，当时有</a:t>
            </a:r>
            <a:r>
              <a:rPr lang="en-US" altLang="zh-CN" sz="2800" b="1" noProof="1">
                <a:solidFill>
                  <a:srgbClr val="C00000"/>
                </a:solidFill>
                <a:latin typeface="楷体" panose="02010609060101010101" pitchFamily="49" charset="-122"/>
                <a:ea typeface="楷体" panose="02010609060101010101" pitchFamily="49" charset="-122"/>
              </a:rPr>
              <a:t>3000</a:t>
            </a:r>
            <a:r>
              <a:rPr lang="zh-CN" altLang="en-US" sz="2800" b="1" noProof="1">
                <a:solidFill>
                  <a:srgbClr val="C00000"/>
                </a:solidFill>
                <a:latin typeface="楷体" panose="02010609060101010101" pitchFamily="49" charset="-122"/>
                <a:ea typeface="楷体" panose="02010609060101010101" pitchFamily="49" charset="-122"/>
              </a:rPr>
              <a:t>多万人口；处于封建农奴制的约</a:t>
            </a:r>
            <a:r>
              <a:rPr lang="en-US" altLang="zh-CN" sz="2800" b="1" noProof="1">
                <a:solidFill>
                  <a:srgbClr val="C00000"/>
                </a:solidFill>
                <a:latin typeface="楷体" panose="02010609060101010101" pitchFamily="49" charset="-122"/>
                <a:ea typeface="楷体" panose="02010609060101010101" pitchFamily="49" charset="-122"/>
              </a:rPr>
              <a:t>400</a:t>
            </a:r>
            <a:r>
              <a:rPr lang="zh-CN" altLang="en-US" sz="2800" b="1" noProof="1">
                <a:solidFill>
                  <a:srgbClr val="C00000"/>
                </a:solidFill>
                <a:latin typeface="楷体" panose="02010609060101010101" pitchFamily="49" charset="-122"/>
                <a:ea typeface="楷体" panose="02010609060101010101" pitchFamily="49" charset="-122"/>
              </a:rPr>
              <a:t>万人口；处于奴隶制的，当时有</a:t>
            </a:r>
            <a:r>
              <a:rPr lang="en-US" altLang="zh-CN" sz="2800" b="1" noProof="1">
                <a:solidFill>
                  <a:srgbClr val="C00000"/>
                </a:solidFill>
                <a:latin typeface="楷体" panose="02010609060101010101" pitchFamily="49" charset="-122"/>
                <a:ea typeface="楷体" panose="02010609060101010101" pitchFamily="49" charset="-122"/>
              </a:rPr>
              <a:t>100</a:t>
            </a:r>
            <a:r>
              <a:rPr lang="zh-CN" altLang="en-US" sz="2800" b="1" noProof="1">
                <a:solidFill>
                  <a:srgbClr val="C00000"/>
                </a:solidFill>
                <a:latin typeface="楷体" panose="02010609060101010101" pitchFamily="49" charset="-122"/>
                <a:ea typeface="楷体" panose="02010609060101010101" pitchFamily="49" charset="-122"/>
              </a:rPr>
              <a:t>万人口。后经过民主改革，各民族都走上了社会主义道路</a:t>
            </a:r>
          </a:p>
        </p:txBody>
      </p:sp>
      <p:grpSp>
        <p:nvGrpSpPr>
          <p:cNvPr id="2" name="组合 2"/>
          <p:cNvGrpSpPr/>
          <p:nvPr/>
        </p:nvGrpSpPr>
        <p:grpSpPr>
          <a:xfrm>
            <a:off x="-66763" y="1825627"/>
            <a:ext cx="12310911" cy="2080103"/>
            <a:chOff x="935" y="4655"/>
            <a:chExt cx="6200" cy="4368"/>
          </a:xfrm>
          <a:solidFill>
            <a:schemeClr val="bg2"/>
          </a:solidFill>
        </p:grpSpPr>
        <p:sp>
          <p:nvSpPr>
            <p:cNvPr id="24583" name="矩形 12"/>
            <p:cNvSpPr/>
            <p:nvPr/>
          </p:nvSpPr>
          <p:spPr>
            <a:xfrm>
              <a:off x="935" y="4655"/>
              <a:ext cx="6200" cy="4368"/>
            </a:xfrm>
            <a:prstGeom prst="rect">
              <a:avLst/>
            </a:prstGeom>
            <a:grpFill/>
            <a:ln w="9525">
              <a:noFill/>
            </a:ln>
          </p:spPr>
          <p:txBody>
            <a:bodyPr/>
            <a:lstStyle/>
            <a:p>
              <a:pPr fontAlgn="auto"/>
              <a:endParaRPr lang="zh-CN" altLang="en-US" sz="1350" noProof="1">
                <a:solidFill>
                  <a:srgbClr val="A92F2F"/>
                </a:solidFill>
                <a:latin typeface="Arial" panose="020B0604020202020204" pitchFamily="34" charset="0"/>
                <a:ea typeface="宋体" panose="02010600030101010101" pitchFamily="2" charset="-122"/>
              </a:endParaRPr>
            </a:p>
          </p:txBody>
        </p:sp>
        <p:sp>
          <p:nvSpPr>
            <p:cNvPr id="24584" name="矩形 13"/>
            <p:cNvSpPr/>
            <p:nvPr/>
          </p:nvSpPr>
          <p:spPr>
            <a:xfrm>
              <a:off x="1327" y="4807"/>
              <a:ext cx="5412" cy="2521"/>
            </a:xfrm>
            <a:prstGeom prst="rect">
              <a:avLst/>
            </a:prstGeom>
            <a:grpFill/>
            <a:ln w="9525">
              <a:noFill/>
            </a:ln>
          </p:spPr>
          <p:txBody>
            <a:bodyPr>
              <a:spAutoFit/>
            </a:bodyPr>
            <a:lstStyle/>
            <a:p>
              <a:pPr algn="just" fontAlgn="auto"/>
              <a:r>
                <a:rPr lang="zh-CN" altLang="en-US" sz="3600" noProof="1">
                  <a:latin typeface="黑体" panose="02010609060101010101" pitchFamily="49" charset="-122"/>
                  <a:ea typeface="黑体" panose="02010609060101010101" pitchFamily="49" charset="-122"/>
                </a:rPr>
                <a:t>新中国成立前，由于历史和地理的原因，我们各民族发展很不平衡，很多少数民族的生产力水平十分落后。</a:t>
              </a:r>
            </a:p>
          </p:txBody>
        </p:sp>
      </p:grpSp>
      <p:sp>
        <p:nvSpPr>
          <p:cNvPr id="11" name="矩形 10"/>
          <p:cNvSpPr/>
          <p:nvPr/>
        </p:nvSpPr>
        <p:spPr>
          <a:xfrm>
            <a:off x="475343" y="428607"/>
            <a:ext cx="3890809" cy="646331"/>
          </a:xfrm>
          <a:prstGeom prst="rect">
            <a:avLst/>
          </a:prstGeom>
        </p:spPr>
        <p:txBody>
          <a:bodyPr wrap="none">
            <a:spAutoFit/>
          </a:bodyPr>
          <a:lstStyle/>
          <a:p>
            <a:r>
              <a:rPr lang="zh-CN" altLang="en-US" sz="3600" b="1" dirty="0" smtClean="0">
                <a:solidFill>
                  <a:srgbClr val="006666"/>
                </a:solidFill>
                <a:latin typeface="黑体" panose="02010609060101010101" pitchFamily="49" charset="-122"/>
                <a:ea typeface="黑体" panose="02010609060101010101" pitchFamily="49" charset="-122"/>
                <a:sym typeface="宋体" panose="02010600030101010101" pitchFamily="2" charset="-122"/>
              </a:rPr>
              <a:t>二、共同繁荣发展</a:t>
            </a:r>
            <a:endParaRPr lang="zh-CN" altLang="en-US" sz="3600" b="1" dirty="0">
              <a:solidFill>
                <a:srgbClr val="006666"/>
              </a:solidFill>
              <a:latin typeface="黑体" panose="02010609060101010101" pitchFamily="49" charset="-122"/>
              <a:ea typeface="黑体" panose="02010609060101010101" pitchFamily="49" charset="-122"/>
              <a:sym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S0D20090330200754MT633975"/>
          <p:cNvPicPr>
            <a:picLocks noChangeAspect="1" noChangeArrowheads="1"/>
          </p:cNvPicPr>
          <p:nvPr/>
        </p:nvPicPr>
        <p:blipFill>
          <a:blip r:embed="rId3"/>
          <a:srcRect/>
          <a:stretch>
            <a:fillRect/>
          </a:stretch>
        </p:blipFill>
        <p:spPr bwMode="auto">
          <a:xfrm>
            <a:off x="5514425" y="1643050"/>
            <a:ext cx="6084888" cy="2228864"/>
          </a:xfrm>
          <a:prstGeom prst="rect">
            <a:avLst/>
          </a:prstGeom>
          <a:noFill/>
          <a:ln w="9525">
            <a:noFill/>
            <a:miter lim="800000"/>
            <a:headEnd/>
            <a:tailEnd/>
          </a:ln>
        </p:spPr>
      </p:pic>
      <p:pic>
        <p:nvPicPr>
          <p:cNvPr id="49155" name="Picture 3" descr="xin_273010622082267124374"/>
          <p:cNvPicPr>
            <a:picLocks noChangeAspect="1" noChangeArrowheads="1"/>
          </p:cNvPicPr>
          <p:nvPr/>
        </p:nvPicPr>
        <p:blipFill>
          <a:blip r:embed="rId4"/>
          <a:srcRect/>
          <a:stretch>
            <a:fillRect/>
          </a:stretch>
        </p:blipFill>
        <p:spPr bwMode="auto">
          <a:xfrm>
            <a:off x="285188" y="1714488"/>
            <a:ext cx="5476399" cy="2128854"/>
          </a:xfrm>
          <a:prstGeom prst="rect">
            <a:avLst/>
          </a:prstGeom>
          <a:noFill/>
          <a:ln w="9525">
            <a:noFill/>
            <a:miter lim="800000"/>
            <a:headEnd/>
            <a:tailEnd/>
          </a:ln>
        </p:spPr>
      </p:pic>
      <p:sp>
        <p:nvSpPr>
          <p:cNvPr id="49156" name="Rectangle 4"/>
          <p:cNvSpPr>
            <a:spLocks noChangeArrowheads="1"/>
          </p:cNvSpPr>
          <p:nvPr/>
        </p:nvSpPr>
        <p:spPr bwMode="auto">
          <a:xfrm>
            <a:off x="285188" y="3429000"/>
            <a:ext cx="4523523" cy="523220"/>
          </a:xfrm>
          <a:prstGeom prst="rect">
            <a:avLst/>
          </a:prstGeom>
          <a:noFill/>
          <a:ln w="9525">
            <a:noFill/>
            <a:miter lim="800000"/>
          </a:ln>
        </p:spPr>
        <p:txBody>
          <a:bodyPr wrap="square">
            <a:spAutoFit/>
          </a:bodyPr>
          <a:lstStyle/>
          <a:p>
            <a:r>
              <a:rPr lang="zh-CN" altLang="en-US" sz="2800" b="1" dirty="0"/>
              <a:t>旧制度下西藏的农奴</a:t>
            </a:r>
          </a:p>
        </p:txBody>
      </p:sp>
      <p:sp>
        <p:nvSpPr>
          <p:cNvPr id="38917" name="Line 5"/>
          <p:cNvSpPr>
            <a:spLocks noChangeShapeType="1"/>
          </p:cNvSpPr>
          <p:nvPr/>
        </p:nvSpPr>
        <p:spPr bwMode="auto">
          <a:xfrm flipV="1">
            <a:off x="3232577" y="1857364"/>
            <a:ext cx="3346688" cy="2057400"/>
          </a:xfrm>
          <a:prstGeom prst="line">
            <a:avLst/>
          </a:prstGeom>
          <a:noFill/>
          <a:ln w="76200">
            <a:solidFill>
              <a:srgbClr val="FF0000"/>
            </a:solidFill>
            <a:round/>
          </a:ln>
        </p:spPr>
        <p:txBody>
          <a:bodyPr/>
          <a:lstStyle/>
          <a:p>
            <a:endParaRPr lang="zh-CN" altLang="en-US"/>
          </a:p>
        </p:txBody>
      </p:sp>
      <p:sp>
        <p:nvSpPr>
          <p:cNvPr id="38918" name="Line 6"/>
          <p:cNvSpPr>
            <a:spLocks noChangeShapeType="1"/>
          </p:cNvSpPr>
          <p:nvPr/>
        </p:nvSpPr>
        <p:spPr bwMode="auto">
          <a:xfrm>
            <a:off x="3898116" y="1785926"/>
            <a:ext cx="2941029" cy="1981200"/>
          </a:xfrm>
          <a:prstGeom prst="line">
            <a:avLst/>
          </a:prstGeom>
          <a:noFill/>
          <a:ln w="76200">
            <a:solidFill>
              <a:srgbClr val="FF0000"/>
            </a:solidFill>
            <a:round/>
          </a:ln>
        </p:spPr>
        <p:txBody>
          <a:bodyPr/>
          <a:lstStyle/>
          <a:p>
            <a:endParaRPr lang="zh-CN" altLang="en-US"/>
          </a:p>
        </p:txBody>
      </p:sp>
      <p:sp>
        <p:nvSpPr>
          <p:cNvPr id="38919" name="WordArt 7"/>
          <p:cNvSpPr>
            <a:spLocks noChangeArrowheads="1" noChangeShapeType="1"/>
          </p:cNvSpPr>
          <p:nvPr/>
        </p:nvSpPr>
        <p:spPr bwMode="auto">
          <a:xfrm rot="5400000">
            <a:off x="9572798" y="4768097"/>
            <a:ext cx="3267075" cy="912733"/>
          </a:xfrm>
          <a:prstGeom prst="rect">
            <a:avLst/>
          </a:prstGeom>
        </p:spPr>
        <p:txBody>
          <a:bodyPr vert="eaVert" wrap="none" fromWordArt="1">
            <a:prstTxWarp prst="textPlain">
              <a:avLst>
                <a:gd name="adj" fmla="val 50000"/>
              </a:avLst>
            </a:prstTxWarp>
          </a:bodyPr>
          <a:lstStyle/>
          <a:p>
            <a:pPr algn="ctr" fontAlgn="auto"/>
            <a:r>
              <a:rPr lang="zh-CN" altLang="en-US" sz="3600" b="1" i="1" kern="10">
                <a:ln w="9525">
                  <a:solidFill>
                    <a:srgbClr val="800000"/>
                  </a:solidFill>
                  <a:round/>
                </a:ln>
                <a:solidFill>
                  <a:srgbClr val="800000"/>
                </a:solidFill>
                <a:effectLst>
                  <a:outerShdw dist="35921" dir="2700000" algn="ctr" rotWithShape="0">
                    <a:srgbClr val="B2B2B2">
                      <a:alpha val="75000"/>
                    </a:srgbClr>
                  </a:outerShdw>
                </a:effectLst>
                <a:latin typeface="宋体" panose="02010600030101010101" pitchFamily="2" charset="-122"/>
                <a:ea typeface="宋体" panose="02010600030101010101" pitchFamily="2" charset="-122"/>
              </a:rPr>
              <a:t>完成了民主改革</a:t>
            </a:r>
          </a:p>
        </p:txBody>
      </p:sp>
      <p:pic>
        <p:nvPicPr>
          <p:cNvPr id="38920" name="Picture 8" descr="325068"/>
          <p:cNvPicPr>
            <a:picLocks noChangeAspect="1" noChangeArrowheads="1"/>
          </p:cNvPicPr>
          <p:nvPr/>
        </p:nvPicPr>
        <p:blipFill>
          <a:blip r:embed="rId5"/>
          <a:srcRect/>
          <a:stretch>
            <a:fillRect/>
          </a:stretch>
        </p:blipFill>
        <p:spPr bwMode="auto">
          <a:xfrm>
            <a:off x="0" y="4000500"/>
            <a:ext cx="5070740" cy="2857500"/>
          </a:xfrm>
          <a:prstGeom prst="rect">
            <a:avLst/>
          </a:prstGeom>
          <a:noFill/>
          <a:ln w="9525">
            <a:noFill/>
            <a:miter lim="800000"/>
            <a:headEnd/>
            <a:tailEnd/>
          </a:ln>
        </p:spPr>
      </p:pic>
      <p:pic>
        <p:nvPicPr>
          <p:cNvPr id="38921" name="Picture 9" descr="W020090916817915690759"/>
          <p:cNvPicPr>
            <a:picLocks noChangeAspect="1" noChangeArrowheads="1"/>
          </p:cNvPicPr>
          <p:nvPr/>
        </p:nvPicPr>
        <p:blipFill>
          <a:blip r:embed="rId6"/>
          <a:srcRect/>
          <a:stretch>
            <a:fillRect/>
          </a:stretch>
        </p:blipFill>
        <p:spPr bwMode="auto">
          <a:xfrm>
            <a:off x="5172154" y="4000504"/>
            <a:ext cx="5070740" cy="2857496"/>
          </a:xfrm>
          <a:prstGeom prst="rect">
            <a:avLst/>
          </a:prstGeom>
          <a:noFill/>
          <a:ln w="9525">
            <a:noFill/>
            <a:miter lim="800000"/>
            <a:headEnd/>
            <a:tailEnd/>
          </a:ln>
        </p:spPr>
      </p:pic>
      <p:sp>
        <p:nvSpPr>
          <p:cNvPr id="49162" name="AutoShape 4">
            <a:hlinkClick r:id="" action="ppaction://noaction" highlightClick="1"/>
          </p:cNvPr>
          <p:cNvSpPr>
            <a:spLocks noChangeArrowheads="1"/>
          </p:cNvSpPr>
          <p:nvPr/>
        </p:nvSpPr>
        <p:spPr bwMode="auto">
          <a:xfrm>
            <a:off x="11561286" y="6324600"/>
            <a:ext cx="608489" cy="533400"/>
          </a:xfrm>
          <a:prstGeom prst="actionButtonBackPrevious">
            <a:avLst/>
          </a:prstGeom>
          <a:solidFill>
            <a:srgbClr val="FF00FF"/>
          </a:solidFill>
          <a:ln w="9525">
            <a:noFill/>
            <a:miter lim="800000"/>
          </a:ln>
        </p:spPr>
        <p:txBody>
          <a:bodyPr wrap="none" anchor="ctr"/>
          <a:lstStyle/>
          <a:p>
            <a:endParaRPr lang="zh-CN" altLang="en-US"/>
          </a:p>
        </p:txBody>
      </p:sp>
      <p:pic>
        <p:nvPicPr>
          <p:cNvPr id="11" name="图片 10" descr="民族大团结_240.jpg" hidden="1"/>
          <p:cNvPicPr/>
          <p:nvPr/>
        </p:nvPicPr>
        <p:blipFill>
          <a:blip r:embed="rId7"/>
          <a:stretch>
            <a:fillRect/>
          </a:stretch>
        </p:blipFill>
        <p:spPr>
          <a:xfrm>
            <a:off x="3380494" y="1905000"/>
            <a:ext cx="5408789" cy="3048000"/>
          </a:xfrm>
          <a:prstGeom prst="rect">
            <a:avLst/>
          </a:prstGeom>
        </p:spPr>
      </p:pic>
      <p:sp>
        <p:nvSpPr>
          <p:cNvPr id="12" name="矩形 11"/>
          <p:cNvSpPr/>
          <p:nvPr/>
        </p:nvSpPr>
        <p:spPr>
          <a:xfrm>
            <a:off x="665498" y="0"/>
            <a:ext cx="2880917" cy="523220"/>
          </a:xfrm>
          <a:prstGeom prst="rect">
            <a:avLst/>
          </a:prstGeom>
        </p:spPr>
        <p:txBody>
          <a:bodyPr wrap="none">
            <a:spAutoFit/>
          </a:bodyPr>
          <a:lstStyle/>
          <a:p>
            <a:pPr fontAlgn="auto"/>
            <a:r>
              <a:rPr lang="zh-CN" altLang="en-US" sz="2800" noProof="1" smtClean="0">
                <a:effectLst>
                  <a:outerShdw blurRad="38100" dist="19050" dir="2700000" algn="tl" rotWithShape="0">
                    <a:schemeClr val="dk1">
                      <a:alpha val="40000"/>
                    </a:schemeClr>
                  </a:outerShdw>
                </a:effectLst>
              </a:rPr>
              <a:t>措施</a:t>
            </a:r>
            <a:r>
              <a:rPr lang="en-US" altLang="zh-CN" sz="2800" noProof="1" smtClean="0">
                <a:effectLst>
                  <a:outerShdw blurRad="38100" dist="19050" dir="2700000" algn="tl" rotWithShape="0">
                    <a:schemeClr val="dk1">
                      <a:alpha val="40000"/>
                    </a:schemeClr>
                  </a:outerShdw>
                </a:effectLst>
              </a:rPr>
              <a:t>1</a:t>
            </a:r>
            <a:r>
              <a:rPr lang="zh-CN" altLang="en-US" sz="2800" noProof="1" smtClean="0">
                <a:effectLst>
                  <a:outerShdw blurRad="38100" dist="19050" dir="2700000" algn="tl" rotWithShape="0">
                    <a:schemeClr val="dk1">
                      <a:alpha val="40000"/>
                    </a:schemeClr>
                  </a:outerShdw>
                </a:effectLst>
              </a:rPr>
              <a:t>、</a:t>
            </a:r>
            <a:r>
              <a:rPr lang="zh-CN" altLang="en-US" sz="2800" noProof="1" smtClean="0">
                <a:effectLst>
                  <a:outerShdw blurRad="38100" dist="19050" dir="2700000" algn="tl" rotWithShape="0">
                    <a:schemeClr val="dk1">
                      <a:alpha val="40000"/>
                    </a:schemeClr>
                  </a:outerShdw>
                </a:effectLst>
                <a:latin typeface="+mn-lt"/>
                <a:ea typeface="+mn-ea"/>
              </a:rPr>
              <a:t>政治上：</a:t>
            </a:r>
            <a:endParaRPr lang="zh-CN" altLang="en-US" sz="2800" noProof="1">
              <a:effectLst>
                <a:outerShdw blurRad="38100" dist="19050" dir="2700000" algn="tl" rotWithShape="0">
                  <a:schemeClr val="dk1">
                    <a:alpha val="40000"/>
                  </a:schemeClr>
                </a:outerShdw>
              </a:effectLst>
            </a:endParaRPr>
          </a:p>
        </p:txBody>
      </p:sp>
      <p:sp>
        <p:nvSpPr>
          <p:cNvPr id="13" name="矩形 12"/>
          <p:cNvSpPr/>
          <p:nvPr/>
        </p:nvSpPr>
        <p:spPr>
          <a:xfrm>
            <a:off x="380266" y="571483"/>
            <a:ext cx="11409244" cy="830997"/>
          </a:xfrm>
          <a:prstGeom prst="rect">
            <a:avLst/>
          </a:prstGeom>
        </p:spPr>
        <p:txBody>
          <a:bodyPr wrap="square">
            <a:spAutoFit/>
          </a:bodyPr>
          <a:lstStyle/>
          <a:p>
            <a:pPr>
              <a:buFont typeface="Arial" panose="020B0604020202020204" pitchFamily="34" charset="0"/>
              <a:buNone/>
            </a:pPr>
            <a:r>
              <a:rPr lang="zh-CN" altLang="en-US" sz="2400" b="1" dirty="0" smtClean="0">
                <a:latin typeface="宋体" panose="02010600030101010101" pitchFamily="2" charset="-122"/>
              </a:rPr>
              <a:t>党和政府在少数民族地区</a:t>
            </a:r>
            <a:r>
              <a:rPr lang="zh-CN" altLang="en-US" sz="2400" b="1" dirty="0" smtClean="0">
                <a:solidFill>
                  <a:srgbClr val="FF0000"/>
                </a:solidFill>
                <a:latin typeface="宋体" panose="02010600030101010101" pitchFamily="2" charset="-122"/>
              </a:rPr>
              <a:t>因地制宜</a:t>
            </a:r>
            <a:r>
              <a:rPr lang="zh-CN" altLang="en-US" sz="2400" b="1" dirty="0" smtClean="0">
                <a:latin typeface="宋体" panose="02010600030101010101" pitchFamily="2" charset="-122"/>
              </a:rPr>
              <a:t>，进行一系列的</a:t>
            </a:r>
            <a:r>
              <a:rPr lang="zh-CN" altLang="en-US" sz="2400" b="1" dirty="0" smtClean="0">
                <a:solidFill>
                  <a:srgbClr val="FF0000"/>
                </a:solidFill>
                <a:latin typeface="宋体" panose="02010600030101010101" pitchFamily="2" charset="-122"/>
              </a:rPr>
              <a:t>民主改革和社会主义改造</a:t>
            </a:r>
            <a:r>
              <a:rPr lang="zh-CN" altLang="en-US" sz="2400" b="1" dirty="0" smtClean="0">
                <a:latin typeface="宋体" panose="02010600030101010101" pitchFamily="2" charset="-122"/>
              </a:rPr>
              <a:t>，</a:t>
            </a:r>
            <a:r>
              <a:rPr lang="zh-CN" altLang="en-US" sz="2400" b="1" dirty="0" smtClean="0">
                <a:solidFill>
                  <a:srgbClr val="004BD4"/>
                </a:solidFill>
                <a:latin typeface="宋体" panose="02010600030101010101" pitchFamily="2" charset="-122"/>
                <a:sym typeface="宋体" panose="02010600030101010101" pitchFamily="2" charset="-122"/>
              </a:rPr>
              <a:t>废除了剥削和压迫，各族人民翻身做主人，迈进了社会主义社会</a:t>
            </a:r>
            <a:r>
              <a:rPr lang="zh-CN" altLang="en-US" sz="2000" b="1" dirty="0" smtClean="0">
                <a:latin typeface="宋体" panose="02010600030101010101" pitchFamily="2" charset="-122"/>
                <a:sym typeface="宋体" panose="02010600030101010101" pitchFamily="2" charset="-122"/>
              </a:rPr>
              <a:t>。</a:t>
            </a:r>
            <a:endParaRPr lang="zh-CN" altLang="en-US" sz="2000" b="1" dirty="0">
              <a:latin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8917"/>
                                        </p:tgtEl>
                                        <p:attrNameLst>
                                          <p:attrName>style.visibility</p:attrName>
                                        </p:attrNameLst>
                                      </p:cBhvr>
                                      <p:to>
                                        <p:strVal val="visible"/>
                                      </p:to>
                                    </p:set>
                                    <p:anim calcmode="lin" valueType="num">
                                      <p:cBhvr additive="base">
                                        <p:cTn id="7" dur="500" fill="hold"/>
                                        <p:tgtEl>
                                          <p:spTgt spid="38917"/>
                                        </p:tgtEl>
                                        <p:attrNameLst>
                                          <p:attrName>ppt_x</p:attrName>
                                        </p:attrNameLst>
                                      </p:cBhvr>
                                      <p:tavLst>
                                        <p:tav tm="0">
                                          <p:val>
                                            <p:strVal val="1+#ppt_w/2"/>
                                          </p:val>
                                        </p:tav>
                                        <p:tav tm="100000">
                                          <p:val>
                                            <p:strVal val="#ppt_x"/>
                                          </p:val>
                                        </p:tav>
                                      </p:tavLst>
                                    </p:anim>
                                    <p:anim calcmode="lin" valueType="num">
                                      <p:cBhvr additive="base">
                                        <p:cTn id="8" dur="500" fill="hold"/>
                                        <p:tgtEl>
                                          <p:spTgt spid="3891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38918"/>
                                        </p:tgtEl>
                                        <p:attrNameLst>
                                          <p:attrName>style.visibility</p:attrName>
                                        </p:attrNameLst>
                                      </p:cBhvr>
                                      <p:to>
                                        <p:strVal val="visible"/>
                                      </p:to>
                                    </p:set>
                                    <p:anim calcmode="lin" valueType="num">
                                      <p:cBhvr additive="base">
                                        <p:cTn id="12" dur="500" fill="hold"/>
                                        <p:tgtEl>
                                          <p:spTgt spid="38918"/>
                                        </p:tgtEl>
                                        <p:attrNameLst>
                                          <p:attrName>ppt_x</p:attrName>
                                        </p:attrNameLst>
                                      </p:cBhvr>
                                      <p:tavLst>
                                        <p:tav tm="0">
                                          <p:val>
                                            <p:strVal val="0-#ppt_w/2"/>
                                          </p:val>
                                        </p:tav>
                                        <p:tav tm="100000">
                                          <p:val>
                                            <p:strVal val="#ppt_x"/>
                                          </p:val>
                                        </p:tav>
                                      </p:tavLst>
                                    </p:anim>
                                    <p:anim calcmode="lin" valueType="num">
                                      <p:cBhvr additive="base">
                                        <p:cTn id="13" dur="500" fill="hold"/>
                                        <p:tgtEl>
                                          <p:spTgt spid="3891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laser.wav"/>
                                        </p:tgtEl>
                                      </p:cMediaNode>
                                    </p:audio>
                                  </p:sub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38920"/>
                                        </p:tgtEl>
                                        <p:attrNameLst>
                                          <p:attrName>style.visibility</p:attrName>
                                        </p:attrNameLst>
                                      </p:cBhvr>
                                      <p:to>
                                        <p:strVal val="visible"/>
                                      </p:to>
                                    </p:set>
                                    <p:animEffect transition="in" filter="strips(downLeft)">
                                      <p:cBhvr>
                                        <p:cTn id="18" dur="500"/>
                                        <p:tgtEl>
                                          <p:spTgt spid="38920"/>
                                        </p:tgtEl>
                                      </p:cBhvr>
                                    </p:animEffect>
                                  </p:childTnLst>
                                </p:cTn>
                              </p:par>
                            </p:childTnLst>
                          </p:cTn>
                        </p:par>
                        <p:par>
                          <p:cTn id="19" fill="hold">
                            <p:stCondLst>
                              <p:cond delay="500"/>
                            </p:stCondLst>
                            <p:childTnLst>
                              <p:par>
                                <p:cTn id="20" presetID="18" presetClass="entr" presetSubtype="12" fill="hold" nodeType="afterEffect">
                                  <p:stCondLst>
                                    <p:cond delay="0"/>
                                  </p:stCondLst>
                                  <p:childTnLst>
                                    <p:set>
                                      <p:cBhvr>
                                        <p:cTn id="21" dur="1" fill="hold">
                                          <p:stCondLst>
                                            <p:cond delay="0"/>
                                          </p:stCondLst>
                                        </p:cTn>
                                        <p:tgtEl>
                                          <p:spTgt spid="38921"/>
                                        </p:tgtEl>
                                        <p:attrNameLst>
                                          <p:attrName>style.visibility</p:attrName>
                                        </p:attrNameLst>
                                      </p:cBhvr>
                                      <p:to>
                                        <p:strVal val="visible"/>
                                      </p:to>
                                    </p:set>
                                    <p:animEffect transition="in" filter="strips(downLeft)">
                                      <p:cBhvr>
                                        <p:cTn id="22" dur="500"/>
                                        <p:tgtEl>
                                          <p:spTgt spid="38921"/>
                                        </p:tgtEl>
                                      </p:cBhvr>
                                    </p:animEffect>
                                  </p:childTnLst>
                                </p:cTn>
                              </p:par>
                            </p:childTnLst>
                          </p:cTn>
                        </p:par>
                        <p:par>
                          <p:cTn id="23" fill="hold">
                            <p:stCondLst>
                              <p:cond delay="1000"/>
                            </p:stCondLst>
                            <p:childTnLst>
                              <p:par>
                                <p:cTn id="24" presetID="18" presetClass="entr" presetSubtype="12" fill="hold" grpId="0" nodeType="afterEffect">
                                  <p:stCondLst>
                                    <p:cond delay="0"/>
                                  </p:stCondLst>
                                  <p:childTnLst>
                                    <p:set>
                                      <p:cBhvr>
                                        <p:cTn id="25" dur="1" fill="hold">
                                          <p:stCondLst>
                                            <p:cond delay="0"/>
                                          </p:stCondLst>
                                        </p:cTn>
                                        <p:tgtEl>
                                          <p:spTgt spid="38919"/>
                                        </p:tgtEl>
                                        <p:attrNameLst>
                                          <p:attrName>style.visibility</p:attrName>
                                        </p:attrNameLst>
                                      </p:cBhvr>
                                      <p:to>
                                        <p:strVal val="visible"/>
                                      </p:to>
                                    </p:set>
                                    <p:animEffect transition="in" filter="strips(downLeft)">
                                      <p:cBhvr>
                                        <p:cTn id="26" dur="500"/>
                                        <p:tgtEl>
                                          <p:spTgt spid="38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animBg="1"/>
      <p:bldP spid="38918" grpId="0" animBg="1"/>
      <p:bldP spid="389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1" name="Picture 6" descr="20051026225754978"/>
          <p:cNvPicPr>
            <a:picLocks noChangeAspect="1"/>
          </p:cNvPicPr>
          <p:nvPr/>
        </p:nvPicPr>
        <p:blipFill>
          <a:blip r:embed="rId2"/>
          <a:stretch>
            <a:fillRect/>
          </a:stretch>
        </p:blipFill>
        <p:spPr>
          <a:xfrm>
            <a:off x="308470" y="1010920"/>
            <a:ext cx="5339489" cy="2832100"/>
          </a:xfrm>
          <a:prstGeom prst="rect">
            <a:avLst/>
          </a:prstGeom>
          <a:noFill/>
          <a:ln w="9525">
            <a:noFill/>
          </a:ln>
        </p:spPr>
      </p:pic>
      <p:sp>
        <p:nvSpPr>
          <p:cNvPr id="2" name="文本框 1"/>
          <p:cNvSpPr txBox="1"/>
          <p:nvPr/>
        </p:nvSpPr>
        <p:spPr>
          <a:xfrm>
            <a:off x="1136691" y="3983991"/>
            <a:ext cx="1826141" cy="584775"/>
          </a:xfrm>
          <a:prstGeom prst="rect">
            <a:avLst/>
          </a:prstGeom>
          <a:noFill/>
        </p:spPr>
        <p:txBody>
          <a:bodyPr wrap="none" rtlCol="0" anchor="t">
            <a:spAutoFit/>
          </a:bodyPr>
          <a:lstStyle/>
          <a:p>
            <a:r>
              <a:rPr lang="zh-CN" altLang="en-US" sz="3200" b="1" dirty="0">
                <a:solidFill>
                  <a:sysClr val="windowText" lastClr="000000"/>
                </a:solidFill>
                <a:latin typeface="华文新魏" panose="02010800040101010101" pitchFamily="2" charset="-122"/>
                <a:ea typeface="华文新魏" panose="02010800040101010101" pitchFamily="2" charset="-122"/>
                <a:cs typeface="+mn-ea"/>
                <a:sym typeface="+mn-ea"/>
              </a:rPr>
              <a:t>哈萨克族</a:t>
            </a:r>
            <a:endParaRPr lang="zh-CN" altLang="en-US"/>
          </a:p>
        </p:txBody>
      </p:sp>
      <p:pic>
        <p:nvPicPr>
          <p:cNvPr id="5125" name="图片 34825" descr="维吾尔3"/>
          <p:cNvPicPr>
            <a:picLocks noChangeAspect="1"/>
          </p:cNvPicPr>
          <p:nvPr/>
        </p:nvPicPr>
        <p:blipFill>
          <a:blip r:embed="rId3"/>
          <a:stretch>
            <a:fillRect/>
          </a:stretch>
        </p:blipFill>
        <p:spPr>
          <a:xfrm>
            <a:off x="7622167" y="741680"/>
            <a:ext cx="3549518" cy="4471988"/>
          </a:xfrm>
          <a:prstGeom prst="rect">
            <a:avLst/>
          </a:prstGeom>
          <a:noFill/>
          <a:ln w="9525">
            <a:noFill/>
          </a:ln>
        </p:spPr>
      </p:pic>
      <p:sp>
        <p:nvSpPr>
          <p:cNvPr id="3" name="文本框 2"/>
          <p:cNvSpPr txBox="1"/>
          <p:nvPr/>
        </p:nvSpPr>
        <p:spPr>
          <a:xfrm>
            <a:off x="7905283" y="5563871"/>
            <a:ext cx="1826141" cy="584775"/>
          </a:xfrm>
          <a:prstGeom prst="rect">
            <a:avLst/>
          </a:prstGeom>
          <a:noFill/>
        </p:spPr>
        <p:txBody>
          <a:bodyPr wrap="none" rtlCol="0" anchor="t">
            <a:spAutoFit/>
          </a:bodyPr>
          <a:lstStyle/>
          <a:p>
            <a:r>
              <a:rPr lang="zh-CN" altLang="en-US" sz="3200" b="1" dirty="0">
                <a:solidFill>
                  <a:sysClr val="windowText" lastClr="000000"/>
                </a:solidFill>
                <a:latin typeface="华文新魏" panose="02010800040101010101" pitchFamily="2" charset="-122"/>
                <a:ea typeface="华文新魏" panose="02010800040101010101" pitchFamily="2" charset="-122"/>
                <a:cs typeface="+mn-ea"/>
                <a:sym typeface="+mn-ea"/>
              </a:rPr>
              <a:t>维吾尔族</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4661" y="285730"/>
            <a:ext cx="11955114" cy="954107"/>
          </a:xfrm>
          <a:prstGeom prst="rect">
            <a:avLst/>
          </a:prstGeom>
          <a:noFill/>
        </p:spPr>
        <p:txBody>
          <a:bodyPr wrap="square">
            <a:spAutoFit/>
            <a:scene3d>
              <a:camera prst="orthographicFront"/>
              <a:lightRig rig="threePt" dir="t"/>
            </a:scene3d>
          </a:bodyPr>
          <a:lstStyle/>
          <a:p>
            <a:r>
              <a:rPr lang="en-US" altLang="zh-CN" sz="3200" noProof="1" smtClean="0">
                <a:effectLst>
                  <a:outerShdw blurRad="38100" dist="19050" dir="2700000" algn="tl" rotWithShape="0">
                    <a:schemeClr val="dk1">
                      <a:alpha val="40000"/>
                    </a:schemeClr>
                  </a:outerShdw>
                </a:effectLst>
                <a:latin typeface="+mn-lt"/>
                <a:ea typeface="+mn-ea"/>
              </a:rPr>
              <a:t>2</a:t>
            </a:r>
            <a:r>
              <a:rPr lang="zh-CN" altLang="en-US" sz="3200" noProof="1" smtClean="0">
                <a:effectLst>
                  <a:outerShdw blurRad="38100" dist="19050" dir="2700000" algn="tl" rotWithShape="0">
                    <a:schemeClr val="dk1">
                      <a:alpha val="40000"/>
                    </a:schemeClr>
                  </a:outerShdw>
                </a:effectLst>
                <a:latin typeface="+mn-lt"/>
                <a:ea typeface="+mn-ea"/>
              </a:rPr>
              <a:t>、经济上：</a:t>
            </a:r>
            <a:endParaRPr lang="zh-CN" altLang="en-US" sz="2400" b="1" dirty="0" smtClean="0">
              <a:solidFill>
                <a:srgbClr val="7030A0"/>
              </a:solidFill>
              <a:latin typeface="黑体" panose="02010609060101010101" pitchFamily="49" charset="-122"/>
              <a:ea typeface="黑体" panose="02010609060101010101" pitchFamily="49" charset="-122"/>
            </a:endParaRPr>
          </a:p>
          <a:p>
            <a:pPr fontAlgn="auto"/>
            <a:endParaRPr lang="zh-CN" altLang="en-US" sz="2400" noProof="1">
              <a:effectLst>
                <a:outerShdw blurRad="38100" dist="19050" dir="2700000" algn="tl" rotWithShape="0">
                  <a:schemeClr val="dk1">
                    <a:alpha val="40000"/>
                  </a:schemeClr>
                </a:outerShdw>
              </a:effectLst>
            </a:endParaRPr>
          </a:p>
        </p:txBody>
      </p:sp>
      <p:pic>
        <p:nvPicPr>
          <p:cNvPr id="95237" name="图片 3" descr="1373765046285424456"/>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 y="714356"/>
            <a:ext cx="6378568" cy="2143139"/>
          </a:xfrm>
          <a:prstGeom prst="rect">
            <a:avLst/>
          </a:prstGeom>
          <a:noFill/>
          <a:ln w="9525">
            <a:noFill/>
            <a:miter lim="800000"/>
            <a:headEnd/>
            <a:tailEnd/>
          </a:ln>
        </p:spPr>
      </p:pic>
      <p:sp>
        <p:nvSpPr>
          <p:cNvPr id="7" name="矩形 6"/>
          <p:cNvSpPr/>
          <p:nvPr/>
        </p:nvSpPr>
        <p:spPr>
          <a:xfrm>
            <a:off x="2186731" y="6143644"/>
            <a:ext cx="184731" cy="369332"/>
          </a:xfrm>
          <a:prstGeom prst="rect">
            <a:avLst/>
          </a:prstGeom>
        </p:spPr>
        <p:txBody>
          <a:bodyPr wrap="none">
            <a:spAutoFit/>
          </a:bodyPr>
          <a:lstStyle/>
          <a:p>
            <a:pPr fontAlgn="auto"/>
            <a:endParaRPr lang="zh-CN" altLang="en-US" b="1" noProof="1">
              <a:effectLst>
                <a:outerShdw blurRad="38100" dist="19050" dir="2700000" algn="tl" rotWithShape="0">
                  <a:schemeClr val="dk1">
                    <a:alpha val="40000"/>
                  </a:schemeClr>
                </a:outerShdw>
              </a:effectLst>
            </a:endParaRPr>
          </a:p>
        </p:txBody>
      </p:sp>
      <p:pic>
        <p:nvPicPr>
          <p:cNvPr id="11" name="图片 10" descr="8e972a1e-1e02-4776-a0f1-e28428ebb184.jpg"/>
          <p:cNvPicPr>
            <a:picLocks noChangeAspect="1"/>
          </p:cNvPicPr>
          <p:nvPr/>
        </p:nvPicPr>
        <p:blipFill>
          <a:blip r:embed="rId3" cstate="print"/>
          <a:stretch>
            <a:fillRect/>
          </a:stretch>
        </p:blipFill>
        <p:spPr>
          <a:xfrm>
            <a:off x="665497" y="2928934"/>
            <a:ext cx="5229237" cy="2688116"/>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12" name="图片 11" descr="Img243884709.jpg"/>
          <p:cNvPicPr>
            <a:picLocks noChangeAspect="1"/>
          </p:cNvPicPr>
          <p:nvPr/>
        </p:nvPicPr>
        <p:blipFill>
          <a:blip r:embed="rId4" cstate="print"/>
          <a:stretch>
            <a:fillRect/>
          </a:stretch>
        </p:blipFill>
        <p:spPr>
          <a:xfrm>
            <a:off x="6465196" y="642918"/>
            <a:ext cx="4504104" cy="2786082"/>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950274" name="Picture 2"/>
          <p:cNvPicPr>
            <a:picLocks noChangeAspect="1" noChangeArrowheads="1"/>
          </p:cNvPicPr>
          <p:nvPr/>
        </p:nvPicPr>
        <p:blipFill>
          <a:blip r:embed="rId5" cstate="print"/>
          <a:srcRect/>
          <a:stretch>
            <a:fillRect/>
          </a:stretch>
        </p:blipFill>
        <p:spPr bwMode="auto">
          <a:xfrm>
            <a:off x="6465195" y="3571876"/>
            <a:ext cx="4848929" cy="2214578"/>
          </a:xfrm>
          <a:prstGeom prst="rect">
            <a:avLst/>
          </a:prstGeom>
          <a:noFill/>
          <a:ln w="9525">
            <a:noFill/>
            <a:miter lim="800000"/>
            <a:headEnd/>
            <a:tailEnd/>
          </a:ln>
          <a:effectLst/>
        </p:spPr>
      </p:pic>
      <p:sp>
        <p:nvSpPr>
          <p:cNvPr id="8" name="矩形 7"/>
          <p:cNvSpPr/>
          <p:nvPr/>
        </p:nvSpPr>
        <p:spPr>
          <a:xfrm>
            <a:off x="1711344" y="5786453"/>
            <a:ext cx="8556933" cy="646331"/>
          </a:xfrm>
          <a:prstGeom prst="rect">
            <a:avLst/>
          </a:prstGeom>
        </p:spPr>
        <p:txBody>
          <a:bodyPr wrap="square">
            <a:spAutoFit/>
          </a:bodyPr>
          <a:lstStyle/>
          <a:p>
            <a:r>
              <a:rPr lang="zh-CN" altLang="en-US" b="1" dirty="0" smtClean="0">
                <a:solidFill>
                  <a:srgbClr val="7030A0"/>
                </a:solidFill>
                <a:latin typeface="黑体" panose="02010609060101010101" pitchFamily="49" charset="-122"/>
                <a:ea typeface="黑体" panose="02010609060101010101" pitchFamily="49" charset="-122"/>
              </a:rPr>
              <a:t>采取许多优惠政策，派出大批人员，还通过技术、资金、物资等多种方式，加强少数民族地区的经济建设，促进各民族共同繁荣发展</a:t>
            </a:r>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5237"/>
                                        </p:tgtEl>
                                        <p:attrNameLst>
                                          <p:attrName>style.visibility</p:attrName>
                                        </p:attrNameLst>
                                      </p:cBhvr>
                                      <p:to>
                                        <p:strVal val="visible"/>
                                      </p:to>
                                    </p:set>
                                    <p:anim calcmode="lin" valueType="num">
                                      <p:cBhvr additive="base">
                                        <p:cTn id="7" dur="500" fill="hold"/>
                                        <p:tgtEl>
                                          <p:spTgt spid="95237"/>
                                        </p:tgtEl>
                                        <p:attrNameLst>
                                          <p:attrName>ppt_x</p:attrName>
                                        </p:attrNameLst>
                                      </p:cBhvr>
                                      <p:tavLst>
                                        <p:tav tm="0">
                                          <p:val>
                                            <p:strVal val="#ppt_x"/>
                                          </p:val>
                                        </p:tav>
                                        <p:tav tm="100000">
                                          <p:val>
                                            <p:strVal val="#ppt_x"/>
                                          </p:val>
                                        </p:tav>
                                      </p:tavLst>
                                    </p:anim>
                                    <p:anim calcmode="lin" valueType="num">
                                      <p:cBhvr additive="base">
                                        <p:cTn id="8" dur="500" fill="hold"/>
                                        <p:tgtEl>
                                          <p:spTgt spid="952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blinds(horizontal)">
                                      <p:cBhvr>
                                        <p:cTn id="30" dur="5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950274"/>
                                        </p:tgtEl>
                                        <p:attrNameLst>
                                          <p:attrName>style.visibility</p:attrName>
                                        </p:attrNameLst>
                                      </p:cBhvr>
                                      <p:to>
                                        <p:strVal val="visible"/>
                                      </p:to>
                                    </p:set>
                                    <p:animEffect transition="in" filter="blinds(horizontal)">
                                      <p:cBhvr>
                                        <p:cTn id="35" dur="500"/>
                                        <p:tgtEl>
                                          <p:spTgt spid="950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0" y="2"/>
            <a:ext cx="4056592" cy="3375025"/>
            <a:chOff x="0" y="0"/>
            <a:chExt cx="2426" cy="4327"/>
          </a:xfrm>
        </p:grpSpPr>
        <p:pic>
          <p:nvPicPr>
            <p:cNvPr id="169993" name="Picture 3" descr="孔繁森"/>
            <p:cNvPicPr>
              <a:picLocks noChangeAspect="1" noChangeArrowheads="1"/>
            </p:cNvPicPr>
            <p:nvPr/>
          </p:nvPicPr>
          <p:blipFill>
            <a:blip r:embed="rId3"/>
            <a:srcRect/>
            <a:stretch>
              <a:fillRect/>
            </a:stretch>
          </p:blipFill>
          <p:spPr bwMode="auto">
            <a:xfrm>
              <a:off x="0" y="0"/>
              <a:ext cx="2426" cy="4201"/>
            </a:xfrm>
            <a:prstGeom prst="rect">
              <a:avLst/>
            </a:prstGeom>
            <a:noFill/>
            <a:ln w="9525">
              <a:noFill/>
              <a:miter lim="800000"/>
              <a:headEnd/>
              <a:tailEnd/>
            </a:ln>
          </p:spPr>
        </p:pic>
        <p:sp>
          <p:nvSpPr>
            <p:cNvPr id="169994" name="Text Box 4"/>
            <p:cNvSpPr txBox="1">
              <a:spLocks noChangeArrowheads="1"/>
            </p:cNvSpPr>
            <p:nvPr/>
          </p:nvSpPr>
          <p:spPr bwMode="auto">
            <a:xfrm>
              <a:off x="499" y="3584"/>
              <a:ext cx="907" cy="743"/>
            </a:xfrm>
            <a:prstGeom prst="rect">
              <a:avLst/>
            </a:prstGeom>
            <a:noFill/>
            <a:ln w="9525">
              <a:noFill/>
              <a:miter lim="800000"/>
            </a:ln>
          </p:spPr>
          <p:txBody>
            <a:bodyPr>
              <a:spAutoFit/>
            </a:bodyPr>
            <a:lstStyle/>
            <a:p>
              <a:pPr>
                <a:spcBef>
                  <a:spcPct val="50000"/>
                </a:spcBef>
              </a:pPr>
              <a:endParaRPr lang="zh-CN" altLang="en-US" sz="3200">
                <a:solidFill>
                  <a:srgbClr val="FF3300"/>
                </a:solidFill>
                <a:latin typeface="Tahoma" panose="020B0604030504040204" pitchFamily="34" charset="0"/>
              </a:endParaRPr>
            </a:p>
          </p:txBody>
        </p:sp>
      </p:grpSp>
      <p:sp>
        <p:nvSpPr>
          <p:cNvPr id="44037" name="Text Box 5"/>
          <p:cNvSpPr txBox="1">
            <a:spLocks noChangeArrowheads="1"/>
          </p:cNvSpPr>
          <p:nvPr/>
        </p:nvSpPr>
        <p:spPr bwMode="auto">
          <a:xfrm>
            <a:off x="202830" y="3505202"/>
            <a:ext cx="2433955" cy="701675"/>
          </a:xfrm>
          <a:prstGeom prst="rect">
            <a:avLst/>
          </a:prstGeom>
          <a:noFill/>
          <a:ln w="9525">
            <a:noFill/>
            <a:miter lim="800000"/>
          </a:ln>
          <a:effectLst/>
        </p:spPr>
        <p:txBody>
          <a:bodyPr>
            <a:spAutoFit/>
          </a:bodyPr>
          <a:lstStyle/>
          <a:p>
            <a:pPr>
              <a:defRPr/>
            </a:pPr>
            <a:r>
              <a:rPr lang="zh-CN" altLang="en-US" sz="4000" b="1">
                <a:solidFill>
                  <a:srgbClr val="0000FF"/>
                </a:solidFill>
                <a:effectLst>
                  <a:outerShdw blurRad="38100" dist="38100" dir="2700000" algn="tl">
                    <a:srgbClr val="C0C0C0"/>
                  </a:outerShdw>
                </a:effectLst>
                <a:latin typeface="Times New Roman" panose="02020603050405020304" pitchFamily="18" charset="0"/>
                <a:ea typeface="华文行楷" panose="02010800040101010101" pitchFamily="2" charset="-122"/>
              </a:rPr>
              <a:t>孔繁森</a:t>
            </a:r>
          </a:p>
        </p:txBody>
      </p:sp>
      <p:pic>
        <p:nvPicPr>
          <p:cNvPr id="169988" name="Picture 6" descr="孔繁森用随身携带的小药箱为农牧民看病、治病"/>
          <p:cNvPicPr>
            <a:picLocks noChangeAspect="1" noChangeArrowheads="1"/>
          </p:cNvPicPr>
          <p:nvPr/>
        </p:nvPicPr>
        <p:blipFill>
          <a:blip r:embed="rId4"/>
          <a:srcRect/>
          <a:stretch>
            <a:fillRect/>
          </a:stretch>
        </p:blipFill>
        <p:spPr bwMode="auto">
          <a:xfrm>
            <a:off x="4462251" y="0"/>
            <a:ext cx="7403280" cy="3357562"/>
          </a:xfrm>
          <a:prstGeom prst="rect">
            <a:avLst/>
          </a:prstGeom>
          <a:noFill/>
          <a:ln w="9525">
            <a:noFill/>
            <a:miter lim="800000"/>
            <a:headEnd/>
            <a:tailEnd/>
          </a:ln>
        </p:spPr>
      </p:pic>
      <p:pic>
        <p:nvPicPr>
          <p:cNvPr id="169989" name="Picture 7" descr="孔辅导收养的孤儿学习文化知识"/>
          <p:cNvPicPr>
            <a:picLocks noChangeAspect="1" noChangeArrowheads="1"/>
          </p:cNvPicPr>
          <p:nvPr/>
        </p:nvPicPr>
        <p:blipFill>
          <a:blip r:embed="rId5"/>
          <a:srcRect/>
          <a:stretch>
            <a:fillRect/>
          </a:stretch>
        </p:blipFill>
        <p:spPr bwMode="auto">
          <a:xfrm>
            <a:off x="2471960" y="3857628"/>
            <a:ext cx="5127790" cy="1714512"/>
          </a:xfrm>
          <a:prstGeom prst="rect">
            <a:avLst/>
          </a:prstGeom>
          <a:noFill/>
          <a:ln w="9525">
            <a:noFill/>
            <a:miter lim="800000"/>
            <a:headEnd/>
            <a:tailEnd/>
          </a:ln>
        </p:spPr>
      </p:pic>
      <p:pic>
        <p:nvPicPr>
          <p:cNvPr id="169990" name="Picture 8" descr="1_1-1-21-388_20021022154729"/>
          <p:cNvPicPr>
            <a:picLocks noChangeAspect="1" noChangeArrowheads="1"/>
          </p:cNvPicPr>
          <p:nvPr/>
        </p:nvPicPr>
        <p:blipFill>
          <a:blip r:embed="rId6"/>
          <a:srcRect/>
          <a:stretch>
            <a:fillRect/>
          </a:stretch>
        </p:blipFill>
        <p:spPr bwMode="auto">
          <a:xfrm>
            <a:off x="8011769" y="3714752"/>
            <a:ext cx="4158006" cy="1857388"/>
          </a:xfrm>
          <a:prstGeom prst="rect">
            <a:avLst/>
          </a:prstGeom>
          <a:noFill/>
          <a:ln w="76200">
            <a:solidFill>
              <a:srgbClr val="000000"/>
            </a:solidFill>
            <a:miter lim="800000"/>
            <a:headEnd/>
            <a:tailEnd/>
          </a:ln>
        </p:spPr>
      </p:pic>
      <p:sp>
        <p:nvSpPr>
          <p:cNvPr id="44041" name="WordArt 9"/>
          <p:cNvSpPr>
            <a:spLocks noChangeArrowheads="1" noChangeShapeType="1"/>
          </p:cNvSpPr>
          <p:nvPr/>
        </p:nvSpPr>
        <p:spPr bwMode="auto">
          <a:xfrm>
            <a:off x="950728" y="2428868"/>
            <a:ext cx="2028296" cy="1371600"/>
          </a:xfrm>
          <a:prstGeom prst="rect">
            <a:avLst/>
          </a:prstGeom>
        </p:spPr>
        <p:txBody>
          <a:bodyPr wrap="none" fromWordArt="1">
            <a:prstTxWarp prst="textSlantUp">
              <a:avLst>
                <a:gd name="adj" fmla="val 32056"/>
              </a:avLst>
            </a:prstTxWarp>
          </a:bodyPr>
          <a:lstStyle/>
          <a:p>
            <a:pPr algn="ctr"/>
            <a:r>
              <a:rPr lang="zh-CN" altLang="en-US" sz="3600" b="1"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5000"/>
                    </a:srgbClr>
                  </a:outerShdw>
                </a:effectLst>
                <a:latin typeface="宋体" panose="02010600030101010101" pitchFamily="2" charset="-122"/>
                <a:ea typeface="宋体" panose="02010600030101010101" pitchFamily="2" charset="-122"/>
              </a:rPr>
              <a:t>活菩萨</a:t>
            </a:r>
          </a:p>
        </p:txBody>
      </p:sp>
      <p:pic>
        <p:nvPicPr>
          <p:cNvPr id="169992" name="图片 9" descr="民族大团结_240.jpg" hidden="1"/>
          <p:cNvPicPr/>
          <p:nvPr/>
        </p:nvPicPr>
        <p:blipFill>
          <a:blip r:embed="rId7"/>
          <a:srcRect/>
          <a:stretch>
            <a:fillRect/>
          </a:stretch>
        </p:blipFill>
        <p:spPr bwMode="auto">
          <a:xfrm>
            <a:off x="4056592" y="1905000"/>
            <a:ext cx="4056592" cy="3048000"/>
          </a:xfrm>
          <a:prstGeom prst="rect">
            <a:avLst/>
          </a:prstGeom>
          <a:noFill/>
          <a:ln w="9525">
            <a:noFill/>
            <a:miter lim="800000"/>
            <a:headEnd/>
            <a:tailEnd/>
          </a:ln>
        </p:spPr>
      </p:pic>
      <p:sp>
        <p:nvSpPr>
          <p:cNvPr id="11" name="矩形 10"/>
          <p:cNvSpPr/>
          <p:nvPr/>
        </p:nvSpPr>
        <p:spPr>
          <a:xfrm>
            <a:off x="475343" y="5929331"/>
            <a:ext cx="10078165" cy="646331"/>
          </a:xfrm>
          <a:prstGeom prst="rect">
            <a:avLst/>
          </a:prstGeom>
        </p:spPr>
        <p:txBody>
          <a:bodyPr wrap="square">
            <a:spAutoFit/>
          </a:bodyPr>
          <a:lstStyle/>
          <a:p>
            <a:pPr>
              <a:buFont typeface="Arial" panose="020B0604020202020204" pitchFamily="34" charset="0"/>
              <a:buNone/>
            </a:pPr>
            <a:r>
              <a:rPr lang="zh-CN" altLang="en-US" b="1" dirty="0" smtClean="0">
                <a:solidFill>
                  <a:srgbClr val="FF0000"/>
                </a:solidFill>
                <a:latin typeface="Calibri" panose="020F0502020204030204" charset="0"/>
              </a:rPr>
              <a:t>我们共产党员无论在哪里工作都是党的干部。越是边远贫穷的地方，越需要我们为之去拚搏、奋斗、付出，否则，就有愧于党，有愧于群众。</a:t>
            </a:r>
            <a:endParaRPr lang="zh-CN" altLang="en-US" b="1" dirty="0">
              <a:solidFill>
                <a:srgbClr val="FF0000"/>
              </a:solidFill>
              <a:latin typeface="Calibri" panose="020F05020202040302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4041"/>
                                        </p:tgtEl>
                                        <p:attrNameLst>
                                          <p:attrName>style.visibility</p:attrName>
                                        </p:attrNameLst>
                                      </p:cBhvr>
                                      <p:to>
                                        <p:strVal val="visible"/>
                                      </p:to>
                                    </p:set>
                                    <p:animEffect transition="in" filter="wheel(4)">
                                      <p:cBhvr>
                                        <p:cTn id="7" dur="1000"/>
                                        <p:tgtEl>
                                          <p:spTgt spid="4404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证书"/>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5188" y="1357298"/>
            <a:ext cx="3422731" cy="371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图片 7" descr="证书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0265" y="1428736"/>
            <a:ext cx="3422731" cy="3786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6" name="文本框 1"/>
          <p:cNvSpPr txBox="1">
            <a:spLocks noChangeArrowheads="1"/>
          </p:cNvSpPr>
          <p:nvPr/>
        </p:nvSpPr>
        <p:spPr bwMode="auto">
          <a:xfrm>
            <a:off x="8453" y="381000"/>
            <a:ext cx="11550723" cy="95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smtClean="0">
                <a:latin typeface="黑体" panose="02010609060101010101" pitchFamily="49" charset="-122"/>
                <a:ea typeface="黑体" panose="02010609060101010101" pitchFamily="49" charset="-122"/>
              </a:rPr>
              <a:t>3</a:t>
            </a:r>
            <a:r>
              <a:rPr lang="zh-CN" altLang="en-US" sz="2800" b="1" dirty="0" smtClean="0">
                <a:latin typeface="黑体" panose="02010609060101010101" pitchFamily="49" charset="-122"/>
                <a:ea typeface="黑体" panose="02010609060101010101" pitchFamily="49" charset="-122"/>
              </a:rPr>
              <a:t>、重视</a:t>
            </a:r>
            <a:r>
              <a:rPr lang="zh-CN" altLang="en-US" sz="2800" b="1" dirty="0">
                <a:latin typeface="黑体" panose="02010609060101010101" pitchFamily="49" charset="-122"/>
                <a:ea typeface="黑体" panose="02010609060101010101" pitchFamily="49" charset="-122"/>
              </a:rPr>
              <a:t>少数民族文化的保护与发展，对少数民族文</a:t>
            </a:r>
          </a:p>
          <a:p>
            <a:pPr eaLnBrk="1" hangingPunct="1"/>
            <a:r>
              <a:rPr lang="zh-CN" altLang="en-US" sz="2800" b="1" dirty="0">
                <a:latin typeface="黑体" panose="02010609060101010101" pitchFamily="49" charset="-122"/>
                <a:ea typeface="黑体" panose="02010609060101010101" pitchFamily="49" charset="-122"/>
              </a:rPr>
              <a:t>     化的传承和发展具有重要</a:t>
            </a:r>
            <a:r>
              <a:rPr lang="zh-CN" altLang="en-US" sz="2800" b="1" dirty="0" smtClean="0">
                <a:latin typeface="黑体" panose="02010609060101010101" pitchFamily="49" charset="-122"/>
                <a:ea typeface="黑体" panose="02010609060101010101" pitchFamily="49" charset="-122"/>
              </a:rPr>
              <a:t>意义。</a:t>
            </a:r>
            <a:endParaRPr lang="zh-CN" altLang="en-US" sz="2800" b="1" dirty="0">
              <a:latin typeface="黑体" panose="02010609060101010101" pitchFamily="49" charset="-122"/>
              <a:ea typeface="黑体" panose="02010609060101010101" pitchFamily="49" charset="-122"/>
            </a:endParaRPr>
          </a:p>
        </p:txBody>
      </p:sp>
      <p:pic>
        <p:nvPicPr>
          <p:cNvPr id="6" name="图片 4" descr="u=758959662,65768390&amp;fm=27&amp;gp=0"/>
          <p:cNvPicPr>
            <a:picLocks noChangeAspect="1" noChangeArrowheads="1"/>
          </p:cNvPicPr>
          <p:nvPr/>
        </p:nvPicPr>
        <p:blipFill>
          <a:blip r:embed="rId4"/>
          <a:srcRect/>
          <a:stretch>
            <a:fillRect/>
          </a:stretch>
        </p:blipFill>
        <p:spPr bwMode="auto">
          <a:xfrm>
            <a:off x="3993193" y="1357299"/>
            <a:ext cx="3803080" cy="1857388"/>
          </a:xfrm>
          <a:prstGeom prst="rect">
            <a:avLst/>
          </a:prstGeom>
          <a:noFill/>
          <a:ln w="9525">
            <a:noFill/>
            <a:miter lim="800000"/>
            <a:headEnd/>
            <a:tailEnd/>
          </a:ln>
        </p:spPr>
      </p:pic>
      <p:pic>
        <p:nvPicPr>
          <p:cNvPr id="9" name="图片 13" descr="timg.jpg3"/>
          <p:cNvPicPr>
            <a:picLocks noChangeAspect="1" noChangeArrowheads="1"/>
          </p:cNvPicPr>
          <p:nvPr/>
        </p:nvPicPr>
        <p:blipFill>
          <a:blip r:embed="rId5"/>
          <a:srcRect/>
          <a:stretch>
            <a:fillRect/>
          </a:stretch>
        </p:blipFill>
        <p:spPr bwMode="auto">
          <a:xfrm>
            <a:off x="4088270" y="3714753"/>
            <a:ext cx="3714318" cy="1285884"/>
          </a:xfrm>
          <a:prstGeom prst="rect">
            <a:avLst/>
          </a:prstGeom>
          <a:noFill/>
          <a:ln w="9525">
            <a:noFill/>
            <a:miter lim="800000"/>
            <a:headEnd/>
            <a:tailEnd/>
          </a:ln>
        </p:spPr>
      </p:pic>
      <p:sp>
        <p:nvSpPr>
          <p:cNvPr id="10" name="矩形 9"/>
          <p:cNvSpPr/>
          <p:nvPr/>
        </p:nvSpPr>
        <p:spPr>
          <a:xfrm>
            <a:off x="4563655" y="3214687"/>
            <a:ext cx="1579278" cy="507831"/>
          </a:xfrm>
          <a:prstGeom prst="rect">
            <a:avLst/>
          </a:prstGeom>
        </p:spPr>
        <p:txBody>
          <a:bodyPr wrap="none">
            <a:spAutoFit/>
          </a:bodyPr>
          <a:lstStyle/>
          <a:p>
            <a:pPr>
              <a:lnSpc>
                <a:spcPct val="150000"/>
              </a:lnSpc>
              <a:buFont typeface="Arial" panose="020B0604020202020204" pitchFamily="34" charset="0"/>
              <a:buNone/>
            </a:pPr>
            <a:r>
              <a:rPr lang="zh-CN" altLang="zh-CN" b="1" dirty="0" smtClean="0">
                <a:solidFill>
                  <a:srgbClr val="002060"/>
                </a:solidFill>
                <a:latin typeface="楷体" panose="02010609060101010101" pitchFamily="49" charset="-122"/>
                <a:ea typeface="楷体" panose="02010609060101010101" pitchFamily="49" charset="-122"/>
                <a:sym typeface="等线" panose="02010600030101010101" charset="-122"/>
              </a:rPr>
              <a:t>傣族的泼水节</a:t>
            </a:r>
            <a:endParaRPr lang="zh-CN" altLang="en-US" b="1" dirty="0">
              <a:solidFill>
                <a:srgbClr val="002060"/>
              </a:solidFill>
              <a:latin typeface="楷体" panose="02010609060101010101" pitchFamily="49" charset="-122"/>
              <a:ea typeface="楷体" panose="02010609060101010101" pitchFamily="49" charset="-122"/>
            </a:endParaRPr>
          </a:p>
        </p:txBody>
      </p:sp>
      <p:sp>
        <p:nvSpPr>
          <p:cNvPr id="11" name="矩形 10"/>
          <p:cNvSpPr/>
          <p:nvPr/>
        </p:nvSpPr>
        <p:spPr>
          <a:xfrm>
            <a:off x="4373501" y="4929199"/>
            <a:ext cx="3422773" cy="507831"/>
          </a:xfrm>
          <a:prstGeom prst="rect">
            <a:avLst/>
          </a:prstGeom>
        </p:spPr>
        <p:txBody>
          <a:bodyPr wrap="square">
            <a:spAutoFit/>
          </a:bodyPr>
          <a:lstStyle/>
          <a:p>
            <a:pPr>
              <a:lnSpc>
                <a:spcPct val="150000"/>
              </a:lnSpc>
              <a:buFont typeface="Arial" panose="020B0604020202020204" pitchFamily="34" charset="0"/>
              <a:buNone/>
            </a:pPr>
            <a:r>
              <a:rPr lang="zh-CN" altLang="en-US" b="1" dirty="0" smtClean="0">
                <a:solidFill>
                  <a:srgbClr val="002060"/>
                </a:solidFill>
                <a:latin typeface="楷体" panose="02010609060101010101" pitchFamily="49" charset="-122"/>
                <a:ea typeface="楷体" panose="02010609060101010101" pitchFamily="49" charset="-122"/>
              </a:rPr>
              <a:t>   回族信仰伊斯兰教</a:t>
            </a:r>
            <a:endParaRPr lang="zh-CN" altLang="en-US" b="1" dirty="0">
              <a:solidFill>
                <a:srgbClr val="002060"/>
              </a:solidFill>
              <a:latin typeface="楷体" panose="02010609060101010101" pitchFamily="49" charset="-122"/>
              <a:ea typeface="楷体" panose="02010609060101010101" pitchFamily="49" charset="-122"/>
            </a:endParaRPr>
          </a:p>
        </p:txBody>
      </p:sp>
      <p:pic>
        <p:nvPicPr>
          <p:cNvPr id="952322" name="Picture 2"/>
          <p:cNvPicPr>
            <a:picLocks noChangeAspect="1" noChangeArrowheads="1"/>
          </p:cNvPicPr>
          <p:nvPr/>
        </p:nvPicPr>
        <p:blipFill>
          <a:blip r:embed="rId6"/>
          <a:srcRect/>
          <a:stretch>
            <a:fillRect/>
          </a:stretch>
        </p:blipFill>
        <p:spPr bwMode="auto">
          <a:xfrm>
            <a:off x="8176582" y="1285860"/>
            <a:ext cx="3803039" cy="3500462"/>
          </a:xfrm>
          <a:prstGeom prst="rect">
            <a:avLst/>
          </a:prstGeom>
          <a:noFill/>
          <a:ln w="9525">
            <a:noFill/>
            <a:miter lim="800000"/>
            <a:headEnd/>
            <a:tailEnd/>
          </a:ln>
          <a:effectLst/>
        </p:spPr>
      </p:pic>
      <p:sp>
        <p:nvSpPr>
          <p:cNvPr id="12" name="矩形 11"/>
          <p:cNvSpPr/>
          <p:nvPr/>
        </p:nvSpPr>
        <p:spPr>
          <a:xfrm>
            <a:off x="1521190" y="5519172"/>
            <a:ext cx="10268320" cy="1338828"/>
          </a:xfrm>
          <a:prstGeom prst="rect">
            <a:avLst/>
          </a:prstGeom>
        </p:spPr>
        <p:txBody>
          <a:bodyPr wrap="square">
            <a:spAutoFit/>
          </a:bodyPr>
          <a:lstStyle/>
          <a:p>
            <a:pPr algn="just">
              <a:lnSpc>
                <a:spcPct val="150000"/>
              </a:lnSpc>
            </a:pPr>
            <a:r>
              <a:rPr lang="zh-CN" altLang="zh-CN" b="1" kern="100" dirty="0" smtClean="0">
                <a:latin typeface="黑体" panose="02010609060101010101" pitchFamily="49" charset="-122"/>
                <a:ea typeface="黑体" panose="02010609060101010101" pitchFamily="49" charset="-122"/>
                <a:cs typeface="Times New Roman" panose="02020603050405020304" pitchFamily="18" charset="0"/>
              </a:rPr>
              <a:t>（</a:t>
            </a:r>
            <a:r>
              <a:rPr lang="en-US" altLang="zh-CN" b="1" kern="100" dirty="0" smtClean="0">
                <a:latin typeface="黑体" panose="02010609060101010101" pitchFamily="49" charset="-122"/>
                <a:ea typeface="黑体" panose="02010609060101010101" pitchFamily="49" charset="-122"/>
                <a:cs typeface="Times New Roman" panose="02020603050405020304" pitchFamily="18" charset="0"/>
              </a:rPr>
              <a:t>1</a:t>
            </a:r>
            <a:r>
              <a:rPr lang="zh-CN" altLang="zh-CN" b="1" kern="100" dirty="0" smtClean="0">
                <a:latin typeface="黑体" panose="02010609060101010101" pitchFamily="49" charset="-122"/>
                <a:ea typeface="黑体" panose="02010609060101010101" pitchFamily="49" charset="-122"/>
                <a:cs typeface="Times New Roman" panose="02020603050405020304" pitchFamily="18" charset="0"/>
              </a:rPr>
              <a:t>）国家按照自愿的原则，帮助少数民族创制文字。</a:t>
            </a:r>
          </a:p>
          <a:p>
            <a:pPr algn="just">
              <a:lnSpc>
                <a:spcPct val="150000"/>
              </a:lnSpc>
            </a:pPr>
            <a:r>
              <a:rPr lang="zh-CN" altLang="zh-CN" b="1" kern="100" dirty="0" smtClean="0">
                <a:latin typeface="黑体" panose="02010609060101010101" pitchFamily="49" charset="-122"/>
                <a:ea typeface="黑体" panose="02010609060101010101" pitchFamily="49" charset="-122"/>
                <a:cs typeface="Times New Roman" panose="02020603050405020304" pitchFamily="18" charset="0"/>
              </a:rPr>
              <a:t>（</a:t>
            </a:r>
            <a:r>
              <a:rPr lang="en-US" altLang="zh-CN" b="1" kern="100" dirty="0" smtClean="0">
                <a:latin typeface="黑体" panose="02010609060101010101" pitchFamily="49" charset="-122"/>
                <a:ea typeface="黑体" panose="02010609060101010101" pitchFamily="49" charset="-122"/>
                <a:cs typeface="Times New Roman" panose="02020603050405020304" pitchFamily="18" charset="0"/>
              </a:rPr>
              <a:t>2</a:t>
            </a:r>
            <a:r>
              <a:rPr lang="zh-CN" altLang="zh-CN" b="1" kern="100" dirty="0" smtClean="0">
                <a:latin typeface="黑体" panose="02010609060101010101" pitchFamily="49" charset="-122"/>
                <a:ea typeface="黑体" panose="02010609060101010101" pitchFamily="49" charset="-122"/>
                <a:cs typeface="Times New Roman" panose="02020603050405020304" pitchFamily="18" charset="0"/>
              </a:rPr>
              <a:t>）尊重各民族宗教信仰和风俗习惯，保护少数民族的历史文化遗产。</a:t>
            </a:r>
          </a:p>
          <a:p>
            <a:pPr>
              <a:lnSpc>
                <a:spcPct val="150000"/>
              </a:lnSpc>
            </a:pPr>
            <a:r>
              <a:rPr lang="zh-CN" altLang="zh-CN" b="1" dirty="0" smtClean="0">
                <a:latin typeface="黑体" panose="02010609060101010101" pitchFamily="49" charset="-122"/>
                <a:ea typeface="黑体" panose="02010609060101010101" pitchFamily="49" charset="-122"/>
                <a:cs typeface="Times New Roman" panose="02020603050405020304" pitchFamily="18" charset="0"/>
              </a:rPr>
              <a:t>（</a:t>
            </a:r>
            <a:r>
              <a:rPr lang="en-US" altLang="zh-CN" b="1" dirty="0" smtClean="0">
                <a:latin typeface="黑体" panose="02010609060101010101" pitchFamily="49" charset="-122"/>
                <a:ea typeface="黑体" panose="02010609060101010101" pitchFamily="49" charset="-122"/>
                <a:cs typeface="Times New Roman" panose="02020603050405020304" pitchFamily="18" charset="0"/>
              </a:rPr>
              <a:t>3</a:t>
            </a:r>
            <a:r>
              <a:rPr lang="zh-CN" altLang="zh-CN" b="1" dirty="0" smtClean="0">
                <a:latin typeface="黑体" panose="02010609060101010101" pitchFamily="49" charset="-122"/>
                <a:ea typeface="黑体" panose="02010609060101010101" pitchFamily="49" charset="-122"/>
                <a:cs typeface="Times New Roman" panose="02020603050405020304" pitchFamily="18" charset="0"/>
              </a:rPr>
              <a:t>）有组织、有计划地开展少数民族古籍文献的收集、整理和出版工作。</a:t>
            </a:r>
            <a:endParaRPr lang="zh-CN" altLang="en-US" b="1" dirty="0">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0-#ppt_w/2"/>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blinds(horizontal)">
                                      <p:cBhvr>
                                        <p:cTn id="23" dur="500"/>
                                        <p:tgtEl>
                                          <p:spTgt spid="1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blinds(horizontal)">
                                      <p:cBhvr>
                                        <p:cTn id="33" dur="500"/>
                                        <p:tgtEl>
                                          <p:spTgt spid="11">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952322"/>
                                        </p:tgtEl>
                                        <p:attrNameLst>
                                          <p:attrName>style.visibility</p:attrName>
                                        </p:attrNameLst>
                                      </p:cBhvr>
                                      <p:to>
                                        <p:strVal val="visible"/>
                                      </p:to>
                                    </p:set>
                                    <p:anim calcmode="lin" valueType="num">
                                      <p:cBhvr additive="base">
                                        <p:cTn id="38" dur="500" fill="hold"/>
                                        <p:tgtEl>
                                          <p:spTgt spid="952322"/>
                                        </p:tgtEl>
                                        <p:attrNameLst>
                                          <p:attrName>ppt_x</p:attrName>
                                        </p:attrNameLst>
                                      </p:cBhvr>
                                      <p:tavLst>
                                        <p:tav tm="0">
                                          <p:val>
                                            <p:strVal val="#ppt_x"/>
                                          </p:val>
                                        </p:tav>
                                        <p:tav tm="100000">
                                          <p:val>
                                            <p:strVal val="#ppt_x"/>
                                          </p:val>
                                        </p:tav>
                                      </p:tavLst>
                                    </p:anim>
                                    <p:anim calcmode="lin" valueType="num">
                                      <p:cBhvr additive="base">
                                        <p:cTn id="39" dur="500" fill="hold"/>
                                        <p:tgtEl>
                                          <p:spTgt spid="952322"/>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12">
                                            <p:txEl>
                                              <p:pRg st="0" end="0"/>
                                            </p:txEl>
                                          </p:spTgt>
                                        </p:tgtEl>
                                        <p:attrNameLst>
                                          <p:attrName>style.visibility</p:attrName>
                                        </p:attrNameLst>
                                      </p:cBhvr>
                                      <p:to>
                                        <p:strVal val="visible"/>
                                      </p:to>
                                    </p:set>
                                    <p:animEffect transition="in" filter="blinds(horizontal)">
                                      <p:cBhvr>
                                        <p:cTn id="44" dur="500"/>
                                        <p:tgtEl>
                                          <p:spTgt spid="12">
                                            <p:txEl>
                                              <p:pRg st="0" end="0"/>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12">
                                            <p:txEl>
                                              <p:pRg st="1" end="1"/>
                                            </p:txEl>
                                          </p:spTgt>
                                        </p:tgtEl>
                                        <p:attrNameLst>
                                          <p:attrName>style.visibility</p:attrName>
                                        </p:attrNameLst>
                                      </p:cBhvr>
                                      <p:to>
                                        <p:strVal val="visible"/>
                                      </p:to>
                                    </p:set>
                                    <p:animEffect transition="in" filter="blinds(horizontal)">
                                      <p:cBhvr>
                                        <p:cTn id="47" dur="500"/>
                                        <p:tgtEl>
                                          <p:spTgt spid="12">
                                            <p:txEl>
                                              <p:pRg st="1" end="1"/>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12">
                                            <p:txEl>
                                              <p:pRg st="2" end="2"/>
                                            </p:txEl>
                                          </p:spTgt>
                                        </p:tgtEl>
                                        <p:attrNameLst>
                                          <p:attrName>style.visibility</p:attrName>
                                        </p:attrNameLst>
                                      </p:cBhvr>
                                      <p:to>
                                        <p:strVal val="visible"/>
                                      </p:to>
                                    </p:set>
                                    <p:animEffect transition="in" filter="blinds(horizontal)">
                                      <p:cBhvr>
                                        <p:cTn id="50"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
          <p:cNvGrpSpPr/>
          <p:nvPr/>
        </p:nvGrpSpPr>
        <p:grpSpPr bwMode="auto">
          <a:xfrm>
            <a:off x="569733" y="1486941"/>
            <a:ext cx="3653046" cy="2635145"/>
            <a:chOff x="136" y="892"/>
            <a:chExt cx="2245" cy="2636"/>
          </a:xfrm>
        </p:grpSpPr>
        <p:pic>
          <p:nvPicPr>
            <p:cNvPr id="20482" name="Picture 31" descr="朝鲜族姑娘表演跳板舞"/>
            <p:cNvPicPr>
              <a:picLocks noChangeAspect="1" noChangeArrowheads="1"/>
            </p:cNvPicPr>
            <p:nvPr/>
          </p:nvPicPr>
          <p:blipFill>
            <a:blip r:embed="rId2" cstate="print">
              <a:lum bright="-12000" contrast="12000"/>
              <a:extLst>
                <a:ext uri="{28A0092B-C50C-407E-A947-70E740481C1C}">
                  <a14:useLocalDpi xmlns:a14="http://schemas.microsoft.com/office/drawing/2010/main" xmlns="" val="0"/>
                </a:ext>
              </a:extLst>
            </a:blip>
            <a:srcRect/>
            <a:stretch>
              <a:fillRect/>
            </a:stretch>
          </p:blipFill>
          <p:spPr bwMode="auto">
            <a:xfrm>
              <a:off x="136" y="892"/>
              <a:ext cx="2245" cy="2268"/>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20483" name="Text Box 32"/>
            <p:cNvSpPr txBox="1">
              <a:spLocks noChangeArrowheads="1"/>
            </p:cNvSpPr>
            <p:nvPr/>
          </p:nvSpPr>
          <p:spPr bwMode="auto">
            <a:xfrm>
              <a:off x="136" y="3160"/>
              <a:ext cx="2223"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pPr>
              <a:r>
                <a:rPr lang="zh-CN" altLang="en-US" b="1" dirty="0">
                  <a:latin typeface="Comic Sans MS" panose="030F0702030302020204" pitchFamily="66" charset="0"/>
                </a:rPr>
                <a:t>朝鲜族姑娘表演跳板舞</a:t>
              </a:r>
            </a:p>
          </p:txBody>
        </p:sp>
      </p:grpSp>
      <p:grpSp>
        <p:nvGrpSpPr>
          <p:cNvPr id="3" name="Group 35"/>
          <p:cNvGrpSpPr/>
          <p:nvPr/>
        </p:nvGrpSpPr>
        <p:grpSpPr bwMode="auto">
          <a:xfrm>
            <a:off x="6324500" y="1474875"/>
            <a:ext cx="4566297" cy="2647364"/>
            <a:chOff x="2826" y="962"/>
            <a:chExt cx="2864" cy="2746"/>
          </a:xfrm>
        </p:grpSpPr>
        <p:pic>
          <p:nvPicPr>
            <p:cNvPr id="20485" name="Picture 30" descr="蒙古族那达慕大会上的摔跤比赛"/>
            <p:cNvPicPr>
              <a:picLocks noChangeAspect="1" noChangeArrowheads="1"/>
            </p:cNvPicPr>
            <p:nvPr/>
          </p:nvPicPr>
          <p:blipFill>
            <a:blip r:embed="rId3" cstate="print">
              <a:lum contrast="6000"/>
              <a:extLst>
                <a:ext uri="{28A0092B-C50C-407E-A947-70E740481C1C}">
                  <a14:useLocalDpi xmlns:a14="http://schemas.microsoft.com/office/drawing/2010/main" xmlns="" val="0"/>
                </a:ext>
              </a:extLst>
            </a:blip>
            <a:srcRect r="17346"/>
            <a:stretch>
              <a:fillRect/>
            </a:stretch>
          </p:blipFill>
          <p:spPr bwMode="auto">
            <a:xfrm>
              <a:off x="2903" y="962"/>
              <a:ext cx="2767" cy="2259"/>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20486" name="Text Box 33"/>
            <p:cNvSpPr txBox="1">
              <a:spLocks noChangeArrowheads="1"/>
            </p:cNvSpPr>
            <p:nvPr/>
          </p:nvSpPr>
          <p:spPr bwMode="auto">
            <a:xfrm>
              <a:off x="2826" y="3326"/>
              <a:ext cx="2864" cy="3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pPr>
              <a:r>
                <a:rPr lang="zh-CN" altLang="en-US" b="1" dirty="0">
                  <a:latin typeface="Comic Sans MS" panose="030F0702030302020204" pitchFamily="66" charset="0"/>
                </a:rPr>
                <a:t>蒙古族那达慕大会上的摔跤比赛</a:t>
              </a:r>
            </a:p>
          </p:txBody>
        </p:sp>
      </p:grpSp>
      <p:sp>
        <p:nvSpPr>
          <p:cNvPr id="20490" name="Text Box 8"/>
          <p:cNvSpPr txBox="1">
            <a:spLocks noChangeArrowheads="1"/>
          </p:cNvSpPr>
          <p:nvPr/>
        </p:nvSpPr>
        <p:spPr bwMode="auto">
          <a:xfrm>
            <a:off x="3482495" y="766384"/>
            <a:ext cx="373755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pPr>
            <a:r>
              <a:rPr lang="zh-CN" altLang="en-US" sz="2400" b="1" dirty="0">
                <a:solidFill>
                  <a:srgbClr val="002060"/>
                </a:solidFill>
                <a:latin typeface="宋体" panose="02010600030101010101" pitchFamily="2" charset="-122"/>
              </a:rPr>
              <a:t>少数民族的节日</a:t>
            </a:r>
          </a:p>
        </p:txBody>
      </p:sp>
      <p:grpSp>
        <p:nvGrpSpPr>
          <p:cNvPr id="4" name="Group 29"/>
          <p:cNvGrpSpPr/>
          <p:nvPr/>
        </p:nvGrpSpPr>
        <p:grpSpPr bwMode="auto">
          <a:xfrm>
            <a:off x="354109" y="4287601"/>
            <a:ext cx="3868552" cy="1891021"/>
            <a:chOff x="2971" y="1152"/>
            <a:chExt cx="2676" cy="2390"/>
          </a:xfrm>
        </p:grpSpPr>
        <p:pic>
          <p:nvPicPr>
            <p:cNvPr id="20492" name="Picture 24" descr="白族歌舞"/>
            <p:cNvPicPr>
              <a:picLocks noChangeAspect="1" noChangeArrowheads="1"/>
            </p:cNvPicPr>
            <p:nvPr/>
          </p:nvPicPr>
          <p:blipFill>
            <a:blip r:embed="rId4" cstate="print">
              <a:lum bright="6000" contrast="6000"/>
              <a:extLst>
                <a:ext uri="{28A0092B-C50C-407E-A947-70E740481C1C}">
                  <a14:useLocalDpi xmlns:a14="http://schemas.microsoft.com/office/drawing/2010/main" xmlns="" val="0"/>
                </a:ext>
              </a:extLst>
            </a:blip>
            <a:srcRect/>
            <a:stretch>
              <a:fillRect/>
            </a:stretch>
          </p:blipFill>
          <p:spPr bwMode="auto">
            <a:xfrm>
              <a:off x="2971" y="1152"/>
              <a:ext cx="2676" cy="2006"/>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20493" name="Text Box 27"/>
            <p:cNvSpPr txBox="1">
              <a:spLocks noChangeArrowheads="1"/>
            </p:cNvSpPr>
            <p:nvPr/>
          </p:nvSpPr>
          <p:spPr bwMode="auto">
            <a:xfrm>
              <a:off x="3635" y="3077"/>
              <a:ext cx="1406" cy="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pPr>
              <a:r>
                <a:rPr lang="zh-CN" altLang="en-US" b="1" dirty="0">
                  <a:latin typeface="Comic Sans MS" panose="030F0702030302020204" pitchFamily="66" charset="0"/>
                </a:rPr>
                <a:t>白族歌舞</a:t>
              </a:r>
            </a:p>
          </p:txBody>
        </p:sp>
      </p:grpSp>
      <p:grpSp>
        <p:nvGrpSpPr>
          <p:cNvPr id="5" name="Group 28"/>
          <p:cNvGrpSpPr/>
          <p:nvPr/>
        </p:nvGrpSpPr>
        <p:grpSpPr bwMode="auto">
          <a:xfrm>
            <a:off x="6555456" y="4287250"/>
            <a:ext cx="4193925" cy="1865065"/>
            <a:chOff x="114" y="1330"/>
            <a:chExt cx="2857" cy="2447"/>
          </a:xfrm>
        </p:grpSpPr>
        <p:pic>
          <p:nvPicPr>
            <p:cNvPr id="20495" name="Picture 25" descr="彝族火把节"/>
            <p:cNvPicPr>
              <a:picLocks noChangeAspect="1" noChangeArrowheads="1"/>
            </p:cNvPicPr>
            <p:nvPr/>
          </p:nvPicPr>
          <p:blipFill>
            <a:blip r:embed="rId5" cstate="print">
              <a:lum contrast="12000"/>
              <a:extLst>
                <a:ext uri="{28A0092B-C50C-407E-A947-70E740481C1C}">
                  <a14:useLocalDpi xmlns:a14="http://schemas.microsoft.com/office/drawing/2010/main" xmlns="" val="0"/>
                </a:ext>
              </a:extLst>
            </a:blip>
            <a:srcRect/>
            <a:stretch>
              <a:fillRect/>
            </a:stretch>
          </p:blipFill>
          <p:spPr bwMode="auto">
            <a:xfrm>
              <a:off x="114" y="1330"/>
              <a:ext cx="2857" cy="1939"/>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20496" name="Text Box 26"/>
            <p:cNvSpPr txBox="1">
              <a:spLocks noChangeArrowheads="1"/>
            </p:cNvSpPr>
            <p:nvPr/>
          </p:nvSpPr>
          <p:spPr bwMode="auto">
            <a:xfrm>
              <a:off x="1066" y="3294"/>
              <a:ext cx="1678" cy="4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pPr>
              <a:r>
                <a:rPr lang="zh-CN" altLang="en-US" b="1" dirty="0">
                  <a:latin typeface="Comic Sans MS" panose="030F0702030302020204" pitchFamily="66" charset="0"/>
                </a:rPr>
                <a:t>彝族火把节</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图片 43012" descr="Img21955962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0540" y="3766188"/>
            <a:ext cx="8461856" cy="2300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9" name="文本框 1"/>
          <p:cNvSpPr txBox="1">
            <a:spLocks noChangeArrowheads="1"/>
          </p:cNvSpPr>
          <p:nvPr/>
        </p:nvSpPr>
        <p:spPr bwMode="auto">
          <a:xfrm>
            <a:off x="160575" y="482600"/>
            <a:ext cx="11605656" cy="95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smtClean="0">
                <a:latin typeface="黑体" panose="02010609060101010101" pitchFamily="49" charset="-122"/>
                <a:ea typeface="黑体" panose="02010609060101010101" pitchFamily="49" charset="-122"/>
              </a:rPr>
              <a:t>4</a:t>
            </a:r>
            <a:r>
              <a:rPr lang="zh-CN" altLang="en-US" sz="2800" b="1" dirty="0" smtClean="0">
                <a:latin typeface="黑体" panose="02010609060101010101" pitchFamily="49" charset="-122"/>
                <a:ea typeface="黑体" panose="02010609060101010101" pitchFamily="49" charset="-122"/>
              </a:rPr>
              <a:t>、</a:t>
            </a:r>
            <a:r>
              <a:rPr lang="en-US" altLang="zh-CN" sz="2800" b="1" dirty="0" smtClean="0">
                <a:latin typeface="黑体" panose="02010609060101010101" pitchFamily="49" charset="-122"/>
                <a:ea typeface="黑体" panose="02010609060101010101" pitchFamily="49" charset="-122"/>
              </a:rPr>
              <a:t>20</a:t>
            </a:r>
            <a:r>
              <a:rPr lang="zh-CN" altLang="en-US" sz="2800" b="1" dirty="0">
                <a:latin typeface="黑体" panose="02010609060101010101" pitchFamily="49" charset="-122"/>
                <a:ea typeface="黑体" panose="02010609060101010101" pitchFamily="49" charset="-122"/>
              </a:rPr>
              <a:t>世纪末，中央决定进行</a:t>
            </a:r>
            <a:r>
              <a:rPr lang="zh-CN" altLang="en-US" sz="2800" b="1" dirty="0">
                <a:solidFill>
                  <a:srgbClr val="FF0000"/>
                </a:solidFill>
                <a:latin typeface="黑体" panose="02010609060101010101" pitchFamily="49" charset="-122"/>
                <a:ea typeface="黑体" panose="02010609060101010101" pitchFamily="49" charset="-122"/>
              </a:rPr>
              <a:t>西部大开发，</a:t>
            </a:r>
            <a:r>
              <a:rPr lang="zh-CN" altLang="en-US" sz="2800" b="1" dirty="0">
                <a:latin typeface="黑体" panose="02010609060101010101" pitchFamily="49" charset="-122"/>
                <a:ea typeface="黑体" panose="02010609060101010101" pitchFamily="49" charset="-122"/>
              </a:rPr>
              <a:t>为少数民</a:t>
            </a:r>
          </a:p>
          <a:p>
            <a:pPr eaLnBrk="1" hangingPunct="1"/>
            <a:r>
              <a:rPr lang="zh-CN" altLang="en-US" sz="2800" b="1" dirty="0">
                <a:latin typeface="黑体" panose="02010609060101010101" pitchFamily="49" charset="-122"/>
                <a:ea typeface="黑体" panose="02010609060101010101" pitchFamily="49" charset="-122"/>
              </a:rPr>
              <a:t>     族地区的加快发展创造了巨大了历史</a:t>
            </a:r>
            <a:r>
              <a:rPr lang="zh-CN" altLang="en-US" sz="2800" b="1" dirty="0" smtClean="0">
                <a:latin typeface="黑体" panose="02010609060101010101" pitchFamily="49" charset="-122"/>
                <a:ea typeface="黑体" panose="02010609060101010101" pitchFamily="49" charset="-122"/>
              </a:rPr>
              <a:t>机遇。</a:t>
            </a:r>
            <a:endParaRPr lang="zh-CN" altLang="en-US" sz="2800" b="1" dirty="0">
              <a:latin typeface="黑体" panose="02010609060101010101" pitchFamily="49" charset="-122"/>
              <a:ea typeface="黑体" panose="02010609060101010101" pitchFamily="49" charset="-122"/>
            </a:endParaRPr>
          </a:p>
        </p:txBody>
      </p:sp>
      <p:sp>
        <p:nvSpPr>
          <p:cNvPr id="4" name="TextBox 3"/>
          <p:cNvSpPr txBox="1"/>
          <p:nvPr/>
        </p:nvSpPr>
        <p:spPr>
          <a:xfrm>
            <a:off x="760573" y="2285992"/>
            <a:ext cx="1711387" cy="369332"/>
          </a:xfrm>
          <a:prstGeom prst="rect">
            <a:avLst/>
          </a:prstGeom>
          <a:noFill/>
        </p:spPr>
        <p:txBody>
          <a:bodyPr wrap="square" rtlCol="0">
            <a:spAutoFit/>
          </a:bodyPr>
          <a:lstStyle/>
          <a:p>
            <a:endParaRPr lang="zh-CN" altLang="en-US" dirty="0"/>
          </a:p>
        </p:txBody>
      </p:sp>
      <p:sp>
        <p:nvSpPr>
          <p:cNvPr id="5" name="TextBox 4"/>
          <p:cNvSpPr txBox="1"/>
          <p:nvPr/>
        </p:nvSpPr>
        <p:spPr>
          <a:xfrm>
            <a:off x="329598" y="1642745"/>
            <a:ext cx="10318955" cy="830997"/>
          </a:xfrm>
          <a:prstGeom prst="rect">
            <a:avLst/>
          </a:prstGeom>
          <a:noFill/>
        </p:spPr>
        <p:txBody>
          <a:bodyPr wrap="square" rtlCol="0">
            <a:spAutoFit/>
          </a:bodyPr>
          <a:lstStyle/>
          <a:p>
            <a:r>
              <a:rPr lang="zh-CN" altLang="en-US" sz="2400" b="1" dirty="0" smtClean="0"/>
              <a:t>材料 一    西部地区由于受历史、自然和区位等诸多因素的影响，总体发展水平与东部相比，存在着较大的差距，近十几年来，这种差距还呈拉大趋势。</a:t>
            </a:r>
            <a:endParaRPr lang="zh-CN" altLang="en-US" sz="2400" b="1" dirty="0"/>
          </a:p>
        </p:txBody>
      </p:sp>
      <p:sp>
        <p:nvSpPr>
          <p:cNvPr id="6" name="TextBox 5"/>
          <p:cNvSpPr txBox="1"/>
          <p:nvPr/>
        </p:nvSpPr>
        <p:spPr>
          <a:xfrm>
            <a:off x="462251" y="3198811"/>
            <a:ext cx="6383032" cy="461665"/>
          </a:xfrm>
          <a:prstGeom prst="rect">
            <a:avLst/>
          </a:prstGeom>
          <a:noFill/>
        </p:spPr>
        <p:txBody>
          <a:bodyPr wrap="square" rtlCol="0">
            <a:spAutoFit/>
          </a:bodyPr>
          <a:lstStyle/>
          <a:p>
            <a:r>
              <a:rPr lang="zh-CN" altLang="en-US" sz="2400" b="1" dirty="0" smtClean="0"/>
              <a:t>材料二        </a:t>
            </a:r>
            <a:r>
              <a:rPr lang="zh-CN" altLang="en-US" b="1" dirty="0" smtClean="0"/>
              <a:t>西部十二省区市位置示意图</a:t>
            </a:r>
            <a:endParaRPr lang="zh-CN" altLang="en-US" b="1" dirty="0"/>
          </a:p>
        </p:txBody>
      </p:sp>
      <p:sp>
        <p:nvSpPr>
          <p:cNvPr id="2" name="文本框 1"/>
          <p:cNvSpPr txBox="1"/>
          <p:nvPr/>
        </p:nvSpPr>
        <p:spPr>
          <a:xfrm>
            <a:off x="8622793" y="3393441"/>
            <a:ext cx="3406692" cy="2308324"/>
          </a:xfrm>
          <a:prstGeom prst="rect">
            <a:avLst/>
          </a:prstGeom>
          <a:noFill/>
          <a:ln>
            <a:solidFill>
              <a:srgbClr val="FF0000"/>
            </a:solidFill>
          </a:ln>
        </p:spPr>
        <p:txBody>
          <a:bodyPr wrap="square" rtlCol="0" anchor="t">
            <a:spAutoFit/>
          </a:bodyPr>
          <a:lstStyle/>
          <a:p>
            <a:r>
              <a:rPr lang="zh-CN" altLang="en-US" sz="2400" b="1" dirty="0">
                <a:sym typeface="+mn-ea"/>
              </a:rPr>
              <a:t>西部大开发战略覆盖了</a:t>
            </a:r>
            <a:r>
              <a:rPr lang="en-US" altLang="zh-CN" sz="2400" b="1" dirty="0">
                <a:sym typeface="+mn-ea"/>
              </a:rPr>
              <a:t>5</a:t>
            </a:r>
            <a:r>
              <a:rPr lang="zh-CN" altLang="en-US" sz="2400" b="1" dirty="0">
                <a:sym typeface="+mn-ea"/>
              </a:rPr>
              <a:t>个民族自治区、</a:t>
            </a:r>
            <a:r>
              <a:rPr lang="en-US" altLang="zh-CN" sz="2400" b="1" dirty="0">
                <a:sym typeface="+mn-ea"/>
              </a:rPr>
              <a:t>27</a:t>
            </a:r>
            <a:r>
              <a:rPr lang="zh-CN" altLang="en-US" sz="2400" b="1" dirty="0">
                <a:sym typeface="+mn-ea"/>
              </a:rPr>
              <a:t>个民族自治州和</a:t>
            </a:r>
            <a:r>
              <a:rPr lang="en-US" altLang="zh-CN" sz="2400" b="1" dirty="0">
                <a:sym typeface="+mn-ea"/>
              </a:rPr>
              <a:t>83</a:t>
            </a:r>
            <a:r>
              <a:rPr lang="zh-CN" altLang="en-US" sz="2400" b="1" dirty="0">
                <a:sym typeface="+mn-ea"/>
              </a:rPr>
              <a:t>个民族自治县，还有</a:t>
            </a:r>
            <a:r>
              <a:rPr lang="en-US" altLang="zh-CN" sz="2400" b="1" dirty="0">
                <a:sym typeface="+mn-ea"/>
              </a:rPr>
              <a:t>3</a:t>
            </a:r>
            <a:r>
              <a:rPr lang="zh-CN" altLang="en-US" sz="2400" b="1" dirty="0">
                <a:sym typeface="+mn-ea"/>
              </a:rPr>
              <a:t>个民族自治州参照享受西部大开发优惠政策。</a:t>
            </a:r>
            <a:endParaRPr lang="zh-C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blinds(horizontal)">
                                      <p:cBhvr>
                                        <p:cTn id="7" dur="500"/>
                                        <p:tgtEl>
                                          <p:spTgt spid="1945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9459">
                                            <p:txEl>
                                              <p:pRg st="1" end="1"/>
                                            </p:txEl>
                                          </p:spTgt>
                                        </p:tgtEl>
                                        <p:attrNameLst>
                                          <p:attrName>style.visibility</p:attrName>
                                        </p:attrNameLst>
                                      </p:cBhvr>
                                      <p:to>
                                        <p:strVal val="visible"/>
                                      </p:to>
                                    </p:set>
                                    <p:animEffect transition="in" filter="blinds(horizontal)">
                                      <p:cBhvr>
                                        <p:cTn id="10" dur="500"/>
                                        <p:tgtEl>
                                          <p:spTgt spid="194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西气东输"/>
          <p:cNvPicPr>
            <a:picLocks noChangeAspect="1" noChangeArrowheads="1"/>
          </p:cNvPicPr>
          <p:nvPr/>
        </p:nvPicPr>
        <p:blipFill>
          <a:blip r:embed="rId3"/>
          <a:srcRect/>
          <a:stretch>
            <a:fillRect/>
          </a:stretch>
        </p:blipFill>
        <p:spPr bwMode="auto">
          <a:xfrm>
            <a:off x="475342" y="285728"/>
            <a:ext cx="5476399" cy="3200400"/>
          </a:xfrm>
          <a:prstGeom prst="rect">
            <a:avLst/>
          </a:prstGeom>
          <a:noFill/>
          <a:ln w="9525">
            <a:noFill/>
            <a:miter lim="800000"/>
            <a:headEnd/>
            <a:tailEnd/>
          </a:ln>
        </p:spPr>
      </p:pic>
      <p:pic>
        <p:nvPicPr>
          <p:cNvPr id="52227" name="Picture 3"/>
          <p:cNvPicPr>
            <a:picLocks noChangeAspect="1" noChangeArrowheads="1"/>
          </p:cNvPicPr>
          <p:nvPr/>
        </p:nvPicPr>
        <p:blipFill>
          <a:blip r:embed="rId4"/>
          <a:srcRect/>
          <a:stretch>
            <a:fillRect/>
          </a:stretch>
        </p:blipFill>
        <p:spPr bwMode="auto">
          <a:xfrm>
            <a:off x="190112" y="3598862"/>
            <a:ext cx="5679228" cy="3259138"/>
          </a:xfrm>
          <a:prstGeom prst="rect">
            <a:avLst/>
          </a:prstGeom>
          <a:noFill/>
          <a:ln w="9525">
            <a:noFill/>
            <a:miter lim="800000"/>
            <a:headEnd/>
            <a:tailEnd/>
          </a:ln>
        </p:spPr>
      </p:pic>
      <p:sp>
        <p:nvSpPr>
          <p:cNvPr id="43012" name="WordArt 4"/>
          <p:cNvSpPr>
            <a:spLocks noChangeArrowheads="1" noChangeShapeType="1"/>
          </p:cNvSpPr>
          <p:nvPr/>
        </p:nvSpPr>
        <p:spPr bwMode="auto">
          <a:xfrm>
            <a:off x="1419807" y="3733800"/>
            <a:ext cx="3450216" cy="992188"/>
          </a:xfrm>
          <a:prstGeom prst="rect">
            <a:avLst/>
          </a:prstGeom>
        </p:spPr>
        <p:txBody>
          <a:bodyPr wrap="none" fromWordArt="1">
            <a:prstTxWarp prst="textCascadeUp">
              <a:avLst>
                <a:gd name="adj" fmla="val 44444"/>
              </a:avLst>
            </a:prstTxWarp>
            <a:scene3d>
              <a:camera prst="legacyPerspectiveFront">
                <a:rot lat="20519999" lon="1080000" rev="0"/>
              </a:camera>
              <a:lightRig rig="legacyFlat1" dir="r"/>
            </a:scene3d>
            <a:sp3d extrusionH="430200" prstMaterial="legacyMatte">
              <a:extrusionClr>
                <a:srgbClr val="FF6600"/>
              </a:extrusionClr>
            </a:sp3d>
          </a:bodyPr>
          <a:lstStyle/>
          <a:p>
            <a:pPr algn="ctr">
              <a:defRPr/>
            </a:pPr>
            <a:r>
              <a:rPr lang="zh-CN" altLang="en-US" sz="3600" b="1" dirty="0">
                <a:ln w="9525">
                  <a:noFill/>
                  <a:round/>
                </a:ln>
                <a:gradFill rotWithShape="0">
                  <a:gsLst>
                    <a:gs pos="0">
                      <a:srgbClr val="FFE701"/>
                    </a:gs>
                    <a:gs pos="100000">
                      <a:srgbClr val="FE3E02"/>
                    </a:gs>
                  </a:gsLst>
                  <a:lin ang="5400000" scaled="1"/>
                </a:gradFill>
                <a:latin typeface="宋体" panose="02010600030101010101" pitchFamily="2" charset="-122"/>
                <a:ea typeface="宋体" panose="02010600030101010101" pitchFamily="2" charset="-122"/>
              </a:rPr>
              <a:t>青藏铁路</a:t>
            </a:r>
          </a:p>
        </p:txBody>
      </p:sp>
      <p:sp>
        <p:nvSpPr>
          <p:cNvPr id="43013" name="WordArt 5"/>
          <p:cNvSpPr>
            <a:spLocks noChangeArrowheads="1" noChangeShapeType="1"/>
          </p:cNvSpPr>
          <p:nvPr/>
        </p:nvSpPr>
        <p:spPr bwMode="auto">
          <a:xfrm>
            <a:off x="2129711" y="457200"/>
            <a:ext cx="2638898" cy="1296988"/>
          </a:xfrm>
          <a:prstGeom prst="rect">
            <a:avLst/>
          </a:prstGeom>
        </p:spPr>
        <p:txBody>
          <a:bodyPr wrap="none" fromWordArt="1">
            <a:prstTxWarp prst="textCascadeUp">
              <a:avLst>
                <a:gd name="adj" fmla="val 44444"/>
              </a:avLst>
            </a:prstTxWarp>
            <a:scene3d>
              <a:camera prst="legacyPerspectiveFront">
                <a:rot lat="20519999" lon="1080000" rev="0"/>
              </a:camera>
              <a:lightRig rig="legacyFlat1" dir="r"/>
            </a:scene3d>
            <a:sp3d extrusionH="430200" prstMaterial="legacyMatte">
              <a:extrusionClr>
                <a:srgbClr val="FF6600"/>
              </a:extrusionClr>
            </a:sp3d>
          </a:bodyPr>
          <a:lstStyle/>
          <a:p>
            <a:pPr algn="ctr">
              <a:defRPr/>
            </a:pPr>
            <a:r>
              <a:rPr lang="zh-CN" altLang="en-US" sz="3600" dirty="0">
                <a:ln w="9525">
                  <a:noFill/>
                  <a:round/>
                </a:ln>
                <a:gradFill rotWithShape="0">
                  <a:gsLst>
                    <a:gs pos="0">
                      <a:srgbClr val="FFE701"/>
                    </a:gs>
                    <a:gs pos="100000">
                      <a:srgbClr val="FE3E02"/>
                    </a:gs>
                  </a:gsLst>
                  <a:lin ang="5400000" scaled="1"/>
                </a:gradFill>
                <a:latin typeface="宋体" panose="02010600030101010101" pitchFamily="2" charset="-122"/>
                <a:ea typeface="宋体" panose="02010600030101010101" pitchFamily="2" charset="-122"/>
              </a:rPr>
              <a:t>西气东输</a:t>
            </a:r>
          </a:p>
        </p:txBody>
      </p:sp>
      <p:pic>
        <p:nvPicPr>
          <p:cNvPr id="52230" name="Picture 6" descr="http:/image2.sina.com.cn/dy/c/2004-03-28/U397P1T1D3070485F21DT20040328171948.jpg"/>
          <p:cNvPicPr>
            <a:picLocks noChangeAspect="1" noChangeArrowheads="1"/>
          </p:cNvPicPr>
          <p:nvPr/>
        </p:nvPicPr>
        <p:blipFill>
          <a:blip r:embed="rId5" r:link="rId6"/>
          <a:srcRect/>
          <a:stretch>
            <a:fillRect/>
          </a:stretch>
        </p:blipFill>
        <p:spPr bwMode="auto">
          <a:xfrm>
            <a:off x="5983473" y="228600"/>
            <a:ext cx="5476399" cy="3130550"/>
          </a:xfrm>
          <a:prstGeom prst="rect">
            <a:avLst/>
          </a:prstGeom>
          <a:noFill/>
          <a:ln w="9525">
            <a:noFill/>
            <a:miter lim="800000"/>
            <a:headEnd/>
            <a:tailEnd/>
          </a:ln>
        </p:spPr>
      </p:pic>
      <p:sp>
        <p:nvSpPr>
          <p:cNvPr id="43015" name="WordArt 7"/>
          <p:cNvSpPr>
            <a:spLocks noChangeArrowheads="1" noChangeShapeType="1"/>
          </p:cNvSpPr>
          <p:nvPr/>
        </p:nvSpPr>
        <p:spPr bwMode="auto">
          <a:xfrm>
            <a:off x="8011768" y="304800"/>
            <a:ext cx="3042444" cy="1066800"/>
          </a:xfrm>
          <a:prstGeom prst="rect">
            <a:avLst/>
          </a:prstGeom>
        </p:spPr>
        <p:txBody>
          <a:bodyPr wrap="none" fromWordArt="1">
            <a:prstTxWarp prst="textCascadeUp">
              <a:avLst>
                <a:gd name="adj" fmla="val 44444"/>
              </a:avLst>
            </a:prstTxWarp>
            <a:scene3d>
              <a:camera prst="legacyPerspectiveFront">
                <a:rot lat="20519999" lon="1080000" rev="0"/>
              </a:camera>
              <a:lightRig rig="legacyFlat1" dir="r"/>
            </a:scene3d>
            <a:sp3d extrusionH="430200" prstMaterial="legacyMatte">
              <a:extrusionClr>
                <a:srgbClr val="FF6600"/>
              </a:extrusionClr>
            </a:sp3d>
          </a:bodyPr>
          <a:lstStyle/>
          <a:p>
            <a:pPr algn="ctr">
              <a:defRPr/>
            </a:pPr>
            <a:r>
              <a:rPr lang="zh-CN" altLang="en-US" sz="3600">
                <a:ln w="9525">
                  <a:noFill/>
                  <a:round/>
                </a:ln>
                <a:gradFill rotWithShape="0">
                  <a:gsLst>
                    <a:gs pos="0">
                      <a:srgbClr val="FFE701"/>
                    </a:gs>
                    <a:gs pos="100000">
                      <a:srgbClr val="FE3E02"/>
                    </a:gs>
                  </a:gsLst>
                  <a:lin ang="5400000" scaled="1"/>
                </a:gradFill>
                <a:latin typeface="宋体" panose="02010600030101010101" pitchFamily="2" charset="-122"/>
                <a:ea typeface="宋体" panose="02010600030101010101" pitchFamily="2" charset="-122"/>
              </a:rPr>
              <a:t>西电东送</a:t>
            </a:r>
          </a:p>
        </p:txBody>
      </p:sp>
      <p:sp>
        <p:nvSpPr>
          <p:cNvPr id="52233" name="AutoShape 4">
            <a:hlinkClick r:id="" action="ppaction://noaction" highlightClick="1"/>
          </p:cNvPr>
          <p:cNvSpPr>
            <a:spLocks noChangeArrowheads="1"/>
          </p:cNvSpPr>
          <p:nvPr/>
        </p:nvSpPr>
        <p:spPr bwMode="auto">
          <a:xfrm>
            <a:off x="10344309" y="6324600"/>
            <a:ext cx="608489" cy="533400"/>
          </a:xfrm>
          <a:prstGeom prst="actionButtonBackPrevious">
            <a:avLst/>
          </a:prstGeom>
          <a:solidFill>
            <a:srgbClr val="FF00FF"/>
          </a:solidFill>
          <a:ln w="9525">
            <a:noFill/>
            <a:miter lim="800000"/>
          </a:ln>
        </p:spPr>
        <p:txBody>
          <a:bodyPr wrap="none" anchor="ctr"/>
          <a:lstStyle/>
          <a:p>
            <a:endParaRPr lang="zh-CN" altLang="en-US"/>
          </a:p>
        </p:txBody>
      </p:sp>
      <p:sp>
        <p:nvSpPr>
          <p:cNvPr id="10" name="矩形 9"/>
          <p:cNvSpPr/>
          <p:nvPr/>
        </p:nvSpPr>
        <p:spPr>
          <a:xfrm>
            <a:off x="6084887" y="3714753"/>
            <a:ext cx="5324314" cy="2554545"/>
          </a:xfrm>
          <a:prstGeom prst="rect">
            <a:avLst/>
          </a:prstGeom>
        </p:spPr>
        <p:txBody>
          <a:bodyPr wrap="square">
            <a:spAutoFit/>
          </a:bodyPr>
          <a:lstStyle/>
          <a:p>
            <a:r>
              <a:rPr lang="zh-CN" altLang="en-US" sz="2000" b="1" dirty="0" smtClean="0">
                <a:latin typeface="华文楷体" panose="02010600040101010101" pitchFamily="2" charset="-122"/>
                <a:ea typeface="华文楷体" panose="02010600040101010101" pitchFamily="2" charset="-122"/>
              </a:rPr>
              <a:t>    国家在西部地区建成了“西气东输”“西电东送”等一批重点工程；修建了一批机场、铁路、公路、水利枢纽等基础设施。</a:t>
            </a:r>
            <a:endParaRPr lang="en-US" altLang="zh-CN" sz="2000" b="1" dirty="0" smtClean="0">
              <a:latin typeface="华文楷体" panose="02010600040101010101" pitchFamily="2" charset="-122"/>
              <a:ea typeface="华文楷体" panose="02010600040101010101" pitchFamily="2" charset="-122"/>
            </a:endParaRPr>
          </a:p>
          <a:p>
            <a:r>
              <a:rPr lang="en-US" altLang="zh-CN" sz="2000" b="1" dirty="0">
                <a:latin typeface="华文楷体" panose="02010600040101010101" pitchFamily="2" charset="-122"/>
                <a:ea typeface="华文楷体" panose="02010600040101010101" pitchFamily="2" charset="-122"/>
              </a:rPr>
              <a:t> </a:t>
            </a:r>
            <a:r>
              <a:rPr lang="en-US" altLang="zh-CN" sz="2000" b="1" dirty="0" smtClean="0">
                <a:latin typeface="华文楷体" panose="02010600040101010101" pitchFamily="2" charset="-122"/>
                <a:ea typeface="华文楷体" panose="02010600040101010101" pitchFamily="2" charset="-122"/>
              </a:rPr>
              <a:t>   2006</a:t>
            </a:r>
            <a:r>
              <a:rPr lang="zh-CN" altLang="en-US" sz="2000" b="1" dirty="0" smtClean="0">
                <a:latin typeface="华文楷体" panose="02010600040101010101" pitchFamily="2" charset="-122"/>
                <a:ea typeface="华文楷体" panose="02010600040101010101" pitchFamily="2" charset="-122"/>
              </a:rPr>
              <a:t>年，青藏铁路全线通车，</a:t>
            </a:r>
            <a:r>
              <a:rPr lang="zh-CN" altLang="en-US" sz="2000" b="1" dirty="0" smtClean="0">
                <a:solidFill>
                  <a:srgbClr val="FF0000"/>
                </a:solidFill>
                <a:latin typeface="华文楷体" panose="02010600040101010101" pitchFamily="2" charset="-122"/>
                <a:ea typeface="华文楷体" panose="02010600040101010101" pitchFamily="2" charset="-122"/>
              </a:rPr>
              <a:t>结束了西藏没有铁路的历史，从根本上改变了西藏交通落后的状况，使西藏与内地之间有了一条经济、快速、全天候的运输通道，为西藏经济腾飞插上了翅膀。</a:t>
            </a:r>
            <a:endParaRPr lang="zh-CN" altLang="en-US" sz="2000" b="1" dirty="0">
              <a:solidFill>
                <a:srgbClr val="FF0000"/>
              </a:solidFill>
            </a:endParaRPr>
          </a:p>
        </p:txBody>
      </p:sp>
      <p:pic>
        <p:nvPicPr>
          <p:cNvPr id="12" name="图片 11" descr="t01cd440e3e6c2f003a.jpg"/>
          <p:cNvPicPr>
            <a:picLocks noChangeAspect="1"/>
          </p:cNvPicPr>
          <p:nvPr/>
        </p:nvPicPr>
        <p:blipFill>
          <a:blip r:embed="rId7" cstate="print"/>
          <a:srcRect l="5916" r="13624" b="2632"/>
          <a:stretch>
            <a:fillRect/>
          </a:stretch>
        </p:blipFill>
        <p:spPr>
          <a:xfrm>
            <a:off x="5894733" y="0"/>
            <a:ext cx="6084888" cy="3214710"/>
          </a:xfrm>
          <a:prstGeom prst="rect">
            <a:avLst/>
          </a:prstGeom>
          <a:ln>
            <a:noFill/>
          </a:ln>
          <a:effectLst>
            <a:outerShdw blurRad="292100" dist="139700" dir="2700000" algn="tl" rotWithShape="0">
              <a:srgbClr val="333333">
                <a:alpha val="65000"/>
              </a:srgbClr>
            </a:outerShdw>
          </a:effectLst>
        </p:spPr>
      </p:pic>
      <p:pic>
        <p:nvPicPr>
          <p:cNvPr id="14" name="图片 17409" descr="青藏铁路1"/>
          <p:cNvPicPr>
            <a:picLocks noChangeAspect="1" noChangeArrowheads="1"/>
          </p:cNvPicPr>
          <p:nvPr/>
        </p:nvPicPr>
        <p:blipFill>
          <a:blip r:embed="rId8">
            <a:extLst>
              <a:ext uri="{28A0092B-C50C-407E-A947-70E740481C1C}">
                <a14:useLocalDpi xmlns:a14="http://schemas.microsoft.com/office/drawing/2010/main" xmlns="" val="0"/>
              </a:ext>
            </a:extLst>
          </a:blip>
          <a:srcRect t="10736" b="3143"/>
          <a:stretch>
            <a:fillRect/>
          </a:stretch>
        </p:blipFill>
        <p:spPr bwMode="auto">
          <a:xfrm>
            <a:off x="0" y="3571852"/>
            <a:ext cx="5799699" cy="3286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50274" name="Picture 2"/>
          <p:cNvPicPr>
            <a:picLocks noChangeAspect="1" noChangeArrowheads="1"/>
          </p:cNvPicPr>
          <p:nvPr/>
        </p:nvPicPr>
        <p:blipFill>
          <a:blip r:embed="rId9"/>
          <a:srcRect/>
          <a:stretch>
            <a:fillRect/>
          </a:stretch>
        </p:blipFill>
        <p:spPr bwMode="auto">
          <a:xfrm>
            <a:off x="0" y="-500090"/>
            <a:ext cx="10743662" cy="5429264"/>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blinds(horizontal)">
                                      <p:cBhvr>
                                        <p:cTn id="25" dur="500"/>
                                        <p:tgtEl>
                                          <p:spTgt spid="10">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950274"/>
                                        </p:tgtEl>
                                        <p:attrNameLst>
                                          <p:attrName>style.visibility</p:attrName>
                                        </p:attrNameLst>
                                      </p:cBhvr>
                                      <p:to>
                                        <p:strVal val="visible"/>
                                      </p:to>
                                    </p:set>
                                    <p:anim calcmode="lin" valueType="num">
                                      <p:cBhvr additive="base">
                                        <p:cTn id="30" dur="500" fill="hold"/>
                                        <p:tgtEl>
                                          <p:spTgt spid="950274"/>
                                        </p:tgtEl>
                                        <p:attrNameLst>
                                          <p:attrName>ppt_x</p:attrName>
                                        </p:attrNameLst>
                                      </p:cBhvr>
                                      <p:tavLst>
                                        <p:tav tm="0">
                                          <p:val>
                                            <p:strVal val="#ppt_x"/>
                                          </p:val>
                                        </p:tav>
                                        <p:tav tm="100000">
                                          <p:val>
                                            <p:strVal val="#ppt_x"/>
                                          </p:val>
                                        </p:tav>
                                      </p:tavLst>
                                    </p:anim>
                                    <p:anim calcmode="lin" valueType="num">
                                      <p:cBhvr additive="base">
                                        <p:cTn id="31" dur="500" fill="hold"/>
                                        <p:tgtEl>
                                          <p:spTgt spid="9502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flipV="1">
            <a:off x="380266" y="0"/>
            <a:ext cx="12120336" cy="15875"/>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 y="812802"/>
            <a:ext cx="4804526" cy="76944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zh-CN" altLang="en-US" sz="4400" b="1" dirty="0" smtClean="0">
                <a:latin typeface="华文行楷" panose="02010800040101010101" pitchFamily="2" charset="-122"/>
                <a:ea typeface="华文行楷" panose="02010800040101010101" pitchFamily="2" charset="-122"/>
              </a:rPr>
              <a:t>   兴边富民行动</a:t>
            </a:r>
            <a:endParaRPr lang="zh-CN" altLang="en-US" sz="4400" b="1" dirty="0">
              <a:latin typeface="华文行楷" panose="02010800040101010101" pitchFamily="2" charset="-122"/>
              <a:ea typeface="华文行楷" panose="02010800040101010101" pitchFamily="2" charset="-122"/>
            </a:endParaRPr>
          </a:p>
        </p:txBody>
      </p:sp>
      <p:pic>
        <p:nvPicPr>
          <p:cNvPr id="17" name="图片 16" descr="2-150P4152501.jpg"/>
          <p:cNvPicPr>
            <a:picLocks noChangeAspect="1"/>
          </p:cNvPicPr>
          <p:nvPr/>
        </p:nvPicPr>
        <p:blipFill>
          <a:blip r:embed="rId2" cstate="print"/>
          <a:stretch>
            <a:fillRect/>
          </a:stretch>
        </p:blipFill>
        <p:spPr>
          <a:xfrm>
            <a:off x="3" y="1587500"/>
            <a:ext cx="4860578" cy="5270500"/>
          </a:xfrm>
          <a:prstGeom prst="rect">
            <a:avLst/>
          </a:prstGeom>
          <a:ln>
            <a:noFill/>
          </a:ln>
          <a:effectLst>
            <a:outerShdw blurRad="190500" algn="tl" rotWithShape="0">
              <a:srgbClr val="000000">
                <a:alpha val="70000"/>
              </a:srgbClr>
            </a:outerShdw>
          </a:effectLst>
        </p:spPr>
      </p:pic>
      <p:pic>
        <p:nvPicPr>
          <p:cNvPr id="19" name="图片 18" descr="38622436_1410791010000_mthumb.jpg"/>
          <p:cNvPicPr>
            <a:picLocks noChangeAspect="1"/>
          </p:cNvPicPr>
          <p:nvPr/>
        </p:nvPicPr>
        <p:blipFill>
          <a:blip r:embed="rId3" cstate="print"/>
          <a:stretch>
            <a:fillRect/>
          </a:stretch>
        </p:blipFill>
        <p:spPr>
          <a:xfrm>
            <a:off x="4842558" y="857232"/>
            <a:ext cx="4189718" cy="2866148"/>
          </a:xfrm>
          <a:prstGeom prst="rect">
            <a:avLst/>
          </a:prstGeom>
        </p:spPr>
      </p:pic>
      <p:pic>
        <p:nvPicPr>
          <p:cNvPr id="1026" name="Picture 2" descr="http://luntan.youabc.com/youabc_upfile/2006-6/20066293532.jpg"/>
          <p:cNvPicPr>
            <a:picLocks noChangeAspect="1" noChangeArrowheads="1"/>
          </p:cNvPicPr>
          <p:nvPr/>
        </p:nvPicPr>
        <p:blipFill>
          <a:blip r:embed="rId4" cstate="print"/>
          <a:stretch>
            <a:fillRect/>
          </a:stretch>
        </p:blipFill>
        <p:spPr bwMode="auto">
          <a:xfrm>
            <a:off x="5039041" y="3695700"/>
            <a:ext cx="4161978" cy="3162300"/>
          </a:xfrm>
          <a:prstGeom prst="rect">
            <a:avLst/>
          </a:prstGeom>
          <a:noFill/>
        </p:spPr>
      </p:pic>
      <p:sp>
        <p:nvSpPr>
          <p:cNvPr id="22" name="TextBox 21"/>
          <p:cNvSpPr txBox="1"/>
          <p:nvPr/>
        </p:nvSpPr>
        <p:spPr>
          <a:xfrm>
            <a:off x="9127331" y="1142986"/>
            <a:ext cx="3042444" cy="2769989"/>
          </a:xfrm>
          <a:prstGeom prst="rect">
            <a:avLst/>
          </a:prstGeom>
          <a:noFill/>
        </p:spPr>
        <p:txBody>
          <a:bodyPr wrap="square" rtlCol="0">
            <a:spAutoFit/>
          </a:bodyPr>
          <a:lstStyle/>
          <a:p>
            <a:r>
              <a:rPr lang="zh-CN" altLang="en-US" sz="5400" b="1" dirty="0" smtClean="0">
                <a:solidFill>
                  <a:srgbClr val="FF0000"/>
                </a:solidFill>
                <a:latin typeface="华文行楷" panose="02010800040101010101" pitchFamily="2" charset="-122"/>
                <a:ea typeface="华文行楷" panose="02010800040101010101" pitchFamily="2" charset="-122"/>
              </a:rPr>
              <a:t>促进少数民族地区的发展</a:t>
            </a:r>
            <a:r>
              <a:rPr lang="zh-CN" altLang="en-US" sz="6600" b="1" dirty="0" smtClean="0">
                <a:solidFill>
                  <a:srgbClr val="FF0000"/>
                </a:solidFill>
                <a:latin typeface="华文行楷" panose="02010800040101010101" pitchFamily="2" charset="-122"/>
                <a:ea typeface="华文行楷" panose="02010800040101010101" pitchFamily="2" charset="-122"/>
              </a:rPr>
              <a:t>。</a:t>
            </a:r>
            <a:endParaRPr lang="en-US" altLang="zh-CN" sz="6600" b="1" dirty="0" smtClean="0">
              <a:solidFill>
                <a:srgbClr val="FF0000"/>
              </a:solidFill>
              <a:latin typeface="华文行楷" panose="02010800040101010101" pitchFamily="2" charset="-122"/>
              <a:ea typeface="华文行楷" panose="02010800040101010101" pitchFamily="2"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图片 2" descr="图片1"/>
          <p:cNvPicPr>
            <a:picLocks noChangeAspect="1" noChangeArrowheads="1"/>
          </p:cNvPicPr>
          <p:nvPr/>
        </p:nvPicPr>
        <p:blipFill>
          <a:blip r:embed="rId2"/>
          <a:srcRect/>
          <a:stretch>
            <a:fillRect/>
          </a:stretch>
        </p:blipFill>
        <p:spPr bwMode="auto">
          <a:xfrm>
            <a:off x="48597" y="1142984"/>
            <a:ext cx="6234896" cy="2960704"/>
          </a:xfrm>
          <a:prstGeom prst="rect">
            <a:avLst/>
          </a:prstGeom>
          <a:noFill/>
          <a:ln w="9525">
            <a:noFill/>
            <a:miter lim="800000"/>
            <a:headEnd/>
            <a:tailEnd/>
          </a:ln>
        </p:spPr>
      </p:pic>
      <p:pic>
        <p:nvPicPr>
          <p:cNvPr id="102403" name="图片 3" descr="001372a9a93f0c2944fb14"/>
          <p:cNvPicPr>
            <a:picLocks noChangeAspect="1" noChangeArrowheads="1"/>
          </p:cNvPicPr>
          <p:nvPr/>
        </p:nvPicPr>
        <p:blipFill>
          <a:blip r:embed="rId3">
            <a:clrChange>
              <a:clrFrom>
                <a:srgbClr val="FFFFFF"/>
              </a:clrFrom>
              <a:clrTo>
                <a:srgbClr val="FFFFFF">
                  <a:alpha val="0"/>
                </a:srgbClr>
              </a:clrTo>
            </a:clrChange>
          </a:blip>
          <a:srcRect r="4427" b="7646"/>
          <a:stretch>
            <a:fillRect/>
          </a:stretch>
        </p:blipFill>
        <p:spPr bwMode="auto">
          <a:xfrm>
            <a:off x="6084889" y="1214423"/>
            <a:ext cx="6057422" cy="2794018"/>
          </a:xfrm>
          <a:prstGeom prst="rect">
            <a:avLst/>
          </a:prstGeom>
          <a:noFill/>
          <a:ln w="9525">
            <a:noFill/>
            <a:miter lim="800000"/>
            <a:headEnd/>
            <a:tailEnd/>
          </a:ln>
        </p:spPr>
      </p:pic>
      <p:sp>
        <p:nvSpPr>
          <p:cNvPr id="5" name="文本框 4"/>
          <p:cNvSpPr txBox="1"/>
          <p:nvPr/>
        </p:nvSpPr>
        <p:spPr>
          <a:xfrm>
            <a:off x="469044" y="4243072"/>
            <a:ext cx="11231688" cy="521971"/>
          </a:xfrm>
          <a:prstGeom prst="rect">
            <a:avLst/>
          </a:prstGeom>
          <a:noFill/>
        </p:spPr>
        <p:txBody>
          <a:bodyPr>
            <a:spAutoFit/>
            <a:scene3d>
              <a:camera prst="orthographicFront"/>
              <a:lightRig rig="threePt" dir="t"/>
            </a:scene3d>
          </a:bodyPr>
          <a:lstStyle/>
          <a:p>
            <a:pPr fontAlgn="auto"/>
            <a:r>
              <a:rPr lang="zh-CN" altLang="en-US" sz="2800" noProof="1">
                <a:solidFill>
                  <a:srgbClr val="FF0000"/>
                </a:solidFill>
                <a:effectLst>
                  <a:outerShdw blurRad="38100" dist="19050" dir="2700000" algn="tl" rotWithShape="0">
                    <a:schemeClr val="dk1">
                      <a:alpha val="40000"/>
                    </a:schemeClr>
                  </a:outerShdw>
                </a:effectLst>
                <a:latin typeface="+mn-lt"/>
                <a:ea typeface="+mn-ea"/>
              </a:rPr>
              <a:t>西部大开发战略的实施对少数民族地区有什么影响？</a:t>
            </a:r>
            <a:endParaRPr lang="zh-CN" altLang="en-US" sz="2800" noProof="1">
              <a:solidFill>
                <a:srgbClr val="FF0000"/>
              </a:solidFill>
              <a:effectLst>
                <a:outerShdw blurRad="38100" dist="19050" dir="2700000" algn="tl" rotWithShape="0">
                  <a:schemeClr val="dk1">
                    <a:alpha val="40000"/>
                  </a:schemeClr>
                </a:outerShdw>
              </a:effectLst>
            </a:endParaRPr>
          </a:p>
        </p:txBody>
      </p:sp>
      <p:sp>
        <p:nvSpPr>
          <p:cNvPr id="7" name="文本框 6"/>
          <p:cNvSpPr txBox="1"/>
          <p:nvPr/>
        </p:nvSpPr>
        <p:spPr>
          <a:xfrm>
            <a:off x="190112" y="428607"/>
            <a:ext cx="3669525" cy="521971"/>
          </a:xfrm>
          <a:prstGeom prst="rect">
            <a:avLst/>
          </a:prstGeom>
          <a:noFill/>
        </p:spPr>
        <p:txBody>
          <a:bodyPr>
            <a:spAutoFit/>
            <a:scene3d>
              <a:camera prst="orthographicFront"/>
              <a:lightRig rig="threePt" dir="t"/>
            </a:scene3d>
          </a:bodyPr>
          <a:lstStyle/>
          <a:p>
            <a:pPr fontAlgn="auto"/>
            <a:r>
              <a:rPr lang="zh-CN" altLang="en-US" sz="2800" b="1" noProof="1">
                <a:latin typeface="宋体" panose="02010600030101010101" pitchFamily="2" charset="-122"/>
                <a:ea typeface="宋体" panose="02010600030101010101" pitchFamily="2" charset="-122"/>
              </a:rPr>
              <a:t>共同探究</a:t>
            </a:r>
          </a:p>
        </p:txBody>
      </p:sp>
      <p:sp>
        <p:nvSpPr>
          <p:cNvPr id="17" name="TextBox 84"/>
          <p:cNvSpPr txBox="1">
            <a:spLocks noChangeArrowheads="1"/>
          </p:cNvSpPr>
          <p:nvPr/>
        </p:nvSpPr>
        <p:spPr bwMode="auto">
          <a:xfrm>
            <a:off x="625393" y="4765677"/>
            <a:ext cx="10435160" cy="1384995"/>
          </a:xfrm>
          <a:prstGeom prst="rect">
            <a:avLst/>
          </a:prstGeom>
          <a:noFill/>
          <a:ln>
            <a:noFill/>
          </a:ln>
        </p:spPr>
        <p:txBody>
          <a:bodyPr>
            <a:spAutoFit/>
          </a:bodyPr>
          <a:lstStyle>
            <a:defPPr>
              <a:defRPr lang="zh-CN"/>
            </a:defPPr>
            <a:lvl1pPr algn="just" eaLnBrk="0" hangingPunct="0">
              <a:defRPr sz="2000">
                <a:solidFill>
                  <a:schemeClr val="bg1"/>
                </a:solidFill>
                <a:latin typeface="微软雅黑" panose="020B0503020204020204" charset="-122"/>
                <a:ea typeface="微软雅黑" panose="020B050302020402020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pPr>
              <a:buFont typeface="Arial" panose="020B0604020202020204" pitchFamily="34" charset="0"/>
              <a:buNone/>
              <a:defRPr/>
            </a:pPr>
            <a:r>
              <a:rPr lang="zh-CN" altLang="en-US" sz="2800" b="1" kern="0" dirty="0">
                <a:solidFill>
                  <a:schemeClr val="tx1"/>
                </a:solidFill>
                <a:latin typeface="宋体" panose="02010600030101010101" pitchFamily="2" charset="-122"/>
                <a:ea typeface="宋体" panose="02010600030101010101" pitchFamily="2" charset="-122"/>
              </a:rPr>
              <a:t>在基础设施建设、科技教育和文化卫生事业等方面建设了一大批项目，极大地</a:t>
            </a:r>
            <a:r>
              <a:rPr lang="zh-CN" altLang="en-US" sz="2800" b="1" kern="0" dirty="0">
                <a:solidFill>
                  <a:srgbClr val="FF0000"/>
                </a:solidFill>
                <a:latin typeface="宋体" panose="02010600030101010101" pitchFamily="2" charset="-122"/>
                <a:ea typeface="宋体" panose="02010600030101010101" pitchFamily="2" charset="-122"/>
              </a:rPr>
              <a:t>带动了</a:t>
            </a:r>
            <a:r>
              <a:rPr lang="zh-CN" altLang="en-US" sz="2800" b="1" kern="0" dirty="0">
                <a:solidFill>
                  <a:schemeClr val="tx1"/>
                </a:solidFill>
                <a:latin typeface="宋体" panose="02010600030101010101" pitchFamily="2" charset="-122"/>
                <a:ea typeface="宋体" panose="02010600030101010101" pitchFamily="2" charset="-122"/>
              </a:rPr>
              <a:t>少数民族地区的经济社会发展，大大</a:t>
            </a:r>
            <a:r>
              <a:rPr lang="zh-CN" altLang="en-US" sz="2800" b="1" kern="0" dirty="0">
                <a:solidFill>
                  <a:srgbClr val="FF0000"/>
                </a:solidFill>
                <a:latin typeface="宋体" panose="02010600030101010101" pitchFamily="2" charset="-122"/>
                <a:ea typeface="宋体" panose="02010600030101010101" pitchFamily="2" charset="-122"/>
              </a:rPr>
              <a:t>加强了</a:t>
            </a:r>
            <a:r>
              <a:rPr lang="zh-CN" altLang="en-US" sz="2800" b="1" kern="0" dirty="0">
                <a:solidFill>
                  <a:schemeClr val="tx1"/>
                </a:solidFill>
                <a:latin typeface="宋体" panose="02010600030101010101" pitchFamily="2" charset="-122"/>
                <a:ea typeface="宋体" panose="02010600030101010101" pitchFamily="2" charset="-122"/>
              </a:rPr>
              <a:t>祖国内地与边疆地区的联系，</a:t>
            </a:r>
            <a:r>
              <a:rPr lang="zh-CN" altLang="en-US" sz="2800" b="1" kern="0" dirty="0">
                <a:solidFill>
                  <a:srgbClr val="FF0000"/>
                </a:solidFill>
                <a:latin typeface="宋体" panose="02010600030101010101" pitchFamily="2" charset="-122"/>
                <a:ea typeface="宋体" panose="02010600030101010101" pitchFamily="2" charset="-122"/>
              </a:rPr>
              <a:t>促进了</a:t>
            </a:r>
            <a:r>
              <a:rPr lang="zh-CN" altLang="en-US" sz="2800" b="1" kern="0" dirty="0">
                <a:solidFill>
                  <a:schemeClr val="tx1"/>
                </a:solidFill>
                <a:latin typeface="宋体" panose="02010600030101010101" pitchFamily="2" charset="-122"/>
                <a:ea typeface="宋体" panose="02010600030101010101" pitchFamily="2" charset="-122"/>
              </a:rPr>
              <a:t>边疆地区的经济社会发展。</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nvGraphicFramePr>
        <p:xfrm>
          <a:off x="101416" y="1143000"/>
          <a:ext cx="12068203" cy="4952870"/>
        </p:xfrm>
        <a:graphic>
          <a:graphicData uri="http://schemas.openxmlformats.org/drawingml/2006/table">
            <a:tbl>
              <a:tblPr firstRow="1" bandRow="1">
                <a:tableStyleId>{5C22544A-7EE6-4342-B048-85BDC9FD1C3A}</a:tableStyleId>
              </a:tblPr>
              <a:tblGrid>
                <a:gridCol w="3383607"/>
                <a:gridCol w="4661861"/>
                <a:gridCol w="4022735"/>
              </a:tblGrid>
              <a:tr h="609583">
                <a:tc>
                  <a:txBody>
                    <a:bodyPr/>
                    <a:lstStyle/>
                    <a:p>
                      <a:pPr algn="ctr"/>
                      <a:r>
                        <a:rPr lang="zh-CN" altLang="en-US" sz="2800" dirty="0" smtClean="0">
                          <a:solidFill>
                            <a:schemeClr val="tx1"/>
                          </a:solidFill>
                        </a:rPr>
                        <a:t>主要措施</a:t>
                      </a:r>
                      <a:endParaRPr lang="zh-CN" altLang="en-US" sz="2800" dirty="0">
                        <a:solidFill>
                          <a:schemeClr val="tx1"/>
                        </a:solidFill>
                      </a:endParaRPr>
                    </a:p>
                  </a:txBody>
                  <a:tcPr marL="121698" marR="121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2800" dirty="0" smtClean="0">
                          <a:solidFill>
                            <a:schemeClr val="tx1"/>
                          </a:solidFill>
                        </a:rPr>
                        <a:t>具体表现</a:t>
                      </a:r>
                      <a:endParaRPr lang="zh-CN" altLang="en-US" sz="2800" dirty="0">
                        <a:solidFill>
                          <a:schemeClr val="tx1"/>
                        </a:solidFill>
                      </a:endParaRPr>
                    </a:p>
                  </a:txBody>
                  <a:tcPr marL="121698" marR="121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800" dirty="0" smtClean="0">
                          <a:solidFill>
                            <a:schemeClr val="tx1"/>
                          </a:solidFill>
                        </a:rPr>
                        <a:t>结果</a:t>
                      </a:r>
                      <a:endParaRPr lang="zh-CN" altLang="en-US" sz="2800" dirty="0">
                        <a:solidFill>
                          <a:schemeClr val="tx1"/>
                        </a:solidFill>
                      </a:endParaRPr>
                    </a:p>
                  </a:txBody>
                  <a:tcPr marL="121698" marR="121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9615">
                <a:tc>
                  <a:txBody>
                    <a:bodyPr/>
                    <a:lstStyle/>
                    <a:p>
                      <a:endParaRPr lang="zh-CN" altLang="en-US" dirty="0"/>
                    </a:p>
                  </a:txBody>
                  <a:tcPr marL="121698" marR="121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2800" b="1" dirty="0">
                        <a:solidFill>
                          <a:srgbClr val="FF0000"/>
                        </a:solidFill>
                      </a:endParaRPr>
                    </a:p>
                  </a:txBody>
                  <a:tcPr marL="121698" marR="121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dirty="0"/>
                    </a:p>
                  </a:txBody>
                  <a:tcPr marL="121698" marR="121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9615">
                <a:tc>
                  <a:txBody>
                    <a:bodyPr/>
                    <a:lstStyle/>
                    <a:p>
                      <a:endParaRPr lang="zh-CN" altLang="en-US" dirty="0"/>
                    </a:p>
                  </a:txBody>
                  <a:tcPr marL="121698" marR="121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dirty="0"/>
                    </a:p>
                  </a:txBody>
                  <a:tcPr marL="121698" marR="121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dirty="0"/>
                    </a:p>
                  </a:txBody>
                  <a:tcPr marL="121698" marR="121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4889">
                <a:tc>
                  <a:txBody>
                    <a:bodyPr/>
                    <a:lstStyle/>
                    <a:p>
                      <a:endParaRPr lang="zh-CN" altLang="en-US" dirty="0"/>
                    </a:p>
                  </a:txBody>
                  <a:tcPr marL="121698" marR="121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dirty="0"/>
                    </a:p>
                  </a:txBody>
                  <a:tcPr marL="121698" marR="121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dirty="0"/>
                    </a:p>
                  </a:txBody>
                  <a:tcPr marL="121698" marR="121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9168">
                <a:tc>
                  <a:txBody>
                    <a:bodyPr/>
                    <a:lstStyle/>
                    <a:p>
                      <a:endParaRPr lang="zh-CN" altLang="en-US" dirty="0"/>
                    </a:p>
                  </a:txBody>
                  <a:tcPr marL="121698" marR="121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dirty="0"/>
                    </a:p>
                  </a:txBody>
                  <a:tcPr marL="121698" marR="121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dirty="0"/>
                    </a:p>
                  </a:txBody>
                  <a:tcPr marL="121698" marR="121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6892" name="矩形 6"/>
          <p:cNvSpPr>
            <a:spLocks noChangeArrowheads="1"/>
          </p:cNvSpPr>
          <p:nvPr/>
        </p:nvSpPr>
        <p:spPr bwMode="auto">
          <a:xfrm>
            <a:off x="608490" y="228603"/>
            <a:ext cx="5743880" cy="646331"/>
          </a:xfrm>
          <a:prstGeom prst="rect">
            <a:avLst/>
          </a:prstGeom>
          <a:noFill/>
          <a:ln w="9525">
            <a:noFill/>
            <a:miter lim="800000"/>
          </a:ln>
        </p:spPr>
        <p:txBody>
          <a:bodyPr wrap="none">
            <a:spAutoFit/>
          </a:bodyPr>
          <a:lstStyle/>
          <a:p>
            <a:r>
              <a:rPr lang="zh-CN" altLang="en-US" sz="3600" b="1">
                <a:solidFill>
                  <a:srgbClr val="0000FF"/>
                </a:solidFill>
              </a:rPr>
              <a:t>各民族共同繁荣发展的</a:t>
            </a:r>
            <a:r>
              <a:rPr lang="zh-CN" altLang="en-US" sz="3600" b="1">
                <a:solidFill>
                  <a:srgbClr val="FF0000"/>
                </a:solidFill>
              </a:rPr>
              <a:t>措施</a:t>
            </a:r>
          </a:p>
        </p:txBody>
      </p:sp>
      <p:sp>
        <p:nvSpPr>
          <p:cNvPr id="8" name="TextBox 7"/>
          <p:cNvSpPr txBox="1">
            <a:spLocks noChangeArrowheads="1"/>
          </p:cNvSpPr>
          <p:nvPr/>
        </p:nvSpPr>
        <p:spPr bwMode="auto">
          <a:xfrm>
            <a:off x="304244" y="1828803"/>
            <a:ext cx="2839614" cy="830263"/>
          </a:xfrm>
          <a:prstGeom prst="rect">
            <a:avLst/>
          </a:prstGeom>
          <a:noFill/>
          <a:ln w="9525">
            <a:noFill/>
            <a:miter lim="800000"/>
          </a:ln>
        </p:spPr>
        <p:txBody>
          <a:bodyPr>
            <a:spAutoFit/>
          </a:bodyPr>
          <a:lstStyle/>
          <a:p>
            <a:r>
              <a:rPr lang="zh-CN" altLang="en-US" sz="2400" b="1">
                <a:solidFill>
                  <a:srgbClr val="FF0000"/>
                </a:solidFill>
              </a:rPr>
              <a:t>民主改革和社会主义</a:t>
            </a:r>
            <a:r>
              <a:rPr lang="zh-CN" altLang="en-US" sz="2400" b="1">
                <a:solidFill>
                  <a:srgbClr val="FF0000"/>
                </a:solidFill>
                <a:hlinkClick r:id="rId2" action="ppaction://hlinksldjump"/>
              </a:rPr>
              <a:t>改造</a:t>
            </a:r>
            <a:endParaRPr lang="zh-CN" altLang="en-US" sz="2400" b="1">
              <a:solidFill>
                <a:srgbClr val="FF0000"/>
              </a:solidFill>
            </a:endParaRPr>
          </a:p>
        </p:txBody>
      </p:sp>
      <p:sp>
        <p:nvSpPr>
          <p:cNvPr id="9" name="TextBox 8"/>
          <p:cNvSpPr txBox="1">
            <a:spLocks noChangeArrowheads="1"/>
          </p:cNvSpPr>
          <p:nvPr/>
        </p:nvSpPr>
        <p:spPr bwMode="auto">
          <a:xfrm>
            <a:off x="8316013" y="1905003"/>
            <a:ext cx="2535370" cy="461963"/>
          </a:xfrm>
          <a:prstGeom prst="rect">
            <a:avLst/>
          </a:prstGeom>
          <a:noFill/>
          <a:ln w="9525">
            <a:noFill/>
            <a:miter lim="800000"/>
          </a:ln>
        </p:spPr>
        <p:txBody>
          <a:bodyPr>
            <a:spAutoFit/>
          </a:bodyPr>
          <a:lstStyle/>
          <a:p>
            <a:r>
              <a:rPr lang="zh-CN" altLang="en-US" sz="2400" b="1" dirty="0">
                <a:solidFill>
                  <a:srgbClr val="FF0000"/>
                </a:solidFill>
              </a:rPr>
              <a:t>翻身做主人</a:t>
            </a:r>
          </a:p>
        </p:txBody>
      </p:sp>
      <p:sp>
        <p:nvSpPr>
          <p:cNvPr id="10" name="TextBox 9"/>
          <p:cNvSpPr txBox="1">
            <a:spLocks noChangeArrowheads="1"/>
          </p:cNvSpPr>
          <p:nvPr/>
        </p:nvSpPr>
        <p:spPr bwMode="auto">
          <a:xfrm>
            <a:off x="304245" y="2895603"/>
            <a:ext cx="2738199" cy="461963"/>
          </a:xfrm>
          <a:prstGeom prst="rect">
            <a:avLst/>
          </a:prstGeom>
          <a:noFill/>
          <a:ln w="9525">
            <a:noFill/>
            <a:miter lim="800000"/>
          </a:ln>
        </p:spPr>
        <p:txBody>
          <a:bodyPr>
            <a:spAutoFit/>
          </a:bodyPr>
          <a:lstStyle/>
          <a:p>
            <a:r>
              <a:rPr lang="zh-CN" altLang="en-US" sz="2400" b="1">
                <a:solidFill>
                  <a:srgbClr val="FF0000"/>
                </a:solidFill>
              </a:rPr>
              <a:t>促进经济发展</a:t>
            </a:r>
          </a:p>
        </p:txBody>
      </p:sp>
      <p:sp>
        <p:nvSpPr>
          <p:cNvPr id="11" name="TextBox 10"/>
          <p:cNvSpPr txBox="1">
            <a:spLocks noChangeArrowheads="1"/>
          </p:cNvSpPr>
          <p:nvPr/>
        </p:nvSpPr>
        <p:spPr bwMode="auto">
          <a:xfrm>
            <a:off x="3549518" y="2743203"/>
            <a:ext cx="4360836" cy="830263"/>
          </a:xfrm>
          <a:prstGeom prst="rect">
            <a:avLst/>
          </a:prstGeom>
          <a:noFill/>
          <a:ln w="9525">
            <a:noFill/>
            <a:miter lim="800000"/>
          </a:ln>
        </p:spPr>
        <p:txBody>
          <a:bodyPr>
            <a:spAutoFit/>
          </a:bodyPr>
          <a:lstStyle/>
          <a:p>
            <a:r>
              <a:rPr lang="zh-CN" altLang="en-US" sz="2400" b="1">
                <a:solidFill>
                  <a:srgbClr val="FF0000"/>
                </a:solidFill>
              </a:rPr>
              <a:t>给予政策、人力、技术、资金、物资等支持</a:t>
            </a:r>
          </a:p>
        </p:txBody>
      </p:sp>
      <p:sp>
        <p:nvSpPr>
          <p:cNvPr id="12" name="TextBox 11"/>
          <p:cNvSpPr txBox="1">
            <a:spLocks noChangeArrowheads="1"/>
          </p:cNvSpPr>
          <p:nvPr/>
        </p:nvSpPr>
        <p:spPr bwMode="auto">
          <a:xfrm>
            <a:off x="8214598" y="2743203"/>
            <a:ext cx="3650933" cy="830263"/>
          </a:xfrm>
          <a:prstGeom prst="rect">
            <a:avLst/>
          </a:prstGeom>
          <a:noFill/>
          <a:ln w="9525">
            <a:noFill/>
            <a:miter lim="800000"/>
          </a:ln>
        </p:spPr>
        <p:txBody>
          <a:bodyPr>
            <a:spAutoFit/>
          </a:bodyPr>
          <a:lstStyle/>
          <a:p>
            <a:r>
              <a:rPr lang="zh-CN" altLang="en-US" sz="2400" b="1">
                <a:solidFill>
                  <a:srgbClr val="FF0000"/>
                </a:solidFill>
              </a:rPr>
              <a:t>经济发展，人民生活水平日益提高</a:t>
            </a:r>
          </a:p>
        </p:txBody>
      </p:sp>
      <p:sp>
        <p:nvSpPr>
          <p:cNvPr id="13" name="TextBox 12"/>
          <p:cNvSpPr txBox="1">
            <a:spLocks noChangeArrowheads="1"/>
          </p:cNvSpPr>
          <p:nvPr/>
        </p:nvSpPr>
        <p:spPr bwMode="auto">
          <a:xfrm>
            <a:off x="304244" y="3886201"/>
            <a:ext cx="2839614" cy="461963"/>
          </a:xfrm>
          <a:prstGeom prst="rect">
            <a:avLst/>
          </a:prstGeom>
          <a:noFill/>
          <a:ln w="9525">
            <a:noFill/>
            <a:miter lim="800000"/>
          </a:ln>
        </p:spPr>
        <p:txBody>
          <a:bodyPr>
            <a:spAutoFit/>
          </a:bodyPr>
          <a:lstStyle/>
          <a:p>
            <a:r>
              <a:rPr lang="zh-CN" altLang="en-US" sz="2400" b="1" dirty="0">
                <a:solidFill>
                  <a:srgbClr val="FF0000"/>
                </a:solidFill>
              </a:rPr>
              <a:t>保护民族</a:t>
            </a:r>
            <a:r>
              <a:rPr lang="zh-CN" altLang="en-US" sz="2400" b="1" dirty="0">
                <a:solidFill>
                  <a:srgbClr val="FF0000"/>
                </a:solidFill>
                <a:hlinkClick r:id="" action="ppaction://noaction"/>
              </a:rPr>
              <a:t>文化</a:t>
            </a:r>
            <a:endParaRPr lang="zh-CN" altLang="en-US" sz="2400" b="1" dirty="0">
              <a:solidFill>
                <a:srgbClr val="FF0000"/>
              </a:solidFill>
            </a:endParaRPr>
          </a:p>
        </p:txBody>
      </p:sp>
      <p:sp>
        <p:nvSpPr>
          <p:cNvPr id="14" name="TextBox 13"/>
          <p:cNvSpPr txBox="1">
            <a:spLocks noChangeArrowheads="1"/>
          </p:cNvSpPr>
          <p:nvPr/>
        </p:nvSpPr>
        <p:spPr bwMode="auto">
          <a:xfrm>
            <a:off x="3650933" y="3581402"/>
            <a:ext cx="4665080" cy="830997"/>
          </a:xfrm>
          <a:prstGeom prst="rect">
            <a:avLst/>
          </a:prstGeom>
          <a:noFill/>
          <a:ln w="9525">
            <a:noFill/>
            <a:miter lim="800000"/>
          </a:ln>
        </p:spPr>
        <p:txBody>
          <a:bodyPr>
            <a:spAutoFit/>
          </a:bodyPr>
          <a:lstStyle/>
          <a:p>
            <a:r>
              <a:rPr lang="zh-CN" altLang="en-US" sz="2400" b="1">
                <a:solidFill>
                  <a:srgbClr val="FF0000"/>
                </a:solidFill>
              </a:rPr>
              <a:t>创制文字、尊重宗教信仰和风俗习惯、保护历史文化遗产</a:t>
            </a:r>
          </a:p>
        </p:txBody>
      </p:sp>
      <p:sp>
        <p:nvSpPr>
          <p:cNvPr id="15" name="TextBox 14"/>
          <p:cNvSpPr txBox="1">
            <a:spLocks noChangeArrowheads="1"/>
          </p:cNvSpPr>
          <p:nvPr/>
        </p:nvSpPr>
        <p:spPr bwMode="auto">
          <a:xfrm>
            <a:off x="8214598" y="3657602"/>
            <a:ext cx="3752347" cy="830997"/>
          </a:xfrm>
          <a:prstGeom prst="rect">
            <a:avLst/>
          </a:prstGeom>
          <a:noFill/>
          <a:ln w="9525">
            <a:noFill/>
            <a:miter lim="800000"/>
          </a:ln>
        </p:spPr>
        <p:txBody>
          <a:bodyPr>
            <a:spAutoFit/>
          </a:bodyPr>
          <a:lstStyle/>
          <a:p>
            <a:r>
              <a:rPr lang="zh-CN" altLang="en-US" sz="2400" b="1">
                <a:solidFill>
                  <a:srgbClr val="FF0000"/>
                </a:solidFill>
              </a:rPr>
              <a:t>对少数民族文化的传承和发展有重要意义</a:t>
            </a:r>
          </a:p>
        </p:txBody>
      </p:sp>
      <p:sp>
        <p:nvSpPr>
          <p:cNvPr id="16" name="TextBox 15"/>
          <p:cNvSpPr txBox="1">
            <a:spLocks noChangeArrowheads="1"/>
          </p:cNvSpPr>
          <p:nvPr/>
        </p:nvSpPr>
        <p:spPr bwMode="auto">
          <a:xfrm>
            <a:off x="202829" y="5181603"/>
            <a:ext cx="3143859" cy="461963"/>
          </a:xfrm>
          <a:prstGeom prst="rect">
            <a:avLst/>
          </a:prstGeom>
          <a:noFill/>
          <a:ln w="9525">
            <a:noFill/>
            <a:miter lim="800000"/>
          </a:ln>
        </p:spPr>
        <p:txBody>
          <a:bodyPr>
            <a:spAutoFit/>
          </a:bodyPr>
          <a:lstStyle/>
          <a:p>
            <a:r>
              <a:rPr lang="zh-CN" altLang="en-US" sz="2400" b="1">
                <a:solidFill>
                  <a:srgbClr val="FF0000"/>
                </a:solidFill>
              </a:rPr>
              <a:t>西部大开发</a:t>
            </a:r>
            <a:r>
              <a:rPr lang="zh-CN" altLang="en-US" sz="2400" b="1">
                <a:solidFill>
                  <a:srgbClr val="FF0000"/>
                </a:solidFill>
                <a:hlinkClick r:id="rId3" action="ppaction://hlinksldjump"/>
              </a:rPr>
              <a:t>战略</a:t>
            </a:r>
            <a:endParaRPr lang="zh-CN" altLang="en-US" sz="2400" b="1">
              <a:solidFill>
                <a:srgbClr val="FF0000"/>
              </a:solidFill>
            </a:endParaRPr>
          </a:p>
        </p:txBody>
      </p:sp>
      <p:sp>
        <p:nvSpPr>
          <p:cNvPr id="17" name="TextBox 16"/>
          <p:cNvSpPr txBox="1">
            <a:spLocks noChangeArrowheads="1"/>
          </p:cNvSpPr>
          <p:nvPr/>
        </p:nvSpPr>
        <p:spPr bwMode="auto">
          <a:xfrm>
            <a:off x="3650932" y="5029203"/>
            <a:ext cx="3955177" cy="830263"/>
          </a:xfrm>
          <a:prstGeom prst="rect">
            <a:avLst/>
          </a:prstGeom>
          <a:noFill/>
          <a:ln w="9525">
            <a:noFill/>
            <a:miter lim="800000"/>
          </a:ln>
        </p:spPr>
        <p:txBody>
          <a:bodyPr>
            <a:spAutoFit/>
          </a:bodyPr>
          <a:lstStyle/>
          <a:p>
            <a:r>
              <a:rPr lang="zh-CN" altLang="en-US" sz="2400" b="1">
                <a:solidFill>
                  <a:srgbClr val="FF0000"/>
                </a:solidFill>
              </a:rPr>
              <a:t>建设大批项目，如青藏铁路等</a:t>
            </a:r>
          </a:p>
        </p:txBody>
      </p:sp>
      <p:sp>
        <p:nvSpPr>
          <p:cNvPr id="18" name="TextBox 17"/>
          <p:cNvSpPr txBox="1">
            <a:spLocks noChangeArrowheads="1"/>
          </p:cNvSpPr>
          <p:nvPr/>
        </p:nvSpPr>
        <p:spPr bwMode="auto">
          <a:xfrm>
            <a:off x="8316013" y="4876802"/>
            <a:ext cx="3853762" cy="830997"/>
          </a:xfrm>
          <a:prstGeom prst="rect">
            <a:avLst/>
          </a:prstGeom>
          <a:noFill/>
          <a:ln w="9525">
            <a:noFill/>
            <a:miter lim="800000"/>
          </a:ln>
        </p:spPr>
        <p:txBody>
          <a:bodyPr>
            <a:spAutoFit/>
          </a:bodyPr>
          <a:lstStyle/>
          <a:p>
            <a:r>
              <a:rPr lang="zh-CN" altLang="en-US" sz="2400" b="1">
                <a:solidFill>
                  <a:srgbClr val="FF0000"/>
                </a:solidFill>
              </a:rPr>
              <a:t>极大地带动了少数民族地区经济社会的发展</a:t>
            </a:r>
          </a:p>
        </p:txBody>
      </p:sp>
      <p:sp>
        <p:nvSpPr>
          <p:cNvPr id="36904" name="AutoShape 9">
            <a:hlinkClick r:id="rId4" action="ppaction://hlinkfile"/>
          </p:cNvPr>
          <p:cNvSpPr>
            <a:spLocks noChangeArrowheads="1"/>
          </p:cNvSpPr>
          <p:nvPr/>
        </p:nvSpPr>
        <p:spPr bwMode="auto">
          <a:xfrm>
            <a:off x="11054212" y="6096000"/>
            <a:ext cx="709904" cy="533400"/>
          </a:xfrm>
          <a:prstGeom prst="smileyFace">
            <a:avLst>
              <a:gd name="adj" fmla="val 4653"/>
            </a:avLst>
          </a:prstGeom>
          <a:solidFill>
            <a:schemeClr val="accent1"/>
          </a:solidFill>
          <a:ln w="9525">
            <a:solidFill>
              <a:schemeClr val="tx1"/>
            </a:solidFill>
            <a:round/>
          </a:ln>
        </p:spPr>
        <p:txBody>
          <a:bodyPr anchor="ctr"/>
          <a:lstStyle/>
          <a:p>
            <a:endParaRPr lang="zh-CN" altLang="en-US"/>
          </a:p>
        </p:txBody>
      </p:sp>
      <p:pic>
        <p:nvPicPr>
          <p:cNvPr id="19" name="图片 18" descr="民族大团结_240.jpg" hidden="1"/>
          <p:cNvPicPr/>
          <p:nvPr/>
        </p:nvPicPr>
        <p:blipFill>
          <a:blip r:embed="rId5"/>
          <a:stretch>
            <a:fillRect/>
          </a:stretch>
        </p:blipFill>
        <p:spPr>
          <a:xfrm>
            <a:off x="3380494" y="1905000"/>
            <a:ext cx="5408789" cy="3048000"/>
          </a:xfrm>
          <a:prstGeom prst="rect">
            <a:avLst/>
          </a:prstGeom>
        </p:spPr>
      </p:pic>
      <p:sp>
        <p:nvSpPr>
          <p:cNvPr id="20" name="TextBox 19"/>
          <p:cNvSpPr txBox="1"/>
          <p:nvPr/>
        </p:nvSpPr>
        <p:spPr>
          <a:xfrm>
            <a:off x="3707962" y="1785926"/>
            <a:ext cx="3517850" cy="461665"/>
          </a:xfrm>
          <a:prstGeom prst="rect">
            <a:avLst/>
          </a:prstGeom>
          <a:noFill/>
        </p:spPr>
        <p:txBody>
          <a:bodyPr wrap="square" rtlCol="0">
            <a:spAutoFit/>
          </a:bodyPr>
          <a:lstStyle/>
          <a:p>
            <a:r>
              <a:rPr lang="zh-CN" altLang="en-US" sz="2400" b="1" dirty="0" smtClean="0">
                <a:solidFill>
                  <a:srgbClr val="FF0000"/>
                </a:solidFill>
              </a:rPr>
              <a:t>废除剥削和压迫</a:t>
            </a:r>
            <a:endParaRPr lang="zh-CN" altLang="en-US" sz="24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blinds(horizontal)">
                                      <p:cBhvr>
                                        <p:cTn id="13" dur="500"/>
                                        <p:tgtEl>
                                          <p:spTgt spid="2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ppt_x"/>
                                          </p:val>
                                        </p:tav>
                                        <p:tav tm="100000">
                                          <p:val>
                                            <p:strVal val="#ppt_x"/>
                                          </p:val>
                                        </p:tav>
                                      </p:tavLst>
                                    </p:anim>
                                    <p:anim calcmode="lin" valueType="num">
                                      <p:cBhvr additive="base">
                                        <p:cTn id="5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additive="base">
                                        <p:cTn id="60" dur="500" fill="hold"/>
                                        <p:tgtEl>
                                          <p:spTgt spid="16"/>
                                        </p:tgtEl>
                                        <p:attrNameLst>
                                          <p:attrName>ppt_x</p:attrName>
                                        </p:attrNameLst>
                                      </p:cBhvr>
                                      <p:tavLst>
                                        <p:tav tm="0">
                                          <p:val>
                                            <p:strVal val="#ppt_x"/>
                                          </p:val>
                                        </p:tav>
                                        <p:tav tm="100000">
                                          <p:val>
                                            <p:strVal val="#ppt_x"/>
                                          </p:val>
                                        </p:tav>
                                      </p:tavLst>
                                    </p:anim>
                                    <p:anim calcmode="lin" valueType="num">
                                      <p:cBhvr additive="base">
                                        <p:cTn id="6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additive="base">
                                        <p:cTn id="66" dur="500" fill="hold"/>
                                        <p:tgtEl>
                                          <p:spTgt spid="17"/>
                                        </p:tgtEl>
                                        <p:attrNameLst>
                                          <p:attrName>ppt_x</p:attrName>
                                        </p:attrNameLst>
                                      </p:cBhvr>
                                      <p:tavLst>
                                        <p:tav tm="0">
                                          <p:val>
                                            <p:strVal val="#ppt_x"/>
                                          </p:val>
                                        </p:tav>
                                        <p:tav tm="100000">
                                          <p:val>
                                            <p:strVal val="#ppt_x"/>
                                          </p:val>
                                        </p:tav>
                                      </p:tavLst>
                                    </p:anim>
                                    <p:anim calcmode="lin" valueType="num">
                                      <p:cBhvr additive="base">
                                        <p:cTn id="6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500" fill="hold"/>
                                        <p:tgtEl>
                                          <p:spTgt spid="18"/>
                                        </p:tgtEl>
                                        <p:attrNameLst>
                                          <p:attrName>ppt_x</p:attrName>
                                        </p:attrNameLst>
                                      </p:cBhvr>
                                      <p:tavLst>
                                        <p:tav tm="0">
                                          <p:val>
                                            <p:strVal val="#ppt_x"/>
                                          </p:val>
                                        </p:tav>
                                        <p:tav tm="100000">
                                          <p:val>
                                            <p:strVal val="#ppt_x"/>
                                          </p:val>
                                        </p:tav>
                                      </p:tavLst>
                                    </p:anim>
                                    <p:anim calcmode="lin" valueType="num">
                                      <p:cBhvr additive="base">
                                        <p:cTn id="7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8039" y="464820"/>
            <a:ext cx="8124170" cy="3647152"/>
          </a:xfrm>
          <a:prstGeom prst="rect">
            <a:avLst/>
          </a:prstGeom>
        </p:spPr>
        <p:txBody>
          <a:bodyPr wrap="square">
            <a:spAutoFit/>
          </a:bodyPr>
          <a:lstStyle/>
          <a:p>
            <a:r>
              <a:rPr lang="zh-CN" altLang="en-US" sz="2100" dirty="0">
                <a:latin typeface="黑体" panose="02010609060101010101" pitchFamily="49" charset="-122"/>
                <a:ea typeface="黑体" panose="02010609060101010101" pitchFamily="49" charset="-122"/>
              </a:rPr>
              <a:t>    全面贯彻党的民族政策，深化民族团结进步教育，</a:t>
            </a:r>
            <a:r>
              <a:rPr lang="zh-CN" altLang="en-US" sz="2100" dirty="0">
                <a:solidFill>
                  <a:srgbClr val="FF0000"/>
                </a:solidFill>
                <a:latin typeface="黑体" panose="02010609060101010101" pitchFamily="49" charset="-122"/>
                <a:ea typeface="黑体" panose="02010609060101010101" pitchFamily="49" charset="-122"/>
              </a:rPr>
              <a:t>铸牢中华民族共同体意识</a:t>
            </a:r>
            <a:r>
              <a:rPr lang="zh-CN" altLang="en-US" sz="2100" dirty="0">
                <a:latin typeface="黑体" panose="02010609060101010101" pitchFamily="49" charset="-122"/>
                <a:ea typeface="黑体" panose="02010609060101010101" pitchFamily="49" charset="-122"/>
              </a:rPr>
              <a:t>，</a:t>
            </a:r>
            <a:r>
              <a:rPr lang="zh-CN" altLang="en-US" sz="2100" dirty="0">
                <a:solidFill>
                  <a:srgbClr val="FF0000"/>
                </a:solidFill>
                <a:latin typeface="黑体" panose="02010609060101010101" pitchFamily="49" charset="-122"/>
                <a:ea typeface="黑体" panose="02010609060101010101" pitchFamily="49" charset="-122"/>
              </a:rPr>
              <a:t>加强各民族交往交流交融，促进各民族像石榴籽一样紧紧抱在一起，共同团结奋斗、共同繁荣发展。</a:t>
            </a:r>
            <a:r>
              <a:rPr lang="zh-CN" altLang="en-US" sz="2100" dirty="0">
                <a:solidFill>
                  <a:srgbClr val="000000"/>
                </a:solidFill>
                <a:latin typeface="黑体" panose="02010609060101010101" pitchFamily="49" charset="-122"/>
                <a:ea typeface="黑体" panose="02010609060101010101" pitchFamily="49" charset="-122"/>
              </a:rPr>
              <a:t>中华民族是一个</a:t>
            </a:r>
            <a:r>
              <a:rPr lang="zh-CN" altLang="en-US" sz="2100" dirty="0">
                <a:solidFill>
                  <a:srgbClr val="0070C0"/>
                </a:solidFill>
                <a:latin typeface="黑体" panose="02010609060101010101" pitchFamily="49" charset="-122"/>
                <a:ea typeface="黑体" panose="02010609060101010101" pitchFamily="49" charset="-122"/>
              </a:rPr>
              <a:t>命运共同体，一荣俱荣、一损俱损</a:t>
            </a:r>
            <a:r>
              <a:rPr lang="zh-CN" altLang="en-US" sz="2100" dirty="0">
                <a:solidFill>
                  <a:srgbClr val="000000"/>
                </a:solidFill>
                <a:latin typeface="黑体" panose="02010609060101010101" pitchFamily="49" charset="-122"/>
                <a:ea typeface="黑体" panose="02010609060101010101" pitchFamily="49" charset="-122"/>
              </a:rPr>
              <a:t>。各民族只有把自己的命运同中华民族的命运紧紧连接在一起，才有前途，才有希望。历史证明，中华民族共同体意识是</a:t>
            </a:r>
            <a:r>
              <a:rPr lang="zh-CN" altLang="en-US" sz="2100" dirty="0">
                <a:solidFill>
                  <a:srgbClr val="FF0000"/>
                </a:solidFill>
                <a:latin typeface="黑体" panose="02010609060101010101" pitchFamily="49" charset="-122"/>
                <a:ea typeface="黑体" panose="02010609060101010101" pitchFamily="49" charset="-122"/>
              </a:rPr>
              <a:t>国家统一之基、民族团结之本、精神力量之魂</a:t>
            </a:r>
            <a:r>
              <a:rPr lang="zh-CN" altLang="en-US" sz="2100" dirty="0">
                <a:solidFill>
                  <a:srgbClr val="000000"/>
                </a:solidFill>
                <a:latin typeface="黑体" panose="02010609060101010101" pitchFamily="49" charset="-122"/>
                <a:ea typeface="黑体" panose="02010609060101010101" pitchFamily="49" charset="-122"/>
              </a:rPr>
              <a:t>。实现中华民族伟大复兴的中国梦，需要进一步培育中华民族共同体意识，筑牢各族人民团结奋斗的政治基础、思想基础和社会基础。</a:t>
            </a:r>
            <a:endParaRPr lang="en-US" altLang="zh-CN" sz="2100" dirty="0">
              <a:latin typeface="黑体" panose="02010609060101010101" pitchFamily="49" charset="-122"/>
              <a:ea typeface="黑体" panose="02010609060101010101" pitchFamily="49" charset="-122"/>
            </a:endParaRPr>
          </a:p>
          <a:p>
            <a:pPr algn="r"/>
            <a:r>
              <a:rPr lang="en-US" altLang="zh-CN" sz="2100" dirty="0">
                <a:latin typeface="黑体" panose="02010609060101010101" pitchFamily="49" charset="-122"/>
                <a:ea typeface="黑体" panose="02010609060101010101" pitchFamily="49" charset="-122"/>
              </a:rPr>
              <a:t>                                                       ——《</a:t>
            </a:r>
            <a:r>
              <a:rPr lang="zh-CN" altLang="en-US" sz="2100" dirty="0">
                <a:latin typeface="黑体" panose="02010609060101010101" pitchFamily="49" charset="-122"/>
                <a:ea typeface="黑体" panose="02010609060101010101" pitchFamily="49" charset="-122"/>
              </a:rPr>
              <a:t>中共十九大报告</a:t>
            </a:r>
            <a:r>
              <a:rPr lang="en-US" altLang="zh-CN" sz="2100" dirty="0">
                <a:latin typeface="黑体" panose="02010609060101010101" pitchFamily="49" charset="-122"/>
                <a:ea typeface="黑体" panose="02010609060101010101" pitchFamily="49" charset="-122"/>
              </a:rPr>
              <a:t>》</a:t>
            </a:r>
            <a:endParaRPr lang="zh-CN" altLang="en-US" sz="2100" dirty="0">
              <a:latin typeface="黑体" panose="02010609060101010101" pitchFamily="49" charset="-122"/>
              <a:ea typeface="黑体" panose="02010609060101010101" pitchFamily="49" charset="-122"/>
            </a:endParaRPr>
          </a:p>
        </p:txBody>
      </p:sp>
      <p:sp>
        <p:nvSpPr>
          <p:cNvPr id="4" name="矩形 3"/>
          <p:cNvSpPr/>
          <p:nvPr/>
        </p:nvSpPr>
        <p:spPr>
          <a:xfrm>
            <a:off x="1446006" y="0"/>
            <a:ext cx="9277763" cy="414020"/>
          </a:xfrm>
          <a:prstGeom prst="rect">
            <a:avLst/>
          </a:prstGeom>
          <a:solidFill>
            <a:srgbClr val="0070C0"/>
          </a:solidFill>
        </p:spPr>
        <p:txBody>
          <a:bodyPr wrap="square">
            <a:spAutoFit/>
          </a:bodyPr>
          <a:lstStyle/>
          <a:p>
            <a:r>
              <a:rPr lang="zh-CN" altLang="en-US" sz="2100" dirty="0">
                <a:solidFill>
                  <a:schemeClr val="bg1"/>
                </a:solidFill>
                <a:latin typeface="黑体" panose="02010609060101010101" pitchFamily="49" charset="-122"/>
                <a:ea typeface="黑体" panose="02010609060101010101" pitchFamily="49" charset="-122"/>
              </a:rPr>
              <a:t>结合本课所学，谈谈青少年如何铸牢中华民族共同体意识？</a:t>
            </a:r>
            <a:endParaRPr lang="zh-CN" altLang="en-US" sz="1350" dirty="0">
              <a:solidFill>
                <a:schemeClr val="bg1"/>
              </a:solidFill>
            </a:endParaRPr>
          </a:p>
        </p:txBody>
      </p:sp>
      <p:sp>
        <p:nvSpPr>
          <p:cNvPr id="5" name="内容占位符 2"/>
          <p:cNvSpPr txBox="1"/>
          <p:nvPr/>
        </p:nvSpPr>
        <p:spPr>
          <a:xfrm>
            <a:off x="8452923" y="713741"/>
            <a:ext cx="3622198" cy="3796665"/>
          </a:xfrm>
          <a:prstGeom prst="rect">
            <a:avLst/>
          </a:prstGeom>
          <a:ln>
            <a:solidFill>
              <a:srgbClr val="FF0000"/>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sz="3000" dirty="0">
                <a:latin typeface="华文行楷" panose="02010800040101010101" pitchFamily="2" charset="-122"/>
                <a:ea typeface="华文行楷" panose="02010800040101010101" pitchFamily="2" charset="-122"/>
              </a:rPr>
              <a:t>五十六个星座，</a:t>
            </a:r>
            <a:endParaRPr lang="en-US" altLang="zh-CN" sz="3000" dirty="0">
              <a:latin typeface="华文行楷" panose="02010800040101010101" pitchFamily="2" charset="-122"/>
              <a:ea typeface="华文行楷" panose="02010800040101010101" pitchFamily="2" charset="-122"/>
            </a:endParaRPr>
          </a:p>
          <a:p>
            <a:pPr marL="0" indent="0">
              <a:buFont typeface="Arial" panose="020B0604020202020204" pitchFamily="34" charset="0"/>
              <a:buNone/>
            </a:pPr>
            <a:r>
              <a:rPr lang="zh-CN" altLang="en-US" sz="3000" dirty="0">
                <a:latin typeface="华文行楷" panose="02010800040101010101" pitchFamily="2" charset="-122"/>
                <a:ea typeface="华文行楷" panose="02010800040101010101" pitchFamily="2" charset="-122"/>
              </a:rPr>
              <a:t>五十六枝花，</a:t>
            </a:r>
            <a:endParaRPr lang="en-US" altLang="zh-CN" sz="3000" dirty="0">
              <a:latin typeface="华文行楷" panose="02010800040101010101" pitchFamily="2" charset="-122"/>
              <a:ea typeface="华文行楷" panose="02010800040101010101" pitchFamily="2" charset="-122"/>
            </a:endParaRPr>
          </a:p>
          <a:p>
            <a:pPr marL="0" indent="0">
              <a:buFont typeface="Arial" panose="020B0604020202020204" pitchFamily="34" charset="0"/>
              <a:buNone/>
            </a:pPr>
            <a:r>
              <a:rPr lang="zh-CN" altLang="en-US" sz="3000" dirty="0">
                <a:latin typeface="华文行楷" panose="02010800040101010101" pitchFamily="2" charset="-122"/>
                <a:ea typeface="华文行楷" panose="02010800040101010101" pitchFamily="2" charset="-122"/>
              </a:rPr>
              <a:t>五十六族兄弟姐妹是一家。</a:t>
            </a:r>
            <a:endParaRPr lang="en-US" altLang="zh-CN" sz="3000" dirty="0">
              <a:latin typeface="华文行楷" panose="02010800040101010101" pitchFamily="2" charset="-122"/>
              <a:ea typeface="华文行楷" panose="02010800040101010101" pitchFamily="2" charset="-122"/>
            </a:endParaRPr>
          </a:p>
          <a:p>
            <a:pPr marL="0" indent="0">
              <a:buFont typeface="Arial" panose="020B0604020202020204" pitchFamily="34" charset="0"/>
              <a:buNone/>
            </a:pPr>
            <a:r>
              <a:rPr lang="zh-CN" altLang="en-US" sz="3000" dirty="0">
                <a:latin typeface="华文行楷" panose="02010800040101010101" pitchFamily="2" charset="-122"/>
                <a:ea typeface="华文行楷" panose="02010800040101010101" pitchFamily="2" charset="-122"/>
              </a:rPr>
              <a:t>五十六族语言，</a:t>
            </a:r>
            <a:endParaRPr lang="en-US" altLang="zh-CN" sz="3000" dirty="0">
              <a:latin typeface="华文行楷" panose="02010800040101010101" pitchFamily="2" charset="-122"/>
              <a:ea typeface="华文行楷" panose="02010800040101010101" pitchFamily="2" charset="-122"/>
            </a:endParaRPr>
          </a:p>
          <a:p>
            <a:pPr marL="0" indent="0">
              <a:buFont typeface="Arial" panose="020B0604020202020204" pitchFamily="34" charset="0"/>
              <a:buNone/>
            </a:pPr>
            <a:r>
              <a:rPr lang="zh-CN" altLang="en-US" sz="3000" dirty="0">
                <a:latin typeface="华文行楷" panose="02010800040101010101" pitchFamily="2" charset="-122"/>
                <a:ea typeface="华文行楷" panose="02010800040101010101" pitchFamily="2" charset="-122"/>
              </a:rPr>
              <a:t>汇成一句话，</a:t>
            </a:r>
            <a:endParaRPr lang="en-US" altLang="zh-CN" sz="3000" dirty="0">
              <a:latin typeface="华文行楷" panose="02010800040101010101" pitchFamily="2" charset="-122"/>
              <a:ea typeface="华文行楷" panose="02010800040101010101" pitchFamily="2" charset="-122"/>
            </a:endParaRPr>
          </a:p>
          <a:p>
            <a:pPr marL="0" indent="0">
              <a:buFont typeface="Arial" panose="020B0604020202020204" pitchFamily="34" charset="0"/>
              <a:buNone/>
            </a:pPr>
            <a:r>
              <a:rPr lang="zh-CN" altLang="en-US" sz="3000" dirty="0">
                <a:latin typeface="华文行楷" panose="02010800040101010101" pitchFamily="2" charset="-122"/>
                <a:ea typeface="华文行楷" panose="02010800040101010101" pitchFamily="2" charset="-122"/>
              </a:rPr>
              <a:t>爱我中华</a:t>
            </a:r>
            <a:r>
              <a:rPr lang="en-US" altLang="zh-CN" sz="3000" dirty="0">
                <a:latin typeface="华文行楷" panose="02010800040101010101" pitchFamily="2" charset="-122"/>
                <a:ea typeface="华文行楷" panose="02010800040101010101" pitchFamily="2" charset="-122"/>
              </a:rPr>
              <a:t>……</a:t>
            </a:r>
            <a:endParaRPr lang="zh-CN" altLang="en-US" sz="3000" dirty="0">
              <a:latin typeface="华文行楷" panose="02010800040101010101" pitchFamily="2" charset="-122"/>
              <a:ea typeface="华文行楷" panose="02010800040101010101" pitchFamily="2" charset="-122"/>
            </a:endParaRPr>
          </a:p>
        </p:txBody>
      </p:sp>
      <p:pic>
        <p:nvPicPr>
          <p:cNvPr id="955394" name="Picture 2"/>
          <p:cNvPicPr>
            <a:picLocks noChangeAspect="1" noChangeArrowheads="1"/>
          </p:cNvPicPr>
          <p:nvPr/>
        </p:nvPicPr>
        <p:blipFill>
          <a:blip r:embed="rId3"/>
          <a:srcRect/>
          <a:stretch>
            <a:fillRect/>
          </a:stretch>
        </p:blipFill>
        <p:spPr bwMode="auto">
          <a:xfrm>
            <a:off x="157193" y="4757420"/>
            <a:ext cx="11753974" cy="210058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55394"/>
                                        </p:tgtEl>
                                        <p:attrNameLst>
                                          <p:attrName>style.visibility</p:attrName>
                                        </p:attrNameLst>
                                      </p:cBhvr>
                                      <p:to>
                                        <p:strVal val="visible"/>
                                      </p:to>
                                    </p:set>
                                    <p:anim calcmode="lin" valueType="num">
                                      <p:cBhvr additive="base">
                                        <p:cTn id="7" dur="500" fill="hold"/>
                                        <p:tgtEl>
                                          <p:spTgt spid="955394"/>
                                        </p:tgtEl>
                                        <p:attrNameLst>
                                          <p:attrName>ppt_x</p:attrName>
                                        </p:attrNameLst>
                                      </p:cBhvr>
                                      <p:tavLst>
                                        <p:tav tm="0">
                                          <p:val>
                                            <p:strVal val="#ppt_x"/>
                                          </p:val>
                                        </p:tav>
                                        <p:tav tm="100000">
                                          <p:val>
                                            <p:strVal val="#ppt_x"/>
                                          </p:val>
                                        </p:tav>
                                      </p:tavLst>
                                    </p:anim>
                                    <p:anim calcmode="lin" valueType="num">
                                      <p:cBhvr additive="base">
                                        <p:cTn id="8" dur="500" fill="hold"/>
                                        <p:tgtEl>
                                          <p:spTgt spid="9553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高山族.jpg"/>
          <p:cNvPicPr>
            <a:picLocks noChangeAspect="1"/>
          </p:cNvPicPr>
          <p:nvPr/>
        </p:nvPicPr>
        <p:blipFill>
          <a:blip r:embed="rId2" cstate="print"/>
          <a:stretch>
            <a:fillRect/>
          </a:stretch>
        </p:blipFill>
        <p:spPr>
          <a:xfrm>
            <a:off x="1484777" y="980728"/>
            <a:ext cx="9391893" cy="4587974"/>
          </a:xfrm>
          <a:prstGeom prst="rect">
            <a:avLst/>
          </a:prstGeom>
        </p:spPr>
      </p:pic>
      <p:sp>
        <p:nvSpPr>
          <p:cNvPr id="11268" name="Text Box 1028"/>
          <p:cNvSpPr txBox="1"/>
          <p:nvPr/>
        </p:nvSpPr>
        <p:spPr>
          <a:xfrm>
            <a:off x="4264010" y="4985087"/>
            <a:ext cx="3679818" cy="1014730"/>
          </a:xfrm>
          <a:prstGeom prst="rect">
            <a:avLst/>
          </a:prstGeom>
          <a:solidFill>
            <a:srgbClr val="00B050"/>
          </a:solidFill>
          <a:ln w="9525">
            <a:noFill/>
          </a:ln>
        </p:spPr>
        <p:txBody>
          <a:bodyPr wrap="square">
            <a:spAutoFit/>
          </a:bodyPr>
          <a:lstStyle/>
          <a:p>
            <a:pPr>
              <a:spcBef>
                <a:spcPct val="50000"/>
              </a:spcBef>
            </a:pPr>
            <a:r>
              <a:rPr lang="zh-CN" altLang="en-US" sz="6000" b="1" dirty="0">
                <a:solidFill>
                  <a:srgbClr val="FFFF00"/>
                </a:solidFill>
                <a:latin typeface="黑体" panose="02010609060101010101" pitchFamily="49" charset="-122"/>
                <a:ea typeface="黑体" panose="02010609060101010101" pitchFamily="49" charset="-122"/>
              </a:rPr>
              <a:t>高山族</a:t>
            </a:r>
            <a:r>
              <a:rPr lang="zh-CN" altLang="en-US" sz="2400" dirty="0">
                <a:solidFill>
                  <a:srgbClr val="FF3300"/>
                </a:solidFill>
                <a:latin typeface="隶书" panose="02010509060101010101" pitchFamily="49" charset="-122"/>
                <a:ea typeface="隶书" panose="02010509060101010101" pitchFamily="49" charset="-122"/>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11268"/>
                                        </p:tgtEl>
                                        <p:attrNameLst>
                                          <p:attrName>style.visibility</p:attrName>
                                        </p:attrNameLst>
                                      </p:cBhvr>
                                      <p:to>
                                        <p:strVal val="visible"/>
                                      </p:to>
                                    </p:set>
                                    <p:anim calcmode="lin" valueType="num">
                                      <p:cBhvr additive="base">
                                        <p:cTn id="7" dur="75" fill="hold"/>
                                        <p:tgtEl>
                                          <p:spTgt spid="11268"/>
                                        </p:tgtEl>
                                        <p:attrNameLst>
                                          <p:attrName>ppt_x</p:attrName>
                                        </p:attrNameLst>
                                      </p:cBhvr>
                                      <p:tavLst>
                                        <p:tav tm="0">
                                          <p:val>
                                            <p:strVal val="0-#ppt_w/2"/>
                                          </p:val>
                                        </p:tav>
                                        <p:tav tm="100000">
                                          <p:val>
                                            <p:strVal val="#ppt_x"/>
                                          </p:val>
                                        </p:tav>
                                      </p:tavLst>
                                    </p:anim>
                                    <p:anim calcmode="lin" valueType="num">
                                      <p:cBhvr additive="base">
                                        <p:cTn id="8" dur="75" fill="hold"/>
                                        <p:tgtEl>
                                          <p:spTgt spid="112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图片 9" descr="217429-59a6439dbe6e0.jpg"/>
          <p:cNvPicPr>
            <a:picLocks noChangeAspect="1"/>
          </p:cNvPicPr>
          <p:nvPr/>
        </p:nvPicPr>
        <p:blipFill>
          <a:blip r:embed="rId3" cstate="print">
            <a:clrChange>
              <a:clrFrom>
                <a:srgbClr val="FCFDFF"/>
              </a:clrFrom>
              <a:clrTo>
                <a:srgbClr val="FCFDFF">
                  <a:alpha val="0"/>
                </a:srgbClr>
              </a:clrTo>
            </a:clrChange>
          </a:blip>
          <a:srcRect b="11308"/>
          <a:stretch>
            <a:fillRect/>
          </a:stretch>
        </p:blipFill>
        <p:spPr>
          <a:xfrm>
            <a:off x="2272592" y="2089412"/>
            <a:ext cx="7813730" cy="4439787"/>
          </a:xfrm>
          <a:prstGeom prst="rect">
            <a:avLst/>
          </a:prstGeom>
          <a:noFill/>
          <a:ln w="9525">
            <a:noFill/>
          </a:ln>
        </p:spPr>
      </p:pic>
      <p:sp>
        <p:nvSpPr>
          <p:cNvPr id="8" name="圆角矩形 7"/>
          <p:cNvSpPr/>
          <p:nvPr/>
        </p:nvSpPr>
        <p:spPr>
          <a:xfrm>
            <a:off x="457212" y="383540"/>
            <a:ext cx="11443814" cy="1296152"/>
          </a:xfrm>
          <a:prstGeom prst="roundRect">
            <a:avLst>
              <a:gd name="adj" fmla="val 16667"/>
            </a:avLst>
          </a:prstGeom>
          <a:solidFill>
            <a:srgbClr val="FFC000"/>
          </a:solidFill>
          <a:ln w="9525">
            <a:noFill/>
          </a:ln>
        </p:spPr>
        <p:txBody>
          <a:bodyPr wrap="square" lIns="62913" tIns="31456" rIns="62913" bIns="31456" anchor="t">
            <a:spAutoFit/>
          </a:bodyPr>
          <a:lstStyle/>
          <a:p>
            <a:r>
              <a:rPr lang="zh-CN" altLang="en-US" sz="1905" b="1" dirty="0">
                <a:latin typeface="华文新魏" panose="02010800040101010101" pitchFamily="2" charset="-122"/>
                <a:ea typeface="华文新魏" panose="02010800040101010101" pitchFamily="2" charset="-122"/>
              </a:rPr>
              <a:t>　　</a:t>
            </a:r>
            <a:r>
              <a:rPr lang="zh-CN" altLang="en-US" sz="2400" b="1" dirty="0">
                <a:latin typeface="华文新魏" panose="02010800040101010101" pitchFamily="2" charset="-122"/>
                <a:ea typeface="华文新魏" panose="02010800040101010101" pitchFamily="2" charset="-122"/>
              </a:rPr>
              <a:t>头顶同一片天空，脚踏同一方土地，各族干部群众都要像爱护自己的眼睛一样爱护民族团结，像珍视自己的生命一样珍视民族团结</a:t>
            </a:r>
            <a:r>
              <a:rPr lang="en-US" altLang="zh-CN" sz="2400" b="1" dirty="0">
                <a:latin typeface="华文新魏" panose="02010800040101010101" pitchFamily="2" charset="-122"/>
                <a:ea typeface="华文新魏" panose="02010800040101010101" pitchFamily="2" charset="-122"/>
              </a:rPr>
              <a:t>……</a:t>
            </a:r>
            <a:endParaRPr lang="zh-CN" altLang="en-US" sz="2400" b="1" dirty="0">
              <a:latin typeface="华文新魏" panose="02010800040101010101" pitchFamily="2" charset="-122"/>
              <a:ea typeface="华文新魏" panose="02010800040101010101" pitchFamily="2" charset="-122"/>
            </a:endParaRPr>
          </a:p>
          <a:p>
            <a:r>
              <a:rPr lang="zh-CN" altLang="en-US" sz="2400" b="1" dirty="0">
                <a:latin typeface="华文新魏" panose="02010800040101010101" pitchFamily="2" charset="-122"/>
                <a:ea typeface="华文新魏" panose="02010800040101010101" pitchFamily="2" charset="-122"/>
              </a:rPr>
              <a:t>　</a:t>
            </a:r>
            <a:r>
              <a:rPr lang="en-US" altLang="zh-CN" sz="2400" b="1" dirty="0">
                <a:latin typeface="华文新魏" panose="02010800040101010101" pitchFamily="2" charset="-122"/>
                <a:ea typeface="华文新魏" panose="02010800040101010101" pitchFamily="2" charset="-122"/>
              </a:rPr>
              <a:t>——</a:t>
            </a:r>
            <a:r>
              <a:rPr lang="zh-CN" altLang="en-US" sz="2400" b="1" dirty="0">
                <a:latin typeface="华文新魏" panose="02010800040101010101" pitchFamily="2" charset="-122"/>
                <a:ea typeface="华文新魏" panose="02010800040101010101" pitchFamily="2" charset="-122"/>
              </a:rPr>
              <a:t>习近平</a:t>
            </a:r>
            <a:r>
              <a:rPr lang="en-US" altLang="zh-CN" sz="2400" b="1" dirty="0">
                <a:latin typeface="华文新魏" panose="02010800040101010101" pitchFamily="2" charset="-122"/>
                <a:ea typeface="华文新魏" panose="02010800040101010101" pitchFamily="2" charset="-122"/>
              </a:rPr>
              <a:t>2014</a:t>
            </a:r>
            <a:r>
              <a:rPr lang="zh-CN" altLang="en-US" sz="2400" b="1" dirty="0">
                <a:latin typeface="华文新魏" panose="02010800040101010101" pitchFamily="2" charset="-122"/>
                <a:ea typeface="华文新魏" panose="02010800040101010101" pitchFamily="2" charset="-122"/>
              </a:rPr>
              <a:t>年</a:t>
            </a:r>
            <a:r>
              <a:rPr lang="en-US" altLang="zh-CN" sz="2400" b="1" dirty="0">
                <a:latin typeface="华文新魏" panose="02010800040101010101" pitchFamily="2" charset="-122"/>
                <a:ea typeface="华文新魏" panose="02010800040101010101" pitchFamily="2" charset="-122"/>
              </a:rPr>
              <a:t>《</a:t>
            </a:r>
            <a:r>
              <a:rPr lang="zh-CN" altLang="en-US" sz="2400" b="1" dirty="0">
                <a:latin typeface="华文新魏" panose="02010800040101010101" pitchFamily="2" charset="-122"/>
                <a:ea typeface="华文新魏" panose="02010800040101010101" pitchFamily="2" charset="-122"/>
              </a:rPr>
              <a:t>在中央民族工作会议上的讲话</a:t>
            </a:r>
            <a:r>
              <a:rPr lang="en-US" altLang="zh-CN" sz="2400" b="1" dirty="0">
                <a:latin typeface="华文新魏" panose="02010800040101010101" pitchFamily="2" charset="-122"/>
                <a:ea typeface="华文新魏" panose="02010800040101010101" pitchFamily="2" charset="-122"/>
              </a:rPr>
              <a:t>》</a:t>
            </a:r>
            <a:endParaRPr lang="zh-CN" altLang="en-US" sz="2400" b="1" dirty="0">
              <a:latin typeface="华文新魏" panose="02010800040101010101" pitchFamily="2" charset="-122"/>
              <a:ea typeface="华文新魏" panose="02010800040101010101" pitchFamily="2" charset="-122"/>
            </a:endParaRPr>
          </a:p>
        </p:txBody>
      </p:sp>
      <p:pic>
        <p:nvPicPr>
          <p:cNvPr id="11" name="图片 10" descr="1121178748_14979495444331n (1).jpg"/>
          <p:cNvPicPr>
            <a:picLocks noChangeAspect="1"/>
          </p:cNvPicPr>
          <p:nvPr/>
        </p:nvPicPr>
        <p:blipFill>
          <a:blip r:embed="rId4" cstate="print">
            <a:clrChange>
              <a:clrFrom>
                <a:srgbClr val="FCFCFC"/>
              </a:clrFrom>
              <a:clrTo>
                <a:srgbClr val="FCFCFC">
                  <a:alpha val="0"/>
                </a:srgbClr>
              </a:clrTo>
            </a:clrChange>
          </a:blip>
          <a:stretch>
            <a:fillRect/>
          </a:stretch>
        </p:blipFill>
        <p:spPr>
          <a:xfrm>
            <a:off x="846672" y="2306607"/>
            <a:ext cx="2491004" cy="198958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5050195" y="3021067"/>
            <a:ext cx="2613618" cy="945932"/>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p>
            <a:pPr marL="0" indent="0" algn="ctr">
              <a:spcAft>
                <a:spcPts val="0"/>
              </a:spcAft>
              <a:buNone/>
            </a:pPr>
            <a:r>
              <a:rPr lang="zh-CN" sz="2700" kern="100" dirty="0">
                <a:solidFill>
                  <a:srgbClr val="FF0000"/>
                </a:solidFill>
                <a:effectLst/>
                <a:ea typeface="宋体" panose="02010600030101010101" pitchFamily="2" charset="-122"/>
                <a:cs typeface="Times New Roman" panose="02020603050405020304" pitchFamily="18" charset="0"/>
              </a:rPr>
              <a:t>民族大团结</a:t>
            </a:r>
          </a:p>
        </p:txBody>
      </p:sp>
      <p:sp>
        <p:nvSpPr>
          <p:cNvPr id="2" name="左箭头 1"/>
          <p:cNvSpPr/>
          <p:nvPr/>
        </p:nvSpPr>
        <p:spPr>
          <a:xfrm>
            <a:off x="4327614" y="3434912"/>
            <a:ext cx="692418" cy="118241"/>
          </a:xfrm>
          <a:prstGeom prst="leftArrow">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圆角矩形 4"/>
          <p:cNvSpPr/>
          <p:nvPr/>
        </p:nvSpPr>
        <p:spPr>
          <a:xfrm>
            <a:off x="3821743" y="2157906"/>
            <a:ext cx="505872" cy="2554013"/>
          </a:xfrm>
          <a:prstGeom prst="roundRect">
            <a:avLst/>
          </a:prstGeom>
          <a:solidFill>
            <a:srgbClr val="FFC000"/>
          </a:solidFill>
          <a:ln w="12700" cap="flat" cmpd="sng" algn="ctr">
            <a:solidFill>
              <a:srgbClr val="5B9BD5">
                <a:shade val="50000"/>
              </a:srgbClr>
            </a:solidFill>
            <a:prstDash val="solid"/>
            <a:miter lim="800000"/>
          </a:ln>
          <a:effectLst/>
        </p:spPr>
        <p:txBody>
          <a:bodyPr rot="0" spcFirstLastPara="0" vert="horz" wrap="square" lIns="68580" tIns="34290" rIns="68580" bIns="34290" numCol="1" spcCol="0" rtlCol="0" fromWordArt="0" anchor="ctr" anchorCtr="0" forceAA="0" compatLnSpc="1">
            <a:no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21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民族区域自治制度</a:t>
            </a:r>
            <a:endParaRPr kumimoji="0" lang="zh-CN" altLang="en-US" sz="2100" b="0" i="0" u="none" strike="noStrike" kern="100" cap="none" spc="0" normalizeH="0" baseline="0" noProof="0" dirty="0">
              <a:ln>
                <a:noFill/>
              </a:ln>
              <a:solidFill>
                <a:sysClr val="window" lastClr="FFFFFF"/>
              </a:solidFill>
              <a:effectLst/>
              <a:uLnTx/>
              <a:uFillTx/>
              <a:latin typeface="Times New Roman" panose="02020603050405020304" pitchFamily="18" charset="0"/>
              <a:ea typeface="宋体" panose="02010600030101010101" pitchFamily="2" charset="-122"/>
              <a:cs typeface="+mn-cs"/>
            </a:endParaRPr>
          </a:p>
        </p:txBody>
      </p:sp>
      <p:sp>
        <p:nvSpPr>
          <p:cNvPr id="6" name="右大括号 5"/>
          <p:cNvSpPr/>
          <p:nvPr/>
        </p:nvSpPr>
        <p:spPr>
          <a:xfrm>
            <a:off x="3054319" y="1818638"/>
            <a:ext cx="594319" cy="3307126"/>
          </a:xfrm>
          <a:prstGeom prst="rightBrace">
            <a:avLst>
              <a:gd name="adj1" fmla="val 8333"/>
              <a:gd name="adj2" fmla="val 51708"/>
            </a:avLst>
          </a:prstGeom>
          <a:solidFill>
            <a:srgbClr val="FFFFFF"/>
          </a:solidFill>
          <a:ln w="57150" cap="flat" cmpd="sng" algn="ctr">
            <a:solidFill>
              <a:srgbClr val="FF0000"/>
            </a:solidFill>
            <a:prstDash val="solid"/>
            <a:miter lim="800000"/>
          </a:ln>
          <a:effectLst/>
        </p:spPr>
        <p:txBody>
          <a:bodyPr rot="0" spcFirstLastPara="0" vert="horz" wrap="square" lIns="68580" tIns="34290" rIns="68580" bIns="3429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7" name="文本框 6"/>
          <p:cNvSpPr txBox="1"/>
          <p:nvPr/>
        </p:nvSpPr>
        <p:spPr>
          <a:xfrm>
            <a:off x="2270712" y="1683773"/>
            <a:ext cx="723275" cy="415498"/>
          </a:xfrm>
          <a:prstGeom prst="rect">
            <a:avLst/>
          </a:prstGeom>
          <a:noFill/>
        </p:spPr>
        <p:txBody>
          <a:bodyPr wrap="none" rtlCol="0">
            <a:spAutoFit/>
          </a:bodyPr>
          <a:lstStyle/>
          <a:p>
            <a:r>
              <a:rPr lang="zh-CN" altLang="en-US" sz="2100" dirty="0"/>
              <a:t>依据</a:t>
            </a:r>
          </a:p>
        </p:txBody>
      </p:sp>
      <p:sp>
        <p:nvSpPr>
          <p:cNvPr id="8" name="文本框 7"/>
          <p:cNvSpPr txBox="1"/>
          <p:nvPr/>
        </p:nvSpPr>
        <p:spPr>
          <a:xfrm>
            <a:off x="2321949" y="2467995"/>
            <a:ext cx="723275" cy="415498"/>
          </a:xfrm>
          <a:prstGeom prst="rect">
            <a:avLst/>
          </a:prstGeom>
          <a:noFill/>
        </p:spPr>
        <p:txBody>
          <a:bodyPr wrap="none" rtlCol="0">
            <a:spAutoFit/>
          </a:bodyPr>
          <a:lstStyle/>
          <a:p>
            <a:r>
              <a:rPr lang="zh-CN" altLang="en-US" sz="2100" dirty="0" smtClean="0"/>
              <a:t>含义</a:t>
            </a:r>
            <a:endParaRPr lang="zh-CN" altLang="en-US" sz="2100" dirty="0"/>
          </a:p>
        </p:txBody>
      </p:sp>
      <p:sp>
        <p:nvSpPr>
          <p:cNvPr id="9" name="文本框 8"/>
          <p:cNvSpPr txBox="1"/>
          <p:nvPr/>
        </p:nvSpPr>
        <p:spPr>
          <a:xfrm>
            <a:off x="2341339" y="3160739"/>
            <a:ext cx="723275" cy="415498"/>
          </a:xfrm>
          <a:prstGeom prst="rect">
            <a:avLst/>
          </a:prstGeom>
          <a:noFill/>
        </p:spPr>
        <p:txBody>
          <a:bodyPr wrap="none" rtlCol="0">
            <a:spAutoFit/>
          </a:bodyPr>
          <a:lstStyle/>
          <a:p>
            <a:r>
              <a:rPr lang="zh-CN" altLang="en-US" sz="2100" dirty="0" smtClean="0"/>
              <a:t>确立</a:t>
            </a:r>
            <a:endParaRPr lang="zh-CN" altLang="en-US" sz="2100" dirty="0"/>
          </a:p>
        </p:txBody>
      </p:sp>
      <p:sp>
        <p:nvSpPr>
          <p:cNvPr id="10" name="文本框 9"/>
          <p:cNvSpPr txBox="1"/>
          <p:nvPr/>
        </p:nvSpPr>
        <p:spPr>
          <a:xfrm>
            <a:off x="2287290" y="4002471"/>
            <a:ext cx="723275" cy="415498"/>
          </a:xfrm>
          <a:prstGeom prst="rect">
            <a:avLst/>
          </a:prstGeom>
          <a:noFill/>
        </p:spPr>
        <p:txBody>
          <a:bodyPr wrap="none" rtlCol="0">
            <a:spAutoFit/>
          </a:bodyPr>
          <a:lstStyle/>
          <a:p>
            <a:r>
              <a:rPr lang="zh-CN" altLang="en-US" sz="2100" dirty="0" smtClean="0"/>
              <a:t>实施</a:t>
            </a:r>
            <a:endParaRPr lang="zh-CN" altLang="en-US" sz="2100" dirty="0"/>
          </a:p>
        </p:txBody>
      </p:sp>
      <p:sp>
        <p:nvSpPr>
          <p:cNvPr id="11" name="文本框 10"/>
          <p:cNvSpPr txBox="1"/>
          <p:nvPr/>
        </p:nvSpPr>
        <p:spPr>
          <a:xfrm>
            <a:off x="2269667" y="4873826"/>
            <a:ext cx="723275" cy="415498"/>
          </a:xfrm>
          <a:prstGeom prst="rect">
            <a:avLst/>
          </a:prstGeom>
          <a:noFill/>
        </p:spPr>
        <p:txBody>
          <a:bodyPr wrap="none" rtlCol="0">
            <a:spAutoFit/>
          </a:bodyPr>
          <a:lstStyle/>
          <a:p>
            <a:r>
              <a:rPr lang="zh-CN" altLang="en-US" sz="2100" dirty="0" smtClean="0"/>
              <a:t>意义</a:t>
            </a:r>
            <a:endParaRPr lang="zh-CN" altLang="en-US" sz="2100" dirty="0"/>
          </a:p>
        </p:txBody>
      </p:sp>
      <p:sp>
        <p:nvSpPr>
          <p:cNvPr id="12" name="左大括号 11"/>
          <p:cNvSpPr/>
          <p:nvPr/>
        </p:nvSpPr>
        <p:spPr>
          <a:xfrm>
            <a:off x="9117660" y="1671951"/>
            <a:ext cx="597997" cy="3582467"/>
          </a:xfrm>
          <a:prstGeom prst="lef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zh-CN" sz="1350" dirty="0" smtClean="0"/>
              <a:t>                                                                                                                                                                                                                                                                                                                                                                                                                                                                                                                                                                                           </a:t>
            </a:r>
            <a:endParaRPr lang="zh-CN" altLang="en-US" sz="1350" dirty="0"/>
          </a:p>
        </p:txBody>
      </p:sp>
      <p:sp>
        <p:nvSpPr>
          <p:cNvPr id="13" name="右箭头 12"/>
          <p:cNvSpPr/>
          <p:nvPr/>
        </p:nvSpPr>
        <p:spPr>
          <a:xfrm>
            <a:off x="7693972" y="3471568"/>
            <a:ext cx="567836" cy="81587"/>
          </a:xfrm>
          <a:prstGeom prst="rightArrow">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圆角矩形 13"/>
          <p:cNvSpPr/>
          <p:nvPr/>
        </p:nvSpPr>
        <p:spPr>
          <a:xfrm>
            <a:off x="8425240" y="2287972"/>
            <a:ext cx="389813" cy="2423947"/>
          </a:xfrm>
          <a:prstGeom prst="roundRect">
            <a:avLst/>
          </a:prstGeom>
          <a:solidFill>
            <a:srgbClr val="CA66A6"/>
          </a:solidFill>
          <a:ln w="12700" cap="flat" cmpd="sng" algn="ctr">
            <a:solidFill>
              <a:srgbClr val="5B9BD5">
                <a:shade val="50000"/>
              </a:srgbClr>
            </a:solidFill>
            <a:prstDash val="solid"/>
            <a:miter lim="800000"/>
          </a:ln>
          <a:effectLst/>
        </p:spPr>
        <p:txBody>
          <a:bodyPr rot="0" spcFirstLastPara="0" vert="horz" wrap="square" lIns="68580" tIns="34290" rIns="68580" bIns="3429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100" b="0" i="0" u="none" strike="noStrike" kern="100" cap="none" spc="0" normalizeH="0" baseline="0" noProof="0" dirty="0">
                <a:ln>
                  <a:noFill/>
                </a:ln>
                <a:solidFill>
                  <a:srgbClr val="000000"/>
                </a:solidFill>
                <a:effectLst/>
                <a:uLnTx/>
                <a:uFillTx/>
                <a:latin typeface="Calibri" panose="020F0502020204030204"/>
                <a:ea typeface="宋体" panose="02010600030101010101" pitchFamily="2" charset="-122"/>
                <a:cs typeface="Times New Roman" panose="02020603050405020304" pitchFamily="18" charset="0"/>
              </a:rPr>
              <a:t>共同繁荣发展</a:t>
            </a:r>
            <a:endParaRPr kumimoji="0" lang="zh-CN" altLang="en-US" sz="2100" b="0" i="0" u="none" strike="noStrike" kern="10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Times New Roman" panose="02020603050405020304" pitchFamily="18" charset="0"/>
            </a:endParaRPr>
          </a:p>
        </p:txBody>
      </p:sp>
      <p:sp>
        <p:nvSpPr>
          <p:cNvPr id="15" name="矩形 14"/>
          <p:cNvSpPr/>
          <p:nvPr/>
        </p:nvSpPr>
        <p:spPr>
          <a:xfrm>
            <a:off x="9715656" y="1551489"/>
            <a:ext cx="723275" cy="415498"/>
          </a:xfrm>
          <a:prstGeom prst="rect">
            <a:avLst/>
          </a:prstGeom>
        </p:spPr>
        <p:txBody>
          <a:bodyPr wrap="none">
            <a:spAutoFit/>
          </a:bodyPr>
          <a:lstStyle/>
          <a:p>
            <a:pPr lvl="0"/>
            <a:r>
              <a:rPr lang="zh-CN" altLang="en-US" sz="2100" dirty="0">
                <a:solidFill>
                  <a:prstClr val="black"/>
                </a:solidFill>
              </a:rPr>
              <a:t>原因</a:t>
            </a:r>
          </a:p>
        </p:txBody>
      </p:sp>
      <p:sp>
        <p:nvSpPr>
          <p:cNvPr id="16" name="矩形 15"/>
          <p:cNvSpPr/>
          <p:nvPr/>
        </p:nvSpPr>
        <p:spPr>
          <a:xfrm>
            <a:off x="9715656" y="3316153"/>
            <a:ext cx="723275" cy="415498"/>
          </a:xfrm>
          <a:prstGeom prst="rect">
            <a:avLst/>
          </a:prstGeom>
        </p:spPr>
        <p:txBody>
          <a:bodyPr wrap="none">
            <a:spAutoFit/>
          </a:bodyPr>
          <a:lstStyle/>
          <a:p>
            <a:pPr lvl="0"/>
            <a:r>
              <a:rPr lang="zh-CN" altLang="en-US" sz="2100" dirty="0" smtClean="0">
                <a:solidFill>
                  <a:prstClr val="black"/>
                </a:solidFill>
              </a:rPr>
              <a:t>措施</a:t>
            </a:r>
            <a:endParaRPr lang="zh-CN" altLang="en-US" sz="2100" dirty="0">
              <a:solidFill>
                <a:prstClr val="black"/>
              </a:solidFill>
            </a:endParaRPr>
          </a:p>
        </p:txBody>
      </p:sp>
      <p:sp>
        <p:nvSpPr>
          <p:cNvPr id="17" name="矩形 16"/>
          <p:cNvSpPr/>
          <p:nvPr/>
        </p:nvSpPr>
        <p:spPr>
          <a:xfrm>
            <a:off x="9699919" y="4982462"/>
            <a:ext cx="723275" cy="415498"/>
          </a:xfrm>
          <a:prstGeom prst="rect">
            <a:avLst/>
          </a:prstGeom>
        </p:spPr>
        <p:txBody>
          <a:bodyPr wrap="none">
            <a:spAutoFit/>
          </a:bodyPr>
          <a:lstStyle/>
          <a:p>
            <a:pPr lvl="0"/>
            <a:r>
              <a:rPr lang="zh-CN" altLang="en-US" sz="2100" dirty="0" smtClean="0">
                <a:solidFill>
                  <a:prstClr val="black"/>
                </a:solidFill>
              </a:rPr>
              <a:t>意义</a:t>
            </a:r>
            <a:endParaRPr lang="zh-CN" altLang="en-US" sz="2100" dirty="0">
              <a:solidFill>
                <a:prstClr val="black"/>
              </a:solidFill>
            </a:endParaRPr>
          </a:p>
        </p:txBody>
      </p:sp>
      <p:sp>
        <p:nvSpPr>
          <p:cNvPr id="3" name="文本框 2"/>
          <p:cNvSpPr txBox="1"/>
          <p:nvPr/>
        </p:nvSpPr>
        <p:spPr>
          <a:xfrm>
            <a:off x="531583" y="250190"/>
            <a:ext cx="2037737" cy="646331"/>
          </a:xfrm>
          <a:prstGeom prst="rect">
            <a:avLst/>
          </a:prstGeom>
          <a:noFill/>
        </p:spPr>
        <p:txBody>
          <a:bodyPr wrap="none" rtlCol="0" anchor="t">
            <a:spAutoFit/>
          </a:bodyPr>
          <a:lstStyle/>
          <a:p>
            <a:pPr algn="l"/>
            <a:r>
              <a:rPr lang="zh-CN" altLang="zh-CN" sz="3600" b="1">
                <a:solidFill>
                  <a:srgbClr val="006666"/>
                </a:solidFill>
                <a:latin typeface="Arial" panose="020B0604020202020204" pitchFamily="34" charset="0"/>
                <a:ea typeface="方正姚体" panose="02010601030101010101" pitchFamily="2" charset="-122"/>
                <a:cs typeface="+mn-ea"/>
                <a:sym typeface="+mn-ea"/>
              </a:rPr>
              <a:t>课堂小结</a:t>
            </a:r>
          </a:p>
        </p:txBody>
      </p:sp>
      <p:sp>
        <p:nvSpPr>
          <p:cNvPr id="18" name="左箭头 17"/>
          <p:cNvSpPr/>
          <p:nvPr/>
        </p:nvSpPr>
        <p:spPr>
          <a:xfrm rot="16200000">
            <a:off x="5572792" y="4370830"/>
            <a:ext cx="1568450" cy="831601"/>
          </a:xfrm>
          <a:prstGeom prst="leftArrow">
            <a:avLst>
              <a:gd name="adj1" fmla="val 59427"/>
              <a:gd name="adj2" fmla="val 50000"/>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文本框 18"/>
          <p:cNvSpPr txBox="1"/>
          <p:nvPr/>
        </p:nvSpPr>
        <p:spPr>
          <a:xfrm>
            <a:off x="3054275" y="5739131"/>
            <a:ext cx="5314275" cy="707886"/>
          </a:xfrm>
          <a:prstGeom prst="rect">
            <a:avLst/>
          </a:prstGeom>
          <a:noFill/>
        </p:spPr>
        <p:txBody>
          <a:bodyPr wrap="none" rtlCol="0" anchor="t">
            <a:spAutoFit/>
          </a:bodyPr>
          <a:lstStyle/>
          <a:p>
            <a:r>
              <a:rPr lang="zh-CN" altLang="en-US" sz="4000" dirty="0">
                <a:solidFill>
                  <a:srgbClr val="FF0000"/>
                </a:solidFill>
                <a:latin typeface="黑体" panose="02010609060101010101" pitchFamily="49" charset="-122"/>
                <a:ea typeface="黑体" panose="02010609060101010101" pitchFamily="49" charset="-122"/>
                <a:sym typeface="+mn-ea"/>
              </a:rPr>
              <a:t>助力中华民族伟大复兴</a:t>
            </a:r>
            <a:endParaRPr lang="zh-CN" altLang="en-US" sz="4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additive="base">
                                        <p:cTn id="79" dur="500" fill="hold"/>
                                        <p:tgtEl>
                                          <p:spTgt spid="12"/>
                                        </p:tgtEl>
                                        <p:attrNameLst>
                                          <p:attrName>ppt_x</p:attrName>
                                        </p:attrNameLst>
                                      </p:cBhvr>
                                      <p:tavLst>
                                        <p:tav tm="0">
                                          <p:val>
                                            <p:strVal val="#ppt_x"/>
                                          </p:val>
                                        </p:tav>
                                        <p:tav tm="100000">
                                          <p:val>
                                            <p:strVal val="#ppt_x"/>
                                          </p:val>
                                        </p:tav>
                                      </p:tavLst>
                                    </p:anim>
                                    <p:anim calcmode="lin" valueType="num">
                                      <p:cBhvr additive="base">
                                        <p:cTn id="8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ppt_x"/>
                                          </p:val>
                                        </p:tav>
                                        <p:tav tm="100000">
                                          <p:val>
                                            <p:strVal val="#ppt_x"/>
                                          </p:val>
                                        </p:tav>
                                      </p:tavLst>
                                    </p:anim>
                                    <p:anim calcmode="lin" valueType="num">
                                      <p:cBhvr additive="base">
                                        <p:cTn id="9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7"/>
                                        </p:tgtEl>
                                        <p:attrNameLst>
                                          <p:attrName>style.visibility</p:attrName>
                                        </p:attrNameLst>
                                      </p:cBhvr>
                                      <p:to>
                                        <p:strVal val="visible"/>
                                      </p:to>
                                    </p:set>
                                    <p:anim calcmode="lin" valueType="num">
                                      <p:cBhvr additive="base">
                                        <p:cTn id="97" dur="500" fill="hold"/>
                                        <p:tgtEl>
                                          <p:spTgt spid="17"/>
                                        </p:tgtEl>
                                        <p:attrNameLst>
                                          <p:attrName>ppt_x</p:attrName>
                                        </p:attrNameLst>
                                      </p:cBhvr>
                                      <p:tavLst>
                                        <p:tav tm="0">
                                          <p:val>
                                            <p:strVal val="#ppt_x"/>
                                          </p:val>
                                        </p:tav>
                                        <p:tav tm="100000">
                                          <p:val>
                                            <p:strVal val="#ppt_x"/>
                                          </p:val>
                                        </p:tav>
                                      </p:tavLst>
                                    </p:anim>
                                    <p:anim calcmode="lin" valueType="num">
                                      <p:cBhvr additive="base">
                                        <p:cTn id="9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additive="base">
                                        <p:cTn id="103" dur="500" fill="hold"/>
                                        <p:tgtEl>
                                          <p:spTgt spid="18"/>
                                        </p:tgtEl>
                                        <p:attrNameLst>
                                          <p:attrName>ppt_x</p:attrName>
                                        </p:attrNameLst>
                                      </p:cBhvr>
                                      <p:tavLst>
                                        <p:tav tm="0">
                                          <p:val>
                                            <p:strVal val="#ppt_x"/>
                                          </p:val>
                                        </p:tav>
                                        <p:tav tm="100000">
                                          <p:val>
                                            <p:strVal val="#ppt_x"/>
                                          </p:val>
                                        </p:tav>
                                      </p:tavLst>
                                    </p:anim>
                                    <p:anim calcmode="lin" valueType="num">
                                      <p:cBhvr additive="base">
                                        <p:cTn id="10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2" grpId="0" bldLvl="0" animBg="1"/>
      <p:bldP spid="5" grpId="0" bldLvl="0" animBg="1"/>
      <p:bldP spid="6" grpId="0" bldLvl="0" animBg="1"/>
      <p:bldP spid="7" grpId="0"/>
      <p:bldP spid="8" grpId="0"/>
      <p:bldP spid="9" grpId="0"/>
      <p:bldP spid="10" grpId="0"/>
      <p:bldP spid="11" grpId="0"/>
      <p:bldP spid="12" grpId="0" bldLvl="0" animBg="1"/>
      <p:bldP spid="13" grpId="0" bldLvl="0" animBg="1"/>
      <p:bldP spid="14" grpId="0" bldLvl="0" animBg="1"/>
      <p:bldP spid="15" grpId="0"/>
      <p:bldP spid="16" grpId="0"/>
      <p:bldP spid="17" grpId="0"/>
      <p:bldP spid="18"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文本框 1"/>
          <p:cNvSpPr txBox="1">
            <a:spLocks noChangeArrowheads="1"/>
          </p:cNvSpPr>
          <p:nvPr/>
        </p:nvSpPr>
        <p:spPr bwMode="auto">
          <a:xfrm>
            <a:off x="238748" y="838837"/>
            <a:ext cx="11212672" cy="2453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en-US" altLang="zh-CN" sz="3200" b="1">
                <a:latin typeface="黑体" panose="02010609060101010101" pitchFamily="49" charset="-122"/>
                <a:ea typeface="黑体" panose="02010609060101010101" pitchFamily="49" charset="-122"/>
              </a:rPr>
              <a:t>1.</a:t>
            </a:r>
            <a:r>
              <a:rPr lang="zh-CN" altLang="en-US" sz="3200" b="1">
                <a:latin typeface="黑体" panose="02010609060101010101" pitchFamily="49" charset="-122"/>
                <a:ea typeface="黑体" panose="02010609060101010101" pitchFamily="49" charset="-122"/>
              </a:rPr>
              <a:t>（2018•贵港）今年是广西壮族自治区成立60周年。它的成立得益于我国实行了</a:t>
            </a:r>
          </a:p>
          <a:p>
            <a:pPr eaLnBrk="1" hangingPunct="1">
              <a:lnSpc>
                <a:spcPct val="120000"/>
              </a:lnSpc>
            </a:pPr>
            <a:r>
              <a:rPr lang="zh-CN" altLang="en-US" sz="3200" b="1">
                <a:latin typeface="黑体" panose="02010609060101010101" pitchFamily="49" charset="-122"/>
                <a:ea typeface="黑体" panose="02010609060101010101" pitchFamily="49" charset="-122"/>
              </a:rPr>
              <a:t>A．民族区域自治制度	B．改革开放政策</a:t>
            </a:r>
          </a:p>
          <a:p>
            <a:pPr eaLnBrk="1" hangingPunct="1">
              <a:lnSpc>
                <a:spcPct val="120000"/>
              </a:lnSpc>
            </a:pPr>
            <a:r>
              <a:rPr lang="zh-CN" altLang="en-US" sz="3200" b="1">
                <a:latin typeface="黑体" panose="02010609060101010101" pitchFamily="49" charset="-122"/>
                <a:ea typeface="黑体" panose="02010609060101010101" pitchFamily="49" charset="-122"/>
              </a:rPr>
              <a:t>C．人民代表大会制度	D．“一国两制”</a:t>
            </a:r>
          </a:p>
        </p:txBody>
      </p:sp>
      <p:sp>
        <p:nvSpPr>
          <p:cNvPr id="2" name="文本框 1"/>
          <p:cNvSpPr txBox="1"/>
          <p:nvPr/>
        </p:nvSpPr>
        <p:spPr>
          <a:xfrm>
            <a:off x="0" y="1"/>
            <a:ext cx="1832553" cy="584775"/>
          </a:xfrm>
          <a:prstGeom prst="rect">
            <a:avLst/>
          </a:prstGeom>
          <a:noFill/>
        </p:spPr>
        <p:txBody>
          <a:bodyPr wrap="none" rtlCol="0" anchor="t">
            <a:spAutoFit/>
          </a:bodyPr>
          <a:lstStyle/>
          <a:p>
            <a:r>
              <a:rPr lang="zh-CN" altLang="en-US" sz="3200" b="1">
                <a:solidFill>
                  <a:srgbClr val="FF0000"/>
                </a:solidFill>
                <a:latin typeface="黑体" panose="02010609060101010101" pitchFamily="49" charset="-122"/>
                <a:ea typeface="黑体" panose="02010609060101010101" pitchFamily="49" charset="-122"/>
                <a:sym typeface="+mn-ea"/>
              </a:rPr>
              <a:t>中考链接</a:t>
            </a:r>
          </a:p>
        </p:txBody>
      </p:sp>
      <p:sp>
        <p:nvSpPr>
          <p:cNvPr id="100" name="文本框 99"/>
          <p:cNvSpPr txBox="1"/>
          <p:nvPr/>
        </p:nvSpPr>
        <p:spPr>
          <a:xfrm>
            <a:off x="239170" y="3480435"/>
            <a:ext cx="11357612" cy="2677656"/>
          </a:xfrm>
          <a:prstGeom prst="rect">
            <a:avLst/>
          </a:prstGeom>
          <a:noFill/>
          <a:ln w="9525">
            <a:noFill/>
          </a:ln>
        </p:spPr>
        <p:txBody>
          <a:bodyPr wrap="square">
            <a:spAutoFit/>
          </a:bodyPr>
          <a:lstStyle/>
          <a:p>
            <a:pPr indent="0"/>
            <a:r>
              <a:rPr lang="zh-CN" sz="2800" b="0">
                <a:solidFill>
                  <a:srgbClr val="FF0000"/>
                </a:solidFill>
                <a:ea typeface="宋体" panose="02010600030101010101" pitchFamily="2" charset="-122"/>
              </a:rPr>
              <a:t>【分析】本题考查民族区域自治制度，民族区域自治制度是我国的一项基本政治制度。</a:t>
            </a:r>
          </a:p>
          <a:p>
            <a:r>
              <a:rPr lang="zh-CN" sz="2800" b="0">
                <a:solidFill>
                  <a:srgbClr val="FF0000"/>
                </a:solidFill>
                <a:ea typeface="宋体" panose="02010600030101010101" pitchFamily="2" charset="-122"/>
              </a:rPr>
              <a:t>【解答】依据教材知识可知，民族区域自治制度是我国的一项基本政治制度，广西壮族自治区是民族区域自治地方。它的成立得益于我国实行了民族区域自治制度。</a:t>
            </a:r>
          </a:p>
          <a:p>
            <a:r>
              <a:rPr lang="zh-CN" sz="2800" b="0">
                <a:solidFill>
                  <a:srgbClr val="FF0000"/>
                </a:solidFill>
                <a:ea typeface="宋体" panose="02010600030101010101" pitchFamily="2" charset="-122"/>
              </a:rPr>
              <a:t>故选：A。</a:t>
            </a:r>
            <a:endParaRPr lang="zh-CN" altLang="en-US" sz="2800"/>
          </a:p>
        </p:txBody>
      </p:sp>
      <p:sp>
        <p:nvSpPr>
          <p:cNvPr id="4" name="文本框 3"/>
          <p:cNvSpPr txBox="1"/>
          <p:nvPr/>
        </p:nvSpPr>
        <p:spPr>
          <a:xfrm>
            <a:off x="11009421" y="1638936"/>
            <a:ext cx="569387" cy="854080"/>
          </a:xfrm>
          <a:prstGeom prst="rect">
            <a:avLst/>
          </a:prstGeom>
          <a:noFill/>
        </p:spPr>
        <p:txBody>
          <a:bodyPr wrap="none" rtlCol="0" anchor="t">
            <a:spAutoFit/>
          </a:bodyPr>
          <a:lstStyle/>
          <a:p>
            <a:r>
              <a:rPr lang="en-US" altLang="zh-CN" sz="4950" b="1" dirty="0">
                <a:solidFill>
                  <a:srgbClr val="FF0000"/>
                </a:solidFill>
                <a:latin typeface="Calibri" panose="020F0502020204030204" charset="0"/>
                <a:ea typeface="宋体" panose="02010600030101010101" pitchFamily="2" charset="-122"/>
                <a:cs typeface="+mn-ea"/>
                <a:sym typeface="+mn-ea"/>
              </a:rPr>
              <a:t>A</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文本框 1"/>
          <p:cNvSpPr txBox="1">
            <a:spLocks noChangeArrowheads="1"/>
          </p:cNvSpPr>
          <p:nvPr/>
        </p:nvSpPr>
        <p:spPr bwMode="auto">
          <a:xfrm>
            <a:off x="212126" y="1"/>
            <a:ext cx="11745523" cy="3268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indent="266700" algn="just" eaLnBrk="0" hangingPunct="0">
              <a:lnSpc>
                <a:spcPct val="120000"/>
              </a:lnSpc>
            </a:pPr>
            <a:r>
              <a:rPr lang="en-US" altLang="zh-CN" sz="2800" b="1" dirty="0">
                <a:latin typeface="黑体" panose="02010609060101010101" pitchFamily="49" charset="-122"/>
                <a:ea typeface="黑体" panose="02010609060101010101" pitchFamily="49" charset="-122"/>
              </a:rPr>
              <a:t>2.</a:t>
            </a:r>
            <a:r>
              <a:rPr lang="zh-CN" sz="2800">
                <a:sym typeface="+mn-ea"/>
              </a:rPr>
              <a:t>中国实行民族区域自治制度，对于自治区域来说，这一制度有助于</a:t>
            </a:r>
            <a:endParaRPr lang="zh-CN" sz="2800">
              <a:ea typeface="宋体" panose="02010600030101010101" pitchFamily="2" charset="-122"/>
              <a:sym typeface="+mn-ea"/>
            </a:endParaRPr>
          </a:p>
          <a:p>
            <a:pPr indent="266700" algn="just" eaLnBrk="0" hangingPunct="0">
              <a:lnSpc>
                <a:spcPct val="120000"/>
              </a:lnSpc>
            </a:pPr>
            <a:r>
              <a:rPr lang="zh-CN" sz="2800">
                <a:sym typeface="+mn-ea"/>
              </a:rPr>
              <a:t>①因地制宜，发展本地事业</a:t>
            </a:r>
            <a:endParaRPr lang="zh-CN" sz="2800">
              <a:ea typeface="宋体" panose="02010600030101010101" pitchFamily="2" charset="-122"/>
              <a:sym typeface="+mn-ea"/>
            </a:endParaRPr>
          </a:p>
          <a:p>
            <a:pPr indent="266700" algn="just" eaLnBrk="0" hangingPunct="0">
              <a:lnSpc>
                <a:spcPct val="120000"/>
              </a:lnSpc>
            </a:pPr>
            <a:r>
              <a:rPr lang="zh-CN" sz="2800">
                <a:sym typeface="+mn-ea"/>
              </a:rPr>
              <a:t>②消除民族差别，实现民族融合</a:t>
            </a:r>
            <a:endParaRPr lang="zh-CN" sz="2800">
              <a:ea typeface="宋体" panose="02010600030101010101" pitchFamily="2" charset="-122"/>
              <a:sym typeface="+mn-ea"/>
            </a:endParaRPr>
          </a:p>
          <a:p>
            <a:pPr indent="266700" algn="just" eaLnBrk="0" hangingPunct="0">
              <a:lnSpc>
                <a:spcPct val="120000"/>
              </a:lnSpc>
            </a:pPr>
            <a:r>
              <a:rPr lang="zh-CN" sz="2800">
                <a:sym typeface="+mn-ea"/>
              </a:rPr>
              <a:t>③在统一主权下自主行使地方自治权</a:t>
            </a:r>
            <a:endParaRPr lang="zh-CN" sz="2800">
              <a:ea typeface="宋体" panose="02010600030101010101" pitchFamily="2" charset="-122"/>
              <a:sym typeface="+mn-ea"/>
            </a:endParaRPr>
          </a:p>
          <a:p>
            <a:pPr indent="266700" algn="just" eaLnBrk="0" hangingPunct="0">
              <a:lnSpc>
                <a:spcPct val="120000"/>
              </a:lnSpc>
            </a:pPr>
            <a:r>
              <a:rPr lang="zh-CN" sz="2800">
                <a:sym typeface="+mn-ea"/>
              </a:rPr>
              <a:t>④促进民族地区的经济繁荣和社会进步</a:t>
            </a:r>
            <a:endParaRPr lang="zh-CN" sz="2800">
              <a:ea typeface="宋体" panose="02010600030101010101" pitchFamily="2" charset="-122"/>
              <a:sym typeface="+mn-ea"/>
            </a:endParaRPr>
          </a:p>
          <a:p>
            <a:pPr indent="266700" algn="just" eaLnBrk="0" hangingPunct="0">
              <a:lnSpc>
                <a:spcPct val="120000"/>
              </a:lnSpc>
            </a:pPr>
            <a:r>
              <a:rPr lang="zh-CN" sz="3200">
                <a:sym typeface="+mn-ea"/>
              </a:rPr>
              <a:t>A.①②③B.①③④C.①②④    D.②③④</a:t>
            </a:r>
            <a:endParaRPr lang="zh-CN" altLang="en-US" sz="3200" b="1" dirty="0">
              <a:latin typeface="黑体" panose="02010609060101010101" pitchFamily="49" charset="-122"/>
              <a:ea typeface="黑体" panose="02010609060101010101" pitchFamily="49" charset="-122"/>
            </a:endParaRPr>
          </a:p>
        </p:txBody>
      </p:sp>
      <p:pic>
        <p:nvPicPr>
          <p:cNvPr id="4" name="图片 3" descr="民族大团结_课件1_240.jpg" hidden="1"/>
          <p:cNvPicPr/>
          <p:nvPr/>
        </p:nvPicPr>
        <p:blipFill>
          <a:blip r:embed="rId2"/>
          <a:stretch>
            <a:fillRect/>
          </a:stretch>
        </p:blipFill>
        <p:spPr>
          <a:xfrm>
            <a:off x="3380494" y="1905000"/>
            <a:ext cx="5408789" cy="3048000"/>
          </a:xfrm>
          <a:prstGeom prst="rect">
            <a:avLst/>
          </a:prstGeom>
        </p:spPr>
      </p:pic>
      <p:sp>
        <p:nvSpPr>
          <p:cNvPr id="2" name="文本框 1"/>
          <p:cNvSpPr txBox="1"/>
          <p:nvPr/>
        </p:nvSpPr>
        <p:spPr>
          <a:xfrm>
            <a:off x="212971" y="3665220"/>
            <a:ext cx="11799611" cy="2308324"/>
          </a:xfrm>
          <a:prstGeom prst="rect">
            <a:avLst/>
          </a:prstGeom>
          <a:noFill/>
        </p:spPr>
        <p:txBody>
          <a:bodyPr wrap="square" rtlCol="0" anchor="t">
            <a:spAutoFit/>
          </a:bodyPr>
          <a:lstStyle/>
          <a:p>
            <a:pPr indent="266700" algn="just" eaLnBrk="0" hangingPunct="0">
              <a:lnSpc>
                <a:spcPct val="120000"/>
              </a:lnSpc>
            </a:pPr>
            <a:r>
              <a:rPr sz="2400" b="1">
                <a:solidFill>
                  <a:srgbClr val="FF0000"/>
                </a:solidFill>
                <a:latin typeface="宋体" panose="02010600030101010101" pitchFamily="2" charset="-122"/>
                <a:ea typeface="宋体" panose="02010600030101010101" pitchFamily="2" charset="-122"/>
                <a:cs typeface="+mn-ea"/>
                <a:sym typeface="微软雅黑" panose="020B0503020204020204" charset="-122"/>
              </a:rPr>
              <a:t>【答案】B</a:t>
            </a:r>
            <a:endParaRPr sz="2400" b="1">
              <a:solidFill>
                <a:srgbClr val="FF0000"/>
              </a:solidFill>
              <a:latin typeface="宋体" panose="02010600030101010101" pitchFamily="2" charset="-122"/>
              <a:ea typeface="宋体" panose="02010600030101010101" pitchFamily="2" charset="-122"/>
              <a:sym typeface="微软雅黑" panose="020B0503020204020204" charset="-122"/>
            </a:endParaRPr>
          </a:p>
          <a:p>
            <a:pPr indent="266700" algn="just" eaLnBrk="0" hangingPunct="0">
              <a:lnSpc>
                <a:spcPct val="120000"/>
              </a:lnSpc>
            </a:pPr>
            <a:r>
              <a:rPr sz="2400" b="1">
                <a:solidFill>
                  <a:srgbClr val="FF0000"/>
                </a:solidFill>
                <a:latin typeface="宋体" panose="02010600030101010101" pitchFamily="2" charset="-122"/>
                <a:ea typeface="宋体" panose="02010600030101010101" pitchFamily="2" charset="-122"/>
                <a:cs typeface="+mn-ea"/>
                <a:sym typeface="微软雅黑" panose="020B0503020204020204" charset="-122"/>
              </a:rPr>
              <a:t>【解析】本题考查考生对基本知识全面分析的能力。 “民族区域自治制度”是在中央政府统一领导下，在少数民族聚居地方实行自治，保障少数民族管理事务的权利和自由，促进民族地区的经济繁荣和社会进步,因此①③④正确。但不会消除民族差别，中国是由56个民族组成的统一的多民族国家，②表述错误。所以选择B项。</a:t>
            </a:r>
            <a:endParaRPr lang="zh-CN" altLang="en-US"/>
          </a:p>
        </p:txBody>
      </p:sp>
      <p:sp>
        <p:nvSpPr>
          <p:cNvPr id="3" name="文本框 2"/>
          <p:cNvSpPr txBox="1"/>
          <p:nvPr/>
        </p:nvSpPr>
        <p:spPr>
          <a:xfrm>
            <a:off x="9795824" y="1628140"/>
            <a:ext cx="540533" cy="854080"/>
          </a:xfrm>
          <a:prstGeom prst="rect">
            <a:avLst/>
          </a:prstGeom>
          <a:noFill/>
        </p:spPr>
        <p:txBody>
          <a:bodyPr wrap="none" rtlCol="0" anchor="t">
            <a:spAutoFit/>
          </a:bodyPr>
          <a:lstStyle/>
          <a:p>
            <a:r>
              <a:rPr lang="en-US" altLang="zh-CN" sz="4950" b="1" dirty="0">
                <a:solidFill>
                  <a:srgbClr val="FF0000"/>
                </a:solidFill>
                <a:latin typeface="Calibri" panose="020F0502020204030204" charset="0"/>
                <a:ea typeface="宋体" panose="02010600030101010101" pitchFamily="2" charset="-122"/>
                <a:cs typeface="+mn-ea"/>
                <a:sym typeface="+mn-ea"/>
              </a:rPr>
              <a:t>B</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满族.jpg"/>
          <p:cNvPicPr>
            <a:picLocks noChangeAspect="1"/>
          </p:cNvPicPr>
          <p:nvPr/>
        </p:nvPicPr>
        <p:blipFill>
          <a:blip r:embed="rId2" cstate="print"/>
          <a:stretch>
            <a:fillRect/>
          </a:stretch>
        </p:blipFill>
        <p:spPr>
          <a:xfrm>
            <a:off x="2538968" y="1052737"/>
            <a:ext cx="7734707" cy="4248472"/>
          </a:xfrm>
          <a:prstGeom prst="rect">
            <a:avLst/>
          </a:prstGeom>
        </p:spPr>
      </p:pic>
      <p:sp>
        <p:nvSpPr>
          <p:cNvPr id="12291" name="Rectangle 3"/>
          <p:cNvSpPr>
            <a:spLocks noGrp="1"/>
          </p:cNvSpPr>
          <p:nvPr>
            <p:ph type="title" idx="4294967295"/>
          </p:nvPr>
        </p:nvSpPr>
        <p:spPr>
          <a:xfrm>
            <a:off x="9331325" y="5029200"/>
            <a:ext cx="2838450" cy="857250"/>
          </a:xfrm>
          <a:solidFill>
            <a:srgbClr val="00B050"/>
          </a:solidFill>
        </p:spPr>
        <p:txBody>
          <a:bodyPr vert="horz" wrap="square" lIns="91440" tIns="45720" rIns="91440" bIns="45720" anchor="ctr">
            <a:normAutofit fontScale="90000"/>
          </a:bodyPr>
          <a:lstStyle/>
          <a:p>
            <a:pPr eaLnBrk="1" hangingPunct="1"/>
            <a:r>
              <a:rPr lang="zh-CN" altLang="en-US" sz="7200" b="1" dirty="0">
                <a:solidFill>
                  <a:srgbClr val="FF33CC"/>
                </a:solidFill>
                <a:ea typeface="隶书" panose="02010509060101010101" pitchFamily="49" charset="-122"/>
              </a:rPr>
              <a:t>满族</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500" fill="hold"/>
                                        <p:tgtEl>
                                          <p:spTgt spid="12291"/>
                                        </p:tgtEl>
                                        <p:attrNameLst>
                                          <p:attrName>ppt_x</p:attrName>
                                        </p:attrNameLst>
                                      </p:cBhvr>
                                      <p:tavLst>
                                        <p:tav tm="0">
                                          <p:val>
                                            <p:strVal val="0-#ppt_w/2"/>
                                          </p:val>
                                        </p:tav>
                                        <p:tav tm="100000">
                                          <p:val>
                                            <p:strVal val="#ppt_x"/>
                                          </p:val>
                                        </p:tav>
                                      </p:tavLst>
                                    </p:anim>
                                    <p:anim calcmode="lin" valueType="num">
                                      <p:cBhvr additive="base">
                                        <p:cTn id="8" dur="500" fill="hold"/>
                                        <p:tgtEl>
                                          <p:spTgt spid="122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蒙古族.jpg"/>
          <p:cNvPicPr>
            <a:picLocks noChangeAspect="1"/>
          </p:cNvPicPr>
          <p:nvPr/>
        </p:nvPicPr>
        <p:blipFill>
          <a:blip r:embed="rId2" cstate="print"/>
          <a:stretch>
            <a:fillRect/>
          </a:stretch>
        </p:blipFill>
        <p:spPr>
          <a:xfrm>
            <a:off x="4072339" y="857251"/>
            <a:ext cx="4834848" cy="4726637"/>
          </a:xfrm>
          <a:prstGeom prst="rect">
            <a:avLst/>
          </a:prstGeom>
        </p:spPr>
      </p:pic>
      <p:sp>
        <p:nvSpPr>
          <p:cNvPr id="10244" name="Text Box 4"/>
          <p:cNvSpPr txBox="1"/>
          <p:nvPr/>
        </p:nvSpPr>
        <p:spPr>
          <a:xfrm>
            <a:off x="1772284" y="2204864"/>
            <a:ext cx="1533370" cy="2861310"/>
          </a:xfrm>
          <a:prstGeom prst="rect">
            <a:avLst/>
          </a:prstGeom>
          <a:solidFill>
            <a:schemeClr val="accent5">
              <a:lumMod val="75000"/>
            </a:schemeClr>
          </a:solidFill>
          <a:ln w="9525">
            <a:noFill/>
          </a:ln>
        </p:spPr>
        <p:txBody>
          <a:bodyPr wrap="square">
            <a:spAutoFit/>
          </a:bodyPr>
          <a:lstStyle/>
          <a:p>
            <a:pPr>
              <a:spcBef>
                <a:spcPct val="50000"/>
              </a:spcBef>
            </a:pPr>
            <a:r>
              <a:rPr lang="zh-CN" altLang="en-US" sz="6000" dirty="0">
                <a:solidFill>
                  <a:srgbClr val="FFFF00"/>
                </a:solidFill>
                <a:latin typeface="Times New Roman" panose="02020603050405020304" pitchFamily="18" charset="0"/>
                <a:ea typeface="隶书" panose="02010509060101010101" pitchFamily="49" charset="-122"/>
              </a:rPr>
              <a:t>蒙古族</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75" fill="hold"/>
                                        <p:tgtEl>
                                          <p:spTgt spid="10244"/>
                                        </p:tgtEl>
                                        <p:attrNameLst>
                                          <p:attrName>ppt_x</p:attrName>
                                        </p:attrNameLst>
                                      </p:cBhvr>
                                      <p:tavLst>
                                        <p:tav tm="0">
                                          <p:val>
                                            <p:strVal val="0-#ppt_w/2"/>
                                          </p:val>
                                        </p:tav>
                                        <p:tav tm="100000">
                                          <p:val>
                                            <p:strVal val="#ppt_x"/>
                                          </p:val>
                                        </p:tav>
                                      </p:tavLst>
                                    </p:anim>
                                    <p:anim calcmode="lin" valueType="num">
                                      <p:cBhvr additive="base">
                                        <p:cTn id="8" dur="75" fill="hold"/>
                                        <p:tgtEl>
                                          <p:spTgt spid="102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回族.jpg"/>
          <p:cNvPicPr>
            <a:picLocks noChangeAspect="1"/>
          </p:cNvPicPr>
          <p:nvPr/>
        </p:nvPicPr>
        <p:blipFill>
          <a:blip r:embed="rId2" cstate="print"/>
          <a:stretch>
            <a:fillRect/>
          </a:stretch>
        </p:blipFill>
        <p:spPr>
          <a:xfrm>
            <a:off x="1342056" y="612775"/>
            <a:ext cx="4481689" cy="3302000"/>
          </a:xfrm>
          <a:prstGeom prst="rect">
            <a:avLst/>
          </a:prstGeom>
        </p:spPr>
      </p:pic>
      <p:sp>
        <p:nvSpPr>
          <p:cNvPr id="13315" name="Rectangle 3"/>
          <p:cNvSpPr>
            <a:spLocks noGrp="1"/>
          </p:cNvSpPr>
          <p:nvPr>
            <p:ph type="title" idx="4294967295"/>
          </p:nvPr>
        </p:nvSpPr>
        <p:spPr>
          <a:xfrm>
            <a:off x="0" y="4938713"/>
            <a:ext cx="2806700" cy="979487"/>
          </a:xfrm>
          <a:solidFill>
            <a:srgbClr val="C00000"/>
          </a:solidFill>
        </p:spPr>
        <p:txBody>
          <a:bodyPr vert="horz" wrap="square" lIns="91440" tIns="45720" rIns="91440" bIns="45720" anchor="ctr">
            <a:noAutofit/>
          </a:bodyPr>
          <a:lstStyle/>
          <a:p>
            <a:pPr eaLnBrk="1" hangingPunct="1"/>
            <a:r>
              <a:rPr lang="zh-CN" altLang="en-US" sz="6000" b="1" dirty="0">
                <a:solidFill>
                  <a:srgbClr val="FFFF00"/>
                </a:solidFill>
                <a:ea typeface="隶书" panose="02010509060101010101" pitchFamily="49" charset="-122"/>
              </a:rPr>
              <a:t>回族</a:t>
            </a:r>
          </a:p>
        </p:txBody>
      </p:sp>
      <p:pic>
        <p:nvPicPr>
          <p:cNvPr id="2" name="图片 1" descr="藏族.jpg"/>
          <p:cNvPicPr>
            <a:picLocks noChangeAspect="1"/>
          </p:cNvPicPr>
          <p:nvPr/>
        </p:nvPicPr>
        <p:blipFill>
          <a:blip r:embed="rId3" cstate="print"/>
          <a:stretch>
            <a:fillRect/>
          </a:stretch>
        </p:blipFill>
        <p:spPr>
          <a:xfrm>
            <a:off x="7225805" y="316866"/>
            <a:ext cx="4505352" cy="4746625"/>
          </a:xfrm>
          <a:prstGeom prst="rect">
            <a:avLst/>
          </a:prstGeom>
        </p:spPr>
      </p:pic>
      <p:sp>
        <p:nvSpPr>
          <p:cNvPr id="29702" name="Text Box 6"/>
          <p:cNvSpPr txBox="1"/>
          <p:nvPr/>
        </p:nvSpPr>
        <p:spPr>
          <a:xfrm>
            <a:off x="8254399" y="5357495"/>
            <a:ext cx="3476989" cy="1014730"/>
          </a:xfrm>
          <a:prstGeom prst="rect">
            <a:avLst/>
          </a:prstGeom>
          <a:solidFill>
            <a:srgbClr val="C00000"/>
          </a:solidFill>
          <a:ln w="9525">
            <a:noFill/>
          </a:ln>
        </p:spPr>
        <p:txBody>
          <a:bodyPr wrap="square">
            <a:spAutoFit/>
          </a:bodyPr>
          <a:lstStyle/>
          <a:p>
            <a:pPr>
              <a:spcBef>
                <a:spcPct val="50000"/>
              </a:spcBef>
            </a:pPr>
            <a:r>
              <a:rPr lang="zh-CN" altLang="en-US" sz="6000" b="1" dirty="0">
                <a:solidFill>
                  <a:srgbClr val="FFFF00"/>
                </a:solidFill>
                <a:latin typeface="Arial" panose="020B0604020202020204" pitchFamily="34" charset="0"/>
              </a:rPr>
              <a:t>藏    族</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0-#ppt_w/2"/>
                                          </p:val>
                                        </p:tav>
                                        <p:tav tm="100000">
                                          <p:val>
                                            <p:strVal val="#ppt_x"/>
                                          </p:val>
                                        </p:tav>
                                      </p:tavLst>
                                    </p:anim>
                                    <p:anim calcmode="lin" valueType="num">
                                      <p:cBhvr additive="base">
                                        <p:cTn id="8" dur="500" fill="hold"/>
                                        <p:tgtEl>
                                          <p:spTgt spid="133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29702"/>
                                        </p:tgtEl>
                                        <p:attrNameLst>
                                          <p:attrName>style.visibility</p:attrName>
                                        </p:attrNameLst>
                                      </p:cBhvr>
                                      <p:to>
                                        <p:strVal val="visible"/>
                                      </p:to>
                                    </p:set>
                                    <p:anim calcmode="lin" valueType="num">
                                      <p:cBhvr>
                                        <p:cTn id="13" dur="500" fill="hold"/>
                                        <p:tgtEl>
                                          <p:spTgt spid="29702"/>
                                        </p:tgtEl>
                                        <p:attrNameLst>
                                          <p:attrName>ppt_w</p:attrName>
                                        </p:attrNameLst>
                                      </p:cBhvr>
                                      <p:tavLst>
                                        <p:tav tm="0">
                                          <p:val>
                                            <p:strVal val="#ppt_w*0.70"/>
                                          </p:val>
                                        </p:tav>
                                        <p:tav tm="100000">
                                          <p:val>
                                            <p:strVal val="#ppt_w"/>
                                          </p:val>
                                        </p:tav>
                                      </p:tavLst>
                                    </p:anim>
                                    <p:anim calcmode="lin" valueType="num">
                                      <p:cBhvr>
                                        <p:cTn id="14" dur="500" fill="hold"/>
                                        <p:tgtEl>
                                          <p:spTgt spid="29702"/>
                                        </p:tgtEl>
                                        <p:attrNameLst>
                                          <p:attrName>ppt_h</p:attrName>
                                        </p:attrNameLst>
                                      </p:cBhvr>
                                      <p:tavLst>
                                        <p:tav tm="0">
                                          <p:val>
                                            <p:strVal val="#ppt_h"/>
                                          </p:val>
                                        </p:tav>
                                        <p:tav tm="100000">
                                          <p:val>
                                            <p:strVal val="#ppt_h"/>
                                          </p:val>
                                        </p:tav>
                                      </p:tavLst>
                                    </p:anim>
                                    <p:animEffect transition="in" filter="fade">
                                      <p:cBhvr>
                                        <p:cTn id="15" dur="500"/>
                                        <p:tgtEl>
                                          <p:spTgt spid="29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ldLvl="0" animBg="1"/>
      <p:bldP spid="2970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p:cNvPicPr>
            <a:picLocks noGrp="1" noChangeAspect="1" noChangeArrowheads="1"/>
          </p:cNvPicPr>
          <p:nvPr>
            <p:ph sz="half" idx="4294967295"/>
          </p:nvPr>
        </p:nvPicPr>
        <p:blipFill>
          <a:blip r:embed="rId2"/>
          <a:srcRect/>
          <a:stretch>
            <a:fillRect/>
          </a:stretch>
        </p:blipFill>
        <p:spPr>
          <a:xfrm>
            <a:off x="5732463" y="1066800"/>
            <a:ext cx="6437312" cy="3617913"/>
          </a:xfrm>
          <a:noFill/>
        </p:spPr>
      </p:pic>
      <p:sp>
        <p:nvSpPr>
          <p:cNvPr id="21507" name="Text Box 3"/>
          <p:cNvSpPr txBox="1">
            <a:spLocks noChangeArrowheads="1"/>
          </p:cNvSpPr>
          <p:nvPr/>
        </p:nvSpPr>
        <p:spPr bwMode="auto">
          <a:xfrm>
            <a:off x="2332540" y="4876800"/>
            <a:ext cx="7707524" cy="654050"/>
          </a:xfrm>
          <a:prstGeom prst="rect">
            <a:avLst/>
          </a:prstGeom>
          <a:solidFill>
            <a:srgbClr val="FFFF99"/>
          </a:solidFill>
          <a:ln w="9525">
            <a:solidFill>
              <a:srgbClr val="00FFFF"/>
            </a:solidFill>
            <a:miter lim="800000"/>
          </a:ln>
        </p:spPr>
        <p:txBody>
          <a:bodyPr lIns="90170" tIns="46990" rIns="90170" bIns="46990">
            <a:spAutoFit/>
          </a:bodyPr>
          <a:lstStyle/>
          <a:p>
            <a:pPr algn="ctr"/>
            <a:r>
              <a:rPr lang="zh-CN" altLang="en-US" sz="3600" b="1">
                <a:solidFill>
                  <a:srgbClr val="FF00FF"/>
                </a:solidFill>
              </a:rPr>
              <a:t>这是什么民族的什么节日？</a:t>
            </a:r>
          </a:p>
        </p:txBody>
      </p:sp>
      <p:sp>
        <p:nvSpPr>
          <p:cNvPr id="21508" name="Text Box 4"/>
          <p:cNvSpPr txBox="1">
            <a:spLocks noChangeArrowheads="1"/>
          </p:cNvSpPr>
          <p:nvPr/>
        </p:nvSpPr>
        <p:spPr bwMode="auto">
          <a:xfrm>
            <a:off x="2941029" y="5783582"/>
            <a:ext cx="5839275" cy="709613"/>
          </a:xfrm>
          <a:prstGeom prst="rect">
            <a:avLst/>
          </a:prstGeom>
          <a:noFill/>
          <a:ln w="9525">
            <a:noFill/>
            <a:miter lim="800000"/>
          </a:ln>
        </p:spPr>
        <p:txBody>
          <a:bodyPr>
            <a:spAutoFit/>
          </a:bodyPr>
          <a:lstStyle/>
          <a:p>
            <a:pPr algn="ctr"/>
            <a:r>
              <a:rPr lang="zh-CN" altLang="en-US" sz="4000" b="1">
                <a:solidFill>
                  <a:srgbClr val="A50021"/>
                </a:solidFill>
              </a:rPr>
              <a:t>傣族  泼水节</a:t>
            </a:r>
          </a:p>
        </p:txBody>
      </p:sp>
      <p:pic>
        <p:nvPicPr>
          <p:cNvPr id="165893" name="Picture 8"/>
          <p:cNvPicPr>
            <a:picLocks noChangeAspect="1" noChangeArrowheads="1"/>
          </p:cNvPicPr>
          <p:nvPr/>
        </p:nvPicPr>
        <p:blipFill>
          <a:blip r:embed="rId3"/>
          <a:srcRect/>
          <a:stretch>
            <a:fillRect/>
          </a:stretch>
        </p:blipFill>
        <p:spPr bwMode="auto">
          <a:xfrm>
            <a:off x="1014149" y="1066800"/>
            <a:ext cx="3829993" cy="3657600"/>
          </a:xfrm>
          <a:prstGeom prst="rect">
            <a:avLst/>
          </a:prstGeom>
          <a:noFill/>
          <a:ln w="9525">
            <a:noFill/>
            <a:miter lim="800000"/>
            <a:headEnd/>
            <a:tailEnd/>
          </a:ln>
        </p:spPr>
      </p:pic>
      <p:pic>
        <p:nvPicPr>
          <p:cNvPr id="165895" name="图片 6" descr="民族大团结_240.jpg" hidden="1"/>
          <p:cNvPicPr/>
          <p:nvPr/>
        </p:nvPicPr>
        <p:blipFill>
          <a:blip r:embed="rId4"/>
          <a:srcRect/>
          <a:stretch>
            <a:fillRect/>
          </a:stretch>
        </p:blipFill>
        <p:spPr bwMode="auto">
          <a:xfrm>
            <a:off x="4056592" y="1905000"/>
            <a:ext cx="4056592" cy="3048000"/>
          </a:xfrm>
          <a:prstGeom prst="rect">
            <a:avLst/>
          </a:prstGeom>
          <a:noFill/>
          <a:ln w="9525">
            <a:no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1507"/>
                                        </p:tgtEl>
                                        <p:attrNameLst>
                                          <p:attrName>ppt_x</p:attrName>
                                        </p:attrNameLst>
                                      </p:cBhvr>
                                      <p:tavLst>
                                        <p:tav tm="0">
                                          <p:val>
                                            <p:strVal val="ppt_x"/>
                                          </p:val>
                                        </p:tav>
                                        <p:tav tm="100000">
                                          <p:val>
                                            <p:strVal val="ppt_x"/>
                                          </p:val>
                                        </p:tav>
                                      </p:tavLst>
                                    </p:anim>
                                    <p:anim calcmode="lin" valueType="num">
                                      <p:cBhvr additive="base">
                                        <p:cTn id="7" dur="500"/>
                                        <p:tgtEl>
                                          <p:spTgt spid="21507"/>
                                        </p:tgtEl>
                                        <p:attrNameLst>
                                          <p:attrName>ppt_y</p:attrName>
                                        </p:attrNameLst>
                                      </p:cBhvr>
                                      <p:tavLst>
                                        <p:tav tm="0">
                                          <p:val>
                                            <p:strVal val="ppt_y"/>
                                          </p:val>
                                        </p:tav>
                                        <p:tav tm="100000">
                                          <p:val>
                                            <p:strVal val="1+ppt_h/2"/>
                                          </p:val>
                                        </p:tav>
                                      </p:tavLst>
                                    </p:anim>
                                    <p:set>
                                      <p:cBhvr>
                                        <p:cTn id="8" dur="1" fill="hold">
                                          <p:stCondLst>
                                            <p:cond delay="499"/>
                                          </p:stCondLst>
                                        </p:cTn>
                                        <p:tgtEl>
                                          <p:spTgt spid="2150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8"/>
                                        </p:tgtEl>
                                        <p:attrNameLst>
                                          <p:attrName>style.visibility</p:attrName>
                                        </p:attrNameLst>
                                      </p:cBhvr>
                                      <p:to>
                                        <p:strVal val="visible"/>
                                      </p:to>
                                    </p:set>
                                    <p:anim calcmode="lin" valueType="num">
                                      <p:cBhvr additive="base">
                                        <p:cTn id="13" dur="500" fill="hold"/>
                                        <p:tgtEl>
                                          <p:spTgt spid="21508"/>
                                        </p:tgtEl>
                                        <p:attrNameLst>
                                          <p:attrName>ppt_x</p:attrName>
                                        </p:attrNameLst>
                                      </p:cBhvr>
                                      <p:tavLst>
                                        <p:tav tm="0">
                                          <p:val>
                                            <p:strVal val="#ppt_x"/>
                                          </p:val>
                                        </p:tav>
                                        <p:tav tm="100000">
                                          <p:val>
                                            <p:strVal val="#ppt_x"/>
                                          </p:val>
                                        </p:tav>
                                      </p:tavLst>
                                    </p:anim>
                                    <p:anim calcmode="lin" valueType="num">
                                      <p:cBhvr additive="base">
                                        <p:cTn id="14" dur="500" fill="hold"/>
                                        <p:tgtEl>
                                          <p:spTgt spid="215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ldLvl="0" animBg="1" autoUpdateAnimBg="0"/>
      <p:bldP spid="2150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WordArt 2"/>
          <p:cNvSpPr>
            <a:spLocks noChangeArrowheads="1" noChangeShapeType="1"/>
          </p:cNvSpPr>
          <p:nvPr/>
        </p:nvSpPr>
        <p:spPr bwMode="auto">
          <a:xfrm>
            <a:off x="304246" y="0"/>
            <a:ext cx="2941103" cy="2209800"/>
          </a:xfrm>
          <a:prstGeom prst="rect">
            <a:avLst/>
          </a:prstGeom>
        </p:spPr>
        <p:txBody>
          <a:bodyPr wrap="none" fromWordArt="1">
            <a:prstTxWarp prst="textDeflate">
              <a:avLst>
                <a:gd name="adj" fmla="val 18750"/>
              </a:avLst>
            </a:prstTxWarp>
            <a:scene3d>
              <a:camera prst="legacyPerspectiveFront">
                <a:rot lat="20519999" lon="1080000" rev="0"/>
              </a:camera>
              <a:lightRig rig="legacyFlat1" dir="r"/>
            </a:scene3d>
            <a:sp3d extrusionH="430200" prstMaterial="legacyMatte">
              <a:extrusionClr>
                <a:srgbClr val="FF6600"/>
              </a:extrusionClr>
            </a:sp3d>
          </a:bodyPr>
          <a:lstStyle/>
          <a:p>
            <a:pPr algn="ctr">
              <a:defRPr/>
            </a:pPr>
            <a:endParaRPr lang="zh-CN" altLang="en-US" sz="3600" b="1" dirty="0">
              <a:ln w="9525">
                <a:noFill/>
                <a:round/>
              </a:ln>
              <a:gradFill rotWithShape="0">
                <a:gsLst>
                  <a:gs pos="0">
                    <a:srgbClr val="000082"/>
                  </a:gs>
                  <a:gs pos="30000">
                    <a:srgbClr val="66008F"/>
                  </a:gs>
                  <a:gs pos="64999">
                    <a:srgbClr val="BA0066"/>
                  </a:gs>
                  <a:gs pos="89999">
                    <a:srgbClr val="FF0000"/>
                  </a:gs>
                  <a:gs pos="100000">
                    <a:srgbClr val="FF8200"/>
                  </a:gs>
                </a:gsLst>
                <a:lin ang="5400000" scaled="1"/>
              </a:gradFill>
              <a:latin typeface="宋体" panose="02010600030101010101" pitchFamily="2" charset="-122"/>
              <a:ea typeface="宋体" panose="02010600030101010101" pitchFamily="2" charset="-122"/>
            </a:endParaRPr>
          </a:p>
        </p:txBody>
      </p:sp>
      <p:sp>
        <p:nvSpPr>
          <p:cNvPr id="15363" name="WordArt 3"/>
          <p:cNvSpPr>
            <a:spLocks noChangeArrowheads="1" noChangeShapeType="1"/>
          </p:cNvSpPr>
          <p:nvPr/>
        </p:nvSpPr>
        <p:spPr bwMode="auto">
          <a:xfrm>
            <a:off x="3448103" y="0"/>
            <a:ext cx="5983473" cy="1905000"/>
          </a:xfrm>
          <a:prstGeom prst="rect">
            <a:avLst/>
          </a:prstGeom>
        </p:spPr>
        <p:txBody>
          <a:bodyPr wrap="none" fromWordArt="1">
            <a:prstTxWarp prst="textCanUp">
              <a:avLst>
                <a:gd name="adj" fmla="val 85713"/>
              </a:avLst>
            </a:prstTxWarp>
            <a:scene3d>
              <a:camera prst="legacyPerspectiveFront">
                <a:rot lat="20519999" lon="1080000" rev="0"/>
              </a:camera>
              <a:lightRig rig="legacyFlat1" dir="r"/>
            </a:scene3d>
            <a:sp3d extrusionH="430200" prstMaterial="legacyMatte">
              <a:extrusionClr>
                <a:srgbClr val="FF6600"/>
              </a:extrusionClr>
            </a:sp3d>
          </a:bodyPr>
          <a:lstStyle/>
          <a:p>
            <a:pPr algn="ctr">
              <a:defRPr/>
            </a:pPr>
            <a:endParaRPr lang="zh-CN" altLang="en-US" sz="3600" b="1" dirty="0">
              <a:ln w="9525">
                <a:noFill/>
                <a:round/>
              </a:ln>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atin typeface="宋体" panose="02010600030101010101" pitchFamily="2" charset="-122"/>
              <a:ea typeface="宋体" panose="02010600030101010101" pitchFamily="2" charset="-122"/>
            </a:endParaRPr>
          </a:p>
        </p:txBody>
      </p:sp>
      <p:pic>
        <p:nvPicPr>
          <p:cNvPr id="15364" name="Picture 4" descr="2009130151178153"/>
          <p:cNvPicPr>
            <a:picLocks noChangeAspect="1" noChangeArrowheads="1"/>
          </p:cNvPicPr>
          <p:nvPr/>
        </p:nvPicPr>
        <p:blipFill>
          <a:blip r:embed="rId3"/>
          <a:srcRect/>
          <a:stretch>
            <a:fillRect/>
          </a:stretch>
        </p:blipFill>
        <p:spPr bwMode="auto">
          <a:xfrm>
            <a:off x="0" y="0"/>
            <a:ext cx="12169775" cy="6861177"/>
          </a:xfrm>
          <a:prstGeom prst="rect">
            <a:avLst/>
          </a:prstGeom>
          <a:noFill/>
          <a:ln w="9525">
            <a:noFill/>
            <a:miter lim="800000"/>
            <a:headEnd/>
            <a:tailEnd/>
          </a:ln>
        </p:spPr>
      </p:pic>
      <p:pic>
        <p:nvPicPr>
          <p:cNvPr id="5" name="图片 4" descr="民族大团结_240.jpg" hidden="1"/>
          <p:cNvPicPr/>
          <p:nvPr/>
        </p:nvPicPr>
        <p:blipFill>
          <a:blip r:embed="rId4"/>
          <a:stretch>
            <a:fillRect/>
          </a:stretch>
        </p:blipFill>
        <p:spPr>
          <a:xfrm>
            <a:off x="3380494" y="1905000"/>
            <a:ext cx="5408789" cy="3048000"/>
          </a:xfrm>
          <a:prstGeom prst="rect">
            <a:avLst/>
          </a:prstGeom>
        </p:spPr>
      </p:pic>
      <p:sp>
        <p:nvSpPr>
          <p:cNvPr id="6" name="TextBox 5"/>
          <p:cNvSpPr txBox="1"/>
          <p:nvPr/>
        </p:nvSpPr>
        <p:spPr>
          <a:xfrm>
            <a:off x="1711344" y="500043"/>
            <a:ext cx="9983088" cy="769441"/>
          </a:xfrm>
          <a:prstGeom prst="rect">
            <a:avLst/>
          </a:prstGeom>
          <a:noFill/>
        </p:spPr>
        <p:txBody>
          <a:bodyPr wrap="square" rtlCol="0">
            <a:spAutoFit/>
          </a:bodyPr>
          <a:lstStyle/>
          <a:p>
            <a:r>
              <a:rPr lang="zh-CN" altLang="en-US" sz="4400" b="1" dirty="0" smtClean="0">
                <a:solidFill>
                  <a:srgbClr val="FF0000"/>
                </a:solidFill>
                <a:latin typeface="方正粗黑宋简体" panose="02000000000000000000" pitchFamily="2" charset="-122"/>
                <a:ea typeface="方正粗黑宋简体" panose="02000000000000000000" pitchFamily="2" charset="-122"/>
              </a:rPr>
              <a:t>第</a:t>
            </a:r>
            <a:r>
              <a:rPr lang="en-US" altLang="zh-CN" sz="4400" b="1" dirty="0" smtClean="0">
                <a:solidFill>
                  <a:srgbClr val="FF0000"/>
                </a:solidFill>
                <a:latin typeface="方正粗黑宋简体" panose="02000000000000000000" pitchFamily="2" charset="-122"/>
                <a:ea typeface="方正粗黑宋简体" panose="02000000000000000000" pitchFamily="2" charset="-122"/>
              </a:rPr>
              <a:t>12</a:t>
            </a:r>
            <a:r>
              <a:rPr lang="zh-CN" altLang="en-US" sz="4400" b="1" dirty="0" smtClean="0">
                <a:solidFill>
                  <a:srgbClr val="FF0000"/>
                </a:solidFill>
                <a:latin typeface="方正粗黑宋简体" panose="02000000000000000000" pitchFamily="2" charset="-122"/>
                <a:ea typeface="方正粗黑宋简体" panose="02000000000000000000" pitchFamily="2" charset="-122"/>
              </a:rPr>
              <a:t>课     民族大团结</a:t>
            </a:r>
            <a:endParaRPr lang="zh-CN" altLang="en-US" sz="4400" b="1" dirty="0">
              <a:solidFill>
                <a:srgbClr val="FF0000"/>
              </a:solidFill>
              <a:latin typeface="方正粗黑宋简体" panose="02000000000000000000" pitchFamily="2" charset="-122"/>
              <a:ea typeface="方正粗黑宋简体" panose="02000000000000000000" pitchFamily="2"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0-#ppt_w/2"/>
                                          </p:val>
                                        </p:tav>
                                        <p:tav tm="100000">
                                          <p:val>
                                            <p:strVal val="#ppt_x"/>
                                          </p:val>
                                        </p:tav>
                                      </p:tavLst>
                                    </p:anim>
                                    <p:anim calcmode="lin" valueType="num">
                                      <p:cBhvr additive="base">
                                        <p:cTn id="8" dur="500" fill="hold"/>
                                        <p:tgtEl>
                                          <p:spTgt spid="1536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5363"/>
                                        </p:tgtEl>
                                        <p:attrNameLst>
                                          <p:attrName>style.visibility</p:attrName>
                                        </p:attrNameLst>
                                      </p:cBhvr>
                                      <p:to>
                                        <p:strVal val="visible"/>
                                      </p:to>
                                    </p:set>
                                    <p:anim calcmode="lin" valueType="num">
                                      <p:cBhvr additive="base">
                                        <p:cTn id="12" dur="500" fill="hold"/>
                                        <p:tgtEl>
                                          <p:spTgt spid="15363"/>
                                        </p:tgtEl>
                                        <p:attrNameLst>
                                          <p:attrName>ppt_x</p:attrName>
                                        </p:attrNameLst>
                                      </p:cBhvr>
                                      <p:tavLst>
                                        <p:tav tm="0">
                                          <p:val>
                                            <p:strVal val="1+#ppt_w/2"/>
                                          </p:val>
                                        </p:tav>
                                        <p:tav tm="100000">
                                          <p:val>
                                            <p:strVal val="#ppt_x"/>
                                          </p:val>
                                        </p:tav>
                                      </p:tavLst>
                                    </p:anim>
                                    <p:anim calcmode="lin" valueType="num">
                                      <p:cBhvr additive="base">
                                        <p:cTn id="13" dur="500" fill="hold"/>
                                        <p:tgtEl>
                                          <p:spTgt spid="1536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4"/>
          <p:cNvSpPr txBox="1">
            <a:spLocks noChangeArrowheads="1"/>
          </p:cNvSpPr>
          <p:nvPr/>
        </p:nvSpPr>
        <p:spPr bwMode="auto">
          <a:xfrm>
            <a:off x="490596" y="1867668"/>
            <a:ext cx="5854669"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2100" dirty="0" smtClean="0">
                <a:solidFill>
                  <a:schemeClr val="bg1"/>
                </a:solidFill>
                <a:latin typeface="黑体" panose="02010609060101010101" pitchFamily="49" charset="-122"/>
                <a:ea typeface="黑体" panose="02010609060101010101" pitchFamily="49" charset="-122"/>
              </a:rPr>
              <a:t> </a:t>
            </a:r>
            <a:r>
              <a:rPr lang="en-US" altLang="zh-CN" sz="2400" b="1" dirty="0">
                <a:solidFill>
                  <a:schemeClr val="bg1"/>
                </a:solidFill>
                <a:latin typeface="黑体" panose="02010609060101010101" pitchFamily="49" charset="-122"/>
                <a:ea typeface="黑体" panose="02010609060101010101" pitchFamily="49" charset="-122"/>
              </a:rPr>
              <a:t>1</a:t>
            </a:r>
            <a:r>
              <a:rPr lang="en-US" altLang="zh-CN" sz="2400" b="1" dirty="0" smtClean="0">
                <a:solidFill>
                  <a:schemeClr val="bg1"/>
                </a:solidFill>
                <a:latin typeface="黑体" panose="02010609060101010101" pitchFamily="49" charset="-122"/>
                <a:ea typeface="黑体" panose="02010609060101010101" pitchFamily="49" charset="-122"/>
              </a:rPr>
              <a:t>.</a:t>
            </a:r>
            <a:r>
              <a:rPr lang="zh-CN" altLang="en-US" sz="2400" b="1" dirty="0" smtClean="0">
                <a:solidFill>
                  <a:schemeClr val="bg1"/>
                </a:solidFill>
                <a:latin typeface="黑体" panose="02010609060101010101" pitchFamily="49" charset="-122"/>
                <a:ea typeface="黑体" panose="02010609060101010101" pitchFamily="49" charset="-122"/>
              </a:rPr>
              <a:t>实行原因</a:t>
            </a:r>
            <a:endParaRPr lang="zh-CN" altLang="en-US" sz="2400" dirty="0">
              <a:solidFill>
                <a:schemeClr val="bg1"/>
              </a:solidFill>
            </a:endParaRPr>
          </a:p>
        </p:txBody>
      </p:sp>
      <p:sp>
        <p:nvSpPr>
          <p:cNvPr id="8" name="文本框 7"/>
          <p:cNvSpPr txBox="1"/>
          <p:nvPr/>
        </p:nvSpPr>
        <p:spPr>
          <a:xfrm>
            <a:off x="5928426" y="2335891"/>
            <a:ext cx="600164" cy="3077528"/>
          </a:xfrm>
          <a:prstGeom prst="rect">
            <a:avLst/>
          </a:prstGeom>
        </p:spPr>
        <p:style>
          <a:lnRef idx="2">
            <a:schemeClr val="dk1"/>
          </a:lnRef>
          <a:fillRef idx="1">
            <a:schemeClr val="lt1"/>
          </a:fillRef>
          <a:effectRef idx="0">
            <a:schemeClr val="dk1"/>
          </a:effectRef>
          <a:fontRef idx="minor">
            <a:schemeClr val="dk1"/>
          </a:fontRef>
        </p:style>
        <p:txBody>
          <a:bodyPr vert="eaVert" wrap="square" rtlCol="0">
            <a:spAutoFit/>
          </a:bodyPr>
          <a:lstStyle/>
          <a:p>
            <a:r>
              <a:rPr lang="zh-CN" altLang="en-US" sz="2700" dirty="0" smtClean="0">
                <a:solidFill>
                  <a:srgbClr val="FF0000"/>
                </a:solidFill>
                <a:latin typeface="黑体" panose="02010609060101010101" pitchFamily="49" charset="-122"/>
                <a:ea typeface="黑体" panose="02010609060101010101" pitchFamily="49" charset="-122"/>
              </a:rPr>
              <a:t>多民族国家的历史</a:t>
            </a:r>
            <a:endParaRPr lang="zh-CN" altLang="en-US" sz="2700" dirty="0">
              <a:solidFill>
                <a:srgbClr val="FF0000"/>
              </a:solidFill>
              <a:latin typeface="黑体" panose="02010609060101010101" pitchFamily="49" charset="-122"/>
              <a:ea typeface="黑体" panose="02010609060101010101" pitchFamily="49" charset="-122"/>
            </a:endParaRPr>
          </a:p>
        </p:txBody>
      </p:sp>
      <p:pic>
        <p:nvPicPr>
          <p:cNvPr id="11" name="Picture 4" descr="174315-1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76499" y="2157178"/>
            <a:ext cx="3238936" cy="13849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9"/>
          <p:cNvSpPr>
            <a:spLocks noChangeArrowheads="1"/>
          </p:cNvSpPr>
          <p:nvPr/>
        </p:nvSpPr>
        <p:spPr bwMode="auto">
          <a:xfrm>
            <a:off x="2279171" y="3580525"/>
            <a:ext cx="1686523" cy="29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400" b="1" dirty="0" smtClean="0">
                <a:latin typeface="黑体" panose="02010609060101010101" pitchFamily="49" charset="-122"/>
                <a:ea typeface="黑体" panose="02010609060101010101" pitchFamily="49" charset="-122"/>
              </a:rPr>
              <a:t>张骞出使西域</a:t>
            </a:r>
            <a:endParaRPr lang="zh-CN" altLang="en-US" sz="2400" b="1" dirty="0">
              <a:latin typeface="黑体" panose="02010609060101010101" pitchFamily="49" charset="-122"/>
              <a:ea typeface="黑体" panose="02010609060101010101" pitchFamily="49" charset="-122"/>
            </a:endParaRPr>
          </a:p>
        </p:txBody>
      </p:sp>
      <p:sp>
        <p:nvSpPr>
          <p:cNvPr id="13" name="文本框 12"/>
          <p:cNvSpPr txBox="1"/>
          <p:nvPr/>
        </p:nvSpPr>
        <p:spPr>
          <a:xfrm>
            <a:off x="8237416" y="3566796"/>
            <a:ext cx="2440716" cy="460375"/>
          </a:xfrm>
          <a:prstGeom prst="rect">
            <a:avLst/>
          </a:prstGeom>
          <a:noFill/>
        </p:spPr>
        <p:txBody>
          <a:bodyPr wrap="square" rtlCol="0">
            <a:spAutoFit/>
          </a:bodyPr>
          <a:lstStyle/>
          <a:p>
            <a:pPr algn="ctr" eaLnBrk="1" hangingPunct="1"/>
            <a:r>
              <a:rPr lang="zh-CN" altLang="en-US" sz="2400" b="1" dirty="0">
                <a:latin typeface="黑体" panose="02010609060101010101" pitchFamily="49" charset="-122"/>
                <a:ea typeface="黑体" panose="02010609060101010101" pitchFamily="49" charset="-122"/>
              </a:rPr>
              <a:t>昭君出塞</a:t>
            </a:r>
          </a:p>
        </p:txBody>
      </p:sp>
      <p:pic>
        <p:nvPicPr>
          <p:cNvPr id="14" name="图片 13"/>
          <p:cNvPicPr>
            <a:picLocks noChangeAspect="1"/>
          </p:cNvPicPr>
          <p:nvPr/>
        </p:nvPicPr>
        <p:blipFill>
          <a:blip r:embed="rId4"/>
          <a:stretch>
            <a:fillRect/>
          </a:stretch>
        </p:blipFill>
        <p:spPr>
          <a:xfrm>
            <a:off x="7686658" y="4011094"/>
            <a:ext cx="3178036" cy="1557338"/>
          </a:xfrm>
          <a:prstGeom prst="rect">
            <a:avLst/>
          </a:prstGeom>
          <a:ln>
            <a:noFill/>
          </a:ln>
          <a:effectLst>
            <a:outerShdw blurRad="292100" dist="139700" dir="2700000" algn="tl" rotWithShape="0">
              <a:srgbClr val="333333">
                <a:alpha val="65000"/>
              </a:srgbClr>
            </a:outerShdw>
          </a:effectLst>
        </p:spPr>
      </p:pic>
      <p:sp>
        <p:nvSpPr>
          <p:cNvPr id="16" name="文本框 15"/>
          <p:cNvSpPr txBox="1"/>
          <p:nvPr/>
        </p:nvSpPr>
        <p:spPr>
          <a:xfrm>
            <a:off x="7507552" y="5503301"/>
            <a:ext cx="3334100" cy="460375"/>
          </a:xfrm>
          <a:prstGeom prst="rect">
            <a:avLst/>
          </a:prstGeom>
          <a:noFill/>
        </p:spPr>
        <p:txBody>
          <a:bodyPr wrap="square" rtlCol="0">
            <a:spAutoFit/>
          </a:bodyPr>
          <a:lstStyle/>
          <a:p>
            <a:pPr algn="ctr" eaLnBrk="1" hangingPunct="1"/>
            <a:r>
              <a:rPr lang="zh-CN" altLang="en-US" sz="2400" b="1" dirty="0">
                <a:latin typeface="黑体" panose="02010609060101010101" pitchFamily="49" charset="-122"/>
                <a:ea typeface="黑体" panose="02010609060101010101" pitchFamily="49" charset="-122"/>
              </a:rPr>
              <a:t>文成公主入吐蕃</a:t>
            </a:r>
          </a:p>
        </p:txBody>
      </p:sp>
      <p:pic>
        <p:nvPicPr>
          <p:cNvPr id="15" name="图片 14"/>
          <p:cNvPicPr>
            <a:picLocks noChangeAspect="1"/>
          </p:cNvPicPr>
          <p:nvPr/>
        </p:nvPicPr>
        <p:blipFill>
          <a:blip r:embed="rId5"/>
          <a:stretch>
            <a:fillRect/>
          </a:stretch>
        </p:blipFill>
        <p:spPr>
          <a:xfrm>
            <a:off x="1586949" y="3930819"/>
            <a:ext cx="3298210" cy="1649559"/>
          </a:xfrm>
          <a:prstGeom prst="rect">
            <a:avLst/>
          </a:prstGeom>
          <a:ln>
            <a:noFill/>
          </a:ln>
          <a:effectLst>
            <a:outerShdw blurRad="292100" dist="139700" dir="2700000" algn="tl" rotWithShape="0">
              <a:srgbClr val="333333">
                <a:alpha val="65000"/>
              </a:srgbClr>
            </a:outerShdw>
          </a:effectLst>
        </p:spPr>
      </p:pic>
      <p:sp>
        <p:nvSpPr>
          <p:cNvPr id="27" name="文本框 26"/>
          <p:cNvSpPr txBox="1"/>
          <p:nvPr/>
        </p:nvSpPr>
        <p:spPr>
          <a:xfrm>
            <a:off x="1599318" y="5526330"/>
            <a:ext cx="3285839" cy="460375"/>
          </a:xfrm>
          <a:prstGeom prst="rect">
            <a:avLst/>
          </a:prstGeom>
          <a:noFill/>
        </p:spPr>
        <p:txBody>
          <a:bodyPr wrap="square" rtlCol="0">
            <a:spAutoFit/>
          </a:bodyPr>
          <a:lstStyle/>
          <a:p>
            <a:pPr algn="ctr" eaLnBrk="1" hangingPunct="1"/>
            <a:r>
              <a:rPr lang="zh-CN" altLang="en-US" sz="2400" b="1" dirty="0">
                <a:latin typeface="黑体" panose="02010609060101010101" pitchFamily="49" charset="-122"/>
                <a:ea typeface="黑体" panose="02010609060101010101" pitchFamily="49" charset="-122"/>
              </a:rPr>
              <a:t>北魏孝文帝改革</a:t>
            </a:r>
          </a:p>
        </p:txBody>
      </p:sp>
      <p:sp>
        <p:nvSpPr>
          <p:cNvPr id="17" name="矩形 16"/>
          <p:cNvSpPr/>
          <p:nvPr/>
        </p:nvSpPr>
        <p:spPr>
          <a:xfrm>
            <a:off x="1150882" y="1125743"/>
            <a:ext cx="10449933" cy="506730"/>
          </a:xfrm>
          <a:prstGeom prst="rect">
            <a:avLst/>
          </a:prstGeom>
        </p:spPr>
        <p:txBody>
          <a:bodyPr wrap="square">
            <a:spAutoFit/>
          </a:bodyPr>
          <a:lstStyle/>
          <a:p>
            <a:pPr algn="just"/>
            <a:r>
              <a:rPr lang="en-US" altLang="zh-CN" sz="2700" dirty="0" smtClean="0">
                <a:solidFill>
                  <a:srgbClr val="FF0000"/>
                </a:solidFill>
                <a:latin typeface="黑体" panose="02010609060101010101" pitchFamily="49" charset="-122"/>
                <a:ea typeface="黑体" panose="02010609060101010101" pitchFamily="49" charset="-122"/>
              </a:rPr>
              <a:t>    </a:t>
            </a:r>
            <a:r>
              <a:rPr lang="zh-CN" altLang="en-US" sz="2700" dirty="0" smtClean="0">
                <a:solidFill>
                  <a:srgbClr val="FF0000"/>
                </a:solidFill>
                <a:latin typeface="黑体" panose="02010609060101010101" pitchFamily="49" charset="-122"/>
                <a:ea typeface="黑体" panose="02010609060101010101" pitchFamily="49" charset="-122"/>
              </a:rPr>
              <a:t>你</a:t>
            </a:r>
            <a:r>
              <a:rPr lang="zh-CN" altLang="en-US" sz="2700" dirty="0">
                <a:solidFill>
                  <a:srgbClr val="FF0000"/>
                </a:solidFill>
                <a:latin typeface="黑体" panose="02010609060101010101" pitchFamily="49" charset="-122"/>
                <a:ea typeface="黑体" panose="02010609060101010101" pitchFamily="49" charset="-122"/>
              </a:rPr>
              <a:t>能</a:t>
            </a:r>
            <a:r>
              <a:rPr lang="zh-CN" altLang="en-US" sz="2700" dirty="0" smtClean="0">
                <a:solidFill>
                  <a:srgbClr val="FF0000"/>
                </a:solidFill>
                <a:latin typeface="黑体" panose="02010609060101010101" pitchFamily="49" charset="-122"/>
                <a:ea typeface="黑体" panose="02010609060101010101" pitchFamily="49" charset="-122"/>
              </a:rPr>
              <a:t>说出下列图片所反映的历史事件吗？</a:t>
            </a:r>
            <a:endParaRPr lang="zh-CN" altLang="en-US" sz="2700" dirty="0">
              <a:solidFill>
                <a:srgbClr val="FF0000"/>
              </a:solidFill>
              <a:latin typeface="黑体" panose="02010609060101010101" pitchFamily="49" charset="-122"/>
              <a:ea typeface="黑体" panose="02010609060101010101" pitchFamily="49" charset="-122"/>
            </a:endParaRPr>
          </a:p>
        </p:txBody>
      </p:sp>
      <p:pic>
        <p:nvPicPr>
          <p:cNvPr id="2" name="图片 1"/>
          <p:cNvPicPr>
            <a:picLocks noChangeAspect="1"/>
          </p:cNvPicPr>
          <p:nvPr/>
        </p:nvPicPr>
        <p:blipFill>
          <a:blip r:embed="rId6"/>
          <a:stretch>
            <a:fillRect/>
          </a:stretch>
        </p:blipFill>
        <p:spPr>
          <a:xfrm>
            <a:off x="7504428" y="2116532"/>
            <a:ext cx="3360266" cy="1521113"/>
          </a:xfrm>
          <a:prstGeom prst="rect">
            <a:avLst/>
          </a:prstGeom>
          <a:ln>
            <a:noFill/>
          </a:ln>
          <a:effectLst>
            <a:outerShdw blurRad="292100" dist="139700" dir="2700000" algn="tl" rotWithShape="0">
              <a:srgbClr val="333333">
                <a:alpha val="65000"/>
              </a:srgbClr>
            </a:outerShdw>
          </a:effectLst>
        </p:spPr>
      </p:pic>
      <p:sp>
        <p:nvSpPr>
          <p:cNvPr id="4" name="文本框 3"/>
          <p:cNvSpPr txBox="1"/>
          <p:nvPr/>
        </p:nvSpPr>
        <p:spPr>
          <a:xfrm>
            <a:off x="184237" y="80645"/>
            <a:ext cx="1569660" cy="507831"/>
          </a:xfrm>
          <a:prstGeom prst="rect">
            <a:avLst/>
          </a:prstGeom>
          <a:noFill/>
        </p:spPr>
        <p:txBody>
          <a:bodyPr wrap="none" rtlCol="0" anchor="t">
            <a:spAutoFit/>
          </a:bodyPr>
          <a:lstStyle/>
          <a:p>
            <a:r>
              <a:rPr lang="zh-CN" altLang="en-US" sz="2700" dirty="0" smtClean="0">
                <a:solidFill>
                  <a:srgbClr val="FF0000"/>
                </a:solidFill>
                <a:latin typeface="黑体" panose="02010609060101010101" pitchFamily="49" charset="-122"/>
                <a:ea typeface="黑体" panose="02010609060101010101" pitchFamily="49" charset="-122"/>
                <a:sym typeface="+mn-ea"/>
              </a:rPr>
              <a:t>历史回顾</a:t>
            </a:r>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27"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Fan</Template>
  <TotalTime>0</TotalTime>
  <Words>1931</Words>
  <PresentationFormat>自定义</PresentationFormat>
  <Paragraphs>212</Paragraphs>
  <Slides>33</Slides>
  <Notes>5</Notes>
  <HiddenSlides>0</HiddenSlides>
  <MMClips>0</MMClips>
  <ScaleCrop>false</ScaleCrop>
  <HeadingPairs>
    <vt:vector size="4" baseType="variant">
      <vt:variant>
        <vt:lpstr>主题</vt:lpstr>
      </vt:variant>
      <vt:variant>
        <vt:i4>1</vt:i4>
      </vt:variant>
      <vt:variant>
        <vt:lpstr>幻灯片标题</vt:lpstr>
      </vt:variant>
      <vt:variant>
        <vt:i4>33</vt:i4>
      </vt:variant>
    </vt:vector>
  </HeadingPairs>
  <TitlesOfParts>
    <vt:vector size="34" baseType="lpstr">
      <vt:lpstr>暗香扑面</vt:lpstr>
      <vt:lpstr>幻灯片 1</vt:lpstr>
      <vt:lpstr>幻灯片 2</vt:lpstr>
      <vt:lpstr>幻灯片 3</vt:lpstr>
      <vt:lpstr>满族</vt:lpstr>
      <vt:lpstr>幻灯片 5</vt:lpstr>
      <vt:lpstr>回族</vt:lpstr>
      <vt:lpstr>幻灯片 7</vt:lpstr>
      <vt:lpstr>幻灯片 8</vt:lpstr>
      <vt:lpstr>幻灯片 9</vt:lpstr>
      <vt:lpstr>幻灯片 10</vt:lpstr>
      <vt:lpstr>幻灯片 11</vt:lpstr>
      <vt:lpstr>幻灯片 12</vt:lpstr>
      <vt:lpstr>【合作探究】为什么新中国实行民族区域自治政策？</vt:lpstr>
      <vt:lpstr>幻灯片 14</vt:lpstr>
      <vt:lpstr>我国的政治制度</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PC</cp:lastModifiedBy>
  <cp:revision>1</cp:revision>
  <dcterms:created xsi:type="dcterms:W3CDTF">2020-04-01T07:40:28Z</dcterms:created>
  <dcterms:modified xsi:type="dcterms:W3CDTF">2020-04-01T07:41:51Z</dcterms:modified>
</cp:coreProperties>
</file>