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6"/>
  </p:notesMasterIdLst>
  <p:sldIdLst>
    <p:sldId id="256" r:id="rId3"/>
    <p:sldId id="260" r:id="rId4"/>
    <p:sldId id="257" r:id="rId5"/>
    <p:sldId id="258" r:id="rId6"/>
    <p:sldId id="259" r:id="rId7"/>
    <p:sldId id="285" r:id="rId8"/>
    <p:sldId id="270" r:id="rId9"/>
    <p:sldId id="262" r:id="rId10"/>
    <p:sldId id="263" r:id="rId11"/>
    <p:sldId id="264" r:id="rId12"/>
    <p:sldId id="265" r:id="rId13"/>
    <p:sldId id="286" r:id="rId14"/>
    <p:sldId id="269" r:id="rId15"/>
    <p:sldId id="267" r:id="rId16"/>
    <p:sldId id="268" r:id="rId17"/>
    <p:sldId id="271" r:id="rId18"/>
    <p:sldId id="287" r:id="rId19"/>
    <p:sldId id="272" r:id="rId20"/>
    <p:sldId id="273" r:id="rId21"/>
    <p:sldId id="274" r:id="rId22"/>
    <p:sldId id="282" r:id="rId23"/>
    <p:sldId id="288" r:id="rId24"/>
    <p:sldId id="302" r:id="rId2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 lastIdx="1" clrIdx="0"/>
  <p:cmAuthor id="2" name="FtpDown" initials="F" lastIdx="2" clrIdx="0"/>
  <p:cmAuthor id="3" name="微软用户" initials="微" lastIdx="1" clrIdx="0"/>
  <p:cmAuthor id="4" name="新课标第一网" initials="新" lastIdx="2" clrIdx="0"/>
  <p:cmAuthor id="5" name="Windows 用户" initials="W" lastIdx="8"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0" Type="http://schemas.openxmlformats.org/officeDocument/2006/relationships/commentAuthors" Target="commentAuthors.xml"/><Relationship Id="rId3" Type="http://schemas.openxmlformats.org/officeDocument/2006/relationships/slide" Target="slides/slide1.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notesMaster" Target="notesMasters/notesMaster1.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83969" name="幻灯片图像占位符 1"/>
          <p:cNvSpPr>
            <a:spLocks noGrp="1" noRot="1" noChangeAspect="1" noTextEdit="1"/>
          </p:cNvSpPr>
          <p:nvPr>
            <p:ph type="sldImg"/>
          </p:nvPr>
        </p:nvSpPr>
        <p:spPr>
          <a:ln>
            <a:miter/>
          </a:ln>
        </p:spPr>
      </p:sp>
      <p:sp>
        <p:nvSpPr>
          <p:cNvPr id="83970" name="备注占位符 2"/>
          <p:cNvSpPr>
            <a:spLocks noGrp="1"/>
          </p:cNvSpPr>
          <p:nvPr>
            <p:ph type="body"/>
          </p:nvPr>
        </p:nvSpPr>
        <p:spPr/>
        <p:txBody>
          <a:bodyPr wrap="square" lIns="91440" tIns="45720" rIns="91440" bIns="45720" anchor="t"/>
          <a:p>
            <a:pPr lvl="0">
              <a:spcBef>
                <a:spcPct val="0"/>
              </a:spcBef>
            </a:pPr>
            <a:endParaRPr lang="zh-CN" altLang="en-US" dirty="0"/>
          </a:p>
        </p:txBody>
      </p:sp>
      <p:sp>
        <p:nvSpPr>
          <p:cNvPr id="83971" name="灯片编号占位符 3"/>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p>
            <a:pPr lvl="0" algn="r"/>
            <a:fld id="{9A0DB2DC-4C9A-4742-B13C-FB6460FD3503}" type="slidenum">
              <a:rPr lang="en-US" altLang="zh-CN" sz="1200" dirty="0">
                <a:latin typeface="Arial" panose="020B0604020202020204" pitchFamily="34" charset="0"/>
              </a:rPr>
            </a:fld>
            <a:endParaRPr lang="en-US" altLang="zh-CN" sz="1200" dirty="0">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jpeg"/><Relationship Id="rId1"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4" name="表格 3"/>
          <p:cNvGraphicFramePr/>
          <p:nvPr/>
        </p:nvGraphicFramePr>
        <p:xfrm>
          <a:off x="10795" y="18415"/>
          <a:ext cx="12170410" cy="6820535"/>
        </p:xfrm>
        <a:graphic>
          <a:graphicData uri="http://schemas.openxmlformats.org/drawingml/2006/table">
            <a:tbl>
              <a:tblPr firstRow="1" bandRow="1">
                <a:tableStyleId>{5940675A-B579-460E-94D1-54222C63F5DA}</a:tableStyleId>
              </a:tblPr>
              <a:tblGrid>
                <a:gridCol w="3188970"/>
                <a:gridCol w="8981440"/>
              </a:tblGrid>
              <a:tr h="1257935">
                <a:tc>
                  <a:txBody>
                    <a:bodyPr/>
                    <a:p>
                      <a:pPr indent="0" algn="ctr">
                        <a:buNone/>
                      </a:pPr>
                      <a:r>
                        <a:rPr lang="zh-CN" altLang="en-US" sz="2000" b="1">
                          <a:latin typeface="楷体" panose="02010609060101010101" charset="-122"/>
                          <a:ea typeface="楷体" panose="02010609060101010101" charset="-122"/>
                          <a:cs typeface="楷体" panose="02010609060101010101" charset="-122"/>
                        </a:rPr>
                        <a:t>第一单元</a:t>
                      </a:r>
                      <a:endParaRPr lang="zh-CN" altLang="en-US" sz="2000" b="1">
                        <a:latin typeface="楷体" panose="02010609060101010101" charset="-122"/>
                        <a:ea typeface="楷体" panose="02010609060101010101" charset="-122"/>
                        <a:cs typeface="楷体" panose="02010609060101010101" charset="-122"/>
                      </a:endParaRPr>
                    </a:p>
                    <a:p>
                      <a:pPr indent="0" algn="ctr">
                        <a:buNone/>
                      </a:pPr>
                      <a:r>
                        <a:rPr lang="en-US" sz="2000" b="1">
                          <a:latin typeface="楷体" panose="02010609060101010101" charset="-122"/>
                          <a:ea typeface="楷体" panose="02010609060101010101" charset="-122"/>
                          <a:cs typeface="楷体" panose="02010609060101010101" charset="-122"/>
                        </a:rPr>
                        <a:t>殖民地人民的反抗与资本主义制度的扩展</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l">
                        <a:buNone/>
                      </a:pPr>
                      <a:r>
                        <a:rPr lang="en-US" sz="2000" b="1">
                          <a:latin typeface="楷体" panose="02010609060101010101" charset="-122"/>
                          <a:ea typeface="楷体" panose="02010609060101010101" charset="-122"/>
                          <a:cs typeface="楷体" panose="02010609060101010101" charset="-122"/>
                        </a:rPr>
                        <a:t>（1）俄国废除农奴制★</a:t>
                      </a:r>
                      <a:endParaRPr lang="en-US" sz="2000" b="1">
                        <a:latin typeface="楷体" panose="02010609060101010101" charset="-122"/>
                        <a:ea typeface="楷体" panose="02010609060101010101" charset="-122"/>
                        <a:cs typeface="楷体" panose="02010609060101010101" charset="-122"/>
                      </a:endParaRPr>
                    </a:p>
                    <a:p>
                      <a:pPr indent="0" algn="l">
                        <a:buNone/>
                      </a:pPr>
                      <a:r>
                        <a:rPr lang="en-US" sz="2000" b="1">
                          <a:latin typeface="楷体" panose="02010609060101010101" charset="-122"/>
                          <a:ea typeface="楷体" panose="02010609060101010101" charset="-122"/>
                          <a:cs typeface="楷体" panose="02010609060101010101" charset="-122"/>
                        </a:rPr>
                        <a:t>（2）日本明治维新</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74090">
                <a:tc>
                  <a:txBody>
                    <a:bodyPr/>
                    <a:p>
                      <a:pPr indent="0" algn="ctr">
                        <a:buNone/>
                      </a:pPr>
                      <a:r>
                        <a:rPr lang="zh-CN" altLang="en-US" sz="2000" b="1">
                          <a:latin typeface="楷体" panose="02010609060101010101" charset="-122"/>
                          <a:ea typeface="楷体" panose="02010609060101010101" charset="-122"/>
                          <a:cs typeface="楷体" panose="02010609060101010101" charset="-122"/>
                        </a:rPr>
                        <a:t>第二单元</a:t>
                      </a:r>
                      <a:endParaRPr lang="zh-CN" altLang="en-US" sz="2000" b="1">
                        <a:latin typeface="楷体" panose="02010609060101010101" charset="-122"/>
                        <a:ea typeface="楷体" panose="02010609060101010101" charset="-122"/>
                        <a:cs typeface="楷体" panose="02010609060101010101" charset="-122"/>
                      </a:endParaRPr>
                    </a:p>
                    <a:p>
                      <a:pPr indent="0" algn="ctr">
                        <a:buNone/>
                      </a:pPr>
                      <a:r>
                        <a:rPr lang="en-US" sz="2000" b="1">
                          <a:latin typeface="楷体" panose="02010609060101010101" charset="-122"/>
                          <a:ea typeface="楷体" panose="02010609060101010101" charset="-122"/>
                          <a:cs typeface="楷体" panose="02010609060101010101" charset="-122"/>
                        </a:rPr>
                        <a:t>第二次工业革命和近代科学文化</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l">
                        <a:buNone/>
                      </a:pPr>
                      <a:r>
                        <a:rPr lang="en-US" sz="2000" b="1">
                          <a:latin typeface="楷体" panose="02010609060101010101" charset="-122"/>
                          <a:ea typeface="楷体" panose="02010609060101010101" charset="-122"/>
                          <a:cs typeface="楷体" panose="02010609060101010101" charset="-122"/>
                        </a:rPr>
                        <a:t>（1）第二次工业革命</a:t>
                      </a:r>
                      <a:endParaRPr lang="en-US" sz="2000" b="1">
                        <a:latin typeface="楷体" panose="02010609060101010101" charset="-122"/>
                        <a:ea typeface="楷体" panose="02010609060101010101" charset="-122"/>
                        <a:cs typeface="楷体" panose="02010609060101010101" charset="-122"/>
                      </a:endParaRPr>
                    </a:p>
                    <a:p>
                      <a:pPr indent="0" algn="l">
                        <a:buNone/>
                      </a:pPr>
                      <a:r>
                        <a:rPr lang="en-US" sz="2000" b="1">
                          <a:latin typeface="楷体" panose="02010609060101010101" charset="-122"/>
                          <a:ea typeface="楷体" panose="02010609060101010101" charset="-122"/>
                          <a:cs typeface="楷体" panose="02010609060101010101" charset="-122"/>
                        </a:rPr>
                        <a:t>（2）工业化国家的社会变化</a:t>
                      </a:r>
                      <a:endParaRPr lang="en-US" sz="2000" b="1">
                        <a:latin typeface="楷体" panose="02010609060101010101" charset="-122"/>
                        <a:ea typeface="楷体" panose="02010609060101010101" charset="-122"/>
                        <a:cs typeface="楷体" panose="02010609060101010101" charset="-122"/>
                      </a:endParaRPr>
                    </a:p>
                    <a:p>
                      <a:pPr indent="0" algn="l">
                        <a:buNone/>
                      </a:pPr>
                      <a:r>
                        <a:rPr lang="en-US" sz="2000" b="1">
                          <a:latin typeface="楷体" panose="02010609060101010101" charset="-122"/>
                          <a:ea typeface="楷体" panose="02010609060101010101" charset="-122"/>
                          <a:cs typeface="楷体" panose="02010609060101010101" charset="-122"/>
                        </a:rPr>
                        <a:t>（3）近代西方的科学家★</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00175">
                <a:tc>
                  <a:txBody>
                    <a:bodyPr/>
                    <a:p>
                      <a:pPr indent="0" algn="ctr">
                        <a:buNone/>
                      </a:pPr>
                      <a:r>
                        <a:rPr lang="zh-CN" altLang="en-US" sz="2000" b="1">
                          <a:latin typeface="楷体" panose="02010609060101010101" charset="-122"/>
                          <a:ea typeface="楷体" panose="02010609060101010101" charset="-122"/>
                          <a:cs typeface="楷体" panose="02010609060101010101" charset="-122"/>
                        </a:rPr>
                        <a:t>第三单元</a:t>
                      </a:r>
                      <a:endParaRPr lang="zh-CN" altLang="en-US" sz="2000" b="1">
                        <a:latin typeface="楷体" panose="02010609060101010101" charset="-122"/>
                        <a:ea typeface="楷体" panose="02010609060101010101" charset="-122"/>
                        <a:cs typeface="楷体" panose="02010609060101010101" charset="-122"/>
                      </a:endParaRPr>
                    </a:p>
                    <a:p>
                      <a:pPr indent="0" algn="ctr">
                        <a:buNone/>
                      </a:pPr>
                      <a:r>
                        <a:rPr lang="en-US" sz="2000" b="1">
                          <a:latin typeface="楷体" panose="02010609060101010101" charset="-122"/>
                          <a:ea typeface="楷体" panose="02010609060101010101" charset="-122"/>
                          <a:cs typeface="楷体" panose="02010609060101010101" charset="-122"/>
                        </a:rPr>
                        <a:t>第一次世界大战和战后初期的世界</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l">
                        <a:buNone/>
                      </a:pPr>
                      <a:r>
                        <a:rPr lang="en-US" sz="2000" b="1">
                          <a:latin typeface="楷体" panose="02010609060101010101" charset="-122"/>
                          <a:ea typeface="楷体" panose="02010609060101010101" charset="-122"/>
                          <a:cs typeface="楷体" panose="02010609060101010101" charset="-122"/>
                        </a:rPr>
                        <a:t>（1）第一次世界大战</a:t>
                      </a:r>
                      <a:endParaRPr lang="en-US" sz="2000" b="1">
                        <a:latin typeface="楷体" panose="02010609060101010101" charset="-122"/>
                        <a:ea typeface="楷体" panose="02010609060101010101" charset="-122"/>
                        <a:cs typeface="楷体" panose="02010609060101010101" charset="-122"/>
                      </a:endParaRPr>
                    </a:p>
                    <a:p>
                      <a:pPr indent="0" algn="l">
                        <a:buNone/>
                      </a:pPr>
                      <a:r>
                        <a:rPr lang="en-US" sz="2000" b="1">
                          <a:latin typeface="楷体" panose="02010609060101010101" charset="-122"/>
                          <a:ea typeface="楷体" panose="02010609060101010101" charset="-122"/>
                          <a:cs typeface="楷体" panose="02010609060101010101" charset="-122"/>
                        </a:rPr>
                        <a:t>（2）列宁与十月革命</a:t>
                      </a:r>
                      <a:endParaRPr lang="en-US" sz="2000" b="1">
                        <a:latin typeface="楷体" panose="02010609060101010101" charset="-122"/>
                        <a:ea typeface="楷体" panose="02010609060101010101" charset="-122"/>
                        <a:cs typeface="楷体" panose="02010609060101010101" charset="-122"/>
                      </a:endParaRPr>
                    </a:p>
                    <a:p>
                      <a:pPr indent="0" algn="l">
                        <a:buNone/>
                      </a:pPr>
                      <a:r>
                        <a:rPr lang="en-US" sz="2000" b="1">
                          <a:latin typeface="楷体" panose="02010609060101010101" charset="-122"/>
                          <a:ea typeface="楷体" panose="02010609060101010101" charset="-122"/>
                          <a:cs typeface="楷体" panose="02010609060101010101" charset="-122"/>
                        </a:rPr>
                        <a:t>（3）《凡尔赛条约》和《九国公约》</a:t>
                      </a:r>
                      <a:endParaRPr lang="en-US" sz="2000" b="1">
                        <a:latin typeface="楷体" panose="02010609060101010101" charset="-122"/>
                        <a:ea typeface="楷体" panose="02010609060101010101" charset="-122"/>
                        <a:cs typeface="楷体" panose="02010609060101010101" charset="-122"/>
                      </a:endParaRPr>
                    </a:p>
                    <a:p>
                      <a:pPr indent="0" algn="l">
                        <a:buNone/>
                      </a:pPr>
                      <a:r>
                        <a:rPr lang="en-US" sz="2000" b="1">
                          <a:latin typeface="楷体" panose="02010609060101010101" charset="-122"/>
                          <a:ea typeface="楷体" panose="02010609060101010101" charset="-122"/>
                          <a:cs typeface="楷体" panose="02010609060101010101" charset="-122"/>
                        </a:rPr>
                        <a:t>（4）苏联的社会主义建设</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035050">
                <a:tc>
                  <a:txBody>
                    <a:bodyPr/>
                    <a:p>
                      <a:pPr indent="0" algn="ctr">
                        <a:buNone/>
                      </a:pPr>
                      <a:r>
                        <a:rPr lang="zh-CN" altLang="en-US" sz="2000" b="1">
                          <a:latin typeface="楷体" panose="02010609060101010101" charset="-122"/>
                          <a:ea typeface="楷体" panose="02010609060101010101" charset="-122"/>
                          <a:cs typeface="楷体" panose="02010609060101010101" charset="-122"/>
                        </a:rPr>
                        <a:t>第四单元</a:t>
                      </a:r>
                      <a:endParaRPr lang="zh-CN" altLang="en-US" sz="2000" b="1">
                        <a:latin typeface="楷体" panose="02010609060101010101" charset="-122"/>
                        <a:ea typeface="楷体" panose="02010609060101010101" charset="-122"/>
                        <a:cs typeface="楷体" panose="02010609060101010101" charset="-122"/>
                      </a:endParaRPr>
                    </a:p>
                    <a:p>
                      <a:pPr indent="0" algn="ctr">
                        <a:buNone/>
                      </a:pPr>
                      <a:r>
                        <a:rPr lang="en-US" sz="2000" b="1">
                          <a:latin typeface="楷体" panose="02010609060101010101" charset="-122"/>
                          <a:ea typeface="楷体" panose="02010609060101010101" charset="-122"/>
                          <a:cs typeface="楷体" panose="02010609060101010101" charset="-122"/>
                        </a:rPr>
                        <a:t>经济大危机和第二次世界大战</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l">
                        <a:buNone/>
                      </a:pPr>
                      <a:r>
                        <a:rPr lang="en-US" sz="2000" b="1">
                          <a:latin typeface="楷体" panose="02010609060101010101" charset="-122"/>
                          <a:ea typeface="楷体" panose="02010609060101010101" charset="-122"/>
                          <a:cs typeface="楷体" panose="02010609060101010101" charset="-122"/>
                        </a:rPr>
                        <a:t>（1）罗斯福新政</a:t>
                      </a:r>
                      <a:endParaRPr lang="en-US" sz="2000" b="1">
                        <a:latin typeface="楷体" panose="02010609060101010101" charset="-122"/>
                        <a:ea typeface="楷体" panose="02010609060101010101" charset="-122"/>
                        <a:cs typeface="楷体" panose="02010609060101010101" charset="-122"/>
                      </a:endParaRPr>
                    </a:p>
                    <a:p>
                      <a:pPr indent="0" algn="l">
                        <a:buNone/>
                      </a:pPr>
                      <a:r>
                        <a:rPr lang="en-US" sz="2000" b="1">
                          <a:latin typeface="楷体" panose="02010609060101010101" charset="-122"/>
                          <a:ea typeface="楷体" panose="02010609060101010101" charset="-122"/>
                          <a:cs typeface="楷体" panose="02010609060101010101" charset="-122"/>
                        </a:rPr>
                        <a:t>（2）欧亚战争策源地的形成★</a:t>
                      </a:r>
                      <a:endParaRPr lang="en-US" sz="2000" b="1">
                        <a:latin typeface="楷体" panose="02010609060101010101" charset="-122"/>
                        <a:ea typeface="楷体" panose="02010609060101010101" charset="-122"/>
                        <a:cs typeface="楷体" panose="02010609060101010101" charset="-122"/>
                      </a:endParaRPr>
                    </a:p>
                    <a:p>
                      <a:pPr indent="0" algn="l">
                        <a:buNone/>
                      </a:pPr>
                      <a:r>
                        <a:rPr lang="en-US" sz="2000" b="1">
                          <a:latin typeface="楷体" panose="02010609060101010101" charset="-122"/>
                          <a:ea typeface="楷体" panose="02010609060101010101" charset="-122"/>
                          <a:cs typeface="楷体" panose="02010609060101010101" charset="-122"/>
                        </a:rPr>
                        <a:t>（3）第二次世界大战</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32815">
                <a:tc>
                  <a:txBody>
                    <a:bodyPr/>
                    <a:p>
                      <a:pPr indent="0" algn="ctr">
                        <a:buNone/>
                      </a:pPr>
                      <a:r>
                        <a:rPr lang="zh-CN" altLang="en-US" sz="2000" b="1">
                          <a:latin typeface="楷体" panose="02010609060101010101" charset="-122"/>
                          <a:ea typeface="楷体" panose="02010609060101010101" charset="-122"/>
                          <a:cs typeface="楷体" panose="02010609060101010101" charset="-122"/>
                        </a:rPr>
                        <a:t>第五单元</a:t>
                      </a:r>
                      <a:endParaRPr lang="zh-CN" altLang="en-US" sz="2000" b="1">
                        <a:latin typeface="楷体" panose="02010609060101010101" charset="-122"/>
                        <a:ea typeface="楷体" panose="02010609060101010101" charset="-122"/>
                        <a:cs typeface="楷体" panose="02010609060101010101" charset="-122"/>
                      </a:endParaRPr>
                    </a:p>
                    <a:p>
                      <a:pPr indent="0" algn="ctr">
                        <a:buNone/>
                      </a:pPr>
                      <a:r>
                        <a:rPr lang="en-US" sz="2000" b="1">
                          <a:latin typeface="楷体" panose="02010609060101010101" charset="-122"/>
                          <a:ea typeface="楷体" panose="02010609060101010101" charset="-122"/>
                          <a:cs typeface="楷体" panose="02010609060101010101" charset="-122"/>
                        </a:rPr>
                        <a:t>二战后的世界变化</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l">
                        <a:buNone/>
                      </a:pPr>
                      <a:r>
                        <a:rPr lang="en-US" sz="2000" b="1">
                          <a:latin typeface="楷体" panose="02010609060101010101" charset="-122"/>
                          <a:ea typeface="楷体" panose="02010609060101010101" charset="-122"/>
                          <a:cs typeface="楷体" panose="02010609060101010101" charset="-122"/>
                        </a:rPr>
                        <a:t>（1）冷战</a:t>
                      </a:r>
                      <a:endParaRPr lang="en-US" sz="2000" b="1">
                        <a:latin typeface="楷体" panose="02010609060101010101" charset="-122"/>
                        <a:ea typeface="楷体" panose="02010609060101010101" charset="-122"/>
                        <a:cs typeface="楷体" panose="02010609060101010101" charset="-122"/>
                      </a:endParaRPr>
                    </a:p>
                    <a:p>
                      <a:pPr indent="0" algn="l">
                        <a:buNone/>
                      </a:pPr>
                      <a:r>
                        <a:rPr lang="en-US" sz="2000" b="1">
                          <a:latin typeface="楷体" panose="02010609060101010101" charset="-122"/>
                          <a:ea typeface="楷体" panose="02010609060101010101" charset="-122"/>
                          <a:cs typeface="楷体" panose="02010609060101010101" charset="-122"/>
                        </a:rPr>
                        <a:t>（2）二战后资本主义的新变化</a:t>
                      </a:r>
                      <a:endParaRPr lang="en-US" sz="2000" b="1">
                        <a:latin typeface="楷体" panose="02010609060101010101" charset="-122"/>
                        <a:ea typeface="楷体" panose="02010609060101010101" charset="-122"/>
                        <a:cs typeface="楷体" panose="02010609060101010101" charset="-122"/>
                      </a:endParaRPr>
                    </a:p>
                    <a:p>
                      <a:pPr indent="0" algn="l">
                        <a:buNone/>
                      </a:pPr>
                      <a:r>
                        <a:rPr lang="en-US" sz="2000" b="1">
                          <a:latin typeface="楷体" panose="02010609060101010101" charset="-122"/>
                          <a:ea typeface="楷体" panose="02010609060101010101" charset="-122"/>
                          <a:cs typeface="楷体" panose="02010609060101010101" charset="-122"/>
                        </a:rPr>
                        <a:t>（3）社会主义的发展与挫折</a:t>
                      </a:r>
                      <a:endParaRPr lang="en-US" sz="2000" b="1">
                        <a:latin typeface="楷体" panose="02010609060101010101" charset="-122"/>
                        <a:ea typeface="楷体" panose="02010609060101010101" charset="-122"/>
                        <a:cs typeface="楷体" panose="02010609060101010101" charset="-122"/>
                      </a:endParaRPr>
                    </a:p>
                    <a:p>
                      <a:pPr indent="0" algn="l">
                        <a:buNone/>
                      </a:pPr>
                      <a:r>
                        <a:rPr lang="en-US" sz="2000" b="1">
                          <a:latin typeface="楷体" panose="02010609060101010101" charset="-122"/>
                          <a:ea typeface="楷体" panose="02010609060101010101" charset="-122"/>
                          <a:cs typeface="楷体" panose="02010609060101010101" charset="-122"/>
                        </a:rPr>
                        <a:t>（4）万隆会议★</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34085">
                <a:tc>
                  <a:txBody>
                    <a:bodyPr/>
                    <a:p>
                      <a:pPr indent="0" algn="ctr">
                        <a:buNone/>
                      </a:pPr>
                      <a:r>
                        <a:rPr lang="zh-CN" altLang="en-US" sz="2000" b="1">
                          <a:latin typeface="楷体" panose="02010609060101010101" charset="-122"/>
                          <a:ea typeface="楷体" panose="02010609060101010101" charset="-122"/>
                          <a:cs typeface="楷体" panose="02010609060101010101" charset="-122"/>
                        </a:rPr>
                        <a:t>第六单元</a:t>
                      </a:r>
                      <a:endParaRPr lang="zh-CN" altLang="en-US" sz="2000" b="1">
                        <a:latin typeface="楷体" panose="02010609060101010101" charset="-122"/>
                        <a:ea typeface="楷体" panose="02010609060101010101" charset="-122"/>
                        <a:cs typeface="楷体" panose="02010609060101010101" charset="-122"/>
                      </a:endParaRPr>
                    </a:p>
                    <a:p>
                      <a:pPr indent="0" algn="ctr">
                        <a:buNone/>
                      </a:pPr>
                      <a:r>
                        <a:rPr lang="en-US" sz="2000" b="1">
                          <a:latin typeface="楷体" panose="02010609060101010101" charset="-122"/>
                          <a:ea typeface="楷体" panose="02010609060101010101" charset="-122"/>
                          <a:cs typeface="楷体" panose="02010609060101010101" charset="-122"/>
                        </a:rPr>
                        <a:t>走向和平发展的世界</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l">
                        <a:buNone/>
                      </a:pPr>
                      <a:r>
                        <a:rPr lang="en-US" sz="2000" b="1">
                          <a:latin typeface="楷体" panose="02010609060101010101" charset="-122"/>
                          <a:ea typeface="楷体" panose="02010609060101010101" charset="-122"/>
                          <a:cs typeface="楷体" panose="02010609060101010101" charset="-122"/>
                        </a:rPr>
                        <a:t>（1）联合国与世界贸易组织</a:t>
                      </a:r>
                      <a:endParaRPr lang="en-US" sz="2000" b="1">
                        <a:latin typeface="楷体" panose="02010609060101010101" charset="-122"/>
                        <a:ea typeface="楷体" panose="02010609060101010101" charset="-122"/>
                        <a:cs typeface="楷体" panose="02010609060101010101" charset="-122"/>
                      </a:endParaRPr>
                    </a:p>
                    <a:p>
                      <a:pPr indent="0" algn="l">
                        <a:buNone/>
                      </a:pPr>
                      <a:r>
                        <a:rPr lang="en-US" sz="2000" b="1">
                          <a:latin typeface="楷体" panose="02010609060101010101" charset="-122"/>
                          <a:ea typeface="楷体" panose="02010609060101010101" charset="-122"/>
                          <a:cs typeface="楷体" panose="02010609060101010101" charset="-122"/>
                        </a:rPr>
                        <a:t>（2）世界多极化趋势的发展；建立国际新秩序的努力★</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 name="文本框 20"/>
          <p:cNvSpPr txBox="1"/>
          <p:nvPr/>
        </p:nvSpPr>
        <p:spPr>
          <a:xfrm>
            <a:off x="635" y="-8255"/>
            <a:ext cx="5297805" cy="398780"/>
          </a:xfrm>
          <a:prstGeom prst="rect">
            <a:avLst/>
          </a:prstGeom>
          <a:noFill/>
          <a:ln w="9525">
            <a:noFill/>
          </a:ln>
        </p:spPr>
        <p:txBody>
          <a:bodyPr wrap="square" anchor="t">
            <a:spAutoFit/>
          </a:bodyPr>
          <a:p>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第</a:t>
            </a:r>
            <a:r>
              <a:rPr lang="en-US"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6</a:t>
            </a:r>
            <a:r>
              <a:rPr lang="zh-CN" altLang="en-US" sz="2000" b="1">
                <a:solidFill>
                  <a:srgbClr val="C00000"/>
                </a:solidFill>
                <a:latin typeface="方正粗黑宋简体" panose="02000000000000000000" charset="-122"/>
                <a:ea typeface="方正粗黑宋简体" panose="02000000000000000000" charset="-122"/>
                <a:cs typeface="方正粗黑宋简体" panose="02000000000000000000" charset="-122"/>
              </a:rPr>
              <a:t>课 工业化国家的社会变化</a:t>
            </a:r>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a:t>
            </a:r>
            <a:r>
              <a:rPr lang="en-US"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P23-27</a:t>
            </a:r>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a:t>
            </a:r>
            <a:endParaRPr kumimoji="1" lang="zh-CN" altLang="en-US" sz="2000" b="1" noProof="0" dirty="0">
              <a:solidFill>
                <a:schemeClr val="tx1"/>
              </a:solidFill>
              <a:latin typeface="Arial" panose="020B0604020202020204" pitchFamily="34" charset="0"/>
              <a:ea typeface="黑体" panose="02010609060101010101" pitchFamily="49" charset="-122"/>
              <a:cs typeface="方正粗黑宋简体" panose="02000000000000000000" charset="-122"/>
              <a:sym typeface="+mn-ea"/>
            </a:endParaRPr>
          </a:p>
        </p:txBody>
      </p:sp>
      <p:sp>
        <p:nvSpPr>
          <p:cNvPr id="4" name="文本框 3"/>
          <p:cNvSpPr txBox="1"/>
          <p:nvPr/>
        </p:nvSpPr>
        <p:spPr>
          <a:xfrm>
            <a:off x="635" y="390525"/>
            <a:ext cx="642620" cy="368300"/>
          </a:xfrm>
          <a:prstGeom prst="rect">
            <a:avLst/>
          </a:prstGeom>
          <a:noFill/>
        </p:spPr>
        <p:txBody>
          <a:bodyPr wrap="none" rtlCol="0" anchor="t">
            <a:spAutoFit/>
          </a:bodyPr>
          <a:p>
            <a:r>
              <a:rPr lang="zh-CN" altLang="en-US" b="1" dirty="0">
                <a:solidFill>
                  <a:srgbClr val="C00000"/>
                </a:solidFill>
                <a:latin typeface="方正粗黑宋简体" panose="02000000000000000000" charset="-122"/>
                <a:ea typeface="方正粗黑宋简体" panose="02000000000000000000" charset="-122"/>
                <a:sym typeface="宋体" panose="02010600030101010101" pitchFamily="2" charset="-122"/>
              </a:rPr>
              <a:t>表现</a:t>
            </a:r>
            <a:endParaRPr lang="zh-CN" altLang="en-US" b="1" dirty="0">
              <a:solidFill>
                <a:srgbClr val="C00000"/>
              </a:solidFill>
              <a:latin typeface="方正粗黑宋简体" panose="02000000000000000000" charset="-122"/>
              <a:ea typeface="方正粗黑宋简体" panose="02000000000000000000" charset="-122"/>
              <a:sym typeface="宋体" panose="02010600030101010101" pitchFamily="2" charset="-122"/>
            </a:endParaRPr>
          </a:p>
        </p:txBody>
      </p:sp>
      <p:sp>
        <p:nvSpPr>
          <p:cNvPr id="5" name="文本框 4"/>
          <p:cNvSpPr txBox="1"/>
          <p:nvPr/>
        </p:nvSpPr>
        <p:spPr>
          <a:xfrm>
            <a:off x="635" y="758825"/>
            <a:ext cx="1693545" cy="368300"/>
          </a:xfrm>
          <a:prstGeom prst="rect">
            <a:avLst/>
          </a:prstGeom>
          <a:noFill/>
        </p:spPr>
        <p:txBody>
          <a:bodyPr wrap="none" rtlCol="0" anchor="t">
            <a:spAutoFit/>
          </a:bodyPr>
          <a:p>
            <a:r>
              <a:rPr lang="en-US" altLang="zh-CN" b="1" dirty="0">
                <a:solidFill>
                  <a:srgbClr val="FF0000"/>
                </a:solidFill>
                <a:latin typeface="方正粗黑宋简体" panose="02000000000000000000" charset="-122"/>
                <a:ea typeface="方正粗黑宋简体" panose="02000000000000000000" charset="-122"/>
                <a:sym typeface="+mn-ea"/>
              </a:rPr>
              <a:t>1</a:t>
            </a:r>
            <a:r>
              <a:rPr lang="zh-CN" altLang="en-US" b="1" dirty="0">
                <a:solidFill>
                  <a:srgbClr val="FF0000"/>
                </a:solidFill>
                <a:latin typeface="方正粗黑宋简体" panose="02000000000000000000" charset="-122"/>
                <a:ea typeface="方正粗黑宋简体" panose="02000000000000000000" charset="-122"/>
                <a:sym typeface="+mn-ea"/>
              </a:rPr>
              <a:t>、</a:t>
            </a:r>
            <a:r>
              <a:rPr lang="zh-CN" altLang="zh-CN" b="1" dirty="0">
                <a:solidFill>
                  <a:srgbClr val="FF0000"/>
                </a:solidFill>
                <a:latin typeface="方正粗黑宋简体" panose="02000000000000000000" charset="-122"/>
                <a:ea typeface="方正粗黑宋简体" panose="02000000000000000000" charset="-122"/>
                <a:sym typeface="+mn-ea"/>
              </a:rPr>
              <a:t>人口的增长</a:t>
            </a:r>
            <a:endParaRPr lang="zh-CN" altLang="en-US">
              <a:latin typeface="方正粗黑宋简体" panose="02000000000000000000" charset="-122"/>
              <a:ea typeface="方正粗黑宋简体" panose="02000000000000000000" charset="-122"/>
            </a:endParaRPr>
          </a:p>
        </p:txBody>
      </p:sp>
      <p:sp>
        <p:nvSpPr>
          <p:cNvPr id="6" name="文本框 5"/>
          <p:cNvSpPr txBox="1"/>
          <p:nvPr/>
        </p:nvSpPr>
        <p:spPr>
          <a:xfrm>
            <a:off x="635" y="1127125"/>
            <a:ext cx="1332230" cy="645160"/>
          </a:xfrm>
          <a:prstGeom prst="rect">
            <a:avLst/>
          </a:prstGeom>
          <a:noFill/>
        </p:spPr>
        <p:txBody>
          <a:bodyPr wrap="none" rtlCol="0" anchor="t">
            <a:spAutoFit/>
          </a:bodyPr>
          <a:p>
            <a:pPr algn="l"/>
            <a:r>
              <a:rPr lang="zh-CN" altLang="zh-CN" b="1" dirty="0">
                <a:solidFill>
                  <a:schemeClr val="tx1"/>
                </a:solidFill>
                <a:latin typeface="方正粗黑宋简体" panose="02000000000000000000" charset="-122"/>
                <a:ea typeface="方正粗黑宋简体" panose="02000000000000000000" charset="-122"/>
                <a:sym typeface="+mn-ea"/>
              </a:rPr>
              <a:t>原因：</a:t>
            </a:r>
            <a:endParaRPr lang="zh-CN" altLang="zh-CN" b="1" dirty="0">
              <a:solidFill>
                <a:schemeClr val="tx1"/>
              </a:solidFill>
              <a:latin typeface="方正粗黑宋简体" panose="02000000000000000000" charset="-122"/>
              <a:ea typeface="方正粗黑宋简体" panose="02000000000000000000" charset="-122"/>
              <a:sym typeface="+mn-ea"/>
            </a:endParaRPr>
          </a:p>
          <a:p>
            <a:pPr algn="l"/>
            <a:r>
              <a:rPr lang="zh-CN" altLang="zh-CN" b="1" dirty="0">
                <a:latin typeface="方正粗黑宋简体" panose="02000000000000000000" charset="-122"/>
                <a:ea typeface="方正粗黑宋简体" panose="02000000000000000000" charset="-122"/>
                <a:sym typeface="+mn-ea"/>
              </a:rPr>
              <a:t>代表国家：</a:t>
            </a:r>
            <a:endParaRPr lang="zh-CN" altLang="zh-CN" b="1" dirty="0">
              <a:solidFill>
                <a:schemeClr val="tx1"/>
              </a:solidFill>
              <a:latin typeface="方正粗黑宋简体" panose="02000000000000000000" charset="-122"/>
              <a:ea typeface="方正粗黑宋简体" panose="02000000000000000000" charset="-122"/>
              <a:sym typeface="+mn-ea"/>
            </a:endParaRPr>
          </a:p>
        </p:txBody>
      </p:sp>
      <p:sp>
        <p:nvSpPr>
          <p:cNvPr id="7" name="文本框 6"/>
          <p:cNvSpPr txBox="1"/>
          <p:nvPr/>
        </p:nvSpPr>
        <p:spPr>
          <a:xfrm>
            <a:off x="739140" y="1127125"/>
            <a:ext cx="6619240" cy="368300"/>
          </a:xfrm>
          <a:prstGeom prst="rect">
            <a:avLst/>
          </a:prstGeom>
          <a:noFill/>
        </p:spPr>
        <p:txBody>
          <a:bodyPr wrap="none" rtlCol="0" anchor="t">
            <a:spAutoFit/>
          </a:bodyPr>
          <a:p>
            <a:r>
              <a:rPr lang="zh-CN" altLang="zh-CN" b="1" dirty="0">
                <a:solidFill>
                  <a:srgbClr val="FF0000"/>
                </a:solidFill>
                <a:latin typeface="楷体" panose="02010609060101010101" charset="-122"/>
                <a:ea typeface="楷体" panose="02010609060101010101" charset="-122"/>
                <a:sym typeface="+mn-ea"/>
              </a:rPr>
              <a:t>工业革命</a:t>
            </a:r>
            <a:r>
              <a:rPr lang="zh-CN" altLang="zh-CN" b="1" dirty="0">
                <a:solidFill>
                  <a:schemeClr val="tx1"/>
                </a:solidFill>
                <a:latin typeface="楷体" panose="02010609060101010101" charset="-122"/>
                <a:ea typeface="楷体" panose="02010609060101010101" charset="-122"/>
                <a:sym typeface="+mn-ea"/>
              </a:rPr>
              <a:t>极大地推动了</a:t>
            </a:r>
            <a:r>
              <a:rPr lang="zh-CN" altLang="zh-CN" b="1" dirty="0">
                <a:solidFill>
                  <a:srgbClr val="FF0000"/>
                </a:solidFill>
                <a:latin typeface="楷体" panose="02010609060101010101" charset="-122"/>
                <a:ea typeface="楷体" panose="02010609060101010101" charset="-122"/>
                <a:sym typeface="+mn-ea"/>
              </a:rPr>
              <a:t>生产力</a:t>
            </a:r>
            <a:r>
              <a:rPr lang="zh-CN" altLang="zh-CN" b="1" dirty="0">
                <a:solidFill>
                  <a:schemeClr val="tx1"/>
                </a:solidFill>
                <a:latin typeface="楷体" panose="02010609060101010101" charset="-122"/>
                <a:ea typeface="楷体" panose="02010609060101010101" charset="-122"/>
                <a:sym typeface="+mn-ea"/>
              </a:rPr>
              <a:t>的发展，促进了人口的迅速增长</a:t>
            </a:r>
            <a:r>
              <a:rPr lang="zh-CN" altLang="zh-CN" b="1" dirty="0">
                <a:solidFill>
                  <a:schemeClr val="tx1"/>
                </a:solidFill>
                <a:latin typeface="Arial" panose="020B0604020202020204" pitchFamily="34" charset="0"/>
                <a:sym typeface="+mn-ea"/>
              </a:rPr>
              <a:t>。</a:t>
            </a:r>
            <a:endParaRPr lang="zh-CN" altLang="zh-CN" b="1" dirty="0">
              <a:solidFill>
                <a:schemeClr val="tx1"/>
              </a:solidFill>
              <a:latin typeface="Arial" panose="020B0604020202020204" pitchFamily="34" charset="0"/>
              <a:sym typeface="+mn-ea"/>
            </a:endParaRPr>
          </a:p>
        </p:txBody>
      </p:sp>
      <p:sp>
        <p:nvSpPr>
          <p:cNvPr id="8" name="文本框 7"/>
          <p:cNvSpPr txBox="1"/>
          <p:nvPr/>
        </p:nvSpPr>
        <p:spPr>
          <a:xfrm>
            <a:off x="1186180" y="1495425"/>
            <a:ext cx="6047740" cy="922020"/>
          </a:xfrm>
          <a:prstGeom prst="rect">
            <a:avLst/>
          </a:prstGeom>
          <a:noFill/>
        </p:spPr>
        <p:txBody>
          <a:bodyPr wrap="square" rtlCol="0" anchor="t">
            <a:spAutoFit/>
          </a:bodyPr>
          <a:p>
            <a:pPr indent="0">
              <a:lnSpc>
                <a:spcPct val="100000"/>
              </a:lnSpc>
              <a:buFont typeface="微软雅黑" panose="020B0503020204020204" charset="-122"/>
              <a:buNone/>
            </a:pPr>
            <a:r>
              <a:rPr lang="zh-CN" altLang="zh-CN" b="1" dirty="0">
                <a:solidFill>
                  <a:schemeClr val="tx1"/>
                </a:solidFill>
                <a:latin typeface="楷体" panose="02010609060101010101" charset="-122"/>
                <a:ea typeface="楷体" panose="02010609060101010101" charset="-122"/>
                <a:cs typeface="楷体" panose="02010609060101010101" charset="-122"/>
                <a:sym typeface="+mn-ea"/>
              </a:rPr>
              <a:t>①</a:t>
            </a:r>
            <a:r>
              <a:rPr lang="zh-CN" altLang="zh-CN" b="1" dirty="0">
                <a:solidFill>
                  <a:srgbClr val="FF0000"/>
                </a:solidFill>
                <a:latin typeface="楷体" panose="02010609060101010101" charset="-122"/>
                <a:ea typeface="楷体" panose="02010609060101010101" charset="-122"/>
                <a:cs typeface="楷体" panose="02010609060101010101" charset="-122"/>
                <a:sym typeface="+mn-ea"/>
              </a:rPr>
              <a:t>英国</a:t>
            </a:r>
            <a:r>
              <a:rPr lang="zh-CN" altLang="zh-CN" b="1" dirty="0">
                <a:solidFill>
                  <a:schemeClr val="tx1"/>
                </a:solidFill>
                <a:latin typeface="楷体" panose="02010609060101010101" charset="-122"/>
                <a:ea typeface="楷体" panose="02010609060101010101" charset="-122"/>
                <a:cs typeface="楷体" panose="02010609060101010101" charset="-122"/>
                <a:sym typeface="+mn-ea"/>
              </a:rPr>
              <a:t>（19世纪前50年，人口从900万増加到1800万）</a:t>
            </a:r>
            <a:endParaRPr lang="zh-CN" altLang="zh-CN" b="1" dirty="0">
              <a:solidFill>
                <a:schemeClr val="tx1"/>
              </a:solidFill>
              <a:latin typeface="楷体" panose="02010609060101010101" charset="-122"/>
              <a:ea typeface="楷体" panose="02010609060101010101" charset="-122"/>
              <a:cs typeface="楷体" panose="02010609060101010101" charset="-122"/>
            </a:endParaRPr>
          </a:p>
          <a:p>
            <a:pPr indent="0">
              <a:lnSpc>
                <a:spcPct val="100000"/>
              </a:lnSpc>
              <a:buFont typeface="微软雅黑" panose="020B0503020204020204" charset="-122"/>
              <a:buNone/>
            </a:pPr>
            <a:r>
              <a:rPr lang="zh-CN" altLang="zh-CN" b="1" dirty="0">
                <a:solidFill>
                  <a:schemeClr val="tx1"/>
                </a:solidFill>
                <a:latin typeface="楷体" panose="02010609060101010101" charset="-122"/>
                <a:ea typeface="楷体" panose="02010609060101010101" charset="-122"/>
                <a:cs typeface="楷体" panose="02010609060101010101" charset="-122"/>
                <a:sym typeface="+mn-ea"/>
              </a:rPr>
              <a:t>②</a:t>
            </a:r>
            <a:r>
              <a:rPr lang="zh-CN" altLang="zh-CN" b="1" dirty="0">
                <a:solidFill>
                  <a:srgbClr val="FF0000"/>
                </a:solidFill>
                <a:latin typeface="楷体" panose="02010609060101010101" charset="-122"/>
                <a:ea typeface="楷体" panose="02010609060101010101" charset="-122"/>
                <a:cs typeface="楷体" panose="02010609060101010101" charset="-122"/>
                <a:sym typeface="+mn-ea"/>
              </a:rPr>
              <a:t>美国</a:t>
            </a:r>
            <a:r>
              <a:rPr lang="zh-CN" altLang="zh-CN" b="1" dirty="0">
                <a:solidFill>
                  <a:schemeClr val="tx1"/>
                </a:solidFill>
                <a:latin typeface="楷体" panose="02010609060101010101" charset="-122"/>
                <a:ea typeface="楷体" panose="02010609060101010101" charset="-122"/>
                <a:cs typeface="楷体" panose="02010609060101010101" charset="-122"/>
                <a:sym typeface="+mn-ea"/>
              </a:rPr>
              <a:t>（是一个移民国家，人口增长更为惊人，19世纪  20年代人口约为1000万，到1914年人口已超过1亿）</a:t>
            </a:r>
            <a:endParaRPr lang="zh-CN" altLang="zh-CN" b="1" dirty="0">
              <a:solidFill>
                <a:schemeClr val="tx1"/>
              </a:solidFill>
              <a:latin typeface="楷体" panose="02010609060101010101" charset="-122"/>
              <a:ea typeface="楷体" panose="02010609060101010101" charset="-122"/>
              <a:cs typeface="楷体" panose="02010609060101010101" charset="-122"/>
              <a:sym typeface="+mn-ea"/>
            </a:endParaRPr>
          </a:p>
        </p:txBody>
      </p:sp>
      <p:sp>
        <p:nvSpPr>
          <p:cNvPr id="9" name="文本框 8"/>
          <p:cNvSpPr txBox="1"/>
          <p:nvPr/>
        </p:nvSpPr>
        <p:spPr>
          <a:xfrm>
            <a:off x="635" y="2417445"/>
            <a:ext cx="2383155" cy="368300"/>
          </a:xfrm>
          <a:prstGeom prst="rect">
            <a:avLst/>
          </a:prstGeom>
          <a:noFill/>
        </p:spPr>
        <p:txBody>
          <a:bodyPr wrap="none" rtlCol="0" anchor="t">
            <a:spAutoFit/>
          </a:bodyPr>
          <a:p>
            <a:r>
              <a:rPr lang="en-US" altLang="zh-CN" b="1" dirty="0">
                <a:solidFill>
                  <a:srgbClr val="FF0000"/>
                </a:solidFill>
                <a:latin typeface="方正粗黑宋简体" panose="02000000000000000000" charset="-122"/>
                <a:ea typeface="方正粗黑宋简体" panose="02000000000000000000" charset="-122"/>
                <a:cs typeface="方正粗黑宋简体" panose="02000000000000000000" charset="-122"/>
                <a:sym typeface="+mn-ea"/>
              </a:rPr>
              <a:t>2</a:t>
            </a:r>
            <a:r>
              <a:rPr lang="zh-CN" altLang="en-US" b="1" dirty="0">
                <a:solidFill>
                  <a:srgbClr val="FF0000"/>
                </a:solidFill>
                <a:latin typeface="方正粗黑宋简体" panose="02000000000000000000" charset="-122"/>
                <a:ea typeface="方正粗黑宋简体" panose="02000000000000000000" charset="-122"/>
                <a:cs typeface="方正粗黑宋简体" panose="02000000000000000000" charset="-122"/>
                <a:sym typeface="+mn-ea"/>
              </a:rPr>
              <a:t>、</a:t>
            </a:r>
            <a:r>
              <a:rPr lang="zh-CN" altLang="zh-CN" b="1" dirty="0">
                <a:solidFill>
                  <a:srgbClr val="FF0000"/>
                </a:solidFill>
                <a:latin typeface="方正粗黑宋简体" panose="02000000000000000000" charset="-122"/>
                <a:ea typeface="方正粗黑宋简体" panose="02000000000000000000" charset="-122"/>
                <a:cs typeface="方正粗黑宋简体" panose="02000000000000000000" charset="-122"/>
                <a:sym typeface="+mn-ea"/>
              </a:rPr>
              <a:t>劳动力结构的变化</a:t>
            </a:r>
            <a:endParaRPr lang="zh-CN" altLang="zh-CN" b="1" dirty="0">
              <a:solidFill>
                <a:srgbClr val="FF0000"/>
              </a:solidFill>
              <a:latin typeface="方正粗黑宋简体" panose="02000000000000000000" charset="-122"/>
              <a:ea typeface="方正粗黑宋简体" panose="02000000000000000000" charset="-122"/>
              <a:cs typeface="方正粗黑宋简体" panose="02000000000000000000" charset="-122"/>
              <a:sym typeface="+mn-ea"/>
            </a:endParaRPr>
          </a:p>
        </p:txBody>
      </p:sp>
      <p:sp>
        <p:nvSpPr>
          <p:cNvPr id="10" name="文本框 9"/>
          <p:cNvSpPr txBox="1"/>
          <p:nvPr/>
        </p:nvSpPr>
        <p:spPr>
          <a:xfrm>
            <a:off x="635" y="2785745"/>
            <a:ext cx="1562100" cy="645160"/>
          </a:xfrm>
          <a:prstGeom prst="rect">
            <a:avLst/>
          </a:prstGeom>
          <a:noFill/>
        </p:spPr>
        <p:txBody>
          <a:bodyPr wrap="none" rtlCol="0" anchor="t">
            <a:spAutoFit/>
          </a:bodyPr>
          <a:p>
            <a:pPr algn="l"/>
            <a:r>
              <a:rPr lang="zh-CN" altLang="zh-CN" b="1" dirty="0">
                <a:solidFill>
                  <a:schemeClr val="tx1"/>
                </a:solidFill>
                <a:latin typeface="方正粗黑宋简体" panose="02000000000000000000" charset="-122"/>
                <a:ea typeface="方正粗黑宋简体" panose="02000000000000000000" charset="-122"/>
                <a:sym typeface="+mn-ea"/>
              </a:rPr>
              <a:t>原因：</a:t>
            </a:r>
            <a:endParaRPr lang="zh-CN" altLang="zh-CN" b="1" dirty="0">
              <a:solidFill>
                <a:schemeClr val="tx1"/>
              </a:solidFill>
              <a:latin typeface="方正粗黑宋简体" panose="02000000000000000000" charset="-122"/>
              <a:ea typeface="方正粗黑宋简体" panose="02000000000000000000" charset="-122"/>
              <a:sym typeface="+mn-ea"/>
            </a:endParaRPr>
          </a:p>
          <a:p>
            <a:pPr algn="l"/>
            <a:r>
              <a:rPr lang="zh-CN" altLang="zh-CN" b="1" dirty="0">
                <a:solidFill>
                  <a:schemeClr val="tx1"/>
                </a:solidFill>
                <a:latin typeface="方正粗黑宋简体" panose="02000000000000000000" charset="-122"/>
                <a:ea typeface="方正粗黑宋简体" panose="02000000000000000000" charset="-122"/>
                <a:sym typeface="+mn-ea"/>
              </a:rPr>
              <a:t>变化的表现</a:t>
            </a:r>
            <a:r>
              <a:rPr lang="zh-CN" altLang="zh-CN" b="1" dirty="0">
                <a:latin typeface="方正粗黑宋简体" panose="02000000000000000000" charset="-122"/>
                <a:ea typeface="方正粗黑宋简体" panose="02000000000000000000" charset="-122"/>
                <a:sym typeface="+mn-ea"/>
              </a:rPr>
              <a:t>：</a:t>
            </a:r>
            <a:endParaRPr lang="zh-CN" altLang="zh-CN" b="1" dirty="0">
              <a:solidFill>
                <a:schemeClr val="tx1"/>
              </a:solidFill>
              <a:latin typeface="方正粗黑宋简体" panose="02000000000000000000" charset="-122"/>
              <a:ea typeface="方正粗黑宋简体" panose="02000000000000000000" charset="-122"/>
              <a:sym typeface="+mn-ea"/>
            </a:endParaRPr>
          </a:p>
        </p:txBody>
      </p:sp>
      <p:sp>
        <p:nvSpPr>
          <p:cNvPr id="11" name="文本框 10"/>
          <p:cNvSpPr txBox="1"/>
          <p:nvPr/>
        </p:nvSpPr>
        <p:spPr>
          <a:xfrm>
            <a:off x="739140" y="2785745"/>
            <a:ext cx="7078980" cy="368300"/>
          </a:xfrm>
          <a:prstGeom prst="rect">
            <a:avLst/>
          </a:prstGeom>
          <a:noFill/>
        </p:spPr>
        <p:txBody>
          <a:bodyPr wrap="none" rtlCol="0" anchor="t">
            <a:spAutoFit/>
          </a:bodyPr>
          <a:p>
            <a:pPr>
              <a:lnSpc>
                <a:spcPct val="100000"/>
              </a:lnSpc>
            </a:pPr>
            <a:r>
              <a:rPr lang="zh-CN" altLang="zh-CN" b="1" dirty="0">
                <a:solidFill>
                  <a:schemeClr val="tx1"/>
                </a:solidFill>
                <a:latin typeface="楷体" panose="02010609060101010101" charset="-122"/>
                <a:ea typeface="楷体" panose="02010609060101010101" charset="-122"/>
                <a:sym typeface="+mn-ea"/>
              </a:rPr>
              <a:t>随着工业革命的深入，</a:t>
            </a:r>
            <a:r>
              <a:rPr lang="zh-CN" altLang="zh-CN" b="1" dirty="0">
                <a:solidFill>
                  <a:srgbClr val="FF0000"/>
                </a:solidFill>
                <a:latin typeface="楷体" panose="02010609060101010101" charset="-122"/>
                <a:ea typeface="楷体" panose="02010609060101010101" charset="-122"/>
                <a:sym typeface="+mn-ea"/>
              </a:rPr>
              <a:t>工人阶级</a:t>
            </a:r>
            <a:r>
              <a:rPr lang="zh-CN" altLang="zh-CN" b="1" dirty="0">
                <a:solidFill>
                  <a:schemeClr val="tx1"/>
                </a:solidFill>
                <a:latin typeface="楷体" panose="02010609060101010101" charset="-122"/>
                <a:ea typeface="楷体" panose="02010609060101010101" charset="-122"/>
                <a:sym typeface="+mn-ea"/>
              </a:rPr>
              <a:t>队伍壮大，劳动力结构发生巨大変化</a:t>
            </a:r>
            <a:endParaRPr lang="zh-CN" altLang="zh-CN" b="1" dirty="0">
              <a:solidFill>
                <a:schemeClr val="tx1"/>
              </a:solidFill>
              <a:latin typeface="楷体" panose="02010609060101010101" charset="-122"/>
              <a:ea typeface="楷体" panose="02010609060101010101" charset="-122"/>
              <a:sym typeface="+mn-ea"/>
            </a:endParaRPr>
          </a:p>
        </p:txBody>
      </p:sp>
      <p:sp>
        <p:nvSpPr>
          <p:cNvPr id="12" name="文本框 11"/>
          <p:cNvSpPr txBox="1"/>
          <p:nvPr/>
        </p:nvSpPr>
        <p:spPr>
          <a:xfrm>
            <a:off x="1379855" y="3061335"/>
            <a:ext cx="6200775" cy="922020"/>
          </a:xfrm>
          <a:prstGeom prst="rect">
            <a:avLst/>
          </a:prstGeom>
          <a:noFill/>
        </p:spPr>
        <p:txBody>
          <a:bodyPr wrap="square" rtlCol="0" anchor="t">
            <a:spAutoFit/>
          </a:bodyPr>
          <a:p>
            <a:pPr indent="0">
              <a:lnSpc>
                <a:spcPct val="100000"/>
              </a:lnSpc>
              <a:buFont typeface="微软雅黑" panose="020B0503020204020204" charset="-122"/>
              <a:buNone/>
            </a:pPr>
            <a:r>
              <a:rPr lang="zh-CN" altLang="zh-CN"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rPr>
              <a:t>①越来越多的人放弃</a:t>
            </a:r>
            <a:r>
              <a:rPr lang="zh-CN" altLang="en-US" b="1" dirty="0">
                <a:solidFill>
                  <a:srgbClr val="FF0000"/>
                </a:solidFill>
                <a:latin typeface="楷体" panose="02010609060101010101" charset="-122"/>
                <a:ea typeface="楷体" panose="02010609060101010101" charset="-122"/>
                <a:sym typeface="+mn-ea"/>
              </a:rPr>
              <a:t>农业</a:t>
            </a:r>
            <a:r>
              <a:rPr lang="zh-CN" altLang="zh-CN"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rPr>
              <a:t>生产，专门从事</a:t>
            </a:r>
            <a:r>
              <a:rPr lang="zh-CN" altLang="en-US" b="1" dirty="0">
                <a:solidFill>
                  <a:srgbClr val="FF0000"/>
                </a:solidFill>
                <a:latin typeface="楷体" panose="02010609060101010101" charset="-122"/>
                <a:ea typeface="楷体" panose="02010609060101010101" charset="-122"/>
                <a:sym typeface="+mn-ea"/>
              </a:rPr>
              <a:t>工业</a:t>
            </a:r>
            <a:r>
              <a:rPr lang="zh-CN" altLang="zh-CN"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rPr>
              <a:t>和</a:t>
            </a:r>
            <a:r>
              <a:rPr lang="zh-CN" altLang="en-US" b="1" dirty="0">
                <a:solidFill>
                  <a:srgbClr val="FF0000"/>
                </a:solidFill>
                <a:latin typeface="楷体" panose="02010609060101010101" charset="-122"/>
                <a:ea typeface="楷体" panose="02010609060101010101" charset="-122"/>
                <a:sym typeface="+mn-ea"/>
              </a:rPr>
              <a:t>商业</a:t>
            </a:r>
            <a:r>
              <a:rPr lang="zh-CN" altLang="zh-CN"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rPr>
              <a:t>。</a:t>
            </a:r>
            <a:endParaRPr lang="zh-CN" altLang="zh-CN"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endParaRPr>
          </a:p>
          <a:p>
            <a:pPr indent="0">
              <a:lnSpc>
                <a:spcPct val="100000"/>
              </a:lnSpc>
              <a:buFont typeface="微软雅黑" panose="020B0503020204020204" charset="-122"/>
              <a:buNone/>
            </a:pPr>
            <a:r>
              <a:rPr lang="zh-CN" altLang="zh-CN" b="1" dirty="0">
                <a:solidFill>
                  <a:schemeClr val="tx1"/>
                </a:solidFill>
                <a:latin typeface="楷体" panose="02010609060101010101" charset="-122"/>
                <a:ea typeface="楷体" panose="02010609060101010101" charset="-122"/>
                <a:cs typeface="楷体" panose="02010609060101010101" charset="-122"/>
                <a:sym typeface="+mn-ea"/>
              </a:rPr>
              <a:t>②越来越多的</a:t>
            </a:r>
            <a:r>
              <a:rPr lang="zh-CN" altLang="en-US" b="1" dirty="0">
                <a:solidFill>
                  <a:srgbClr val="FF0000"/>
                </a:solidFill>
                <a:latin typeface="楷体" panose="02010609060101010101" charset="-122"/>
                <a:ea typeface="楷体" panose="02010609060101010101" charset="-122"/>
                <a:sym typeface="+mn-ea"/>
              </a:rPr>
              <a:t>妇女</a:t>
            </a:r>
            <a:r>
              <a:rPr lang="zh-CN" altLang="zh-CN" b="1" dirty="0">
                <a:solidFill>
                  <a:schemeClr val="tx1"/>
                </a:solidFill>
                <a:latin typeface="楷体" panose="02010609060101010101" charset="-122"/>
                <a:ea typeface="楷体" panose="02010609060101010101" charset="-122"/>
                <a:cs typeface="楷体" panose="02010609060101010101" charset="-122"/>
                <a:sym typeface="+mn-ea"/>
              </a:rPr>
              <a:t>走出家庭，成为</a:t>
            </a:r>
            <a:r>
              <a:rPr lang="zh-CN" altLang="en-US" b="1" dirty="0">
                <a:solidFill>
                  <a:srgbClr val="FF0000"/>
                </a:solidFill>
                <a:latin typeface="楷体" panose="02010609060101010101" charset="-122"/>
                <a:ea typeface="楷体" panose="02010609060101010101" charset="-122"/>
                <a:sym typeface="+mn-ea"/>
              </a:rPr>
              <a:t>工业</a:t>
            </a:r>
            <a:r>
              <a:rPr lang="zh-CN" altLang="zh-CN" b="1" dirty="0">
                <a:solidFill>
                  <a:schemeClr val="tx1"/>
                </a:solidFill>
                <a:latin typeface="楷体" panose="02010609060101010101" charset="-122"/>
                <a:ea typeface="楷体" panose="02010609060101010101" charset="-122"/>
                <a:cs typeface="楷体" panose="02010609060101010101" charset="-122"/>
                <a:sym typeface="+mn-ea"/>
              </a:rPr>
              <a:t>劳动者，她们的社会角色发生了变化，为</a:t>
            </a:r>
            <a:r>
              <a:rPr lang="zh-CN" altLang="en-US" b="1" dirty="0">
                <a:solidFill>
                  <a:srgbClr val="FF0000"/>
                </a:solidFill>
                <a:latin typeface="楷体" panose="02010609060101010101" charset="-122"/>
                <a:ea typeface="楷体" panose="02010609060101010101" charset="-122"/>
                <a:sym typeface="+mn-ea"/>
              </a:rPr>
              <a:t>社会地位</a:t>
            </a:r>
            <a:r>
              <a:rPr lang="zh-CN" altLang="zh-CN" b="1" dirty="0">
                <a:solidFill>
                  <a:schemeClr val="tx1"/>
                </a:solidFill>
                <a:latin typeface="楷体" panose="02010609060101010101" charset="-122"/>
                <a:ea typeface="楷体" panose="02010609060101010101" charset="-122"/>
                <a:cs typeface="楷体" panose="02010609060101010101" charset="-122"/>
                <a:sym typeface="+mn-ea"/>
              </a:rPr>
              <a:t>的提高创造了条件。</a:t>
            </a:r>
            <a:endParaRPr lang="zh-CN" altLang="zh-CN" b="1" dirty="0">
              <a:solidFill>
                <a:schemeClr val="tx1"/>
              </a:solidFill>
              <a:latin typeface="楷体" panose="02010609060101010101" charset="-122"/>
              <a:ea typeface="楷体" panose="02010609060101010101" charset="-122"/>
              <a:cs typeface="楷体" panose="02010609060101010101" charset="-122"/>
              <a:sym typeface="+mn-ea"/>
            </a:endParaRPr>
          </a:p>
        </p:txBody>
      </p:sp>
      <p:sp>
        <p:nvSpPr>
          <p:cNvPr id="13" name="文本框 12"/>
          <p:cNvSpPr txBox="1"/>
          <p:nvPr/>
        </p:nvSpPr>
        <p:spPr>
          <a:xfrm>
            <a:off x="635" y="3983355"/>
            <a:ext cx="1463675" cy="368300"/>
          </a:xfrm>
          <a:prstGeom prst="rect">
            <a:avLst/>
          </a:prstGeom>
          <a:noFill/>
        </p:spPr>
        <p:txBody>
          <a:bodyPr wrap="none" rtlCol="0" anchor="t">
            <a:spAutoFit/>
          </a:bodyPr>
          <a:p>
            <a:r>
              <a:rPr lang="en-US" altLang="zh-CN" b="1" dirty="0">
                <a:solidFill>
                  <a:srgbClr val="FF0000"/>
                </a:solidFill>
                <a:latin typeface="方正粗黑宋简体" panose="02000000000000000000" charset="-122"/>
                <a:ea typeface="方正粗黑宋简体" panose="02000000000000000000" charset="-122"/>
                <a:cs typeface="方正粗黑宋简体" panose="02000000000000000000" charset="-122"/>
                <a:sym typeface="+mn-ea"/>
              </a:rPr>
              <a:t>3</a:t>
            </a:r>
            <a:r>
              <a:rPr lang="zh-CN" altLang="en-US" b="1" dirty="0">
                <a:solidFill>
                  <a:srgbClr val="FF0000"/>
                </a:solidFill>
                <a:latin typeface="方正粗黑宋简体" panose="02000000000000000000" charset="-122"/>
                <a:ea typeface="方正粗黑宋简体" panose="02000000000000000000" charset="-122"/>
                <a:cs typeface="方正粗黑宋简体" panose="02000000000000000000" charset="-122"/>
                <a:sym typeface="+mn-ea"/>
              </a:rPr>
              <a:t>、</a:t>
            </a:r>
            <a:r>
              <a:rPr lang="zh-CN" altLang="zh-CN" b="1" dirty="0">
                <a:solidFill>
                  <a:srgbClr val="FF0000"/>
                </a:solidFill>
                <a:latin typeface="方正粗黑宋简体" panose="02000000000000000000" charset="-122"/>
                <a:ea typeface="方正粗黑宋简体" panose="02000000000000000000" charset="-122"/>
                <a:cs typeface="方正粗黑宋简体" panose="02000000000000000000" charset="-122"/>
                <a:sym typeface="+mn-ea"/>
              </a:rPr>
              <a:t>大众教育</a:t>
            </a:r>
            <a:endParaRPr lang="zh-CN" altLang="en-US">
              <a:latin typeface="方正粗黑宋简体" panose="02000000000000000000" charset="-122"/>
              <a:ea typeface="方正粗黑宋简体" panose="02000000000000000000" charset="-122"/>
              <a:cs typeface="方正粗黑宋简体" panose="02000000000000000000" charset="-122"/>
            </a:endParaRPr>
          </a:p>
        </p:txBody>
      </p:sp>
      <p:sp>
        <p:nvSpPr>
          <p:cNvPr id="14" name="文本框 13"/>
          <p:cNvSpPr txBox="1"/>
          <p:nvPr/>
        </p:nvSpPr>
        <p:spPr>
          <a:xfrm>
            <a:off x="635" y="4351655"/>
            <a:ext cx="1332230" cy="1753235"/>
          </a:xfrm>
          <a:prstGeom prst="rect">
            <a:avLst/>
          </a:prstGeom>
          <a:noFill/>
        </p:spPr>
        <p:txBody>
          <a:bodyPr wrap="none" rtlCol="0" anchor="t">
            <a:spAutoFit/>
          </a:bodyPr>
          <a:p>
            <a:pPr algn="l"/>
            <a:r>
              <a:rPr lang="zh-CN" altLang="zh-CN" b="1" dirty="0">
                <a:solidFill>
                  <a:schemeClr val="tx1"/>
                </a:solidFill>
                <a:latin typeface="方正粗黑宋简体" panose="02000000000000000000" charset="-122"/>
                <a:ea typeface="方正粗黑宋简体" panose="02000000000000000000" charset="-122"/>
                <a:sym typeface="+mn-ea"/>
              </a:rPr>
              <a:t>原因：</a:t>
            </a:r>
            <a:endParaRPr lang="zh-CN" altLang="zh-CN" b="1" dirty="0">
              <a:solidFill>
                <a:schemeClr val="tx1"/>
              </a:solidFill>
              <a:latin typeface="方正粗黑宋简体" panose="02000000000000000000" charset="-122"/>
              <a:ea typeface="方正粗黑宋简体" panose="02000000000000000000" charset="-122"/>
              <a:sym typeface="+mn-ea"/>
            </a:endParaRPr>
          </a:p>
          <a:p>
            <a:pPr algn="l"/>
            <a:r>
              <a:rPr lang="zh-CN" altLang="zh-CN" b="1" dirty="0">
                <a:latin typeface="方正粗黑宋简体" panose="02000000000000000000" charset="-122"/>
                <a:ea typeface="方正粗黑宋简体" panose="02000000000000000000" charset="-122"/>
                <a:sym typeface="+mn-ea"/>
              </a:rPr>
              <a:t>代表国家：</a:t>
            </a:r>
            <a:endParaRPr lang="zh-CN" altLang="zh-CN" b="1" dirty="0">
              <a:latin typeface="方正粗黑宋简体" panose="02000000000000000000" charset="-122"/>
              <a:ea typeface="方正粗黑宋简体" panose="02000000000000000000" charset="-122"/>
              <a:sym typeface="+mn-ea"/>
            </a:endParaRPr>
          </a:p>
          <a:p>
            <a:pPr algn="l"/>
            <a:endParaRPr lang="zh-CN" altLang="zh-CN" b="1" dirty="0">
              <a:solidFill>
                <a:schemeClr val="tx1"/>
              </a:solidFill>
              <a:latin typeface="方正粗黑宋简体" panose="02000000000000000000" charset="-122"/>
              <a:ea typeface="方正粗黑宋简体" panose="02000000000000000000" charset="-122"/>
              <a:sym typeface="+mn-ea"/>
            </a:endParaRPr>
          </a:p>
          <a:p>
            <a:pPr algn="l"/>
            <a:endParaRPr lang="zh-CN" altLang="zh-CN" b="1" dirty="0">
              <a:solidFill>
                <a:schemeClr val="tx1"/>
              </a:solidFill>
              <a:latin typeface="方正粗黑宋简体" panose="02000000000000000000" charset="-122"/>
              <a:ea typeface="方正粗黑宋简体" panose="02000000000000000000" charset="-122"/>
              <a:sym typeface="+mn-ea"/>
            </a:endParaRPr>
          </a:p>
          <a:p>
            <a:pPr algn="l"/>
            <a:endParaRPr lang="zh-CN" altLang="zh-CN" b="1" dirty="0">
              <a:solidFill>
                <a:schemeClr val="tx1"/>
              </a:solidFill>
              <a:latin typeface="方正粗黑宋简体" panose="02000000000000000000" charset="-122"/>
              <a:ea typeface="方正粗黑宋简体" panose="02000000000000000000" charset="-122"/>
              <a:sym typeface="+mn-ea"/>
            </a:endParaRPr>
          </a:p>
          <a:p>
            <a:pPr algn="l"/>
            <a:r>
              <a:rPr lang="zh-CN" altLang="zh-CN" b="1" dirty="0">
                <a:solidFill>
                  <a:schemeClr val="tx1"/>
                </a:solidFill>
                <a:latin typeface="方正粗黑宋简体" panose="02000000000000000000" charset="-122"/>
                <a:ea typeface="方正粗黑宋简体" panose="02000000000000000000" charset="-122"/>
                <a:sym typeface="+mn-ea"/>
              </a:rPr>
              <a:t>影响：</a:t>
            </a:r>
            <a:endParaRPr lang="zh-CN" altLang="zh-CN" b="1" dirty="0">
              <a:solidFill>
                <a:schemeClr val="tx1"/>
              </a:solidFill>
              <a:latin typeface="方正粗黑宋简体" panose="02000000000000000000" charset="-122"/>
              <a:ea typeface="方正粗黑宋简体" panose="02000000000000000000" charset="-122"/>
              <a:sym typeface="+mn-ea"/>
            </a:endParaRPr>
          </a:p>
        </p:txBody>
      </p:sp>
      <p:sp>
        <p:nvSpPr>
          <p:cNvPr id="15" name="文本框 14"/>
          <p:cNvSpPr txBox="1"/>
          <p:nvPr/>
        </p:nvSpPr>
        <p:spPr>
          <a:xfrm>
            <a:off x="739140" y="4351655"/>
            <a:ext cx="4781550" cy="368300"/>
          </a:xfrm>
          <a:prstGeom prst="rect">
            <a:avLst/>
          </a:prstGeom>
          <a:noFill/>
        </p:spPr>
        <p:txBody>
          <a:bodyPr wrap="none" rtlCol="0" anchor="t">
            <a:spAutoFit/>
          </a:bodyPr>
          <a:p>
            <a:pPr>
              <a:lnSpc>
                <a:spcPct val="100000"/>
              </a:lnSpc>
            </a:pPr>
            <a:r>
              <a:rPr lang="zh-CN" altLang="zh-CN" b="1" dirty="0">
                <a:solidFill>
                  <a:schemeClr val="tx1"/>
                </a:solidFill>
                <a:latin typeface="楷体" panose="02010609060101010101" charset="-122"/>
                <a:ea typeface="楷体" panose="02010609060101010101" charset="-122"/>
                <a:cs typeface="楷体" panose="02010609060101010101" charset="-122"/>
                <a:sym typeface="+mn-ea"/>
              </a:rPr>
              <a:t>19世纪中期以后，为了适应</a:t>
            </a:r>
            <a:r>
              <a:rPr lang="zh-CN" altLang="zh-CN" b="1" dirty="0">
                <a:solidFill>
                  <a:srgbClr val="FF0000"/>
                </a:solidFill>
                <a:latin typeface="楷体" panose="02010609060101010101" charset="-122"/>
                <a:ea typeface="楷体" panose="02010609060101010101" charset="-122"/>
                <a:cs typeface="楷体" panose="02010609060101010101" charset="-122"/>
                <a:sym typeface="+mn-ea"/>
              </a:rPr>
              <a:t>工业化发展</a:t>
            </a:r>
            <a:r>
              <a:rPr lang="zh-CN" altLang="zh-CN" b="1" dirty="0">
                <a:solidFill>
                  <a:schemeClr val="tx1"/>
                </a:solidFill>
                <a:latin typeface="楷体" panose="02010609060101010101" charset="-122"/>
                <a:ea typeface="楷体" panose="02010609060101010101" charset="-122"/>
                <a:cs typeface="楷体" panose="02010609060101010101" charset="-122"/>
                <a:sym typeface="+mn-ea"/>
              </a:rPr>
              <a:t>的需要</a:t>
            </a:r>
            <a:endParaRPr lang="zh-CN" altLang="zh-CN" b="1" dirty="0">
              <a:solidFill>
                <a:schemeClr val="tx1"/>
              </a:solidFill>
              <a:latin typeface="楷体" panose="02010609060101010101" charset="-122"/>
              <a:ea typeface="楷体" panose="02010609060101010101" charset="-122"/>
              <a:cs typeface="楷体" panose="02010609060101010101" charset="-122"/>
              <a:sym typeface="+mn-ea"/>
            </a:endParaRPr>
          </a:p>
        </p:txBody>
      </p:sp>
      <p:sp>
        <p:nvSpPr>
          <p:cNvPr id="16" name="文本框 15"/>
          <p:cNvSpPr txBox="1"/>
          <p:nvPr/>
        </p:nvSpPr>
        <p:spPr>
          <a:xfrm>
            <a:off x="1102360" y="4616450"/>
            <a:ext cx="6631305" cy="1198880"/>
          </a:xfrm>
          <a:prstGeom prst="rect">
            <a:avLst/>
          </a:prstGeom>
          <a:noFill/>
        </p:spPr>
        <p:txBody>
          <a:bodyPr wrap="square" rtlCol="0" anchor="t">
            <a:spAutoFit/>
          </a:bodyPr>
          <a:p>
            <a:pPr eaLnBrk="1" hangingPunct="1">
              <a:buFont typeface="Arial" panose="020B0604020202020204" pitchFamily="34" charset="0"/>
              <a:buNone/>
            </a:pPr>
            <a:r>
              <a:rPr lang="zh-CN" altLang="en-US" b="1" dirty="0">
                <a:latin typeface="楷体" panose="02010609060101010101" charset="-122"/>
                <a:ea typeface="楷体" panose="02010609060101010101" charset="-122"/>
                <a:cs typeface="楷体" panose="02010609060101010101" charset="-122"/>
                <a:sym typeface="+mn-ea"/>
              </a:rPr>
              <a:t>①</a:t>
            </a:r>
            <a:r>
              <a:rPr lang="en-US" altLang="zh-CN" b="1" dirty="0">
                <a:latin typeface="楷体" panose="02010609060101010101" charset="-122"/>
                <a:ea typeface="楷体" panose="02010609060101010101" charset="-122"/>
                <a:cs typeface="楷体" panose="02010609060101010101" charset="-122"/>
                <a:sym typeface="+mn-ea"/>
              </a:rPr>
              <a:t>19</a:t>
            </a:r>
            <a:r>
              <a:rPr lang="zh-CN" altLang="en-US" b="1" dirty="0">
                <a:latin typeface="楷体" panose="02010609060101010101" charset="-122"/>
                <a:ea typeface="楷体" panose="02010609060101010101" charset="-122"/>
                <a:cs typeface="楷体" panose="02010609060101010101" charset="-122"/>
                <a:sym typeface="+mn-ea"/>
              </a:rPr>
              <a:t>世纪初，</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德国（普鲁士）</a:t>
            </a:r>
            <a:r>
              <a:rPr lang="zh-CN" altLang="en-US" b="1" dirty="0">
                <a:latin typeface="楷体" panose="02010609060101010101" charset="-122"/>
                <a:ea typeface="楷体" panose="02010609060101010101" charset="-122"/>
                <a:cs typeface="楷体" panose="02010609060101010101" charset="-122"/>
                <a:sym typeface="+mn-ea"/>
              </a:rPr>
              <a:t>推行教育改革，建立起</a:t>
            </a:r>
            <a:r>
              <a:rPr lang="zh-CN" altLang="en-US" b="1" dirty="0">
                <a:solidFill>
                  <a:srgbClr val="000000"/>
                </a:solidFill>
                <a:latin typeface="楷体" panose="02010609060101010101" charset="-122"/>
                <a:ea typeface="楷体" panose="02010609060101010101" charset="-122"/>
                <a:cs typeface="楷体" panose="02010609060101010101" charset="-122"/>
                <a:sym typeface="+mn-ea"/>
              </a:rPr>
              <a:t>由</a:t>
            </a:r>
            <a:r>
              <a:rPr lang="zh-CN" altLang="zh-CN" b="1" dirty="0">
                <a:solidFill>
                  <a:srgbClr val="FF0000"/>
                </a:solidFill>
                <a:latin typeface="楷体" panose="02010609060101010101" charset="-122"/>
                <a:ea typeface="楷体" panose="02010609060101010101" charset="-122"/>
                <a:sym typeface="+mn-ea"/>
              </a:rPr>
              <a:t>初等学校</a:t>
            </a:r>
            <a:r>
              <a:rPr lang="zh-CN" altLang="zh-CN" b="1" dirty="0">
                <a:solidFill>
                  <a:schemeClr val="tx1"/>
                </a:solidFill>
                <a:latin typeface="楷体" panose="02010609060101010101" charset="-122"/>
                <a:ea typeface="楷体" panose="02010609060101010101" charset="-122"/>
                <a:sym typeface="+mn-ea"/>
              </a:rPr>
              <a:t>、</a:t>
            </a:r>
            <a:r>
              <a:rPr lang="zh-CN" altLang="zh-CN" b="1" dirty="0">
                <a:solidFill>
                  <a:srgbClr val="FF0000"/>
                </a:solidFill>
                <a:latin typeface="楷体" panose="02010609060101010101" charset="-122"/>
                <a:ea typeface="楷体" panose="02010609060101010101" charset="-122"/>
                <a:sym typeface="+mn-ea"/>
              </a:rPr>
              <a:t>中等学校</a:t>
            </a:r>
            <a:r>
              <a:rPr lang="zh-CN" altLang="zh-CN" b="1" dirty="0">
                <a:solidFill>
                  <a:schemeClr val="tx1"/>
                </a:solidFill>
                <a:latin typeface="楷体" panose="02010609060101010101" charset="-122"/>
                <a:ea typeface="楷体" panose="02010609060101010101" charset="-122"/>
                <a:sym typeface="+mn-ea"/>
              </a:rPr>
              <a:t>、</a:t>
            </a:r>
            <a:r>
              <a:rPr lang="zh-CN" altLang="zh-CN" b="1" dirty="0">
                <a:solidFill>
                  <a:srgbClr val="FF0000"/>
                </a:solidFill>
                <a:latin typeface="楷体" panose="02010609060101010101" charset="-122"/>
                <a:ea typeface="楷体" panose="02010609060101010101" charset="-122"/>
                <a:sym typeface="+mn-ea"/>
              </a:rPr>
              <a:t>大学</a:t>
            </a:r>
            <a:r>
              <a:rPr lang="zh-CN" altLang="en-US" b="1" dirty="0">
                <a:solidFill>
                  <a:srgbClr val="000000"/>
                </a:solidFill>
                <a:latin typeface="楷体" panose="02010609060101010101" charset="-122"/>
                <a:ea typeface="楷体" panose="02010609060101010101" charset="-122"/>
                <a:cs typeface="楷体" panose="02010609060101010101" charset="-122"/>
                <a:sym typeface="+mn-ea"/>
              </a:rPr>
              <a:t>组成的</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系统教育体系</a:t>
            </a:r>
            <a:r>
              <a:rPr lang="zh-CN" altLang="en-US" b="1" dirty="0">
                <a:solidFill>
                  <a:schemeClr val="tx1"/>
                </a:solidFill>
                <a:latin typeface="楷体" panose="02010609060101010101" charset="-122"/>
                <a:ea typeface="楷体" panose="02010609060101010101" charset="-122"/>
                <a:cs typeface="楷体" panose="02010609060101010101" charset="-122"/>
                <a:sym typeface="+mn-ea"/>
              </a:rPr>
              <a:t>。</a:t>
            </a:r>
            <a:endParaRPr lang="zh-CN" altLang="en-US" b="1" dirty="0">
              <a:solidFill>
                <a:srgbClr val="FF0000"/>
              </a:solidFill>
              <a:latin typeface="楷体" panose="02010609060101010101" charset="-122"/>
              <a:ea typeface="楷体" panose="02010609060101010101" charset="-122"/>
              <a:cs typeface="楷体" panose="02010609060101010101" charset="-122"/>
            </a:endParaRPr>
          </a:p>
          <a:p>
            <a:pPr eaLnBrk="1" hangingPunct="1">
              <a:buFont typeface="Arial" panose="020B0604020202020204" pitchFamily="34" charset="0"/>
              <a:buNone/>
            </a:pPr>
            <a:r>
              <a:rPr lang="zh-CN" altLang="en-US" b="1" dirty="0">
                <a:latin typeface="楷体" panose="02010609060101010101" charset="-122"/>
                <a:ea typeface="楷体" panose="02010609060101010101" charset="-122"/>
                <a:cs typeface="楷体" panose="02010609060101010101" charset="-122"/>
                <a:sym typeface="+mn-ea"/>
              </a:rPr>
              <a:t>② </a:t>
            </a:r>
            <a:r>
              <a:rPr lang="en-US" altLang="zh-CN" b="1" dirty="0">
                <a:latin typeface="楷体" panose="02010609060101010101" charset="-122"/>
                <a:ea typeface="楷体" panose="02010609060101010101" charset="-122"/>
                <a:cs typeface="楷体" panose="02010609060101010101" charset="-122"/>
                <a:sym typeface="+mn-ea"/>
              </a:rPr>
              <a:t>1802</a:t>
            </a:r>
            <a:r>
              <a:rPr lang="zh-CN" altLang="en-US" b="1" dirty="0">
                <a:latin typeface="楷体" panose="02010609060101010101" charset="-122"/>
                <a:ea typeface="楷体" panose="02010609060101010101" charset="-122"/>
                <a:cs typeface="楷体" panose="02010609060101010101" charset="-122"/>
                <a:sym typeface="+mn-ea"/>
              </a:rPr>
              <a:t>年，法国（拿破仑）通过法律开设</a:t>
            </a:r>
            <a:r>
              <a:rPr lang="zh-CN" altLang="zh-CN" b="1" dirty="0">
                <a:solidFill>
                  <a:srgbClr val="FF0000"/>
                </a:solidFill>
                <a:latin typeface="楷体" panose="02010609060101010101" charset="-122"/>
                <a:ea typeface="楷体" panose="02010609060101010101" charset="-122"/>
                <a:sym typeface="+mn-ea"/>
              </a:rPr>
              <a:t>政府资助</a:t>
            </a:r>
            <a:r>
              <a:rPr lang="zh-CN" altLang="en-US" b="1" dirty="0">
                <a:latin typeface="楷体" panose="02010609060101010101" charset="-122"/>
                <a:ea typeface="楷体" panose="02010609060101010101" charset="-122"/>
                <a:cs typeface="楷体" panose="02010609060101010101" charset="-122"/>
                <a:sym typeface="+mn-ea"/>
              </a:rPr>
              <a:t>的中等学校 。</a:t>
            </a:r>
            <a:endParaRPr lang="zh-CN" altLang="en-US" b="1" dirty="0">
              <a:latin typeface="楷体" panose="02010609060101010101" charset="-122"/>
              <a:ea typeface="楷体" panose="02010609060101010101" charset="-122"/>
              <a:cs typeface="楷体" panose="02010609060101010101" charset="-122"/>
              <a:sym typeface="+mn-ea"/>
            </a:endParaRPr>
          </a:p>
          <a:p>
            <a:pPr eaLnBrk="1" hangingPunct="1">
              <a:buFont typeface="Arial" panose="020B0604020202020204" pitchFamily="34" charset="0"/>
              <a:buNone/>
            </a:pPr>
            <a:r>
              <a:rPr lang="zh-CN" altLang="en-US" b="1" dirty="0">
                <a:latin typeface="楷体" panose="02010609060101010101" charset="-122"/>
                <a:ea typeface="楷体" panose="02010609060101010101" charset="-122"/>
                <a:cs typeface="楷体" panose="02010609060101010101" charset="-122"/>
                <a:sym typeface="+mn-ea"/>
              </a:rPr>
              <a:t>③</a:t>
            </a:r>
            <a:r>
              <a:rPr lang="en-US" altLang="zh-CN" b="1" dirty="0">
                <a:latin typeface="楷体" panose="02010609060101010101" charset="-122"/>
                <a:ea typeface="楷体" panose="02010609060101010101" charset="-122"/>
                <a:cs typeface="楷体" panose="02010609060101010101" charset="-122"/>
                <a:sym typeface="+mn-ea"/>
              </a:rPr>
              <a:t>1870</a:t>
            </a:r>
            <a:r>
              <a:rPr lang="zh-CN" altLang="en-US" b="1" dirty="0">
                <a:latin typeface="楷体" panose="02010609060101010101" charset="-122"/>
                <a:ea typeface="楷体" panose="02010609060101010101" charset="-122"/>
                <a:cs typeface="楷体" panose="02010609060101010101" charset="-122"/>
                <a:sym typeface="+mn-ea"/>
              </a:rPr>
              <a:t>年以后，英国、法国开始对儿童实行</a:t>
            </a:r>
            <a:r>
              <a:rPr lang="zh-CN" altLang="zh-CN" b="1" dirty="0">
                <a:solidFill>
                  <a:srgbClr val="FF0000"/>
                </a:solidFill>
                <a:latin typeface="楷体" panose="02010609060101010101" charset="-122"/>
                <a:ea typeface="楷体" panose="02010609060101010101" charset="-122"/>
                <a:sym typeface="+mn-ea"/>
              </a:rPr>
              <a:t>免费义务教育</a:t>
            </a:r>
            <a:r>
              <a:rPr lang="zh-CN" altLang="en-US" b="1" dirty="0">
                <a:latin typeface="楷体" panose="02010609060101010101" charset="-122"/>
                <a:ea typeface="楷体" panose="02010609060101010101" charset="-122"/>
                <a:cs typeface="楷体" panose="02010609060101010101" charset="-122"/>
                <a:sym typeface="+mn-ea"/>
              </a:rPr>
              <a:t>。</a:t>
            </a:r>
            <a:endParaRPr lang="zh-CN" altLang="en-US" b="1">
              <a:latin typeface="楷体" panose="02010609060101010101" charset="-122"/>
              <a:ea typeface="楷体" panose="02010609060101010101" charset="-122"/>
              <a:cs typeface="楷体" panose="02010609060101010101" charset="-122"/>
            </a:endParaRPr>
          </a:p>
        </p:txBody>
      </p:sp>
      <p:sp>
        <p:nvSpPr>
          <p:cNvPr id="17" name="文本框 16"/>
          <p:cNvSpPr txBox="1"/>
          <p:nvPr/>
        </p:nvSpPr>
        <p:spPr>
          <a:xfrm>
            <a:off x="785495" y="5736590"/>
            <a:ext cx="6849110" cy="368300"/>
          </a:xfrm>
          <a:prstGeom prst="rect">
            <a:avLst/>
          </a:prstGeom>
          <a:noFill/>
        </p:spPr>
        <p:txBody>
          <a:bodyPr wrap="none" rtlCol="0" anchor="t">
            <a:spAutoFit/>
          </a:bodyPr>
          <a:p>
            <a:r>
              <a:rPr lang="zh-CN" altLang="en-US" b="1" dirty="0">
                <a:solidFill>
                  <a:schemeClr val="tx1"/>
                </a:solidFill>
                <a:latin typeface="楷体" panose="02010609060101010101" charset="-122"/>
                <a:ea typeface="楷体" panose="02010609060101010101" charset="-122"/>
                <a:sym typeface="+mn-ea"/>
              </a:rPr>
              <a:t>教育的普及，提高了欧美各国的大众文化水平，促进了社会发展。</a:t>
            </a:r>
            <a:endParaRPr lang="zh-CN" altLang="en-US" b="1" dirty="0">
              <a:solidFill>
                <a:schemeClr val="tx1"/>
              </a:solidFill>
              <a:latin typeface="楷体" panose="02010609060101010101" charset="-122"/>
              <a:ea typeface="楷体" panose="02010609060101010101" charset="-122"/>
              <a:sym typeface="+mn-ea"/>
            </a:endParaRPr>
          </a:p>
        </p:txBody>
      </p:sp>
      <p:sp>
        <p:nvSpPr>
          <p:cNvPr id="18" name="文本框 17"/>
          <p:cNvSpPr txBox="1"/>
          <p:nvPr/>
        </p:nvSpPr>
        <p:spPr>
          <a:xfrm>
            <a:off x="635" y="6104890"/>
            <a:ext cx="1233805" cy="368300"/>
          </a:xfrm>
          <a:prstGeom prst="rect">
            <a:avLst/>
          </a:prstGeom>
          <a:noFill/>
        </p:spPr>
        <p:txBody>
          <a:bodyPr wrap="none" rtlCol="0" anchor="t">
            <a:spAutoFit/>
          </a:bodyPr>
          <a:p>
            <a:r>
              <a:rPr lang="en-US" altLang="zh-CN" b="1" dirty="0">
                <a:solidFill>
                  <a:srgbClr val="FF0000"/>
                </a:solidFill>
                <a:latin typeface="方正粗黑宋简体" panose="02000000000000000000" charset="-122"/>
                <a:ea typeface="方正粗黑宋简体" panose="02000000000000000000" charset="-122"/>
                <a:cs typeface="方正粗黑宋简体" panose="02000000000000000000" charset="-122"/>
                <a:sym typeface="+mn-ea"/>
              </a:rPr>
              <a:t>4</a:t>
            </a:r>
            <a:r>
              <a:rPr lang="zh-CN" altLang="en-US" b="1" dirty="0">
                <a:solidFill>
                  <a:srgbClr val="FF0000"/>
                </a:solidFill>
                <a:latin typeface="方正粗黑宋简体" panose="02000000000000000000" charset="-122"/>
                <a:ea typeface="方正粗黑宋简体" panose="02000000000000000000" charset="-122"/>
                <a:cs typeface="方正粗黑宋简体" panose="02000000000000000000" charset="-122"/>
                <a:sym typeface="+mn-ea"/>
              </a:rPr>
              <a:t>、</a:t>
            </a:r>
            <a:r>
              <a:rPr lang="zh-CN" altLang="zh-CN" b="1" dirty="0">
                <a:solidFill>
                  <a:srgbClr val="FF0000"/>
                </a:solidFill>
                <a:latin typeface="方正粗黑宋简体" panose="02000000000000000000" charset="-122"/>
                <a:ea typeface="方正粗黑宋简体" panose="02000000000000000000" charset="-122"/>
                <a:cs typeface="方正粗黑宋简体" panose="02000000000000000000" charset="-122"/>
                <a:sym typeface="+mn-ea"/>
              </a:rPr>
              <a:t>城市化</a:t>
            </a:r>
            <a:endParaRPr lang="zh-CN" altLang="en-US">
              <a:latin typeface="方正粗黑宋简体" panose="02000000000000000000" charset="-122"/>
              <a:ea typeface="方正粗黑宋简体" panose="02000000000000000000" charset="-122"/>
              <a:cs typeface="方正粗黑宋简体" panose="02000000000000000000" charset="-122"/>
            </a:endParaRPr>
          </a:p>
        </p:txBody>
      </p:sp>
      <p:sp>
        <p:nvSpPr>
          <p:cNvPr id="19" name="文本框 18"/>
          <p:cNvSpPr txBox="1"/>
          <p:nvPr/>
        </p:nvSpPr>
        <p:spPr>
          <a:xfrm>
            <a:off x="635" y="6409055"/>
            <a:ext cx="872490" cy="368300"/>
          </a:xfrm>
          <a:prstGeom prst="rect">
            <a:avLst/>
          </a:prstGeom>
          <a:noFill/>
        </p:spPr>
        <p:txBody>
          <a:bodyPr wrap="none" rtlCol="0" anchor="t">
            <a:spAutoFit/>
          </a:bodyPr>
          <a:p>
            <a:r>
              <a:rPr lang="zh-CN" altLang="en-US" b="1" dirty="0">
                <a:solidFill>
                  <a:schemeClr val="tx1"/>
                </a:solidFill>
                <a:latin typeface="方正粗黑宋简体" panose="02000000000000000000" charset="-122"/>
                <a:ea typeface="方正粗黑宋简体" panose="02000000000000000000" charset="-122"/>
                <a:sym typeface="+mn-ea"/>
              </a:rPr>
              <a:t>原因：</a:t>
            </a:r>
            <a:endParaRPr lang="zh-CN" altLang="en-US" b="1" dirty="0">
              <a:solidFill>
                <a:schemeClr val="tx1"/>
              </a:solidFill>
              <a:latin typeface="方正粗黑宋简体" panose="02000000000000000000" charset="-122"/>
              <a:ea typeface="方正粗黑宋简体" panose="02000000000000000000" charset="-122"/>
              <a:sym typeface="+mn-ea"/>
            </a:endParaRPr>
          </a:p>
        </p:txBody>
      </p:sp>
      <p:sp>
        <p:nvSpPr>
          <p:cNvPr id="20" name="文本框 19"/>
          <p:cNvSpPr txBox="1"/>
          <p:nvPr/>
        </p:nvSpPr>
        <p:spPr>
          <a:xfrm>
            <a:off x="739140" y="6409055"/>
            <a:ext cx="6849110" cy="368300"/>
          </a:xfrm>
          <a:prstGeom prst="rect">
            <a:avLst/>
          </a:prstGeom>
          <a:noFill/>
        </p:spPr>
        <p:txBody>
          <a:bodyPr wrap="none" rtlCol="0" anchor="t">
            <a:spAutoFit/>
          </a:bodyPr>
          <a:p>
            <a:pPr>
              <a:lnSpc>
                <a:spcPct val="100000"/>
              </a:lnSpc>
            </a:pPr>
            <a:r>
              <a:rPr lang="zh-CN" altLang="zh-CN" b="1" dirty="0">
                <a:solidFill>
                  <a:schemeClr val="tx1"/>
                </a:solidFill>
                <a:latin typeface="楷体" panose="02010609060101010101" charset="-122"/>
                <a:ea typeface="楷体" panose="02010609060101010101" charset="-122"/>
                <a:sym typeface="+mn-ea"/>
              </a:rPr>
              <a:t>随着</a:t>
            </a:r>
            <a:r>
              <a:rPr lang="zh-CN" altLang="zh-CN" b="1" dirty="0">
                <a:solidFill>
                  <a:srgbClr val="FF0000"/>
                </a:solidFill>
                <a:latin typeface="楷体" panose="02010609060101010101" charset="-122"/>
                <a:ea typeface="楷体" panose="02010609060101010101" charset="-122"/>
                <a:sym typeface="+mn-ea"/>
              </a:rPr>
              <a:t>工业和商业的发展</a:t>
            </a:r>
            <a:r>
              <a:rPr lang="zh-CN" altLang="zh-CN" b="1" dirty="0">
                <a:solidFill>
                  <a:schemeClr val="tx1"/>
                </a:solidFill>
                <a:latin typeface="楷体" panose="02010609060101010101" charset="-122"/>
                <a:ea typeface="楷体" panose="02010609060101010101" charset="-122"/>
                <a:sym typeface="+mn-ea"/>
              </a:rPr>
              <a:t>，农村人口不断流向城市，城市越来越大。</a:t>
            </a:r>
            <a:endParaRPr lang="zh-CN" altLang="zh-CN" b="1" dirty="0">
              <a:solidFill>
                <a:schemeClr val="tx1"/>
              </a:solidFill>
              <a:latin typeface="楷体" panose="02010609060101010101" charset="-122"/>
              <a:ea typeface="楷体" panose="02010609060101010101" charset="-122"/>
              <a:sym typeface="+mn-ea"/>
            </a:endParaRPr>
          </a:p>
        </p:txBody>
      </p:sp>
      <p:sp>
        <p:nvSpPr>
          <p:cNvPr id="22" name="文本框 21"/>
          <p:cNvSpPr txBox="1"/>
          <p:nvPr/>
        </p:nvSpPr>
        <p:spPr>
          <a:xfrm>
            <a:off x="7818120" y="22225"/>
            <a:ext cx="1562100" cy="368300"/>
          </a:xfrm>
          <a:prstGeom prst="rect">
            <a:avLst/>
          </a:prstGeom>
          <a:noFill/>
        </p:spPr>
        <p:txBody>
          <a:bodyPr wrap="none" rtlCol="0" anchor="t">
            <a:spAutoFit/>
          </a:bodyPr>
          <a:p>
            <a:r>
              <a:rPr lang="zh-CN" altLang="en-US" b="1" dirty="0">
                <a:latin typeface="方正粗黑宋简体" panose="02000000000000000000" charset="-122"/>
                <a:ea typeface="方正粗黑宋简体" panose="02000000000000000000" charset="-122"/>
                <a:sym typeface="+mn-ea"/>
              </a:rPr>
              <a:t>过程和表现：</a:t>
            </a:r>
            <a:endParaRPr lang="zh-CN" altLang="en-US" b="1" dirty="0">
              <a:latin typeface="方正粗黑宋简体" panose="02000000000000000000" charset="-122"/>
              <a:ea typeface="方正粗黑宋简体" panose="02000000000000000000" charset="-122"/>
              <a:sym typeface="+mn-ea"/>
            </a:endParaRPr>
          </a:p>
        </p:txBody>
      </p:sp>
      <p:sp>
        <p:nvSpPr>
          <p:cNvPr id="23" name="文本框 22"/>
          <p:cNvSpPr txBox="1"/>
          <p:nvPr/>
        </p:nvSpPr>
        <p:spPr>
          <a:xfrm>
            <a:off x="7818120" y="343535"/>
            <a:ext cx="4363085" cy="1476375"/>
          </a:xfrm>
          <a:prstGeom prst="rect">
            <a:avLst/>
          </a:prstGeom>
          <a:noFill/>
        </p:spPr>
        <p:txBody>
          <a:bodyPr wrap="square" rtlCol="0" anchor="t">
            <a:spAutoFit/>
          </a:bodyPr>
          <a:p>
            <a:pPr eaLnBrk="1" hangingPunct="1">
              <a:lnSpc>
                <a:spcPct val="100000"/>
              </a:lnSpc>
              <a:buFont typeface="Arial" panose="020B0604020202020204" pitchFamily="34" charset="0"/>
              <a:buNone/>
            </a:pPr>
            <a:r>
              <a:rPr lang="en-US" altLang="zh-CN" b="1" dirty="0">
                <a:latin typeface="楷体" panose="02010609060101010101" charset="-122"/>
                <a:ea typeface="楷体" panose="02010609060101010101" charset="-122"/>
                <a:cs typeface="楷体" panose="02010609060101010101" charset="-122"/>
                <a:sym typeface="+mn-ea"/>
              </a:rPr>
              <a:t>1700</a:t>
            </a:r>
            <a:r>
              <a:rPr lang="zh-CN" altLang="en-US" b="1" dirty="0">
                <a:latin typeface="楷体" panose="02010609060101010101" charset="-122"/>
                <a:ea typeface="楷体" panose="02010609060101010101" charset="-122"/>
                <a:cs typeface="楷体" panose="02010609060101010101" charset="-122"/>
                <a:sym typeface="+mn-ea"/>
              </a:rPr>
              <a:t>年，绝大多数英国人还生活在乡村。</a:t>
            </a:r>
            <a:r>
              <a:rPr lang="en-US" altLang="zh-CN" b="1" dirty="0">
                <a:latin typeface="楷体" panose="02010609060101010101" charset="-122"/>
                <a:ea typeface="楷体" panose="02010609060101010101" charset="-122"/>
                <a:cs typeface="楷体" panose="02010609060101010101" charset="-122"/>
                <a:sym typeface="+mn-ea"/>
              </a:rPr>
              <a:t>1851</a:t>
            </a:r>
            <a:r>
              <a:rPr lang="zh-CN" altLang="en-US" b="1" dirty="0">
                <a:latin typeface="楷体" panose="02010609060101010101" charset="-122"/>
                <a:ea typeface="楷体" panose="02010609060101010101" charset="-122"/>
                <a:cs typeface="楷体" panose="02010609060101010101" charset="-122"/>
                <a:sym typeface="+mn-ea"/>
              </a:rPr>
              <a:t>年，</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英国城镇人口首次超过乡村人口（人类史上尚属首次）</a:t>
            </a:r>
            <a:r>
              <a:rPr lang="zh-CN" altLang="en-US" b="1" dirty="0">
                <a:latin typeface="楷体" panose="02010609060101010101" charset="-122"/>
                <a:ea typeface="楷体" panose="02010609060101010101" charset="-122"/>
                <a:cs typeface="楷体" panose="02010609060101010101" charset="-122"/>
                <a:sym typeface="+mn-ea"/>
              </a:rPr>
              <a:t>。到</a:t>
            </a:r>
            <a:r>
              <a:rPr lang="en-US" altLang="zh-CN" b="1" dirty="0">
                <a:latin typeface="楷体" panose="02010609060101010101" charset="-122"/>
                <a:ea typeface="楷体" panose="02010609060101010101" charset="-122"/>
                <a:cs typeface="楷体" panose="02010609060101010101" charset="-122"/>
                <a:sym typeface="+mn-ea"/>
              </a:rPr>
              <a:t>19</a:t>
            </a:r>
            <a:r>
              <a:rPr lang="zh-CN" altLang="en-US" b="1" dirty="0">
                <a:latin typeface="楷体" panose="02010609060101010101" charset="-122"/>
                <a:ea typeface="楷体" panose="02010609060101010101" charset="-122"/>
                <a:cs typeface="楷体" panose="02010609060101010101" charset="-122"/>
                <a:sym typeface="+mn-ea"/>
              </a:rPr>
              <a:t>世纪末，英国城镇人口已经占总人口的</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四分之三</a:t>
            </a:r>
            <a:r>
              <a:rPr lang="zh-CN" altLang="en-US" b="1" dirty="0">
                <a:latin typeface="楷体" panose="02010609060101010101" charset="-122"/>
                <a:ea typeface="楷体" panose="02010609060101010101" charset="-122"/>
                <a:cs typeface="楷体" panose="02010609060101010101" charset="-122"/>
                <a:sym typeface="+mn-ea"/>
              </a:rPr>
              <a:t>。城市环境得到改善，一些基础设施建立起来。</a:t>
            </a:r>
            <a:endParaRPr lang="zh-CN" altLang="en-US" b="1" dirty="0">
              <a:latin typeface="楷体" panose="02010609060101010101" charset="-122"/>
              <a:ea typeface="楷体" panose="02010609060101010101" charset="-122"/>
              <a:cs typeface="楷体" panose="02010609060101010101" charset="-122"/>
              <a:sym typeface="+mn-ea"/>
            </a:endParaRPr>
          </a:p>
        </p:txBody>
      </p:sp>
      <p:sp>
        <p:nvSpPr>
          <p:cNvPr id="24" name="文本框 23"/>
          <p:cNvSpPr txBox="1"/>
          <p:nvPr/>
        </p:nvSpPr>
        <p:spPr>
          <a:xfrm>
            <a:off x="7818120" y="1772285"/>
            <a:ext cx="872490" cy="368300"/>
          </a:xfrm>
          <a:prstGeom prst="rect">
            <a:avLst/>
          </a:prstGeom>
          <a:noFill/>
        </p:spPr>
        <p:txBody>
          <a:bodyPr wrap="none" rtlCol="0" anchor="t">
            <a:spAutoFit/>
          </a:bodyPr>
          <a:p>
            <a:r>
              <a:rPr lang="zh-CN" altLang="zh-CN" b="1" dirty="0">
                <a:latin typeface="方正粗黑宋简体" panose="02000000000000000000" charset="-122"/>
                <a:ea typeface="方正粗黑宋简体" panose="02000000000000000000" charset="-122"/>
                <a:sym typeface="+mn-ea"/>
              </a:rPr>
              <a:t>影响：</a:t>
            </a:r>
            <a:endParaRPr lang="zh-CN" altLang="zh-CN" b="1" dirty="0">
              <a:latin typeface="方正粗黑宋简体" panose="02000000000000000000" charset="-122"/>
              <a:ea typeface="方正粗黑宋简体" panose="02000000000000000000" charset="-122"/>
              <a:sym typeface="+mn-ea"/>
            </a:endParaRPr>
          </a:p>
        </p:txBody>
      </p:sp>
      <p:sp>
        <p:nvSpPr>
          <p:cNvPr id="25" name="文本框 24"/>
          <p:cNvSpPr txBox="1"/>
          <p:nvPr/>
        </p:nvSpPr>
        <p:spPr>
          <a:xfrm>
            <a:off x="8550275" y="1772285"/>
            <a:ext cx="3401060" cy="368300"/>
          </a:xfrm>
          <a:prstGeom prst="rect">
            <a:avLst/>
          </a:prstGeom>
          <a:noFill/>
        </p:spPr>
        <p:txBody>
          <a:bodyPr wrap="none" rtlCol="0" anchor="t">
            <a:spAutoFit/>
          </a:bodyPr>
          <a:p>
            <a:r>
              <a:rPr lang="zh-CN" altLang="en-US" b="1" dirty="0">
                <a:solidFill>
                  <a:schemeClr val="tx1"/>
                </a:solidFill>
                <a:latin typeface="楷体" panose="02010609060101010101" charset="-122"/>
                <a:ea typeface="楷体" panose="02010609060101010101" charset="-122"/>
                <a:sym typeface="+mn-ea"/>
              </a:rPr>
              <a:t>人们的</a:t>
            </a:r>
            <a:r>
              <a:rPr lang="zh-CN" altLang="en-US" b="1" dirty="0">
                <a:solidFill>
                  <a:srgbClr val="FF0000"/>
                </a:solidFill>
                <a:latin typeface="楷体" panose="02010609060101010101" charset="-122"/>
                <a:ea typeface="楷体" panose="02010609060101010101" charset="-122"/>
                <a:sym typeface="+mn-ea"/>
              </a:rPr>
              <a:t>生活方式</a:t>
            </a:r>
            <a:r>
              <a:rPr lang="zh-CN" altLang="en-US" b="1" dirty="0">
                <a:solidFill>
                  <a:schemeClr val="tx1"/>
                </a:solidFill>
                <a:latin typeface="楷体" panose="02010609060101010101" charset="-122"/>
                <a:ea typeface="楷体" panose="02010609060101010101" charset="-122"/>
                <a:sym typeface="+mn-ea"/>
              </a:rPr>
              <a:t>也在发生着变化</a:t>
            </a:r>
            <a:endParaRPr lang="zh-CN" altLang="en-US"/>
          </a:p>
        </p:txBody>
      </p:sp>
      <p:sp>
        <p:nvSpPr>
          <p:cNvPr id="26" name="文本框 25"/>
          <p:cNvSpPr txBox="1"/>
          <p:nvPr/>
        </p:nvSpPr>
        <p:spPr>
          <a:xfrm>
            <a:off x="7733665" y="2140585"/>
            <a:ext cx="1463675" cy="368300"/>
          </a:xfrm>
          <a:prstGeom prst="rect">
            <a:avLst/>
          </a:prstGeom>
          <a:noFill/>
        </p:spPr>
        <p:txBody>
          <a:bodyPr wrap="none" rtlCol="0" anchor="t">
            <a:spAutoFit/>
          </a:bodyPr>
          <a:p>
            <a:r>
              <a:rPr lang="en-US" altLang="zh-CN" b="1" dirty="0">
                <a:solidFill>
                  <a:srgbClr val="FF0000"/>
                </a:solidFill>
                <a:latin typeface="方正粗黑宋简体" panose="02000000000000000000" charset="-122"/>
                <a:ea typeface="方正粗黑宋简体" panose="02000000000000000000" charset="-122"/>
                <a:cs typeface="方正粗黑宋简体" panose="02000000000000000000" charset="-122"/>
                <a:sym typeface="+mn-ea"/>
              </a:rPr>
              <a:t>5</a:t>
            </a:r>
            <a:r>
              <a:rPr lang="zh-CN" altLang="en-US" b="1" dirty="0">
                <a:solidFill>
                  <a:srgbClr val="FF0000"/>
                </a:solidFill>
                <a:latin typeface="方正粗黑宋简体" panose="02000000000000000000" charset="-122"/>
                <a:ea typeface="方正粗黑宋简体" panose="02000000000000000000" charset="-122"/>
                <a:cs typeface="方正粗黑宋简体" panose="02000000000000000000" charset="-122"/>
                <a:sym typeface="+mn-ea"/>
              </a:rPr>
              <a:t>、</a:t>
            </a:r>
            <a:r>
              <a:rPr lang="zh-CN" altLang="zh-CN" b="1" dirty="0">
                <a:solidFill>
                  <a:srgbClr val="FF0000"/>
                </a:solidFill>
                <a:latin typeface="方正粗黑宋简体" panose="02000000000000000000" charset="-122"/>
                <a:ea typeface="方正粗黑宋简体" panose="02000000000000000000" charset="-122"/>
                <a:cs typeface="方正粗黑宋简体" panose="02000000000000000000" charset="-122"/>
                <a:sym typeface="+mn-ea"/>
              </a:rPr>
              <a:t>社会问题</a:t>
            </a:r>
            <a:endParaRPr lang="zh-CN" altLang="zh-CN" b="1" dirty="0">
              <a:solidFill>
                <a:srgbClr val="FF0000"/>
              </a:solidFill>
              <a:latin typeface="方正粗黑宋简体" panose="02000000000000000000" charset="-122"/>
              <a:ea typeface="方正粗黑宋简体" panose="02000000000000000000" charset="-122"/>
              <a:cs typeface="方正粗黑宋简体" panose="02000000000000000000" charset="-122"/>
              <a:sym typeface="+mn-ea"/>
            </a:endParaRPr>
          </a:p>
        </p:txBody>
      </p:sp>
      <p:sp>
        <p:nvSpPr>
          <p:cNvPr id="27" name="文本框 26"/>
          <p:cNvSpPr txBox="1"/>
          <p:nvPr/>
        </p:nvSpPr>
        <p:spPr>
          <a:xfrm>
            <a:off x="7912100" y="2877185"/>
            <a:ext cx="4269105" cy="1309370"/>
          </a:xfrm>
          <a:prstGeom prst="rect">
            <a:avLst/>
          </a:prstGeom>
          <a:noFill/>
        </p:spPr>
        <p:txBody>
          <a:bodyPr wrap="square" rtlCol="0" anchor="t">
            <a:spAutoFit/>
          </a:bodyPr>
          <a:p>
            <a:pPr>
              <a:lnSpc>
                <a:spcPct val="110000"/>
              </a:lnSpc>
            </a:pPr>
            <a:r>
              <a:rPr lang="zh-CN" altLang="zh-CN" b="1" dirty="0">
                <a:effectLst/>
                <a:latin typeface="楷体" panose="02010609060101010101" charset="-122"/>
                <a:ea typeface="楷体" panose="02010609060101010101" charset="-122"/>
                <a:cs typeface="楷体" panose="02010609060101010101" charset="-122"/>
                <a:sym typeface="+mn-ea"/>
              </a:rPr>
              <a:t>①</a:t>
            </a:r>
            <a:r>
              <a:rPr lang="zh-CN" altLang="zh-CN" b="1" dirty="0">
                <a:solidFill>
                  <a:srgbClr val="FF0000"/>
                </a:solidFill>
                <a:effectLst/>
                <a:latin typeface="楷体" panose="02010609060101010101" charset="-122"/>
                <a:ea typeface="楷体" panose="02010609060101010101" charset="-122"/>
                <a:cs typeface="楷体" panose="02010609060101010101" charset="-122"/>
                <a:sym typeface="+mn-ea"/>
              </a:rPr>
              <a:t>环境污染</a:t>
            </a:r>
            <a:r>
              <a:rPr lang="zh-CN" altLang="zh-CN" b="1" dirty="0">
                <a:effectLst/>
                <a:latin typeface="楷体" panose="02010609060101010101" charset="-122"/>
                <a:ea typeface="楷体" panose="02010609060101010101" charset="-122"/>
                <a:cs typeface="楷体" panose="02010609060101010101" charset="-122"/>
                <a:sym typeface="+mn-ea"/>
              </a:rPr>
              <a:t>影响着人们的身体健康；</a:t>
            </a:r>
            <a:endParaRPr lang="zh-CN" altLang="zh-CN" b="1" dirty="0">
              <a:solidFill>
                <a:schemeClr val="tx1"/>
              </a:solidFill>
              <a:effectLst/>
              <a:latin typeface="楷体" panose="02010609060101010101" charset="-122"/>
              <a:ea typeface="楷体" panose="02010609060101010101" charset="-122"/>
              <a:cs typeface="楷体" panose="02010609060101010101" charset="-122"/>
            </a:endParaRPr>
          </a:p>
          <a:p>
            <a:pPr>
              <a:lnSpc>
                <a:spcPct val="110000"/>
              </a:lnSpc>
            </a:pPr>
            <a:r>
              <a:rPr lang="zh-CN" altLang="zh-CN" b="1" dirty="0">
                <a:effectLst/>
                <a:latin typeface="楷体" panose="02010609060101010101" charset="-122"/>
                <a:ea typeface="楷体" panose="02010609060101010101" charset="-122"/>
                <a:cs typeface="楷体" panose="02010609060101010101" charset="-122"/>
                <a:sym typeface="+mn-ea"/>
              </a:rPr>
              <a:t>②</a:t>
            </a:r>
            <a:r>
              <a:rPr lang="zh-CN" altLang="zh-CN" b="1" dirty="0">
                <a:solidFill>
                  <a:srgbClr val="FF0000"/>
                </a:solidFill>
                <a:effectLst/>
                <a:latin typeface="楷体" panose="02010609060101010101" charset="-122"/>
                <a:ea typeface="楷体" panose="02010609060101010101" charset="-122"/>
                <a:cs typeface="楷体" panose="02010609060101010101" charset="-122"/>
                <a:sym typeface="+mn-ea"/>
              </a:rPr>
              <a:t>贫富分化加剧，社会矛盾激化</a:t>
            </a:r>
            <a:r>
              <a:rPr lang="zh-CN" altLang="zh-CN" b="1" dirty="0">
                <a:effectLst/>
                <a:latin typeface="楷体" panose="02010609060101010101" charset="-122"/>
                <a:ea typeface="楷体" panose="02010609060101010101" charset="-122"/>
                <a:cs typeface="楷体" panose="02010609060101010101" charset="-122"/>
                <a:sym typeface="+mn-ea"/>
              </a:rPr>
              <a:t>。社会矛盾日趋尖锐，工人的反抗斗争日益强烈。</a:t>
            </a:r>
            <a:endParaRPr lang="zh-CN" altLang="en-US">
              <a:effectLst/>
            </a:endParaRPr>
          </a:p>
        </p:txBody>
      </p:sp>
      <p:sp>
        <p:nvSpPr>
          <p:cNvPr id="28" name="文本框 27"/>
          <p:cNvSpPr txBox="1"/>
          <p:nvPr/>
        </p:nvSpPr>
        <p:spPr>
          <a:xfrm>
            <a:off x="7818120" y="2508885"/>
            <a:ext cx="872490" cy="368300"/>
          </a:xfrm>
          <a:prstGeom prst="rect">
            <a:avLst/>
          </a:prstGeom>
          <a:noFill/>
        </p:spPr>
        <p:txBody>
          <a:bodyPr wrap="none" rtlCol="0" anchor="t">
            <a:spAutoFit/>
          </a:bodyPr>
          <a:p>
            <a:r>
              <a:rPr lang="zh-CN" altLang="zh-CN" b="1" dirty="0">
                <a:latin typeface="方正粗黑宋简体" panose="02000000000000000000" charset="-122"/>
                <a:ea typeface="方正粗黑宋简体" panose="02000000000000000000" charset="-122"/>
                <a:sym typeface="+mn-ea"/>
              </a:rPr>
              <a:t>表现：</a:t>
            </a:r>
            <a:endParaRPr lang="zh-CN" altLang="en-US">
              <a:latin typeface="方正粗黑宋简体" panose="02000000000000000000" charset="-122"/>
              <a:ea typeface="方正粗黑宋简体" panose="02000000000000000000" charset="-122"/>
            </a:endParaRPr>
          </a:p>
        </p:txBody>
      </p:sp>
      <p:pic>
        <p:nvPicPr>
          <p:cNvPr id="29" name="图片 28"/>
          <p:cNvPicPr>
            <a:picLocks noChangeAspect="1"/>
          </p:cNvPicPr>
          <p:nvPr/>
        </p:nvPicPr>
        <p:blipFill>
          <a:blip r:embed="rId1"/>
          <a:stretch>
            <a:fillRect/>
          </a:stretch>
        </p:blipFill>
        <p:spPr>
          <a:xfrm>
            <a:off x="7734300" y="4186555"/>
            <a:ext cx="4446905" cy="26606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ppt_x"/>
                                          </p:val>
                                        </p:tav>
                                        <p:tav tm="100000">
                                          <p:val>
                                            <p:strVal val="#ppt_x"/>
                                          </p:val>
                                        </p:tav>
                                      </p:tavLst>
                                    </p:anim>
                                    <p:anim calcmode="lin" valueType="num">
                                      <p:cBhvr additive="base">
                                        <p:cTn id="1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500" fill="hold"/>
                                        <p:tgtEl>
                                          <p:spTgt spid="11"/>
                                        </p:tgtEl>
                                        <p:attrNameLst>
                                          <p:attrName>ppt_x</p:attrName>
                                        </p:attrNameLst>
                                      </p:cBhvr>
                                      <p:tavLst>
                                        <p:tav tm="0">
                                          <p:val>
                                            <p:strVal val="#ppt_x"/>
                                          </p:val>
                                        </p:tav>
                                        <p:tav tm="100000">
                                          <p:val>
                                            <p:strVal val="#ppt_x"/>
                                          </p:val>
                                        </p:tav>
                                      </p:tavLst>
                                    </p:anim>
                                    <p:anim calcmode="lin" valueType="num">
                                      <p:cBhvr additive="base">
                                        <p:cTn id="19" dur="500" fill="hold"/>
                                        <p:tgtEl>
                                          <p:spTgt spid="11"/>
                                        </p:tgtEl>
                                        <p:attrNameLst>
                                          <p:attrName>ppt_y</p:attrName>
                                        </p:attrNameLst>
                                      </p:cBhvr>
                                      <p:tavLst>
                                        <p:tav tm="0">
                                          <p:val>
                                            <p:strVal val="1+#ppt_h/2"/>
                                          </p:val>
                                        </p:tav>
                                        <p:tav tm="100000">
                                          <p:val>
                                            <p:strVal val="#ppt_y"/>
                                          </p:val>
                                        </p:tav>
                                      </p:tavLst>
                                    </p:anim>
                                  </p:childTnLst>
                                </p:cTn>
                              </p:par>
                            </p:childTnLst>
                          </p:cTn>
                        </p:par>
                        <p:par>
                          <p:cTn id="20" fill="hold">
                            <p:stCondLst>
                              <p:cond delay="500"/>
                            </p:stCondLst>
                            <p:childTnLst>
                              <p:par>
                                <p:cTn id="21" presetID="2" presetClass="entr" presetSubtype="4" fill="hold" grpId="0" nodeType="after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additive="base">
                                        <p:cTn id="23" dur="500" fill="hold"/>
                                        <p:tgtEl>
                                          <p:spTgt spid="12"/>
                                        </p:tgtEl>
                                        <p:attrNameLst>
                                          <p:attrName>ppt_x</p:attrName>
                                        </p:attrNameLst>
                                      </p:cBhvr>
                                      <p:tavLst>
                                        <p:tav tm="0">
                                          <p:val>
                                            <p:strVal val="#ppt_x"/>
                                          </p:val>
                                        </p:tav>
                                        <p:tav tm="100000">
                                          <p:val>
                                            <p:strVal val="#ppt_x"/>
                                          </p:val>
                                        </p:tav>
                                      </p:tavLst>
                                    </p:anim>
                                    <p:anim calcmode="lin" valueType="num">
                                      <p:cBhvr additive="base">
                                        <p:cTn id="2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5"/>
                                        </p:tgtEl>
                                        <p:attrNameLst>
                                          <p:attrName>style.visibility</p:attrName>
                                        </p:attrNameLst>
                                      </p:cBhvr>
                                      <p:to>
                                        <p:strVal val="visible"/>
                                      </p:to>
                                    </p:set>
                                    <p:anim calcmode="lin" valueType="num">
                                      <p:cBhvr additive="base">
                                        <p:cTn id="29" dur="500" fill="hold"/>
                                        <p:tgtEl>
                                          <p:spTgt spid="15"/>
                                        </p:tgtEl>
                                        <p:attrNameLst>
                                          <p:attrName>ppt_x</p:attrName>
                                        </p:attrNameLst>
                                      </p:cBhvr>
                                      <p:tavLst>
                                        <p:tav tm="0">
                                          <p:val>
                                            <p:strVal val="#ppt_x"/>
                                          </p:val>
                                        </p:tav>
                                        <p:tav tm="100000">
                                          <p:val>
                                            <p:strVal val="#ppt_x"/>
                                          </p:val>
                                        </p:tav>
                                      </p:tavLst>
                                    </p:anim>
                                    <p:anim calcmode="lin" valueType="num">
                                      <p:cBhvr additive="base">
                                        <p:cTn id="30" dur="500" fill="hold"/>
                                        <p:tgtEl>
                                          <p:spTgt spid="15"/>
                                        </p:tgtEl>
                                        <p:attrNameLst>
                                          <p:attrName>ppt_y</p:attrName>
                                        </p:attrNameLst>
                                      </p:cBhvr>
                                      <p:tavLst>
                                        <p:tav tm="0">
                                          <p:val>
                                            <p:strVal val="1+#ppt_h/2"/>
                                          </p:val>
                                        </p:tav>
                                        <p:tav tm="100000">
                                          <p:val>
                                            <p:strVal val="#ppt_y"/>
                                          </p:val>
                                        </p:tav>
                                      </p:tavLst>
                                    </p:anim>
                                  </p:childTnLst>
                                </p:cTn>
                              </p:par>
                            </p:childTnLst>
                          </p:cTn>
                        </p:par>
                        <p:par>
                          <p:cTn id="31" fill="hold">
                            <p:stCondLst>
                              <p:cond delay="500"/>
                            </p:stCondLst>
                            <p:childTnLst>
                              <p:par>
                                <p:cTn id="32" presetID="2" presetClass="entr" presetSubtype="4" fill="hold" grpId="0" nodeType="afterEffect">
                                  <p:stCondLst>
                                    <p:cond delay="0"/>
                                  </p:stCondLst>
                                  <p:childTnLst>
                                    <p:set>
                                      <p:cBhvr>
                                        <p:cTn id="33" dur="1" fill="hold">
                                          <p:stCondLst>
                                            <p:cond delay="0"/>
                                          </p:stCondLst>
                                        </p:cTn>
                                        <p:tgtEl>
                                          <p:spTgt spid="16"/>
                                        </p:tgtEl>
                                        <p:attrNameLst>
                                          <p:attrName>style.visibility</p:attrName>
                                        </p:attrNameLst>
                                      </p:cBhvr>
                                      <p:to>
                                        <p:strVal val="visible"/>
                                      </p:to>
                                    </p:set>
                                    <p:anim calcmode="lin" valueType="num">
                                      <p:cBhvr additive="base">
                                        <p:cTn id="34" dur="500" fill="hold"/>
                                        <p:tgtEl>
                                          <p:spTgt spid="16"/>
                                        </p:tgtEl>
                                        <p:attrNameLst>
                                          <p:attrName>ppt_x</p:attrName>
                                        </p:attrNameLst>
                                      </p:cBhvr>
                                      <p:tavLst>
                                        <p:tav tm="0">
                                          <p:val>
                                            <p:strVal val="#ppt_x"/>
                                          </p:val>
                                        </p:tav>
                                        <p:tav tm="100000">
                                          <p:val>
                                            <p:strVal val="#ppt_x"/>
                                          </p:val>
                                        </p:tav>
                                      </p:tavLst>
                                    </p:anim>
                                    <p:anim calcmode="lin" valueType="num">
                                      <p:cBhvr additive="base">
                                        <p:cTn id="35" dur="500" fill="hold"/>
                                        <p:tgtEl>
                                          <p:spTgt spid="16"/>
                                        </p:tgtEl>
                                        <p:attrNameLst>
                                          <p:attrName>ppt_y</p:attrName>
                                        </p:attrNameLst>
                                      </p:cBhvr>
                                      <p:tavLst>
                                        <p:tav tm="0">
                                          <p:val>
                                            <p:strVal val="1+#ppt_h/2"/>
                                          </p:val>
                                        </p:tav>
                                        <p:tav tm="100000">
                                          <p:val>
                                            <p:strVal val="#ppt_y"/>
                                          </p:val>
                                        </p:tav>
                                      </p:tavLst>
                                    </p:anim>
                                  </p:childTnLst>
                                </p:cTn>
                              </p:par>
                            </p:childTnLst>
                          </p:cTn>
                        </p:par>
                        <p:par>
                          <p:cTn id="36" fill="hold">
                            <p:stCondLst>
                              <p:cond delay="1000"/>
                            </p:stCondLst>
                            <p:childTnLst>
                              <p:par>
                                <p:cTn id="37" presetID="2" presetClass="entr" presetSubtype="4" fill="hold" grpId="0" nodeType="afterEffect">
                                  <p:stCondLst>
                                    <p:cond delay="0"/>
                                  </p:stCondLst>
                                  <p:childTnLst>
                                    <p:set>
                                      <p:cBhvr>
                                        <p:cTn id="38" dur="1" fill="hold">
                                          <p:stCondLst>
                                            <p:cond delay="0"/>
                                          </p:stCondLst>
                                        </p:cTn>
                                        <p:tgtEl>
                                          <p:spTgt spid="17"/>
                                        </p:tgtEl>
                                        <p:attrNameLst>
                                          <p:attrName>style.visibility</p:attrName>
                                        </p:attrNameLst>
                                      </p:cBhvr>
                                      <p:to>
                                        <p:strVal val="visible"/>
                                      </p:to>
                                    </p:set>
                                    <p:anim calcmode="lin" valueType="num">
                                      <p:cBhvr additive="base">
                                        <p:cTn id="39" dur="500" fill="hold"/>
                                        <p:tgtEl>
                                          <p:spTgt spid="17"/>
                                        </p:tgtEl>
                                        <p:attrNameLst>
                                          <p:attrName>ppt_x</p:attrName>
                                        </p:attrNameLst>
                                      </p:cBhvr>
                                      <p:tavLst>
                                        <p:tav tm="0">
                                          <p:val>
                                            <p:strVal val="#ppt_x"/>
                                          </p:val>
                                        </p:tav>
                                        <p:tav tm="100000">
                                          <p:val>
                                            <p:strVal val="#ppt_x"/>
                                          </p:val>
                                        </p:tav>
                                      </p:tavLst>
                                    </p:anim>
                                    <p:anim calcmode="lin" valueType="num">
                                      <p:cBhvr additive="base">
                                        <p:cTn id="4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0">
                                            <p:txEl>
                                              <p:pRg st="0" end="0"/>
                                            </p:txEl>
                                          </p:spTgt>
                                        </p:tgtEl>
                                        <p:attrNameLst>
                                          <p:attrName>style.visibility</p:attrName>
                                        </p:attrNameLst>
                                      </p:cBhvr>
                                      <p:to>
                                        <p:strVal val="visible"/>
                                      </p:to>
                                    </p:set>
                                    <p:anim calcmode="lin" valueType="num">
                                      <p:cBhvr additive="base">
                                        <p:cTn id="45" dur="500" fill="hold"/>
                                        <p:tgtEl>
                                          <p:spTgt spid="20">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0">
                                            <p:txEl>
                                              <p:pRg st="0" end="0"/>
                                            </p:txEl>
                                          </p:spTgt>
                                        </p:tgtEl>
                                        <p:attrNameLst>
                                          <p:attrName>ppt_y</p:attrName>
                                        </p:attrNameLst>
                                      </p:cBhvr>
                                      <p:tavLst>
                                        <p:tav tm="0">
                                          <p:val>
                                            <p:strVal val="1+#ppt_h/2"/>
                                          </p:val>
                                        </p:tav>
                                        <p:tav tm="100000">
                                          <p:val>
                                            <p:strVal val="#ppt_y"/>
                                          </p:val>
                                        </p:tav>
                                      </p:tavLst>
                                    </p:anim>
                                  </p:childTnLst>
                                </p:cTn>
                              </p:par>
                            </p:childTnLst>
                          </p:cTn>
                        </p:par>
                        <p:par>
                          <p:cTn id="47" fill="hold">
                            <p:stCondLst>
                              <p:cond delay="500"/>
                            </p:stCondLst>
                            <p:childTnLst>
                              <p:par>
                                <p:cTn id="48" presetID="2" presetClass="entr" presetSubtype="4" fill="hold" grpId="0" nodeType="afterEffect">
                                  <p:stCondLst>
                                    <p:cond delay="0"/>
                                  </p:stCondLst>
                                  <p:childTnLst>
                                    <p:set>
                                      <p:cBhvr>
                                        <p:cTn id="49" dur="1" fill="hold">
                                          <p:stCondLst>
                                            <p:cond delay="0"/>
                                          </p:stCondLst>
                                        </p:cTn>
                                        <p:tgtEl>
                                          <p:spTgt spid="23"/>
                                        </p:tgtEl>
                                        <p:attrNameLst>
                                          <p:attrName>style.visibility</p:attrName>
                                        </p:attrNameLst>
                                      </p:cBhvr>
                                      <p:to>
                                        <p:strVal val="visible"/>
                                      </p:to>
                                    </p:set>
                                    <p:anim calcmode="lin" valueType="num">
                                      <p:cBhvr additive="base">
                                        <p:cTn id="50" dur="500" fill="hold"/>
                                        <p:tgtEl>
                                          <p:spTgt spid="23"/>
                                        </p:tgtEl>
                                        <p:attrNameLst>
                                          <p:attrName>ppt_x</p:attrName>
                                        </p:attrNameLst>
                                      </p:cBhvr>
                                      <p:tavLst>
                                        <p:tav tm="0">
                                          <p:val>
                                            <p:strVal val="#ppt_x"/>
                                          </p:val>
                                        </p:tav>
                                        <p:tav tm="100000">
                                          <p:val>
                                            <p:strVal val="#ppt_x"/>
                                          </p:val>
                                        </p:tav>
                                      </p:tavLst>
                                    </p:anim>
                                    <p:anim calcmode="lin" valueType="num">
                                      <p:cBhvr additive="base">
                                        <p:cTn id="51" dur="500" fill="hold"/>
                                        <p:tgtEl>
                                          <p:spTgt spid="23"/>
                                        </p:tgtEl>
                                        <p:attrNameLst>
                                          <p:attrName>ppt_y</p:attrName>
                                        </p:attrNameLst>
                                      </p:cBhvr>
                                      <p:tavLst>
                                        <p:tav tm="0">
                                          <p:val>
                                            <p:strVal val="1+#ppt_h/2"/>
                                          </p:val>
                                        </p:tav>
                                        <p:tav tm="100000">
                                          <p:val>
                                            <p:strVal val="#ppt_y"/>
                                          </p:val>
                                        </p:tav>
                                      </p:tavLst>
                                    </p:anim>
                                  </p:childTnLst>
                                </p:cTn>
                              </p:par>
                            </p:childTnLst>
                          </p:cTn>
                        </p:par>
                        <p:par>
                          <p:cTn id="52" fill="hold">
                            <p:stCondLst>
                              <p:cond delay="1000"/>
                            </p:stCondLst>
                            <p:childTnLst>
                              <p:par>
                                <p:cTn id="53" presetID="2" presetClass="entr" presetSubtype="4" fill="hold" grpId="0" nodeType="afterEffect">
                                  <p:stCondLst>
                                    <p:cond delay="0"/>
                                  </p:stCondLst>
                                  <p:childTnLst>
                                    <p:set>
                                      <p:cBhvr>
                                        <p:cTn id="54" dur="1" fill="hold">
                                          <p:stCondLst>
                                            <p:cond delay="0"/>
                                          </p:stCondLst>
                                        </p:cTn>
                                        <p:tgtEl>
                                          <p:spTgt spid="25"/>
                                        </p:tgtEl>
                                        <p:attrNameLst>
                                          <p:attrName>style.visibility</p:attrName>
                                        </p:attrNameLst>
                                      </p:cBhvr>
                                      <p:to>
                                        <p:strVal val="visible"/>
                                      </p:to>
                                    </p:set>
                                    <p:anim calcmode="lin" valueType="num">
                                      <p:cBhvr additive="base">
                                        <p:cTn id="55" dur="500" fill="hold"/>
                                        <p:tgtEl>
                                          <p:spTgt spid="25"/>
                                        </p:tgtEl>
                                        <p:attrNameLst>
                                          <p:attrName>ppt_x</p:attrName>
                                        </p:attrNameLst>
                                      </p:cBhvr>
                                      <p:tavLst>
                                        <p:tav tm="0">
                                          <p:val>
                                            <p:strVal val="#ppt_x"/>
                                          </p:val>
                                        </p:tav>
                                        <p:tav tm="100000">
                                          <p:val>
                                            <p:strVal val="#ppt_x"/>
                                          </p:val>
                                        </p:tav>
                                      </p:tavLst>
                                    </p:anim>
                                    <p:anim calcmode="lin" valueType="num">
                                      <p:cBhvr additive="base">
                                        <p:cTn id="56"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7"/>
                                        </p:tgtEl>
                                        <p:attrNameLst>
                                          <p:attrName>style.visibility</p:attrName>
                                        </p:attrNameLst>
                                      </p:cBhvr>
                                      <p:to>
                                        <p:strVal val="visible"/>
                                      </p:to>
                                    </p:set>
                                    <p:anim calcmode="lin" valueType="num">
                                      <p:cBhvr additive="base">
                                        <p:cTn id="61" dur="500" fill="hold"/>
                                        <p:tgtEl>
                                          <p:spTgt spid="27"/>
                                        </p:tgtEl>
                                        <p:attrNameLst>
                                          <p:attrName>ppt_x</p:attrName>
                                        </p:attrNameLst>
                                      </p:cBhvr>
                                      <p:tavLst>
                                        <p:tav tm="0">
                                          <p:val>
                                            <p:strVal val="#ppt_x"/>
                                          </p:val>
                                        </p:tav>
                                        <p:tav tm="100000">
                                          <p:val>
                                            <p:strVal val="#ppt_x"/>
                                          </p:val>
                                        </p:tav>
                                      </p:tavLst>
                                    </p:anim>
                                    <p:anim calcmode="lin" valueType="num">
                                      <p:cBhvr additive="base">
                                        <p:cTn id="62" dur="500" fill="hold"/>
                                        <p:tgtEl>
                                          <p:spTgt spid="27"/>
                                        </p:tgtEl>
                                        <p:attrNameLst>
                                          <p:attrName>ppt_y</p:attrName>
                                        </p:attrNameLst>
                                      </p:cBhvr>
                                      <p:tavLst>
                                        <p:tav tm="0">
                                          <p:val>
                                            <p:strVal val="1+#ppt_h/2"/>
                                          </p:val>
                                        </p:tav>
                                        <p:tav tm="100000">
                                          <p:val>
                                            <p:strVal val="#ppt_y"/>
                                          </p:val>
                                        </p:tav>
                                      </p:tavLst>
                                    </p:anim>
                                  </p:childTnLst>
                                </p:cTn>
                              </p:par>
                            </p:childTnLst>
                          </p:cTn>
                        </p:par>
                        <p:par>
                          <p:cTn id="63" fill="hold">
                            <p:stCondLst>
                              <p:cond delay="500"/>
                            </p:stCondLst>
                            <p:childTnLst>
                              <p:par>
                                <p:cTn id="64" presetID="2" presetClass="entr" presetSubtype="4" fill="hold" nodeType="afterEffect">
                                  <p:stCondLst>
                                    <p:cond delay="0"/>
                                  </p:stCondLst>
                                  <p:childTnLst>
                                    <p:set>
                                      <p:cBhvr>
                                        <p:cTn id="65" dur="1" fill="hold">
                                          <p:stCondLst>
                                            <p:cond delay="0"/>
                                          </p:stCondLst>
                                        </p:cTn>
                                        <p:tgtEl>
                                          <p:spTgt spid="29"/>
                                        </p:tgtEl>
                                        <p:attrNameLst>
                                          <p:attrName>style.visibility</p:attrName>
                                        </p:attrNameLst>
                                      </p:cBhvr>
                                      <p:to>
                                        <p:strVal val="visible"/>
                                      </p:to>
                                    </p:set>
                                    <p:anim calcmode="lin" valueType="num">
                                      <p:cBhvr additive="base">
                                        <p:cTn id="66" dur="500" fill="hold"/>
                                        <p:tgtEl>
                                          <p:spTgt spid="29"/>
                                        </p:tgtEl>
                                        <p:attrNameLst>
                                          <p:attrName>ppt_x</p:attrName>
                                        </p:attrNameLst>
                                      </p:cBhvr>
                                      <p:tavLst>
                                        <p:tav tm="0">
                                          <p:val>
                                            <p:strVal val="#ppt_x"/>
                                          </p:val>
                                        </p:tav>
                                        <p:tav tm="100000">
                                          <p:val>
                                            <p:strVal val="#ppt_x"/>
                                          </p:val>
                                        </p:tav>
                                      </p:tavLst>
                                    </p:anim>
                                    <p:anim calcmode="lin" valueType="num">
                                      <p:cBhvr additive="base">
                                        <p:cTn id="67"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1" grpId="0"/>
      <p:bldP spid="12" grpId="0"/>
      <p:bldP spid="15" grpId="0"/>
      <p:bldP spid="16" grpId="0"/>
      <p:bldP spid="17" grpId="0"/>
      <p:bldP spid="23" grpId="0"/>
      <p:bldP spid="25" grpId="0"/>
      <p:bldP spid="2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 name="文本框 20"/>
          <p:cNvSpPr txBox="1"/>
          <p:nvPr/>
        </p:nvSpPr>
        <p:spPr>
          <a:xfrm>
            <a:off x="635" y="-8255"/>
            <a:ext cx="5297805" cy="398780"/>
          </a:xfrm>
          <a:prstGeom prst="rect">
            <a:avLst/>
          </a:prstGeom>
          <a:noFill/>
          <a:ln w="9525">
            <a:noFill/>
          </a:ln>
        </p:spPr>
        <p:txBody>
          <a:bodyPr wrap="square" anchor="t">
            <a:spAutoFit/>
          </a:bodyPr>
          <a:p>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第</a:t>
            </a:r>
            <a:r>
              <a:rPr lang="en-US"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7</a:t>
            </a:r>
            <a:r>
              <a:rPr lang="zh-CN" altLang="en-US" sz="2000" b="1">
                <a:solidFill>
                  <a:srgbClr val="C00000"/>
                </a:solidFill>
                <a:latin typeface="方正粗黑宋简体" panose="02000000000000000000" charset="-122"/>
                <a:ea typeface="方正粗黑宋简体" panose="02000000000000000000" charset="-122"/>
                <a:cs typeface="方正粗黑宋简体" panose="02000000000000000000" charset="-122"/>
              </a:rPr>
              <a:t>课 近代西方的科学家</a:t>
            </a:r>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a:t>
            </a:r>
            <a:r>
              <a:rPr lang="en-US"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P28-29</a:t>
            </a:r>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a:t>
            </a:r>
            <a:endParaRPr kumimoji="1" lang="zh-CN" altLang="en-US" sz="2000" b="1" noProof="0" dirty="0">
              <a:solidFill>
                <a:schemeClr val="tx1"/>
              </a:solidFill>
              <a:latin typeface="Arial" panose="020B0604020202020204" pitchFamily="34" charset="0"/>
              <a:ea typeface="黑体" panose="02010609060101010101" pitchFamily="49" charset="-122"/>
              <a:cs typeface="方正粗黑宋简体" panose="02000000000000000000" charset="-122"/>
              <a:sym typeface="+mn-ea"/>
            </a:endParaRPr>
          </a:p>
        </p:txBody>
      </p:sp>
      <p:sp>
        <p:nvSpPr>
          <p:cNvPr id="4" name="文本框 3"/>
          <p:cNvSpPr txBox="1"/>
          <p:nvPr/>
        </p:nvSpPr>
        <p:spPr>
          <a:xfrm>
            <a:off x="635" y="390525"/>
            <a:ext cx="872490" cy="368300"/>
          </a:xfrm>
          <a:prstGeom prst="rect">
            <a:avLst/>
          </a:prstGeom>
          <a:noFill/>
        </p:spPr>
        <p:txBody>
          <a:bodyPr wrap="none" rtlCol="0" anchor="t">
            <a:spAutoFit/>
          </a:bodyPr>
          <a:p>
            <a:r>
              <a:rPr lang="zh-CN" altLang="en-US" b="1" dirty="0" smtClean="0">
                <a:solidFill>
                  <a:srgbClr val="FF0000"/>
                </a:solidFill>
                <a:latin typeface="方正粗黑宋简体" panose="02000000000000000000" charset="-122"/>
                <a:ea typeface="方正粗黑宋简体" panose="02000000000000000000" charset="-122"/>
                <a:sym typeface="+mn-ea"/>
              </a:rPr>
              <a:t>牛顿：</a:t>
            </a:r>
            <a:endParaRPr lang="zh-CN" altLang="en-US" b="1" dirty="0" smtClean="0">
              <a:solidFill>
                <a:srgbClr val="FF0000"/>
              </a:solidFill>
              <a:latin typeface="方正粗黑宋简体" panose="02000000000000000000" charset="-122"/>
              <a:ea typeface="方正粗黑宋简体" panose="02000000000000000000" charset="-122"/>
              <a:sym typeface="+mn-ea"/>
            </a:endParaRPr>
          </a:p>
        </p:txBody>
      </p:sp>
      <p:sp>
        <p:nvSpPr>
          <p:cNvPr id="6" name="文本框 5"/>
          <p:cNvSpPr txBox="1"/>
          <p:nvPr/>
        </p:nvSpPr>
        <p:spPr>
          <a:xfrm>
            <a:off x="833755" y="390525"/>
            <a:ext cx="3630930" cy="368300"/>
          </a:xfrm>
          <a:prstGeom prst="rect">
            <a:avLst/>
          </a:prstGeom>
          <a:noFill/>
        </p:spPr>
        <p:txBody>
          <a:bodyPr wrap="none" rtlCol="0" anchor="t">
            <a:spAutoFit/>
          </a:bodyPr>
          <a:p>
            <a:r>
              <a:rPr lang="zh-CN" altLang="en-US" b="1" dirty="0">
                <a:solidFill>
                  <a:srgbClr val="FF0000"/>
                </a:solidFill>
                <a:latin typeface="楷体" panose="02010609060101010101" charset="-122"/>
                <a:ea typeface="楷体" panose="02010609060101010101" charset="-122"/>
                <a:sym typeface="+mn-ea"/>
              </a:rPr>
              <a:t>英国</a:t>
            </a:r>
            <a:r>
              <a:rPr lang="zh-CN" altLang="en-US" b="1" dirty="0">
                <a:solidFill>
                  <a:schemeClr val="tx1"/>
                </a:solidFill>
                <a:latin typeface="楷体" panose="02010609060101010101" charset="-122"/>
                <a:ea typeface="楷体" panose="02010609060101010101" charset="-122"/>
                <a:sym typeface="+mn-ea"/>
              </a:rPr>
              <a:t>物理学家、数学家、</a:t>
            </a:r>
            <a:r>
              <a:rPr lang="zh-CN" altLang="en-US" b="1" dirty="0" smtClean="0">
                <a:solidFill>
                  <a:schemeClr val="tx1"/>
                </a:solidFill>
                <a:latin typeface="楷体" panose="02010609060101010101" charset="-122"/>
                <a:ea typeface="楷体" panose="02010609060101010101" charset="-122"/>
                <a:sym typeface="+mn-ea"/>
              </a:rPr>
              <a:t>天文学家</a:t>
            </a:r>
            <a:endParaRPr lang="zh-CN" altLang="en-US" b="1" dirty="0" smtClean="0">
              <a:solidFill>
                <a:schemeClr val="tx1"/>
              </a:solidFill>
              <a:latin typeface="楷体" panose="02010609060101010101" charset="-122"/>
              <a:ea typeface="楷体" panose="02010609060101010101" charset="-122"/>
              <a:sym typeface="+mn-ea"/>
            </a:endParaRPr>
          </a:p>
        </p:txBody>
      </p:sp>
      <p:sp>
        <p:nvSpPr>
          <p:cNvPr id="7" name="文本框 6"/>
          <p:cNvSpPr txBox="1"/>
          <p:nvPr/>
        </p:nvSpPr>
        <p:spPr>
          <a:xfrm>
            <a:off x="635" y="758825"/>
            <a:ext cx="872490" cy="368300"/>
          </a:xfrm>
          <a:prstGeom prst="rect">
            <a:avLst/>
          </a:prstGeom>
          <a:noFill/>
        </p:spPr>
        <p:txBody>
          <a:bodyPr wrap="none" rtlCol="0" anchor="t">
            <a:spAutoFit/>
          </a:bodyPr>
          <a:p>
            <a:r>
              <a:rPr lang="zh-CN" altLang="en-US" b="1" smtClean="0">
                <a:ln>
                  <a:noFill/>
                </a:ln>
                <a:solidFill>
                  <a:schemeClr val="tx1"/>
                </a:solidFill>
                <a:effectLst/>
                <a:uLnTx/>
                <a:uFillTx/>
                <a:latin typeface="方正粗黑宋简体" panose="02000000000000000000" charset="-122"/>
                <a:ea typeface="方正粗黑宋简体" panose="02000000000000000000" charset="-122"/>
                <a:cs typeface="+mn-ea"/>
                <a:sym typeface="+mn-ea"/>
              </a:rPr>
              <a:t>成就：</a:t>
            </a:r>
            <a:endParaRPr lang="zh-CN" altLang="en-US" b="1" smtClean="0">
              <a:ln>
                <a:noFill/>
              </a:ln>
              <a:solidFill>
                <a:schemeClr val="tx1"/>
              </a:solidFill>
              <a:effectLst/>
              <a:uLnTx/>
              <a:uFillTx/>
              <a:latin typeface="方正粗黑宋简体" panose="02000000000000000000" charset="-122"/>
              <a:ea typeface="方正粗黑宋简体" panose="02000000000000000000" charset="-122"/>
              <a:cs typeface="+mn-ea"/>
              <a:sym typeface="+mn-ea"/>
            </a:endParaRPr>
          </a:p>
        </p:txBody>
      </p:sp>
      <p:sp>
        <p:nvSpPr>
          <p:cNvPr id="8" name="文本框 7"/>
          <p:cNvSpPr txBox="1"/>
          <p:nvPr/>
        </p:nvSpPr>
        <p:spPr>
          <a:xfrm>
            <a:off x="691515" y="758825"/>
            <a:ext cx="6393180" cy="922020"/>
          </a:xfrm>
          <a:prstGeom prst="rect">
            <a:avLst/>
          </a:prstGeom>
          <a:noFill/>
        </p:spPr>
        <p:txBody>
          <a:bodyPr wrap="square" rtlCol="0" anchor="t">
            <a:spAutoFit/>
          </a:bodyPr>
          <a:p>
            <a:r>
              <a:rPr lang="zh-CN" altLang="en-US" b="1" smtClean="0">
                <a:ln>
                  <a:noFill/>
                </a:ln>
                <a:effectLst/>
                <a:uLnTx/>
                <a:uFillTx/>
                <a:latin typeface="楷体" panose="02010609060101010101" charset="-122"/>
                <a:ea typeface="楷体" panose="02010609060101010101" charset="-122"/>
                <a:cs typeface="楷体" panose="02010609060101010101" charset="-122"/>
                <a:sym typeface="+mn-ea"/>
              </a:rPr>
              <a:t>①</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万有引力定律</a:t>
            </a:r>
            <a:r>
              <a:rPr lang="zh-CN" altLang="en-US" b="1" smtClean="0">
                <a:ln>
                  <a:noFill/>
                </a:ln>
                <a:effectLst/>
                <a:uLnTx/>
                <a:uFillTx/>
                <a:latin typeface="楷体" panose="02010609060101010101" charset="-122"/>
                <a:ea typeface="楷体" panose="02010609060101010101" charset="-122"/>
                <a:cs typeface="楷体" panose="02010609060101010101" charset="-122"/>
                <a:sym typeface="+mn-ea"/>
              </a:rPr>
              <a:t>、</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光学分析</a:t>
            </a:r>
            <a:r>
              <a:rPr lang="zh-CN" altLang="en-US" b="1" smtClean="0">
                <a:ln>
                  <a:noFill/>
                </a:ln>
                <a:effectLst/>
                <a:uLnTx/>
                <a:uFillTx/>
                <a:latin typeface="楷体" panose="02010609060101010101" charset="-122"/>
                <a:ea typeface="楷体" panose="02010609060101010101" charset="-122"/>
                <a:cs typeface="楷体" panose="02010609060101010101" charset="-122"/>
                <a:sym typeface="+mn-ea"/>
              </a:rPr>
              <a:t>和</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微积分学</a:t>
            </a:r>
            <a:r>
              <a:rPr lang="zh-CN" altLang="en-US" b="1" smtClean="0">
                <a:ln>
                  <a:noFill/>
                </a:ln>
                <a:effectLst/>
                <a:uLnTx/>
                <a:uFillTx/>
                <a:latin typeface="楷体" panose="02010609060101010101" charset="-122"/>
                <a:ea typeface="楷体" panose="02010609060101010101" charset="-122"/>
                <a:cs typeface="楷体" panose="02010609060101010101" charset="-122"/>
                <a:sym typeface="+mn-ea"/>
              </a:rPr>
              <a:t>是他的三大成就。②1687年，牛顿出版了具有划时代意义的科学巨著</a:t>
            </a:r>
            <a:r>
              <a:rPr lang="en-US" altLang="zh-CN" b="1" dirty="0">
                <a:solidFill>
                  <a:srgbClr val="FF0000"/>
                </a:solidFill>
                <a:latin typeface="楷体" panose="02010609060101010101" charset="-122"/>
                <a:ea typeface="楷体" panose="02010609060101010101" charset="-122"/>
                <a:cs typeface="楷体" panose="02010609060101010101" charset="-122"/>
                <a:sym typeface="+mn-ea"/>
              </a:rPr>
              <a:t>《</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自然哲学的科学原理</a:t>
            </a:r>
            <a:r>
              <a:rPr lang="en-US" altLang="zh-CN" b="1" dirty="0">
                <a:solidFill>
                  <a:srgbClr val="FF0000"/>
                </a:solidFill>
                <a:latin typeface="楷体" panose="02010609060101010101" charset="-122"/>
                <a:ea typeface="楷体" panose="02010609060101010101" charset="-122"/>
                <a:cs typeface="楷体" panose="02010609060101010101" charset="-122"/>
                <a:sym typeface="+mn-ea"/>
              </a:rPr>
              <a:t>》</a:t>
            </a:r>
            <a:r>
              <a:rPr lang="zh-CN" altLang="en-US" b="1" smtClean="0">
                <a:ln>
                  <a:noFill/>
                </a:ln>
                <a:effectLst/>
                <a:uLnTx/>
                <a:uFillTx/>
                <a:latin typeface="楷体" panose="02010609060101010101" charset="-122"/>
                <a:ea typeface="楷体" panose="02010609060101010101" charset="-122"/>
                <a:cs typeface="楷体" panose="02010609060101010101" charset="-122"/>
                <a:sym typeface="+mn-ea"/>
              </a:rPr>
              <a:t>，使物理学成为一门</a:t>
            </a:r>
            <a:r>
              <a:rPr lang="zh-CN" altLang="en-US" b="1" smtClean="0">
                <a:ln>
                  <a:noFill/>
                </a:ln>
                <a:solidFill>
                  <a:srgbClr val="FF0000"/>
                </a:solidFill>
                <a:effectLst/>
                <a:uLnTx/>
                <a:uFillTx/>
                <a:latin typeface="楷体" panose="02010609060101010101" charset="-122"/>
                <a:ea typeface="楷体" panose="02010609060101010101" charset="-122"/>
                <a:cs typeface="楷体" panose="02010609060101010101" charset="-122"/>
                <a:sym typeface="+mn-ea"/>
              </a:rPr>
              <a:t>独立的科学</a:t>
            </a:r>
            <a:r>
              <a:rPr lang="zh-CN" altLang="en-US" b="1" smtClean="0">
                <a:ln>
                  <a:noFill/>
                </a:ln>
                <a:effectLst/>
                <a:uLnTx/>
                <a:uFillTx/>
                <a:latin typeface="楷体" panose="02010609060101010101" charset="-122"/>
                <a:ea typeface="楷体" panose="02010609060101010101" charset="-122"/>
                <a:cs typeface="楷体" panose="02010609060101010101" charset="-122"/>
                <a:sym typeface="+mn-ea"/>
              </a:rPr>
              <a:t>。</a:t>
            </a:r>
            <a:endParaRPr lang="zh-CN" altLang="en-US">
              <a:latin typeface="楷体" panose="02010609060101010101" charset="-122"/>
              <a:ea typeface="楷体" panose="02010609060101010101" charset="-122"/>
              <a:cs typeface="楷体" panose="02010609060101010101" charset="-122"/>
            </a:endParaRPr>
          </a:p>
        </p:txBody>
      </p:sp>
      <p:sp>
        <p:nvSpPr>
          <p:cNvPr id="9" name="文本框 8"/>
          <p:cNvSpPr txBox="1"/>
          <p:nvPr/>
        </p:nvSpPr>
        <p:spPr>
          <a:xfrm>
            <a:off x="635" y="1680845"/>
            <a:ext cx="872490" cy="368300"/>
          </a:xfrm>
          <a:prstGeom prst="rect">
            <a:avLst/>
          </a:prstGeom>
          <a:noFill/>
        </p:spPr>
        <p:txBody>
          <a:bodyPr wrap="none" rtlCol="0" anchor="t">
            <a:spAutoFit/>
          </a:bodyPr>
          <a:p>
            <a:r>
              <a:rPr lang="zh-CN" altLang="en-US" b="1" smtClean="0">
                <a:solidFill>
                  <a:schemeClr val="tx1"/>
                </a:solidFill>
                <a:effectLst/>
                <a:latin typeface="方正粗黑宋简体" panose="02000000000000000000" charset="-122"/>
                <a:ea typeface="方正粗黑宋简体" panose="02000000000000000000" charset="-122"/>
                <a:sym typeface="+mn-ea"/>
              </a:rPr>
              <a:t>地位：</a:t>
            </a:r>
            <a:endParaRPr lang="zh-CN" altLang="en-US" b="1" smtClean="0">
              <a:solidFill>
                <a:schemeClr val="tx1"/>
              </a:solidFill>
              <a:effectLst/>
              <a:latin typeface="方正粗黑宋简体" panose="02000000000000000000" charset="-122"/>
              <a:ea typeface="方正粗黑宋简体" panose="02000000000000000000" charset="-122"/>
              <a:sym typeface="+mn-ea"/>
            </a:endParaRPr>
          </a:p>
        </p:txBody>
      </p:sp>
      <p:sp>
        <p:nvSpPr>
          <p:cNvPr id="10" name="文本框 9"/>
          <p:cNvSpPr txBox="1"/>
          <p:nvPr/>
        </p:nvSpPr>
        <p:spPr>
          <a:xfrm>
            <a:off x="691515" y="1680845"/>
            <a:ext cx="5126990" cy="368300"/>
          </a:xfrm>
          <a:prstGeom prst="rect">
            <a:avLst/>
          </a:prstGeom>
          <a:noFill/>
        </p:spPr>
        <p:txBody>
          <a:bodyPr wrap="none" rtlCol="0" anchor="t">
            <a:spAutoFit/>
          </a:bodyPr>
          <a:p>
            <a:pPr eaLnBrk="1" fontAlgn="base" hangingPunct="1">
              <a:spcBef>
                <a:spcPct val="0"/>
              </a:spcBef>
              <a:spcAft>
                <a:spcPct val="0"/>
              </a:spcAft>
              <a:buFont typeface="Arial" panose="020B0604020202020204" pitchFamily="34" charset="0"/>
              <a:buNone/>
            </a:pPr>
            <a:r>
              <a:rPr lang="zh-CN" altLang="en-US" b="1" dirty="0" smtClean="0">
                <a:solidFill>
                  <a:srgbClr val="FF0000"/>
                </a:solidFill>
                <a:latin typeface="楷体" panose="02010609060101010101" charset="-122"/>
                <a:ea typeface="楷体" panose="02010609060101010101" charset="-122"/>
                <a:sym typeface="+mn-ea"/>
              </a:rPr>
              <a:t>近代自然科学的奠基人之一   </a:t>
            </a:r>
            <a:r>
              <a:rPr lang="en-US" altLang="zh-CN" b="1" dirty="0" smtClean="0">
                <a:solidFill>
                  <a:srgbClr val="FF0000"/>
                </a:solidFill>
                <a:latin typeface="楷体" panose="02010609060101010101" charset="-122"/>
                <a:ea typeface="楷体" panose="02010609060101010101" charset="-122"/>
                <a:sym typeface="+mn-ea"/>
              </a:rPr>
              <a:t>“</a:t>
            </a:r>
            <a:r>
              <a:rPr lang="zh-CN" altLang="en-US" b="1" dirty="0" smtClean="0">
                <a:solidFill>
                  <a:srgbClr val="FF0000"/>
                </a:solidFill>
                <a:latin typeface="楷体" panose="02010609060101010101" charset="-122"/>
                <a:ea typeface="楷体" panose="02010609060101010101" charset="-122"/>
                <a:sym typeface="+mn-ea"/>
              </a:rPr>
              <a:t>现代科学之父</a:t>
            </a:r>
            <a:r>
              <a:rPr lang="en-US" altLang="zh-CN" b="1" dirty="0" smtClean="0">
                <a:solidFill>
                  <a:srgbClr val="FF0000"/>
                </a:solidFill>
                <a:latin typeface="楷体" panose="02010609060101010101" charset="-122"/>
                <a:ea typeface="楷体" panose="02010609060101010101" charset="-122"/>
                <a:sym typeface="+mn-ea"/>
              </a:rPr>
              <a:t>”</a:t>
            </a:r>
            <a:endParaRPr lang="en-US" altLang="zh-CN" b="1" dirty="0" smtClean="0">
              <a:solidFill>
                <a:srgbClr val="FF0000"/>
              </a:solidFill>
              <a:latin typeface="楷体" panose="02010609060101010101" charset="-122"/>
              <a:ea typeface="楷体" panose="02010609060101010101" charset="-122"/>
              <a:sym typeface="+mn-ea"/>
            </a:endParaRPr>
          </a:p>
        </p:txBody>
      </p:sp>
      <p:sp>
        <p:nvSpPr>
          <p:cNvPr id="11" name="文本框 10"/>
          <p:cNvSpPr txBox="1"/>
          <p:nvPr/>
        </p:nvSpPr>
        <p:spPr>
          <a:xfrm>
            <a:off x="635" y="2049145"/>
            <a:ext cx="690880" cy="368300"/>
          </a:xfrm>
          <a:prstGeom prst="rect">
            <a:avLst/>
          </a:prstGeom>
          <a:noFill/>
        </p:spPr>
        <p:txBody>
          <a:bodyPr wrap="square" rtlCol="0" anchor="t">
            <a:spAutoFit/>
          </a:bodyPr>
          <a:p>
            <a:r>
              <a:rPr lang="zh-CN" altLang="en-US" b="1" smtClean="0">
                <a:solidFill>
                  <a:schemeClr val="tx1"/>
                </a:solidFill>
                <a:effectLst/>
                <a:latin typeface="方正粗黑宋简体" panose="02000000000000000000" charset="-122"/>
                <a:ea typeface="方正粗黑宋简体" panose="02000000000000000000" charset="-122"/>
                <a:sym typeface="+mn-ea"/>
              </a:rPr>
              <a:t>影响：</a:t>
            </a:r>
            <a:endParaRPr lang="zh-CN" altLang="en-US" b="1" smtClean="0">
              <a:solidFill>
                <a:schemeClr val="tx1"/>
              </a:solidFill>
              <a:effectLst/>
              <a:latin typeface="方正粗黑宋简体" panose="02000000000000000000" charset="-122"/>
              <a:ea typeface="方正粗黑宋简体" panose="02000000000000000000" charset="-122"/>
              <a:sym typeface="+mn-ea"/>
            </a:endParaRPr>
          </a:p>
        </p:txBody>
      </p:sp>
      <p:sp>
        <p:nvSpPr>
          <p:cNvPr id="12" name="文本框 11"/>
          <p:cNvSpPr txBox="1"/>
          <p:nvPr/>
        </p:nvSpPr>
        <p:spPr>
          <a:xfrm>
            <a:off x="691515" y="2049145"/>
            <a:ext cx="6619240" cy="368300"/>
          </a:xfrm>
          <a:prstGeom prst="rect">
            <a:avLst/>
          </a:prstGeom>
          <a:noFill/>
        </p:spPr>
        <p:txBody>
          <a:bodyPr wrap="none" rtlCol="0" anchor="t">
            <a:spAutoFit/>
          </a:bodyPr>
          <a:p>
            <a:r>
              <a:rPr lang="zh-CN" altLang="en-US" b="1" dirty="0" smtClean="0">
                <a:latin typeface="楷体" panose="02010609060101010101" charset="-122"/>
                <a:ea typeface="楷体" panose="02010609060101010101" charset="-122"/>
                <a:sym typeface="+mn-ea"/>
              </a:rPr>
              <a:t>牛顿</a:t>
            </a:r>
            <a:r>
              <a:rPr lang="zh-CN" altLang="en-US" b="1" dirty="0" smtClean="0">
                <a:solidFill>
                  <a:prstClr val="black"/>
                </a:solidFill>
                <a:latin typeface="楷体" panose="02010609060101010101" charset="-122"/>
                <a:ea typeface="楷体" panose="02010609060101010101" charset="-122"/>
                <a:sym typeface="Arial Rounded MT Bold" pitchFamily="34" charset="0"/>
              </a:rPr>
              <a:t>的科学发现，使人类对客观世界的探索向前迈进了一大步。</a:t>
            </a:r>
            <a:endParaRPr lang="zh-CN" altLang="en-US"/>
          </a:p>
        </p:txBody>
      </p:sp>
      <p:sp>
        <p:nvSpPr>
          <p:cNvPr id="13" name="文本框 12"/>
          <p:cNvSpPr txBox="1"/>
          <p:nvPr/>
        </p:nvSpPr>
        <p:spPr>
          <a:xfrm>
            <a:off x="7146925" y="390525"/>
            <a:ext cx="2251710" cy="368300"/>
          </a:xfrm>
          <a:prstGeom prst="rect">
            <a:avLst/>
          </a:prstGeom>
          <a:noFill/>
        </p:spPr>
        <p:txBody>
          <a:bodyPr wrap="none" rtlCol="0" anchor="t">
            <a:spAutoFit/>
          </a:bodyPr>
          <a:p>
            <a:r>
              <a:rPr lang="zh-CN" altLang="en-US" b="1" dirty="0" smtClean="0">
                <a:solidFill>
                  <a:schemeClr val="tx1"/>
                </a:solidFill>
                <a:latin typeface="方正粗黑宋简体" panose="02000000000000000000" charset="-122"/>
                <a:ea typeface="方正粗黑宋简体" panose="02000000000000000000" charset="-122"/>
                <a:sym typeface="+mn-ea"/>
              </a:rPr>
              <a:t>牛顿经典力学的影响</a:t>
            </a:r>
            <a:endParaRPr lang="zh-CN" altLang="en-US" b="1" dirty="0" smtClean="0">
              <a:solidFill>
                <a:schemeClr val="tx1"/>
              </a:solidFill>
              <a:latin typeface="方正粗黑宋简体" panose="02000000000000000000" charset="-122"/>
              <a:ea typeface="方正粗黑宋简体" panose="02000000000000000000" charset="-122"/>
              <a:sym typeface="+mn-ea"/>
            </a:endParaRPr>
          </a:p>
        </p:txBody>
      </p:sp>
      <p:sp>
        <p:nvSpPr>
          <p:cNvPr id="14" name="文本框 13"/>
          <p:cNvSpPr txBox="1"/>
          <p:nvPr/>
        </p:nvSpPr>
        <p:spPr>
          <a:xfrm>
            <a:off x="7146925" y="758825"/>
            <a:ext cx="4973955" cy="1322070"/>
          </a:xfrm>
          <a:prstGeom prst="rect">
            <a:avLst/>
          </a:prstGeom>
          <a:noFill/>
        </p:spPr>
        <p:txBody>
          <a:bodyPr wrap="square" rtlCol="0" anchor="t">
            <a:spAutoFit/>
          </a:bodyPr>
          <a:p>
            <a:pPr algn="l"/>
            <a:r>
              <a:rPr lang="en-US" altLang="zh-CN" sz="2000" b="1" dirty="0" smtClean="0">
                <a:latin typeface="楷体" panose="02010609060101010101" charset="-122"/>
                <a:ea typeface="楷体" panose="02010609060101010101" charset="-122"/>
                <a:sym typeface="+mn-ea"/>
              </a:rPr>
              <a:t>①</a:t>
            </a:r>
            <a:r>
              <a:rPr lang="zh-CN" altLang="en-US" sz="2000" b="1" dirty="0" smtClean="0">
                <a:latin typeface="楷体" panose="02010609060101010101" charset="-122"/>
                <a:ea typeface="楷体" panose="02010609060101010101" charset="-122"/>
                <a:sym typeface="+mn-ea"/>
              </a:rPr>
              <a:t>是经典物理学和天文学的基础，</a:t>
            </a:r>
            <a:r>
              <a:rPr lang="zh-CN" altLang="en-US" sz="2000" b="1" dirty="0" smtClean="0">
                <a:solidFill>
                  <a:srgbClr val="FF0000"/>
                </a:solidFill>
                <a:latin typeface="楷体" panose="02010609060101010101" charset="-122"/>
                <a:ea typeface="楷体" panose="02010609060101010101" charset="-122"/>
                <a:sym typeface="+mn-ea"/>
              </a:rPr>
              <a:t>是近代科学形成的标志</a:t>
            </a:r>
            <a:r>
              <a:rPr lang="zh-CN" altLang="en-US" sz="2000" b="1" dirty="0" smtClean="0">
                <a:solidFill>
                  <a:schemeClr val="tx1"/>
                </a:solidFill>
                <a:latin typeface="楷体" panose="02010609060101010101" charset="-122"/>
                <a:ea typeface="楷体" panose="02010609060101010101" charset="-122"/>
                <a:sym typeface="+mn-ea"/>
              </a:rPr>
              <a:t>；</a:t>
            </a:r>
            <a:endParaRPr lang="zh-CN" altLang="en-US" sz="2000" b="1" dirty="0" smtClean="0">
              <a:solidFill>
                <a:srgbClr val="FF0000"/>
              </a:solidFill>
              <a:latin typeface="楷体" panose="02010609060101010101" charset="-122"/>
              <a:ea typeface="楷体" panose="02010609060101010101" charset="-122"/>
              <a:sym typeface="+mn-ea"/>
            </a:endParaRPr>
          </a:p>
          <a:p>
            <a:pPr algn="l"/>
            <a:r>
              <a:rPr lang="zh-CN" altLang="en-US" sz="2000" b="1" dirty="0" smtClean="0">
                <a:solidFill>
                  <a:prstClr val="black"/>
                </a:solidFill>
                <a:latin typeface="楷体" panose="02010609060101010101" charset="-122"/>
                <a:ea typeface="楷体" panose="02010609060101010101" charset="-122"/>
                <a:sym typeface="+mn-ea"/>
              </a:rPr>
              <a:t>②</a:t>
            </a:r>
            <a:r>
              <a:rPr lang="zh-CN" altLang="en-US" sz="2000" b="1" dirty="0">
                <a:solidFill>
                  <a:prstClr val="black"/>
                </a:solidFill>
                <a:latin typeface="楷体" panose="02010609060101010101" charset="-122"/>
                <a:ea typeface="楷体" panose="02010609060101010101" charset="-122"/>
                <a:sym typeface="+mn-ea"/>
              </a:rPr>
              <a:t>牛顿力学和热学引发了</a:t>
            </a:r>
            <a:r>
              <a:rPr lang="zh-CN" altLang="en-US" sz="2000" b="1" dirty="0">
                <a:solidFill>
                  <a:srgbClr val="FF0000"/>
                </a:solidFill>
                <a:latin typeface="楷体" panose="02010609060101010101" charset="-122"/>
                <a:ea typeface="楷体" panose="02010609060101010101" charset="-122"/>
                <a:sym typeface="+mn-ea"/>
              </a:rPr>
              <a:t>第一次工业革命</a:t>
            </a:r>
            <a:r>
              <a:rPr lang="zh-CN" altLang="en-US" sz="2000" b="1" dirty="0">
                <a:solidFill>
                  <a:schemeClr val="tx1"/>
                </a:solidFill>
                <a:latin typeface="楷体" panose="02010609060101010101" charset="-122"/>
                <a:ea typeface="楷体" panose="02010609060101010101" charset="-122"/>
                <a:sym typeface="+mn-ea"/>
              </a:rPr>
              <a:t>；</a:t>
            </a:r>
            <a:endParaRPr lang="zh-CN" altLang="en-US" sz="2000" b="1" dirty="0">
              <a:solidFill>
                <a:srgbClr val="FF0000"/>
              </a:solidFill>
              <a:latin typeface="楷体" panose="02010609060101010101" charset="-122"/>
              <a:ea typeface="楷体" panose="02010609060101010101" charset="-122"/>
              <a:sym typeface="+mn-ea"/>
            </a:endParaRPr>
          </a:p>
          <a:p>
            <a:pPr algn="l"/>
            <a:r>
              <a:rPr lang="zh-CN" altLang="en-US" sz="2000" b="1" dirty="0">
                <a:solidFill>
                  <a:schemeClr val="tx1"/>
                </a:solidFill>
                <a:latin typeface="楷体" panose="02010609060101010101" charset="-122"/>
                <a:ea typeface="楷体" panose="02010609060101010101" charset="-122"/>
                <a:sym typeface="+mn-ea"/>
              </a:rPr>
              <a:t>③</a:t>
            </a:r>
            <a:r>
              <a:rPr lang="zh-CN" altLang="en-US" sz="2000" b="1" dirty="0">
                <a:solidFill>
                  <a:prstClr val="black"/>
                </a:solidFill>
                <a:latin typeface="楷体" panose="02010609060101010101" charset="-122"/>
                <a:ea typeface="楷体" panose="02010609060101010101" charset="-122"/>
                <a:sym typeface="+mn-ea"/>
              </a:rPr>
              <a:t>为</a:t>
            </a:r>
            <a:r>
              <a:rPr lang="zh-CN" altLang="en-US" sz="2000" b="1" dirty="0">
                <a:solidFill>
                  <a:srgbClr val="FF0000"/>
                </a:solidFill>
                <a:latin typeface="楷体" panose="02010609060101010101" charset="-122"/>
                <a:ea typeface="楷体" panose="02010609060101010101" charset="-122"/>
                <a:sym typeface="+mn-ea"/>
              </a:rPr>
              <a:t>启蒙思想</a:t>
            </a:r>
            <a:r>
              <a:rPr lang="zh-CN" altLang="en-US" sz="2000" b="1" dirty="0">
                <a:solidFill>
                  <a:prstClr val="black"/>
                </a:solidFill>
                <a:latin typeface="楷体" panose="02010609060101010101" charset="-122"/>
                <a:ea typeface="楷体" panose="02010609060101010101" charset="-122"/>
                <a:sym typeface="+mn-ea"/>
              </a:rPr>
              <a:t>和唯物主义哲学奠科学基础。</a:t>
            </a:r>
            <a:endParaRPr lang="zh-CN" altLang="en-US" sz="2000" b="1" dirty="0">
              <a:solidFill>
                <a:prstClr val="black"/>
              </a:solidFill>
              <a:latin typeface="楷体" panose="02010609060101010101" charset="-122"/>
              <a:ea typeface="楷体" panose="02010609060101010101" charset="-122"/>
              <a:sym typeface="+mn-ea"/>
            </a:endParaRPr>
          </a:p>
        </p:txBody>
      </p:sp>
      <p:sp>
        <p:nvSpPr>
          <p:cNvPr id="15" name="文本框 14"/>
          <p:cNvSpPr txBox="1"/>
          <p:nvPr/>
        </p:nvSpPr>
        <p:spPr>
          <a:xfrm>
            <a:off x="635" y="2417445"/>
            <a:ext cx="1102360" cy="368300"/>
          </a:xfrm>
          <a:prstGeom prst="rect">
            <a:avLst/>
          </a:prstGeom>
          <a:noFill/>
        </p:spPr>
        <p:txBody>
          <a:bodyPr wrap="none" rtlCol="0" anchor="t">
            <a:spAutoFit/>
          </a:bodyPr>
          <a:p>
            <a:r>
              <a:rPr lang="zh-CN" altLang="en-US" b="1" dirty="0" smtClean="0">
                <a:solidFill>
                  <a:srgbClr val="FF0000"/>
                </a:solidFill>
                <a:latin typeface="方正粗黑宋简体" panose="02000000000000000000" charset="-122"/>
                <a:ea typeface="方正粗黑宋简体" panose="02000000000000000000" charset="-122"/>
                <a:sym typeface="+mn-ea"/>
              </a:rPr>
              <a:t>达尔文：</a:t>
            </a:r>
            <a:endParaRPr lang="zh-CN" altLang="en-US" b="1" dirty="0" smtClean="0">
              <a:solidFill>
                <a:srgbClr val="FF0000"/>
              </a:solidFill>
              <a:latin typeface="方正粗黑宋简体" panose="02000000000000000000" charset="-122"/>
              <a:ea typeface="方正粗黑宋简体" panose="02000000000000000000" charset="-122"/>
              <a:sym typeface="+mn-ea"/>
            </a:endParaRPr>
          </a:p>
        </p:txBody>
      </p:sp>
      <p:sp>
        <p:nvSpPr>
          <p:cNvPr id="16" name="文本框 15"/>
          <p:cNvSpPr txBox="1"/>
          <p:nvPr/>
        </p:nvSpPr>
        <p:spPr>
          <a:xfrm>
            <a:off x="984885" y="2417445"/>
            <a:ext cx="2021840" cy="368300"/>
          </a:xfrm>
          <a:prstGeom prst="rect">
            <a:avLst/>
          </a:prstGeom>
          <a:noFill/>
        </p:spPr>
        <p:txBody>
          <a:bodyPr wrap="none" rtlCol="0" anchor="t">
            <a:spAutoFit/>
          </a:bodyPr>
          <a:p>
            <a:r>
              <a:rPr lang="zh-CN" altLang="en-US" b="1" dirty="0">
                <a:solidFill>
                  <a:srgbClr val="FF0000"/>
                </a:solidFill>
                <a:latin typeface="楷体" panose="02010609060101010101" charset="-122"/>
                <a:ea typeface="楷体" panose="02010609060101010101" charset="-122"/>
                <a:sym typeface="+mn-ea"/>
              </a:rPr>
              <a:t>英国</a:t>
            </a:r>
            <a:r>
              <a:rPr lang="zh-CN" altLang="en-US" b="1" dirty="0">
                <a:solidFill>
                  <a:schemeClr val="tx1"/>
                </a:solidFill>
                <a:latin typeface="楷体" panose="02010609060101010101" charset="-122"/>
                <a:ea typeface="楷体" panose="02010609060101010101" charset="-122"/>
                <a:sym typeface="+mn-ea"/>
              </a:rPr>
              <a:t>著名生物学家</a:t>
            </a:r>
            <a:endParaRPr lang="zh-CN" altLang="en-US" b="1" dirty="0">
              <a:solidFill>
                <a:schemeClr val="tx1"/>
              </a:solidFill>
              <a:latin typeface="楷体" panose="02010609060101010101" charset="-122"/>
              <a:ea typeface="楷体" panose="02010609060101010101" charset="-122"/>
              <a:sym typeface="+mn-ea"/>
            </a:endParaRPr>
          </a:p>
        </p:txBody>
      </p:sp>
      <p:sp>
        <p:nvSpPr>
          <p:cNvPr id="17" name="文本框 16"/>
          <p:cNvSpPr txBox="1"/>
          <p:nvPr/>
        </p:nvSpPr>
        <p:spPr>
          <a:xfrm>
            <a:off x="635" y="2785745"/>
            <a:ext cx="872490" cy="368300"/>
          </a:xfrm>
          <a:prstGeom prst="rect">
            <a:avLst/>
          </a:prstGeom>
          <a:noFill/>
        </p:spPr>
        <p:txBody>
          <a:bodyPr wrap="none" rtlCol="0" anchor="t">
            <a:spAutoFit/>
          </a:bodyPr>
          <a:p>
            <a:r>
              <a:rPr lang="zh-CN" altLang="en-US" b="1" smtClean="0">
                <a:ln>
                  <a:noFill/>
                </a:ln>
                <a:solidFill>
                  <a:schemeClr val="tx1"/>
                </a:solidFill>
                <a:effectLst/>
                <a:uLnTx/>
                <a:uFillTx/>
                <a:latin typeface="方正粗黑宋简体" panose="02000000000000000000" charset="-122"/>
                <a:ea typeface="方正粗黑宋简体" panose="02000000000000000000" charset="-122"/>
                <a:cs typeface="+mn-ea"/>
                <a:sym typeface="+mn-ea"/>
              </a:rPr>
              <a:t>成就：</a:t>
            </a:r>
            <a:endParaRPr lang="zh-CN" altLang="en-US" b="1" smtClean="0">
              <a:ln>
                <a:noFill/>
              </a:ln>
              <a:solidFill>
                <a:schemeClr val="tx1"/>
              </a:solidFill>
              <a:effectLst/>
              <a:uLnTx/>
              <a:uFillTx/>
              <a:latin typeface="方正粗黑宋简体" panose="02000000000000000000" charset="-122"/>
              <a:ea typeface="方正粗黑宋简体" panose="02000000000000000000" charset="-122"/>
              <a:cs typeface="+mn-ea"/>
              <a:sym typeface="+mn-ea"/>
            </a:endParaRPr>
          </a:p>
        </p:txBody>
      </p:sp>
      <p:sp>
        <p:nvSpPr>
          <p:cNvPr id="18" name="文本框 17"/>
          <p:cNvSpPr txBox="1"/>
          <p:nvPr/>
        </p:nvSpPr>
        <p:spPr>
          <a:xfrm>
            <a:off x="691515" y="2785745"/>
            <a:ext cx="6393180" cy="783590"/>
          </a:xfrm>
          <a:prstGeom prst="rect">
            <a:avLst/>
          </a:prstGeom>
          <a:noFill/>
        </p:spPr>
        <p:txBody>
          <a:bodyPr wrap="square" rtlCol="0" anchor="t">
            <a:spAutoFit/>
          </a:bodyPr>
          <a:p>
            <a:pPr>
              <a:lnSpc>
                <a:spcPct val="100000"/>
              </a:lnSpc>
              <a:spcBef>
                <a:spcPct val="50000"/>
              </a:spcBef>
            </a:pPr>
            <a:r>
              <a:rPr lang="zh-CN" altLang="en-US" b="1" dirty="0">
                <a:latin typeface="楷体" panose="02010609060101010101" charset="-122"/>
                <a:ea typeface="楷体" panose="02010609060101010101" charset="-122"/>
                <a:cs typeface="楷体" panose="02010609060101010101" charset="-122"/>
                <a:sym typeface="+mn-ea"/>
              </a:rPr>
              <a:t>1859年，出版了</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《物种起源》，</a:t>
            </a:r>
            <a:r>
              <a:rPr lang="zh-CN" altLang="en-US" b="1" dirty="0">
                <a:latin typeface="楷体" panose="02010609060101010101" charset="-122"/>
                <a:ea typeface="楷体" panose="02010609060101010101" charset="-122"/>
                <a:cs typeface="楷体" panose="02010609060101010101" charset="-122"/>
                <a:sym typeface="+mn-ea"/>
              </a:rPr>
              <a:t>提出了“</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进化论</a:t>
            </a:r>
            <a:r>
              <a:rPr lang="zh-CN" altLang="en-US" b="1" dirty="0">
                <a:latin typeface="楷体" panose="02010609060101010101" charset="-122"/>
                <a:ea typeface="楷体" panose="02010609060101010101" charset="-122"/>
                <a:cs typeface="楷体" panose="02010609060101010101" charset="-122"/>
                <a:sym typeface="+mn-ea"/>
              </a:rPr>
              <a:t>”的观点</a:t>
            </a:r>
            <a:endParaRPr lang="zh-CN" altLang="en-US" b="1" dirty="0">
              <a:solidFill>
                <a:schemeClr val="tx1"/>
              </a:solidFill>
              <a:latin typeface="楷体" panose="02010609060101010101" charset="-122"/>
              <a:ea typeface="楷体" panose="02010609060101010101" charset="-122"/>
              <a:cs typeface="楷体" panose="02010609060101010101" charset="-122"/>
            </a:endParaRPr>
          </a:p>
          <a:p>
            <a:pPr>
              <a:lnSpc>
                <a:spcPct val="100000"/>
              </a:lnSpc>
              <a:spcBef>
                <a:spcPct val="50000"/>
              </a:spcBef>
            </a:pPr>
            <a:r>
              <a:rPr lang="zh-CN" altLang="en-US" b="1" dirty="0">
                <a:latin typeface="楷体" panose="02010609060101010101" charset="-122"/>
                <a:ea typeface="楷体" panose="02010609060101010101" charset="-122"/>
                <a:cs typeface="楷体" panose="02010609060101010101" charset="-122"/>
                <a:sym typeface="+mn-ea"/>
              </a:rPr>
              <a:t>（核心：</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物竞天择，适者生存</a:t>
            </a:r>
            <a:r>
              <a:rPr lang="zh-CN" altLang="en-US" b="1" dirty="0">
                <a:latin typeface="楷体" panose="02010609060101010101" charset="-122"/>
                <a:ea typeface="楷体" panose="02010609060101010101" charset="-122"/>
                <a:cs typeface="楷体" panose="02010609060101010101" charset="-122"/>
                <a:sym typeface="+mn-ea"/>
              </a:rPr>
              <a:t>）</a:t>
            </a:r>
            <a:endParaRPr lang="zh-CN" altLang="en-US">
              <a:latin typeface="楷体" panose="02010609060101010101" charset="-122"/>
              <a:ea typeface="楷体" panose="02010609060101010101" charset="-122"/>
              <a:cs typeface="楷体" panose="02010609060101010101" charset="-122"/>
            </a:endParaRPr>
          </a:p>
        </p:txBody>
      </p:sp>
      <p:sp>
        <p:nvSpPr>
          <p:cNvPr id="19" name="文本框 18"/>
          <p:cNvSpPr txBox="1"/>
          <p:nvPr/>
        </p:nvSpPr>
        <p:spPr>
          <a:xfrm>
            <a:off x="635" y="3569335"/>
            <a:ext cx="872490" cy="368300"/>
          </a:xfrm>
          <a:prstGeom prst="rect">
            <a:avLst/>
          </a:prstGeom>
          <a:noFill/>
        </p:spPr>
        <p:txBody>
          <a:bodyPr wrap="none" rtlCol="0" anchor="t">
            <a:spAutoFit/>
          </a:bodyPr>
          <a:p>
            <a:r>
              <a:rPr lang="zh-CN" altLang="en-US" b="1" smtClean="0">
                <a:solidFill>
                  <a:schemeClr val="tx1"/>
                </a:solidFill>
                <a:effectLst/>
                <a:latin typeface="方正粗黑宋简体" panose="02000000000000000000" charset="-122"/>
                <a:ea typeface="方正粗黑宋简体" panose="02000000000000000000" charset="-122"/>
                <a:sym typeface="+mn-ea"/>
              </a:rPr>
              <a:t>地位：</a:t>
            </a:r>
            <a:endParaRPr lang="zh-CN" altLang="en-US" b="1" smtClean="0">
              <a:solidFill>
                <a:schemeClr val="tx1"/>
              </a:solidFill>
              <a:effectLst/>
              <a:latin typeface="方正粗黑宋简体" panose="02000000000000000000" charset="-122"/>
              <a:ea typeface="方正粗黑宋简体" panose="02000000000000000000" charset="-122"/>
              <a:sym typeface="+mn-ea"/>
            </a:endParaRPr>
          </a:p>
        </p:txBody>
      </p:sp>
      <p:sp>
        <p:nvSpPr>
          <p:cNvPr id="20" name="文本框 19"/>
          <p:cNvSpPr txBox="1"/>
          <p:nvPr/>
        </p:nvSpPr>
        <p:spPr>
          <a:xfrm>
            <a:off x="725805" y="3569335"/>
            <a:ext cx="6420485" cy="368300"/>
          </a:xfrm>
          <a:prstGeom prst="rect">
            <a:avLst/>
          </a:prstGeom>
          <a:noFill/>
        </p:spPr>
        <p:txBody>
          <a:bodyPr wrap="square" rtlCol="0" anchor="t">
            <a:spAutoFit/>
          </a:bodyPr>
          <a:p>
            <a:r>
              <a:rPr lang="zh-CN" altLang="en-US" b="1" dirty="0">
                <a:solidFill>
                  <a:srgbClr val="FF0000"/>
                </a:solidFill>
                <a:latin typeface="楷体" panose="02010609060101010101" charset="-122"/>
                <a:ea typeface="楷体" panose="02010609060101010101" charset="-122"/>
                <a:sym typeface="+mn-ea"/>
              </a:rPr>
              <a:t>近代生物进化论的奠基人       近代自然科学奠基人</a:t>
            </a:r>
            <a:endParaRPr lang="zh-CN" altLang="en-US"/>
          </a:p>
        </p:txBody>
      </p:sp>
      <p:sp>
        <p:nvSpPr>
          <p:cNvPr id="22" name="文本框 21"/>
          <p:cNvSpPr txBox="1"/>
          <p:nvPr/>
        </p:nvSpPr>
        <p:spPr>
          <a:xfrm>
            <a:off x="635" y="3937635"/>
            <a:ext cx="690880" cy="368300"/>
          </a:xfrm>
          <a:prstGeom prst="rect">
            <a:avLst/>
          </a:prstGeom>
          <a:noFill/>
        </p:spPr>
        <p:txBody>
          <a:bodyPr wrap="square" rtlCol="0" anchor="t">
            <a:spAutoFit/>
          </a:bodyPr>
          <a:p>
            <a:r>
              <a:rPr lang="zh-CN" altLang="en-US" b="1" smtClean="0">
                <a:solidFill>
                  <a:schemeClr val="tx1"/>
                </a:solidFill>
                <a:effectLst/>
                <a:latin typeface="方正粗黑宋简体" panose="02000000000000000000" charset="-122"/>
                <a:ea typeface="方正粗黑宋简体" panose="02000000000000000000" charset="-122"/>
                <a:sym typeface="+mn-ea"/>
              </a:rPr>
              <a:t>影响：</a:t>
            </a:r>
            <a:endParaRPr lang="zh-CN" altLang="en-US" b="1" smtClean="0">
              <a:solidFill>
                <a:schemeClr val="tx1"/>
              </a:solidFill>
              <a:effectLst/>
              <a:latin typeface="方正粗黑宋简体" panose="02000000000000000000" charset="-122"/>
              <a:ea typeface="方正粗黑宋简体" panose="02000000000000000000" charset="-122"/>
              <a:sym typeface="+mn-ea"/>
            </a:endParaRPr>
          </a:p>
        </p:txBody>
      </p:sp>
      <p:sp>
        <p:nvSpPr>
          <p:cNvPr id="23" name="文本框 22"/>
          <p:cNvSpPr txBox="1"/>
          <p:nvPr/>
        </p:nvSpPr>
        <p:spPr>
          <a:xfrm>
            <a:off x="691515" y="3937635"/>
            <a:ext cx="11189970" cy="1060450"/>
          </a:xfrm>
          <a:prstGeom prst="rect">
            <a:avLst/>
          </a:prstGeom>
          <a:noFill/>
        </p:spPr>
        <p:txBody>
          <a:bodyPr wrap="square" rtlCol="0" anchor="t">
            <a:spAutoFit/>
          </a:bodyPr>
          <a:p>
            <a:pPr>
              <a:lnSpc>
                <a:spcPct val="100000"/>
              </a:lnSpc>
              <a:spcBef>
                <a:spcPct val="50000"/>
              </a:spcBef>
            </a:pPr>
            <a:r>
              <a:rPr lang="zh-CN" altLang="en-US" b="1" dirty="0">
                <a:latin typeface="楷体" panose="02010609060101010101" charset="-122"/>
                <a:ea typeface="楷体" panose="02010609060101010101" charset="-122"/>
                <a:cs typeface="楷体" panose="02010609060101010101" charset="-122"/>
                <a:sym typeface="宋体" panose="02010600030101010101" pitchFamily="2" charset="-122"/>
              </a:rPr>
              <a:t>《物种起源》的出版，</a:t>
            </a:r>
            <a:r>
              <a:rPr lang="zh-CN" altLang="en-US" b="1" dirty="0">
                <a:solidFill>
                  <a:srgbClr val="FF0000"/>
                </a:solidFill>
                <a:latin typeface="楷体" panose="02010609060101010101" charset="-122"/>
                <a:ea typeface="楷体" panose="02010609060101010101" charset="-122"/>
                <a:cs typeface="楷体" panose="02010609060101010101" charset="-122"/>
                <a:sym typeface="宋体" panose="02010600030101010101" pitchFamily="2" charset="-122"/>
              </a:rPr>
              <a:t>打破了千百年来“上帝创造万物”的神创论，是生物科学的一次伟大革命。</a:t>
            </a:r>
            <a:endParaRPr lang="zh-CN" altLang="en-US" b="1" dirty="0">
              <a:solidFill>
                <a:srgbClr val="FF0000"/>
              </a:solidFill>
              <a:latin typeface="楷体" panose="02010609060101010101" charset="-122"/>
              <a:ea typeface="楷体" panose="02010609060101010101" charset="-122"/>
              <a:cs typeface="楷体" panose="02010609060101010101" charset="-122"/>
              <a:sym typeface="宋体" panose="02010600030101010101" pitchFamily="2" charset="-122"/>
            </a:endParaRPr>
          </a:p>
          <a:p>
            <a:pPr>
              <a:lnSpc>
                <a:spcPct val="100000"/>
              </a:lnSpc>
              <a:spcBef>
                <a:spcPct val="50000"/>
              </a:spcBef>
            </a:pPr>
            <a:r>
              <a:rPr lang="zh-CN" altLang="en-US" b="1" dirty="0">
                <a:latin typeface="楷体" panose="02010609060101010101" charset="-122"/>
                <a:ea typeface="楷体" panose="02010609060101010101" charset="-122"/>
                <a:cs typeface="楷体" panose="02010609060101010101" charset="-122"/>
                <a:sym typeface="宋体" panose="02010600030101010101" pitchFamily="2" charset="-122"/>
              </a:rPr>
              <a:t>（</a:t>
            </a:r>
            <a:r>
              <a:rPr lang="en-US" altLang="zh-CN" b="1" dirty="0" smtClean="0">
                <a:latin typeface="楷体" panose="02010609060101010101" charset="-122"/>
                <a:ea typeface="楷体" panose="02010609060101010101" charset="-122"/>
                <a:cs typeface="楷体" panose="02010609060101010101" charset="-122"/>
                <a:sym typeface="+mn-ea"/>
              </a:rPr>
              <a:t>❶</a:t>
            </a:r>
            <a:r>
              <a:rPr lang="zh-CN" altLang="en-US" b="1" dirty="0" smtClean="0">
                <a:latin typeface="楷体" panose="02010609060101010101" charset="-122"/>
                <a:ea typeface="楷体" panose="02010609060101010101" charset="-122"/>
                <a:cs typeface="楷体" panose="02010609060101010101" charset="-122"/>
                <a:sym typeface="+mn-ea"/>
              </a:rPr>
              <a:t>从</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根本上推翻了</a:t>
            </a:r>
            <a:r>
              <a:rPr lang="en-US" altLang="zh-CN" b="1" dirty="0">
                <a:solidFill>
                  <a:srgbClr val="FF0000"/>
                </a:solidFill>
                <a:latin typeface="楷体" panose="02010609060101010101" charset="-122"/>
                <a:ea typeface="楷体" panose="02010609060101010101" charset="-122"/>
                <a:cs typeface="楷体" panose="02010609060101010101" charset="-122"/>
                <a:sym typeface="+mn-ea"/>
              </a:rPr>
              <a:t>“</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神创论</a:t>
            </a:r>
            <a:r>
              <a:rPr lang="en-US" altLang="zh-CN" b="1" dirty="0">
                <a:solidFill>
                  <a:srgbClr val="FF0000"/>
                </a:solidFill>
                <a:latin typeface="楷体" panose="02010609060101010101" charset="-122"/>
                <a:ea typeface="楷体" panose="02010609060101010101" charset="-122"/>
                <a:cs typeface="楷体" panose="02010609060101010101" charset="-122"/>
                <a:sym typeface="+mn-ea"/>
              </a:rPr>
              <a:t>”</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和</a:t>
            </a:r>
            <a:r>
              <a:rPr lang="en-US" altLang="zh-CN" b="1" dirty="0">
                <a:solidFill>
                  <a:srgbClr val="FF0000"/>
                </a:solidFill>
                <a:latin typeface="楷体" panose="02010609060101010101" charset="-122"/>
                <a:ea typeface="楷体" panose="02010609060101010101" charset="-122"/>
                <a:cs typeface="楷体" panose="02010609060101010101" charset="-122"/>
                <a:sym typeface="+mn-ea"/>
              </a:rPr>
              <a:t>“</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物种不变论</a:t>
            </a:r>
            <a:r>
              <a:rPr lang="en-US" altLang="zh-CN" b="1" dirty="0">
                <a:solidFill>
                  <a:srgbClr val="FF0000"/>
                </a:solidFill>
                <a:latin typeface="楷体" panose="02010609060101010101" charset="-122"/>
                <a:ea typeface="楷体" panose="02010609060101010101" charset="-122"/>
                <a:cs typeface="楷体" panose="02010609060101010101" charset="-122"/>
                <a:sym typeface="+mn-ea"/>
              </a:rPr>
              <a:t>”</a:t>
            </a:r>
            <a:r>
              <a:rPr lang="zh-CN" altLang="en-US" b="1" dirty="0" smtClean="0">
                <a:latin typeface="楷体" panose="02010609060101010101" charset="-122"/>
                <a:ea typeface="楷体" panose="02010609060101010101" charset="-122"/>
                <a:cs typeface="楷体" panose="02010609060101010101" charset="-122"/>
                <a:sym typeface="+mn-ea"/>
              </a:rPr>
              <a:t>；</a:t>
            </a:r>
            <a:r>
              <a:rPr lang="en-US" altLang="zh-CN" b="1" dirty="0" smtClean="0">
                <a:latin typeface="楷体" panose="02010609060101010101" charset="-122"/>
                <a:ea typeface="楷体" panose="02010609060101010101" charset="-122"/>
                <a:cs typeface="楷体" panose="02010609060101010101" charset="-122"/>
                <a:sym typeface="+mn-ea"/>
              </a:rPr>
              <a:t>❷</a:t>
            </a:r>
            <a:r>
              <a:rPr lang="zh-CN" altLang="en-US" b="1" dirty="0" smtClean="0">
                <a:latin typeface="楷体" panose="02010609060101010101" charset="-122"/>
                <a:ea typeface="楷体" panose="02010609060101010101" charset="-122"/>
                <a:cs typeface="楷体" panose="02010609060101010101" charset="-122"/>
                <a:sym typeface="+mn-ea"/>
              </a:rPr>
              <a:t>第一次</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把生物学放在科学的基础上</a:t>
            </a:r>
            <a:r>
              <a:rPr lang="zh-CN" altLang="en-US" b="1" dirty="0">
                <a:latin typeface="楷体" panose="02010609060101010101" charset="-122"/>
                <a:ea typeface="楷体" panose="02010609060101010101" charset="-122"/>
                <a:cs typeface="楷体" panose="02010609060101010101" charset="-122"/>
                <a:sym typeface="+mn-ea"/>
              </a:rPr>
              <a:t>，在科学和社会领域引发了一场革命，同时为生物学和其他学科的科学研究奠定了理论基础</a:t>
            </a:r>
            <a:r>
              <a:rPr lang="zh-CN" altLang="en-US" b="1" dirty="0" smtClean="0">
                <a:latin typeface="楷体" panose="02010609060101010101" charset="-122"/>
                <a:ea typeface="楷体" panose="02010609060101010101" charset="-122"/>
                <a:cs typeface="楷体" panose="02010609060101010101" charset="-122"/>
                <a:sym typeface="+mn-ea"/>
              </a:rPr>
              <a:t>。）</a:t>
            </a:r>
            <a:endParaRPr lang="zh-CN" altLang="en-US" b="1" dirty="0" smtClean="0">
              <a:latin typeface="楷体" panose="02010609060101010101" charset="-122"/>
              <a:ea typeface="楷体" panose="02010609060101010101" charset="-122"/>
              <a:cs typeface="楷体" panose="02010609060101010101" charset="-122"/>
              <a:sym typeface="+mn-ea"/>
            </a:endParaRPr>
          </a:p>
        </p:txBody>
      </p:sp>
      <p:sp>
        <p:nvSpPr>
          <p:cNvPr id="24" name="文本框 23"/>
          <p:cNvSpPr txBox="1"/>
          <p:nvPr/>
        </p:nvSpPr>
        <p:spPr>
          <a:xfrm>
            <a:off x="635" y="4998085"/>
            <a:ext cx="4090670" cy="368300"/>
          </a:xfrm>
          <a:prstGeom prst="rect">
            <a:avLst/>
          </a:prstGeom>
          <a:noFill/>
        </p:spPr>
        <p:txBody>
          <a:bodyPr wrap="none" rtlCol="0" anchor="t">
            <a:spAutoFit/>
          </a:bodyPr>
          <a:p>
            <a:r>
              <a:rPr lang="zh-CN" altLang="en-US" b="1" dirty="0">
                <a:solidFill>
                  <a:srgbClr val="FF0000"/>
                </a:solidFill>
                <a:latin typeface="方正粗黑宋简体" panose="02000000000000000000" charset="-122"/>
                <a:ea typeface="方正粗黑宋简体" panose="02000000000000000000" charset="-122"/>
                <a:sym typeface="+mn-ea"/>
              </a:rPr>
              <a:t>近代科技取得巨大成就的原因有哪些？</a:t>
            </a:r>
            <a:endParaRPr lang="zh-CN" altLang="en-US" b="1" dirty="0">
              <a:solidFill>
                <a:srgbClr val="FF0000"/>
              </a:solidFill>
              <a:latin typeface="方正粗黑宋简体" panose="02000000000000000000" charset="-122"/>
              <a:ea typeface="方正粗黑宋简体" panose="02000000000000000000" charset="-122"/>
              <a:sym typeface="+mn-ea"/>
            </a:endParaRPr>
          </a:p>
        </p:txBody>
      </p:sp>
      <p:sp>
        <p:nvSpPr>
          <p:cNvPr id="25" name="文本框 24"/>
          <p:cNvSpPr txBox="1"/>
          <p:nvPr/>
        </p:nvSpPr>
        <p:spPr>
          <a:xfrm>
            <a:off x="635" y="5366385"/>
            <a:ext cx="7731125" cy="1514475"/>
          </a:xfrm>
          <a:prstGeom prst="rect">
            <a:avLst/>
          </a:prstGeom>
          <a:noFill/>
        </p:spPr>
        <p:txBody>
          <a:bodyPr wrap="square" rtlCol="0" anchor="t">
            <a:spAutoFit/>
          </a:bodyPr>
          <a:p>
            <a:pPr eaLnBrk="0" hangingPunct="0">
              <a:lnSpc>
                <a:spcPct val="103000"/>
              </a:lnSpc>
            </a:pPr>
            <a:r>
              <a:rPr lang="zh-CN" altLang="zh-CN" b="1" dirty="0">
                <a:solidFill>
                  <a:srgbClr val="FF0000"/>
                </a:solidFill>
                <a:latin typeface="楷体" panose="02010609060101010101" charset="-122"/>
                <a:ea typeface="楷体" panose="02010609060101010101" charset="-122"/>
                <a:cs typeface="楷体" panose="02010609060101010101" charset="-122"/>
                <a:sym typeface="+mn-ea"/>
              </a:rPr>
              <a:t>①</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资本主义的产生和发展</a:t>
            </a:r>
            <a:r>
              <a:rPr lang="zh-CN" altLang="zh-CN" b="1" dirty="0">
                <a:solidFill>
                  <a:srgbClr val="FF0000"/>
                </a:solidFill>
                <a:latin typeface="楷体" panose="02010609060101010101" charset="-122"/>
                <a:ea typeface="楷体" panose="02010609060101010101" charset="-122"/>
                <a:cs typeface="楷体" panose="02010609060101010101" charset="-122"/>
                <a:sym typeface="+mn-ea"/>
              </a:rPr>
              <a:t>(</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根本原因</a:t>
            </a:r>
            <a:r>
              <a:rPr lang="zh-CN" altLang="zh-CN" b="1" dirty="0">
                <a:solidFill>
                  <a:srgbClr val="FF0000"/>
                </a:solidFill>
                <a:latin typeface="楷体" panose="02010609060101010101" charset="-122"/>
                <a:ea typeface="楷体" panose="02010609060101010101" charset="-122"/>
                <a:cs typeface="楷体" panose="02010609060101010101" charset="-122"/>
                <a:sym typeface="+mn-ea"/>
              </a:rPr>
              <a:t>) </a:t>
            </a:r>
            <a:endParaRPr lang="zh-CN" altLang="zh-CN" b="1" dirty="0">
              <a:solidFill>
                <a:srgbClr val="FF0000"/>
              </a:solidFill>
              <a:latin typeface="楷体" panose="02010609060101010101" charset="-122"/>
              <a:ea typeface="楷体" panose="02010609060101010101" charset="-122"/>
              <a:cs typeface="楷体" panose="02010609060101010101" charset="-122"/>
            </a:endParaRPr>
          </a:p>
          <a:p>
            <a:pPr eaLnBrk="0" hangingPunct="0">
              <a:lnSpc>
                <a:spcPct val="103000"/>
              </a:lnSpc>
            </a:pPr>
            <a:endParaRPr lang="zh-CN" altLang="zh-CN" b="1" dirty="0">
              <a:solidFill>
                <a:schemeClr val="tx1"/>
              </a:solidFill>
              <a:latin typeface="楷体" panose="02010609060101010101" charset="-122"/>
              <a:ea typeface="楷体" panose="02010609060101010101" charset="-122"/>
              <a:cs typeface="楷体" panose="02010609060101010101" charset="-122"/>
            </a:endParaRPr>
          </a:p>
          <a:p>
            <a:pPr eaLnBrk="0" hangingPunct="0">
              <a:lnSpc>
                <a:spcPct val="103000"/>
              </a:lnSpc>
            </a:pPr>
            <a:r>
              <a:rPr lang="zh-CN" altLang="en-US" b="1" dirty="0">
                <a:solidFill>
                  <a:schemeClr val="tx1"/>
                </a:solidFill>
                <a:latin typeface="楷体" panose="02010609060101010101" charset="-122"/>
                <a:ea typeface="楷体" panose="02010609060101010101" charset="-122"/>
                <a:cs typeface="楷体" panose="02010609060101010101" charset="-122"/>
                <a:sym typeface="+mn-ea"/>
              </a:rPr>
              <a:t>②思想自由</a:t>
            </a:r>
            <a:r>
              <a:rPr lang="zh-CN" altLang="zh-CN" b="1" dirty="0">
                <a:solidFill>
                  <a:schemeClr val="tx1"/>
                </a:solidFill>
                <a:latin typeface="楷体" panose="02010609060101010101" charset="-122"/>
                <a:ea typeface="楷体" panose="02010609060101010101" charset="-122"/>
                <a:cs typeface="楷体" panose="02010609060101010101" charset="-122"/>
                <a:sym typeface="+mn-ea"/>
              </a:rPr>
              <a:t>(</a:t>
            </a:r>
            <a:r>
              <a:rPr lang="zh-CN" altLang="en-US" b="1" dirty="0">
                <a:solidFill>
                  <a:schemeClr val="tx1"/>
                </a:solidFill>
                <a:latin typeface="楷体" panose="02010609060101010101" charset="-122"/>
                <a:ea typeface="楷体" panose="02010609060101010101" charset="-122"/>
                <a:cs typeface="楷体" panose="02010609060101010101" charset="-122"/>
                <a:sym typeface="+mn-ea"/>
              </a:rPr>
              <a:t>重要因素</a:t>
            </a:r>
            <a:r>
              <a:rPr lang="zh-CN" altLang="zh-CN" b="1" dirty="0">
                <a:solidFill>
                  <a:schemeClr val="tx1"/>
                </a:solidFill>
                <a:latin typeface="楷体" panose="02010609060101010101" charset="-122"/>
                <a:ea typeface="楷体" panose="02010609060101010101" charset="-122"/>
                <a:cs typeface="楷体" panose="02010609060101010101" charset="-122"/>
                <a:sym typeface="+mn-ea"/>
              </a:rPr>
              <a:t>)</a:t>
            </a:r>
            <a:endParaRPr lang="zh-CN" altLang="en-US" b="1" dirty="0">
              <a:solidFill>
                <a:schemeClr val="tx1"/>
              </a:solidFill>
              <a:latin typeface="楷体" panose="02010609060101010101" charset="-122"/>
              <a:ea typeface="楷体" panose="02010609060101010101" charset="-122"/>
              <a:cs typeface="楷体" panose="02010609060101010101" charset="-122"/>
            </a:endParaRPr>
          </a:p>
          <a:p>
            <a:pPr eaLnBrk="0" hangingPunct="0">
              <a:lnSpc>
                <a:spcPct val="103000"/>
              </a:lnSpc>
            </a:pPr>
            <a:endParaRPr lang="zh-CN" altLang="en-US" b="1" dirty="0">
              <a:solidFill>
                <a:schemeClr val="tx1"/>
              </a:solidFill>
              <a:latin typeface="楷体" panose="02010609060101010101" charset="-122"/>
              <a:ea typeface="楷体" panose="02010609060101010101" charset="-122"/>
              <a:cs typeface="楷体" panose="02010609060101010101" charset="-122"/>
            </a:endParaRPr>
          </a:p>
          <a:p>
            <a:pPr eaLnBrk="0" hangingPunct="0">
              <a:lnSpc>
                <a:spcPct val="103000"/>
              </a:lnSpc>
            </a:pPr>
            <a:r>
              <a:rPr lang="zh-CN" altLang="en-US" b="1" dirty="0">
                <a:solidFill>
                  <a:schemeClr val="tx1"/>
                </a:solidFill>
                <a:latin typeface="楷体" panose="02010609060101010101" charset="-122"/>
                <a:ea typeface="楷体" panose="02010609060101010101" charset="-122"/>
                <a:cs typeface="楷体" panose="02010609060101010101" charset="-122"/>
                <a:sym typeface="+mn-ea"/>
              </a:rPr>
              <a:t>③科学家的勤奋、实践、创新</a:t>
            </a:r>
            <a:r>
              <a:rPr lang="zh-CN" altLang="zh-CN" b="1" dirty="0">
                <a:solidFill>
                  <a:schemeClr val="tx1"/>
                </a:solidFill>
                <a:latin typeface="楷体" panose="02010609060101010101" charset="-122"/>
                <a:ea typeface="楷体" panose="02010609060101010101" charset="-122"/>
                <a:cs typeface="楷体" panose="02010609060101010101" charset="-122"/>
                <a:sym typeface="+mn-ea"/>
              </a:rPr>
              <a:t>(</a:t>
            </a:r>
            <a:r>
              <a:rPr lang="zh-CN" altLang="en-US" b="1" dirty="0">
                <a:solidFill>
                  <a:schemeClr val="tx1"/>
                </a:solidFill>
                <a:latin typeface="楷体" panose="02010609060101010101" charset="-122"/>
                <a:ea typeface="楷体" panose="02010609060101010101" charset="-122"/>
                <a:cs typeface="楷体" panose="02010609060101010101" charset="-122"/>
                <a:sym typeface="+mn-ea"/>
              </a:rPr>
              <a:t>个人因素</a:t>
            </a:r>
            <a:r>
              <a:rPr lang="zh-CN" altLang="zh-CN" b="1" dirty="0">
                <a:solidFill>
                  <a:schemeClr val="tx1"/>
                </a:solidFill>
                <a:latin typeface="楷体" panose="02010609060101010101" charset="-122"/>
                <a:ea typeface="楷体" panose="02010609060101010101" charset="-122"/>
                <a:cs typeface="楷体" panose="02010609060101010101" charset="-122"/>
                <a:sym typeface="+mn-ea"/>
              </a:rPr>
              <a:t>)</a:t>
            </a:r>
            <a:endParaRPr lang="zh-CN" altLang="zh-CN" b="1" dirty="0">
              <a:solidFill>
                <a:schemeClr val="tx1"/>
              </a:solidFill>
              <a:latin typeface="楷体" panose="02010609060101010101" charset="-122"/>
              <a:ea typeface="楷体" panose="02010609060101010101" charset="-122"/>
              <a:cs typeface="楷体" panose="02010609060101010101"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ppt_x"/>
                                          </p:val>
                                        </p:tav>
                                        <p:tav tm="100000">
                                          <p:val>
                                            <p:strVal val="#ppt_x"/>
                                          </p:val>
                                        </p:tav>
                                      </p:tavLst>
                                    </p:anim>
                                    <p:anim calcmode="lin" valueType="num">
                                      <p:cBhvr additive="base">
                                        <p:cTn id="13" dur="500" fill="hold"/>
                                        <p:tgtEl>
                                          <p:spTgt spid="8"/>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10">
                                            <p:txEl>
                                              <p:pRg st="0" end="0"/>
                                            </p:txEl>
                                          </p:spTgt>
                                        </p:tgtEl>
                                        <p:attrNameLst>
                                          <p:attrName>style.visibility</p:attrName>
                                        </p:attrNameLst>
                                      </p:cBhvr>
                                      <p:to>
                                        <p:strVal val="visible"/>
                                      </p:to>
                                    </p:set>
                                    <p:anim calcmode="lin" valueType="num">
                                      <p:cBhvr additive="base">
                                        <p:cTn id="1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12"/>
                                        </p:tgtEl>
                                        <p:attrNameLst>
                                          <p:attrName>style.visibility</p:attrName>
                                        </p:attrNameLst>
                                      </p:cBhvr>
                                      <p:to>
                                        <p:strVal val="visible"/>
                                      </p:to>
                                    </p:set>
                                    <p:anim calcmode="lin" valueType="num">
                                      <p:cBhvr additive="base">
                                        <p:cTn id="22" dur="500" fill="hold"/>
                                        <p:tgtEl>
                                          <p:spTgt spid="12"/>
                                        </p:tgtEl>
                                        <p:attrNameLst>
                                          <p:attrName>ppt_x</p:attrName>
                                        </p:attrNameLst>
                                      </p:cBhvr>
                                      <p:tavLst>
                                        <p:tav tm="0">
                                          <p:val>
                                            <p:strVal val="#ppt_x"/>
                                          </p:val>
                                        </p:tav>
                                        <p:tav tm="100000">
                                          <p:val>
                                            <p:strVal val="#ppt_x"/>
                                          </p:val>
                                        </p:tav>
                                      </p:tavLst>
                                    </p:anim>
                                    <p:anim calcmode="lin" valueType="num">
                                      <p:cBhvr additive="base">
                                        <p:cTn id="23" dur="500" fill="hold"/>
                                        <p:tgtEl>
                                          <p:spTgt spid="12"/>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14"/>
                                        </p:tgtEl>
                                        <p:attrNameLst>
                                          <p:attrName>style.visibility</p:attrName>
                                        </p:attrNameLst>
                                      </p:cBhvr>
                                      <p:to>
                                        <p:strVal val="visible"/>
                                      </p:to>
                                    </p:set>
                                    <p:anim calcmode="lin" valueType="num">
                                      <p:cBhvr additive="base">
                                        <p:cTn id="27" dur="500" fill="hold"/>
                                        <p:tgtEl>
                                          <p:spTgt spid="14"/>
                                        </p:tgtEl>
                                        <p:attrNameLst>
                                          <p:attrName>ppt_x</p:attrName>
                                        </p:attrNameLst>
                                      </p:cBhvr>
                                      <p:tavLst>
                                        <p:tav tm="0">
                                          <p:val>
                                            <p:strVal val="#ppt_x"/>
                                          </p:val>
                                        </p:tav>
                                        <p:tav tm="100000">
                                          <p:val>
                                            <p:strVal val="#ppt_x"/>
                                          </p:val>
                                        </p:tav>
                                      </p:tavLst>
                                    </p:anim>
                                    <p:anim calcmode="lin" valueType="num">
                                      <p:cBhvr additive="base">
                                        <p:cTn id="2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anim calcmode="lin" valueType="num">
                                      <p:cBhvr additive="base">
                                        <p:cTn id="33" dur="500" fill="hold"/>
                                        <p:tgtEl>
                                          <p:spTgt spid="16"/>
                                        </p:tgtEl>
                                        <p:attrNameLst>
                                          <p:attrName>ppt_x</p:attrName>
                                        </p:attrNameLst>
                                      </p:cBhvr>
                                      <p:tavLst>
                                        <p:tav tm="0">
                                          <p:val>
                                            <p:strVal val="#ppt_x"/>
                                          </p:val>
                                        </p:tav>
                                        <p:tav tm="100000">
                                          <p:val>
                                            <p:strVal val="#ppt_x"/>
                                          </p:val>
                                        </p:tav>
                                      </p:tavLst>
                                    </p:anim>
                                    <p:anim calcmode="lin" valueType="num">
                                      <p:cBhvr additive="base">
                                        <p:cTn id="34" dur="500" fill="hold"/>
                                        <p:tgtEl>
                                          <p:spTgt spid="16"/>
                                        </p:tgtEl>
                                        <p:attrNameLst>
                                          <p:attrName>ppt_y</p:attrName>
                                        </p:attrNameLst>
                                      </p:cBhvr>
                                      <p:tavLst>
                                        <p:tav tm="0">
                                          <p:val>
                                            <p:strVal val="1+#ppt_h/2"/>
                                          </p:val>
                                        </p:tav>
                                        <p:tav tm="100000">
                                          <p:val>
                                            <p:strVal val="#ppt_y"/>
                                          </p:val>
                                        </p:tav>
                                      </p:tavLst>
                                    </p:anim>
                                  </p:childTnLst>
                                </p:cTn>
                              </p:par>
                            </p:childTnLst>
                          </p:cTn>
                        </p:par>
                        <p:par>
                          <p:cTn id="35" fill="hold">
                            <p:stCondLst>
                              <p:cond delay="500"/>
                            </p:stCondLst>
                            <p:childTnLst>
                              <p:par>
                                <p:cTn id="36" presetID="2" presetClass="entr" presetSubtype="4" fill="hold" grpId="0" nodeType="afterEffect">
                                  <p:stCondLst>
                                    <p:cond delay="0"/>
                                  </p:stCondLst>
                                  <p:childTnLst>
                                    <p:set>
                                      <p:cBhvr>
                                        <p:cTn id="37" dur="1" fill="hold">
                                          <p:stCondLst>
                                            <p:cond delay="0"/>
                                          </p:stCondLst>
                                        </p:cTn>
                                        <p:tgtEl>
                                          <p:spTgt spid="18"/>
                                        </p:tgtEl>
                                        <p:attrNameLst>
                                          <p:attrName>style.visibility</p:attrName>
                                        </p:attrNameLst>
                                      </p:cBhvr>
                                      <p:to>
                                        <p:strVal val="visible"/>
                                      </p:to>
                                    </p:set>
                                    <p:anim calcmode="lin" valueType="num">
                                      <p:cBhvr additive="base">
                                        <p:cTn id="38" dur="500" fill="hold"/>
                                        <p:tgtEl>
                                          <p:spTgt spid="18"/>
                                        </p:tgtEl>
                                        <p:attrNameLst>
                                          <p:attrName>ppt_x</p:attrName>
                                        </p:attrNameLst>
                                      </p:cBhvr>
                                      <p:tavLst>
                                        <p:tav tm="0">
                                          <p:val>
                                            <p:strVal val="#ppt_x"/>
                                          </p:val>
                                        </p:tav>
                                        <p:tav tm="100000">
                                          <p:val>
                                            <p:strVal val="#ppt_x"/>
                                          </p:val>
                                        </p:tav>
                                      </p:tavLst>
                                    </p:anim>
                                    <p:anim calcmode="lin" valueType="num">
                                      <p:cBhvr additive="base">
                                        <p:cTn id="39" dur="500" fill="hold"/>
                                        <p:tgtEl>
                                          <p:spTgt spid="18"/>
                                        </p:tgtEl>
                                        <p:attrNameLst>
                                          <p:attrName>ppt_y</p:attrName>
                                        </p:attrNameLst>
                                      </p:cBhvr>
                                      <p:tavLst>
                                        <p:tav tm="0">
                                          <p:val>
                                            <p:strVal val="1+#ppt_h/2"/>
                                          </p:val>
                                        </p:tav>
                                        <p:tav tm="100000">
                                          <p:val>
                                            <p:strVal val="#ppt_y"/>
                                          </p:val>
                                        </p:tav>
                                      </p:tavLst>
                                    </p:anim>
                                  </p:childTnLst>
                                </p:cTn>
                              </p:par>
                            </p:childTnLst>
                          </p:cTn>
                        </p:par>
                        <p:par>
                          <p:cTn id="40" fill="hold">
                            <p:stCondLst>
                              <p:cond delay="1000"/>
                            </p:stCondLst>
                            <p:childTnLst>
                              <p:par>
                                <p:cTn id="41" presetID="2" presetClass="entr" presetSubtype="4" fill="hold" grpId="0" nodeType="afterEffect">
                                  <p:stCondLst>
                                    <p:cond delay="0"/>
                                  </p:stCondLst>
                                  <p:childTnLst>
                                    <p:set>
                                      <p:cBhvr>
                                        <p:cTn id="42" dur="1" fill="hold">
                                          <p:stCondLst>
                                            <p:cond delay="0"/>
                                          </p:stCondLst>
                                        </p:cTn>
                                        <p:tgtEl>
                                          <p:spTgt spid="20"/>
                                        </p:tgtEl>
                                        <p:attrNameLst>
                                          <p:attrName>style.visibility</p:attrName>
                                        </p:attrNameLst>
                                      </p:cBhvr>
                                      <p:to>
                                        <p:strVal val="visible"/>
                                      </p:to>
                                    </p:set>
                                    <p:anim calcmode="lin" valueType="num">
                                      <p:cBhvr additive="base">
                                        <p:cTn id="43" dur="500" fill="hold"/>
                                        <p:tgtEl>
                                          <p:spTgt spid="20"/>
                                        </p:tgtEl>
                                        <p:attrNameLst>
                                          <p:attrName>ppt_x</p:attrName>
                                        </p:attrNameLst>
                                      </p:cBhvr>
                                      <p:tavLst>
                                        <p:tav tm="0">
                                          <p:val>
                                            <p:strVal val="#ppt_x"/>
                                          </p:val>
                                        </p:tav>
                                        <p:tav tm="100000">
                                          <p:val>
                                            <p:strVal val="#ppt_x"/>
                                          </p:val>
                                        </p:tav>
                                      </p:tavLst>
                                    </p:anim>
                                    <p:anim calcmode="lin" valueType="num">
                                      <p:cBhvr additive="base">
                                        <p:cTn id="44" dur="500" fill="hold"/>
                                        <p:tgtEl>
                                          <p:spTgt spid="20"/>
                                        </p:tgtEl>
                                        <p:attrNameLst>
                                          <p:attrName>ppt_y</p:attrName>
                                        </p:attrNameLst>
                                      </p:cBhvr>
                                      <p:tavLst>
                                        <p:tav tm="0">
                                          <p:val>
                                            <p:strVal val="1+#ppt_h/2"/>
                                          </p:val>
                                        </p:tav>
                                        <p:tav tm="100000">
                                          <p:val>
                                            <p:strVal val="#ppt_y"/>
                                          </p:val>
                                        </p:tav>
                                      </p:tavLst>
                                    </p:anim>
                                  </p:childTnLst>
                                </p:cTn>
                              </p:par>
                            </p:childTnLst>
                          </p:cTn>
                        </p:par>
                        <p:par>
                          <p:cTn id="45" fill="hold">
                            <p:stCondLst>
                              <p:cond delay="1500"/>
                            </p:stCondLst>
                            <p:childTnLst>
                              <p:par>
                                <p:cTn id="46" presetID="2" presetClass="entr" presetSubtype="4" fill="hold" grpId="0" nodeType="afterEffect">
                                  <p:stCondLst>
                                    <p:cond delay="0"/>
                                  </p:stCondLst>
                                  <p:childTnLst>
                                    <p:set>
                                      <p:cBhvr>
                                        <p:cTn id="47" dur="1" fill="hold">
                                          <p:stCondLst>
                                            <p:cond delay="0"/>
                                          </p:stCondLst>
                                        </p:cTn>
                                        <p:tgtEl>
                                          <p:spTgt spid="23"/>
                                        </p:tgtEl>
                                        <p:attrNameLst>
                                          <p:attrName>style.visibility</p:attrName>
                                        </p:attrNameLst>
                                      </p:cBhvr>
                                      <p:to>
                                        <p:strVal val="visible"/>
                                      </p:to>
                                    </p:set>
                                    <p:anim calcmode="lin" valueType="num">
                                      <p:cBhvr additive="base">
                                        <p:cTn id="48" dur="500" fill="hold"/>
                                        <p:tgtEl>
                                          <p:spTgt spid="23"/>
                                        </p:tgtEl>
                                        <p:attrNameLst>
                                          <p:attrName>ppt_x</p:attrName>
                                        </p:attrNameLst>
                                      </p:cBhvr>
                                      <p:tavLst>
                                        <p:tav tm="0">
                                          <p:val>
                                            <p:strVal val="#ppt_x"/>
                                          </p:val>
                                        </p:tav>
                                        <p:tav tm="100000">
                                          <p:val>
                                            <p:strVal val="#ppt_x"/>
                                          </p:val>
                                        </p:tav>
                                      </p:tavLst>
                                    </p:anim>
                                    <p:anim calcmode="lin" valueType="num">
                                      <p:cBhvr additive="base">
                                        <p:cTn id="49"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25"/>
                                        </p:tgtEl>
                                        <p:attrNameLst>
                                          <p:attrName>style.visibility</p:attrName>
                                        </p:attrNameLst>
                                      </p:cBhvr>
                                      <p:to>
                                        <p:strVal val="visible"/>
                                      </p:to>
                                    </p:set>
                                    <p:anim calcmode="lin" valueType="num">
                                      <p:cBhvr additive="base">
                                        <p:cTn id="54" dur="500" fill="hold"/>
                                        <p:tgtEl>
                                          <p:spTgt spid="25"/>
                                        </p:tgtEl>
                                        <p:attrNameLst>
                                          <p:attrName>ppt_x</p:attrName>
                                        </p:attrNameLst>
                                      </p:cBhvr>
                                      <p:tavLst>
                                        <p:tav tm="0">
                                          <p:val>
                                            <p:strVal val="#ppt_x"/>
                                          </p:val>
                                        </p:tav>
                                        <p:tav tm="100000">
                                          <p:val>
                                            <p:strVal val="#ppt_x"/>
                                          </p:val>
                                        </p:tav>
                                      </p:tavLst>
                                    </p:anim>
                                    <p:anim calcmode="lin" valueType="num">
                                      <p:cBhvr additive="base">
                                        <p:cTn id="55"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2" grpId="0"/>
      <p:bldP spid="14" grpId="0"/>
      <p:bldP spid="16" grpId="0"/>
      <p:bldP spid="18" grpId="0"/>
      <p:bldP spid="20" grpId="0"/>
      <p:bldP spid="23" grpId="0"/>
      <p:bldP spid="2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 name="文本框 20"/>
          <p:cNvSpPr txBox="1"/>
          <p:nvPr/>
        </p:nvSpPr>
        <p:spPr>
          <a:xfrm>
            <a:off x="635" y="-8255"/>
            <a:ext cx="1420495" cy="398780"/>
          </a:xfrm>
          <a:prstGeom prst="rect">
            <a:avLst/>
          </a:prstGeom>
          <a:noFill/>
          <a:ln w="9525">
            <a:noFill/>
          </a:ln>
        </p:spPr>
        <p:txBody>
          <a:bodyPr wrap="square" anchor="t">
            <a:spAutoFit/>
          </a:bodyPr>
          <a:p>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直击中考</a:t>
            </a:r>
            <a:endPar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endParaRPr>
          </a:p>
        </p:txBody>
      </p:sp>
      <p:sp>
        <p:nvSpPr>
          <p:cNvPr id="100" name="文本框 99"/>
          <p:cNvSpPr txBox="1"/>
          <p:nvPr/>
        </p:nvSpPr>
        <p:spPr>
          <a:xfrm>
            <a:off x="635" y="318135"/>
            <a:ext cx="5534025" cy="6462395"/>
          </a:xfrm>
          <a:prstGeom prst="rect">
            <a:avLst/>
          </a:prstGeom>
          <a:noFill/>
          <a:ln w="9525">
            <a:noFill/>
          </a:ln>
        </p:spPr>
        <p:txBody>
          <a:bodyPr wrap="square">
            <a:spAutoFit/>
          </a:bodyPr>
          <a:p>
            <a:pPr indent="0"/>
            <a:r>
              <a:rPr lang="en-US" altLang="zh-CN" b="1">
                <a:latin typeface="楷体" panose="02010609060101010101" charset="-122"/>
                <a:ea typeface="楷体" panose="02010609060101010101" charset="-122"/>
                <a:cs typeface="楷体" panose="02010609060101010101" charset="-122"/>
              </a:rPr>
              <a:t>1</a:t>
            </a:r>
            <a:r>
              <a:rPr lang="zh-CN" altLang="en-US" b="1">
                <a:latin typeface="楷体" panose="02010609060101010101" charset="-122"/>
                <a:ea typeface="楷体" panose="02010609060101010101" charset="-122"/>
                <a:cs typeface="楷体" panose="02010609060101010101" charset="-122"/>
              </a:rPr>
              <a:t>、</a:t>
            </a:r>
            <a:r>
              <a:rPr b="1">
                <a:solidFill>
                  <a:srgbClr val="FF0000"/>
                </a:solidFill>
                <a:latin typeface="楷体" panose="02010609060101010101" charset="-122"/>
                <a:ea typeface="楷体" panose="02010609060101010101" charset="-122"/>
                <a:cs typeface="楷体" panose="02010609060101010101" charset="-122"/>
              </a:rPr>
              <a:t>（2019年山东聊城）</a:t>
            </a:r>
            <a:r>
              <a:rPr b="1">
                <a:latin typeface="楷体" panose="02010609060101010101" charset="-122"/>
                <a:ea typeface="楷体" panose="02010609060101010101" charset="-122"/>
                <a:cs typeface="楷体" panose="02010609060101010101" charset="-122"/>
              </a:rPr>
              <a:t>下边为世界主要能源消费构成比例示意图。下列哪一科技成果的广泛应用，导致煤炭在世界能源消费构成中比重下降，石油的比重上升？</a:t>
            </a:r>
            <a:r>
              <a:rPr lang="zh-CN" b="1">
                <a:latin typeface="楷体" panose="02010609060101010101" charset="-122"/>
                <a:ea typeface="楷体" panose="02010609060101010101" charset="-122"/>
                <a:cs typeface="楷体" panose="02010609060101010101" charset="-122"/>
              </a:rPr>
              <a:t>（   ）</a:t>
            </a:r>
            <a:endParaRPr b="1">
              <a:latin typeface="楷体" panose="02010609060101010101" charset="-122"/>
              <a:ea typeface="楷体" panose="02010609060101010101" charset="-122"/>
              <a:cs typeface="楷体" panose="02010609060101010101" charset="-122"/>
            </a:endParaRPr>
          </a:p>
          <a:p>
            <a:pPr indent="0"/>
            <a:endParaRPr b="1">
              <a:latin typeface="楷体" panose="02010609060101010101" charset="-122"/>
              <a:ea typeface="楷体" panose="02010609060101010101" charset="-122"/>
              <a:cs typeface="楷体" panose="02010609060101010101" charset="-122"/>
            </a:endParaRPr>
          </a:p>
          <a:p>
            <a:pPr indent="0"/>
            <a:endParaRPr b="1">
              <a:latin typeface="楷体" panose="02010609060101010101" charset="-122"/>
              <a:ea typeface="楷体" panose="02010609060101010101" charset="-122"/>
              <a:cs typeface="楷体" panose="02010609060101010101" charset="-122"/>
            </a:endParaRPr>
          </a:p>
          <a:p>
            <a:pPr indent="0"/>
            <a:endParaRPr b="1">
              <a:latin typeface="楷体" panose="02010609060101010101" charset="-122"/>
              <a:ea typeface="楷体" panose="02010609060101010101" charset="-122"/>
              <a:cs typeface="楷体" panose="02010609060101010101" charset="-122"/>
            </a:endParaRPr>
          </a:p>
          <a:p>
            <a:pPr indent="0"/>
            <a:endParaRPr b="1">
              <a:latin typeface="楷体" panose="02010609060101010101" charset="-122"/>
              <a:ea typeface="楷体" panose="02010609060101010101" charset="-122"/>
              <a:cs typeface="楷体" panose="02010609060101010101" charset="-122"/>
            </a:endParaRPr>
          </a:p>
          <a:p>
            <a:pPr indent="0"/>
            <a:endParaRPr b="1">
              <a:latin typeface="楷体" panose="02010609060101010101" charset="-122"/>
              <a:ea typeface="楷体" panose="02010609060101010101" charset="-122"/>
              <a:cs typeface="楷体" panose="02010609060101010101" charset="-122"/>
            </a:endParaRPr>
          </a:p>
          <a:p>
            <a:pPr indent="0"/>
            <a:r>
              <a:rPr lang="en-US" b="1">
                <a:latin typeface="楷体" panose="02010609060101010101" charset="-122"/>
                <a:ea typeface="楷体" panose="02010609060101010101" charset="-122"/>
                <a:cs typeface="楷体" panose="02010609060101010101" charset="-122"/>
              </a:rPr>
              <a:t>2</a:t>
            </a:r>
            <a:r>
              <a:rPr lang="zh-CN" altLang="en-US" b="1">
                <a:latin typeface="楷体" panose="02010609060101010101" charset="-122"/>
                <a:ea typeface="楷体" panose="02010609060101010101" charset="-122"/>
                <a:cs typeface="楷体" panose="02010609060101010101" charset="-122"/>
              </a:rPr>
              <a:t>、</a:t>
            </a:r>
            <a:r>
              <a:rPr lang="zh-CN" altLang="en-US" b="1">
                <a:solidFill>
                  <a:srgbClr val="FF0000"/>
                </a:solidFill>
                <a:latin typeface="楷体" panose="02010609060101010101" charset="-122"/>
                <a:ea typeface="楷体" panose="02010609060101010101" charset="-122"/>
                <a:cs typeface="楷体" panose="02010609060101010101" charset="-122"/>
              </a:rPr>
              <a:t>（2019年山东济宁）</a:t>
            </a:r>
            <a:r>
              <a:rPr lang="zh-CN" altLang="en-US" b="1">
                <a:latin typeface="楷体" panose="02010609060101010101" charset="-122"/>
                <a:ea typeface="楷体" panose="02010609060101010101" charset="-122"/>
                <a:cs typeface="楷体" panose="02010609060101010101" charset="-122"/>
              </a:rPr>
              <a:t>某班同学在学习两次工业革命相关知识过程中，排演了历史剧《交通的变革》。以下他们设计的情节中符合史实的是（   ）</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A</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史蒂芬孙在电灯下绘制火车机车图纸</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B</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卡尔·本茨首先在汽车生产中使用流水线装配工艺</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C</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亨利·福特制造出世界上第一辆汽车</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D</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美国莱特兄弟制造的飞机试飞成功</a:t>
            </a:r>
            <a:endParaRPr lang="zh-CN" altLang="en-US" b="1">
              <a:latin typeface="楷体" panose="02010609060101010101" charset="-122"/>
              <a:ea typeface="楷体" panose="02010609060101010101" charset="-122"/>
              <a:cs typeface="楷体" panose="02010609060101010101" charset="-122"/>
            </a:endParaRPr>
          </a:p>
          <a:p>
            <a:pPr indent="0"/>
            <a:r>
              <a:rPr lang="en-US" altLang="zh-CN" b="1">
                <a:latin typeface="楷体" panose="02010609060101010101" charset="-122"/>
                <a:ea typeface="楷体" panose="02010609060101010101" charset="-122"/>
                <a:cs typeface="楷体" panose="02010609060101010101" charset="-122"/>
              </a:rPr>
              <a:t>3</a:t>
            </a:r>
            <a:r>
              <a:rPr lang="zh-CN" altLang="en-US" b="1">
                <a:latin typeface="楷体" panose="02010609060101010101" charset="-122"/>
                <a:ea typeface="楷体" panose="02010609060101010101" charset="-122"/>
                <a:cs typeface="楷体" panose="02010609060101010101" charset="-122"/>
              </a:rPr>
              <a:t>、</a:t>
            </a:r>
            <a:r>
              <a:rPr lang="zh-CN" altLang="en-US" b="1">
                <a:solidFill>
                  <a:srgbClr val="FF0000"/>
                </a:solidFill>
                <a:latin typeface="楷体" panose="02010609060101010101" charset="-122"/>
                <a:ea typeface="楷体" panose="02010609060101010101" charset="-122"/>
                <a:cs typeface="楷体" panose="02010609060101010101" charset="-122"/>
              </a:rPr>
              <a:t>（2019年四川自贡）</a:t>
            </a:r>
            <a:r>
              <a:rPr lang="zh-CN" altLang="en-US" b="1">
                <a:latin typeface="楷体" panose="02010609060101010101" charset="-122"/>
                <a:ea typeface="楷体" panose="02010609060101010101" charset="-122"/>
                <a:cs typeface="楷体" panose="02010609060101010101" charset="-122"/>
              </a:rPr>
              <a:t>历史学家使用“城市化的浪潮”“教育的大众化”“人口数量的激增”等来描述19世纪后期（   ）</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A</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西欧封建社会的演变</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B</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早期资产阶级革命的爆发</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C</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欧洲早期资本主义的萌芽</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D</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工业化国家的社会巨变</a:t>
            </a:r>
            <a:endParaRPr lang="zh-CN" altLang="en-US" b="1">
              <a:latin typeface="楷体" panose="02010609060101010101" charset="-122"/>
              <a:ea typeface="楷体" panose="02010609060101010101" charset="-122"/>
              <a:cs typeface="楷体" panose="02010609060101010101" charset="-122"/>
            </a:endParaRPr>
          </a:p>
        </p:txBody>
      </p:sp>
      <p:sp>
        <p:nvSpPr>
          <p:cNvPr id="2" name="文本框 1"/>
          <p:cNvSpPr txBox="1"/>
          <p:nvPr/>
        </p:nvSpPr>
        <p:spPr>
          <a:xfrm>
            <a:off x="842010" y="1119505"/>
            <a:ext cx="356870" cy="460375"/>
          </a:xfrm>
          <a:prstGeom prst="rect">
            <a:avLst/>
          </a:prstGeom>
          <a:noFill/>
        </p:spPr>
        <p:txBody>
          <a:bodyPr wrap="square" rtlCol="0" anchor="t">
            <a:spAutoFit/>
          </a:bodyPr>
          <a:p>
            <a:r>
              <a:rPr lang="en-US" altLang="zh-CN" sz="2400" b="1">
                <a:solidFill>
                  <a:srgbClr val="FF0000"/>
                </a:solidFill>
                <a:latin typeface="楷体" panose="02010609060101010101" charset="-122"/>
                <a:ea typeface="楷体" panose="02010609060101010101" charset="-122"/>
                <a:cs typeface="楷体" panose="02010609060101010101" charset="-122"/>
                <a:sym typeface="+mn-ea"/>
              </a:rPr>
              <a:t>A</a:t>
            </a:r>
            <a:endParaRPr lang="en-US" altLang="zh-CN" sz="2400" b="1">
              <a:solidFill>
                <a:srgbClr val="FF0000"/>
              </a:solidFill>
              <a:latin typeface="楷体" panose="02010609060101010101" charset="-122"/>
              <a:ea typeface="楷体" panose="02010609060101010101" charset="-122"/>
              <a:cs typeface="楷体" panose="02010609060101010101" charset="-122"/>
              <a:sym typeface="+mn-ea"/>
            </a:endParaRPr>
          </a:p>
        </p:txBody>
      </p:sp>
      <p:sp>
        <p:nvSpPr>
          <p:cNvPr id="4" name="文本框 3"/>
          <p:cNvSpPr txBox="1"/>
          <p:nvPr/>
        </p:nvSpPr>
        <p:spPr>
          <a:xfrm>
            <a:off x="4030345" y="3302635"/>
            <a:ext cx="356870" cy="460375"/>
          </a:xfrm>
          <a:prstGeom prst="rect">
            <a:avLst/>
          </a:prstGeom>
          <a:noFill/>
        </p:spPr>
        <p:txBody>
          <a:bodyPr wrap="square" rtlCol="0" anchor="t">
            <a:spAutoFit/>
          </a:bodyPr>
          <a:p>
            <a:r>
              <a:rPr lang="en-US" altLang="zh-CN" sz="2400" b="1">
                <a:solidFill>
                  <a:srgbClr val="FF0000"/>
                </a:solidFill>
                <a:latin typeface="楷体" panose="02010609060101010101" charset="-122"/>
                <a:ea typeface="楷体" panose="02010609060101010101" charset="-122"/>
                <a:cs typeface="楷体" panose="02010609060101010101" charset="-122"/>
                <a:sym typeface="+mn-ea"/>
              </a:rPr>
              <a:t>D</a:t>
            </a:r>
            <a:endParaRPr lang="en-US" altLang="zh-CN" sz="2400" b="1">
              <a:solidFill>
                <a:srgbClr val="FF0000"/>
              </a:solidFill>
              <a:latin typeface="楷体" panose="02010609060101010101" charset="-122"/>
              <a:ea typeface="楷体" panose="02010609060101010101" charset="-122"/>
              <a:cs typeface="楷体" panose="02010609060101010101" charset="-122"/>
              <a:sym typeface="+mn-ea"/>
            </a:endParaRPr>
          </a:p>
        </p:txBody>
      </p:sp>
      <p:sp>
        <p:nvSpPr>
          <p:cNvPr id="8" name="文本框 7"/>
          <p:cNvSpPr txBox="1"/>
          <p:nvPr/>
        </p:nvSpPr>
        <p:spPr>
          <a:xfrm>
            <a:off x="1459230" y="5234940"/>
            <a:ext cx="356870" cy="460375"/>
          </a:xfrm>
          <a:prstGeom prst="rect">
            <a:avLst/>
          </a:prstGeom>
          <a:noFill/>
        </p:spPr>
        <p:txBody>
          <a:bodyPr wrap="square" rtlCol="0" anchor="t">
            <a:spAutoFit/>
          </a:bodyPr>
          <a:p>
            <a:r>
              <a:rPr lang="en-US" altLang="zh-CN" sz="2400" b="1">
                <a:solidFill>
                  <a:srgbClr val="FF0000"/>
                </a:solidFill>
                <a:latin typeface="楷体" panose="02010609060101010101" charset="-122"/>
                <a:ea typeface="楷体" panose="02010609060101010101" charset="-122"/>
                <a:cs typeface="楷体" panose="02010609060101010101" charset="-122"/>
                <a:sym typeface="+mn-ea"/>
              </a:rPr>
              <a:t>D</a:t>
            </a:r>
            <a:endParaRPr lang="en-US" altLang="zh-CN" sz="2400" b="1">
              <a:solidFill>
                <a:srgbClr val="FF0000"/>
              </a:solidFill>
              <a:latin typeface="楷体" panose="02010609060101010101" charset="-122"/>
              <a:ea typeface="楷体" panose="02010609060101010101" charset="-122"/>
              <a:cs typeface="楷体" panose="02010609060101010101" charset="-122"/>
              <a:sym typeface="+mn-ea"/>
            </a:endParaRPr>
          </a:p>
        </p:txBody>
      </p:sp>
      <p:pic>
        <p:nvPicPr>
          <p:cNvPr id="3" name="图片 1" descr="学科网(www.zxxk.com)--教育资源门户，提供试题试卷、教案、课件、教学论文、素材等各类教学资源库下载，还有大量丰富的教学资讯！"/>
          <p:cNvPicPr>
            <a:picLocks noChangeAspect="1"/>
          </p:cNvPicPr>
          <p:nvPr/>
        </p:nvPicPr>
        <p:blipFill>
          <a:blip r:embed="rId1"/>
          <a:stretch>
            <a:fillRect/>
          </a:stretch>
        </p:blipFill>
        <p:spPr>
          <a:xfrm>
            <a:off x="635" y="1450975"/>
            <a:ext cx="3274060" cy="1328420"/>
          </a:xfrm>
          <a:prstGeom prst="rect">
            <a:avLst/>
          </a:prstGeom>
          <a:noFill/>
          <a:ln w="9525">
            <a:noFill/>
          </a:ln>
        </p:spPr>
      </p:pic>
      <p:sp>
        <p:nvSpPr>
          <p:cNvPr id="5" name="文本框 4"/>
          <p:cNvSpPr txBox="1"/>
          <p:nvPr/>
        </p:nvSpPr>
        <p:spPr>
          <a:xfrm>
            <a:off x="3564255" y="1579880"/>
            <a:ext cx="1289050" cy="1198880"/>
          </a:xfrm>
          <a:prstGeom prst="rect">
            <a:avLst/>
          </a:prstGeom>
          <a:noFill/>
        </p:spPr>
        <p:txBody>
          <a:bodyPr wrap="square" rtlCol="0" anchor="t">
            <a:spAutoFit/>
          </a:bodyPr>
          <a:p>
            <a:pPr indent="0"/>
            <a:r>
              <a:rPr b="1">
                <a:latin typeface="楷体" panose="02010609060101010101" charset="-122"/>
                <a:ea typeface="楷体" panose="02010609060101010101" charset="-122"/>
                <a:cs typeface="楷体" panose="02010609060101010101" charset="-122"/>
                <a:sym typeface="+mn-ea"/>
              </a:rPr>
              <a:t>A</a:t>
            </a:r>
            <a:r>
              <a:rPr lang="en-US" b="1">
                <a:latin typeface="楷体" panose="02010609060101010101" charset="-122"/>
                <a:ea typeface="楷体" panose="02010609060101010101" charset="-122"/>
                <a:cs typeface="楷体" panose="02010609060101010101" charset="-122"/>
                <a:sym typeface="+mn-ea"/>
              </a:rPr>
              <a:t>.</a:t>
            </a:r>
            <a:r>
              <a:rPr b="1">
                <a:latin typeface="楷体" panose="02010609060101010101" charset="-122"/>
                <a:ea typeface="楷体" panose="02010609060101010101" charset="-122"/>
                <a:cs typeface="楷体" panose="02010609060101010101" charset="-122"/>
                <a:sym typeface="+mn-ea"/>
              </a:rPr>
              <a:t>内燃机</a:t>
            </a:r>
            <a:endParaRPr b="1">
              <a:latin typeface="楷体" panose="02010609060101010101" charset="-122"/>
              <a:ea typeface="楷体" panose="02010609060101010101" charset="-122"/>
              <a:cs typeface="楷体" panose="02010609060101010101" charset="-122"/>
            </a:endParaRPr>
          </a:p>
          <a:p>
            <a:pPr indent="0"/>
            <a:r>
              <a:rPr b="1">
                <a:latin typeface="楷体" panose="02010609060101010101" charset="-122"/>
                <a:ea typeface="楷体" panose="02010609060101010101" charset="-122"/>
                <a:cs typeface="楷体" panose="02010609060101010101" charset="-122"/>
                <a:sym typeface="+mn-ea"/>
              </a:rPr>
              <a:t>B</a:t>
            </a:r>
            <a:r>
              <a:rPr lang="en-US" b="1">
                <a:latin typeface="楷体" panose="02010609060101010101" charset="-122"/>
                <a:ea typeface="楷体" panose="02010609060101010101" charset="-122"/>
                <a:cs typeface="楷体" panose="02010609060101010101" charset="-122"/>
                <a:sym typeface="+mn-ea"/>
              </a:rPr>
              <a:t>.</a:t>
            </a:r>
            <a:r>
              <a:rPr b="1">
                <a:latin typeface="楷体" panose="02010609060101010101" charset="-122"/>
                <a:ea typeface="楷体" panose="02010609060101010101" charset="-122"/>
                <a:cs typeface="楷体" panose="02010609060101010101" charset="-122"/>
                <a:sym typeface="+mn-ea"/>
              </a:rPr>
              <a:t>蒸汽机</a:t>
            </a:r>
            <a:endParaRPr b="1">
              <a:latin typeface="楷体" panose="02010609060101010101" charset="-122"/>
              <a:ea typeface="楷体" panose="02010609060101010101" charset="-122"/>
              <a:cs typeface="楷体" panose="02010609060101010101" charset="-122"/>
            </a:endParaRPr>
          </a:p>
          <a:p>
            <a:pPr indent="0"/>
            <a:r>
              <a:rPr b="1">
                <a:latin typeface="楷体" panose="02010609060101010101" charset="-122"/>
                <a:ea typeface="楷体" panose="02010609060101010101" charset="-122"/>
                <a:cs typeface="楷体" panose="02010609060101010101" charset="-122"/>
                <a:sym typeface="+mn-ea"/>
              </a:rPr>
              <a:t>C</a:t>
            </a:r>
            <a:r>
              <a:rPr lang="en-US" b="1">
                <a:latin typeface="楷体" panose="02010609060101010101" charset="-122"/>
                <a:ea typeface="楷体" panose="02010609060101010101" charset="-122"/>
                <a:cs typeface="楷体" panose="02010609060101010101" charset="-122"/>
                <a:sym typeface="+mn-ea"/>
              </a:rPr>
              <a:t>.</a:t>
            </a:r>
            <a:r>
              <a:rPr b="1">
                <a:latin typeface="楷体" panose="02010609060101010101" charset="-122"/>
                <a:ea typeface="楷体" panose="02010609060101010101" charset="-122"/>
                <a:cs typeface="楷体" panose="02010609060101010101" charset="-122"/>
                <a:sym typeface="+mn-ea"/>
              </a:rPr>
              <a:t>发电机</a:t>
            </a:r>
            <a:endParaRPr b="1">
              <a:latin typeface="楷体" panose="02010609060101010101" charset="-122"/>
              <a:ea typeface="楷体" panose="02010609060101010101" charset="-122"/>
              <a:cs typeface="楷体" panose="02010609060101010101" charset="-122"/>
            </a:endParaRPr>
          </a:p>
          <a:p>
            <a:pPr indent="0"/>
            <a:r>
              <a:rPr b="1">
                <a:latin typeface="楷体" panose="02010609060101010101" charset="-122"/>
                <a:ea typeface="楷体" panose="02010609060101010101" charset="-122"/>
                <a:cs typeface="楷体" panose="02010609060101010101" charset="-122"/>
                <a:sym typeface="+mn-ea"/>
              </a:rPr>
              <a:t>D</a:t>
            </a:r>
            <a:r>
              <a:rPr lang="en-US" b="1">
                <a:latin typeface="楷体" panose="02010609060101010101" charset="-122"/>
                <a:ea typeface="楷体" panose="02010609060101010101" charset="-122"/>
                <a:cs typeface="楷体" panose="02010609060101010101" charset="-122"/>
                <a:sym typeface="+mn-ea"/>
              </a:rPr>
              <a:t>.</a:t>
            </a:r>
            <a:r>
              <a:rPr b="1">
                <a:latin typeface="楷体" panose="02010609060101010101" charset="-122"/>
                <a:ea typeface="楷体" panose="02010609060101010101" charset="-122"/>
                <a:cs typeface="楷体" panose="02010609060101010101" charset="-122"/>
                <a:sym typeface="+mn-ea"/>
              </a:rPr>
              <a:t>计算机</a:t>
            </a:r>
            <a:endParaRPr lang="zh-CN" altLang="en-US"/>
          </a:p>
        </p:txBody>
      </p:sp>
      <p:sp>
        <p:nvSpPr>
          <p:cNvPr id="15" name="文本框 14"/>
          <p:cNvSpPr txBox="1"/>
          <p:nvPr/>
        </p:nvSpPr>
        <p:spPr>
          <a:xfrm>
            <a:off x="5534660" y="-8255"/>
            <a:ext cx="6650990" cy="922020"/>
          </a:xfrm>
          <a:prstGeom prst="rect">
            <a:avLst/>
          </a:prstGeom>
          <a:noFill/>
          <a:ln w="9525">
            <a:noFill/>
          </a:ln>
        </p:spPr>
        <p:txBody>
          <a:bodyPr wrap="square">
            <a:spAutoFit/>
          </a:bodyPr>
          <a:p>
            <a:pPr indent="0"/>
            <a:r>
              <a:rPr lang="en-US" altLang="zh-CN" b="1">
                <a:solidFill>
                  <a:schemeClr val="tx1"/>
                </a:solidFill>
                <a:latin typeface="楷体" panose="02010609060101010101" charset="-122"/>
                <a:ea typeface="楷体" panose="02010609060101010101" charset="-122"/>
                <a:cs typeface="楷体" panose="02010609060101010101" charset="-122"/>
              </a:rPr>
              <a:t>4</a:t>
            </a:r>
            <a:r>
              <a:rPr lang="zh-CN" altLang="en-US" b="1">
                <a:solidFill>
                  <a:schemeClr val="tx1"/>
                </a:solidFill>
                <a:latin typeface="楷体" panose="02010609060101010101" charset="-122"/>
                <a:ea typeface="楷体" panose="02010609060101010101" charset="-122"/>
                <a:cs typeface="楷体" panose="02010609060101010101" charset="-122"/>
              </a:rPr>
              <a:t>、</a:t>
            </a:r>
            <a:r>
              <a:rPr lang="zh-CN" b="1">
                <a:solidFill>
                  <a:srgbClr val="FF0000"/>
                </a:solidFill>
                <a:latin typeface="楷体" panose="02010609060101010101" charset="-122"/>
                <a:ea typeface="楷体" panose="02010609060101010101" charset="-122"/>
                <a:cs typeface="楷体" panose="02010609060101010101" charset="-122"/>
              </a:rPr>
              <a:t>（</a:t>
            </a:r>
            <a:r>
              <a:rPr lang="en-US" b="1">
                <a:solidFill>
                  <a:srgbClr val="FF0000"/>
                </a:solidFill>
                <a:latin typeface="楷体" panose="02010609060101010101" charset="-122"/>
                <a:ea typeface="楷体" panose="02010609060101010101" charset="-122"/>
                <a:cs typeface="楷体" panose="02010609060101010101" charset="-122"/>
              </a:rPr>
              <a:t>2019</a:t>
            </a:r>
            <a:r>
              <a:rPr lang="zh-CN" b="1">
                <a:solidFill>
                  <a:srgbClr val="FF0000"/>
                </a:solidFill>
                <a:latin typeface="楷体" panose="02010609060101010101" charset="-122"/>
                <a:ea typeface="楷体" panose="02010609060101010101" charset="-122"/>
                <a:cs typeface="楷体" panose="02010609060101010101" charset="-122"/>
              </a:rPr>
              <a:t>年安徽）</a:t>
            </a:r>
            <a:r>
              <a:rPr lang="zh-CN" b="1">
                <a:latin typeface="楷体" panose="02010609060101010101" charset="-122"/>
                <a:ea typeface="楷体" panose="02010609060101010101" charset="-122"/>
                <a:cs typeface="楷体" panose="02010609060101010101" charset="-122"/>
              </a:rPr>
              <a:t>下图是英国约翰・莱齐的漫画。科学家法拉第递给：</a:t>
            </a:r>
            <a:r>
              <a:rPr lang="en-US"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泰晤士河老爹</a:t>
            </a:r>
            <a:r>
              <a:rPr lang="en-US"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一张白纸，用来检测河水的不透明度。这幅漫画讽刺的是（    ）</a:t>
            </a:r>
            <a:endParaRPr lang="zh-CN" altLang="en-US" b="1">
              <a:latin typeface="楷体" panose="02010609060101010101" charset="-122"/>
              <a:ea typeface="楷体" panose="02010609060101010101" charset="-122"/>
              <a:cs typeface="楷体" panose="02010609060101010101" charset="-122"/>
            </a:endParaRPr>
          </a:p>
        </p:txBody>
      </p:sp>
      <p:pic>
        <p:nvPicPr>
          <p:cNvPr id="16" name="图片 15"/>
          <p:cNvPicPr/>
          <p:nvPr/>
        </p:nvPicPr>
        <p:blipFill>
          <a:blip r:embed="rId2"/>
          <a:stretch>
            <a:fillRect/>
          </a:stretch>
        </p:blipFill>
        <p:spPr>
          <a:xfrm>
            <a:off x="5748020" y="913765"/>
            <a:ext cx="2493010" cy="1473200"/>
          </a:xfrm>
          <a:prstGeom prst="rect">
            <a:avLst/>
          </a:prstGeom>
          <a:noFill/>
          <a:ln w="9525">
            <a:noFill/>
          </a:ln>
        </p:spPr>
      </p:pic>
      <p:sp>
        <p:nvSpPr>
          <p:cNvPr id="102" name="文本框 101"/>
          <p:cNvSpPr txBox="1"/>
          <p:nvPr/>
        </p:nvSpPr>
        <p:spPr>
          <a:xfrm>
            <a:off x="8438515" y="1050925"/>
            <a:ext cx="3219450" cy="1198880"/>
          </a:xfrm>
          <a:prstGeom prst="rect">
            <a:avLst/>
          </a:prstGeom>
          <a:noFill/>
          <a:ln w="9525">
            <a:noFill/>
          </a:ln>
        </p:spPr>
        <p:txBody>
          <a:bodyPr wrap="square">
            <a:spAutoFit/>
          </a:bodyPr>
          <a:p>
            <a:pPr indent="0"/>
            <a:r>
              <a:rPr lang="en-US" b="1">
                <a:latin typeface="楷体" panose="02010609060101010101" charset="-122"/>
                <a:ea typeface="楷体" panose="02010609060101010101" charset="-122"/>
                <a:cs typeface="楷体" panose="02010609060101010101" charset="-122"/>
              </a:rPr>
              <a:t>A.</a:t>
            </a:r>
            <a:r>
              <a:rPr lang="zh-CN" b="1">
                <a:latin typeface="楷体" panose="02010609060101010101" charset="-122"/>
                <a:ea typeface="楷体" panose="02010609060101010101" charset="-122"/>
                <a:cs typeface="楷体" panose="02010609060101010101" charset="-122"/>
              </a:rPr>
              <a:t>工业化造成环境污染</a:t>
            </a:r>
            <a:r>
              <a:rPr lang="en-US" b="1">
                <a:latin typeface="楷体" panose="02010609060101010101" charset="-122"/>
                <a:ea typeface="楷体" panose="02010609060101010101" charset="-122"/>
                <a:cs typeface="楷体" panose="02010609060101010101" charset="-122"/>
              </a:rPr>
              <a:t>B.</a:t>
            </a:r>
            <a:r>
              <a:rPr lang="zh-CN" b="1">
                <a:latin typeface="楷体" panose="02010609060101010101" charset="-122"/>
                <a:ea typeface="楷体" panose="02010609060101010101" charset="-122"/>
                <a:cs typeface="楷体" panose="02010609060101010101" charset="-122"/>
              </a:rPr>
              <a:t>城市化带来出行拥堵</a:t>
            </a:r>
            <a:r>
              <a:rPr lang="en-US" b="1">
                <a:latin typeface="楷体" panose="02010609060101010101" charset="-122"/>
                <a:ea typeface="楷体" panose="02010609060101010101" charset="-122"/>
                <a:cs typeface="楷体" panose="02010609060101010101" charset="-122"/>
              </a:rPr>
              <a:t>C.</a:t>
            </a:r>
            <a:r>
              <a:rPr lang="zh-CN" b="1">
                <a:latin typeface="楷体" panose="02010609060101010101" charset="-122"/>
                <a:ea typeface="楷体" panose="02010609060101010101" charset="-122"/>
                <a:cs typeface="楷体" panose="02010609060101010101" charset="-122"/>
              </a:rPr>
              <a:t>现代化加剧温室效应</a:t>
            </a:r>
            <a:r>
              <a:rPr lang="en-US" b="1">
                <a:latin typeface="楷体" panose="02010609060101010101" charset="-122"/>
                <a:ea typeface="楷体" panose="02010609060101010101" charset="-122"/>
                <a:cs typeface="楷体" panose="02010609060101010101" charset="-122"/>
              </a:rPr>
              <a:t>D.</a:t>
            </a:r>
            <a:r>
              <a:rPr lang="zh-CN" b="1">
                <a:latin typeface="楷体" panose="02010609060101010101" charset="-122"/>
                <a:ea typeface="楷体" panose="02010609060101010101" charset="-122"/>
                <a:cs typeface="楷体" panose="02010609060101010101" charset="-122"/>
              </a:rPr>
              <a:t>全球化导致贫富分化</a:t>
            </a:r>
            <a:endParaRPr lang="zh-CN" altLang="en-US" b="1">
              <a:latin typeface="楷体" panose="02010609060101010101" charset="-122"/>
              <a:ea typeface="楷体" panose="02010609060101010101" charset="-122"/>
              <a:cs typeface="楷体" panose="02010609060101010101" charset="-122"/>
            </a:endParaRPr>
          </a:p>
        </p:txBody>
      </p:sp>
      <p:sp>
        <p:nvSpPr>
          <p:cNvPr id="17" name="文本框 16"/>
          <p:cNvSpPr txBox="1"/>
          <p:nvPr/>
        </p:nvSpPr>
        <p:spPr>
          <a:xfrm>
            <a:off x="7721600" y="453390"/>
            <a:ext cx="356870" cy="460375"/>
          </a:xfrm>
          <a:prstGeom prst="rect">
            <a:avLst/>
          </a:prstGeom>
          <a:noFill/>
        </p:spPr>
        <p:txBody>
          <a:bodyPr wrap="square" rtlCol="0" anchor="t">
            <a:spAutoFit/>
          </a:bodyPr>
          <a:p>
            <a:r>
              <a:rPr lang="en-US" altLang="zh-CN" sz="2400" b="1">
                <a:solidFill>
                  <a:srgbClr val="FF0000"/>
                </a:solidFill>
                <a:latin typeface="楷体" panose="02010609060101010101" charset="-122"/>
                <a:ea typeface="楷体" panose="02010609060101010101" charset="-122"/>
                <a:cs typeface="楷体" panose="02010609060101010101" charset="-122"/>
                <a:sym typeface="+mn-ea"/>
              </a:rPr>
              <a:t>A</a:t>
            </a:r>
            <a:endParaRPr lang="en-US" altLang="zh-CN" sz="2400" b="1">
              <a:solidFill>
                <a:srgbClr val="FF0000"/>
              </a:solidFill>
              <a:latin typeface="楷体" panose="02010609060101010101" charset="-122"/>
              <a:ea typeface="楷体" panose="02010609060101010101" charset="-122"/>
              <a:cs typeface="楷体" panose="02010609060101010101" charset="-122"/>
              <a:sym typeface="+mn-ea"/>
            </a:endParaRPr>
          </a:p>
        </p:txBody>
      </p:sp>
      <p:sp>
        <p:nvSpPr>
          <p:cNvPr id="18" name="文本框 17"/>
          <p:cNvSpPr txBox="1"/>
          <p:nvPr/>
        </p:nvSpPr>
        <p:spPr>
          <a:xfrm>
            <a:off x="5458460" y="3801110"/>
            <a:ext cx="6727825" cy="1476375"/>
          </a:xfrm>
          <a:prstGeom prst="rect">
            <a:avLst/>
          </a:prstGeom>
          <a:noFill/>
          <a:ln w="9525">
            <a:noFill/>
          </a:ln>
        </p:spPr>
        <p:txBody>
          <a:bodyPr wrap="square">
            <a:spAutoFit/>
          </a:bodyPr>
          <a:p>
            <a:pPr indent="0"/>
            <a:r>
              <a:rPr lang="en-US" b="1">
                <a:latin typeface="楷体" panose="02010609060101010101" charset="-122"/>
                <a:ea typeface="楷体" panose="02010609060101010101" charset="-122"/>
                <a:cs typeface="楷体" panose="02010609060101010101" charset="-122"/>
              </a:rPr>
              <a:t>6</a:t>
            </a:r>
            <a:r>
              <a:rPr lang="zh-CN" altLang="en-US" b="1">
                <a:latin typeface="楷体" panose="02010609060101010101" charset="-122"/>
                <a:ea typeface="楷体" panose="02010609060101010101" charset="-122"/>
                <a:cs typeface="楷体" panose="02010609060101010101" charset="-122"/>
              </a:rPr>
              <a:t>、</a:t>
            </a:r>
            <a:r>
              <a:rPr lang="zh-CN" b="1">
                <a:solidFill>
                  <a:srgbClr val="FF0000"/>
                </a:solidFill>
                <a:latin typeface="楷体" panose="02010609060101010101" charset="-122"/>
                <a:ea typeface="楷体" panose="02010609060101010101" charset="-122"/>
                <a:cs typeface="楷体" panose="02010609060101010101" charset="-122"/>
              </a:rPr>
              <a:t>（</a:t>
            </a:r>
            <a:r>
              <a:rPr lang="en-US" b="1">
                <a:solidFill>
                  <a:srgbClr val="FF0000"/>
                </a:solidFill>
                <a:latin typeface="楷体" panose="02010609060101010101" charset="-122"/>
                <a:ea typeface="楷体" panose="02010609060101010101" charset="-122"/>
                <a:cs typeface="楷体" panose="02010609060101010101" charset="-122"/>
              </a:rPr>
              <a:t>2019</a:t>
            </a:r>
            <a:r>
              <a:rPr lang="zh-CN" b="1">
                <a:solidFill>
                  <a:srgbClr val="FF0000"/>
                </a:solidFill>
                <a:latin typeface="楷体" panose="02010609060101010101" charset="-122"/>
                <a:ea typeface="楷体" panose="02010609060101010101" charset="-122"/>
                <a:cs typeface="楷体" panose="02010609060101010101" charset="-122"/>
              </a:rPr>
              <a:t>年贵州安顺）</a:t>
            </a:r>
            <a:r>
              <a:rPr lang="zh-CN" b="1">
                <a:latin typeface="楷体" panose="02010609060101010101" charset="-122"/>
                <a:ea typeface="楷体" panose="02010609060101010101" charset="-122"/>
                <a:cs typeface="楷体" panose="02010609060101010101" charset="-122"/>
              </a:rPr>
              <a:t>威斯敏斯特大教堂是世界著名的教堂，也是英国历史文化名人的墓地。</a:t>
            </a:r>
            <a:r>
              <a:rPr lang="en-US" b="1">
                <a:latin typeface="楷体" panose="02010609060101010101" charset="-122"/>
                <a:ea typeface="楷体" panose="02010609060101010101" charset="-122"/>
                <a:cs typeface="楷体" panose="02010609060101010101" charset="-122"/>
              </a:rPr>
              <a:t>2018</a:t>
            </a:r>
            <a:r>
              <a:rPr lang="zh-CN" b="1">
                <a:latin typeface="楷体" panose="02010609060101010101" charset="-122"/>
                <a:ea typeface="楷体" panose="02010609060101010101" charset="-122"/>
                <a:cs typeface="楷体" panose="02010609060101010101" charset="-122"/>
              </a:rPr>
              <a:t>年</a:t>
            </a:r>
            <a:r>
              <a:rPr lang="en-US" b="1">
                <a:latin typeface="楷体" panose="02010609060101010101" charset="-122"/>
                <a:ea typeface="楷体" panose="02010609060101010101" charset="-122"/>
                <a:cs typeface="楷体" panose="02010609060101010101" charset="-122"/>
              </a:rPr>
              <a:t>3</a:t>
            </a:r>
            <a:r>
              <a:rPr lang="zh-CN" b="1">
                <a:latin typeface="楷体" panose="02010609060101010101" charset="-122"/>
                <a:ea typeface="楷体" panose="02010609060101010101" charset="-122"/>
                <a:cs typeface="楷体" panose="02010609060101010101" charset="-122"/>
              </a:rPr>
              <a:t>月去世的著名科学家霍金被安葬在这里，与长眼于此的英国名人为邻。这些</a:t>
            </a:r>
            <a:r>
              <a:rPr lang="en-US"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邻居</a:t>
            </a:r>
            <a:r>
              <a:rPr lang="en-US"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中，包括（    ）</a:t>
            </a:r>
            <a:r>
              <a:rPr lang="en-US" b="1">
                <a:latin typeface="楷体" panose="02010609060101010101" charset="-122"/>
                <a:ea typeface="楷体" panose="02010609060101010101" charset="-122"/>
                <a:cs typeface="楷体" panose="02010609060101010101" charset="-122"/>
              </a:rPr>
              <a:t>A</a:t>
            </a:r>
            <a:r>
              <a:rPr lang="en-US" altLang="zh-CN"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亚里士多德  </a:t>
            </a:r>
            <a:r>
              <a:rPr lang="en-US" b="1">
                <a:latin typeface="楷体" panose="02010609060101010101" charset="-122"/>
                <a:ea typeface="楷体" panose="02010609060101010101" charset="-122"/>
                <a:cs typeface="楷体" panose="02010609060101010101" charset="-122"/>
              </a:rPr>
              <a:t>B</a:t>
            </a:r>
            <a:r>
              <a:rPr lang="en-US" altLang="zh-CN"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贝多芬  </a:t>
            </a:r>
            <a:r>
              <a:rPr lang="en-US" b="1">
                <a:latin typeface="楷体" panose="02010609060101010101" charset="-122"/>
                <a:ea typeface="楷体" panose="02010609060101010101" charset="-122"/>
                <a:cs typeface="楷体" panose="02010609060101010101" charset="-122"/>
              </a:rPr>
              <a:t>C</a:t>
            </a:r>
            <a:r>
              <a:rPr lang="en-US" altLang="zh-CN"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巴尔扎克</a:t>
            </a:r>
            <a:r>
              <a:rPr lang="en-US" b="1">
                <a:latin typeface="楷体" panose="02010609060101010101" charset="-122"/>
                <a:ea typeface="楷体" panose="02010609060101010101" charset="-122"/>
                <a:cs typeface="楷体" panose="02010609060101010101" charset="-122"/>
              </a:rPr>
              <a:t>	D</a:t>
            </a:r>
            <a:r>
              <a:rPr lang="en-US" altLang="zh-CN"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牛顿</a:t>
            </a:r>
            <a:endParaRPr lang="zh-CN" altLang="en-US" b="1">
              <a:latin typeface="楷体" panose="02010609060101010101" charset="-122"/>
              <a:ea typeface="楷体" panose="02010609060101010101" charset="-122"/>
              <a:cs typeface="楷体" panose="02010609060101010101" charset="-122"/>
            </a:endParaRPr>
          </a:p>
        </p:txBody>
      </p:sp>
      <p:sp>
        <p:nvSpPr>
          <p:cNvPr id="19" name="文本框 18"/>
          <p:cNvSpPr txBox="1"/>
          <p:nvPr/>
        </p:nvSpPr>
        <p:spPr>
          <a:xfrm>
            <a:off x="5459095" y="2602230"/>
            <a:ext cx="6726555" cy="1198880"/>
          </a:xfrm>
          <a:prstGeom prst="rect">
            <a:avLst/>
          </a:prstGeom>
          <a:noFill/>
          <a:ln w="9525">
            <a:noFill/>
          </a:ln>
        </p:spPr>
        <p:txBody>
          <a:bodyPr wrap="square">
            <a:spAutoFit/>
          </a:bodyPr>
          <a:p>
            <a:pPr indent="0"/>
            <a:r>
              <a:rPr lang="en-US" altLang="zh-CN" b="1">
                <a:solidFill>
                  <a:schemeClr val="tx1"/>
                </a:solidFill>
                <a:latin typeface="楷体" panose="02010609060101010101" charset="-122"/>
                <a:ea typeface="楷体" panose="02010609060101010101" charset="-122"/>
                <a:cs typeface="楷体" panose="02010609060101010101" charset="-122"/>
              </a:rPr>
              <a:t>5</a:t>
            </a:r>
            <a:r>
              <a:rPr lang="zh-CN" altLang="en-US" b="1">
                <a:solidFill>
                  <a:schemeClr val="tx1"/>
                </a:solidFill>
                <a:latin typeface="楷体" panose="02010609060101010101" charset="-122"/>
                <a:ea typeface="楷体" panose="02010609060101010101" charset="-122"/>
                <a:cs typeface="楷体" panose="02010609060101010101" charset="-122"/>
              </a:rPr>
              <a:t>、</a:t>
            </a:r>
            <a:r>
              <a:rPr lang="zh-CN" b="1">
                <a:solidFill>
                  <a:srgbClr val="FF0000"/>
                </a:solidFill>
                <a:latin typeface="楷体" panose="02010609060101010101" charset="-122"/>
                <a:ea typeface="楷体" panose="02010609060101010101" charset="-122"/>
                <a:cs typeface="楷体" panose="02010609060101010101" charset="-122"/>
              </a:rPr>
              <a:t>（</a:t>
            </a:r>
            <a:r>
              <a:rPr lang="en-US" b="1">
                <a:solidFill>
                  <a:srgbClr val="FF0000"/>
                </a:solidFill>
                <a:latin typeface="楷体" panose="02010609060101010101" charset="-122"/>
                <a:ea typeface="楷体" panose="02010609060101010101" charset="-122"/>
                <a:cs typeface="楷体" panose="02010609060101010101" charset="-122"/>
              </a:rPr>
              <a:t>2019</a:t>
            </a:r>
            <a:r>
              <a:rPr lang="zh-CN" b="1">
                <a:solidFill>
                  <a:srgbClr val="FF0000"/>
                </a:solidFill>
                <a:latin typeface="楷体" panose="02010609060101010101" charset="-122"/>
                <a:ea typeface="楷体" panose="02010609060101010101" charset="-122"/>
                <a:cs typeface="楷体" panose="02010609060101010101" charset="-122"/>
              </a:rPr>
              <a:t>年江苏盐城）</a:t>
            </a:r>
            <a:r>
              <a:rPr lang="zh-CN" b="1">
                <a:latin typeface="楷体" panose="02010609060101010101" charset="-122"/>
                <a:ea typeface="楷体" panose="02010609060101010101" charset="-122"/>
                <a:cs typeface="楷体" panose="02010609060101010101" charset="-122"/>
              </a:rPr>
              <a:t>对于神学来说，这是一次致命的危机，他不仅仅否定了上帝，造人造万物，而且彻底否定了神学的神圣性，引发上述材料中神学致命危机的理论来自于（    ）</a:t>
            </a:r>
            <a:r>
              <a:rPr lang="en-US" b="1">
                <a:latin typeface="楷体" panose="02010609060101010101" charset="-122"/>
                <a:ea typeface="楷体" panose="02010609060101010101" charset="-122"/>
                <a:cs typeface="楷体" panose="02010609060101010101" charset="-122"/>
              </a:rPr>
              <a:t>A</a:t>
            </a:r>
            <a:r>
              <a:rPr lang="en-US" altLang="zh-CN"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达尔文  </a:t>
            </a:r>
            <a:r>
              <a:rPr lang="en-US" b="1">
                <a:latin typeface="楷体" panose="02010609060101010101" charset="-122"/>
                <a:ea typeface="楷体" panose="02010609060101010101" charset="-122"/>
                <a:cs typeface="楷体" panose="02010609060101010101" charset="-122"/>
              </a:rPr>
              <a:t>B</a:t>
            </a:r>
            <a:r>
              <a:rPr lang="en-US" altLang="zh-CN"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牛顿    </a:t>
            </a:r>
            <a:r>
              <a:rPr lang="en-US" b="1">
                <a:latin typeface="楷体" panose="02010609060101010101" charset="-122"/>
                <a:ea typeface="楷体" panose="02010609060101010101" charset="-122"/>
                <a:cs typeface="楷体" panose="02010609060101010101" charset="-122"/>
              </a:rPr>
              <a:t>C</a:t>
            </a:r>
            <a:r>
              <a:rPr lang="en-US" altLang="zh-CN"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马克思</a:t>
            </a:r>
            <a:r>
              <a:rPr lang="en-US" b="1">
                <a:latin typeface="楷体" panose="02010609060101010101" charset="-122"/>
                <a:ea typeface="楷体" panose="02010609060101010101" charset="-122"/>
                <a:cs typeface="楷体" panose="02010609060101010101" charset="-122"/>
              </a:rPr>
              <a:t>	D</a:t>
            </a:r>
            <a:r>
              <a:rPr lang="en-US" altLang="zh-CN"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伏尔泰</a:t>
            </a:r>
            <a:endParaRPr lang="zh-CN" altLang="en-US" b="1">
              <a:latin typeface="楷体" panose="02010609060101010101" charset="-122"/>
              <a:ea typeface="楷体" panose="02010609060101010101" charset="-122"/>
              <a:cs typeface="楷体" panose="02010609060101010101" charset="-122"/>
            </a:endParaRPr>
          </a:p>
        </p:txBody>
      </p:sp>
      <p:sp>
        <p:nvSpPr>
          <p:cNvPr id="20" name="文本框 19"/>
          <p:cNvSpPr txBox="1"/>
          <p:nvPr/>
        </p:nvSpPr>
        <p:spPr>
          <a:xfrm>
            <a:off x="10730865" y="3119755"/>
            <a:ext cx="356870" cy="460375"/>
          </a:xfrm>
          <a:prstGeom prst="rect">
            <a:avLst/>
          </a:prstGeom>
          <a:noFill/>
        </p:spPr>
        <p:txBody>
          <a:bodyPr wrap="square" rtlCol="0" anchor="t">
            <a:spAutoFit/>
          </a:bodyPr>
          <a:p>
            <a:r>
              <a:rPr lang="en-US" altLang="zh-CN" sz="2400" b="1">
                <a:solidFill>
                  <a:srgbClr val="FF0000"/>
                </a:solidFill>
                <a:latin typeface="楷体" panose="02010609060101010101" charset="-122"/>
                <a:ea typeface="楷体" panose="02010609060101010101" charset="-122"/>
                <a:cs typeface="楷体" panose="02010609060101010101" charset="-122"/>
                <a:sym typeface="+mn-ea"/>
              </a:rPr>
              <a:t>A</a:t>
            </a:r>
            <a:endParaRPr lang="en-US" altLang="zh-CN" sz="2400" b="1">
              <a:solidFill>
                <a:srgbClr val="FF0000"/>
              </a:solidFill>
              <a:latin typeface="楷体" panose="02010609060101010101" charset="-122"/>
              <a:ea typeface="楷体" panose="02010609060101010101" charset="-122"/>
              <a:cs typeface="楷体" panose="02010609060101010101" charset="-122"/>
              <a:sym typeface="+mn-ea"/>
            </a:endParaRPr>
          </a:p>
        </p:txBody>
      </p:sp>
      <p:sp>
        <p:nvSpPr>
          <p:cNvPr id="22" name="文本框 21"/>
          <p:cNvSpPr txBox="1"/>
          <p:nvPr/>
        </p:nvSpPr>
        <p:spPr>
          <a:xfrm>
            <a:off x="6287770" y="4572000"/>
            <a:ext cx="356870" cy="460375"/>
          </a:xfrm>
          <a:prstGeom prst="rect">
            <a:avLst/>
          </a:prstGeom>
          <a:noFill/>
        </p:spPr>
        <p:txBody>
          <a:bodyPr wrap="square" rtlCol="0" anchor="t">
            <a:spAutoFit/>
          </a:bodyPr>
          <a:p>
            <a:r>
              <a:rPr lang="en-US" altLang="zh-CN" sz="2400" b="1">
                <a:solidFill>
                  <a:srgbClr val="FF0000"/>
                </a:solidFill>
                <a:latin typeface="楷体" panose="02010609060101010101" charset="-122"/>
                <a:ea typeface="楷体" panose="02010609060101010101" charset="-122"/>
                <a:cs typeface="楷体" panose="02010609060101010101" charset="-122"/>
                <a:sym typeface="+mn-ea"/>
              </a:rPr>
              <a:t>D</a:t>
            </a:r>
            <a:endParaRPr lang="en-US" altLang="zh-CN" sz="2400" b="1">
              <a:solidFill>
                <a:srgbClr val="FF0000"/>
              </a:solidFill>
              <a:latin typeface="楷体" panose="02010609060101010101" charset="-122"/>
              <a:ea typeface="楷体" panose="02010609060101010101" charset="-122"/>
              <a:cs typeface="楷体" panose="02010609060101010101"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500" fill="hold"/>
                                        <p:tgtEl>
                                          <p:spTgt spid="17"/>
                                        </p:tgtEl>
                                        <p:attrNameLst>
                                          <p:attrName>ppt_x</p:attrName>
                                        </p:attrNameLst>
                                      </p:cBhvr>
                                      <p:tavLst>
                                        <p:tav tm="0">
                                          <p:val>
                                            <p:strVal val="#ppt_x"/>
                                          </p:val>
                                        </p:tav>
                                        <p:tav tm="100000">
                                          <p:val>
                                            <p:strVal val="#ppt_x"/>
                                          </p:val>
                                        </p:tav>
                                      </p:tavLst>
                                    </p:anim>
                                    <p:anim calcmode="lin" valueType="num">
                                      <p:cBhvr additive="base">
                                        <p:cTn id="2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ppt_x"/>
                                          </p:val>
                                        </p:tav>
                                        <p:tav tm="100000">
                                          <p:val>
                                            <p:strVal val="#ppt_x"/>
                                          </p:val>
                                        </p:tav>
                                      </p:tavLst>
                                    </p:anim>
                                    <p:anim calcmode="lin" valueType="num">
                                      <p:cBhvr additive="base">
                                        <p:cTn id="3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anim calcmode="lin" valueType="num">
                                      <p:cBhvr additive="base">
                                        <p:cTn id="37" dur="500" fill="hold"/>
                                        <p:tgtEl>
                                          <p:spTgt spid="22"/>
                                        </p:tgtEl>
                                        <p:attrNameLst>
                                          <p:attrName>ppt_x</p:attrName>
                                        </p:attrNameLst>
                                      </p:cBhvr>
                                      <p:tavLst>
                                        <p:tav tm="0">
                                          <p:val>
                                            <p:strVal val="#ppt_x"/>
                                          </p:val>
                                        </p:tav>
                                        <p:tav tm="100000">
                                          <p:val>
                                            <p:strVal val="#ppt_x"/>
                                          </p:val>
                                        </p:tav>
                                      </p:tavLst>
                                    </p:anim>
                                    <p:anim calcmode="lin" valueType="num">
                                      <p:cBhvr additive="base">
                                        <p:cTn id="3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8" grpId="0"/>
      <p:bldP spid="17" grpId="0"/>
      <p:bldP spid="20" grpId="0"/>
      <p:bldP spid="2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1651635" y="989965"/>
            <a:ext cx="7915910" cy="1076325"/>
          </a:xfrm>
          <a:prstGeom prst="rect">
            <a:avLst/>
          </a:prstGeom>
          <a:noFill/>
        </p:spPr>
        <p:txBody>
          <a:bodyPr wrap="square" rtlCol="0" anchor="t">
            <a:spAutoFit/>
            <a:scene3d>
              <a:camera prst="orthographicFront"/>
              <a:lightRig rig="threePt" dir="t"/>
            </a:scene3d>
          </a:bodyPr>
          <a:p>
            <a:pPr indent="0" algn="ctr">
              <a:buNone/>
            </a:pPr>
            <a:r>
              <a:rPr lang="zh-CN" altLang="en-US" sz="3200" b="1">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方正粗黑宋简体" panose="02000000000000000000" charset="-122"/>
                <a:ea typeface="方正粗黑宋简体" panose="02000000000000000000" charset="-122"/>
                <a:cs typeface="楷体" panose="02010609060101010101" charset="-122"/>
                <a:sym typeface="+mn-ea"/>
              </a:rPr>
              <a:t>第三单元</a:t>
            </a:r>
            <a:endParaRPr lang="zh-CN" altLang="en-US" sz="3200" b="1">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方正粗黑宋简体" panose="02000000000000000000" charset="-122"/>
              <a:ea typeface="方正粗黑宋简体" panose="02000000000000000000" charset="-122"/>
              <a:cs typeface="楷体" panose="02010609060101010101" charset="-122"/>
            </a:endParaRPr>
          </a:p>
          <a:p>
            <a:pPr indent="0" algn="ctr">
              <a:buNone/>
            </a:pPr>
            <a:r>
              <a:rPr lang="en-US" sz="3200" b="1">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方正粗黑宋简体" panose="02000000000000000000" charset="-122"/>
                <a:ea typeface="方正粗黑宋简体" panose="02000000000000000000" charset="-122"/>
                <a:cs typeface="楷体" panose="02010609060101010101" charset="-122"/>
                <a:sym typeface="+mn-ea"/>
              </a:rPr>
              <a:t>第一次世界大战和战后初期的世界</a:t>
            </a:r>
            <a:endParaRPr lang="en-US" altLang="en-US" sz="3200" b="1">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方正粗黑宋简体" panose="02000000000000000000" charset="-122"/>
              <a:ea typeface="方正粗黑宋简体" panose="02000000000000000000" charset="-122"/>
              <a:cs typeface="楷体" panose="02010609060101010101" charset="-122"/>
              <a:sym typeface="+mn-ea"/>
            </a:endParaRPr>
          </a:p>
        </p:txBody>
      </p:sp>
      <p:sp>
        <p:nvSpPr>
          <p:cNvPr id="5" name="文本框 4"/>
          <p:cNvSpPr txBox="1"/>
          <p:nvPr/>
        </p:nvSpPr>
        <p:spPr>
          <a:xfrm>
            <a:off x="1899920" y="2967990"/>
            <a:ext cx="7916545" cy="2306955"/>
          </a:xfrm>
          <a:prstGeom prst="rect">
            <a:avLst/>
          </a:prstGeom>
          <a:noFill/>
        </p:spPr>
        <p:txBody>
          <a:bodyPr wrap="square" rtlCol="0" anchor="t">
            <a:spAutoFit/>
          </a:bodyPr>
          <a:p>
            <a:pPr indent="0" algn="l">
              <a:buNone/>
            </a:pPr>
            <a:r>
              <a:rPr lang="en-US" sz="3600" b="1">
                <a:solidFill>
                  <a:srgbClr val="FF0000"/>
                </a:solidFill>
                <a:latin typeface="楷体" panose="02010609060101010101" charset="-122"/>
                <a:ea typeface="楷体" panose="02010609060101010101" charset="-122"/>
                <a:cs typeface="楷体" panose="02010609060101010101" charset="-122"/>
                <a:sym typeface="+mn-ea"/>
              </a:rPr>
              <a:t>（1）第一次世界大战</a:t>
            </a:r>
            <a:endParaRPr lang="en-US" sz="3600" b="1">
              <a:solidFill>
                <a:srgbClr val="FF0000"/>
              </a:solidFill>
              <a:latin typeface="楷体" panose="02010609060101010101" charset="-122"/>
              <a:ea typeface="楷体" panose="02010609060101010101" charset="-122"/>
              <a:cs typeface="楷体" panose="02010609060101010101" charset="-122"/>
            </a:endParaRPr>
          </a:p>
          <a:p>
            <a:pPr indent="0" algn="l">
              <a:buNone/>
            </a:pPr>
            <a:r>
              <a:rPr lang="en-US" sz="3600" b="1">
                <a:solidFill>
                  <a:srgbClr val="FF0000"/>
                </a:solidFill>
                <a:latin typeface="楷体" panose="02010609060101010101" charset="-122"/>
                <a:ea typeface="楷体" panose="02010609060101010101" charset="-122"/>
                <a:cs typeface="楷体" panose="02010609060101010101" charset="-122"/>
                <a:sym typeface="+mn-ea"/>
              </a:rPr>
              <a:t>（2）列宁与十月革命</a:t>
            </a:r>
            <a:endParaRPr lang="en-US" sz="3600" b="1">
              <a:solidFill>
                <a:srgbClr val="FF0000"/>
              </a:solidFill>
              <a:latin typeface="楷体" panose="02010609060101010101" charset="-122"/>
              <a:ea typeface="楷体" panose="02010609060101010101" charset="-122"/>
              <a:cs typeface="楷体" panose="02010609060101010101" charset="-122"/>
            </a:endParaRPr>
          </a:p>
          <a:p>
            <a:pPr indent="0" algn="l">
              <a:buNone/>
            </a:pPr>
            <a:r>
              <a:rPr lang="en-US" sz="3600" b="1">
                <a:solidFill>
                  <a:srgbClr val="FF0000"/>
                </a:solidFill>
                <a:latin typeface="楷体" panose="02010609060101010101" charset="-122"/>
                <a:ea typeface="楷体" panose="02010609060101010101" charset="-122"/>
                <a:cs typeface="楷体" panose="02010609060101010101" charset="-122"/>
                <a:sym typeface="+mn-ea"/>
              </a:rPr>
              <a:t>（3）《凡尔赛条约》和《九国公约》</a:t>
            </a:r>
            <a:endParaRPr lang="en-US" sz="3600" b="1">
              <a:solidFill>
                <a:srgbClr val="FF0000"/>
              </a:solidFill>
              <a:latin typeface="楷体" panose="02010609060101010101" charset="-122"/>
              <a:ea typeface="楷体" panose="02010609060101010101" charset="-122"/>
              <a:cs typeface="楷体" panose="02010609060101010101" charset="-122"/>
            </a:endParaRPr>
          </a:p>
          <a:p>
            <a:pPr indent="0" algn="l">
              <a:buNone/>
            </a:pPr>
            <a:r>
              <a:rPr lang="en-US" sz="3600" b="1">
                <a:solidFill>
                  <a:srgbClr val="FF0000"/>
                </a:solidFill>
                <a:latin typeface="楷体" panose="02010609060101010101" charset="-122"/>
                <a:ea typeface="楷体" panose="02010609060101010101" charset="-122"/>
                <a:cs typeface="楷体" panose="02010609060101010101" charset="-122"/>
                <a:sym typeface="+mn-ea"/>
              </a:rPr>
              <a:t>（4）苏联的社会主义建设</a:t>
            </a:r>
            <a:endParaRPr lang="en-US" altLang="en-US" sz="3600" b="1">
              <a:solidFill>
                <a:srgbClr val="FF0000"/>
              </a:solidFill>
              <a:effectLst/>
              <a:latin typeface="楷体" panose="02010609060101010101" charset="-122"/>
              <a:ea typeface="楷体" panose="02010609060101010101" charset="-122"/>
              <a:cs typeface="楷体" panose="02010609060101010101" charset="-122"/>
              <a:sym typeface="+mn-ea"/>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 name="文本框 20"/>
          <p:cNvSpPr txBox="1"/>
          <p:nvPr/>
        </p:nvSpPr>
        <p:spPr>
          <a:xfrm>
            <a:off x="-32385" y="-8255"/>
            <a:ext cx="7447915" cy="398780"/>
          </a:xfrm>
          <a:prstGeom prst="rect">
            <a:avLst/>
          </a:prstGeom>
          <a:noFill/>
          <a:ln w="9525">
            <a:noFill/>
          </a:ln>
        </p:spPr>
        <p:txBody>
          <a:bodyPr wrap="square" anchor="t">
            <a:spAutoFit/>
          </a:bodyPr>
          <a:p>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第</a:t>
            </a:r>
            <a:r>
              <a:rPr lang="en-US"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8</a:t>
            </a:r>
            <a:r>
              <a:rPr lang="zh-CN" altLang="en-US" sz="2000" b="1">
                <a:solidFill>
                  <a:srgbClr val="C00000"/>
                </a:solidFill>
                <a:latin typeface="方正粗黑宋简体" panose="02000000000000000000" charset="-122"/>
                <a:ea typeface="方正粗黑宋简体" panose="02000000000000000000" charset="-122"/>
                <a:cs typeface="方正粗黑宋简体" panose="02000000000000000000" charset="-122"/>
              </a:rPr>
              <a:t>课 第一次世界大战</a:t>
            </a:r>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a:t>
            </a:r>
            <a:r>
              <a:rPr lang="en-US"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P34-38</a:t>
            </a:r>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a:t>
            </a:r>
            <a:r>
              <a:rPr lang="zh-CN" altLang="zh-CN" sz="2000" b="1">
                <a:solidFill>
                  <a:schemeClr val="tx1"/>
                </a:solidFill>
                <a:latin typeface="楷体" panose="02010609060101010101" charset="-122"/>
                <a:ea typeface="楷体" panose="02010609060101010101" charset="-122"/>
                <a:cs typeface="楷体" panose="02010609060101010101" charset="-122"/>
              </a:rPr>
              <a:t>（</a:t>
            </a:r>
            <a:r>
              <a:rPr kumimoji="1" lang="en-US" sz="2000" b="1" dirty="0">
                <a:solidFill>
                  <a:schemeClr val="tx1"/>
                </a:solidFill>
                <a:latin typeface="楷体" panose="02010609060101010101" charset="-122"/>
                <a:ea typeface="楷体" panose="02010609060101010101" charset="-122"/>
                <a:cs typeface="楷体" panose="02010609060101010101" charset="-122"/>
                <a:sym typeface="+mn-ea"/>
              </a:rPr>
              <a:t>1914</a:t>
            </a:r>
            <a:r>
              <a:rPr kumimoji="1" lang="zh-CN" altLang="en-US" sz="2000" b="1" dirty="0">
                <a:solidFill>
                  <a:schemeClr val="tx1"/>
                </a:solidFill>
                <a:latin typeface="楷体" panose="02010609060101010101" charset="-122"/>
                <a:ea typeface="楷体" panose="02010609060101010101" charset="-122"/>
                <a:cs typeface="楷体" panose="02010609060101010101" charset="-122"/>
                <a:sym typeface="+mn-ea"/>
              </a:rPr>
              <a:t>年</a:t>
            </a:r>
            <a:r>
              <a:rPr kumimoji="1" lang="en-US" altLang="zh-CN" sz="2000" b="1" dirty="0">
                <a:solidFill>
                  <a:schemeClr val="tx1"/>
                </a:solidFill>
                <a:latin typeface="楷体" panose="02010609060101010101" charset="-122"/>
                <a:ea typeface="楷体" panose="02010609060101010101" charset="-122"/>
                <a:cs typeface="楷体" panose="02010609060101010101" charset="-122"/>
                <a:sym typeface="+mn-ea"/>
              </a:rPr>
              <a:t>7</a:t>
            </a:r>
            <a:r>
              <a:rPr kumimoji="1" lang="zh-CN" altLang="en-US" sz="2000" b="1" dirty="0">
                <a:solidFill>
                  <a:schemeClr val="tx1"/>
                </a:solidFill>
                <a:latin typeface="楷体" panose="02010609060101010101" charset="-122"/>
                <a:ea typeface="楷体" panose="02010609060101010101" charset="-122"/>
                <a:cs typeface="楷体" panose="02010609060101010101" charset="-122"/>
                <a:sym typeface="+mn-ea"/>
              </a:rPr>
              <a:t>月</a:t>
            </a:r>
            <a:r>
              <a:rPr kumimoji="1" lang="en-US" altLang="zh-CN" sz="2000" b="1" dirty="0">
                <a:solidFill>
                  <a:schemeClr val="tx1"/>
                </a:solidFill>
                <a:latin typeface="楷体" panose="02010609060101010101" charset="-122"/>
                <a:ea typeface="楷体" panose="02010609060101010101" charset="-122"/>
                <a:cs typeface="楷体" panose="02010609060101010101" charset="-122"/>
                <a:sym typeface="+mn-ea"/>
              </a:rPr>
              <a:t>—1918</a:t>
            </a:r>
            <a:r>
              <a:rPr kumimoji="1" lang="zh-CN" altLang="en-US" sz="2000" b="1" dirty="0">
                <a:solidFill>
                  <a:schemeClr val="tx1"/>
                </a:solidFill>
                <a:latin typeface="楷体" panose="02010609060101010101" charset="-122"/>
                <a:ea typeface="楷体" panose="02010609060101010101" charset="-122"/>
                <a:cs typeface="楷体" panose="02010609060101010101" charset="-122"/>
                <a:sym typeface="+mn-ea"/>
              </a:rPr>
              <a:t>年</a:t>
            </a:r>
            <a:r>
              <a:rPr kumimoji="1" lang="en-US" altLang="zh-CN" sz="2000" b="1" dirty="0">
                <a:solidFill>
                  <a:schemeClr val="tx1"/>
                </a:solidFill>
                <a:latin typeface="楷体" panose="02010609060101010101" charset="-122"/>
                <a:ea typeface="楷体" panose="02010609060101010101" charset="-122"/>
                <a:cs typeface="楷体" panose="02010609060101010101" charset="-122"/>
                <a:sym typeface="+mn-ea"/>
              </a:rPr>
              <a:t>11</a:t>
            </a:r>
            <a:r>
              <a:rPr kumimoji="1" lang="zh-CN" altLang="en-US" sz="2000" b="1" dirty="0">
                <a:solidFill>
                  <a:schemeClr val="tx1"/>
                </a:solidFill>
                <a:latin typeface="楷体" panose="02010609060101010101" charset="-122"/>
                <a:ea typeface="楷体" panose="02010609060101010101" charset="-122"/>
                <a:cs typeface="楷体" panose="02010609060101010101" charset="-122"/>
                <a:sym typeface="+mn-ea"/>
              </a:rPr>
              <a:t>月</a:t>
            </a:r>
            <a:r>
              <a:rPr lang="zh-CN" altLang="zh-CN" sz="2000" b="1">
                <a:solidFill>
                  <a:schemeClr val="tx1"/>
                </a:solidFill>
                <a:latin typeface="楷体" panose="02010609060101010101" charset="-122"/>
                <a:ea typeface="楷体" panose="02010609060101010101" charset="-122"/>
                <a:cs typeface="楷体" panose="02010609060101010101" charset="-122"/>
              </a:rPr>
              <a:t>）</a:t>
            </a:r>
            <a:endParaRPr kumimoji="1" lang="zh-CN" altLang="zh-CN" sz="2000" b="1" noProof="0" dirty="0">
              <a:solidFill>
                <a:schemeClr val="tx1"/>
              </a:solidFill>
              <a:latin typeface="楷体" panose="02010609060101010101" charset="-122"/>
              <a:ea typeface="楷体" panose="02010609060101010101" charset="-122"/>
              <a:cs typeface="楷体" panose="02010609060101010101" charset="-122"/>
              <a:sym typeface="+mn-ea"/>
            </a:endParaRPr>
          </a:p>
        </p:txBody>
      </p:sp>
      <p:sp>
        <p:nvSpPr>
          <p:cNvPr id="4" name="文本框 3"/>
          <p:cNvSpPr txBox="1"/>
          <p:nvPr/>
        </p:nvSpPr>
        <p:spPr>
          <a:xfrm>
            <a:off x="635" y="390525"/>
            <a:ext cx="1169035" cy="368300"/>
          </a:xfrm>
          <a:prstGeom prst="rect">
            <a:avLst/>
          </a:prstGeom>
          <a:noFill/>
        </p:spPr>
        <p:txBody>
          <a:bodyPr wrap="none" rtlCol="0" anchor="t">
            <a:spAutoFit/>
          </a:bodyPr>
          <a:p>
            <a:r>
              <a:rPr lang="zh-CN" b="1">
                <a:solidFill>
                  <a:schemeClr val="tx1"/>
                </a:solidFill>
                <a:latin typeface="方正粗黑宋简体" panose="02000000000000000000" charset="-122"/>
                <a:ea typeface="方正粗黑宋简体" panose="02000000000000000000" charset="-122"/>
                <a:cs typeface="新宋体" panose="02010609030101010101" charset="-122"/>
                <a:sym typeface="+mn-ea"/>
              </a:rPr>
              <a:t>根本</a:t>
            </a:r>
            <a:r>
              <a:rPr b="1">
                <a:solidFill>
                  <a:schemeClr val="tx1"/>
                </a:solidFill>
                <a:latin typeface="方正粗黑宋简体" panose="02000000000000000000" charset="-122"/>
                <a:ea typeface="方正粗黑宋简体" panose="02000000000000000000" charset="-122"/>
                <a:cs typeface="新宋体" panose="02010609030101010101" charset="-122"/>
                <a:sym typeface="+mn-ea"/>
              </a:rPr>
              <a:t>原因</a:t>
            </a:r>
            <a:r>
              <a:rPr lang="en-US" b="1">
                <a:solidFill>
                  <a:schemeClr val="tx1"/>
                </a:solidFill>
                <a:latin typeface="方正粗黑宋简体" panose="02000000000000000000" charset="-122"/>
                <a:ea typeface="方正粗黑宋简体" panose="02000000000000000000" charset="-122"/>
                <a:cs typeface="新宋体" panose="02010609030101010101" charset="-122"/>
                <a:sym typeface="+mn-ea"/>
              </a:rPr>
              <a:t>:</a:t>
            </a:r>
            <a:endParaRPr lang="en-US" b="1">
              <a:solidFill>
                <a:schemeClr val="tx1"/>
              </a:solidFill>
              <a:latin typeface="方正粗黑宋简体" panose="02000000000000000000" charset="-122"/>
              <a:ea typeface="方正粗黑宋简体" panose="02000000000000000000" charset="-122"/>
              <a:cs typeface="新宋体" panose="02010609030101010101" charset="-122"/>
              <a:sym typeface="+mn-ea"/>
            </a:endParaRPr>
          </a:p>
        </p:txBody>
      </p:sp>
      <p:sp>
        <p:nvSpPr>
          <p:cNvPr id="5" name="文本框 4"/>
          <p:cNvSpPr txBox="1"/>
          <p:nvPr/>
        </p:nvSpPr>
        <p:spPr>
          <a:xfrm>
            <a:off x="1169670" y="390525"/>
            <a:ext cx="3860800" cy="368300"/>
          </a:xfrm>
          <a:prstGeom prst="rect">
            <a:avLst/>
          </a:prstGeom>
          <a:noFill/>
        </p:spPr>
        <p:txBody>
          <a:bodyPr wrap="none" rtlCol="0" anchor="t">
            <a:spAutoFit/>
          </a:bodyPr>
          <a:p>
            <a:r>
              <a:rPr b="1">
                <a:solidFill>
                  <a:srgbClr val="FF0000"/>
                </a:solidFill>
                <a:effectLst/>
                <a:latin typeface="楷体" panose="02010609060101010101" charset="-122"/>
                <a:ea typeface="楷体" panose="02010609060101010101" charset="-122"/>
                <a:sym typeface="+mn-ea"/>
              </a:rPr>
              <a:t>帝国主义国家间政治经济发展不平衡</a:t>
            </a:r>
            <a:endParaRPr lang="zh-CN" altLang="en-US" b="1">
              <a:solidFill>
                <a:srgbClr val="FF0000"/>
              </a:solidFill>
              <a:effectLst/>
              <a:latin typeface="楷体" panose="02010609060101010101" charset="-122"/>
              <a:ea typeface="楷体" panose="02010609060101010101" charset="-122"/>
              <a:sym typeface="+mn-ea"/>
            </a:endParaRPr>
          </a:p>
        </p:txBody>
      </p:sp>
      <p:sp>
        <p:nvSpPr>
          <p:cNvPr id="6" name="文本框 5"/>
          <p:cNvSpPr txBox="1"/>
          <p:nvPr/>
        </p:nvSpPr>
        <p:spPr>
          <a:xfrm>
            <a:off x="635" y="758825"/>
            <a:ext cx="1169035" cy="368300"/>
          </a:xfrm>
          <a:prstGeom prst="rect">
            <a:avLst/>
          </a:prstGeom>
          <a:noFill/>
        </p:spPr>
        <p:txBody>
          <a:bodyPr wrap="none" rtlCol="0" anchor="t">
            <a:spAutoFit/>
          </a:bodyPr>
          <a:p>
            <a:r>
              <a:rPr lang="zh-CN" altLang="en-US" b="1">
                <a:solidFill>
                  <a:srgbClr val="000000"/>
                </a:solidFill>
                <a:latin typeface="方正粗黑宋简体" panose="02000000000000000000" charset="-122"/>
                <a:ea typeface="方正粗黑宋简体" panose="02000000000000000000" charset="-122"/>
                <a:cs typeface="方正粗黑宋简体" panose="02000000000000000000" charset="-122"/>
                <a:sym typeface="+mn-ea"/>
              </a:rPr>
              <a:t>交战双方</a:t>
            </a:r>
            <a:r>
              <a:rPr lang="en-US" altLang="zh-CN" b="1">
                <a:solidFill>
                  <a:srgbClr val="000000"/>
                </a:solidFill>
                <a:latin typeface="方正粗黑宋简体" panose="02000000000000000000" charset="-122"/>
                <a:ea typeface="方正粗黑宋简体" panose="02000000000000000000" charset="-122"/>
                <a:cs typeface="方正粗黑宋简体" panose="02000000000000000000" charset="-122"/>
                <a:sym typeface="+mn-ea"/>
              </a:rPr>
              <a:t>:</a:t>
            </a:r>
            <a:endParaRPr lang="en-US" altLang="zh-CN" b="1">
              <a:solidFill>
                <a:srgbClr val="000000"/>
              </a:solidFill>
              <a:latin typeface="方正粗黑宋简体" panose="02000000000000000000" charset="-122"/>
              <a:ea typeface="方正粗黑宋简体" panose="02000000000000000000" charset="-122"/>
              <a:cs typeface="方正粗黑宋简体" panose="02000000000000000000" charset="-122"/>
              <a:sym typeface="+mn-ea"/>
            </a:endParaRPr>
          </a:p>
        </p:txBody>
      </p:sp>
      <p:sp>
        <p:nvSpPr>
          <p:cNvPr id="7" name="文本框 6"/>
          <p:cNvSpPr txBox="1"/>
          <p:nvPr/>
        </p:nvSpPr>
        <p:spPr>
          <a:xfrm>
            <a:off x="1169670" y="758825"/>
            <a:ext cx="1791970" cy="368300"/>
          </a:xfrm>
          <a:prstGeom prst="rect">
            <a:avLst/>
          </a:prstGeom>
          <a:noFill/>
        </p:spPr>
        <p:txBody>
          <a:bodyPr wrap="none" rtlCol="0" anchor="t">
            <a:spAutoFit/>
          </a:bodyPr>
          <a:p>
            <a:r>
              <a:rPr lang="zh-CN" altLang="en-US" b="1">
                <a:solidFill>
                  <a:srgbClr val="000000"/>
                </a:solidFill>
                <a:latin typeface="楷体" panose="02010609060101010101" charset="-122"/>
                <a:ea typeface="楷体" panose="02010609060101010101" charset="-122"/>
                <a:sym typeface="+mn-ea"/>
              </a:rPr>
              <a:t>同盟国与协约国</a:t>
            </a:r>
            <a:endParaRPr lang="zh-CN" altLang="en-US" b="1">
              <a:solidFill>
                <a:srgbClr val="000000"/>
              </a:solidFill>
              <a:latin typeface="楷体" panose="02010609060101010101" charset="-122"/>
              <a:ea typeface="楷体" panose="02010609060101010101" charset="-122"/>
              <a:sym typeface="+mn-ea"/>
            </a:endParaRPr>
          </a:p>
        </p:txBody>
      </p:sp>
      <p:sp>
        <p:nvSpPr>
          <p:cNvPr id="8" name="文本框 7"/>
          <p:cNvSpPr txBox="1"/>
          <p:nvPr/>
        </p:nvSpPr>
        <p:spPr>
          <a:xfrm>
            <a:off x="3639185" y="758825"/>
            <a:ext cx="3630930" cy="368300"/>
          </a:xfrm>
          <a:prstGeom prst="rect">
            <a:avLst/>
          </a:prstGeom>
          <a:noFill/>
        </p:spPr>
        <p:txBody>
          <a:bodyPr wrap="none" rtlCol="0" anchor="t">
            <a:spAutoFit/>
          </a:bodyPr>
          <a:p>
            <a:r>
              <a:rPr lang="zh-CN" altLang="en-US" b="1" dirty="0">
                <a:latin typeface="楷体" panose="02010609060101010101" charset="-122"/>
                <a:ea typeface="楷体" panose="02010609060101010101" charset="-122"/>
                <a:sym typeface="+mn-ea"/>
              </a:rPr>
              <a:t>列强之间的关系以</a:t>
            </a:r>
            <a:r>
              <a:rPr lang="zh-CN" altLang="en-US" b="1" dirty="0">
                <a:solidFill>
                  <a:srgbClr val="FF0000"/>
                </a:solidFill>
                <a:latin typeface="楷体" panose="02010609060101010101" charset="-122"/>
                <a:ea typeface="楷体" panose="02010609060101010101" charset="-122"/>
                <a:sym typeface="+mn-ea"/>
              </a:rPr>
              <a:t>自身利益</a:t>
            </a:r>
            <a:r>
              <a:rPr lang="zh-CN" altLang="en-US" b="1" dirty="0">
                <a:latin typeface="楷体" panose="02010609060101010101" charset="-122"/>
                <a:ea typeface="楷体" panose="02010609060101010101" charset="-122"/>
                <a:sym typeface="+mn-ea"/>
              </a:rPr>
              <a:t>为转移</a:t>
            </a:r>
            <a:endParaRPr lang="zh-CN" altLang="en-US"/>
          </a:p>
        </p:txBody>
      </p:sp>
      <p:sp>
        <p:nvSpPr>
          <p:cNvPr id="9" name="右箭头 8"/>
          <p:cNvSpPr/>
          <p:nvPr/>
        </p:nvSpPr>
        <p:spPr>
          <a:xfrm>
            <a:off x="3049905" y="859790"/>
            <a:ext cx="393065" cy="21717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文本框 9"/>
          <p:cNvSpPr txBox="1"/>
          <p:nvPr/>
        </p:nvSpPr>
        <p:spPr>
          <a:xfrm>
            <a:off x="635" y="1127125"/>
            <a:ext cx="5211445" cy="700405"/>
          </a:xfrm>
          <a:prstGeom prst="rect">
            <a:avLst/>
          </a:prstGeom>
          <a:noFill/>
        </p:spPr>
        <p:txBody>
          <a:bodyPr wrap="square" rtlCol="0" anchor="t">
            <a:spAutoFit/>
          </a:bodyPr>
          <a:p>
            <a:pPr algn="l">
              <a:spcBef>
                <a:spcPct val="20000"/>
              </a:spcBef>
            </a:pPr>
            <a:r>
              <a:rPr lang="zh-CN" altLang="en-US" b="1">
                <a:solidFill>
                  <a:srgbClr val="FF0000"/>
                </a:solidFill>
                <a:latin typeface="楷体" panose="02010609060101010101" charset="-122"/>
                <a:ea typeface="楷体" panose="02010609060101010101" charset="-122"/>
                <a:cs typeface="楷体" panose="02010609060101010101" charset="-122"/>
                <a:sym typeface="+mn-ea"/>
              </a:rPr>
              <a:t>三国同盟（</a:t>
            </a:r>
            <a:r>
              <a:rPr lang="en-US" altLang="zh-CN" b="1">
                <a:solidFill>
                  <a:srgbClr val="FF0000"/>
                </a:solidFill>
                <a:latin typeface="楷体" panose="02010609060101010101" charset="-122"/>
                <a:ea typeface="楷体" panose="02010609060101010101" charset="-122"/>
                <a:cs typeface="楷体" panose="02010609060101010101" charset="-122"/>
                <a:sym typeface="+mn-ea"/>
              </a:rPr>
              <a:t>1882</a:t>
            </a:r>
            <a:r>
              <a:rPr lang="zh-CN" altLang="en-US" b="1">
                <a:solidFill>
                  <a:srgbClr val="FF0000"/>
                </a:solidFill>
                <a:latin typeface="楷体" panose="02010609060101010101" charset="-122"/>
                <a:ea typeface="楷体" panose="02010609060101010101" charset="-122"/>
                <a:cs typeface="楷体" panose="02010609060101010101" charset="-122"/>
                <a:sym typeface="+mn-ea"/>
              </a:rPr>
              <a:t>年）：德、奥、意（德国为核心）</a:t>
            </a:r>
            <a:endParaRPr lang="zh-CN" altLang="en-US" b="1">
              <a:solidFill>
                <a:srgbClr val="FF0000"/>
              </a:solidFill>
              <a:latin typeface="楷体" panose="02010609060101010101" charset="-122"/>
              <a:ea typeface="楷体" panose="02010609060101010101" charset="-122"/>
              <a:cs typeface="楷体" panose="02010609060101010101" charset="-122"/>
              <a:sym typeface="+mn-ea"/>
            </a:endParaRPr>
          </a:p>
          <a:p>
            <a:pPr algn="l">
              <a:spcBef>
                <a:spcPct val="20000"/>
              </a:spcBef>
            </a:pPr>
            <a:r>
              <a:rPr lang="zh-CN" altLang="en-US" b="1">
                <a:solidFill>
                  <a:srgbClr val="FF0000"/>
                </a:solidFill>
                <a:latin typeface="楷体" panose="02010609060101010101" charset="-122"/>
                <a:ea typeface="楷体" panose="02010609060101010101" charset="-122"/>
                <a:cs typeface="楷体" panose="02010609060101010101" charset="-122"/>
                <a:sym typeface="+mn-ea"/>
              </a:rPr>
              <a:t>三国协约（</a:t>
            </a:r>
            <a:r>
              <a:rPr lang="en-US" altLang="zh-CN" b="1">
                <a:solidFill>
                  <a:srgbClr val="FF0000"/>
                </a:solidFill>
                <a:latin typeface="楷体" panose="02010609060101010101" charset="-122"/>
                <a:ea typeface="楷体" panose="02010609060101010101" charset="-122"/>
                <a:cs typeface="楷体" panose="02010609060101010101" charset="-122"/>
                <a:sym typeface="+mn-ea"/>
              </a:rPr>
              <a:t>1907</a:t>
            </a:r>
            <a:r>
              <a:rPr lang="zh-CN" altLang="en-US" b="1">
                <a:solidFill>
                  <a:srgbClr val="FF0000"/>
                </a:solidFill>
                <a:latin typeface="楷体" panose="02010609060101010101" charset="-122"/>
                <a:ea typeface="楷体" panose="02010609060101010101" charset="-122"/>
                <a:cs typeface="楷体" panose="02010609060101010101" charset="-122"/>
                <a:sym typeface="+mn-ea"/>
              </a:rPr>
              <a:t>年）：英、法、俄（英国为核心）</a:t>
            </a:r>
            <a:endParaRPr lang="zh-CN" altLang="en-US"/>
          </a:p>
        </p:txBody>
      </p:sp>
      <p:sp>
        <p:nvSpPr>
          <p:cNvPr id="11" name="文本框 10"/>
          <p:cNvSpPr txBox="1"/>
          <p:nvPr/>
        </p:nvSpPr>
        <p:spPr>
          <a:xfrm>
            <a:off x="635" y="1827530"/>
            <a:ext cx="1102360" cy="368300"/>
          </a:xfrm>
          <a:prstGeom prst="rect">
            <a:avLst/>
          </a:prstGeom>
          <a:noFill/>
        </p:spPr>
        <p:txBody>
          <a:bodyPr wrap="none" rtlCol="0" anchor="t">
            <a:spAutoFit/>
          </a:bodyPr>
          <a:p>
            <a:r>
              <a:rPr lang="zh-CN" altLang="en-US" b="1">
                <a:solidFill>
                  <a:schemeClr val="tx1"/>
                </a:solidFill>
                <a:latin typeface="方正粗黑宋简体" panose="02000000000000000000" charset="-122"/>
                <a:ea typeface="方正粗黑宋简体" panose="02000000000000000000" charset="-122"/>
                <a:sym typeface="+mn-ea"/>
              </a:rPr>
              <a:t>导火线：</a:t>
            </a:r>
            <a:endParaRPr lang="zh-CN" altLang="en-US" b="1">
              <a:solidFill>
                <a:schemeClr val="tx1"/>
              </a:solidFill>
              <a:latin typeface="方正粗黑宋简体" panose="02000000000000000000" charset="-122"/>
              <a:ea typeface="方正粗黑宋简体" panose="02000000000000000000" charset="-122"/>
              <a:sym typeface="+mn-ea"/>
            </a:endParaRPr>
          </a:p>
        </p:txBody>
      </p:sp>
      <p:sp>
        <p:nvSpPr>
          <p:cNvPr id="12" name="文本框 11"/>
          <p:cNvSpPr txBox="1"/>
          <p:nvPr/>
        </p:nvSpPr>
        <p:spPr>
          <a:xfrm>
            <a:off x="992505" y="1827530"/>
            <a:ext cx="3176270" cy="368300"/>
          </a:xfrm>
          <a:prstGeom prst="rect">
            <a:avLst/>
          </a:prstGeom>
          <a:noFill/>
        </p:spPr>
        <p:txBody>
          <a:bodyPr wrap="none" rtlCol="0" anchor="t">
            <a:spAutoFit/>
          </a:bodyPr>
          <a:p>
            <a:r>
              <a:rPr lang="en-US" altLang="zh-CN" b="1">
                <a:solidFill>
                  <a:srgbClr val="FF0000"/>
                </a:solidFill>
                <a:latin typeface="楷体" panose="02010609060101010101" charset="-122"/>
                <a:ea typeface="楷体" panose="02010609060101010101" charset="-122"/>
                <a:cs typeface="楷体" panose="02010609060101010101" charset="-122"/>
                <a:sym typeface="+mn-ea"/>
              </a:rPr>
              <a:t>1914</a:t>
            </a:r>
            <a:r>
              <a:rPr lang="zh-CN" altLang="en-US" b="1">
                <a:solidFill>
                  <a:srgbClr val="FF0000"/>
                </a:solidFill>
                <a:latin typeface="楷体" panose="02010609060101010101" charset="-122"/>
                <a:ea typeface="楷体" panose="02010609060101010101" charset="-122"/>
                <a:cs typeface="楷体" panose="02010609060101010101" charset="-122"/>
                <a:sym typeface="+mn-ea"/>
              </a:rPr>
              <a:t>年</a:t>
            </a:r>
            <a:r>
              <a:rPr lang="en-US" altLang="zh-CN" b="1">
                <a:solidFill>
                  <a:srgbClr val="FF0000"/>
                </a:solidFill>
                <a:latin typeface="楷体" panose="02010609060101010101" charset="-122"/>
                <a:ea typeface="楷体" panose="02010609060101010101" charset="-122"/>
                <a:cs typeface="楷体" panose="02010609060101010101" charset="-122"/>
                <a:sym typeface="+mn-ea"/>
              </a:rPr>
              <a:t>6</a:t>
            </a:r>
            <a:r>
              <a:rPr lang="zh-CN" altLang="en-US" b="1">
                <a:solidFill>
                  <a:srgbClr val="FF0000"/>
                </a:solidFill>
                <a:latin typeface="楷体" panose="02010609060101010101" charset="-122"/>
                <a:ea typeface="楷体" panose="02010609060101010101" charset="-122"/>
                <a:cs typeface="楷体" panose="02010609060101010101" charset="-122"/>
                <a:sym typeface="+mn-ea"/>
              </a:rPr>
              <a:t>月</a:t>
            </a:r>
            <a:r>
              <a:rPr lang="en-US" altLang="zh-CN" b="1">
                <a:solidFill>
                  <a:srgbClr val="FF0000"/>
                </a:solidFill>
                <a:latin typeface="楷体" panose="02010609060101010101" charset="-122"/>
                <a:ea typeface="楷体" panose="02010609060101010101" charset="-122"/>
                <a:cs typeface="楷体" panose="02010609060101010101" charset="-122"/>
                <a:sym typeface="+mn-ea"/>
              </a:rPr>
              <a:t>28</a:t>
            </a:r>
            <a:r>
              <a:rPr lang="zh-CN" altLang="en-US" b="1">
                <a:solidFill>
                  <a:srgbClr val="FF0000"/>
                </a:solidFill>
                <a:latin typeface="楷体" panose="02010609060101010101" charset="-122"/>
                <a:ea typeface="楷体" panose="02010609060101010101" charset="-122"/>
                <a:cs typeface="楷体" panose="02010609060101010101" charset="-122"/>
                <a:sym typeface="+mn-ea"/>
              </a:rPr>
              <a:t>日 萨拉热窝事件</a:t>
            </a:r>
            <a:endParaRPr lang="zh-CN" altLang="en-US">
              <a:latin typeface="楷体" panose="02010609060101010101" charset="-122"/>
              <a:ea typeface="楷体" panose="02010609060101010101" charset="-122"/>
              <a:cs typeface="楷体" panose="02010609060101010101" charset="-122"/>
            </a:endParaRPr>
          </a:p>
        </p:txBody>
      </p:sp>
      <p:sp>
        <p:nvSpPr>
          <p:cNvPr id="13" name="文本框 12"/>
          <p:cNvSpPr txBox="1"/>
          <p:nvPr/>
        </p:nvSpPr>
        <p:spPr>
          <a:xfrm>
            <a:off x="635" y="2195830"/>
            <a:ext cx="1332230" cy="368300"/>
          </a:xfrm>
          <a:prstGeom prst="rect">
            <a:avLst/>
          </a:prstGeom>
          <a:noFill/>
        </p:spPr>
        <p:txBody>
          <a:bodyPr wrap="none" rtlCol="0" anchor="t">
            <a:spAutoFit/>
          </a:bodyPr>
          <a:p>
            <a:r>
              <a:rPr lang="zh-CN" altLang="en-US" b="1">
                <a:solidFill>
                  <a:schemeClr val="tx1"/>
                </a:solidFill>
                <a:latin typeface="方正粗黑宋简体" panose="02000000000000000000" charset="-122"/>
                <a:ea typeface="方正粗黑宋简体" panose="02000000000000000000" charset="-122"/>
                <a:cs typeface="新宋体" panose="02010609030101010101" charset="-122"/>
                <a:sym typeface="+mn-ea"/>
              </a:rPr>
              <a:t>开始标志：</a:t>
            </a:r>
            <a:endParaRPr lang="zh-CN" altLang="en-US" b="1">
              <a:solidFill>
                <a:schemeClr val="tx1"/>
              </a:solidFill>
              <a:latin typeface="方正粗黑宋简体" panose="02000000000000000000" charset="-122"/>
              <a:ea typeface="方正粗黑宋简体" panose="02000000000000000000" charset="-122"/>
              <a:cs typeface="新宋体" panose="02010609030101010101" charset="-122"/>
              <a:sym typeface="+mn-ea"/>
            </a:endParaRPr>
          </a:p>
        </p:txBody>
      </p:sp>
      <p:sp>
        <p:nvSpPr>
          <p:cNvPr id="14" name="文本框 13"/>
          <p:cNvSpPr txBox="1"/>
          <p:nvPr/>
        </p:nvSpPr>
        <p:spPr>
          <a:xfrm>
            <a:off x="4855845" y="1827530"/>
            <a:ext cx="2711450" cy="368300"/>
          </a:xfrm>
          <a:prstGeom prst="rect">
            <a:avLst/>
          </a:prstGeom>
          <a:noFill/>
        </p:spPr>
        <p:txBody>
          <a:bodyPr wrap="none" rtlCol="0" anchor="t">
            <a:spAutoFit/>
          </a:bodyPr>
          <a:p>
            <a:r>
              <a:rPr lang="en-US" altLang="zh-CN" b="1" dirty="0">
                <a:latin typeface="楷体" panose="02010609060101010101" charset="-122"/>
                <a:ea typeface="楷体" panose="02010609060101010101" charset="-122"/>
                <a:cs typeface="楷体" panose="02010609060101010101" charset="-122"/>
                <a:sym typeface="+mn-ea"/>
              </a:rPr>
              <a:t>“</a:t>
            </a:r>
            <a:r>
              <a:rPr lang="zh-CN" altLang="en-US" b="1" dirty="0">
                <a:latin typeface="楷体" panose="02010609060101010101" charset="-122"/>
                <a:ea typeface="楷体" panose="02010609060101010101" charset="-122"/>
                <a:cs typeface="楷体" panose="02010609060101010101" charset="-122"/>
                <a:sym typeface="+mn-ea"/>
              </a:rPr>
              <a:t>火药桶</a:t>
            </a:r>
            <a:r>
              <a:rPr lang="en-US" altLang="zh-CN" b="1" dirty="0">
                <a:latin typeface="楷体" panose="02010609060101010101" charset="-122"/>
                <a:ea typeface="楷体" panose="02010609060101010101" charset="-122"/>
                <a:cs typeface="楷体" panose="02010609060101010101" charset="-122"/>
                <a:sym typeface="+mn-ea"/>
              </a:rPr>
              <a:t>”</a:t>
            </a:r>
            <a:r>
              <a:rPr lang="zh-CN" altLang="en-US" b="1" dirty="0">
                <a:latin typeface="楷体" panose="02010609060101010101" charset="-122"/>
                <a:ea typeface="楷体" panose="02010609060101010101" charset="-122"/>
                <a:cs typeface="楷体" panose="02010609060101010101" charset="-122"/>
                <a:sym typeface="+mn-ea"/>
              </a:rPr>
              <a:t>：巴尔干半岛</a:t>
            </a:r>
            <a:endParaRPr lang="zh-CN" altLang="en-US">
              <a:latin typeface="楷体" panose="02010609060101010101" charset="-122"/>
              <a:ea typeface="楷体" panose="02010609060101010101" charset="-122"/>
              <a:cs typeface="楷体" panose="02010609060101010101" charset="-122"/>
            </a:endParaRPr>
          </a:p>
        </p:txBody>
      </p:sp>
      <p:sp>
        <p:nvSpPr>
          <p:cNvPr id="15" name="右箭头 14"/>
          <p:cNvSpPr/>
          <p:nvPr/>
        </p:nvSpPr>
        <p:spPr>
          <a:xfrm>
            <a:off x="4386580" y="1903095"/>
            <a:ext cx="393065" cy="21717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6" name="文本框 15"/>
          <p:cNvSpPr txBox="1"/>
          <p:nvPr/>
        </p:nvSpPr>
        <p:spPr>
          <a:xfrm>
            <a:off x="1169670" y="2195830"/>
            <a:ext cx="6398260" cy="645160"/>
          </a:xfrm>
          <a:prstGeom prst="rect">
            <a:avLst/>
          </a:prstGeom>
          <a:noFill/>
        </p:spPr>
        <p:txBody>
          <a:bodyPr wrap="square" rtlCol="0" anchor="t">
            <a:spAutoFit/>
          </a:bodyPr>
          <a:p>
            <a:r>
              <a:rPr lang="en-US" altLang="zh-CN" b="1" dirty="0">
                <a:solidFill>
                  <a:srgbClr val="FF0000"/>
                </a:solidFill>
                <a:latin typeface="楷体" panose="02010609060101010101" charset="-122"/>
                <a:ea typeface="楷体" panose="02010609060101010101" charset="-122"/>
                <a:cs typeface="楷体" panose="02010609060101010101" charset="-122"/>
                <a:sym typeface="+mn-ea"/>
              </a:rPr>
              <a:t>1914</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年</a:t>
            </a:r>
            <a:r>
              <a:rPr lang="en-US" altLang="zh-CN" b="1" dirty="0">
                <a:solidFill>
                  <a:srgbClr val="FF0000"/>
                </a:solidFill>
                <a:latin typeface="楷体" panose="02010609060101010101" charset="-122"/>
                <a:ea typeface="楷体" panose="02010609060101010101" charset="-122"/>
                <a:cs typeface="楷体" panose="02010609060101010101" charset="-122"/>
                <a:sym typeface="+mn-ea"/>
              </a:rPr>
              <a:t>7</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月</a:t>
            </a:r>
            <a:r>
              <a:rPr lang="en-US" altLang="zh-CN" b="1" dirty="0">
                <a:solidFill>
                  <a:srgbClr val="FF0000"/>
                </a:solidFill>
                <a:latin typeface="楷体" panose="02010609060101010101" charset="-122"/>
                <a:ea typeface="楷体" panose="02010609060101010101" charset="-122"/>
                <a:cs typeface="楷体" panose="02010609060101010101" charset="-122"/>
                <a:sym typeface="+mn-ea"/>
              </a:rPr>
              <a:t>28</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日，奥匈帝国向塞尔维亚宣战，德、俄、法、英迅即卷入战争</a:t>
            </a:r>
            <a:endParaRPr lang="zh-CN" altLang="en-US" b="1" dirty="0">
              <a:solidFill>
                <a:srgbClr val="FF0000"/>
              </a:solidFill>
              <a:latin typeface="楷体" panose="02010609060101010101" charset="-122"/>
              <a:ea typeface="楷体" panose="02010609060101010101" charset="-122"/>
              <a:cs typeface="楷体" panose="02010609060101010101" charset="-122"/>
              <a:sym typeface="+mn-ea"/>
            </a:endParaRPr>
          </a:p>
        </p:txBody>
      </p:sp>
      <p:sp>
        <p:nvSpPr>
          <p:cNvPr id="17" name="文本框 16"/>
          <p:cNvSpPr txBox="1"/>
          <p:nvPr/>
        </p:nvSpPr>
        <p:spPr>
          <a:xfrm>
            <a:off x="635" y="2840990"/>
            <a:ext cx="872490" cy="368300"/>
          </a:xfrm>
          <a:prstGeom prst="rect">
            <a:avLst/>
          </a:prstGeom>
          <a:noFill/>
        </p:spPr>
        <p:txBody>
          <a:bodyPr wrap="none" rtlCol="0" anchor="t">
            <a:spAutoFit/>
          </a:bodyPr>
          <a:p>
            <a:r>
              <a:rPr lang="zh-CN" altLang="en-US" b="1">
                <a:latin typeface="方正粗黑宋简体" panose="02000000000000000000" charset="-122"/>
                <a:ea typeface="方正粗黑宋简体" panose="02000000000000000000" charset="-122"/>
                <a:sym typeface="+mn-ea"/>
              </a:rPr>
              <a:t>进程：</a:t>
            </a:r>
            <a:endParaRPr lang="zh-CN" altLang="en-US" b="1">
              <a:latin typeface="方正粗黑宋简体" panose="02000000000000000000" charset="-122"/>
              <a:ea typeface="方正粗黑宋简体" panose="02000000000000000000" charset="-122"/>
              <a:sym typeface="+mn-ea"/>
            </a:endParaRPr>
          </a:p>
        </p:txBody>
      </p:sp>
      <p:sp>
        <p:nvSpPr>
          <p:cNvPr id="18" name="文本框 17"/>
          <p:cNvSpPr txBox="1"/>
          <p:nvPr/>
        </p:nvSpPr>
        <p:spPr>
          <a:xfrm>
            <a:off x="718185" y="2840990"/>
            <a:ext cx="6850380" cy="2030095"/>
          </a:xfrm>
          <a:prstGeom prst="rect">
            <a:avLst/>
          </a:prstGeom>
          <a:noFill/>
        </p:spPr>
        <p:txBody>
          <a:bodyPr wrap="square" rtlCol="0" anchor="t">
            <a:spAutoFit/>
          </a:bodyPr>
          <a:p>
            <a:r>
              <a:rPr lang="zh-CN" altLang="en-US" b="1" dirty="0">
                <a:latin typeface="楷体" panose="02010609060101010101" charset="-122"/>
                <a:ea typeface="楷体" panose="02010609060101010101" charset="-122"/>
                <a:sym typeface="+mn-ea"/>
              </a:rPr>
              <a:t>最初集中在</a:t>
            </a:r>
            <a:r>
              <a:rPr lang="zh-CN" altLang="en-US" b="1" dirty="0">
                <a:solidFill>
                  <a:srgbClr val="FF0000"/>
                </a:solidFill>
                <a:latin typeface="楷体" panose="02010609060101010101" charset="-122"/>
                <a:ea typeface="楷体" panose="02010609060101010101" charset="-122"/>
                <a:sym typeface="+mn-ea"/>
              </a:rPr>
              <a:t>欧洲</a:t>
            </a:r>
            <a:r>
              <a:rPr lang="zh-CN" altLang="en-US" b="1" dirty="0">
                <a:latin typeface="楷体" panose="02010609060101010101" charset="-122"/>
                <a:ea typeface="楷体" panose="02010609060101010101" charset="-122"/>
                <a:sym typeface="+mn-ea"/>
              </a:rPr>
              <a:t>战场，形成</a:t>
            </a:r>
            <a:r>
              <a:rPr lang="zh-CN" altLang="en-US" b="1" dirty="0">
                <a:solidFill>
                  <a:srgbClr val="FF0000"/>
                </a:solidFill>
                <a:latin typeface="楷体" panose="02010609060101010101" charset="-122"/>
                <a:ea typeface="楷体" panose="02010609060101010101" charset="-122"/>
                <a:sym typeface="+mn-ea"/>
              </a:rPr>
              <a:t>东线</a:t>
            </a:r>
            <a:r>
              <a:rPr lang="zh-CN" altLang="en-US" b="1" dirty="0">
                <a:latin typeface="楷体" panose="02010609060101010101" charset="-122"/>
                <a:ea typeface="楷体" panose="02010609060101010101" charset="-122"/>
                <a:sym typeface="+mn-ea"/>
              </a:rPr>
              <a:t>、</a:t>
            </a:r>
            <a:r>
              <a:rPr lang="zh-CN" altLang="en-US" b="1" dirty="0">
                <a:solidFill>
                  <a:srgbClr val="FF0000"/>
                </a:solidFill>
                <a:latin typeface="楷体" panose="02010609060101010101" charset="-122"/>
                <a:ea typeface="楷体" panose="02010609060101010101" charset="-122"/>
                <a:sym typeface="+mn-ea"/>
              </a:rPr>
              <a:t>西线</a:t>
            </a:r>
            <a:r>
              <a:rPr lang="zh-CN" altLang="en-US" b="1" dirty="0">
                <a:latin typeface="楷体" panose="02010609060101010101" charset="-122"/>
                <a:ea typeface="楷体" panose="02010609060101010101" charset="-122"/>
                <a:sym typeface="+mn-ea"/>
              </a:rPr>
              <a:t>和</a:t>
            </a:r>
            <a:r>
              <a:rPr lang="zh-CN" altLang="en-US" b="1" dirty="0">
                <a:solidFill>
                  <a:srgbClr val="FF0000"/>
                </a:solidFill>
                <a:latin typeface="楷体" panose="02010609060101010101" charset="-122"/>
                <a:ea typeface="楷体" panose="02010609060101010101" charset="-122"/>
                <a:sym typeface="+mn-ea"/>
              </a:rPr>
              <a:t>南线</a:t>
            </a:r>
            <a:r>
              <a:rPr lang="zh-CN" altLang="en-US" b="1" dirty="0">
                <a:latin typeface="楷体" panose="02010609060101010101" charset="-122"/>
                <a:ea typeface="楷体" panose="02010609060101010101" charset="-122"/>
                <a:sym typeface="+mn-ea"/>
              </a:rPr>
              <a:t>三天战线，</a:t>
            </a:r>
            <a:r>
              <a:rPr lang="zh-CN" altLang="en-US" b="1" dirty="0">
                <a:solidFill>
                  <a:srgbClr val="FF0000"/>
                </a:solidFill>
                <a:latin typeface="楷体" panose="02010609060101010101" charset="-122"/>
                <a:ea typeface="楷体" panose="02010609060101010101" charset="-122"/>
                <a:sym typeface="+mn-ea"/>
              </a:rPr>
              <a:t>西线起决定作用</a:t>
            </a:r>
            <a:r>
              <a:rPr lang="zh-CN" altLang="en-US" b="1" dirty="0">
                <a:latin typeface="楷体" panose="02010609060101010101" charset="-122"/>
                <a:ea typeface="楷体" panose="02010609060101010101" charset="-122"/>
                <a:sym typeface="+mn-ea"/>
              </a:rPr>
              <a:t>，后来逐渐扩大到非洲、亚洲地区。</a:t>
            </a:r>
            <a:endParaRPr lang="zh-CN" altLang="en-US" b="1" dirty="0">
              <a:latin typeface="楷体" panose="02010609060101010101" charset="-122"/>
              <a:ea typeface="楷体" panose="02010609060101010101" charset="-122"/>
              <a:sym typeface="+mn-ea"/>
            </a:endParaRPr>
          </a:p>
          <a:p>
            <a:r>
              <a:rPr lang="zh-CN" altLang="en-US" b="1" dirty="0">
                <a:latin typeface="楷体" panose="02010609060101010101" charset="-122"/>
                <a:ea typeface="楷体" panose="02010609060101010101" charset="-122"/>
                <a:cs typeface="楷体" panose="02010609060101010101" charset="-122"/>
                <a:sym typeface="+mn-ea"/>
              </a:rPr>
              <a:t>第一阶段：</a:t>
            </a:r>
            <a:r>
              <a:rPr lang="en-US" altLang="zh-CN" b="1" dirty="0">
                <a:latin typeface="楷体" panose="02010609060101010101" charset="-122"/>
                <a:ea typeface="楷体" panose="02010609060101010101" charset="-122"/>
                <a:cs typeface="楷体" panose="02010609060101010101" charset="-122"/>
                <a:sym typeface="+mn-ea"/>
              </a:rPr>
              <a:t>1914</a:t>
            </a:r>
            <a:r>
              <a:rPr lang="zh-CN" altLang="en-US" b="1" dirty="0">
                <a:latin typeface="楷体" panose="02010609060101010101" charset="-122"/>
                <a:ea typeface="楷体" panose="02010609060101010101" charset="-122"/>
                <a:cs typeface="楷体" panose="02010609060101010101" charset="-122"/>
                <a:sym typeface="+mn-ea"/>
              </a:rPr>
              <a:t>年，</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马恩河等战役</a:t>
            </a:r>
            <a:r>
              <a:rPr lang="zh-CN" altLang="en-US" b="1" dirty="0">
                <a:latin typeface="楷体" panose="02010609060101010101" charset="-122"/>
                <a:ea typeface="楷体" panose="02010609060101010101" charset="-122"/>
                <a:cs typeface="楷体" panose="02010609060101010101" charset="-122"/>
                <a:sym typeface="+mn-ea"/>
              </a:rPr>
              <a:t>致使</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德国速战速决的计划破产。</a:t>
            </a:r>
            <a:endParaRPr lang="zh-CN" altLang="en-US" b="1" dirty="0">
              <a:solidFill>
                <a:srgbClr val="FF0000"/>
              </a:solidFill>
              <a:latin typeface="楷体" panose="02010609060101010101" charset="-122"/>
              <a:ea typeface="楷体" panose="02010609060101010101" charset="-122"/>
              <a:cs typeface="楷体" panose="02010609060101010101" charset="-122"/>
            </a:endParaRPr>
          </a:p>
          <a:p>
            <a:r>
              <a:rPr lang="zh-CN" altLang="en-US" b="1" dirty="0">
                <a:latin typeface="楷体" panose="02010609060101010101" charset="-122"/>
                <a:ea typeface="楷体" panose="02010609060101010101" charset="-122"/>
                <a:cs typeface="楷体" panose="02010609060101010101" charset="-122"/>
                <a:sym typeface="+mn-ea"/>
              </a:rPr>
              <a:t>第二阶段（</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转折点</a:t>
            </a:r>
            <a:r>
              <a:rPr lang="zh-CN" altLang="en-US" b="1" dirty="0">
                <a:latin typeface="楷体" panose="02010609060101010101" charset="-122"/>
                <a:ea typeface="楷体" panose="02010609060101010101" charset="-122"/>
                <a:cs typeface="楷体" panose="02010609060101010101" charset="-122"/>
                <a:sym typeface="+mn-ea"/>
              </a:rPr>
              <a:t>）：</a:t>
            </a:r>
            <a:r>
              <a:rPr lang="en-US" altLang="zh-CN" b="1" dirty="0">
                <a:latin typeface="楷体" panose="02010609060101010101" charset="-122"/>
                <a:ea typeface="楷体" panose="02010609060101010101" charset="-122"/>
                <a:cs typeface="楷体" panose="02010609060101010101" charset="-122"/>
                <a:sym typeface="+mn-ea"/>
              </a:rPr>
              <a:t>1916</a:t>
            </a:r>
            <a:r>
              <a:rPr lang="zh-CN" altLang="en-US" b="1" dirty="0">
                <a:latin typeface="楷体" panose="02010609060101010101" charset="-122"/>
                <a:ea typeface="楷体" panose="02010609060101010101" charset="-122"/>
                <a:cs typeface="楷体" panose="02010609060101010101" charset="-122"/>
                <a:sym typeface="+mn-ea"/>
              </a:rPr>
              <a:t>年，</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凡尔登战役</a:t>
            </a:r>
            <a:r>
              <a:rPr lang="zh-CN" altLang="en-US" b="1" dirty="0">
                <a:latin typeface="楷体" panose="02010609060101010101" charset="-122"/>
                <a:ea typeface="楷体" panose="02010609060101010101" charset="-122"/>
                <a:cs typeface="楷体" panose="02010609060101010101" charset="-122"/>
                <a:sym typeface="+mn-ea"/>
              </a:rPr>
              <a:t>，使大战的</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战略主动权转移到协约国一方。（</a:t>
            </a:r>
            <a:r>
              <a:rPr lang="zh-CN" altLang="en-US" b="1" dirty="0">
                <a:latin typeface="楷体" panose="02010609060101010101" charset="-122"/>
                <a:ea typeface="楷体" panose="02010609060101010101" charset="-122"/>
                <a:cs typeface="楷体" panose="02010609060101010101" charset="-122"/>
                <a:sym typeface="+mn-ea"/>
              </a:rPr>
              <a:t>被称为</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“绞肉机”</a:t>
            </a:r>
            <a:r>
              <a:rPr lang="en-US" altLang="zh-CN" b="1" dirty="0">
                <a:solidFill>
                  <a:srgbClr val="FF0000"/>
                </a:solidFill>
                <a:latin typeface="楷体" panose="02010609060101010101" charset="-122"/>
                <a:ea typeface="楷体" panose="02010609060101010101" charset="-122"/>
                <a:cs typeface="楷体" panose="02010609060101010101" charset="-122"/>
                <a:sym typeface="+mn-ea"/>
              </a:rPr>
              <a:t>“</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地狱</a:t>
            </a:r>
            <a:r>
              <a:rPr lang="en-US" altLang="zh-CN" b="1" dirty="0">
                <a:solidFill>
                  <a:srgbClr val="FF0000"/>
                </a:solidFill>
                <a:latin typeface="楷体" panose="02010609060101010101" charset="-122"/>
                <a:ea typeface="楷体" panose="02010609060101010101" charset="-122"/>
                <a:cs typeface="楷体" panose="02010609060101010101" charset="-122"/>
                <a:sym typeface="+mn-ea"/>
              </a:rPr>
              <a:t>”“</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屠场</a:t>
            </a:r>
            <a:r>
              <a:rPr lang="en-US" altLang="zh-CN" b="1" dirty="0">
                <a:solidFill>
                  <a:srgbClr val="FF0000"/>
                </a:solidFill>
                <a:latin typeface="楷体" panose="02010609060101010101" charset="-122"/>
                <a:ea typeface="楷体" panose="02010609060101010101" charset="-122"/>
                <a:cs typeface="楷体" panose="02010609060101010101" charset="-122"/>
                <a:sym typeface="+mn-ea"/>
              </a:rPr>
              <a:t>”</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a:t>
            </a:r>
            <a:endParaRPr lang="zh-CN" altLang="en-US" b="1" dirty="0">
              <a:solidFill>
                <a:srgbClr val="FF0000"/>
              </a:solidFill>
              <a:latin typeface="楷体" panose="02010609060101010101" charset="-122"/>
              <a:ea typeface="楷体" panose="02010609060101010101" charset="-122"/>
              <a:cs typeface="楷体" panose="02010609060101010101" charset="-122"/>
            </a:endParaRPr>
          </a:p>
          <a:p>
            <a:r>
              <a:rPr lang="zh-CN" altLang="en-US" b="1" dirty="0">
                <a:latin typeface="楷体" panose="02010609060101010101" charset="-122"/>
                <a:ea typeface="楷体" panose="02010609060101010101" charset="-122"/>
                <a:cs typeface="楷体" panose="02010609060101010101" charset="-122"/>
                <a:sym typeface="+mn-ea"/>
              </a:rPr>
              <a:t>第三阶段：</a:t>
            </a:r>
            <a:r>
              <a:rPr lang="en-US" altLang="zh-CN" b="1" dirty="0">
                <a:latin typeface="楷体" panose="02010609060101010101" charset="-122"/>
                <a:ea typeface="楷体" panose="02010609060101010101" charset="-122"/>
                <a:cs typeface="楷体" panose="02010609060101010101" charset="-122"/>
                <a:sym typeface="+mn-ea"/>
              </a:rPr>
              <a:t>1917</a:t>
            </a:r>
            <a:r>
              <a:rPr lang="zh-CN" altLang="en-US" b="1" dirty="0">
                <a:latin typeface="楷体" panose="02010609060101010101" charset="-122"/>
                <a:ea typeface="楷体" panose="02010609060101010101" charset="-122"/>
                <a:cs typeface="楷体" panose="02010609060101010101" charset="-122"/>
                <a:sym typeface="+mn-ea"/>
              </a:rPr>
              <a:t>年，</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美国、中国、</a:t>
            </a:r>
            <a:r>
              <a:rPr lang="zh-CN" altLang="en-US" b="1" dirty="0">
                <a:latin typeface="楷体" panose="02010609060101010101" charset="-122"/>
                <a:ea typeface="楷体" panose="02010609060101010101" charset="-122"/>
                <a:cs typeface="楷体" panose="02010609060101010101" charset="-122"/>
                <a:sym typeface="+mn-ea"/>
              </a:rPr>
              <a:t>巴西参战，加强了协约国的力量，</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俄国退出</a:t>
            </a:r>
            <a:r>
              <a:rPr lang="zh-CN" altLang="en-US" b="1" dirty="0">
                <a:latin typeface="楷体" panose="02010609060101010101" charset="-122"/>
                <a:ea typeface="楷体" panose="02010609060101010101" charset="-122"/>
                <a:cs typeface="楷体" panose="02010609060101010101" charset="-122"/>
                <a:sym typeface="+mn-ea"/>
              </a:rPr>
              <a:t>帝国主义战争，</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加速了战争的结束</a:t>
            </a:r>
            <a:r>
              <a:rPr lang="zh-CN" altLang="en-US" b="1" dirty="0">
                <a:latin typeface="楷体" panose="02010609060101010101" charset="-122"/>
                <a:ea typeface="楷体" panose="02010609060101010101" charset="-122"/>
                <a:cs typeface="楷体" panose="02010609060101010101" charset="-122"/>
                <a:sym typeface="+mn-ea"/>
              </a:rPr>
              <a:t>。 </a:t>
            </a:r>
            <a:endParaRPr lang="zh-CN" altLang="en-US">
              <a:latin typeface="楷体" panose="02010609060101010101" charset="-122"/>
              <a:ea typeface="楷体" panose="02010609060101010101" charset="-122"/>
              <a:cs typeface="楷体" panose="02010609060101010101" charset="-122"/>
            </a:endParaRPr>
          </a:p>
        </p:txBody>
      </p:sp>
      <p:sp>
        <p:nvSpPr>
          <p:cNvPr id="19" name="文本框 18"/>
          <p:cNvSpPr txBox="1"/>
          <p:nvPr/>
        </p:nvSpPr>
        <p:spPr>
          <a:xfrm>
            <a:off x="635" y="4871085"/>
            <a:ext cx="872490" cy="368300"/>
          </a:xfrm>
          <a:prstGeom prst="rect">
            <a:avLst/>
          </a:prstGeom>
          <a:noFill/>
        </p:spPr>
        <p:txBody>
          <a:bodyPr wrap="none" rtlCol="0" anchor="t">
            <a:spAutoFit/>
          </a:bodyPr>
          <a:p>
            <a:r>
              <a:rPr lang="zh-CN" altLang="en-US" b="1" noProof="0" dirty="0">
                <a:ln>
                  <a:noFill/>
                </a:ln>
                <a:solidFill>
                  <a:schemeClr val="tx1"/>
                </a:solidFill>
                <a:effectLst/>
                <a:uLnTx/>
                <a:uFillTx/>
                <a:latin typeface="方正粗黑宋简体" panose="02000000000000000000" charset="-122"/>
                <a:ea typeface="方正粗黑宋简体" panose="02000000000000000000" charset="-122"/>
                <a:sym typeface="+mn-ea"/>
              </a:rPr>
              <a:t>结果：</a:t>
            </a:r>
            <a:endParaRPr lang="zh-CN" altLang="en-US" b="1" noProof="0" dirty="0">
              <a:ln>
                <a:noFill/>
              </a:ln>
              <a:solidFill>
                <a:schemeClr val="tx1"/>
              </a:solidFill>
              <a:effectLst/>
              <a:uLnTx/>
              <a:uFillTx/>
              <a:latin typeface="方正粗黑宋简体" panose="02000000000000000000" charset="-122"/>
              <a:ea typeface="方正粗黑宋简体" panose="02000000000000000000" charset="-122"/>
              <a:sym typeface="+mn-ea"/>
            </a:endParaRPr>
          </a:p>
        </p:txBody>
      </p:sp>
      <p:sp>
        <p:nvSpPr>
          <p:cNvPr id="20" name="文本框 19"/>
          <p:cNvSpPr txBox="1"/>
          <p:nvPr/>
        </p:nvSpPr>
        <p:spPr>
          <a:xfrm>
            <a:off x="718185" y="4871085"/>
            <a:ext cx="6851015" cy="645160"/>
          </a:xfrm>
          <a:prstGeom prst="rect">
            <a:avLst/>
          </a:prstGeom>
          <a:noFill/>
        </p:spPr>
        <p:txBody>
          <a:bodyPr wrap="square" rtlCol="0" anchor="t">
            <a:spAutoFit/>
          </a:bodyPr>
          <a:p>
            <a:pPr algn="l"/>
            <a:r>
              <a:rPr lang="en-US" altLang="zh-CN" b="1" noProof="0" dirty="0">
                <a:ln>
                  <a:noFill/>
                </a:ln>
                <a:solidFill>
                  <a:srgbClr val="FF0000"/>
                </a:solidFill>
                <a:effectLst/>
                <a:uLnTx/>
                <a:uFillTx/>
                <a:latin typeface="楷体" panose="02010609060101010101" charset="-122"/>
                <a:ea typeface="楷体" panose="02010609060101010101" charset="-122"/>
                <a:cs typeface="楷体" panose="02010609060101010101" charset="-122"/>
                <a:sym typeface="+mn-ea"/>
              </a:rPr>
              <a:t>1918</a:t>
            </a:r>
            <a:r>
              <a:rPr lang="zh-CN" altLang="en-US" b="1" noProof="0" dirty="0">
                <a:ln>
                  <a:noFill/>
                </a:ln>
                <a:solidFill>
                  <a:srgbClr val="FF0000"/>
                </a:solidFill>
                <a:effectLst/>
                <a:uLnTx/>
                <a:uFillTx/>
                <a:latin typeface="楷体" panose="02010609060101010101" charset="-122"/>
                <a:ea typeface="楷体" panose="02010609060101010101" charset="-122"/>
                <a:cs typeface="楷体" panose="02010609060101010101" charset="-122"/>
                <a:sym typeface="+mn-ea"/>
              </a:rPr>
              <a:t>年</a:t>
            </a:r>
            <a:r>
              <a:rPr lang="en-US" altLang="zh-CN" b="1" noProof="0" dirty="0">
                <a:ln>
                  <a:noFill/>
                </a:ln>
                <a:solidFill>
                  <a:srgbClr val="FF0000"/>
                </a:solidFill>
                <a:effectLst/>
                <a:uLnTx/>
                <a:uFillTx/>
                <a:latin typeface="楷体" panose="02010609060101010101" charset="-122"/>
                <a:ea typeface="楷体" panose="02010609060101010101" charset="-122"/>
                <a:cs typeface="楷体" panose="02010609060101010101" charset="-122"/>
                <a:sym typeface="+mn-ea"/>
              </a:rPr>
              <a:t>11</a:t>
            </a:r>
            <a:r>
              <a:rPr lang="zh-CN" altLang="en-US" b="1" noProof="0" dirty="0">
                <a:ln>
                  <a:noFill/>
                </a:ln>
                <a:solidFill>
                  <a:srgbClr val="FF0000"/>
                </a:solidFill>
                <a:effectLst/>
                <a:uLnTx/>
                <a:uFillTx/>
                <a:latin typeface="楷体" panose="02010609060101010101" charset="-122"/>
                <a:ea typeface="楷体" panose="02010609060101010101" charset="-122"/>
                <a:cs typeface="楷体" panose="02010609060101010101" charset="-122"/>
                <a:sym typeface="+mn-ea"/>
              </a:rPr>
              <a:t>月，</a:t>
            </a:r>
            <a:r>
              <a:rPr lang="zh-CN" altLang="en-US" b="1" dirty="0">
                <a:latin typeface="楷体" panose="02010609060101010101" charset="-122"/>
                <a:ea typeface="楷体" panose="02010609060101010101" charset="-122"/>
                <a:cs typeface="楷体" panose="02010609060101010101" charset="-122"/>
                <a:sym typeface="+mn-ea"/>
              </a:rPr>
              <a:t>德国代表在法国福煦元帅的列车厢签署了</a:t>
            </a:r>
            <a:r>
              <a:rPr lang="en-US" altLang="zh-CN" b="1" dirty="0">
                <a:solidFill>
                  <a:srgbClr val="FF0000"/>
                </a:solidFill>
                <a:latin typeface="楷体" panose="02010609060101010101" charset="-122"/>
                <a:ea typeface="楷体" panose="02010609060101010101" charset="-122"/>
                <a:cs typeface="楷体" panose="02010609060101010101" charset="-122"/>
                <a:sym typeface="+mn-ea"/>
              </a:rPr>
              <a:t>《</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贡比涅森林停战协定</a:t>
            </a:r>
            <a:r>
              <a:rPr lang="en-US" altLang="zh-CN" b="1" dirty="0">
                <a:solidFill>
                  <a:srgbClr val="FF0000"/>
                </a:solidFill>
                <a:latin typeface="楷体" panose="02010609060101010101" charset="-122"/>
                <a:ea typeface="楷体" panose="02010609060101010101" charset="-122"/>
                <a:cs typeface="楷体" panose="02010609060101010101" charset="-122"/>
                <a:sym typeface="+mn-ea"/>
              </a:rPr>
              <a:t>》</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a:t>
            </a:r>
            <a:r>
              <a:rPr lang="zh-CN" altLang="en-US" b="1" noProof="0" dirty="0">
                <a:ln>
                  <a:noFill/>
                </a:ln>
                <a:effectLst/>
                <a:uLnTx/>
                <a:uFillTx/>
                <a:latin typeface="楷体" panose="02010609060101010101" charset="-122"/>
                <a:ea typeface="楷体" panose="02010609060101010101" charset="-122"/>
                <a:cs typeface="楷体" panose="02010609060101010101" charset="-122"/>
                <a:sym typeface="+mn-ea"/>
              </a:rPr>
              <a:t>德国投降，战争以</a:t>
            </a:r>
            <a:r>
              <a:rPr lang="zh-CN" altLang="en-US" b="1" noProof="0" dirty="0">
                <a:ln>
                  <a:noFill/>
                </a:ln>
                <a:solidFill>
                  <a:srgbClr val="FF0000"/>
                </a:solidFill>
                <a:effectLst/>
                <a:uLnTx/>
                <a:uFillTx/>
                <a:latin typeface="楷体" panose="02010609060101010101" charset="-122"/>
                <a:ea typeface="楷体" panose="02010609060101010101" charset="-122"/>
                <a:cs typeface="楷体" panose="02010609060101010101" charset="-122"/>
                <a:sym typeface="+mn-ea"/>
              </a:rPr>
              <a:t>同盟国的失败</a:t>
            </a:r>
            <a:r>
              <a:rPr lang="zh-CN" altLang="en-US" b="1" noProof="0" dirty="0">
                <a:ln>
                  <a:noFill/>
                </a:ln>
                <a:effectLst/>
                <a:uLnTx/>
                <a:uFillTx/>
                <a:latin typeface="楷体" panose="02010609060101010101" charset="-122"/>
                <a:ea typeface="楷体" panose="02010609060101010101" charset="-122"/>
                <a:cs typeface="楷体" panose="02010609060101010101" charset="-122"/>
                <a:sym typeface="+mn-ea"/>
              </a:rPr>
              <a:t>而告终。</a:t>
            </a:r>
            <a:endParaRPr lang="zh-CN" altLang="en-US">
              <a:latin typeface="楷体" panose="02010609060101010101" charset="-122"/>
              <a:ea typeface="楷体" panose="02010609060101010101" charset="-122"/>
              <a:cs typeface="楷体" panose="02010609060101010101" charset="-122"/>
            </a:endParaRPr>
          </a:p>
        </p:txBody>
      </p:sp>
      <p:sp>
        <p:nvSpPr>
          <p:cNvPr id="22" name="文本框 21"/>
          <p:cNvSpPr txBox="1"/>
          <p:nvPr/>
        </p:nvSpPr>
        <p:spPr>
          <a:xfrm>
            <a:off x="635" y="5516245"/>
            <a:ext cx="872490" cy="368300"/>
          </a:xfrm>
          <a:prstGeom prst="rect">
            <a:avLst/>
          </a:prstGeom>
          <a:noFill/>
        </p:spPr>
        <p:txBody>
          <a:bodyPr wrap="none" rtlCol="0" anchor="t">
            <a:spAutoFit/>
          </a:bodyPr>
          <a:p>
            <a:r>
              <a:rPr lang="zh-CN" altLang="en-US" b="1" dirty="0">
                <a:solidFill>
                  <a:schemeClr val="tx1"/>
                </a:solidFill>
                <a:latin typeface="方正粗黑宋简体" panose="02000000000000000000" charset="-122"/>
                <a:ea typeface="方正粗黑宋简体" panose="02000000000000000000" charset="-122"/>
                <a:sym typeface="+mn-ea"/>
              </a:rPr>
              <a:t>性质：</a:t>
            </a:r>
            <a:endParaRPr lang="zh-CN" altLang="en-US" b="1" dirty="0">
              <a:solidFill>
                <a:schemeClr val="tx1"/>
              </a:solidFill>
              <a:latin typeface="方正粗黑宋简体" panose="02000000000000000000" charset="-122"/>
              <a:ea typeface="方正粗黑宋简体" panose="02000000000000000000" charset="-122"/>
              <a:sym typeface="+mn-ea"/>
            </a:endParaRPr>
          </a:p>
        </p:txBody>
      </p:sp>
      <p:sp>
        <p:nvSpPr>
          <p:cNvPr id="23" name="文本框 22"/>
          <p:cNvSpPr txBox="1"/>
          <p:nvPr/>
        </p:nvSpPr>
        <p:spPr>
          <a:xfrm>
            <a:off x="718185" y="5516245"/>
            <a:ext cx="6849745" cy="645160"/>
          </a:xfrm>
          <a:prstGeom prst="rect">
            <a:avLst/>
          </a:prstGeom>
          <a:noFill/>
        </p:spPr>
        <p:txBody>
          <a:bodyPr wrap="square" rtlCol="0" anchor="t">
            <a:spAutoFit/>
          </a:bodyPr>
          <a:p>
            <a:r>
              <a:rPr lang="zh-CN" altLang="en-US" b="1" dirty="0">
                <a:solidFill>
                  <a:srgbClr val="FF0000"/>
                </a:solidFill>
                <a:latin typeface="楷体" panose="02010609060101010101" charset="-122"/>
                <a:ea typeface="楷体" panose="02010609060101010101" charset="-122"/>
                <a:sym typeface="+mn-ea"/>
              </a:rPr>
              <a:t>是西方列强为重新瓜分世界、争夺世界霸权而发动的一场非正义的帝国主义战争。</a:t>
            </a:r>
            <a:endParaRPr lang="zh-CN" altLang="en-US"/>
          </a:p>
        </p:txBody>
      </p:sp>
      <p:sp>
        <p:nvSpPr>
          <p:cNvPr id="24" name="文本框 23"/>
          <p:cNvSpPr txBox="1"/>
          <p:nvPr/>
        </p:nvSpPr>
        <p:spPr>
          <a:xfrm>
            <a:off x="635" y="6161405"/>
            <a:ext cx="872490" cy="368300"/>
          </a:xfrm>
          <a:prstGeom prst="rect">
            <a:avLst/>
          </a:prstGeom>
          <a:noFill/>
        </p:spPr>
        <p:txBody>
          <a:bodyPr wrap="none" rtlCol="0" anchor="t">
            <a:spAutoFit/>
          </a:bodyPr>
          <a:p>
            <a:r>
              <a:rPr lang="zh-CN" altLang="en-US" b="1">
                <a:solidFill>
                  <a:schemeClr val="tx1"/>
                </a:solidFill>
                <a:latin typeface="方正粗黑宋简体" panose="02000000000000000000" charset="-122"/>
                <a:ea typeface="方正粗黑宋简体" panose="02000000000000000000" charset="-122"/>
                <a:sym typeface="+mn-ea"/>
              </a:rPr>
              <a:t>特点：</a:t>
            </a:r>
            <a:endParaRPr lang="zh-CN" altLang="en-US" b="1">
              <a:solidFill>
                <a:schemeClr val="tx1"/>
              </a:solidFill>
              <a:latin typeface="方正粗黑宋简体" panose="02000000000000000000" charset="-122"/>
              <a:ea typeface="方正粗黑宋简体" panose="02000000000000000000" charset="-122"/>
              <a:sym typeface="+mn-ea"/>
            </a:endParaRPr>
          </a:p>
        </p:txBody>
      </p:sp>
      <p:sp>
        <p:nvSpPr>
          <p:cNvPr id="25" name="文本框 24"/>
          <p:cNvSpPr txBox="1"/>
          <p:nvPr/>
        </p:nvSpPr>
        <p:spPr>
          <a:xfrm>
            <a:off x="718185" y="6161405"/>
            <a:ext cx="6619240" cy="368300"/>
          </a:xfrm>
          <a:prstGeom prst="rect">
            <a:avLst/>
          </a:prstGeom>
          <a:noFill/>
        </p:spPr>
        <p:txBody>
          <a:bodyPr wrap="none" rtlCol="0" anchor="t">
            <a:spAutoFit/>
          </a:bodyPr>
          <a:p>
            <a:r>
              <a:rPr lang="zh-CN" altLang="en-US" b="1">
                <a:solidFill>
                  <a:schemeClr val="tx1"/>
                </a:solidFill>
                <a:latin typeface="楷体" panose="02010609060101010101" charset="-122"/>
                <a:ea typeface="楷体" panose="02010609060101010101" charset="-122"/>
                <a:sym typeface="+mn-ea"/>
              </a:rPr>
              <a:t>持续时间长，波及范围广，涉及国家多（规模大），造成危害大</a:t>
            </a:r>
            <a:endParaRPr lang="zh-CN" altLang="en-US" b="1">
              <a:solidFill>
                <a:schemeClr val="tx1"/>
              </a:solidFill>
              <a:latin typeface="楷体" panose="02010609060101010101" charset="-122"/>
              <a:ea typeface="楷体" panose="02010609060101010101" charset="-122"/>
              <a:sym typeface="+mn-ea"/>
            </a:endParaRPr>
          </a:p>
        </p:txBody>
      </p:sp>
      <p:sp>
        <p:nvSpPr>
          <p:cNvPr id="26" name="文本框 25"/>
          <p:cNvSpPr txBox="1"/>
          <p:nvPr/>
        </p:nvSpPr>
        <p:spPr>
          <a:xfrm>
            <a:off x="7567295" y="390525"/>
            <a:ext cx="872490" cy="368300"/>
          </a:xfrm>
          <a:prstGeom prst="rect">
            <a:avLst/>
          </a:prstGeom>
          <a:noFill/>
        </p:spPr>
        <p:txBody>
          <a:bodyPr wrap="none" rtlCol="0" anchor="t">
            <a:spAutoFit/>
          </a:bodyPr>
          <a:p>
            <a:r>
              <a:rPr lang="zh-CN" altLang="en-US" b="1">
                <a:solidFill>
                  <a:schemeClr val="tx1"/>
                </a:solidFill>
                <a:latin typeface="方正粗黑宋简体" panose="02000000000000000000" charset="-122"/>
                <a:ea typeface="方正粗黑宋简体" panose="02000000000000000000" charset="-122"/>
                <a:sym typeface="+mn-ea"/>
              </a:rPr>
              <a:t>影响：</a:t>
            </a:r>
            <a:endParaRPr lang="zh-CN" altLang="en-US" b="1">
              <a:solidFill>
                <a:schemeClr val="tx1"/>
              </a:solidFill>
              <a:latin typeface="方正粗黑宋简体" panose="02000000000000000000" charset="-122"/>
              <a:ea typeface="方正粗黑宋简体" panose="02000000000000000000" charset="-122"/>
              <a:sym typeface="+mn-ea"/>
            </a:endParaRPr>
          </a:p>
        </p:txBody>
      </p:sp>
      <p:sp>
        <p:nvSpPr>
          <p:cNvPr id="27" name="文本框 26"/>
          <p:cNvSpPr txBox="1"/>
          <p:nvPr/>
        </p:nvSpPr>
        <p:spPr>
          <a:xfrm>
            <a:off x="7568565" y="708660"/>
            <a:ext cx="4630420" cy="2030095"/>
          </a:xfrm>
          <a:prstGeom prst="rect">
            <a:avLst/>
          </a:prstGeom>
          <a:noFill/>
        </p:spPr>
        <p:txBody>
          <a:bodyPr wrap="square" rtlCol="0" anchor="t">
            <a:spAutoFit/>
          </a:bodyPr>
          <a:p>
            <a:r>
              <a:rPr lang="zh-CN" altLang="en-US" b="1" cap="all" dirty="0">
                <a:latin typeface="楷体" panose="02010609060101010101" charset="-122"/>
                <a:ea typeface="楷体" panose="02010609060101010101" charset="-122"/>
                <a:sym typeface="+mn-ea"/>
              </a:rPr>
              <a:t>①对人类造成巨大的物质损失和人力伤亡，给各国人民带来</a:t>
            </a:r>
            <a:r>
              <a:rPr lang="zh-CN" altLang="en-US" b="1" cap="all" dirty="0">
                <a:solidFill>
                  <a:srgbClr val="FF0000"/>
                </a:solidFill>
                <a:latin typeface="楷体" panose="02010609060101010101" charset="-122"/>
                <a:ea typeface="楷体" panose="02010609060101010101" charset="-122"/>
                <a:sym typeface="+mn-ea"/>
              </a:rPr>
              <a:t>深重苦难</a:t>
            </a:r>
            <a:r>
              <a:rPr lang="zh-CN" altLang="en-US" b="1" cap="all" dirty="0">
                <a:latin typeface="楷体" panose="02010609060101010101" charset="-122"/>
                <a:ea typeface="楷体" panose="02010609060101010101" charset="-122"/>
                <a:sym typeface="+mn-ea"/>
              </a:rPr>
              <a:t>；</a:t>
            </a:r>
            <a:endParaRPr lang="zh-CN" altLang="en-US" b="1" cap="all" dirty="0">
              <a:latin typeface="楷体" panose="02010609060101010101" charset="-122"/>
              <a:ea typeface="楷体" panose="02010609060101010101" charset="-122"/>
              <a:sym typeface="+mn-ea"/>
            </a:endParaRPr>
          </a:p>
          <a:p>
            <a:r>
              <a:rPr lang="zh-CN" altLang="en-US" b="1" cap="all" dirty="0">
                <a:latin typeface="楷体" panose="02010609060101010101" charset="-122"/>
                <a:ea typeface="楷体" panose="02010609060101010101" charset="-122"/>
                <a:sym typeface="+mn-ea"/>
              </a:rPr>
              <a:t>②大大削弱了欧洲的力量，从</a:t>
            </a:r>
            <a:r>
              <a:rPr lang="zh-CN" altLang="en-US" b="1" cap="all" dirty="0">
                <a:solidFill>
                  <a:srgbClr val="FF0000"/>
                </a:solidFill>
                <a:latin typeface="楷体" panose="02010609060101010101" charset="-122"/>
                <a:ea typeface="楷体" panose="02010609060101010101" charset="-122"/>
                <a:sym typeface="+mn-ea"/>
              </a:rPr>
              <a:t>根本上动摇了欧洲的优势地位；</a:t>
            </a:r>
            <a:endParaRPr lang="zh-CN" altLang="en-US" b="1" cap="all" dirty="0">
              <a:solidFill>
                <a:srgbClr val="FF0000"/>
              </a:solidFill>
              <a:latin typeface="楷体" panose="02010609060101010101" charset="-122"/>
              <a:ea typeface="楷体" panose="02010609060101010101" charset="-122"/>
              <a:sym typeface="+mn-ea"/>
            </a:endParaRPr>
          </a:p>
          <a:p>
            <a:r>
              <a:rPr lang="zh-CN" altLang="en-US" b="1" cap="all" dirty="0">
                <a:latin typeface="楷体" panose="02010609060101010101" charset="-122"/>
                <a:ea typeface="楷体" panose="02010609060101010101" charset="-122"/>
                <a:sym typeface="+mn-ea"/>
              </a:rPr>
              <a:t>③削弱了帝国主义的殖民力量，进一步</a:t>
            </a:r>
            <a:r>
              <a:rPr lang="zh-CN" altLang="en-US" b="1" cap="all" dirty="0">
                <a:solidFill>
                  <a:srgbClr val="FF0000"/>
                </a:solidFill>
                <a:latin typeface="楷体" panose="02010609060101010101" charset="-122"/>
                <a:ea typeface="楷体" panose="02010609060101010101" charset="-122"/>
                <a:sym typeface="+mn-ea"/>
              </a:rPr>
              <a:t>促进了殖民地半殖民地国家的民族觉醒；</a:t>
            </a:r>
            <a:endParaRPr lang="zh-CN" altLang="en-US" b="1" cap="all" dirty="0">
              <a:solidFill>
                <a:srgbClr val="FF0000"/>
              </a:solidFill>
              <a:latin typeface="楷体" panose="02010609060101010101" charset="-122"/>
              <a:ea typeface="楷体" panose="02010609060101010101" charset="-122"/>
              <a:sym typeface="+mn-ea"/>
            </a:endParaRPr>
          </a:p>
          <a:p>
            <a:r>
              <a:rPr lang="zh-CN" altLang="en-US" b="1" cap="all" dirty="0">
                <a:latin typeface="楷体" panose="02010609060101010101" charset="-122"/>
                <a:ea typeface="楷体" panose="02010609060101010101" charset="-122"/>
                <a:sym typeface="+mn-ea"/>
              </a:rPr>
              <a:t>④客观上推动了</a:t>
            </a:r>
            <a:r>
              <a:rPr lang="zh-CN" altLang="en-US" b="1" cap="all" dirty="0">
                <a:solidFill>
                  <a:srgbClr val="FF0000"/>
                </a:solidFill>
                <a:latin typeface="楷体" panose="02010609060101010101" charset="-122"/>
                <a:ea typeface="楷体" panose="02010609060101010101" charset="-122"/>
                <a:sym typeface="+mn-ea"/>
              </a:rPr>
              <a:t>科学技术的进步</a:t>
            </a:r>
            <a:r>
              <a:rPr lang="zh-CN" altLang="en-US" b="1" cap="all" dirty="0">
                <a:latin typeface="楷体" panose="02010609060101010101" charset="-122"/>
                <a:ea typeface="楷体" panose="02010609060101010101" charset="-122"/>
                <a:sym typeface="+mn-ea"/>
              </a:rPr>
              <a:t>。</a:t>
            </a:r>
            <a:endParaRPr lang="zh-CN" altLang="en-US" b="1" cap="all" dirty="0">
              <a:latin typeface="楷体" panose="02010609060101010101" charset="-122"/>
              <a:ea typeface="楷体" panose="02010609060101010101" charset="-122"/>
            </a:endParaRPr>
          </a:p>
        </p:txBody>
      </p:sp>
      <p:sp>
        <p:nvSpPr>
          <p:cNvPr id="28" name="文本框 27"/>
          <p:cNvSpPr txBox="1"/>
          <p:nvPr/>
        </p:nvSpPr>
        <p:spPr>
          <a:xfrm>
            <a:off x="7569200" y="2738755"/>
            <a:ext cx="872490" cy="368300"/>
          </a:xfrm>
          <a:prstGeom prst="rect">
            <a:avLst/>
          </a:prstGeom>
          <a:noFill/>
        </p:spPr>
        <p:txBody>
          <a:bodyPr wrap="none" rtlCol="0" anchor="t">
            <a:spAutoFit/>
          </a:bodyPr>
          <a:p>
            <a:r>
              <a:rPr lang="zh-CN" altLang="en-US" b="1">
                <a:solidFill>
                  <a:schemeClr val="tx1"/>
                </a:solidFill>
                <a:latin typeface="方正粗黑宋简体" panose="02000000000000000000" charset="-122"/>
                <a:ea typeface="方正粗黑宋简体" panose="02000000000000000000" charset="-122"/>
                <a:sym typeface="+mn-ea"/>
              </a:rPr>
              <a:t>启示：</a:t>
            </a:r>
            <a:endParaRPr lang="zh-CN" altLang="en-US" b="1">
              <a:solidFill>
                <a:schemeClr val="tx1"/>
              </a:solidFill>
              <a:latin typeface="方正粗黑宋简体" panose="02000000000000000000" charset="-122"/>
              <a:ea typeface="方正粗黑宋简体" panose="02000000000000000000" charset="-122"/>
              <a:sym typeface="+mn-ea"/>
            </a:endParaRPr>
          </a:p>
        </p:txBody>
      </p:sp>
      <p:sp>
        <p:nvSpPr>
          <p:cNvPr id="29" name="文本框 28"/>
          <p:cNvSpPr txBox="1"/>
          <p:nvPr/>
        </p:nvSpPr>
        <p:spPr>
          <a:xfrm>
            <a:off x="7569200" y="3107055"/>
            <a:ext cx="4629150" cy="2299335"/>
          </a:xfrm>
          <a:prstGeom prst="rect">
            <a:avLst/>
          </a:prstGeom>
          <a:noFill/>
        </p:spPr>
        <p:txBody>
          <a:bodyPr wrap="square" rtlCol="0" anchor="t">
            <a:spAutoFit/>
          </a:bodyPr>
          <a:p>
            <a:pPr>
              <a:lnSpc>
                <a:spcPct val="114000"/>
              </a:lnSpc>
            </a:pPr>
            <a:r>
              <a:rPr lang="zh-CN" altLang="en-US" b="1">
                <a:latin typeface="楷体" panose="02010609060101010101" charset="-122"/>
                <a:ea typeface="楷体" panose="02010609060101010101" charset="-122"/>
                <a:cs typeface="楷体" panose="02010609060101010101" charset="-122"/>
                <a:sym typeface="+mn-ea"/>
              </a:rPr>
              <a:t>①我们要牢记历史教训：和平来之不易，世界大战的悲剧不能重演；</a:t>
            </a:r>
            <a:endParaRPr lang="zh-CN" altLang="en-US" b="1">
              <a:latin typeface="楷体" panose="02010609060101010101" charset="-122"/>
              <a:ea typeface="楷体" panose="02010609060101010101" charset="-122"/>
              <a:cs typeface="楷体" panose="02010609060101010101" charset="-122"/>
              <a:sym typeface="+mn-ea"/>
            </a:endParaRPr>
          </a:p>
          <a:p>
            <a:pPr>
              <a:lnSpc>
                <a:spcPct val="114000"/>
              </a:lnSpc>
            </a:pPr>
            <a:r>
              <a:rPr lang="zh-CN" altLang="en-US" b="1">
                <a:latin typeface="楷体" panose="02010609060101010101" charset="-122"/>
                <a:ea typeface="楷体" panose="02010609060101010101" charset="-122"/>
                <a:cs typeface="楷体" panose="02010609060101010101" charset="-122"/>
                <a:sym typeface="+mn-ea"/>
              </a:rPr>
              <a:t>②反对霸权主义、强权政治和恐怖主义；</a:t>
            </a:r>
            <a:endParaRPr lang="zh-CN" altLang="en-US" b="1">
              <a:latin typeface="楷体" panose="02010609060101010101" charset="-122"/>
              <a:ea typeface="楷体" panose="02010609060101010101" charset="-122"/>
              <a:cs typeface="楷体" panose="02010609060101010101" charset="-122"/>
              <a:sym typeface="+mn-ea"/>
            </a:endParaRPr>
          </a:p>
          <a:p>
            <a:pPr>
              <a:lnSpc>
                <a:spcPct val="114000"/>
              </a:lnSpc>
            </a:pPr>
            <a:r>
              <a:rPr lang="zh-CN" altLang="en-US" b="1">
                <a:latin typeface="楷体" panose="02010609060101010101" charset="-122"/>
                <a:ea typeface="楷体" panose="02010609060101010101" charset="-122"/>
                <a:cs typeface="楷体" panose="02010609060101010101" charset="-122"/>
                <a:sym typeface="+mn-ea"/>
              </a:rPr>
              <a:t>③要用和平的方式解决国际争端；</a:t>
            </a:r>
            <a:endParaRPr lang="zh-CN" altLang="en-US" b="1">
              <a:latin typeface="楷体" panose="02010609060101010101" charset="-122"/>
              <a:ea typeface="楷体" panose="02010609060101010101" charset="-122"/>
              <a:cs typeface="楷体" panose="02010609060101010101" charset="-122"/>
            </a:endParaRPr>
          </a:p>
          <a:p>
            <a:pPr>
              <a:lnSpc>
                <a:spcPct val="114000"/>
              </a:lnSpc>
            </a:pPr>
            <a:r>
              <a:rPr lang="zh-CN" altLang="en-US" b="1">
                <a:latin typeface="楷体" panose="02010609060101010101" charset="-122"/>
                <a:ea typeface="楷体" panose="02010609060101010101" charset="-122"/>
                <a:cs typeface="楷体" panose="02010609060101010101" charset="-122"/>
                <a:sym typeface="+mn-ea"/>
              </a:rPr>
              <a:t>④加强国与国之间的交流与合作；</a:t>
            </a:r>
            <a:endParaRPr lang="zh-CN" altLang="en-US" b="1">
              <a:latin typeface="楷体" panose="02010609060101010101" charset="-122"/>
              <a:ea typeface="楷体" panose="02010609060101010101" charset="-122"/>
              <a:cs typeface="楷体" panose="02010609060101010101" charset="-122"/>
            </a:endParaRPr>
          </a:p>
          <a:p>
            <a:pPr>
              <a:lnSpc>
                <a:spcPct val="114000"/>
              </a:lnSpc>
            </a:pPr>
            <a:r>
              <a:rPr lang="zh-CN" altLang="en-US" b="1">
                <a:latin typeface="楷体" panose="02010609060101010101" charset="-122"/>
                <a:ea typeface="楷体" panose="02010609060101010101" charset="-122"/>
                <a:cs typeface="楷体" panose="02010609060101010101" charset="-122"/>
                <a:sym typeface="+mn-ea"/>
              </a:rPr>
              <a:t>⑤科学技术是一把双刃剑，我们要趋利避害</a:t>
            </a:r>
            <a:endParaRPr lang="zh-CN" altLang="en-US" b="1">
              <a:latin typeface="楷体" panose="02010609060101010101" charset="-122"/>
              <a:ea typeface="楷体" panose="02010609060101010101" charset="-122"/>
              <a:cs typeface="楷体" panose="02010609060101010101" charset="-122"/>
              <a:sym typeface="+mn-ea"/>
            </a:endParaRPr>
          </a:p>
          <a:p>
            <a:pPr>
              <a:lnSpc>
                <a:spcPct val="114000"/>
              </a:lnSpc>
            </a:pPr>
            <a:r>
              <a:rPr lang="zh-CN" altLang="en-US" b="1" cap="all" dirty="0">
                <a:solidFill>
                  <a:srgbClr val="FF0000"/>
                </a:solidFill>
                <a:latin typeface="方正粗黑宋简体" panose="02000000000000000000" charset="-122"/>
                <a:ea typeface="方正粗黑宋简体" panose="02000000000000000000" charset="-122"/>
                <a:cs typeface="方正粗黑宋简体" panose="02000000000000000000" charset="-122"/>
                <a:sym typeface="+mn-ea"/>
              </a:rPr>
              <a:t>    以史为鉴 面向未来 珍爱和平 远离战争！</a:t>
            </a:r>
            <a:endParaRPr lang="zh-CN" altLang="en-US" b="1" cap="all" dirty="0">
              <a:solidFill>
                <a:srgbClr val="FF0000"/>
              </a:solidFill>
              <a:latin typeface="方正粗黑宋简体" panose="02000000000000000000" charset="-122"/>
              <a:ea typeface="方正粗黑宋简体" panose="02000000000000000000" charset="-122"/>
              <a:cs typeface="方正粗黑宋简体" panose="02000000000000000000"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grpId="0" nodeType="after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additive="base">
                                        <p:cTn id="18" dur="500" fill="hold"/>
                                        <p:tgtEl>
                                          <p:spTgt spid="9"/>
                                        </p:tgtEl>
                                        <p:attrNameLst>
                                          <p:attrName>ppt_x</p:attrName>
                                        </p:attrNameLst>
                                      </p:cBhvr>
                                      <p:tavLst>
                                        <p:tav tm="0">
                                          <p:val>
                                            <p:strVal val="#ppt_x"/>
                                          </p:val>
                                        </p:tav>
                                        <p:tav tm="100000">
                                          <p:val>
                                            <p:strVal val="#ppt_x"/>
                                          </p:val>
                                        </p:tav>
                                      </p:tavLst>
                                    </p:anim>
                                    <p:anim calcmode="lin" valueType="num">
                                      <p:cBhvr additive="base">
                                        <p:cTn id="19" dur="500" fill="hold"/>
                                        <p:tgtEl>
                                          <p:spTgt spid="9"/>
                                        </p:tgtEl>
                                        <p:attrNameLst>
                                          <p:attrName>ppt_y</p:attrName>
                                        </p:attrNameLst>
                                      </p:cBhvr>
                                      <p:tavLst>
                                        <p:tav tm="0">
                                          <p:val>
                                            <p:strVal val="1+#ppt_h/2"/>
                                          </p:val>
                                        </p:tav>
                                        <p:tav tm="100000">
                                          <p:val>
                                            <p:strVal val="#ppt_y"/>
                                          </p:val>
                                        </p:tav>
                                      </p:tavLst>
                                    </p:anim>
                                  </p:childTnLst>
                                </p:cTn>
                              </p:par>
                            </p:childTnLst>
                          </p:cTn>
                        </p:par>
                        <p:par>
                          <p:cTn id="20" fill="hold">
                            <p:stCondLst>
                              <p:cond delay="1000"/>
                            </p:stCondLst>
                            <p:childTnLst>
                              <p:par>
                                <p:cTn id="21" presetID="2" presetClass="entr" presetSubtype="4" fill="hold" grpId="0" nodeType="after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par>
                          <p:cTn id="25" fill="hold">
                            <p:stCondLst>
                              <p:cond delay="1500"/>
                            </p:stCondLst>
                            <p:childTnLst>
                              <p:par>
                                <p:cTn id="26" presetID="2" presetClass="entr" presetSubtype="4" fill="hold" grpId="0" nodeType="afterEffect">
                                  <p:stCondLst>
                                    <p:cond delay="0"/>
                                  </p:stCondLst>
                                  <p:childTnLst>
                                    <p:set>
                                      <p:cBhvr>
                                        <p:cTn id="27" dur="1" fill="hold">
                                          <p:stCondLst>
                                            <p:cond delay="0"/>
                                          </p:stCondLst>
                                        </p:cTn>
                                        <p:tgtEl>
                                          <p:spTgt spid="10"/>
                                        </p:tgtEl>
                                        <p:attrNameLst>
                                          <p:attrName>style.visibility</p:attrName>
                                        </p:attrNameLst>
                                      </p:cBhvr>
                                      <p:to>
                                        <p:strVal val="visible"/>
                                      </p:to>
                                    </p:set>
                                    <p:anim calcmode="lin" valueType="num">
                                      <p:cBhvr additive="base">
                                        <p:cTn id="28" dur="500" fill="hold"/>
                                        <p:tgtEl>
                                          <p:spTgt spid="10"/>
                                        </p:tgtEl>
                                        <p:attrNameLst>
                                          <p:attrName>ppt_x</p:attrName>
                                        </p:attrNameLst>
                                      </p:cBhvr>
                                      <p:tavLst>
                                        <p:tav tm="0">
                                          <p:val>
                                            <p:strVal val="#ppt_x"/>
                                          </p:val>
                                        </p:tav>
                                        <p:tav tm="100000">
                                          <p:val>
                                            <p:strVal val="#ppt_x"/>
                                          </p:val>
                                        </p:tav>
                                      </p:tavLst>
                                    </p:anim>
                                    <p:anim calcmode="lin" valueType="num">
                                      <p:cBhvr additive="base">
                                        <p:cTn id="29"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12"/>
                                        </p:tgtEl>
                                        <p:attrNameLst>
                                          <p:attrName>style.visibility</p:attrName>
                                        </p:attrNameLst>
                                      </p:cBhvr>
                                      <p:to>
                                        <p:strVal val="visible"/>
                                      </p:to>
                                    </p:set>
                                    <p:anim calcmode="lin" valueType="num">
                                      <p:cBhvr additive="base">
                                        <p:cTn id="34" dur="500" fill="hold"/>
                                        <p:tgtEl>
                                          <p:spTgt spid="12"/>
                                        </p:tgtEl>
                                        <p:attrNameLst>
                                          <p:attrName>ppt_x</p:attrName>
                                        </p:attrNameLst>
                                      </p:cBhvr>
                                      <p:tavLst>
                                        <p:tav tm="0">
                                          <p:val>
                                            <p:strVal val="#ppt_x"/>
                                          </p:val>
                                        </p:tav>
                                        <p:tav tm="100000">
                                          <p:val>
                                            <p:strVal val="#ppt_x"/>
                                          </p:val>
                                        </p:tav>
                                      </p:tavLst>
                                    </p:anim>
                                    <p:anim calcmode="lin" valueType="num">
                                      <p:cBhvr additive="base">
                                        <p:cTn id="35" dur="500" fill="hold"/>
                                        <p:tgtEl>
                                          <p:spTgt spid="12"/>
                                        </p:tgtEl>
                                        <p:attrNameLst>
                                          <p:attrName>ppt_y</p:attrName>
                                        </p:attrNameLst>
                                      </p:cBhvr>
                                      <p:tavLst>
                                        <p:tav tm="0">
                                          <p:val>
                                            <p:strVal val="1+#ppt_h/2"/>
                                          </p:val>
                                        </p:tav>
                                        <p:tav tm="100000">
                                          <p:val>
                                            <p:strVal val="#ppt_y"/>
                                          </p:val>
                                        </p:tav>
                                      </p:tavLst>
                                    </p:anim>
                                  </p:childTnLst>
                                </p:cTn>
                              </p:par>
                            </p:childTnLst>
                          </p:cTn>
                        </p:par>
                        <p:par>
                          <p:cTn id="36" fill="hold">
                            <p:stCondLst>
                              <p:cond delay="500"/>
                            </p:stCondLst>
                            <p:childTnLst>
                              <p:par>
                                <p:cTn id="37" presetID="2" presetClass="entr" presetSubtype="4" fill="hold" grpId="0" nodeType="afterEffect">
                                  <p:stCondLst>
                                    <p:cond delay="0"/>
                                  </p:stCondLst>
                                  <p:childTnLst>
                                    <p:set>
                                      <p:cBhvr>
                                        <p:cTn id="38" dur="1" fill="hold">
                                          <p:stCondLst>
                                            <p:cond delay="0"/>
                                          </p:stCondLst>
                                        </p:cTn>
                                        <p:tgtEl>
                                          <p:spTgt spid="15"/>
                                        </p:tgtEl>
                                        <p:attrNameLst>
                                          <p:attrName>style.visibility</p:attrName>
                                        </p:attrNameLst>
                                      </p:cBhvr>
                                      <p:to>
                                        <p:strVal val="visible"/>
                                      </p:to>
                                    </p:set>
                                    <p:anim calcmode="lin" valueType="num">
                                      <p:cBhvr additive="base">
                                        <p:cTn id="39" dur="500" fill="hold"/>
                                        <p:tgtEl>
                                          <p:spTgt spid="15"/>
                                        </p:tgtEl>
                                        <p:attrNameLst>
                                          <p:attrName>ppt_x</p:attrName>
                                        </p:attrNameLst>
                                      </p:cBhvr>
                                      <p:tavLst>
                                        <p:tav tm="0">
                                          <p:val>
                                            <p:strVal val="#ppt_x"/>
                                          </p:val>
                                        </p:tav>
                                        <p:tav tm="100000">
                                          <p:val>
                                            <p:strVal val="#ppt_x"/>
                                          </p:val>
                                        </p:tav>
                                      </p:tavLst>
                                    </p:anim>
                                    <p:anim calcmode="lin" valueType="num">
                                      <p:cBhvr additive="base">
                                        <p:cTn id="40" dur="500" fill="hold"/>
                                        <p:tgtEl>
                                          <p:spTgt spid="15"/>
                                        </p:tgtEl>
                                        <p:attrNameLst>
                                          <p:attrName>ppt_y</p:attrName>
                                        </p:attrNameLst>
                                      </p:cBhvr>
                                      <p:tavLst>
                                        <p:tav tm="0">
                                          <p:val>
                                            <p:strVal val="1+#ppt_h/2"/>
                                          </p:val>
                                        </p:tav>
                                        <p:tav tm="100000">
                                          <p:val>
                                            <p:strVal val="#ppt_y"/>
                                          </p:val>
                                        </p:tav>
                                      </p:tavLst>
                                    </p:anim>
                                  </p:childTnLst>
                                </p:cTn>
                              </p:par>
                            </p:childTnLst>
                          </p:cTn>
                        </p:par>
                        <p:par>
                          <p:cTn id="41" fill="hold">
                            <p:stCondLst>
                              <p:cond delay="1000"/>
                            </p:stCondLst>
                            <p:childTnLst>
                              <p:par>
                                <p:cTn id="42" presetID="2" presetClass="entr" presetSubtype="4" fill="hold" grpId="0" nodeType="afterEffect">
                                  <p:stCondLst>
                                    <p:cond delay="0"/>
                                  </p:stCondLst>
                                  <p:childTnLst>
                                    <p:set>
                                      <p:cBhvr>
                                        <p:cTn id="43" dur="1" fill="hold">
                                          <p:stCondLst>
                                            <p:cond delay="0"/>
                                          </p:stCondLst>
                                        </p:cTn>
                                        <p:tgtEl>
                                          <p:spTgt spid="14"/>
                                        </p:tgtEl>
                                        <p:attrNameLst>
                                          <p:attrName>style.visibility</p:attrName>
                                        </p:attrNameLst>
                                      </p:cBhvr>
                                      <p:to>
                                        <p:strVal val="visible"/>
                                      </p:to>
                                    </p:set>
                                    <p:anim calcmode="lin" valueType="num">
                                      <p:cBhvr additive="base">
                                        <p:cTn id="44" dur="500" fill="hold"/>
                                        <p:tgtEl>
                                          <p:spTgt spid="14"/>
                                        </p:tgtEl>
                                        <p:attrNameLst>
                                          <p:attrName>ppt_x</p:attrName>
                                        </p:attrNameLst>
                                      </p:cBhvr>
                                      <p:tavLst>
                                        <p:tav tm="0">
                                          <p:val>
                                            <p:strVal val="#ppt_x"/>
                                          </p:val>
                                        </p:tav>
                                        <p:tav tm="100000">
                                          <p:val>
                                            <p:strVal val="#ppt_x"/>
                                          </p:val>
                                        </p:tav>
                                      </p:tavLst>
                                    </p:anim>
                                    <p:anim calcmode="lin" valueType="num">
                                      <p:cBhvr additive="base">
                                        <p:cTn id="45"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16"/>
                                        </p:tgtEl>
                                        <p:attrNameLst>
                                          <p:attrName>style.visibility</p:attrName>
                                        </p:attrNameLst>
                                      </p:cBhvr>
                                      <p:to>
                                        <p:strVal val="visible"/>
                                      </p:to>
                                    </p:set>
                                    <p:anim calcmode="lin" valueType="num">
                                      <p:cBhvr additive="base">
                                        <p:cTn id="50" dur="500" fill="hold"/>
                                        <p:tgtEl>
                                          <p:spTgt spid="16"/>
                                        </p:tgtEl>
                                        <p:attrNameLst>
                                          <p:attrName>ppt_x</p:attrName>
                                        </p:attrNameLst>
                                      </p:cBhvr>
                                      <p:tavLst>
                                        <p:tav tm="0">
                                          <p:val>
                                            <p:strVal val="#ppt_x"/>
                                          </p:val>
                                        </p:tav>
                                        <p:tav tm="100000">
                                          <p:val>
                                            <p:strVal val="#ppt_x"/>
                                          </p:val>
                                        </p:tav>
                                      </p:tavLst>
                                    </p:anim>
                                    <p:anim calcmode="lin" valueType="num">
                                      <p:cBhvr additive="base">
                                        <p:cTn id="51"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18"/>
                                        </p:tgtEl>
                                        <p:attrNameLst>
                                          <p:attrName>style.visibility</p:attrName>
                                        </p:attrNameLst>
                                      </p:cBhvr>
                                      <p:to>
                                        <p:strVal val="visible"/>
                                      </p:to>
                                    </p:set>
                                    <p:anim calcmode="lin" valueType="num">
                                      <p:cBhvr additive="base">
                                        <p:cTn id="56" dur="500" fill="hold"/>
                                        <p:tgtEl>
                                          <p:spTgt spid="18"/>
                                        </p:tgtEl>
                                        <p:attrNameLst>
                                          <p:attrName>ppt_x</p:attrName>
                                        </p:attrNameLst>
                                      </p:cBhvr>
                                      <p:tavLst>
                                        <p:tav tm="0">
                                          <p:val>
                                            <p:strVal val="#ppt_x"/>
                                          </p:val>
                                        </p:tav>
                                        <p:tav tm="100000">
                                          <p:val>
                                            <p:strVal val="#ppt_x"/>
                                          </p:val>
                                        </p:tav>
                                      </p:tavLst>
                                    </p:anim>
                                    <p:anim calcmode="lin" valueType="num">
                                      <p:cBhvr additive="base">
                                        <p:cTn id="57"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20"/>
                                        </p:tgtEl>
                                        <p:attrNameLst>
                                          <p:attrName>style.visibility</p:attrName>
                                        </p:attrNameLst>
                                      </p:cBhvr>
                                      <p:to>
                                        <p:strVal val="visible"/>
                                      </p:to>
                                    </p:set>
                                    <p:anim calcmode="lin" valueType="num">
                                      <p:cBhvr additive="base">
                                        <p:cTn id="62" dur="500" fill="hold"/>
                                        <p:tgtEl>
                                          <p:spTgt spid="20"/>
                                        </p:tgtEl>
                                        <p:attrNameLst>
                                          <p:attrName>ppt_x</p:attrName>
                                        </p:attrNameLst>
                                      </p:cBhvr>
                                      <p:tavLst>
                                        <p:tav tm="0">
                                          <p:val>
                                            <p:strVal val="#ppt_x"/>
                                          </p:val>
                                        </p:tav>
                                        <p:tav tm="100000">
                                          <p:val>
                                            <p:strVal val="#ppt_x"/>
                                          </p:val>
                                        </p:tav>
                                      </p:tavLst>
                                    </p:anim>
                                    <p:anim calcmode="lin" valueType="num">
                                      <p:cBhvr additive="base">
                                        <p:cTn id="63"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23"/>
                                        </p:tgtEl>
                                        <p:attrNameLst>
                                          <p:attrName>style.visibility</p:attrName>
                                        </p:attrNameLst>
                                      </p:cBhvr>
                                      <p:to>
                                        <p:strVal val="visible"/>
                                      </p:to>
                                    </p:set>
                                    <p:anim calcmode="lin" valueType="num">
                                      <p:cBhvr additive="base">
                                        <p:cTn id="68" dur="500" fill="hold"/>
                                        <p:tgtEl>
                                          <p:spTgt spid="23"/>
                                        </p:tgtEl>
                                        <p:attrNameLst>
                                          <p:attrName>ppt_x</p:attrName>
                                        </p:attrNameLst>
                                      </p:cBhvr>
                                      <p:tavLst>
                                        <p:tav tm="0">
                                          <p:val>
                                            <p:strVal val="#ppt_x"/>
                                          </p:val>
                                        </p:tav>
                                        <p:tav tm="100000">
                                          <p:val>
                                            <p:strVal val="#ppt_x"/>
                                          </p:val>
                                        </p:tav>
                                      </p:tavLst>
                                    </p:anim>
                                    <p:anim calcmode="lin" valueType="num">
                                      <p:cBhvr additive="base">
                                        <p:cTn id="69"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2" presetClass="entr" presetSubtype="4" fill="hold" grpId="0" nodeType="clickEffect">
                                  <p:stCondLst>
                                    <p:cond delay="0"/>
                                  </p:stCondLst>
                                  <p:childTnLst>
                                    <p:set>
                                      <p:cBhvr>
                                        <p:cTn id="73" dur="1" fill="hold">
                                          <p:stCondLst>
                                            <p:cond delay="0"/>
                                          </p:stCondLst>
                                        </p:cTn>
                                        <p:tgtEl>
                                          <p:spTgt spid="25"/>
                                        </p:tgtEl>
                                        <p:attrNameLst>
                                          <p:attrName>style.visibility</p:attrName>
                                        </p:attrNameLst>
                                      </p:cBhvr>
                                      <p:to>
                                        <p:strVal val="visible"/>
                                      </p:to>
                                    </p:set>
                                    <p:anim calcmode="lin" valueType="num">
                                      <p:cBhvr additive="base">
                                        <p:cTn id="74" dur="500" fill="hold"/>
                                        <p:tgtEl>
                                          <p:spTgt spid="25"/>
                                        </p:tgtEl>
                                        <p:attrNameLst>
                                          <p:attrName>ppt_x</p:attrName>
                                        </p:attrNameLst>
                                      </p:cBhvr>
                                      <p:tavLst>
                                        <p:tav tm="0">
                                          <p:val>
                                            <p:strVal val="#ppt_x"/>
                                          </p:val>
                                        </p:tav>
                                        <p:tav tm="100000">
                                          <p:val>
                                            <p:strVal val="#ppt_x"/>
                                          </p:val>
                                        </p:tav>
                                      </p:tavLst>
                                    </p:anim>
                                    <p:anim calcmode="lin" valueType="num">
                                      <p:cBhvr additive="base">
                                        <p:cTn id="75"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2" presetClass="entr" presetSubtype="4" fill="hold" grpId="0" nodeType="clickEffect">
                                  <p:stCondLst>
                                    <p:cond delay="0"/>
                                  </p:stCondLst>
                                  <p:childTnLst>
                                    <p:set>
                                      <p:cBhvr>
                                        <p:cTn id="79" dur="1" fill="hold">
                                          <p:stCondLst>
                                            <p:cond delay="0"/>
                                          </p:stCondLst>
                                        </p:cTn>
                                        <p:tgtEl>
                                          <p:spTgt spid="27"/>
                                        </p:tgtEl>
                                        <p:attrNameLst>
                                          <p:attrName>style.visibility</p:attrName>
                                        </p:attrNameLst>
                                      </p:cBhvr>
                                      <p:to>
                                        <p:strVal val="visible"/>
                                      </p:to>
                                    </p:set>
                                    <p:anim calcmode="lin" valueType="num">
                                      <p:cBhvr additive="base">
                                        <p:cTn id="80" dur="500" fill="hold"/>
                                        <p:tgtEl>
                                          <p:spTgt spid="27"/>
                                        </p:tgtEl>
                                        <p:attrNameLst>
                                          <p:attrName>ppt_x</p:attrName>
                                        </p:attrNameLst>
                                      </p:cBhvr>
                                      <p:tavLst>
                                        <p:tav tm="0">
                                          <p:val>
                                            <p:strVal val="#ppt_x"/>
                                          </p:val>
                                        </p:tav>
                                        <p:tav tm="100000">
                                          <p:val>
                                            <p:strVal val="#ppt_x"/>
                                          </p:val>
                                        </p:tav>
                                      </p:tavLst>
                                    </p:anim>
                                    <p:anim calcmode="lin" valueType="num">
                                      <p:cBhvr additive="base">
                                        <p:cTn id="81"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2" presetClass="entr" presetSubtype="4" fill="hold" grpId="0" nodeType="clickEffect">
                                  <p:stCondLst>
                                    <p:cond delay="0"/>
                                  </p:stCondLst>
                                  <p:childTnLst>
                                    <p:set>
                                      <p:cBhvr>
                                        <p:cTn id="85" dur="1" fill="hold">
                                          <p:stCondLst>
                                            <p:cond delay="0"/>
                                          </p:stCondLst>
                                        </p:cTn>
                                        <p:tgtEl>
                                          <p:spTgt spid="29"/>
                                        </p:tgtEl>
                                        <p:attrNameLst>
                                          <p:attrName>style.visibility</p:attrName>
                                        </p:attrNameLst>
                                      </p:cBhvr>
                                      <p:to>
                                        <p:strVal val="visible"/>
                                      </p:to>
                                    </p:set>
                                    <p:anim calcmode="lin" valueType="num">
                                      <p:cBhvr additive="base">
                                        <p:cTn id="86" dur="500" fill="hold"/>
                                        <p:tgtEl>
                                          <p:spTgt spid="29"/>
                                        </p:tgtEl>
                                        <p:attrNameLst>
                                          <p:attrName>ppt_x</p:attrName>
                                        </p:attrNameLst>
                                      </p:cBhvr>
                                      <p:tavLst>
                                        <p:tav tm="0">
                                          <p:val>
                                            <p:strVal val="#ppt_x"/>
                                          </p:val>
                                        </p:tav>
                                        <p:tav tm="100000">
                                          <p:val>
                                            <p:strVal val="#ppt_x"/>
                                          </p:val>
                                        </p:tav>
                                      </p:tavLst>
                                    </p:anim>
                                    <p:anim calcmode="lin" valueType="num">
                                      <p:cBhvr additive="base">
                                        <p:cTn id="87"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animBg="1"/>
      <p:bldP spid="8" grpId="0"/>
      <p:bldP spid="10" grpId="0"/>
      <p:bldP spid="12" grpId="0"/>
      <p:bldP spid="15" grpId="0" bldLvl="0" animBg="1"/>
      <p:bldP spid="14" grpId="0"/>
      <p:bldP spid="16" grpId="0"/>
      <p:bldP spid="18" grpId="0"/>
      <p:bldP spid="20" grpId="0"/>
      <p:bldP spid="23" grpId="0"/>
      <p:bldP spid="25" grpId="0"/>
      <p:bldP spid="27" grpId="0"/>
      <p:bldP spid="2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 name="文本框 20"/>
          <p:cNvSpPr txBox="1"/>
          <p:nvPr/>
        </p:nvSpPr>
        <p:spPr>
          <a:xfrm>
            <a:off x="-32385" y="-8255"/>
            <a:ext cx="7447915" cy="398780"/>
          </a:xfrm>
          <a:prstGeom prst="rect">
            <a:avLst/>
          </a:prstGeom>
          <a:noFill/>
          <a:ln w="9525">
            <a:noFill/>
          </a:ln>
        </p:spPr>
        <p:txBody>
          <a:bodyPr wrap="square" anchor="t">
            <a:spAutoFit/>
          </a:bodyPr>
          <a:p>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第</a:t>
            </a:r>
            <a:r>
              <a:rPr lang="en-US"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10</a:t>
            </a:r>
            <a:r>
              <a:rPr lang="zh-CN" altLang="en-US" sz="2000" b="1">
                <a:solidFill>
                  <a:srgbClr val="C00000"/>
                </a:solidFill>
                <a:latin typeface="方正粗黑宋简体" panose="02000000000000000000" charset="-122"/>
                <a:ea typeface="方正粗黑宋简体" panose="02000000000000000000" charset="-122"/>
                <a:cs typeface="方正粗黑宋简体" panose="02000000000000000000" charset="-122"/>
              </a:rPr>
              <a:t>课 </a:t>
            </a:r>
            <a:r>
              <a:rPr lang="en-US" sz="2000" b="1">
                <a:solidFill>
                  <a:srgbClr val="C00000"/>
                </a:solidFill>
                <a:latin typeface="方正粗黑宋简体" panose="02000000000000000000" charset="-122"/>
                <a:ea typeface="方正粗黑宋简体" panose="02000000000000000000" charset="-122"/>
                <a:cs typeface="楷体" panose="02010609060101010101" charset="-122"/>
                <a:sym typeface="+mn-ea"/>
              </a:rPr>
              <a:t>《凡尔赛条约》和《九国公约》</a:t>
            </a:r>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a:t>
            </a:r>
            <a:r>
              <a:rPr lang="en-US"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P43-46</a:t>
            </a:r>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a:t>
            </a:r>
            <a:endParaRPr kumimoji="1" lang="zh-CN" altLang="zh-CN" sz="2000" b="1" noProof="0" dirty="0">
              <a:solidFill>
                <a:schemeClr val="tx1"/>
              </a:solidFill>
              <a:latin typeface="楷体" panose="02010609060101010101" charset="-122"/>
              <a:ea typeface="楷体" panose="02010609060101010101" charset="-122"/>
              <a:cs typeface="楷体" panose="02010609060101010101" charset="-122"/>
              <a:sym typeface="+mn-ea"/>
            </a:endParaRPr>
          </a:p>
        </p:txBody>
      </p:sp>
      <p:sp>
        <p:nvSpPr>
          <p:cNvPr id="4" name="文本框 3"/>
          <p:cNvSpPr txBox="1"/>
          <p:nvPr/>
        </p:nvSpPr>
        <p:spPr>
          <a:xfrm>
            <a:off x="-32385" y="390525"/>
            <a:ext cx="2941320" cy="368300"/>
          </a:xfrm>
          <a:prstGeom prst="rect">
            <a:avLst/>
          </a:prstGeom>
          <a:noFill/>
        </p:spPr>
        <p:txBody>
          <a:bodyPr wrap="none" rtlCol="0" anchor="t">
            <a:spAutoFit/>
          </a:bodyPr>
          <a:p>
            <a:r>
              <a:rPr b="1">
                <a:solidFill>
                  <a:srgbClr val="FF0000"/>
                </a:solidFill>
                <a:latin typeface="方正粗黑宋简体" panose="02000000000000000000" charset="-122"/>
                <a:ea typeface="方正粗黑宋简体" panose="02000000000000000000" charset="-122"/>
                <a:cs typeface="新宋体" panose="02010609030101010101" charset="-122"/>
                <a:sym typeface="+mn-ea"/>
              </a:rPr>
              <a:t>巴黎</a:t>
            </a:r>
            <a:r>
              <a:rPr lang="zh-CN" b="1">
                <a:solidFill>
                  <a:srgbClr val="FF0000"/>
                </a:solidFill>
                <a:latin typeface="方正粗黑宋简体" panose="02000000000000000000" charset="-122"/>
                <a:ea typeface="方正粗黑宋简体" panose="02000000000000000000" charset="-122"/>
                <a:cs typeface="新宋体" panose="02010609030101010101" charset="-122"/>
                <a:sym typeface="+mn-ea"/>
              </a:rPr>
              <a:t>和会</a:t>
            </a:r>
            <a:r>
              <a:rPr b="1">
                <a:solidFill>
                  <a:srgbClr val="FF0000"/>
                </a:solidFill>
                <a:latin typeface="方正粗黑宋简体" panose="02000000000000000000" charset="-122"/>
                <a:ea typeface="方正粗黑宋简体" panose="02000000000000000000" charset="-122"/>
                <a:cs typeface="新宋体" panose="02010609030101010101" charset="-122"/>
                <a:sym typeface="+mn-ea"/>
              </a:rPr>
              <a:t>与《凡尔赛</a:t>
            </a:r>
            <a:r>
              <a:rPr lang="zh-CN" b="1">
                <a:solidFill>
                  <a:srgbClr val="FF0000"/>
                </a:solidFill>
                <a:latin typeface="方正粗黑宋简体" panose="02000000000000000000" charset="-122"/>
                <a:ea typeface="方正粗黑宋简体" panose="02000000000000000000" charset="-122"/>
                <a:cs typeface="新宋体" panose="02010609030101010101" charset="-122"/>
                <a:sym typeface="+mn-ea"/>
              </a:rPr>
              <a:t>条</a:t>
            </a:r>
            <a:r>
              <a:rPr b="1">
                <a:solidFill>
                  <a:srgbClr val="FF0000"/>
                </a:solidFill>
                <a:latin typeface="方正粗黑宋简体" panose="02000000000000000000" charset="-122"/>
                <a:ea typeface="方正粗黑宋简体" panose="02000000000000000000" charset="-122"/>
                <a:cs typeface="新宋体" panose="02010609030101010101" charset="-122"/>
                <a:sym typeface="+mn-ea"/>
              </a:rPr>
              <a:t>约》</a:t>
            </a:r>
            <a:endParaRPr lang="zh-CN" altLang="en-US">
              <a:latin typeface="方正粗黑宋简体" panose="02000000000000000000" charset="-122"/>
              <a:ea typeface="方正粗黑宋简体" panose="02000000000000000000" charset="-122"/>
            </a:endParaRPr>
          </a:p>
        </p:txBody>
      </p:sp>
      <p:sp>
        <p:nvSpPr>
          <p:cNvPr id="5" name="文本框 4"/>
          <p:cNvSpPr txBox="1"/>
          <p:nvPr/>
        </p:nvSpPr>
        <p:spPr>
          <a:xfrm>
            <a:off x="-32385" y="758825"/>
            <a:ext cx="1195705" cy="2861310"/>
          </a:xfrm>
          <a:prstGeom prst="rect">
            <a:avLst/>
          </a:prstGeom>
          <a:noFill/>
        </p:spPr>
        <p:txBody>
          <a:bodyPr wrap="square" rtlCol="0" anchor="t">
            <a:spAutoFit/>
          </a:bodyPr>
          <a:p>
            <a:pPr marR="0" defTabSz="914400">
              <a:spcBef>
                <a:spcPts val="0"/>
              </a:spcBef>
              <a:buClrTx/>
              <a:buSzTx/>
              <a:buFontTx/>
              <a:buNone/>
              <a:defRPr/>
            </a:pPr>
            <a:r>
              <a:rPr lang="zh-CN" altLang="en-US" b="1" noProof="0" dirty="0">
                <a:effectLst/>
                <a:latin typeface="方正粗黑宋简体" panose="02000000000000000000" charset="-122"/>
                <a:ea typeface="方正粗黑宋简体" panose="02000000000000000000" charset="-122"/>
                <a:sym typeface="+mn-ea"/>
              </a:rPr>
              <a:t>时间：</a:t>
            </a:r>
            <a:endParaRPr kumimoji="0" lang="zh-CN" altLang="en-US" b="1" kern="1200" cap="none" spc="0" normalizeH="0" baseline="0" noProof="0" dirty="0">
              <a:effectLst/>
              <a:latin typeface="方正粗黑宋简体" panose="02000000000000000000" charset="-122"/>
              <a:ea typeface="方正粗黑宋简体" panose="02000000000000000000" charset="-122"/>
              <a:cs typeface="+mn-cs"/>
            </a:endParaRPr>
          </a:p>
          <a:p>
            <a:pPr marR="0" defTabSz="914400">
              <a:spcBef>
                <a:spcPts val="0"/>
              </a:spcBef>
              <a:buClrTx/>
              <a:buSzTx/>
              <a:buFontTx/>
              <a:buNone/>
              <a:defRPr/>
            </a:pPr>
            <a:r>
              <a:rPr lang="zh-CN" altLang="en-US" b="1" noProof="0" dirty="0">
                <a:effectLst/>
                <a:latin typeface="方正粗黑宋简体" panose="02000000000000000000" charset="-122"/>
                <a:ea typeface="方正粗黑宋简体" panose="02000000000000000000" charset="-122"/>
                <a:sym typeface="+mn-ea"/>
              </a:rPr>
              <a:t>地点：</a:t>
            </a:r>
            <a:endParaRPr kumimoji="0" lang="zh-CN" altLang="en-US" b="1" kern="1200" cap="none" spc="0" normalizeH="0" baseline="0" noProof="0" dirty="0">
              <a:effectLst/>
              <a:latin typeface="方正粗黑宋简体" panose="02000000000000000000" charset="-122"/>
              <a:ea typeface="方正粗黑宋简体" panose="02000000000000000000" charset="-122"/>
              <a:cs typeface="+mn-cs"/>
            </a:endParaRPr>
          </a:p>
          <a:p>
            <a:pPr marR="0" defTabSz="914400">
              <a:spcBef>
                <a:spcPts val="0"/>
              </a:spcBef>
              <a:buClrTx/>
              <a:buSzTx/>
              <a:buFontTx/>
              <a:buNone/>
              <a:defRPr/>
            </a:pPr>
            <a:r>
              <a:rPr lang="zh-CN" altLang="en-US" b="1" dirty="0">
                <a:effectLst/>
                <a:latin typeface="方正粗黑宋简体" panose="02000000000000000000" charset="-122"/>
                <a:ea typeface="方正粗黑宋简体" panose="02000000000000000000" charset="-122"/>
                <a:cs typeface="黑体" panose="02010609060101010101" pitchFamily="49" charset="-122"/>
                <a:sym typeface="+mn-ea"/>
              </a:rPr>
              <a:t>中心议题：</a:t>
            </a:r>
            <a:endParaRPr kumimoji="0" lang="zh-CN" altLang="en-US" b="1" kern="1200" cap="none" spc="0" normalizeH="0" baseline="0" noProof="0" dirty="0">
              <a:effectLst/>
              <a:latin typeface="方正粗黑宋简体" panose="02000000000000000000" charset="-122"/>
              <a:ea typeface="方正粗黑宋简体" panose="02000000000000000000" charset="-122"/>
              <a:cs typeface="+mn-cs"/>
            </a:endParaRPr>
          </a:p>
          <a:p>
            <a:pPr marR="0" defTabSz="914400">
              <a:spcBef>
                <a:spcPts val="0"/>
              </a:spcBef>
              <a:buClrTx/>
              <a:buSzTx/>
              <a:buFontTx/>
              <a:buNone/>
              <a:defRPr/>
            </a:pPr>
            <a:r>
              <a:rPr lang="zh-CN" altLang="en-US" b="1" noProof="0" dirty="0">
                <a:effectLst/>
                <a:latin typeface="方正粗黑宋简体" panose="02000000000000000000" charset="-122"/>
                <a:ea typeface="方正粗黑宋简体" panose="02000000000000000000" charset="-122"/>
                <a:sym typeface="+mn-ea"/>
              </a:rPr>
              <a:t>参加国：</a:t>
            </a:r>
            <a:endParaRPr kumimoji="0" lang="en-US" altLang="zh-CN" b="1" kern="1200" cap="none" spc="0" normalizeH="0" baseline="0" noProof="0" dirty="0">
              <a:effectLst/>
              <a:latin typeface="方正粗黑宋简体" panose="02000000000000000000" charset="-122"/>
              <a:ea typeface="方正粗黑宋简体" panose="02000000000000000000" charset="-122"/>
              <a:cs typeface="+mn-cs"/>
            </a:endParaRPr>
          </a:p>
          <a:p>
            <a:pPr marR="0" defTabSz="914400">
              <a:spcBef>
                <a:spcPts val="0"/>
              </a:spcBef>
              <a:buClrTx/>
              <a:buSzTx/>
              <a:buFontTx/>
              <a:buNone/>
              <a:defRPr/>
            </a:pPr>
            <a:endParaRPr kumimoji="0" lang="zh-CN" altLang="en-US" b="1" kern="1200" cap="none" spc="0" normalizeH="0" baseline="0" noProof="0" dirty="0">
              <a:effectLst/>
              <a:latin typeface="方正粗黑宋简体" panose="02000000000000000000" charset="-122"/>
              <a:ea typeface="方正粗黑宋简体" panose="02000000000000000000" charset="-122"/>
              <a:cs typeface="+mn-cs"/>
            </a:endParaRPr>
          </a:p>
          <a:p>
            <a:pPr marR="0" defTabSz="914400">
              <a:spcBef>
                <a:spcPts val="0"/>
              </a:spcBef>
              <a:buClrTx/>
              <a:buSzTx/>
              <a:buFontTx/>
              <a:buNone/>
              <a:defRPr/>
            </a:pPr>
            <a:endParaRPr kumimoji="0" lang="zh-CN" altLang="en-US" b="1" kern="1200" cap="none" spc="0" normalizeH="0" baseline="0" noProof="0" dirty="0">
              <a:effectLst/>
              <a:latin typeface="方正粗黑宋简体" panose="02000000000000000000" charset="-122"/>
              <a:ea typeface="方正粗黑宋简体" panose="02000000000000000000" charset="-122"/>
              <a:cs typeface="+mn-cs"/>
            </a:endParaRPr>
          </a:p>
          <a:p>
            <a:pPr marR="0" defTabSz="914400">
              <a:spcBef>
                <a:spcPts val="0"/>
              </a:spcBef>
              <a:buClrTx/>
              <a:buSzTx/>
              <a:buFontTx/>
              <a:buNone/>
              <a:defRPr/>
            </a:pPr>
            <a:endParaRPr kumimoji="0" lang="zh-CN" altLang="en-US" b="1" kern="1200" cap="none" spc="0" normalizeH="0" baseline="0" noProof="0" dirty="0">
              <a:effectLst/>
              <a:latin typeface="方正粗黑宋简体" panose="02000000000000000000" charset="-122"/>
              <a:ea typeface="方正粗黑宋简体" panose="02000000000000000000" charset="-122"/>
              <a:cs typeface="+mn-cs"/>
            </a:endParaRPr>
          </a:p>
          <a:p>
            <a:pPr marR="0" defTabSz="914400">
              <a:spcBef>
                <a:spcPts val="0"/>
              </a:spcBef>
              <a:buClrTx/>
              <a:buSzTx/>
              <a:buFontTx/>
              <a:buNone/>
              <a:defRPr/>
            </a:pPr>
            <a:r>
              <a:rPr lang="zh-CN" altLang="en-US" b="1" noProof="0" dirty="0">
                <a:effectLst/>
                <a:latin typeface="方正粗黑宋简体" panose="02000000000000000000" charset="-122"/>
                <a:ea typeface="方正粗黑宋简体" panose="02000000000000000000" charset="-122"/>
                <a:sym typeface="+mn-ea"/>
              </a:rPr>
              <a:t>操纵国：</a:t>
            </a:r>
            <a:endParaRPr kumimoji="0" lang="zh-CN" altLang="en-US" b="1" kern="1200" cap="none" spc="0" normalizeH="0" baseline="0" noProof="0" dirty="0">
              <a:effectLst/>
              <a:latin typeface="方正粗黑宋简体" panose="02000000000000000000" charset="-122"/>
              <a:ea typeface="方正粗黑宋简体" panose="02000000000000000000" charset="-122"/>
              <a:cs typeface="+mn-cs"/>
            </a:endParaRPr>
          </a:p>
          <a:p>
            <a:pPr marR="0" defTabSz="914400">
              <a:spcBef>
                <a:spcPts val="0"/>
              </a:spcBef>
              <a:buClrTx/>
              <a:buSzTx/>
              <a:buFontTx/>
              <a:buNone/>
              <a:defRPr/>
            </a:pPr>
            <a:endParaRPr lang="zh-CN" altLang="en-US" b="1" noProof="0" dirty="0">
              <a:effectLst/>
              <a:latin typeface="方正粗黑宋简体" panose="02000000000000000000" charset="-122"/>
              <a:ea typeface="方正粗黑宋简体" panose="02000000000000000000" charset="-122"/>
              <a:sym typeface="+mn-ea"/>
            </a:endParaRPr>
          </a:p>
          <a:p>
            <a:pPr marR="0" defTabSz="914400">
              <a:spcBef>
                <a:spcPts val="0"/>
              </a:spcBef>
              <a:buClrTx/>
              <a:buSzTx/>
              <a:buFontTx/>
              <a:buNone/>
              <a:defRPr/>
            </a:pPr>
            <a:r>
              <a:rPr lang="zh-CN" altLang="en-US" b="1" noProof="0" dirty="0">
                <a:effectLst/>
                <a:latin typeface="方正粗黑宋简体" panose="02000000000000000000" charset="-122"/>
                <a:ea typeface="方正粗黑宋简体" panose="02000000000000000000" charset="-122"/>
                <a:sym typeface="+mn-ea"/>
              </a:rPr>
              <a:t>对德条约：</a:t>
            </a:r>
            <a:endParaRPr lang="zh-CN" altLang="en-US">
              <a:effectLst/>
              <a:latin typeface="方正粗黑宋简体" panose="02000000000000000000" charset="-122"/>
              <a:ea typeface="方正粗黑宋简体" panose="02000000000000000000" charset="-122"/>
            </a:endParaRPr>
          </a:p>
        </p:txBody>
      </p:sp>
      <p:sp>
        <p:nvSpPr>
          <p:cNvPr id="6" name="文本框 5"/>
          <p:cNvSpPr txBox="1"/>
          <p:nvPr/>
        </p:nvSpPr>
        <p:spPr>
          <a:xfrm>
            <a:off x="761365" y="758825"/>
            <a:ext cx="1795780" cy="368300"/>
          </a:xfrm>
          <a:prstGeom prst="rect">
            <a:avLst/>
          </a:prstGeom>
          <a:noFill/>
        </p:spPr>
        <p:txBody>
          <a:bodyPr wrap="none" rtlCol="0" anchor="t">
            <a:spAutoFit/>
          </a:bodyPr>
          <a:p>
            <a:pPr marR="0" defTabSz="914400">
              <a:spcBef>
                <a:spcPct val="50000"/>
              </a:spcBef>
              <a:buClrTx/>
              <a:buSzTx/>
              <a:buFontTx/>
              <a:buNone/>
              <a:defRPr/>
            </a:pPr>
            <a:r>
              <a:rPr lang="zh-CN" altLang="zh-CN" b="1" noProof="0" dirty="0">
                <a:solidFill>
                  <a:schemeClr val="tx1"/>
                </a:solidFill>
                <a:effectLst/>
                <a:latin typeface="楷体" panose="02010609060101010101" charset="-122"/>
                <a:ea typeface="楷体" panose="02010609060101010101" charset="-122"/>
                <a:cs typeface="楷体" panose="02010609060101010101" charset="-122"/>
                <a:sym typeface="+mn-ea"/>
              </a:rPr>
              <a:t>1919</a:t>
            </a:r>
            <a:r>
              <a:rPr lang="zh-CN" altLang="en-US" b="1" noProof="0" dirty="0">
                <a:solidFill>
                  <a:schemeClr val="tx1"/>
                </a:solidFill>
                <a:effectLst/>
                <a:latin typeface="楷体" panose="02010609060101010101" charset="-122"/>
                <a:ea typeface="楷体" panose="02010609060101010101" charset="-122"/>
                <a:cs typeface="楷体" panose="02010609060101010101" charset="-122"/>
                <a:sym typeface="+mn-ea"/>
              </a:rPr>
              <a:t>年</a:t>
            </a:r>
            <a:r>
              <a:rPr lang="en-US" altLang="zh-CN" b="1" noProof="0" dirty="0">
                <a:solidFill>
                  <a:schemeClr val="tx1"/>
                </a:solidFill>
                <a:effectLst/>
                <a:latin typeface="楷体" panose="02010609060101010101" charset="-122"/>
                <a:ea typeface="楷体" panose="02010609060101010101" charset="-122"/>
                <a:cs typeface="楷体" panose="02010609060101010101" charset="-122"/>
                <a:sym typeface="+mn-ea"/>
              </a:rPr>
              <a:t>1</a:t>
            </a:r>
            <a:r>
              <a:rPr lang="zh-CN" altLang="en-US" b="1" noProof="0" dirty="0">
                <a:solidFill>
                  <a:schemeClr val="tx1"/>
                </a:solidFill>
                <a:effectLst/>
                <a:latin typeface="楷体" panose="02010609060101010101" charset="-122"/>
                <a:ea typeface="楷体" panose="02010609060101010101" charset="-122"/>
                <a:cs typeface="楷体" panose="02010609060101010101" charset="-122"/>
                <a:sym typeface="+mn-ea"/>
              </a:rPr>
              <a:t>月</a:t>
            </a:r>
            <a:r>
              <a:rPr lang="en-US" altLang="zh-CN" b="1" noProof="0" dirty="0">
                <a:solidFill>
                  <a:schemeClr val="tx1"/>
                </a:solidFill>
                <a:effectLst/>
                <a:latin typeface="楷体" panose="02010609060101010101" charset="-122"/>
                <a:ea typeface="楷体" panose="02010609060101010101" charset="-122"/>
                <a:cs typeface="楷体" panose="02010609060101010101" charset="-122"/>
                <a:sym typeface="+mn-ea"/>
              </a:rPr>
              <a:t>—6</a:t>
            </a:r>
            <a:r>
              <a:rPr lang="zh-CN" altLang="en-US" b="1" noProof="0" dirty="0">
                <a:solidFill>
                  <a:schemeClr val="tx1"/>
                </a:solidFill>
                <a:effectLst/>
                <a:latin typeface="楷体" panose="02010609060101010101" charset="-122"/>
                <a:ea typeface="楷体" panose="02010609060101010101" charset="-122"/>
                <a:cs typeface="楷体" panose="02010609060101010101" charset="-122"/>
                <a:sym typeface="+mn-ea"/>
              </a:rPr>
              <a:t>月</a:t>
            </a:r>
            <a:endParaRPr lang="zh-CN" altLang="en-US" b="1" noProof="0" dirty="0">
              <a:solidFill>
                <a:schemeClr val="tx1"/>
              </a:solidFill>
              <a:effectLst/>
              <a:latin typeface="楷体" panose="02010609060101010101" charset="-122"/>
              <a:ea typeface="楷体" panose="02010609060101010101" charset="-122"/>
              <a:cs typeface="楷体" panose="02010609060101010101" charset="-122"/>
              <a:sym typeface="+mn-ea"/>
            </a:endParaRPr>
          </a:p>
        </p:txBody>
      </p:sp>
      <p:sp>
        <p:nvSpPr>
          <p:cNvPr id="7" name="文本框 6"/>
          <p:cNvSpPr txBox="1"/>
          <p:nvPr/>
        </p:nvSpPr>
        <p:spPr>
          <a:xfrm>
            <a:off x="761365" y="1010920"/>
            <a:ext cx="1562100" cy="368300"/>
          </a:xfrm>
          <a:prstGeom prst="rect">
            <a:avLst/>
          </a:prstGeom>
          <a:noFill/>
        </p:spPr>
        <p:txBody>
          <a:bodyPr wrap="none" rtlCol="0" anchor="t">
            <a:spAutoFit/>
          </a:bodyPr>
          <a:p>
            <a:pPr>
              <a:lnSpc>
                <a:spcPct val="100000"/>
              </a:lnSpc>
            </a:pPr>
            <a:r>
              <a:rPr lang="zh-CN" altLang="zh-CN" b="1" noProof="0" dirty="0">
                <a:solidFill>
                  <a:schemeClr val="tx1"/>
                </a:solidFill>
                <a:effectLst/>
                <a:latin typeface="楷体" panose="02010609060101010101" charset="-122"/>
                <a:ea typeface="楷体" panose="02010609060101010101" charset="-122"/>
                <a:cs typeface="楷体" panose="02010609060101010101" charset="-122"/>
                <a:sym typeface="+mn-ea"/>
              </a:rPr>
              <a:t>巴黎凡尔赛宫</a:t>
            </a:r>
            <a:endParaRPr lang="zh-CN" altLang="zh-CN" b="1" noProof="0" dirty="0">
              <a:solidFill>
                <a:schemeClr val="tx1"/>
              </a:solidFill>
              <a:effectLst/>
              <a:latin typeface="楷体" panose="02010609060101010101" charset="-122"/>
              <a:ea typeface="楷体" panose="02010609060101010101" charset="-122"/>
              <a:cs typeface="楷体" panose="02010609060101010101" charset="-122"/>
              <a:sym typeface="+mn-ea"/>
            </a:endParaRPr>
          </a:p>
        </p:txBody>
      </p:sp>
      <p:sp>
        <p:nvSpPr>
          <p:cNvPr id="8" name="文本框 7"/>
          <p:cNvSpPr txBox="1"/>
          <p:nvPr/>
        </p:nvSpPr>
        <p:spPr>
          <a:xfrm>
            <a:off x="1070610" y="1311275"/>
            <a:ext cx="2711450" cy="368300"/>
          </a:xfrm>
          <a:prstGeom prst="rect">
            <a:avLst/>
          </a:prstGeom>
          <a:noFill/>
        </p:spPr>
        <p:txBody>
          <a:bodyPr wrap="none" rtlCol="0" anchor="t">
            <a:spAutoFit/>
          </a:bodyPr>
          <a:p>
            <a:r>
              <a:rPr lang="zh-CN" altLang="en-US" b="1" dirty="0" smtClean="0">
                <a:solidFill>
                  <a:srgbClr val="FF0000"/>
                </a:solidFill>
                <a:latin typeface="楷体" panose="02010609060101010101" charset="-122"/>
                <a:ea typeface="楷体" panose="02010609060101010101" charset="-122"/>
                <a:sym typeface="+mn-ea"/>
              </a:rPr>
              <a:t>讨论对德和约及战后安排</a:t>
            </a:r>
            <a:endParaRPr lang="zh-CN" altLang="en-US"/>
          </a:p>
        </p:txBody>
      </p:sp>
      <p:sp>
        <p:nvSpPr>
          <p:cNvPr id="9" name="文本框 8"/>
          <p:cNvSpPr txBox="1"/>
          <p:nvPr/>
        </p:nvSpPr>
        <p:spPr>
          <a:xfrm>
            <a:off x="876300" y="1612900"/>
            <a:ext cx="3708400" cy="922020"/>
          </a:xfrm>
          <a:prstGeom prst="rect">
            <a:avLst/>
          </a:prstGeom>
          <a:noFill/>
        </p:spPr>
        <p:txBody>
          <a:bodyPr wrap="square" rtlCol="0" anchor="t">
            <a:spAutoFit/>
          </a:bodyPr>
          <a:p>
            <a:pPr lvl="0" algn="l">
              <a:spcBef>
                <a:spcPts val="0"/>
              </a:spcBef>
              <a:buClrTx/>
              <a:buSzTx/>
              <a:buFontTx/>
              <a:defRPr/>
            </a:pPr>
            <a:r>
              <a:rPr lang="zh-CN" altLang="zh-CN" b="1" noProof="0" dirty="0">
                <a:solidFill>
                  <a:schemeClr val="tx1"/>
                </a:solidFill>
                <a:effectLst/>
                <a:latin typeface="楷体" panose="02010609060101010101" charset="-122"/>
                <a:ea typeface="楷体" panose="02010609060101010101" charset="-122"/>
                <a:cs typeface="楷体" panose="02010609060101010101" charset="-122"/>
                <a:sym typeface="+mn-ea"/>
              </a:rPr>
              <a:t>战胜的协约国，</a:t>
            </a:r>
            <a:endParaRPr lang="zh-CN" altLang="zh-CN" b="1" noProof="0" dirty="0">
              <a:solidFill>
                <a:schemeClr val="tx1"/>
              </a:solidFill>
              <a:effectLst/>
              <a:latin typeface="楷体" panose="02010609060101010101" charset="-122"/>
              <a:ea typeface="楷体" panose="02010609060101010101" charset="-122"/>
              <a:cs typeface="楷体" panose="02010609060101010101" charset="-122"/>
              <a:sym typeface="+mn-ea"/>
            </a:endParaRPr>
          </a:p>
          <a:p>
            <a:pPr lvl="0" algn="l">
              <a:spcBef>
                <a:spcPts val="0"/>
              </a:spcBef>
              <a:buClrTx/>
              <a:buSzTx/>
              <a:buFontTx/>
              <a:defRPr/>
            </a:pPr>
            <a:r>
              <a:rPr lang="zh-CN" altLang="zh-CN" b="1" noProof="0" dirty="0">
                <a:solidFill>
                  <a:schemeClr val="tx1"/>
                </a:solidFill>
                <a:effectLst/>
                <a:latin typeface="楷体" panose="02010609060101010101" charset="-122"/>
                <a:ea typeface="楷体" panose="02010609060101010101" charset="-122"/>
                <a:cs typeface="楷体" panose="02010609060101010101" charset="-122"/>
                <a:sym typeface="+mn-ea"/>
              </a:rPr>
              <a:t>苏俄、战败的德国、奥匈帝国、奥斯曼土耳其、保加利亚被排斥在外。</a:t>
            </a:r>
            <a:endParaRPr lang="zh-CN" altLang="zh-CN" b="1" noProof="0" dirty="0">
              <a:solidFill>
                <a:schemeClr val="tx1"/>
              </a:solidFill>
              <a:effectLst/>
              <a:latin typeface="楷体" panose="02010609060101010101" charset="-122"/>
              <a:ea typeface="楷体" panose="02010609060101010101" charset="-122"/>
              <a:cs typeface="楷体" panose="02010609060101010101" charset="-122"/>
              <a:sym typeface="+mn-ea"/>
            </a:endParaRPr>
          </a:p>
        </p:txBody>
      </p:sp>
      <p:sp>
        <p:nvSpPr>
          <p:cNvPr id="10" name="文本框 9"/>
          <p:cNvSpPr txBox="1"/>
          <p:nvPr/>
        </p:nvSpPr>
        <p:spPr>
          <a:xfrm>
            <a:off x="857885" y="2705735"/>
            <a:ext cx="1332230" cy="368300"/>
          </a:xfrm>
          <a:prstGeom prst="rect">
            <a:avLst/>
          </a:prstGeom>
          <a:noFill/>
        </p:spPr>
        <p:txBody>
          <a:bodyPr wrap="none" rtlCol="0" anchor="t">
            <a:spAutoFit/>
          </a:bodyPr>
          <a:p>
            <a:r>
              <a:rPr lang="zh-CN" altLang="zh-CN" b="1" noProof="0" dirty="0">
                <a:solidFill>
                  <a:schemeClr val="tx1"/>
                </a:solidFill>
                <a:effectLst/>
                <a:latin typeface="楷体" panose="02010609060101010101" charset="-122"/>
                <a:ea typeface="楷体" panose="02010609060101010101" charset="-122"/>
                <a:cs typeface="楷体" panose="02010609060101010101" charset="-122"/>
                <a:sym typeface="+mn-ea"/>
              </a:rPr>
              <a:t>英、法、美</a:t>
            </a:r>
            <a:endParaRPr lang="zh-CN" altLang="zh-CN" b="1" noProof="0" dirty="0">
              <a:solidFill>
                <a:schemeClr val="tx1"/>
              </a:solidFill>
              <a:effectLst/>
              <a:latin typeface="楷体" panose="02010609060101010101" charset="-122"/>
              <a:ea typeface="楷体" panose="02010609060101010101" charset="-122"/>
              <a:cs typeface="楷体" panose="02010609060101010101" charset="-122"/>
              <a:sym typeface="+mn-ea"/>
            </a:endParaRPr>
          </a:p>
        </p:txBody>
      </p:sp>
      <p:sp>
        <p:nvSpPr>
          <p:cNvPr id="11" name="文本框 10"/>
          <p:cNvSpPr txBox="1"/>
          <p:nvPr/>
        </p:nvSpPr>
        <p:spPr>
          <a:xfrm>
            <a:off x="2458720" y="2601595"/>
            <a:ext cx="2934970" cy="645160"/>
          </a:xfrm>
          <a:prstGeom prst="rect">
            <a:avLst/>
          </a:prstGeom>
          <a:noFill/>
        </p:spPr>
        <p:txBody>
          <a:bodyPr wrap="square" rtlCol="0" anchor="t">
            <a:spAutoFit/>
          </a:bodyPr>
          <a:p>
            <a:pPr algn="l"/>
            <a:r>
              <a:rPr lang="zh-CN" altLang="en-US" b="1">
                <a:latin typeface="楷体" panose="02010609060101010101" charset="-122"/>
                <a:ea typeface="楷体" panose="02010609060101010101" charset="-122"/>
                <a:cs typeface="楷体" panose="02010609060101010101" charset="-122"/>
                <a:sym typeface="+mn-ea"/>
              </a:rPr>
              <a:t>英首相劳合</a:t>
            </a:r>
            <a:r>
              <a:rPr lang="en-US" altLang="zh-CN" b="1">
                <a:latin typeface="楷体" panose="02010609060101010101" charset="-122"/>
                <a:ea typeface="楷体" panose="02010609060101010101" charset="-122"/>
                <a:cs typeface="楷体" panose="02010609060101010101" charset="-122"/>
                <a:sym typeface="+mn-ea"/>
              </a:rPr>
              <a:t>.</a:t>
            </a:r>
            <a:r>
              <a:rPr lang="zh-CN" altLang="en-US" b="1">
                <a:latin typeface="楷体" panose="02010609060101010101" charset="-122"/>
                <a:ea typeface="楷体" panose="02010609060101010101" charset="-122"/>
                <a:cs typeface="楷体" panose="02010609060101010101" charset="-122"/>
                <a:sym typeface="+mn-ea"/>
              </a:rPr>
              <a:t>乔治 法总理克里孟梭 美总统威尔逊</a:t>
            </a:r>
            <a:endParaRPr lang="zh-CN" altLang="en-US" b="1">
              <a:latin typeface="楷体" panose="02010609060101010101" charset="-122"/>
              <a:ea typeface="楷体" panose="02010609060101010101" charset="-122"/>
              <a:cs typeface="楷体" panose="02010609060101010101" charset="-122"/>
            </a:endParaRPr>
          </a:p>
        </p:txBody>
      </p:sp>
      <p:sp>
        <p:nvSpPr>
          <p:cNvPr id="12" name="右箭头 11"/>
          <p:cNvSpPr/>
          <p:nvPr/>
        </p:nvSpPr>
        <p:spPr>
          <a:xfrm>
            <a:off x="2251710" y="2835910"/>
            <a:ext cx="207010" cy="17589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文本框 12"/>
          <p:cNvSpPr txBox="1"/>
          <p:nvPr/>
        </p:nvSpPr>
        <p:spPr>
          <a:xfrm>
            <a:off x="1163320" y="3244850"/>
            <a:ext cx="1791970" cy="368300"/>
          </a:xfrm>
          <a:prstGeom prst="rect">
            <a:avLst/>
          </a:prstGeom>
          <a:noFill/>
        </p:spPr>
        <p:txBody>
          <a:bodyPr wrap="none" rtlCol="0" anchor="t">
            <a:spAutoFit/>
          </a:bodyPr>
          <a:p>
            <a:r>
              <a:rPr lang="zh-CN" altLang="en-US" b="1" dirty="0" smtClean="0">
                <a:solidFill>
                  <a:srgbClr val="FF0000"/>
                </a:solidFill>
                <a:latin typeface="楷体" panose="02010609060101010101" charset="-122"/>
                <a:ea typeface="楷体" panose="02010609060101010101" charset="-122"/>
                <a:sym typeface="+mn-ea"/>
              </a:rPr>
              <a:t>《凡尔赛条约》</a:t>
            </a:r>
            <a:endParaRPr lang="zh-CN" altLang="en-US"/>
          </a:p>
        </p:txBody>
      </p:sp>
      <p:graphicFrame>
        <p:nvGraphicFramePr>
          <p:cNvPr id="20553" name="Group 73"/>
          <p:cNvGraphicFramePr>
            <a:graphicFrameLocks noGrp="1"/>
          </p:cNvGraphicFramePr>
          <p:nvPr/>
        </p:nvGraphicFramePr>
        <p:xfrm>
          <a:off x="-32385" y="3551555"/>
          <a:ext cx="6848475" cy="3319780"/>
        </p:xfrm>
        <a:graphic>
          <a:graphicData uri="http://schemas.openxmlformats.org/drawingml/2006/table">
            <a:tbl>
              <a:tblPr/>
              <a:tblGrid>
                <a:gridCol w="1062355"/>
                <a:gridCol w="5786120"/>
              </a:tblGrid>
              <a:tr h="944880">
                <a:tc>
                  <a:txBody>
                    <a:bodyPr/>
                    <a:p>
                      <a:pPr marL="0" marR="0" lvl="0" algn="l" defTabSz="914400" rtl="0" eaLnBrk="1" fontAlgn="base" latinLnBrk="0" hangingPunct="1">
                        <a:spcBef>
                          <a:spcPct val="20000"/>
                        </a:spcBef>
                        <a:buClr>
                          <a:schemeClr val="hlink"/>
                        </a:buClr>
                        <a:buSzPct val="60000"/>
                        <a:buFont typeface="Wingdings" panose="05000000000000000000" pitchFamily="2" charset="2"/>
                        <a:buNone/>
                      </a:pPr>
                      <a:r>
                        <a:rPr lang="zh-CN" altLang="en-US" b="1"/>
                        <a:t>领土</a:t>
                      </a:r>
                      <a:endParaRPr lang="zh-CN" altLang="en-US" b="1"/>
                    </a:p>
                  </a:txBody>
                  <a:tcPr marT="45713" marB="45713"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p>
                      <a:pPr marL="0" marR="0" lvl="0" indent="0" algn="l" defTabSz="914400" rtl="0" eaLnBrk="1" fontAlgn="base" latinLnBrk="0" hangingPunct="1">
                        <a:spcBef>
                          <a:spcPct val="20000"/>
                        </a:spcBef>
                        <a:spcAft>
                          <a:spcPct val="0"/>
                        </a:spcAft>
                        <a:buClr>
                          <a:schemeClr val="hlink"/>
                        </a:buClr>
                        <a:buSzPct val="60000"/>
                        <a:buFont typeface="Wingdings" panose="05000000000000000000" pitchFamily="2" charset="2"/>
                        <a:buNone/>
                      </a:pPr>
                      <a:r>
                        <a:rPr lang="zh-CN" altLang="en-US" sz="1800" b="1" dirty="0">
                          <a:latin typeface="楷体" panose="02010609060101010101" charset="-122"/>
                          <a:ea typeface="楷体" panose="02010609060101010101" charset="-122"/>
                          <a:sym typeface="+mn-ea"/>
                        </a:rPr>
                        <a:t>重划德国疆界，阿尔萨斯和洛林和洛林</a:t>
                      </a:r>
                      <a:r>
                        <a:rPr lang="zh-CN" altLang="en-US" sz="1800" b="1" dirty="0">
                          <a:solidFill>
                            <a:srgbClr val="FF0000"/>
                          </a:solidFill>
                          <a:latin typeface="楷体" panose="02010609060101010101" charset="-122"/>
                          <a:ea typeface="楷体" panose="02010609060101010101" charset="-122"/>
                          <a:sym typeface="+mn-ea"/>
                        </a:rPr>
                        <a:t>归还</a:t>
                      </a:r>
                      <a:r>
                        <a:rPr lang="zh-CN" altLang="en-US" sz="1800" b="1" dirty="0">
                          <a:latin typeface="楷体" panose="02010609060101010101" charset="-122"/>
                          <a:ea typeface="楷体" panose="02010609060101010101" charset="-122"/>
                          <a:sym typeface="+mn-ea"/>
                        </a:rPr>
                        <a:t>法国，萨尔煤矿归法国开采。</a:t>
                      </a:r>
                      <a:r>
                        <a:rPr lang="zh-CN" altLang="en-US" sz="1800" b="1" dirty="0">
                          <a:latin typeface="楷体" panose="02010609060101010101" charset="-122"/>
                          <a:ea typeface="楷体" panose="02010609060101010101" charset="-122"/>
                          <a:cs typeface="楷体" panose="02010609060101010101" charset="-122"/>
                          <a:sym typeface="+mn-ea"/>
                        </a:rPr>
                        <a:t>莱茵河西岸的德国领土由协约国占领</a:t>
                      </a:r>
                      <a:r>
                        <a:rPr lang="en-US" altLang="zh-CN" sz="1800" b="1" dirty="0">
                          <a:latin typeface="楷体" panose="02010609060101010101" charset="-122"/>
                          <a:ea typeface="楷体" panose="02010609060101010101" charset="-122"/>
                          <a:cs typeface="楷体" panose="02010609060101010101" charset="-122"/>
                          <a:sym typeface="+mn-ea"/>
                        </a:rPr>
                        <a:t>15</a:t>
                      </a:r>
                      <a:r>
                        <a:rPr lang="zh-CN" altLang="en-US" sz="1800" b="1" dirty="0">
                          <a:latin typeface="楷体" panose="02010609060101010101" charset="-122"/>
                          <a:ea typeface="楷体" panose="02010609060101010101" charset="-122"/>
                          <a:cs typeface="楷体" panose="02010609060101010101" charset="-122"/>
                          <a:sym typeface="+mn-ea"/>
                        </a:rPr>
                        <a:t>年</a:t>
                      </a:r>
                      <a:endParaRPr kumimoji="0" lang="zh-CN" altLang="en-US" sz="1800" b="1" i="0" u="none" strike="noStrike" cap="none" normalizeH="0" baseline="0" dirty="0" smtClean="0">
                        <a:ln>
                          <a:noFill/>
                        </a:ln>
                        <a:solidFill>
                          <a:schemeClr val="tx1"/>
                        </a:solidFill>
                        <a:effectLst/>
                        <a:latin typeface="Verdana" panose="020B0604030504040204" pitchFamily="34" charset="0"/>
                        <a:ea typeface="宋体" panose="02010600030101010101" pitchFamily="2" charset="-122"/>
                      </a:endParaRP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9440">
                <a:tc>
                  <a:txBody>
                    <a:bodyPr/>
                    <a:p>
                      <a:pPr marL="0" marR="0" lvl="0" algn="l" defTabSz="914400" rtl="0" eaLnBrk="1" fontAlgn="base" latinLnBrk="0" hangingPunct="1">
                        <a:spcBef>
                          <a:spcPct val="20000"/>
                        </a:spcBef>
                        <a:buClr>
                          <a:schemeClr val="hlink"/>
                        </a:buClr>
                        <a:buSzPct val="60000"/>
                        <a:buFont typeface="Wingdings" panose="05000000000000000000" pitchFamily="2" charset="2"/>
                        <a:buNone/>
                      </a:pPr>
                      <a:r>
                        <a:rPr lang="zh-CN" altLang="en-US" b="1"/>
                        <a:t>军事</a:t>
                      </a:r>
                      <a:endParaRPr lang="zh-CN" altLang="en-US" b="1"/>
                    </a:p>
                  </a:txBody>
                  <a:tcPr marT="45713" marB="45713"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p>
                      <a:pPr marL="0" marR="0" lvl="0" indent="0" algn="l" defTabSz="914400" rtl="0" eaLnBrk="1" fontAlgn="base" latinLnBrk="0" hangingPunct="1">
                        <a:spcBef>
                          <a:spcPct val="50000"/>
                        </a:spcBef>
                        <a:spcAft>
                          <a:spcPct val="0"/>
                        </a:spcAft>
                        <a:buClrTx/>
                        <a:buSzTx/>
                        <a:buFontTx/>
                        <a:buNone/>
                      </a:pPr>
                      <a:r>
                        <a:rPr lang="zh-CN" altLang="en-US" sz="1800" b="1" dirty="0">
                          <a:latin typeface="楷体" panose="02010609060101010101" charset="-122"/>
                          <a:ea typeface="楷体" panose="02010609060101010101" charset="-122"/>
                          <a:cs typeface="楷体" panose="02010609060101010101" charset="-122"/>
                          <a:sym typeface="+mn-ea"/>
                        </a:rPr>
                        <a:t>莱茵河东岸</a:t>
                      </a:r>
                      <a:r>
                        <a:rPr lang="en-US" altLang="zh-CN" sz="1800" b="1" dirty="0">
                          <a:latin typeface="楷体" panose="02010609060101010101" charset="-122"/>
                          <a:ea typeface="楷体" panose="02010609060101010101" charset="-122"/>
                          <a:cs typeface="楷体" panose="02010609060101010101" charset="-122"/>
                          <a:sym typeface="+mn-ea"/>
                        </a:rPr>
                        <a:t>50</a:t>
                      </a:r>
                      <a:r>
                        <a:rPr lang="zh-CN" altLang="en-US" sz="1800" b="1" dirty="0">
                          <a:latin typeface="楷体" panose="02010609060101010101" charset="-122"/>
                          <a:ea typeface="楷体" panose="02010609060101010101" charset="-122"/>
                          <a:cs typeface="楷体" panose="02010609060101010101" charset="-122"/>
                          <a:sym typeface="+mn-ea"/>
                        </a:rPr>
                        <a:t>千米内，德国</a:t>
                      </a:r>
                      <a:r>
                        <a:rPr lang="zh-CN" altLang="en-US" sz="1800" b="1" dirty="0">
                          <a:solidFill>
                            <a:srgbClr val="FF0000"/>
                          </a:solidFill>
                          <a:latin typeface="楷体" panose="02010609060101010101" charset="-122"/>
                          <a:ea typeface="楷体" panose="02010609060101010101" charset="-122"/>
                          <a:cs typeface="楷体" panose="02010609060101010101" charset="-122"/>
                          <a:sym typeface="+mn-ea"/>
                        </a:rPr>
                        <a:t>不得</a:t>
                      </a:r>
                      <a:r>
                        <a:rPr lang="zh-CN" altLang="en-US" sz="1800" b="1" dirty="0">
                          <a:latin typeface="楷体" panose="02010609060101010101" charset="-122"/>
                          <a:ea typeface="楷体" panose="02010609060101010101" charset="-122"/>
                          <a:cs typeface="楷体" panose="02010609060101010101" charset="-122"/>
                          <a:sym typeface="+mn-ea"/>
                        </a:rPr>
                        <a:t>设防；禁止德国实行义务兵役制；不许德国拥有空军，限制德国陆军的人数。</a:t>
                      </a:r>
                      <a:endParaRPr kumimoji="0" lang="zh-CN" altLang="en-US" sz="1800" b="1" i="0" u="none" strike="noStrike" cap="none" normalizeH="0" baseline="0" dirty="0" smtClean="0">
                        <a:ln>
                          <a:noFill/>
                        </a:ln>
                        <a:solidFill>
                          <a:schemeClr val="tx1"/>
                        </a:solidFill>
                        <a:effectLst/>
                        <a:latin typeface="Verdana" panose="020B0604030504040204" pitchFamily="34" charset="0"/>
                        <a:ea typeface="宋体" panose="02010600030101010101" pitchFamily="2" charset="-122"/>
                      </a:endParaRP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9415">
                <a:tc>
                  <a:txBody>
                    <a:bodyPr/>
                    <a:p>
                      <a:pPr marL="0" marR="0" lvl="0" algn="l" defTabSz="914400" rtl="0" eaLnBrk="1" fontAlgn="base" latinLnBrk="0" hangingPunct="1">
                        <a:spcBef>
                          <a:spcPct val="20000"/>
                        </a:spcBef>
                        <a:buClr>
                          <a:schemeClr val="hlink"/>
                        </a:buClr>
                        <a:buSzPct val="60000"/>
                        <a:buFont typeface="Wingdings" panose="05000000000000000000" pitchFamily="2" charset="2"/>
                        <a:buNone/>
                      </a:pPr>
                      <a:r>
                        <a:rPr kumimoji="0" lang="zh-CN" altLang="en-US" sz="1800" b="1" i="0" strike="noStrike" cap="none" normalizeH="0" baseline="0" dirty="0" smtClean="0">
                          <a:ln>
                            <a:noFill/>
                          </a:ln>
                          <a:solidFill>
                            <a:schemeClr val="tx1"/>
                          </a:solidFill>
                          <a:effectLst/>
                          <a:latin typeface="Verdana" panose="020B0604030504040204" pitchFamily="34" charset="0"/>
                          <a:ea typeface="宋体" panose="02010600030101010101" pitchFamily="2" charset="-122"/>
                        </a:rPr>
                        <a:t>政治</a:t>
                      </a:r>
                      <a:endParaRPr kumimoji="0" lang="zh-CN" altLang="en-US" sz="1800" b="1" i="0" strike="noStrike" cap="none" normalizeH="0" baseline="0" dirty="0" smtClean="0">
                        <a:ln>
                          <a:noFill/>
                        </a:ln>
                        <a:solidFill>
                          <a:schemeClr val="tx1"/>
                        </a:solidFill>
                        <a:effectLst/>
                        <a:latin typeface="Verdana" panose="020B0604030504040204" pitchFamily="34" charset="0"/>
                        <a:ea typeface="宋体" panose="02010600030101010101" pitchFamily="2" charset="-122"/>
                      </a:endParaRPr>
                    </a:p>
                  </a:txBody>
                  <a:tcPr marT="45713" marB="45713"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p>
                      <a:pPr marL="0" marR="0" lvl="0" indent="0" algn="l" defTabSz="914400" rtl="0" eaLnBrk="1" fontAlgn="base" latinLnBrk="0" hangingPunct="1">
                        <a:spcBef>
                          <a:spcPct val="50000"/>
                        </a:spcBef>
                        <a:spcAft>
                          <a:spcPct val="0"/>
                        </a:spcAft>
                        <a:buClrTx/>
                        <a:buSzTx/>
                        <a:buFontTx/>
                        <a:buNone/>
                      </a:pPr>
                      <a:r>
                        <a:rPr lang="zh-CN" altLang="en-US" sz="1800" b="1" dirty="0">
                          <a:latin typeface="楷体" panose="02010609060101010101" charset="-122"/>
                          <a:ea typeface="楷体" panose="02010609060101010101" charset="-122"/>
                          <a:sym typeface="+mn-ea"/>
                        </a:rPr>
                        <a:t>德国承认</a:t>
                      </a:r>
                      <a:r>
                        <a:rPr lang="zh-CN" altLang="en-US" sz="1800" b="1" dirty="0">
                          <a:solidFill>
                            <a:srgbClr val="FF0000"/>
                          </a:solidFill>
                          <a:latin typeface="楷体" panose="02010609060101010101" charset="-122"/>
                          <a:ea typeface="楷体" panose="02010609060101010101" charset="-122"/>
                          <a:sym typeface="+mn-ea"/>
                        </a:rPr>
                        <a:t>奥地利、波兰</a:t>
                      </a:r>
                      <a:r>
                        <a:rPr lang="zh-CN" altLang="en-US" sz="1800" b="1" dirty="0">
                          <a:latin typeface="楷体" panose="02010609060101010101" charset="-122"/>
                          <a:ea typeface="楷体" panose="02010609060101010101" charset="-122"/>
                          <a:sym typeface="+mn-ea"/>
                        </a:rPr>
                        <a:t>等国的独立。</a:t>
                      </a:r>
                      <a:endParaRPr kumimoji="0" lang="zh-CN" altLang="zh-CN" sz="1800" b="1" i="0" u="none" strike="noStrike" cap="none" normalizeH="0" baseline="0" dirty="0" smtClean="0">
                        <a:ln>
                          <a:noFill/>
                        </a:ln>
                        <a:solidFill>
                          <a:schemeClr val="tx1"/>
                        </a:solidFill>
                        <a:effectLst/>
                        <a:latin typeface="Verdana" panose="020B0604030504040204" pitchFamily="34" charset="0"/>
                        <a:ea typeface="宋体" panose="02010600030101010101" pitchFamily="2" charset="-122"/>
                      </a:endParaRP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8805">
                <a:tc>
                  <a:txBody>
                    <a:bodyPr/>
                    <a:p>
                      <a:pPr marL="0" marR="0" lvl="0" algn="l" defTabSz="914400" rtl="0" eaLnBrk="1" fontAlgn="base" latinLnBrk="0" hangingPunct="1">
                        <a:spcBef>
                          <a:spcPct val="20000"/>
                        </a:spcBef>
                        <a:buClr>
                          <a:schemeClr val="hlink"/>
                        </a:buClr>
                        <a:buSzPct val="60000"/>
                        <a:buFont typeface="Wingdings" panose="05000000000000000000" pitchFamily="2" charset="2"/>
                        <a:buNone/>
                      </a:pPr>
                      <a:r>
                        <a:rPr lang="zh-CN" altLang="en-US" b="1"/>
                        <a:t>赔款</a:t>
                      </a:r>
                      <a:endParaRPr lang="zh-CN" altLang="en-US" b="1"/>
                    </a:p>
                  </a:txBody>
                  <a:tcPr marT="45713" marB="45713"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p>
                      <a:pPr marL="0" marR="0" lvl="0" indent="0" algn="l" defTabSz="914400" rtl="0" eaLnBrk="1" fontAlgn="base" latinLnBrk="0" hangingPunct="1">
                        <a:spcBef>
                          <a:spcPct val="20000"/>
                        </a:spcBef>
                        <a:spcAft>
                          <a:spcPct val="0"/>
                        </a:spcAft>
                        <a:buClr>
                          <a:schemeClr val="hlink"/>
                        </a:buClr>
                        <a:buSzPct val="60000"/>
                        <a:buFont typeface="Wingdings" panose="05000000000000000000" pitchFamily="2" charset="2"/>
                        <a:buNone/>
                      </a:pPr>
                      <a:r>
                        <a:rPr lang="zh-CN" altLang="en-US" sz="1800" b="1" dirty="0">
                          <a:latin typeface="楷体" panose="02010609060101010101" charset="-122"/>
                          <a:ea typeface="楷体" panose="02010609060101010101" charset="-122"/>
                          <a:cs typeface="楷体" panose="02010609060101010101" charset="-122"/>
                          <a:sym typeface="+mn-ea"/>
                        </a:rPr>
                        <a:t>由协约国建立</a:t>
                      </a:r>
                      <a:r>
                        <a:rPr lang="zh-CN" altLang="en-US" sz="1800" b="1" dirty="0">
                          <a:solidFill>
                            <a:srgbClr val="FF0000"/>
                          </a:solidFill>
                          <a:latin typeface="楷体" panose="02010609060101010101" charset="-122"/>
                          <a:ea typeface="楷体" panose="02010609060101010101" charset="-122"/>
                          <a:cs typeface="楷体" panose="02010609060101010101" charset="-122"/>
                          <a:sym typeface="+mn-ea"/>
                        </a:rPr>
                        <a:t>“赔款委员会”</a:t>
                      </a:r>
                      <a:r>
                        <a:rPr lang="zh-CN" altLang="en-US" sz="1800" b="1" dirty="0">
                          <a:latin typeface="楷体" panose="02010609060101010101" charset="-122"/>
                          <a:ea typeface="楷体" panose="02010609060101010101" charset="-122"/>
                          <a:cs typeface="楷体" panose="02010609060101010101" charset="-122"/>
                          <a:sym typeface="+mn-ea"/>
                        </a:rPr>
                        <a:t>，决定德国战争赔款的总数</a:t>
                      </a:r>
                      <a:endParaRPr kumimoji="0" lang="zh-CN" altLang="en-US" sz="1800" b="1" i="0" u="none" strike="noStrike" cap="none" normalizeH="0" baseline="0" dirty="0" smtClean="0">
                        <a:ln>
                          <a:noFill/>
                        </a:ln>
                        <a:solidFill>
                          <a:schemeClr val="tx1"/>
                        </a:solidFill>
                        <a:effectLst/>
                        <a:latin typeface="Verdana" panose="020B0604030504040204" pitchFamily="34" charset="0"/>
                        <a:ea typeface="宋体" panose="02010600030101010101" pitchFamily="2" charset="-122"/>
                      </a:endParaRP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95325">
                <a:tc>
                  <a:txBody>
                    <a:bodyPr/>
                    <a:p>
                      <a:pPr marL="0" marR="0" lvl="0" algn="l" defTabSz="914400" rtl="0" eaLnBrk="1" fontAlgn="base" latinLnBrk="0" hangingPunct="1">
                        <a:spcBef>
                          <a:spcPct val="20000"/>
                        </a:spcBef>
                        <a:buClr>
                          <a:schemeClr val="hlink"/>
                        </a:buClr>
                        <a:buSzPct val="60000"/>
                        <a:buFont typeface="Wingdings" panose="05000000000000000000" pitchFamily="2" charset="2"/>
                        <a:buNone/>
                      </a:pPr>
                      <a:r>
                        <a:rPr lang="zh-CN" altLang="en-US" b="1"/>
                        <a:t>殖民地</a:t>
                      </a:r>
                      <a:endParaRPr lang="zh-CN" altLang="en-US" b="1"/>
                    </a:p>
                  </a:txBody>
                  <a:tcPr marT="45713" marB="45713"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p>
                      <a:pPr marL="0" marR="0" lvl="0" indent="0" algn="l" defTabSz="914400" rtl="0" eaLnBrk="1" fontAlgn="base" latinLnBrk="0" hangingPunct="1">
                        <a:spcBef>
                          <a:spcPct val="20000"/>
                        </a:spcBef>
                        <a:spcAft>
                          <a:spcPct val="0"/>
                        </a:spcAft>
                        <a:buClr>
                          <a:schemeClr val="hlink"/>
                        </a:buClr>
                        <a:buSzPct val="60000"/>
                        <a:buFont typeface="Wingdings" panose="05000000000000000000" pitchFamily="2" charset="2"/>
                        <a:buNone/>
                      </a:pPr>
                      <a:r>
                        <a:rPr lang="zh-CN" altLang="en-US" sz="1800" b="1" dirty="0">
                          <a:latin typeface="楷体" panose="02010609060101010101" charset="-122"/>
                          <a:ea typeface="楷体" panose="02010609060101010101" charset="-122"/>
                          <a:sym typeface="+mn-ea"/>
                        </a:rPr>
                        <a:t>德国的全部海外殖民地被</a:t>
                      </a:r>
                      <a:r>
                        <a:rPr lang="zh-CN" altLang="en-US" sz="1800" b="1" dirty="0">
                          <a:solidFill>
                            <a:srgbClr val="FF0000"/>
                          </a:solidFill>
                          <a:latin typeface="楷体" panose="02010609060101010101" charset="-122"/>
                          <a:ea typeface="楷体" panose="02010609060101010101" charset="-122"/>
                          <a:sym typeface="+mn-ea"/>
                        </a:rPr>
                        <a:t>英、法、日</a:t>
                      </a:r>
                      <a:r>
                        <a:rPr lang="zh-CN" altLang="en-US" sz="1800" b="1" dirty="0">
                          <a:latin typeface="楷体" panose="02010609060101010101" charset="-122"/>
                          <a:ea typeface="楷体" panose="02010609060101010101" charset="-122"/>
                          <a:sym typeface="+mn-ea"/>
                        </a:rPr>
                        <a:t>等国瓜分。</a:t>
                      </a:r>
                      <a:endParaRPr lang="zh-CN" altLang="en-US" sz="1800" b="1" dirty="0">
                        <a:latin typeface="楷体" panose="02010609060101010101" charset="-122"/>
                        <a:ea typeface="楷体" panose="02010609060101010101" charset="-122"/>
                        <a:sym typeface="+mn-ea"/>
                      </a:endParaRPr>
                    </a:p>
                    <a:p>
                      <a:pPr marL="0" marR="0" lvl="0" indent="0" algn="l" defTabSz="914400" rtl="0" eaLnBrk="1" fontAlgn="base" latinLnBrk="0" hangingPunct="1">
                        <a:spcBef>
                          <a:spcPct val="20000"/>
                        </a:spcBef>
                        <a:spcAft>
                          <a:spcPct val="0"/>
                        </a:spcAft>
                        <a:buClr>
                          <a:schemeClr val="hlink"/>
                        </a:buClr>
                        <a:buSzPct val="60000"/>
                        <a:buFont typeface="Wingdings" panose="05000000000000000000" pitchFamily="2" charset="2"/>
                        <a:buNone/>
                      </a:pPr>
                      <a:r>
                        <a:rPr lang="zh-CN" altLang="en-US" sz="1800" b="1" noProof="0" dirty="0">
                          <a:solidFill>
                            <a:srgbClr val="FF0000"/>
                          </a:solidFill>
                          <a:effectLst>
                            <a:outerShdw blurRad="38100" dist="38100" dir="2700000" algn="tl">
                              <a:srgbClr val="C0C0C0"/>
                            </a:outerShdw>
                          </a:effectLst>
                          <a:latin typeface="楷体" panose="02010609060101010101" charset="-122"/>
                          <a:ea typeface="楷体" panose="02010609060101010101" charset="-122"/>
                          <a:cs typeface="楷体" panose="02010609060101010101" charset="-122"/>
                          <a:sym typeface="+mn-ea"/>
                        </a:rPr>
                        <a:t>（最能体现分赃实质）</a:t>
                      </a:r>
                      <a:endParaRPr kumimoji="0" lang="zh-CN" altLang="en-US" sz="1800" b="1" i="0" u="none" strike="noStrike" cap="none" normalizeH="0" baseline="0" dirty="0" smtClean="0">
                        <a:ln>
                          <a:noFill/>
                        </a:ln>
                        <a:solidFill>
                          <a:schemeClr val="tx1"/>
                        </a:solidFill>
                        <a:effectLst/>
                        <a:latin typeface="Verdana" panose="020B0604030504040204" pitchFamily="34" charset="0"/>
                        <a:ea typeface="宋体" panose="02010600030101010101" pitchFamily="2" charset="-122"/>
                      </a:endParaRP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4" name="文本框 13"/>
          <p:cNvSpPr txBox="1"/>
          <p:nvPr/>
        </p:nvSpPr>
        <p:spPr>
          <a:xfrm>
            <a:off x="2806700" y="758825"/>
            <a:ext cx="872490" cy="368300"/>
          </a:xfrm>
          <a:prstGeom prst="rect">
            <a:avLst/>
          </a:prstGeom>
          <a:noFill/>
        </p:spPr>
        <p:txBody>
          <a:bodyPr wrap="none" rtlCol="0" anchor="t">
            <a:spAutoFit/>
          </a:bodyPr>
          <a:p>
            <a:r>
              <a:rPr lang="zh-CN" altLang="en-US" b="1" dirty="0">
                <a:latin typeface="方正粗黑宋简体" panose="02000000000000000000" charset="-122"/>
                <a:ea typeface="方正粗黑宋简体" panose="02000000000000000000" charset="-122"/>
                <a:cs typeface="楷体" panose="02010609060101010101" charset="-122"/>
                <a:sym typeface="+mn-ea"/>
              </a:rPr>
              <a:t>目的：</a:t>
            </a:r>
            <a:endParaRPr lang="zh-CN" altLang="en-US" b="1" dirty="0">
              <a:latin typeface="方正粗黑宋简体" panose="02000000000000000000" charset="-122"/>
              <a:ea typeface="方正粗黑宋简体" panose="02000000000000000000" charset="-122"/>
              <a:cs typeface="楷体" panose="02010609060101010101" charset="-122"/>
              <a:sym typeface="+mn-ea"/>
            </a:endParaRPr>
          </a:p>
        </p:txBody>
      </p:sp>
      <p:sp>
        <p:nvSpPr>
          <p:cNvPr id="15" name="文本框 14"/>
          <p:cNvSpPr txBox="1"/>
          <p:nvPr/>
        </p:nvSpPr>
        <p:spPr>
          <a:xfrm>
            <a:off x="3472180" y="758825"/>
            <a:ext cx="1562100" cy="368300"/>
          </a:xfrm>
          <a:prstGeom prst="rect">
            <a:avLst/>
          </a:prstGeom>
          <a:noFill/>
        </p:spPr>
        <p:txBody>
          <a:bodyPr wrap="none" rtlCol="0" anchor="t">
            <a:spAutoFit/>
          </a:bodyPr>
          <a:p>
            <a:r>
              <a:rPr lang="zh-CN" altLang="en-US" b="1" dirty="0" smtClean="0">
                <a:solidFill>
                  <a:srgbClr val="FF0000"/>
                </a:solidFill>
                <a:latin typeface="楷体" panose="02010609060101010101" charset="-122"/>
                <a:ea typeface="楷体" panose="02010609060101010101" charset="-122"/>
                <a:sym typeface="+mn-ea"/>
              </a:rPr>
              <a:t>重新瓜分世界</a:t>
            </a:r>
            <a:endParaRPr lang="zh-CN" altLang="en-US" b="1" dirty="0" smtClean="0">
              <a:solidFill>
                <a:srgbClr val="FF0000"/>
              </a:solidFill>
              <a:latin typeface="楷体" panose="02010609060101010101" charset="-122"/>
              <a:ea typeface="楷体" panose="02010609060101010101" charset="-122"/>
              <a:sym typeface="+mn-ea"/>
            </a:endParaRPr>
          </a:p>
        </p:txBody>
      </p:sp>
      <p:sp>
        <p:nvSpPr>
          <p:cNvPr id="16" name="文本框 15"/>
          <p:cNvSpPr txBox="1"/>
          <p:nvPr/>
        </p:nvSpPr>
        <p:spPr>
          <a:xfrm>
            <a:off x="2806700" y="1010920"/>
            <a:ext cx="709295" cy="368300"/>
          </a:xfrm>
          <a:prstGeom prst="rect">
            <a:avLst/>
          </a:prstGeom>
          <a:noFill/>
        </p:spPr>
        <p:txBody>
          <a:bodyPr wrap="none" rtlCol="0" anchor="t">
            <a:spAutoFit/>
          </a:bodyPr>
          <a:p>
            <a:r>
              <a:rPr lang="zh-CN" b="1" dirty="0">
                <a:latin typeface="方正粗黑宋简体" panose="02000000000000000000" charset="-122"/>
                <a:ea typeface="方正粗黑宋简体" panose="02000000000000000000" charset="-122"/>
                <a:cs typeface="微软雅黑" panose="020B0503020204020204" charset="-122"/>
                <a:sym typeface="+mn-ea"/>
              </a:rPr>
              <a:t>实质</a:t>
            </a:r>
            <a:r>
              <a:rPr lang="en-US" altLang="zh-CN" b="1" dirty="0">
                <a:latin typeface="方正粗黑宋简体" panose="02000000000000000000" charset="-122"/>
                <a:ea typeface="方正粗黑宋简体" panose="02000000000000000000" charset="-122"/>
                <a:cs typeface="微软雅黑" panose="020B0503020204020204" charset="-122"/>
                <a:sym typeface="+mn-ea"/>
              </a:rPr>
              <a:t>:</a:t>
            </a:r>
            <a:endParaRPr lang="en-US" altLang="zh-CN" b="1" dirty="0">
              <a:latin typeface="方正粗黑宋简体" panose="02000000000000000000" charset="-122"/>
              <a:ea typeface="方正粗黑宋简体" panose="02000000000000000000" charset="-122"/>
              <a:cs typeface="微软雅黑" panose="020B0503020204020204" charset="-122"/>
              <a:sym typeface="+mn-ea"/>
            </a:endParaRPr>
          </a:p>
        </p:txBody>
      </p:sp>
      <p:sp>
        <p:nvSpPr>
          <p:cNvPr id="17" name="文本框 16"/>
          <p:cNvSpPr txBox="1"/>
          <p:nvPr/>
        </p:nvSpPr>
        <p:spPr>
          <a:xfrm>
            <a:off x="3472180" y="1010920"/>
            <a:ext cx="2251710" cy="368300"/>
          </a:xfrm>
          <a:prstGeom prst="rect">
            <a:avLst/>
          </a:prstGeom>
          <a:noFill/>
        </p:spPr>
        <p:txBody>
          <a:bodyPr wrap="none" rtlCol="0" anchor="t">
            <a:spAutoFit/>
          </a:bodyPr>
          <a:p>
            <a:r>
              <a:rPr lang="zh-CN" altLang="en-US" b="1" dirty="0" smtClean="0">
                <a:solidFill>
                  <a:srgbClr val="FF0000"/>
                </a:solidFill>
                <a:latin typeface="楷体" panose="02010609060101010101" charset="-122"/>
                <a:ea typeface="楷体" panose="02010609060101010101" charset="-122"/>
                <a:sym typeface="+mn-ea"/>
              </a:rPr>
              <a:t>帝国主义的分赃会议</a:t>
            </a:r>
            <a:endParaRPr lang="zh-CN" altLang="en-US" b="1" dirty="0" smtClean="0">
              <a:solidFill>
                <a:srgbClr val="FF0000"/>
              </a:solidFill>
              <a:latin typeface="楷体" panose="02010609060101010101" charset="-122"/>
              <a:ea typeface="楷体" panose="02010609060101010101" charset="-122"/>
              <a:sym typeface="+mn-ea"/>
            </a:endParaRPr>
          </a:p>
        </p:txBody>
      </p:sp>
      <p:sp>
        <p:nvSpPr>
          <p:cNvPr id="18" name="文本框 17"/>
          <p:cNvSpPr txBox="1"/>
          <p:nvPr/>
        </p:nvSpPr>
        <p:spPr>
          <a:xfrm>
            <a:off x="6816090" y="390525"/>
            <a:ext cx="698500" cy="368300"/>
          </a:xfrm>
          <a:prstGeom prst="rect">
            <a:avLst/>
          </a:prstGeom>
          <a:noFill/>
        </p:spPr>
        <p:txBody>
          <a:bodyPr wrap="square" rtlCol="0" anchor="t">
            <a:spAutoFit/>
          </a:bodyPr>
          <a:p>
            <a:r>
              <a:rPr lang="zh-CN" altLang="en-US" b="1">
                <a:solidFill>
                  <a:schemeClr val="tx1"/>
                </a:solidFill>
                <a:latin typeface="方正粗黑宋简体" panose="02000000000000000000" charset="-122"/>
                <a:ea typeface="方正粗黑宋简体" panose="02000000000000000000" charset="-122"/>
                <a:sym typeface="+mn-ea"/>
              </a:rPr>
              <a:t>影响：</a:t>
            </a:r>
            <a:endParaRPr lang="zh-CN" altLang="en-US" b="1">
              <a:solidFill>
                <a:schemeClr val="tx1"/>
              </a:solidFill>
              <a:latin typeface="方正粗黑宋简体" panose="02000000000000000000" charset="-122"/>
              <a:ea typeface="方正粗黑宋简体" panose="02000000000000000000" charset="-122"/>
              <a:sym typeface="+mn-ea"/>
            </a:endParaRPr>
          </a:p>
        </p:txBody>
      </p:sp>
      <p:sp>
        <p:nvSpPr>
          <p:cNvPr id="19" name="文本框 18"/>
          <p:cNvSpPr txBox="1"/>
          <p:nvPr/>
        </p:nvSpPr>
        <p:spPr>
          <a:xfrm>
            <a:off x="7415530" y="390525"/>
            <a:ext cx="4814570" cy="1753235"/>
          </a:xfrm>
          <a:prstGeom prst="rect">
            <a:avLst/>
          </a:prstGeom>
          <a:noFill/>
        </p:spPr>
        <p:txBody>
          <a:bodyPr wrap="square" rtlCol="0" anchor="t">
            <a:spAutoFit/>
          </a:bodyPr>
          <a:p>
            <a:r>
              <a:rPr lang="zh-CN" b="1">
                <a:solidFill>
                  <a:srgbClr val="FF0000"/>
                </a:solidFill>
                <a:latin typeface="楷体" panose="02010609060101010101" charset="-122"/>
                <a:ea typeface="楷体" panose="02010609060101010101" charset="-122"/>
                <a:cs typeface="楷体" panose="02010609060101010101" charset="-122"/>
                <a:sym typeface="+mn-ea"/>
              </a:rPr>
              <a:t>对德国</a:t>
            </a:r>
            <a:r>
              <a:rPr lang="zh-CN" b="1">
                <a:latin typeface="楷体" panose="02010609060101010101" charset="-122"/>
                <a:ea typeface="楷体" panose="02010609060101010101" charset="-122"/>
                <a:cs typeface="楷体" panose="02010609060101010101" charset="-122"/>
                <a:sym typeface="+mn-ea"/>
              </a:rPr>
              <a:t>：重创德国，激起了德国人的复仇心理</a:t>
            </a:r>
            <a:endParaRPr lang="zh-CN" b="1">
              <a:latin typeface="楷体" panose="02010609060101010101" charset="-122"/>
              <a:ea typeface="楷体" panose="02010609060101010101" charset="-122"/>
              <a:cs typeface="楷体" panose="02010609060101010101" charset="-122"/>
            </a:endParaRPr>
          </a:p>
          <a:p>
            <a:r>
              <a:rPr lang="zh-CN" b="1">
                <a:solidFill>
                  <a:srgbClr val="FF0000"/>
                </a:solidFill>
                <a:latin typeface="楷体" panose="02010609060101010101" charset="-122"/>
                <a:ea typeface="楷体" panose="02010609060101010101" charset="-122"/>
                <a:cs typeface="楷体" panose="02010609060101010101" charset="-122"/>
                <a:sym typeface="+mn-ea"/>
              </a:rPr>
              <a:t>对国际关系</a:t>
            </a:r>
            <a:r>
              <a:rPr lang="zh-CN" b="1">
                <a:latin typeface="楷体" panose="02010609060101010101" charset="-122"/>
                <a:ea typeface="楷体" panose="02010609060101010101" charset="-122"/>
                <a:cs typeface="楷体" panose="02010609060101010101" charset="-122"/>
                <a:sym typeface="+mn-ea"/>
              </a:rPr>
              <a:t>：与其他几个条约共同构成</a:t>
            </a:r>
            <a:r>
              <a:rPr lang="en-US" altLang="zh-CN" b="1">
                <a:latin typeface="楷体" panose="02010609060101010101" charset="-122"/>
                <a:ea typeface="楷体" panose="02010609060101010101" charset="-122"/>
                <a:cs typeface="楷体" panose="02010609060101010101" charset="-122"/>
                <a:sym typeface="+mn-ea"/>
              </a:rPr>
              <a:t>—</a:t>
            </a:r>
            <a:r>
              <a:rPr lang="zh-CN" altLang="en-US" b="1">
                <a:ln w="10160">
                  <a:solidFill>
                    <a:schemeClr val="accent5"/>
                  </a:solidFill>
                  <a:prstDash val="solid"/>
                </a:ln>
                <a:solidFill>
                  <a:srgbClr val="FF0000"/>
                </a:solidFill>
                <a:effectLst>
                  <a:outerShdw blurRad="38100" dist="22860" dir="5400000" algn="tl" rotWithShape="0">
                    <a:srgbClr val="000000">
                      <a:alpha val="30000"/>
                    </a:srgbClr>
                  </a:outerShdw>
                </a:effectLst>
                <a:latin typeface="方正粗黑宋简体" panose="02000000000000000000" charset="-122"/>
                <a:ea typeface="方正粗黑宋简体" panose="02000000000000000000" charset="-122"/>
                <a:cs typeface="楷体" panose="02010609060101010101" charset="-122"/>
                <a:sym typeface="+mn-ea"/>
              </a:rPr>
              <a:t>凡尔赛体系</a:t>
            </a:r>
            <a:r>
              <a:rPr lang="zh-CN" altLang="en-US" b="1">
                <a:solidFill>
                  <a:srgbClr val="FF0000"/>
                </a:solidFill>
                <a:latin typeface="楷体" panose="02010609060101010101" charset="-122"/>
                <a:ea typeface="楷体" panose="02010609060101010101" charset="-122"/>
                <a:cs typeface="楷体" panose="02010609060101010101" charset="-122"/>
                <a:sym typeface="+mn-ea"/>
              </a:rPr>
              <a:t>，确立了战胜国在欧洲、西亚和非洲的国际新秩序</a:t>
            </a:r>
            <a:r>
              <a:rPr lang="zh-CN" altLang="en-US" b="1">
                <a:latin typeface="楷体" panose="02010609060101010101" charset="-122"/>
                <a:ea typeface="楷体" panose="02010609060101010101" charset="-122"/>
                <a:cs typeface="楷体" panose="02010609060101010101" charset="-122"/>
                <a:sym typeface="+mn-ea"/>
              </a:rPr>
              <a:t>，但他不仅没有消除各大国之间的矛盾，还造成了新矛盾，为二战的爆发埋下了隐患。</a:t>
            </a:r>
            <a:endParaRPr lang="zh-CN" altLang="en-US"/>
          </a:p>
        </p:txBody>
      </p:sp>
      <p:sp>
        <p:nvSpPr>
          <p:cNvPr id="20" name="文本框 19"/>
          <p:cNvSpPr txBox="1"/>
          <p:nvPr/>
        </p:nvSpPr>
        <p:spPr>
          <a:xfrm>
            <a:off x="6816090" y="2143760"/>
            <a:ext cx="2021840" cy="368300"/>
          </a:xfrm>
          <a:prstGeom prst="rect">
            <a:avLst/>
          </a:prstGeom>
          <a:noFill/>
        </p:spPr>
        <p:txBody>
          <a:bodyPr wrap="none" rtlCol="0" anchor="t">
            <a:spAutoFit/>
          </a:bodyPr>
          <a:p>
            <a:r>
              <a:rPr lang="zh-CN" altLang="en-US" b="1" dirty="0">
                <a:solidFill>
                  <a:schemeClr val="tx1"/>
                </a:solidFill>
                <a:latin typeface="方正粗黑宋简体" panose="02000000000000000000" charset="-122"/>
                <a:ea typeface="方正粗黑宋简体" panose="02000000000000000000" charset="-122"/>
                <a:sym typeface="+mn-ea"/>
              </a:rPr>
              <a:t>巴黎和会与中国：</a:t>
            </a:r>
            <a:endParaRPr lang="zh-CN" altLang="en-US" b="1" dirty="0">
              <a:solidFill>
                <a:schemeClr val="tx1"/>
              </a:solidFill>
              <a:latin typeface="方正粗黑宋简体" panose="02000000000000000000" charset="-122"/>
              <a:ea typeface="方正粗黑宋简体" panose="02000000000000000000" charset="-122"/>
              <a:sym typeface="+mn-ea"/>
            </a:endParaRPr>
          </a:p>
        </p:txBody>
      </p:sp>
      <p:sp>
        <p:nvSpPr>
          <p:cNvPr id="22" name="文本框 21"/>
          <p:cNvSpPr txBox="1"/>
          <p:nvPr/>
        </p:nvSpPr>
        <p:spPr>
          <a:xfrm>
            <a:off x="6900545" y="2512060"/>
            <a:ext cx="5069205" cy="1630045"/>
          </a:xfrm>
          <a:prstGeom prst="rect">
            <a:avLst/>
          </a:prstGeom>
          <a:noFill/>
        </p:spPr>
        <p:txBody>
          <a:bodyPr wrap="square" rtlCol="0" anchor="t">
            <a:spAutoFit/>
          </a:bodyPr>
          <a:p>
            <a:pPr algn="l"/>
            <a:r>
              <a:rPr lang="zh-CN" altLang="en-US" sz="2000" b="1">
                <a:solidFill>
                  <a:schemeClr val="tx1"/>
                </a:solidFill>
                <a:latin typeface="楷体" panose="02010609060101010101" charset="-122"/>
                <a:ea typeface="楷体" panose="02010609060101010101" charset="-122"/>
                <a:cs typeface="楷体" panose="02010609060101010101" charset="-122"/>
                <a:sym typeface="+mn-ea"/>
              </a:rPr>
              <a:t>中国作为战胜国，在巴黎和会上提出中国收回德国在山东的一切权益。但却将德国在中国山东的权益全部转给日本； 引发了</a:t>
            </a:r>
            <a:r>
              <a:rPr lang="en-US" altLang="zh-CN" sz="2000" b="1">
                <a:solidFill>
                  <a:schemeClr val="tx1"/>
                </a:solidFill>
                <a:latin typeface="楷体" panose="02010609060101010101" charset="-122"/>
                <a:ea typeface="楷体" panose="02010609060101010101" charset="-122"/>
                <a:cs typeface="楷体" panose="02010609060101010101" charset="-122"/>
                <a:sym typeface="+mn-ea"/>
              </a:rPr>
              <a:t>“</a:t>
            </a:r>
            <a:r>
              <a:rPr lang="zh-CN" altLang="en-US" sz="2000" b="1">
                <a:solidFill>
                  <a:schemeClr val="tx1"/>
                </a:solidFill>
                <a:latin typeface="楷体" panose="02010609060101010101" charset="-122"/>
                <a:ea typeface="楷体" panose="02010609060101010101" charset="-122"/>
                <a:cs typeface="楷体" panose="02010609060101010101" charset="-122"/>
                <a:sym typeface="+mn-ea"/>
              </a:rPr>
              <a:t>五四运动</a:t>
            </a:r>
            <a:r>
              <a:rPr lang="en-US" altLang="zh-CN" sz="2000" b="1">
                <a:solidFill>
                  <a:schemeClr val="tx1"/>
                </a:solidFill>
                <a:latin typeface="楷体" panose="02010609060101010101" charset="-122"/>
                <a:ea typeface="楷体" panose="02010609060101010101" charset="-122"/>
                <a:cs typeface="楷体" panose="02010609060101010101" charset="-122"/>
                <a:sym typeface="+mn-ea"/>
              </a:rPr>
              <a:t>”</a:t>
            </a:r>
            <a:r>
              <a:rPr lang="zh-CN" altLang="en-US" sz="2000" b="1">
                <a:solidFill>
                  <a:schemeClr val="tx1"/>
                </a:solidFill>
                <a:latin typeface="楷体" panose="02010609060101010101" charset="-122"/>
                <a:ea typeface="楷体" panose="02010609060101010101" charset="-122"/>
                <a:cs typeface="楷体" panose="02010609060101010101" charset="-122"/>
                <a:sym typeface="+mn-ea"/>
              </a:rPr>
              <a:t>，中国代表拒绝在和约上签字。</a:t>
            </a:r>
            <a:endParaRPr lang="zh-CN" altLang="en-US" sz="2000" b="1">
              <a:solidFill>
                <a:schemeClr val="tx1"/>
              </a:solidFill>
              <a:latin typeface="楷体" panose="02010609060101010101" charset="-122"/>
              <a:ea typeface="楷体" panose="02010609060101010101" charset="-122"/>
              <a:cs typeface="楷体" panose="02010609060101010101" charset="-122"/>
              <a:sym typeface="+mn-ea"/>
            </a:endParaRPr>
          </a:p>
          <a:p>
            <a:pPr algn="l"/>
            <a:r>
              <a:rPr lang="zh-CN" altLang="en-US" sz="2000" b="1">
                <a:solidFill>
                  <a:schemeClr val="tx1"/>
                </a:solidFill>
                <a:latin typeface="宋体" panose="02010600030101010101" pitchFamily="2" charset="-122"/>
                <a:ea typeface="宋体" panose="02010600030101010101" pitchFamily="2" charset="-122"/>
                <a:sym typeface="+mn-ea"/>
              </a:rPr>
              <a:t>      </a:t>
            </a:r>
            <a:r>
              <a:rPr lang="zh-CN" altLang="en-US" sz="2000" b="1">
                <a:solidFill>
                  <a:srgbClr val="FF0000"/>
                </a:solidFill>
                <a:latin typeface="宋体" panose="02010600030101010101" pitchFamily="2" charset="-122"/>
                <a:ea typeface="宋体" panose="02010600030101010101" pitchFamily="2" charset="-122"/>
                <a:sym typeface="+mn-ea"/>
              </a:rPr>
              <a:t>弱国无外交，落后就要挨打</a:t>
            </a:r>
            <a:r>
              <a:rPr lang="zh-CN" altLang="en-US" sz="2000" b="1">
                <a:solidFill>
                  <a:schemeClr val="tx1"/>
                </a:solidFill>
                <a:latin typeface="楷体" panose="02010609060101010101" charset="-122"/>
                <a:ea typeface="楷体" panose="02010609060101010101" charset="-122"/>
                <a:cs typeface="楷体" panose="02010609060101010101" charset="-122"/>
                <a:sym typeface="+mn-ea"/>
              </a:rPr>
              <a:t>          </a:t>
            </a:r>
            <a:endParaRPr lang="zh-CN" altLang="en-US" sz="2000" b="1">
              <a:solidFill>
                <a:schemeClr val="tx1"/>
              </a:solidFill>
              <a:latin typeface="楷体" panose="02010609060101010101" charset="-122"/>
              <a:ea typeface="楷体" panose="02010609060101010101" charset="-122"/>
              <a:cs typeface="楷体" panose="02010609060101010101"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15"/>
                                        </p:tgtEl>
                                        <p:attrNameLst>
                                          <p:attrName>style.visibility</p:attrName>
                                        </p:attrNameLst>
                                      </p:cBhvr>
                                      <p:to>
                                        <p:strVal val="visible"/>
                                      </p:to>
                                    </p:set>
                                    <p:anim calcmode="lin" valueType="num">
                                      <p:cBhvr additive="base">
                                        <p:cTn id="17" dur="500" fill="hold"/>
                                        <p:tgtEl>
                                          <p:spTgt spid="15"/>
                                        </p:tgtEl>
                                        <p:attrNameLst>
                                          <p:attrName>ppt_x</p:attrName>
                                        </p:attrNameLst>
                                      </p:cBhvr>
                                      <p:tavLst>
                                        <p:tav tm="0">
                                          <p:val>
                                            <p:strVal val="#ppt_x"/>
                                          </p:val>
                                        </p:tav>
                                        <p:tav tm="100000">
                                          <p:val>
                                            <p:strVal val="#ppt_x"/>
                                          </p:val>
                                        </p:tav>
                                      </p:tavLst>
                                    </p:anim>
                                    <p:anim calcmode="lin" valueType="num">
                                      <p:cBhvr additive="base">
                                        <p:cTn id="18" dur="500" fill="hold"/>
                                        <p:tgtEl>
                                          <p:spTgt spid="15"/>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17"/>
                                        </p:tgtEl>
                                        <p:attrNameLst>
                                          <p:attrName>style.visibility</p:attrName>
                                        </p:attrNameLst>
                                      </p:cBhvr>
                                      <p:to>
                                        <p:strVal val="visible"/>
                                      </p:to>
                                    </p:set>
                                    <p:anim calcmode="lin" valueType="num">
                                      <p:cBhvr additive="base">
                                        <p:cTn id="22" dur="500" fill="hold"/>
                                        <p:tgtEl>
                                          <p:spTgt spid="17"/>
                                        </p:tgtEl>
                                        <p:attrNameLst>
                                          <p:attrName>ppt_x</p:attrName>
                                        </p:attrNameLst>
                                      </p:cBhvr>
                                      <p:tavLst>
                                        <p:tav tm="0">
                                          <p:val>
                                            <p:strVal val="#ppt_x"/>
                                          </p:val>
                                        </p:tav>
                                        <p:tav tm="100000">
                                          <p:val>
                                            <p:strVal val="#ppt_x"/>
                                          </p:val>
                                        </p:tav>
                                      </p:tavLst>
                                    </p:anim>
                                    <p:anim calcmode="lin" valueType="num">
                                      <p:cBhvr additive="base">
                                        <p:cTn id="23" dur="500" fill="hold"/>
                                        <p:tgtEl>
                                          <p:spTgt spid="17"/>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ppt_x"/>
                                          </p:val>
                                        </p:tav>
                                        <p:tav tm="100000">
                                          <p:val>
                                            <p:strVal val="#ppt_x"/>
                                          </p:val>
                                        </p:tav>
                                      </p:tavLst>
                                    </p:anim>
                                    <p:anim calcmode="lin" valueType="num">
                                      <p:cBhvr additive="base">
                                        <p:cTn id="28" dur="500" fill="hold"/>
                                        <p:tgtEl>
                                          <p:spTgt spid="8"/>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grpId="0" nodeType="afterEffect">
                                  <p:stCondLst>
                                    <p:cond delay="0"/>
                                  </p:stCondLst>
                                  <p:childTnLst>
                                    <p:set>
                                      <p:cBhvr>
                                        <p:cTn id="31" dur="1" fill="hold">
                                          <p:stCondLst>
                                            <p:cond delay="0"/>
                                          </p:stCondLst>
                                        </p:cTn>
                                        <p:tgtEl>
                                          <p:spTgt spid="9"/>
                                        </p:tgtEl>
                                        <p:attrNameLst>
                                          <p:attrName>style.visibility</p:attrName>
                                        </p:attrNameLst>
                                      </p:cBhvr>
                                      <p:to>
                                        <p:strVal val="visible"/>
                                      </p:to>
                                    </p:set>
                                    <p:anim calcmode="lin" valueType="num">
                                      <p:cBhvr additive="base">
                                        <p:cTn id="32" dur="500" fill="hold"/>
                                        <p:tgtEl>
                                          <p:spTgt spid="9"/>
                                        </p:tgtEl>
                                        <p:attrNameLst>
                                          <p:attrName>ppt_x</p:attrName>
                                        </p:attrNameLst>
                                      </p:cBhvr>
                                      <p:tavLst>
                                        <p:tav tm="0">
                                          <p:val>
                                            <p:strVal val="#ppt_x"/>
                                          </p:val>
                                        </p:tav>
                                        <p:tav tm="100000">
                                          <p:val>
                                            <p:strVal val="#ppt_x"/>
                                          </p:val>
                                        </p:tav>
                                      </p:tavLst>
                                    </p:anim>
                                    <p:anim calcmode="lin" valueType="num">
                                      <p:cBhvr additive="base">
                                        <p:cTn id="33" dur="500" fill="hold"/>
                                        <p:tgtEl>
                                          <p:spTgt spid="9"/>
                                        </p:tgtEl>
                                        <p:attrNameLst>
                                          <p:attrName>ppt_y</p:attrName>
                                        </p:attrNameLst>
                                      </p:cBhvr>
                                      <p:tavLst>
                                        <p:tav tm="0">
                                          <p:val>
                                            <p:strVal val="1+#ppt_h/2"/>
                                          </p:val>
                                        </p:tav>
                                        <p:tav tm="100000">
                                          <p:val>
                                            <p:strVal val="#ppt_y"/>
                                          </p:val>
                                        </p:tav>
                                      </p:tavLst>
                                    </p:anim>
                                  </p:childTnLst>
                                </p:cTn>
                              </p:par>
                            </p:childTnLst>
                          </p:cTn>
                        </p:par>
                        <p:par>
                          <p:cTn id="34" fill="hold">
                            <p:stCondLst>
                              <p:cond delay="3000"/>
                            </p:stCondLst>
                            <p:childTnLst>
                              <p:par>
                                <p:cTn id="35" presetID="2" presetClass="entr" presetSubtype="4" fill="hold" grpId="0" nodeType="after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par>
                          <p:cTn id="39" fill="hold">
                            <p:stCondLst>
                              <p:cond delay="3500"/>
                            </p:stCondLst>
                            <p:childTnLst>
                              <p:par>
                                <p:cTn id="40" presetID="2" presetClass="entr" presetSubtype="4" fill="hold" grpId="0" nodeType="afterEffect">
                                  <p:stCondLst>
                                    <p:cond delay="0"/>
                                  </p:stCondLst>
                                  <p:childTnLst>
                                    <p:set>
                                      <p:cBhvr>
                                        <p:cTn id="41" dur="1" fill="hold">
                                          <p:stCondLst>
                                            <p:cond delay="0"/>
                                          </p:stCondLst>
                                        </p:cTn>
                                        <p:tgtEl>
                                          <p:spTgt spid="12"/>
                                        </p:tgtEl>
                                        <p:attrNameLst>
                                          <p:attrName>style.visibility</p:attrName>
                                        </p:attrNameLst>
                                      </p:cBhvr>
                                      <p:to>
                                        <p:strVal val="visible"/>
                                      </p:to>
                                    </p:set>
                                    <p:anim calcmode="lin" valueType="num">
                                      <p:cBhvr additive="base">
                                        <p:cTn id="42" dur="500" fill="hold"/>
                                        <p:tgtEl>
                                          <p:spTgt spid="12"/>
                                        </p:tgtEl>
                                        <p:attrNameLst>
                                          <p:attrName>ppt_x</p:attrName>
                                        </p:attrNameLst>
                                      </p:cBhvr>
                                      <p:tavLst>
                                        <p:tav tm="0">
                                          <p:val>
                                            <p:strVal val="#ppt_x"/>
                                          </p:val>
                                        </p:tav>
                                        <p:tav tm="100000">
                                          <p:val>
                                            <p:strVal val="#ppt_x"/>
                                          </p:val>
                                        </p:tav>
                                      </p:tavLst>
                                    </p:anim>
                                    <p:anim calcmode="lin" valueType="num">
                                      <p:cBhvr additive="base">
                                        <p:cTn id="43" dur="500" fill="hold"/>
                                        <p:tgtEl>
                                          <p:spTgt spid="12"/>
                                        </p:tgtEl>
                                        <p:attrNameLst>
                                          <p:attrName>ppt_y</p:attrName>
                                        </p:attrNameLst>
                                      </p:cBhvr>
                                      <p:tavLst>
                                        <p:tav tm="0">
                                          <p:val>
                                            <p:strVal val="1+#ppt_h/2"/>
                                          </p:val>
                                        </p:tav>
                                        <p:tav tm="100000">
                                          <p:val>
                                            <p:strVal val="#ppt_y"/>
                                          </p:val>
                                        </p:tav>
                                      </p:tavLst>
                                    </p:anim>
                                  </p:childTnLst>
                                </p:cTn>
                              </p:par>
                            </p:childTnLst>
                          </p:cTn>
                        </p:par>
                        <p:par>
                          <p:cTn id="44" fill="hold">
                            <p:stCondLst>
                              <p:cond delay="4000"/>
                            </p:stCondLst>
                            <p:childTnLst>
                              <p:par>
                                <p:cTn id="45" presetID="2" presetClass="entr" presetSubtype="4" fill="hold" grpId="0" nodeType="afterEffect">
                                  <p:stCondLst>
                                    <p:cond delay="0"/>
                                  </p:stCondLst>
                                  <p:childTnLst>
                                    <p:set>
                                      <p:cBhvr>
                                        <p:cTn id="46" dur="1" fill="hold">
                                          <p:stCondLst>
                                            <p:cond delay="0"/>
                                          </p:stCondLst>
                                        </p:cTn>
                                        <p:tgtEl>
                                          <p:spTgt spid="11"/>
                                        </p:tgtEl>
                                        <p:attrNameLst>
                                          <p:attrName>style.visibility</p:attrName>
                                        </p:attrNameLst>
                                      </p:cBhvr>
                                      <p:to>
                                        <p:strVal val="visible"/>
                                      </p:to>
                                    </p:set>
                                    <p:anim calcmode="lin" valueType="num">
                                      <p:cBhvr additive="base">
                                        <p:cTn id="47" dur="500" fill="hold"/>
                                        <p:tgtEl>
                                          <p:spTgt spid="11"/>
                                        </p:tgtEl>
                                        <p:attrNameLst>
                                          <p:attrName>ppt_x</p:attrName>
                                        </p:attrNameLst>
                                      </p:cBhvr>
                                      <p:tavLst>
                                        <p:tav tm="0">
                                          <p:val>
                                            <p:strVal val="#ppt_x"/>
                                          </p:val>
                                        </p:tav>
                                        <p:tav tm="100000">
                                          <p:val>
                                            <p:strVal val="#ppt_x"/>
                                          </p:val>
                                        </p:tav>
                                      </p:tavLst>
                                    </p:anim>
                                    <p:anim calcmode="lin" valueType="num">
                                      <p:cBhvr additive="base">
                                        <p:cTn id="48" dur="500" fill="hold"/>
                                        <p:tgtEl>
                                          <p:spTgt spid="11"/>
                                        </p:tgtEl>
                                        <p:attrNameLst>
                                          <p:attrName>ppt_y</p:attrName>
                                        </p:attrNameLst>
                                      </p:cBhvr>
                                      <p:tavLst>
                                        <p:tav tm="0">
                                          <p:val>
                                            <p:strVal val="1+#ppt_h/2"/>
                                          </p:val>
                                        </p:tav>
                                        <p:tav tm="100000">
                                          <p:val>
                                            <p:strVal val="#ppt_y"/>
                                          </p:val>
                                        </p:tav>
                                      </p:tavLst>
                                    </p:anim>
                                  </p:childTnLst>
                                </p:cTn>
                              </p:par>
                            </p:childTnLst>
                          </p:cTn>
                        </p:par>
                        <p:par>
                          <p:cTn id="49" fill="hold">
                            <p:stCondLst>
                              <p:cond delay="4500"/>
                            </p:stCondLst>
                            <p:childTnLst>
                              <p:par>
                                <p:cTn id="50" presetID="2" presetClass="entr" presetSubtype="4" fill="hold" grpId="0" nodeType="afterEffect">
                                  <p:stCondLst>
                                    <p:cond delay="0"/>
                                  </p:stCondLst>
                                  <p:childTnLst>
                                    <p:set>
                                      <p:cBhvr>
                                        <p:cTn id="51" dur="1" fill="hold">
                                          <p:stCondLst>
                                            <p:cond delay="0"/>
                                          </p:stCondLst>
                                        </p:cTn>
                                        <p:tgtEl>
                                          <p:spTgt spid="13"/>
                                        </p:tgtEl>
                                        <p:attrNameLst>
                                          <p:attrName>style.visibility</p:attrName>
                                        </p:attrNameLst>
                                      </p:cBhvr>
                                      <p:to>
                                        <p:strVal val="visible"/>
                                      </p:to>
                                    </p:set>
                                    <p:anim calcmode="lin" valueType="num">
                                      <p:cBhvr additive="base">
                                        <p:cTn id="52" dur="500" fill="hold"/>
                                        <p:tgtEl>
                                          <p:spTgt spid="13"/>
                                        </p:tgtEl>
                                        <p:attrNameLst>
                                          <p:attrName>ppt_x</p:attrName>
                                        </p:attrNameLst>
                                      </p:cBhvr>
                                      <p:tavLst>
                                        <p:tav tm="0">
                                          <p:val>
                                            <p:strVal val="#ppt_x"/>
                                          </p:val>
                                        </p:tav>
                                        <p:tav tm="100000">
                                          <p:val>
                                            <p:strVal val="#ppt_x"/>
                                          </p:val>
                                        </p:tav>
                                      </p:tavLst>
                                    </p:anim>
                                    <p:anim calcmode="lin" valueType="num">
                                      <p:cBhvr additive="base">
                                        <p:cTn id="53" dur="500" fill="hold"/>
                                        <p:tgtEl>
                                          <p:spTgt spid="13"/>
                                        </p:tgtEl>
                                        <p:attrNameLst>
                                          <p:attrName>ppt_y</p:attrName>
                                        </p:attrNameLst>
                                      </p:cBhvr>
                                      <p:tavLst>
                                        <p:tav tm="0">
                                          <p:val>
                                            <p:strVal val="1+#ppt_h/2"/>
                                          </p:val>
                                        </p:tav>
                                        <p:tav tm="100000">
                                          <p:val>
                                            <p:strVal val="#ppt_y"/>
                                          </p:val>
                                        </p:tav>
                                      </p:tavLst>
                                    </p:anim>
                                  </p:childTnLst>
                                </p:cTn>
                              </p:par>
                            </p:childTnLst>
                          </p:cTn>
                        </p:par>
                        <p:par>
                          <p:cTn id="54" fill="hold">
                            <p:stCondLst>
                              <p:cond delay="5000"/>
                            </p:stCondLst>
                            <p:childTnLst>
                              <p:par>
                                <p:cTn id="55" presetID="2" presetClass="entr" presetSubtype="4" fill="hold" nodeType="afterEffect">
                                  <p:stCondLst>
                                    <p:cond delay="0"/>
                                  </p:stCondLst>
                                  <p:childTnLst>
                                    <p:set>
                                      <p:cBhvr>
                                        <p:cTn id="56" dur="1" fill="hold">
                                          <p:stCondLst>
                                            <p:cond delay="0"/>
                                          </p:stCondLst>
                                        </p:cTn>
                                        <p:tgtEl>
                                          <p:spTgt spid="20553"/>
                                        </p:tgtEl>
                                        <p:attrNameLst>
                                          <p:attrName>style.visibility</p:attrName>
                                        </p:attrNameLst>
                                      </p:cBhvr>
                                      <p:to>
                                        <p:strVal val="visible"/>
                                      </p:to>
                                    </p:set>
                                    <p:anim calcmode="lin" valueType="num">
                                      <p:cBhvr additive="base">
                                        <p:cTn id="57" dur="500" fill="hold"/>
                                        <p:tgtEl>
                                          <p:spTgt spid="20553"/>
                                        </p:tgtEl>
                                        <p:attrNameLst>
                                          <p:attrName>ppt_x</p:attrName>
                                        </p:attrNameLst>
                                      </p:cBhvr>
                                      <p:tavLst>
                                        <p:tav tm="0">
                                          <p:val>
                                            <p:strVal val="#ppt_x"/>
                                          </p:val>
                                        </p:tav>
                                        <p:tav tm="100000">
                                          <p:val>
                                            <p:strVal val="#ppt_x"/>
                                          </p:val>
                                        </p:tav>
                                      </p:tavLst>
                                    </p:anim>
                                    <p:anim calcmode="lin" valueType="num">
                                      <p:cBhvr additive="base">
                                        <p:cTn id="58" dur="500" fill="hold"/>
                                        <p:tgtEl>
                                          <p:spTgt spid="20553"/>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9"/>
                                        </p:tgtEl>
                                        <p:attrNameLst>
                                          <p:attrName>style.visibility</p:attrName>
                                        </p:attrNameLst>
                                      </p:cBhvr>
                                      <p:to>
                                        <p:strVal val="visible"/>
                                      </p:to>
                                    </p:set>
                                    <p:anim calcmode="lin" valueType="num">
                                      <p:cBhvr additive="base">
                                        <p:cTn id="63" dur="500" fill="hold"/>
                                        <p:tgtEl>
                                          <p:spTgt spid="19"/>
                                        </p:tgtEl>
                                        <p:attrNameLst>
                                          <p:attrName>ppt_x</p:attrName>
                                        </p:attrNameLst>
                                      </p:cBhvr>
                                      <p:tavLst>
                                        <p:tav tm="0">
                                          <p:val>
                                            <p:strVal val="#ppt_x"/>
                                          </p:val>
                                        </p:tav>
                                        <p:tav tm="100000">
                                          <p:val>
                                            <p:strVal val="#ppt_x"/>
                                          </p:val>
                                        </p:tav>
                                      </p:tavLst>
                                    </p:anim>
                                    <p:anim calcmode="lin" valueType="num">
                                      <p:cBhvr additive="base">
                                        <p:cTn id="6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22"/>
                                        </p:tgtEl>
                                        <p:attrNameLst>
                                          <p:attrName>style.visibility</p:attrName>
                                        </p:attrNameLst>
                                      </p:cBhvr>
                                      <p:to>
                                        <p:strVal val="visible"/>
                                      </p:to>
                                    </p:set>
                                    <p:anim calcmode="lin" valueType="num">
                                      <p:cBhvr additive="base">
                                        <p:cTn id="69" dur="500" fill="hold"/>
                                        <p:tgtEl>
                                          <p:spTgt spid="22"/>
                                        </p:tgtEl>
                                        <p:attrNameLst>
                                          <p:attrName>ppt_x</p:attrName>
                                        </p:attrNameLst>
                                      </p:cBhvr>
                                      <p:tavLst>
                                        <p:tav tm="0">
                                          <p:val>
                                            <p:strVal val="#ppt_x"/>
                                          </p:val>
                                        </p:tav>
                                        <p:tav tm="100000">
                                          <p:val>
                                            <p:strVal val="#ppt_x"/>
                                          </p:val>
                                        </p:tav>
                                      </p:tavLst>
                                    </p:anim>
                                    <p:anim calcmode="lin" valueType="num">
                                      <p:cBhvr additive="base">
                                        <p:cTn id="70"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1" grpId="0"/>
      <p:bldP spid="12" grpId="0" bldLvl="0" animBg="1"/>
      <p:bldP spid="13" grpId="0"/>
      <p:bldP spid="15" grpId="0"/>
      <p:bldP spid="17" grpId="0"/>
      <p:bldP spid="9" grpId="0"/>
      <p:bldP spid="10" grpId="0"/>
      <p:bldP spid="19" grpId="0"/>
      <p:bldP spid="2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7620" y="-12065"/>
            <a:ext cx="2941320" cy="368300"/>
          </a:xfrm>
          <a:prstGeom prst="rect">
            <a:avLst/>
          </a:prstGeom>
          <a:noFill/>
        </p:spPr>
        <p:txBody>
          <a:bodyPr wrap="none" rtlCol="0" anchor="t">
            <a:spAutoFit/>
          </a:bodyPr>
          <a:p>
            <a:r>
              <a:rPr b="1">
                <a:solidFill>
                  <a:srgbClr val="FF0000"/>
                </a:solidFill>
                <a:latin typeface="方正粗黑宋简体" panose="02000000000000000000" charset="-122"/>
                <a:ea typeface="方正粗黑宋简体" panose="02000000000000000000" charset="-122"/>
                <a:cs typeface="新宋体" panose="02010609030101010101" charset="-122"/>
                <a:sym typeface="+mn-ea"/>
              </a:rPr>
              <a:t>华盛顿会议与《九国公约》</a:t>
            </a:r>
            <a:endParaRPr lang="zh-CN" altLang="en-US" b="1">
              <a:solidFill>
                <a:srgbClr val="FF0000"/>
              </a:solidFill>
              <a:latin typeface="方正粗黑宋简体" panose="02000000000000000000" charset="-122"/>
              <a:ea typeface="方正粗黑宋简体" panose="02000000000000000000" charset="-122"/>
              <a:cs typeface="新宋体" panose="02010609030101010101" charset="-122"/>
              <a:sym typeface="+mn-ea"/>
            </a:endParaRPr>
          </a:p>
        </p:txBody>
      </p:sp>
      <p:sp>
        <p:nvSpPr>
          <p:cNvPr id="5" name="文本框 4"/>
          <p:cNvSpPr txBox="1"/>
          <p:nvPr/>
        </p:nvSpPr>
        <p:spPr>
          <a:xfrm>
            <a:off x="-7620" y="356235"/>
            <a:ext cx="1247775" cy="2306955"/>
          </a:xfrm>
          <a:prstGeom prst="rect">
            <a:avLst/>
          </a:prstGeom>
          <a:noFill/>
        </p:spPr>
        <p:txBody>
          <a:bodyPr wrap="square" rtlCol="0" anchor="t">
            <a:spAutoFit/>
          </a:bodyPr>
          <a:p>
            <a:pPr marR="0" defTabSz="914400">
              <a:spcBef>
                <a:spcPts val="0"/>
              </a:spcBef>
              <a:buClrTx/>
              <a:buSzTx/>
              <a:buFontTx/>
              <a:buNone/>
              <a:defRPr/>
            </a:pPr>
            <a:r>
              <a:rPr lang="zh-CN" altLang="en-US" b="1" noProof="0" dirty="0">
                <a:effectLst/>
                <a:latin typeface="方正粗黑宋简体" panose="02000000000000000000" charset="-122"/>
                <a:ea typeface="方正粗黑宋简体" panose="02000000000000000000" charset="-122"/>
                <a:cs typeface="方正粗黑宋简体" panose="02000000000000000000" charset="-122"/>
                <a:sym typeface="+mn-ea"/>
              </a:rPr>
              <a:t>目 的：</a:t>
            </a:r>
            <a:endParaRPr kumimoji="0" lang="zh-CN" altLang="en-US" b="1" kern="1200" cap="none" spc="0" normalizeH="0" baseline="0" noProof="0" dirty="0">
              <a:effectLst/>
              <a:latin typeface="方正粗黑宋简体" panose="02000000000000000000" charset="-122"/>
              <a:ea typeface="方正粗黑宋简体" panose="02000000000000000000" charset="-122"/>
              <a:cs typeface="方正粗黑宋简体" panose="02000000000000000000" charset="-122"/>
            </a:endParaRPr>
          </a:p>
          <a:p>
            <a:pPr marR="0" defTabSz="914400">
              <a:spcBef>
                <a:spcPts val="0"/>
              </a:spcBef>
              <a:buClrTx/>
              <a:buSzTx/>
              <a:buFontTx/>
              <a:buNone/>
              <a:defRPr/>
            </a:pPr>
            <a:r>
              <a:rPr lang="zh-CN" altLang="en-US" b="1" noProof="0" dirty="0">
                <a:effectLst/>
                <a:latin typeface="方正粗黑宋简体" panose="02000000000000000000" charset="-122"/>
                <a:ea typeface="方正粗黑宋简体" panose="02000000000000000000" charset="-122"/>
                <a:cs typeface="方正粗黑宋简体" panose="02000000000000000000" charset="-122"/>
                <a:sym typeface="+mn-ea"/>
              </a:rPr>
              <a:t>时 间：</a:t>
            </a:r>
            <a:endParaRPr kumimoji="0" lang="zh-CN" altLang="en-US" b="1" kern="1200" cap="none" spc="0" normalizeH="0" baseline="0" noProof="0" dirty="0">
              <a:effectLst/>
              <a:latin typeface="方正粗黑宋简体" panose="02000000000000000000" charset="-122"/>
              <a:ea typeface="方正粗黑宋简体" panose="02000000000000000000" charset="-122"/>
              <a:cs typeface="方正粗黑宋简体" panose="02000000000000000000" charset="-122"/>
            </a:endParaRPr>
          </a:p>
          <a:p>
            <a:pPr marR="0" defTabSz="914400">
              <a:spcBef>
                <a:spcPts val="0"/>
              </a:spcBef>
              <a:buClrTx/>
              <a:buSzTx/>
              <a:buFontTx/>
              <a:buNone/>
              <a:defRPr/>
            </a:pPr>
            <a:r>
              <a:rPr lang="zh-CN" altLang="en-US" b="1" noProof="0" dirty="0">
                <a:effectLst/>
                <a:latin typeface="方正粗黑宋简体" panose="02000000000000000000" charset="-122"/>
                <a:ea typeface="方正粗黑宋简体" panose="02000000000000000000" charset="-122"/>
                <a:cs typeface="方正粗黑宋简体" panose="02000000000000000000" charset="-122"/>
                <a:sym typeface="+mn-ea"/>
              </a:rPr>
              <a:t>地 点：</a:t>
            </a:r>
            <a:endParaRPr kumimoji="0" lang="zh-CN" altLang="en-US" b="1" kern="1200" cap="none" spc="0" normalizeH="0" baseline="0" noProof="0" dirty="0">
              <a:effectLst/>
              <a:latin typeface="方正粗黑宋简体" panose="02000000000000000000" charset="-122"/>
              <a:ea typeface="方正粗黑宋简体" panose="02000000000000000000" charset="-122"/>
              <a:cs typeface="方正粗黑宋简体" panose="02000000000000000000" charset="-122"/>
            </a:endParaRPr>
          </a:p>
          <a:p>
            <a:pPr marR="0" defTabSz="914400">
              <a:spcBef>
                <a:spcPts val="0"/>
              </a:spcBef>
              <a:buClrTx/>
              <a:buSzTx/>
              <a:buFontTx/>
              <a:buNone/>
              <a:defRPr/>
            </a:pPr>
            <a:r>
              <a:rPr lang="zh-CN" altLang="en-US" b="1" noProof="0" dirty="0">
                <a:effectLst/>
                <a:latin typeface="方正粗黑宋简体" panose="02000000000000000000" charset="-122"/>
                <a:ea typeface="方正粗黑宋简体" panose="02000000000000000000" charset="-122"/>
                <a:cs typeface="方正粗黑宋简体" panose="02000000000000000000" charset="-122"/>
                <a:sym typeface="+mn-ea"/>
              </a:rPr>
              <a:t>参加国：</a:t>
            </a:r>
            <a:endParaRPr kumimoji="0" lang="en-US" altLang="zh-CN" b="1" kern="1200" cap="none" spc="0" normalizeH="0" baseline="0" noProof="0" dirty="0">
              <a:effectLst/>
              <a:latin typeface="方正粗黑宋简体" panose="02000000000000000000" charset="-122"/>
              <a:ea typeface="方正粗黑宋简体" panose="02000000000000000000" charset="-122"/>
              <a:cs typeface="方正粗黑宋简体" panose="02000000000000000000" charset="-122"/>
            </a:endParaRPr>
          </a:p>
          <a:p>
            <a:pPr marR="0" defTabSz="914400">
              <a:spcBef>
                <a:spcPts val="0"/>
              </a:spcBef>
              <a:buClrTx/>
              <a:buSzTx/>
              <a:buFontTx/>
              <a:buNone/>
              <a:defRPr/>
            </a:pPr>
            <a:r>
              <a:rPr lang="zh-CN" altLang="en-US" b="1" noProof="0" dirty="0">
                <a:effectLst/>
                <a:latin typeface="方正粗黑宋简体" panose="02000000000000000000" charset="-122"/>
                <a:ea typeface="方正粗黑宋简体" panose="02000000000000000000" charset="-122"/>
                <a:cs typeface="方正粗黑宋简体" panose="02000000000000000000" charset="-122"/>
                <a:sym typeface="+mn-ea"/>
              </a:rPr>
              <a:t>主导国：</a:t>
            </a:r>
            <a:endParaRPr kumimoji="0" lang="zh-CN" altLang="en-US" b="1" kern="1200" cap="none" spc="0" normalizeH="0" baseline="0" noProof="0" dirty="0">
              <a:effectLst/>
              <a:latin typeface="方正粗黑宋简体" panose="02000000000000000000" charset="-122"/>
              <a:ea typeface="方正粗黑宋简体" panose="02000000000000000000" charset="-122"/>
              <a:cs typeface="方正粗黑宋简体" panose="02000000000000000000" charset="-122"/>
            </a:endParaRPr>
          </a:p>
          <a:p>
            <a:pPr marR="0" defTabSz="914400">
              <a:spcBef>
                <a:spcPts val="0"/>
              </a:spcBef>
              <a:buClrTx/>
              <a:buSzTx/>
              <a:buFontTx/>
              <a:buNone/>
              <a:defRPr/>
            </a:pPr>
            <a:r>
              <a:rPr lang="zh-CN" altLang="en-US" b="1" noProof="0" dirty="0">
                <a:effectLst/>
                <a:latin typeface="方正粗黑宋简体" panose="02000000000000000000" charset="-122"/>
                <a:ea typeface="方正粗黑宋简体" panose="02000000000000000000" charset="-122"/>
                <a:cs typeface="方正粗黑宋简体" panose="02000000000000000000" charset="-122"/>
                <a:sym typeface="+mn-ea"/>
              </a:rPr>
              <a:t>中心议题：</a:t>
            </a:r>
            <a:endParaRPr kumimoji="0" lang="zh-CN" altLang="en-US" b="1" kern="1200" cap="none" spc="0" normalizeH="0" baseline="0" noProof="0" dirty="0">
              <a:effectLst/>
              <a:latin typeface="方正粗黑宋简体" panose="02000000000000000000" charset="-122"/>
              <a:ea typeface="方正粗黑宋简体" panose="02000000000000000000" charset="-122"/>
              <a:cs typeface="方正粗黑宋简体" panose="02000000000000000000" charset="-122"/>
            </a:endParaRPr>
          </a:p>
          <a:p>
            <a:pPr marR="0" defTabSz="914400">
              <a:spcBef>
                <a:spcPts val="0"/>
              </a:spcBef>
              <a:buClrTx/>
              <a:buSzTx/>
              <a:buFontTx/>
              <a:buNone/>
              <a:defRPr/>
            </a:pPr>
            <a:r>
              <a:rPr lang="zh-CN" altLang="en-US" b="1" noProof="0" dirty="0">
                <a:effectLst/>
                <a:latin typeface="方正粗黑宋简体" panose="02000000000000000000" charset="-122"/>
                <a:ea typeface="方正粗黑宋简体" panose="02000000000000000000" charset="-122"/>
                <a:cs typeface="方正粗黑宋简体" panose="02000000000000000000" charset="-122"/>
                <a:sym typeface="+mn-ea"/>
              </a:rPr>
              <a:t>签订条约：</a:t>
            </a:r>
            <a:endParaRPr kumimoji="0" lang="zh-CN" altLang="en-US" b="1" kern="1200" cap="none" spc="0" normalizeH="0" baseline="0" noProof="0" dirty="0">
              <a:effectLst/>
              <a:latin typeface="方正粗黑宋简体" panose="02000000000000000000" charset="-122"/>
              <a:ea typeface="方正粗黑宋简体" panose="02000000000000000000" charset="-122"/>
              <a:cs typeface="方正粗黑宋简体" panose="02000000000000000000" charset="-122"/>
            </a:endParaRPr>
          </a:p>
          <a:p>
            <a:pPr marR="0" defTabSz="914400">
              <a:spcBef>
                <a:spcPts val="0"/>
              </a:spcBef>
              <a:buClrTx/>
              <a:buSzTx/>
              <a:buFontTx/>
              <a:buNone/>
              <a:defRPr/>
            </a:pPr>
            <a:r>
              <a:rPr lang="zh-CN" altLang="zh-CN" b="1" noProof="0" dirty="0">
                <a:effectLst/>
                <a:latin typeface="方正粗黑宋简体" panose="02000000000000000000" charset="-122"/>
                <a:ea typeface="方正粗黑宋简体" panose="02000000000000000000" charset="-122"/>
                <a:cs typeface="方正粗黑宋简体" panose="02000000000000000000" charset="-122"/>
                <a:sym typeface="+mn-ea"/>
              </a:rPr>
              <a:t>作 用：</a:t>
            </a:r>
            <a:endParaRPr lang="zh-CN" altLang="en-US">
              <a:effectLst/>
              <a:latin typeface="方正粗黑宋简体" panose="02000000000000000000" charset="-122"/>
              <a:ea typeface="方正粗黑宋简体" panose="02000000000000000000" charset="-122"/>
              <a:cs typeface="方正粗黑宋简体" panose="02000000000000000000" charset="-122"/>
            </a:endParaRPr>
          </a:p>
        </p:txBody>
      </p:sp>
      <p:sp>
        <p:nvSpPr>
          <p:cNvPr id="6" name="文本框 5"/>
          <p:cNvSpPr txBox="1"/>
          <p:nvPr/>
        </p:nvSpPr>
        <p:spPr>
          <a:xfrm>
            <a:off x="737235" y="356235"/>
            <a:ext cx="5010150" cy="368300"/>
          </a:xfrm>
          <a:prstGeom prst="rect">
            <a:avLst/>
          </a:prstGeom>
          <a:noFill/>
        </p:spPr>
        <p:txBody>
          <a:bodyPr wrap="none" rtlCol="0" anchor="t">
            <a:spAutoFit/>
          </a:bodyPr>
          <a:p>
            <a:pPr lvl="0" algn="l">
              <a:spcBef>
                <a:spcPts val="0"/>
              </a:spcBef>
              <a:buClrTx/>
              <a:buSzTx/>
              <a:buFontTx/>
              <a:defRPr/>
            </a:pPr>
            <a:r>
              <a:rPr lang="zh-CN" altLang="zh-CN" b="1" noProof="0" dirty="0">
                <a:solidFill>
                  <a:schemeClr val="tx1"/>
                </a:solidFill>
                <a:effectLst/>
                <a:latin typeface="楷体" panose="02010609060101010101" charset="-122"/>
                <a:ea typeface="楷体" panose="02010609060101010101" charset="-122"/>
                <a:cs typeface="楷体" panose="02010609060101010101" charset="-122"/>
                <a:sym typeface="+mn-ea"/>
              </a:rPr>
              <a:t>为调整帝国主义国家在东亚和太平洋地区的关系</a:t>
            </a:r>
            <a:endParaRPr lang="zh-CN" altLang="zh-CN" b="1" noProof="0" dirty="0">
              <a:solidFill>
                <a:schemeClr val="tx1"/>
              </a:solidFill>
              <a:effectLst/>
              <a:latin typeface="楷体" panose="02010609060101010101" charset="-122"/>
              <a:ea typeface="楷体" panose="02010609060101010101" charset="-122"/>
              <a:cs typeface="楷体" panose="02010609060101010101" charset="-122"/>
              <a:sym typeface="+mn-ea"/>
            </a:endParaRPr>
          </a:p>
        </p:txBody>
      </p:sp>
      <p:sp>
        <p:nvSpPr>
          <p:cNvPr id="7" name="文本框 6"/>
          <p:cNvSpPr txBox="1"/>
          <p:nvPr/>
        </p:nvSpPr>
        <p:spPr>
          <a:xfrm>
            <a:off x="737235" y="638810"/>
            <a:ext cx="2258060" cy="368300"/>
          </a:xfrm>
          <a:prstGeom prst="rect">
            <a:avLst/>
          </a:prstGeom>
          <a:noFill/>
        </p:spPr>
        <p:txBody>
          <a:bodyPr wrap="none" rtlCol="0" anchor="t">
            <a:spAutoFit/>
          </a:bodyPr>
          <a:p>
            <a:pPr marR="0" defTabSz="914400">
              <a:spcBef>
                <a:spcPct val="50000"/>
              </a:spcBef>
              <a:buClrTx/>
              <a:buSzTx/>
              <a:buFontTx/>
              <a:buNone/>
              <a:defRPr/>
            </a:pPr>
            <a:r>
              <a:rPr b="1" noProof="0" dirty="0">
                <a:solidFill>
                  <a:schemeClr val="tx1"/>
                </a:solidFill>
                <a:effectLst/>
                <a:latin typeface="楷体" panose="02010609060101010101" charset="-122"/>
                <a:ea typeface="楷体" panose="02010609060101010101" charset="-122"/>
                <a:cs typeface="楷体" panose="02010609060101010101" charset="-122"/>
                <a:sym typeface="+mn-ea"/>
              </a:rPr>
              <a:t>1921</a:t>
            </a:r>
            <a:r>
              <a:rPr lang="zh-CN" b="1" noProof="0" dirty="0">
                <a:solidFill>
                  <a:schemeClr val="tx1"/>
                </a:solidFill>
                <a:effectLst/>
                <a:latin typeface="楷体" panose="02010609060101010101" charset="-122"/>
                <a:ea typeface="楷体" panose="02010609060101010101" charset="-122"/>
                <a:cs typeface="楷体" panose="02010609060101010101" charset="-122"/>
                <a:sym typeface="+mn-ea"/>
              </a:rPr>
              <a:t>年</a:t>
            </a:r>
            <a:r>
              <a:rPr lang="en-US" altLang="zh-CN" b="1" noProof="0" dirty="0">
                <a:solidFill>
                  <a:schemeClr val="tx1"/>
                </a:solidFill>
                <a:effectLst/>
                <a:latin typeface="楷体" panose="02010609060101010101" charset="-122"/>
                <a:ea typeface="楷体" panose="02010609060101010101" charset="-122"/>
                <a:cs typeface="楷体" panose="02010609060101010101" charset="-122"/>
                <a:sym typeface="+mn-ea"/>
              </a:rPr>
              <a:t>11</a:t>
            </a:r>
            <a:r>
              <a:rPr lang="zh-CN" altLang="en-US" b="1" noProof="0" dirty="0">
                <a:solidFill>
                  <a:schemeClr val="tx1"/>
                </a:solidFill>
                <a:effectLst/>
                <a:latin typeface="楷体" panose="02010609060101010101" charset="-122"/>
                <a:ea typeface="楷体" panose="02010609060101010101" charset="-122"/>
                <a:cs typeface="楷体" panose="02010609060101010101" charset="-122"/>
                <a:sym typeface="+mn-ea"/>
              </a:rPr>
              <a:t>月</a:t>
            </a:r>
            <a:r>
              <a:rPr b="1" noProof="0" dirty="0">
                <a:solidFill>
                  <a:schemeClr val="tx1"/>
                </a:solidFill>
                <a:effectLst/>
                <a:latin typeface="楷体" panose="02010609060101010101" charset="-122"/>
                <a:ea typeface="楷体" panose="02010609060101010101" charset="-122"/>
                <a:cs typeface="楷体" panose="02010609060101010101" charset="-122"/>
                <a:sym typeface="+mn-ea"/>
              </a:rPr>
              <a:t>—1922</a:t>
            </a:r>
            <a:r>
              <a:rPr lang="zh-CN" b="1" noProof="0" dirty="0">
                <a:solidFill>
                  <a:schemeClr val="tx1"/>
                </a:solidFill>
                <a:effectLst>
                  <a:outerShdw blurRad="38100" dist="38100" dir="2700000" algn="tl">
                    <a:srgbClr val="C0C0C0"/>
                  </a:outerShdw>
                </a:effectLst>
                <a:latin typeface="楷体" panose="02010609060101010101" charset="-122"/>
                <a:ea typeface="楷体" panose="02010609060101010101" charset="-122"/>
                <a:cs typeface="楷体" panose="02010609060101010101" charset="-122"/>
                <a:sym typeface="+mn-ea"/>
              </a:rPr>
              <a:t>年</a:t>
            </a:r>
            <a:endParaRPr lang="zh-CN" altLang="en-US" b="1" noProof="0" dirty="0">
              <a:solidFill>
                <a:schemeClr val="tx1"/>
              </a:solidFill>
              <a:effectLst>
                <a:outerShdw blurRad="38100" dist="38100" dir="2700000" algn="tl">
                  <a:srgbClr val="C0C0C0"/>
                </a:outerShdw>
              </a:effectLst>
              <a:latin typeface="楷体" panose="02010609060101010101" charset="-122"/>
              <a:ea typeface="楷体" panose="02010609060101010101" charset="-122"/>
              <a:cs typeface="楷体" panose="02010609060101010101" charset="-122"/>
              <a:sym typeface="+mn-ea"/>
            </a:endParaRPr>
          </a:p>
        </p:txBody>
      </p:sp>
      <p:sp>
        <p:nvSpPr>
          <p:cNvPr id="8" name="文本框 7"/>
          <p:cNvSpPr txBox="1"/>
          <p:nvPr/>
        </p:nvSpPr>
        <p:spPr>
          <a:xfrm>
            <a:off x="855345" y="897255"/>
            <a:ext cx="2021840" cy="368300"/>
          </a:xfrm>
          <a:prstGeom prst="rect">
            <a:avLst/>
          </a:prstGeom>
          <a:noFill/>
        </p:spPr>
        <p:txBody>
          <a:bodyPr wrap="none" rtlCol="0" anchor="t">
            <a:spAutoFit/>
          </a:bodyPr>
          <a:p>
            <a:r>
              <a:rPr lang="zh-CN" altLang="zh-CN" b="1" noProof="0" dirty="0">
                <a:solidFill>
                  <a:schemeClr val="tx1"/>
                </a:solidFill>
                <a:effectLst/>
                <a:latin typeface="楷体" panose="02010609060101010101" charset="-122"/>
                <a:ea typeface="楷体" panose="02010609060101010101" charset="-122"/>
                <a:cs typeface="楷体" panose="02010609060101010101" charset="-122"/>
                <a:sym typeface="+mn-ea"/>
              </a:rPr>
              <a:t>华盛顿独立纪念馆</a:t>
            </a:r>
            <a:endParaRPr lang="zh-CN" altLang="zh-CN" b="1" noProof="0" dirty="0">
              <a:solidFill>
                <a:schemeClr val="tx1"/>
              </a:solidFill>
              <a:effectLst/>
              <a:latin typeface="楷体" panose="02010609060101010101" charset="-122"/>
              <a:ea typeface="楷体" panose="02010609060101010101" charset="-122"/>
              <a:cs typeface="楷体" panose="02010609060101010101" charset="-122"/>
              <a:sym typeface="+mn-ea"/>
            </a:endParaRPr>
          </a:p>
        </p:txBody>
      </p:sp>
      <p:sp>
        <p:nvSpPr>
          <p:cNvPr id="9" name="文本框 8"/>
          <p:cNvSpPr txBox="1"/>
          <p:nvPr/>
        </p:nvSpPr>
        <p:spPr>
          <a:xfrm>
            <a:off x="855345" y="1187450"/>
            <a:ext cx="4550410" cy="368300"/>
          </a:xfrm>
          <a:prstGeom prst="rect">
            <a:avLst/>
          </a:prstGeom>
          <a:noFill/>
        </p:spPr>
        <p:txBody>
          <a:bodyPr wrap="none" rtlCol="0" anchor="t">
            <a:spAutoFit/>
          </a:bodyPr>
          <a:p>
            <a:r>
              <a:rPr lang="zh-CN" altLang="zh-CN" b="1" noProof="0" dirty="0">
                <a:solidFill>
                  <a:schemeClr val="tx1"/>
                </a:solidFill>
                <a:effectLst/>
                <a:latin typeface="楷体" panose="02010609060101010101" charset="-122"/>
                <a:ea typeface="楷体" panose="02010609060101010101" charset="-122"/>
                <a:cs typeface="楷体" panose="02010609060101010101" charset="-122"/>
                <a:sym typeface="+mn-ea"/>
              </a:rPr>
              <a:t>美、英、法、日、意、荷、比、葡、中九国</a:t>
            </a:r>
            <a:endParaRPr lang="zh-CN" altLang="zh-CN" b="1" noProof="0" dirty="0">
              <a:solidFill>
                <a:schemeClr val="tx1"/>
              </a:solidFill>
              <a:effectLst/>
              <a:latin typeface="楷体" panose="02010609060101010101" charset="-122"/>
              <a:ea typeface="楷体" panose="02010609060101010101" charset="-122"/>
              <a:cs typeface="楷体" panose="02010609060101010101" charset="-122"/>
              <a:sym typeface="+mn-ea"/>
            </a:endParaRPr>
          </a:p>
        </p:txBody>
      </p:sp>
      <p:sp>
        <p:nvSpPr>
          <p:cNvPr id="10" name="文本框 9"/>
          <p:cNvSpPr txBox="1"/>
          <p:nvPr/>
        </p:nvSpPr>
        <p:spPr>
          <a:xfrm>
            <a:off x="1080135" y="1476375"/>
            <a:ext cx="642620" cy="368300"/>
          </a:xfrm>
          <a:prstGeom prst="rect">
            <a:avLst/>
          </a:prstGeom>
          <a:noFill/>
        </p:spPr>
        <p:txBody>
          <a:bodyPr wrap="none" rtlCol="0" anchor="t">
            <a:spAutoFit/>
          </a:bodyPr>
          <a:p>
            <a:r>
              <a:rPr lang="zh-CN" altLang="zh-CN" b="1" noProof="0" dirty="0">
                <a:solidFill>
                  <a:srgbClr val="FF0000"/>
                </a:solidFill>
                <a:effectLst/>
                <a:latin typeface="楷体" panose="02010609060101010101" charset="-122"/>
                <a:ea typeface="楷体" panose="02010609060101010101" charset="-122"/>
                <a:cs typeface="楷体" panose="02010609060101010101" charset="-122"/>
                <a:sym typeface="+mn-ea"/>
              </a:rPr>
              <a:t>美国</a:t>
            </a:r>
            <a:endParaRPr lang="zh-CN" altLang="zh-CN" b="1" noProof="0" dirty="0">
              <a:solidFill>
                <a:srgbClr val="FF0000"/>
              </a:solidFill>
              <a:effectLst/>
              <a:latin typeface="楷体" panose="02010609060101010101" charset="-122"/>
              <a:ea typeface="楷体" panose="02010609060101010101" charset="-122"/>
              <a:cs typeface="楷体" panose="02010609060101010101" charset="-122"/>
              <a:sym typeface="+mn-ea"/>
            </a:endParaRPr>
          </a:p>
        </p:txBody>
      </p:sp>
      <p:sp>
        <p:nvSpPr>
          <p:cNvPr id="11" name="文本框 10"/>
          <p:cNvSpPr txBox="1"/>
          <p:nvPr/>
        </p:nvSpPr>
        <p:spPr>
          <a:xfrm>
            <a:off x="1080135" y="1765935"/>
            <a:ext cx="1102360" cy="368300"/>
          </a:xfrm>
          <a:prstGeom prst="rect">
            <a:avLst/>
          </a:prstGeom>
          <a:noFill/>
        </p:spPr>
        <p:txBody>
          <a:bodyPr wrap="none" rtlCol="0" anchor="t">
            <a:spAutoFit/>
          </a:bodyPr>
          <a:p>
            <a:pPr lvl="0" algn="l">
              <a:spcBef>
                <a:spcPct val="50000"/>
              </a:spcBef>
              <a:buClrTx/>
              <a:buSzTx/>
              <a:buFontTx/>
              <a:defRPr/>
            </a:pPr>
            <a:r>
              <a:rPr lang="zh-CN" altLang="zh-CN" b="1" noProof="0" dirty="0">
                <a:solidFill>
                  <a:srgbClr val="FF0000"/>
                </a:solidFill>
                <a:effectLst/>
                <a:latin typeface="楷体" panose="02010609060101010101" charset="-122"/>
                <a:ea typeface="楷体" panose="02010609060101010101" charset="-122"/>
                <a:cs typeface="楷体" panose="02010609060101010101" charset="-122"/>
                <a:sym typeface="+mn-ea"/>
              </a:rPr>
              <a:t>中国问题</a:t>
            </a:r>
            <a:endParaRPr lang="zh-CN" altLang="zh-CN" b="1" noProof="0" dirty="0">
              <a:solidFill>
                <a:srgbClr val="FF0000"/>
              </a:solidFill>
              <a:effectLst/>
              <a:latin typeface="楷体" panose="02010609060101010101" charset="-122"/>
              <a:ea typeface="楷体" panose="02010609060101010101" charset="-122"/>
              <a:cs typeface="楷体" panose="02010609060101010101" charset="-122"/>
              <a:sym typeface="+mn-ea"/>
            </a:endParaRPr>
          </a:p>
        </p:txBody>
      </p:sp>
      <p:sp>
        <p:nvSpPr>
          <p:cNvPr id="12" name="文本框 11"/>
          <p:cNvSpPr txBox="1"/>
          <p:nvPr/>
        </p:nvSpPr>
        <p:spPr>
          <a:xfrm>
            <a:off x="1168400" y="2034540"/>
            <a:ext cx="1562100" cy="368300"/>
          </a:xfrm>
          <a:prstGeom prst="rect">
            <a:avLst/>
          </a:prstGeom>
          <a:noFill/>
        </p:spPr>
        <p:txBody>
          <a:bodyPr wrap="none" rtlCol="0" anchor="t">
            <a:spAutoFit/>
          </a:bodyPr>
          <a:p>
            <a:r>
              <a:rPr lang="zh-CN" altLang="zh-CN" b="1" noProof="0" dirty="0">
                <a:solidFill>
                  <a:srgbClr val="FF0000"/>
                </a:solidFill>
                <a:effectLst/>
                <a:latin typeface="楷体" panose="02010609060101010101" charset="-122"/>
                <a:ea typeface="楷体" panose="02010609060101010101" charset="-122"/>
                <a:cs typeface="楷体" panose="02010609060101010101" charset="-122"/>
                <a:sym typeface="+mn-ea"/>
              </a:rPr>
              <a:t>《九国公约》</a:t>
            </a:r>
            <a:endParaRPr lang="zh-CN" altLang="zh-CN" b="1" noProof="0" dirty="0">
              <a:solidFill>
                <a:srgbClr val="FF0000"/>
              </a:solidFill>
              <a:effectLst/>
              <a:latin typeface="楷体" panose="02010609060101010101" charset="-122"/>
              <a:ea typeface="楷体" panose="02010609060101010101" charset="-122"/>
              <a:cs typeface="楷体" panose="02010609060101010101" charset="-122"/>
              <a:sym typeface="+mn-ea"/>
            </a:endParaRPr>
          </a:p>
        </p:txBody>
      </p:sp>
      <p:sp>
        <p:nvSpPr>
          <p:cNvPr id="13" name="文本框 12"/>
          <p:cNvSpPr txBox="1"/>
          <p:nvPr/>
        </p:nvSpPr>
        <p:spPr>
          <a:xfrm>
            <a:off x="737235" y="2294890"/>
            <a:ext cx="5010150" cy="645160"/>
          </a:xfrm>
          <a:prstGeom prst="rect">
            <a:avLst/>
          </a:prstGeom>
          <a:noFill/>
        </p:spPr>
        <p:txBody>
          <a:bodyPr wrap="square" rtlCol="0" anchor="t">
            <a:spAutoFit/>
          </a:bodyPr>
          <a:p>
            <a:r>
              <a:rPr lang="zh-CN" altLang="en-US" b="1" dirty="0">
                <a:latin typeface="楷体" panose="02010609060101010101" charset="-122"/>
                <a:ea typeface="楷体" panose="02010609060101010101" charset="-122"/>
                <a:sym typeface="+mn-ea"/>
              </a:rPr>
              <a:t>是巴黎和会的继续，重新调整和确立战胜国在</a:t>
            </a:r>
            <a:r>
              <a:rPr lang="zh-CN" altLang="en-US" b="1" dirty="0">
                <a:solidFill>
                  <a:srgbClr val="FF0000"/>
                </a:solidFill>
                <a:latin typeface="楷体" panose="02010609060101010101" charset="-122"/>
                <a:ea typeface="楷体" panose="02010609060101010101" charset="-122"/>
                <a:sym typeface="+mn-ea"/>
              </a:rPr>
              <a:t>东亚和太平洋</a:t>
            </a:r>
            <a:r>
              <a:rPr lang="zh-CN" altLang="en-US" b="1" dirty="0">
                <a:latin typeface="楷体" panose="02010609060101010101" charset="-122"/>
                <a:ea typeface="楷体" panose="02010609060101010101" charset="-122"/>
                <a:sym typeface="+mn-ea"/>
              </a:rPr>
              <a:t>地区的关系</a:t>
            </a:r>
            <a:endParaRPr lang="zh-CN" altLang="en-US"/>
          </a:p>
        </p:txBody>
      </p:sp>
      <p:sp>
        <p:nvSpPr>
          <p:cNvPr id="14" name="文本框 13"/>
          <p:cNvSpPr txBox="1"/>
          <p:nvPr/>
        </p:nvSpPr>
        <p:spPr>
          <a:xfrm>
            <a:off x="-7620" y="2940050"/>
            <a:ext cx="2251710" cy="368300"/>
          </a:xfrm>
          <a:prstGeom prst="rect">
            <a:avLst/>
          </a:prstGeom>
          <a:noFill/>
        </p:spPr>
        <p:txBody>
          <a:bodyPr wrap="none" rtlCol="0" anchor="t">
            <a:spAutoFit/>
          </a:bodyPr>
          <a:p>
            <a:r>
              <a:rPr lang="zh-CN" altLang="en-US" b="1" noProof="0" dirty="0">
                <a:solidFill>
                  <a:schemeClr val="tx1"/>
                </a:solidFill>
                <a:effectLst/>
                <a:latin typeface="方正粗黑宋简体" panose="02000000000000000000" charset="-122"/>
                <a:ea typeface="方正粗黑宋简体" panose="02000000000000000000" charset="-122"/>
                <a:sym typeface="+mn-ea"/>
              </a:rPr>
              <a:t>《九国公约》内容：</a:t>
            </a:r>
            <a:endParaRPr lang="zh-CN" altLang="en-US" b="1" noProof="0" dirty="0">
              <a:solidFill>
                <a:schemeClr val="tx1"/>
              </a:solidFill>
              <a:effectLst/>
              <a:latin typeface="方正粗黑宋简体" panose="02000000000000000000" charset="-122"/>
              <a:ea typeface="方正粗黑宋简体" panose="02000000000000000000" charset="-122"/>
              <a:sym typeface="+mn-ea"/>
            </a:endParaRPr>
          </a:p>
        </p:txBody>
      </p:sp>
      <p:sp>
        <p:nvSpPr>
          <p:cNvPr id="15" name="文本框 14"/>
          <p:cNvSpPr txBox="1"/>
          <p:nvPr/>
        </p:nvSpPr>
        <p:spPr>
          <a:xfrm>
            <a:off x="-7620" y="3308350"/>
            <a:ext cx="5754370" cy="1198880"/>
          </a:xfrm>
          <a:prstGeom prst="rect">
            <a:avLst/>
          </a:prstGeom>
          <a:noFill/>
        </p:spPr>
        <p:txBody>
          <a:bodyPr wrap="square" rtlCol="0" anchor="t">
            <a:spAutoFit/>
          </a:bodyPr>
          <a:p>
            <a:pPr indent="0">
              <a:buFont typeface="Wingdings" panose="05000000000000000000" pitchFamily="2" charset="2"/>
              <a:buNone/>
            </a:pPr>
            <a:r>
              <a:rPr lang="zh-CN" altLang="en-US" b="1" dirty="0">
                <a:latin typeface="楷体" panose="02010609060101010101" charset="-122"/>
                <a:ea typeface="楷体" panose="02010609060101010101" charset="-122"/>
                <a:sym typeface="+mn-ea"/>
              </a:rPr>
              <a:t>公约宣称</a:t>
            </a:r>
            <a:r>
              <a:rPr lang="zh-CN" altLang="en-US" b="1" dirty="0">
                <a:solidFill>
                  <a:srgbClr val="FF0000"/>
                </a:solidFill>
                <a:latin typeface="楷体" panose="02010609060101010101" charset="-122"/>
                <a:ea typeface="楷体" panose="02010609060101010101" charset="-122"/>
                <a:sym typeface="+mn-ea"/>
              </a:rPr>
              <a:t>尊重中国</a:t>
            </a:r>
            <a:r>
              <a:rPr lang="zh-CN" altLang="en-US" b="1" dirty="0">
                <a:latin typeface="楷体" panose="02010609060101010101" charset="-122"/>
                <a:ea typeface="楷体" panose="02010609060101010101" charset="-122"/>
                <a:sym typeface="+mn-ea"/>
              </a:rPr>
              <a:t>的主权、独立与领土完整，建立并维护</a:t>
            </a:r>
            <a:r>
              <a:rPr lang="zh-CN" altLang="en-US" b="1" dirty="0">
                <a:solidFill>
                  <a:srgbClr val="FF0000"/>
                </a:solidFill>
                <a:latin typeface="楷体" panose="02010609060101010101" charset="-122"/>
                <a:ea typeface="楷体" panose="02010609060101010101" charset="-122"/>
                <a:sym typeface="+mn-ea"/>
              </a:rPr>
              <a:t>各国</a:t>
            </a:r>
            <a:r>
              <a:rPr lang="zh-CN" altLang="en-US" b="1" dirty="0">
                <a:latin typeface="楷体" panose="02010609060101010101" charset="-122"/>
                <a:ea typeface="楷体" panose="02010609060101010101" charset="-122"/>
                <a:sym typeface="+mn-ea"/>
              </a:rPr>
              <a:t>在中国的商务实业</a:t>
            </a:r>
            <a:r>
              <a:rPr lang="zh-CN" altLang="en-US" b="1" dirty="0">
                <a:solidFill>
                  <a:srgbClr val="FF0000"/>
                </a:solidFill>
                <a:latin typeface="楷体" panose="02010609060101010101" charset="-122"/>
                <a:ea typeface="楷体" panose="02010609060101010101" charset="-122"/>
                <a:sym typeface="+mn-ea"/>
              </a:rPr>
              <a:t>机会均等原则</a:t>
            </a:r>
            <a:endParaRPr lang="en-US" altLang="zh-CN" b="1" dirty="0">
              <a:solidFill>
                <a:srgbClr val="FF0000"/>
              </a:solidFill>
              <a:latin typeface="楷体" panose="02010609060101010101" charset="-122"/>
              <a:ea typeface="楷体" panose="02010609060101010101" charset="-122"/>
            </a:endParaRPr>
          </a:p>
          <a:p>
            <a:pPr indent="0">
              <a:buFont typeface="Wingdings" panose="05000000000000000000" pitchFamily="2" charset="2"/>
              <a:buNone/>
            </a:pPr>
            <a:r>
              <a:rPr lang="zh-CN" altLang="en-US" b="1" dirty="0">
                <a:latin typeface="楷体" panose="02010609060101010101" charset="-122"/>
                <a:ea typeface="楷体" panose="02010609060101010101" charset="-122"/>
                <a:sym typeface="+mn-ea"/>
              </a:rPr>
              <a:t>列强对中国提出的取消治外法权、关税自主和收回租界等</a:t>
            </a:r>
            <a:r>
              <a:rPr lang="zh-CN" altLang="en-US" b="1" dirty="0">
                <a:solidFill>
                  <a:srgbClr val="FF0000"/>
                </a:solidFill>
                <a:latin typeface="楷体" panose="02010609060101010101" charset="-122"/>
                <a:ea typeface="楷体" panose="02010609060101010101" charset="-122"/>
                <a:sym typeface="+mn-ea"/>
              </a:rPr>
              <a:t>正义要求</a:t>
            </a:r>
            <a:r>
              <a:rPr lang="zh-CN" altLang="en-US" b="1" dirty="0">
                <a:latin typeface="楷体" panose="02010609060101010101" charset="-122"/>
                <a:ea typeface="楷体" panose="02010609060101010101" charset="-122"/>
                <a:sym typeface="+mn-ea"/>
              </a:rPr>
              <a:t>，都予以</a:t>
            </a:r>
            <a:r>
              <a:rPr lang="zh-CN" altLang="en-US" b="1" dirty="0">
                <a:solidFill>
                  <a:srgbClr val="FF0000"/>
                </a:solidFill>
                <a:latin typeface="楷体" panose="02010609060101010101" charset="-122"/>
                <a:ea typeface="楷体" panose="02010609060101010101" charset="-122"/>
                <a:sym typeface="+mn-ea"/>
              </a:rPr>
              <a:t>拒绝</a:t>
            </a:r>
            <a:endParaRPr lang="zh-CN" altLang="en-US"/>
          </a:p>
        </p:txBody>
      </p:sp>
      <p:sp>
        <p:nvSpPr>
          <p:cNvPr id="16" name="文本框 15"/>
          <p:cNvSpPr txBox="1"/>
          <p:nvPr/>
        </p:nvSpPr>
        <p:spPr>
          <a:xfrm>
            <a:off x="-7620" y="4507230"/>
            <a:ext cx="872490" cy="368300"/>
          </a:xfrm>
          <a:prstGeom prst="rect">
            <a:avLst/>
          </a:prstGeom>
          <a:noFill/>
        </p:spPr>
        <p:txBody>
          <a:bodyPr wrap="none" rtlCol="0" anchor="t">
            <a:spAutoFit/>
          </a:bodyPr>
          <a:p>
            <a:r>
              <a:rPr lang="zh-CN" altLang="en-US" b="1" dirty="0">
                <a:solidFill>
                  <a:schemeClr val="tx1"/>
                </a:solidFill>
                <a:latin typeface="方正粗黑宋简体" panose="02000000000000000000" charset="-122"/>
                <a:ea typeface="方正粗黑宋简体" panose="02000000000000000000" charset="-122"/>
                <a:cs typeface="楷体" panose="02010609060101010101" charset="-122"/>
                <a:sym typeface="+mn-ea"/>
              </a:rPr>
              <a:t>影响：</a:t>
            </a:r>
            <a:endParaRPr lang="zh-CN" altLang="en-US" b="1" dirty="0">
              <a:solidFill>
                <a:schemeClr val="tx1"/>
              </a:solidFill>
              <a:latin typeface="方正粗黑宋简体" panose="02000000000000000000" charset="-122"/>
              <a:ea typeface="方正粗黑宋简体" panose="02000000000000000000" charset="-122"/>
              <a:cs typeface="楷体" panose="02010609060101010101" charset="-122"/>
              <a:sym typeface="+mn-ea"/>
            </a:endParaRPr>
          </a:p>
        </p:txBody>
      </p:sp>
      <p:sp>
        <p:nvSpPr>
          <p:cNvPr id="17" name="文本框 16"/>
          <p:cNvSpPr txBox="1"/>
          <p:nvPr/>
        </p:nvSpPr>
        <p:spPr>
          <a:xfrm>
            <a:off x="679450" y="4507230"/>
            <a:ext cx="5067300" cy="1476375"/>
          </a:xfrm>
          <a:prstGeom prst="rect">
            <a:avLst/>
          </a:prstGeom>
          <a:noFill/>
        </p:spPr>
        <p:txBody>
          <a:bodyPr wrap="square" rtlCol="0" anchor="t">
            <a:spAutoFit/>
          </a:bodyPr>
          <a:p>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对美国：</a:t>
            </a:r>
            <a:r>
              <a:rPr lang="en-US" altLang="zh-CN" b="1" dirty="0">
                <a:latin typeface="楷体" panose="02010609060101010101" charset="-122"/>
                <a:ea typeface="楷体" panose="02010609060101010101" charset="-122"/>
                <a:cs typeface="楷体" panose="02010609060101010101" charset="-122"/>
                <a:sym typeface="+mn-ea"/>
              </a:rPr>
              <a:t>《</a:t>
            </a:r>
            <a:r>
              <a:rPr lang="zh-CN" altLang="en-US" b="1" dirty="0">
                <a:latin typeface="楷体" panose="02010609060101010101" charset="-122"/>
                <a:ea typeface="楷体" panose="02010609060101010101" charset="-122"/>
                <a:cs typeface="楷体" panose="02010609060101010101" charset="-122"/>
                <a:sym typeface="+mn-ea"/>
              </a:rPr>
              <a:t>九国公约</a:t>
            </a:r>
            <a:r>
              <a:rPr lang="en-US" altLang="zh-CN" b="1" dirty="0">
                <a:latin typeface="楷体" panose="02010609060101010101" charset="-122"/>
                <a:ea typeface="楷体" panose="02010609060101010101" charset="-122"/>
                <a:cs typeface="楷体" panose="02010609060101010101" charset="-122"/>
                <a:sym typeface="+mn-ea"/>
              </a:rPr>
              <a:t>》</a:t>
            </a:r>
            <a:r>
              <a:rPr lang="zh-CN" altLang="en-US" b="1" dirty="0">
                <a:latin typeface="楷体" panose="02010609060101010101" charset="-122"/>
                <a:ea typeface="楷体" panose="02010609060101010101" charset="-122"/>
                <a:cs typeface="楷体" panose="02010609060101010101" charset="-122"/>
                <a:sym typeface="+mn-ea"/>
              </a:rPr>
              <a:t>实现了</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美国</a:t>
            </a:r>
            <a:r>
              <a:rPr lang="zh-CN" altLang="en-US" b="1" dirty="0">
                <a:latin typeface="楷体" panose="02010609060101010101" charset="-122"/>
                <a:ea typeface="楷体" panose="02010609060101010101" charset="-122"/>
                <a:cs typeface="楷体" panose="02010609060101010101" charset="-122"/>
                <a:sym typeface="+mn-ea"/>
              </a:rPr>
              <a:t>长期追求的“</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门户开放</a:t>
            </a:r>
            <a:r>
              <a:rPr lang="zh-CN" altLang="en-US" b="1" dirty="0">
                <a:latin typeface="楷体" panose="02010609060101010101" charset="-122"/>
                <a:ea typeface="楷体" panose="02010609060101010101" charset="-122"/>
                <a:cs typeface="楷体" panose="02010609060101010101" charset="-122"/>
                <a:sym typeface="+mn-ea"/>
              </a:rPr>
              <a:t>”等目的；</a:t>
            </a:r>
            <a:endParaRPr lang="zh-CN" altLang="en-US" b="1" dirty="0">
              <a:latin typeface="楷体" panose="02010609060101010101" charset="-122"/>
              <a:ea typeface="楷体" panose="02010609060101010101" charset="-122"/>
              <a:cs typeface="楷体" panose="02010609060101010101" charset="-122"/>
            </a:endParaRPr>
          </a:p>
          <a:p>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对日本：</a:t>
            </a:r>
            <a:r>
              <a:rPr lang="zh-CN" altLang="en-US" b="1" dirty="0">
                <a:latin typeface="楷体" panose="02010609060101010101" charset="-122"/>
                <a:ea typeface="楷体" panose="02010609060101010101" charset="-122"/>
                <a:cs typeface="楷体" panose="02010609060101010101" charset="-122"/>
                <a:sym typeface="+mn-ea"/>
              </a:rPr>
              <a:t>使</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日本</a:t>
            </a:r>
            <a:r>
              <a:rPr lang="zh-CN" altLang="en-US" b="1" dirty="0">
                <a:latin typeface="楷体" panose="02010609060101010101" charset="-122"/>
                <a:ea typeface="楷体" panose="02010609060101010101" charset="-122"/>
                <a:cs typeface="楷体" panose="02010609060101010101" charset="-122"/>
                <a:sym typeface="+mn-ea"/>
              </a:rPr>
              <a:t>独霸中国的企图未能实现；</a:t>
            </a:r>
            <a:endParaRPr lang="zh-CN" altLang="en-US" b="1" dirty="0">
              <a:latin typeface="楷体" panose="02010609060101010101" charset="-122"/>
              <a:ea typeface="楷体" panose="02010609060101010101" charset="-122"/>
              <a:cs typeface="楷体" panose="02010609060101010101" charset="-122"/>
            </a:endParaRPr>
          </a:p>
          <a:p>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对中国</a:t>
            </a:r>
            <a:r>
              <a:rPr lang="en-US" altLang="zh-CN" b="1" dirty="0">
                <a:solidFill>
                  <a:srgbClr val="FF0000"/>
                </a:solidFill>
                <a:latin typeface="楷体" panose="02010609060101010101" charset="-122"/>
                <a:ea typeface="楷体" panose="02010609060101010101" charset="-122"/>
                <a:cs typeface="楷体" panose="02010609060101010101" charset="-122"/>
                <a:sym typeface="+mn-ea"/>
              </a:rPr>
              <a:t>:</a:t>
            </a:r>
            <a:r>
              <a:rPr lang="zh-CN" altLang="en-US" b="1" dirty="0">
                <a:latin typeface="楷体" panose="02010609060101010101" charset="-122"/>
                <a:ea typeface="楷体" panose="02010609060101010101" charset="-122"/>
                <a:cs typeface="楷体" panose="02010609060101010101" charset="-122"/>
                <a:sym typeface="+mn-ea"/>
              </a:rPr>
              <a:t>维持了几个帝国主义国家</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共同支配中国</a:t>
            </a:r>
            <a:r>
              <a:rPr lang="zh-CN" altLang="en-US" b="1" dirty="0">
                <a:latin typeface="楷体" panose="02010609060101010101" charset="-122"/>
                <a:ea typeface="楷体" panose="02010609060101010101" charset="-122"/>
                <a:cs typeface="楷体" panose="02010609060101010101" charset="-122"/>
                <a:sym typeface="+mn-ea"/>
              </a:rPr>
              <a:t>的局面</a:t>
            </a:r>
            <a:endParaRPr lang="zh-CN" altLang="en-US"/>
          </a:p>
        </p:txBody>
      </p:sp>
      <p:sp>
        <p:nvSpPr>
          <p:cNvPr id="18" name="下箭头 17"/>
          <p:cNvSpPr/>
          <p:nvPr/>
        </p:nvSpPr>
        <p:spPr>
          <a:xfrm>
            <a:off x="2438400" y="5909310"/>
            <a:ext cx="361950" cy="37274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文本框 18"/>
          <p:cNvSpPr txBox="1"/>
          <p:nvPr/>
        </p:nvSpPr>
        <p:spPr>
          <a:xfrm>
            <a:off x="1722755" y="6282055"/>
            <a:ext cx="1970405" cy="521970"/>
          </a:xfrm>
          <a:prstGeom prst="rect">
            <a:avLst/>
          </a:prstGeom>
          <a:noFill/>
        </p:spPr>
        <p:txBody>
          <a:bodyPr wrap="none" rtlCol="0" anchor="t">
            <a:spAutoFit/>
          </a:bodyPr>
          <a:p>
            <a:r>
              <a:rPr lang="zh-CN" altLang="en-US" sz="2800" b="1" dirty="0">
                <a:solidFill>
                  <a:srgbClr val="002060"/>
                </a:solidFill>
                <a:effectLst/>
                <a:latin typeface="方正粗黑宋简体" panose="02000000000000000000" charset="-122"/>
                <a:ea typeface="方正粗黑宋简体" panose="02000000000000000000" charset="-122"/>
                <a:sym typeface="+mn-ea"/>
              </a:rPr>
              <a:t>华盛顿体系</a:t>
            </a:r>
            <a:endParaRPr lang="zh-CN" altLang="en-US" sz="2800" b="1" dirty="0">
              <a:solidFill>
                <a:srgbClr val="002060"/>
              </a:solidFill>
              <a:effectLst/>
              <a:latin typeface="方正粗黑宋简体" panose="02000000000000000000" charset="-122"/>
              <a:ea typeface="方正粗黑宋简体" panose="02000000000000000000" charset="-122"/>
              <a:sym typeface="+mn-ea"/>
            </a:endParaRPr>
          </a:p>
        </p:txBody>
      </p:sp>
      <p:sp>
        <p:nvSpPr>
          <p:cNvPr id="20" name="文本框 19"/>
          <p:cNvSpPr txBox="1"/>
          <p:nvPr/>
        </p:nvSpPr>
        <p:spPr>
          <a:xfrm>
            <a:off x="6054725" y="-12065"/>
            <a:ext cx="2711450" cy="368300"/>
          </a:xfrm>
          <a:prstGeom prst="rect">
            <a:avLst/>
          </a:prstGeom>
          <a:noFill/>
        </p:spPr>
        <p:txBody>
          <a:bodyPr wrap="none" rtlCol="0" anchor="t">
            <a:spAutoFit/>
          </a:bodyPr>
          <a:p>
            <a:r>
              <a:rPr lang="zh-CN" altLang="en-US" b="1" dirty="0">
                <a:solidFill>
                  <a:srgbClr val="FF0000"/>
                </a:solidFill>
                <a:latin typeface="方正粗黑宋简体" panose="02000000000000000000" charset="-122"/>
                <a:ea typeface="方正粗黑宋简体" panose="02000000000000000000" charset="-122"/>
                <a:cs typeface="方正粗黑宋简体" panose="02000000000000000000" charset="-122"/>
                <a:sym typeface="+mn-ea"/>
              </a:rPr>
              <a:t>评价凡尔赛</a:t>
            </a:r>
            <a:r>
              <a:rPr lang="en-US" altLang="zh-CN" b="1" dirty="0">
                <a:solidFill>
                  <a:srgbClr val="FF0000"/>
                </a:solidFill>
                <a:latin typeface="方正粗黑宋简体" panose="02000000000000000000" charset="-122"/>
                <a:ea typeface="方正粗黑宋简体" panose="02000000000000000000" charset="-122"/>
                <a:cs typeface="方正粗黑宋简体" panose="02000000000000000000" charset="-122"/>
                <a:sym typeface="+mn-ea"/>
              </a:rPr>
              <a:t>—</a:t>
            </a:r>
            <a:r>
              <a:rPr lang="zh-CN" altLang="en-US" b="1" dirty="0">
                <a:solidFill>
                  <a:srgbClr val="FF0000"/>
                </a:solidFill>
                <a:latin typeface="方正粗黑宋简体" panose="02000000000000000000" charset="-122"/>
                <a:ea typeface="方正粗黑宋简体" panose="02000000000000000000" charset="-122"/>
                <a:cs typeface="方正粗黑宋简体" panose="02000000000000000000" charset="-122"/>
                <a:sym typeface="+mn-ea"/>
              </a:rPr>
              <a:t>华盛顿体系</a:t>
            </a:r>
            <a:endParaRPr lang="zh-CN" altLang="en-US">
              <a:latin typeface="方正粗黑宋简体" panose="02000000000000000000" charset="-122"/>
              <a:ea typeface="方正粗黑宋简体" panose="02000000000000000000" charset="-122"/>
              <a:cs typeface="方正粗黑宋简体" panose="02000000000000000000" charset="-122"/>
            </a:endParaRPr>
          </a:p>
        </p:txBody>
      </p:sp>
      <p:sp>
        <p:nvSpPr>
          <p:cNvPr id="21" name="文本框 20"/>
          <p:cNvSpPr txBox="1"/>
          <p:nvPr/>
        </p:nvSpPr>
        <p:spPr>
          <a:xfrm>
            <a:off x="6054725" y="356235"/>
            <a:ext cx="872490" cy="368300"/>
          </a:xfrm>
          <a:prstGeom prst="rect">
            <a:avLst/>
          </a:prstGeom>
          <a:noFill/>
        </p:spPr>
        <p:txBody>
          <a:bodyPr wrap="none" rtlCol="0" anchor="t">
            <a:spAutoFit/>
          </a:bodyPr>
          <a:p>
            <a:r>
              <a:rPr lang="zh-CN" altLang="zh-CN" b="1" dirty="0">
                <a:solidFill>
                  <a:schemeClr val="tx1"/>
                </a:solidFill>
                <a:latin typeface="方正粗黑宋简体" panose="02000000000000000000" charset="-122"/>
                <a:ea typeface="方正粗黑宋简体" panose="02000000000000000000" charset="-122"/>
                <a:cs typeface="黑体" panose="02010609060101010101" pitchFamily="49" charset="-122"/>
                <a:sym typeface="+mn-ea"/>
              </a:rPr>
              <a:t>实质：</a:t>
            </a:r>
            <a:endParaRPr lang="zh-CN" altLang="zh-CN" b="1" dirty="0">
              <a:solidFill>
                <a:schemeClr val="tx1"/>
              </a:solidFill>
              <a:latin typeface="方正粗黑宋简体" panose="02000000000000000000" charset="-122"/>
              <a:ea typeface="方正粗黑宋简体" panose="02000000000000000000" charset="-122"/>
              <a:cs typeface="黑体" panose="02010609060101010101" pitchFamily="49" charset="-122"/>
              <a:sym typeface="+mn-ea"/>
            </a:endParaRPr>
          </a:p>
        </p:txBody>
      </p:sp>
      <p:sp>
        <p:nvSpPr>
          <p:cNvPr id="23" name="文本框 22"/>
          <p:cNvSpPr txBox="1"/>
          <p:nvPr/>
        </p:nvSpPr>
        <p:spPr>
          <a:xfrm>
            <a:off x="6780530" y="356235"/>
            <a:ext cx="3440430" cy="368300"/>
          </a:xfrm>
          <a:prstGeom prst="rect">
            <a:avLst/>
          </a:prstGeom>
          <a:noFill/>
        </p:spPr>
        <p:txBody>
          <a:bodyPr wrap="square" rtlCol="0" anchor="t">
            <a:spAutoFit/>
          </a:bodyPr>
          <a:p>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帝国主义重新瓜分世界的新体系</a:t>
            </a:r>
            <a:endParaRPr lang="zh-CN" altLang="en-US" b="1" dirty="0">
              <a:solidFill>
                <a:srgbClr val="FF0000"/>
              </a:solidFill>
              <a:latin typeface="楷体" panose="02010609060101010101" charset="-122"/>
              <a:ea typeface="楷体" panose="02010609060101010101" charset="-122"/>
              <a:cs typeface="楷体" panose="02010609060101010101" charset="-122"/>
              <a:sym typeface="+mn-ea"/>
            </a:endParaRPr>
          </a:p>
        </p:txBody>
      </p:sp>
      <p:sp>
        <p:nvSpPr>
          <p:cNvPr id="24" name="文本框 23"/>
          <p:cNvSpPr txBox="1"/>
          <p:nvPr/>
        </p:nvSpPr>
        <p:spPr>
          <a:xfrm>
            <a:off x="6054725" y="724535"/>
            <a:ext cx="1332230" cy="368300"/>
          </a:xfrm>
          <a:prstGeom prst="rect">
            <a:avLst/>
          </a:prstGeom>
          <a:noFill/>
        </p:spPr>
        <p:txBody>
          <a:bodyPr wrap="none" rtlCol="0" anchor="t">
            <a:spAutoFit/>
          </a:bodyPr>
          <a:p>
            <a:r>
              <a:rPr lang="zh-CN" altLang="en-US" b="1" dirty="0">
                <a:solidFill>
                  <a:schemeClr val="tx1"/>
                </a:solidFill>
                <a:latin typeface="方正粗黑宋简体" panose="02000000000000000000" charset="-122"/>
                <a:ea typeface="方正粗黑宋简体" panose="02000000000000000000" charset="-122"/>
                <a:cs typeface="黑体" panose="02010609060101010101" pitchFamily="49" charset="-122"/>
                <a:sym typeface="+mn-ea"/>
              </a:rPr>
              <a:t>积极影响：</a:t>
            </a:r>
            <a:endParaRPr lang="zh-CN" altLang="en-US" b="1" dirty="0">
              <a:solidFill>
                <a:schemeClr val="tx1"/>
              </a:solidFill>
              <a:latin typeface="方正粗黑宋简体" panose="02000000000000000000" charset="-122"/>
              <a:ea typeface="方正粗黑宋简体" panose="02000000000000000000" charset="-122"/>
              <a:cs typeface="黑体" panose="02010609060101010101" pitchFamily="49" charset="-122"/>
              <a:sym typeface="+mn-ea"/>
            </a:endParaRPr>
          </a:p>
        </p:txBody>
      </p:sp>
      <p:sp>
        <p:nvSpPr>
          <p:cNvPr id="25" name="文本框 24"/>
          <p:cNvSpPr txBox="1"/>
          <p:nvPr/>
        </p:nvSpPr>
        <p:spPr>
          <a:xfrm>
            <a:off x="7174230" y="724535"/>
            <a:ext cx="4928235" cy="645160"/>
          </a:xfrm>
          <a:prstGeom prst="rect">
            <a:avLst/>
          </a:prstGeom>
          <a:noFill/>
        </p:spPr>
        <p:txBody>
          <a:bodyPr wrap="square" rtlCol="0" anchor="t">
            <a:spAutoFit/>
          </a:bodyPr>
          <a:p>
            <a:r>
              <a:rPr lang="zh-CN" altLang="en-US" b="1" dirty="0">
                <a:solidFill>
                  <a:schemeClr val="tx1"/>
                </a:solidFill>
                <a:latin typeface="楷体" panose="02010609060101010101" charset="-122"/>
                <a:ea typeface="楷体" panose="02010609060101010101" charset="-122"/>
                <a:cs typeface="楷体" panose="02010609060101010101" charset="-122"/>
                <a:sym typeface="+mn-ea"/>
              </a:rPr>
              <a:t>它建立了战后帝国主义的世界和平秩序</a:t>
            </a:r>
            <a:r>
              <a:rPr lang="en-US" altLang="zh-CN" b="1" dirty="0">
                <a:solidFill>
                  <a:schemeClr val="tx1"/>
                </a:solidFill>
                <a:latin typeface="楷体" panose="02010609060101010101" charset="-122"/>
                <a:ea typeface="楷体" panose="02010609060101010101" charset="-122"/>
                <a:cs typeface="楷体" panose="02010609060101010101" charset="-122"/>
                <a:sym typeface="+mn-ea"/>
              </a:rPr>
              <a:t>,</a:t>
            </a:r>
            <a:r>
              <a:rPr lang="zh-CN" altLang="en-US" b="1" dirty="0">
                <a:solidFill>
                  <a:schemeClr val="tx1"/>
                </a:solidFill>
                <a:latin typeface="楷体" panose="02010609060101010101" charset="-122"/>
                <a:ea typeface="楷体" panose="02010609060101010101" charset="-122"/>
                <a:cs typeface="楷体" panose="02010609060101010101" charset="-122"/>
                <a:sym typeface="+mn-ea"/>
              </a:rPr>
              <a:t>使世界处于相对稳定时期；</a:t>
            </a:r>
            <a:endParaRPr lang="zh-CN" altLang="en-US" b="1" dirty="0">
              <a:solidFill>
                <a:schemeClr val="tx1"/>
              </a:solidFill>
              <a:latin typeface="楷体" panose="02010609060101010101" charset="-122"/>
              <a:ea typeface="楷体" panose="02010609060101010101" charset="-122"/>
              <a:cs typeface="楷体" panose="02010609060101010101" charset="-122"/>
              <a:sym typeface="+mn-ea"/>
            </a:endParaRPr>
          </a:p>
        </p:txBody>
      </p:sp>
      <p:sp>
        <p:nvSpPr>
          <p:cNvPr id="26" name="文本框 25"/>
          <p:cNvSpPr txBox="1"/>
          <p:nvPr/>
        </p:nvSpPr>
        <p:spPr>
          <a:xfrm>
            <a:off x="6071870" y="1325880"/>
            <a:ext cx="1102360" cy="368300"/>
          </a:xfrm>
          <a:prstGeom prst="rect">
            <a:avLst/>
          </a:prstGeom>
          <a:noFill/>
        </p:spPr>
        <p:txBody>
          <a:bodyPr wrap="none" rtlCol="0" anchor="t">
            <a:spAutoFit/>
          </a:bodyPr>
          <a:p>
            <a:r>
              <a:rPr lang="zh-CN" altLang="en-US" b="1" dirty="0">
                <a:solidFill>
                  <a:schemeClr val="tx1"/>
                </a:solidFill>
                <a:latin typeface="方正粗黑宋简体" panose="02000000000000000000" charset="-122"/>
                <a:ea typeface="方正粗黑宋简体" panose="02000000000000000000" charset="-122"/>
                <a:cs typeface="黑体" panose="02010609060101010101" pitchFamily="49" charset="-122"/>
                <a:sym typeface="+mn-ea"/>
              </a:rPr>
              <a:t>局限性：</a:t>
            </a:r>
            <a:endParaRPr lang="zh-CN" altLang="en-US" b="1" dirty="0">
              <a:solidFill>
                <a:schemeClr val="tx1"/>
              </a:solidFill>
              <a:latin typeface="方正粗黑宋简体" panose="02000000000000000000" charset="-122"/>
              <a:ea typeface="方正粗黑宋简体" panose="02000000000000000000" charset="-122"/>
              <a:cs typeface="黑体" panose="02010609060101010101" pitchFamily="49" charset="-122"/>
              <a:sym typeface="+mn-ea"/>
            </a:endParaRPr>
          </a:p>
        </p:txBody>
      </p:sp>
      <p:sp>
        <p:nvSpPr>
          <p:cNvPr id="27" name="文本框 26"/>
          <p:cNvSpPr txBox="1"/>
          <p:nvPr/>
        </p:nvSpPr>
        <p:spPr>
          <a:xfrm>
            <a:off x="6998970" y="1325880"/>
            <a:ext cx="5103495" cy="645160"/>
          </a:xfrm>
          <a:prstGeom prst="rect">
            <a:avLst/>
          </a:prstGeom>
          <a:noFill/>
        </p:spPr>
        <p:txBody>
          <a:bodyPr wrap="square" rtlCol="0" anchor="t">
            <a:spAutoFit/>
          </a:bodyPr>
          <a:p>
            <a:r>
              <a:rPr lang="zh-CN" altLang="en-US" b="1" dirty="0">
                <a:solidFill>
                  <a:schemeClr val="tx1"/>
                </a:solidFill>
                <a:latin typeface="楷体" panose="02010609060101010101" charset="-122"/>
                <a:ea typeface="楷体" panose="02010609060101010101" charset="-122"/>
                <a:cs typeface="楷体" panose="02010609060101010101" charset="-122"/>
                <a:sym typeface="+mn-ea"/>
              </a:rPr>
              <a:t>但这一体系没有从根本上消除帝国主义国家之间的矛盾，为新的世界大战埋下了祸根</a:t>
            </a:r>
            <a:r>
              <a:rPr lang="en-US" altLang="zh-CN" b="1" dirty="0">
                <a:solidFill>
                  <a:schemeClr val="tx1"/>
                </a:solidFill>
                <a:latin typeface="楷体" panose="02010609060101010101" charset="-122"/>
                <a:ea typeface="楷体" panose="02010609060101010101" charset="-122"/>
                <a:cs typeface="楷体" panose="02010609060101010101" charset="-122"/>
                <a:sym typeface="+mn-ea"/>
              </a:rPr>
              <a:t>.</a:t>
            </a:r>
            <a:endParaRPr lang="en-US" altLang="zh-CN" b="1" dirty="0">
              <a:solidFill>
                <a:schemeClr val="tx1"/>
              </a:solidFill>
              <a:latin typeface="楷体" panose="02010609060101010101" charset="-122"/>
              <a:ea typeface="楷体" panose="02010609060101010101" charset="-122"/>
              <a:cs typeface="楷体" panose="02010609060101010101"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additive="base">
                                        <p:cTn id="22" dur="500" fill="hold"/>
                                        <p:tgtEl>
                                          <p:spTgt spid="9"/>
                                        </p:tgtEl>
                                        <p:attrNameLst>
                                          <p:attrName>ppt_x</p:attrName>
                                        </p:attrNameLst>
                                      </p:cBhvr>
                                      <p:tavLst>
                                        <p:tav tm="0">
                                          <p:val>
                                            <p:strVal val="#ppt_x"/>
                                          </p:val>
                                        </p:tav>
                                        <p:tav tm="100000">
                                          <p:val>
                                            <p:strVal val="#ppt_x"/>
                                          </p:val>
                                        </p:tav>
                                      </p:tavLst>
                                    </p:anim>
                                    <p:anim calcmode="lin" valueType="num">
                                      <p:cBhvr additive="base">
                                        <p:cTn id="23" dur="500" fill="hold"/>
                                        <p:tgtEl>
                                          <p:spTgt spid="9"/>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10"/>
                                        </p:tgtEl>
                                        <p:attrNameLst>
                                          <p:attrName>style.visibility</p:attrName>
                                        </p:attrNameLst>
                                      </p:cBhvr>
                                      <p:to>
                                        <p:strVal val="visible"/>
                                      </p:to>
                                    </p:set>
                                    <p:anim calcmode="lin" valueType="num">
                                      <p:cBhvr additive="base">
                                        <p:cTn id="27" dur="500" fill="hold"/>
                                        <p:tgtEl>
                                          <p:spTgt spid="10"/>
                                        </p:tgtEl>
                                        <p:attrNameLst>
                                          <p:attrName>ppt_x</p:attrName>
                                        </p:attrNameLst>
                                      </p:cBhvr>
                                      <p:tavLst>
                                        <p:tav tm="0">
                                          <p:val>
                                            <p:strVal val="#ppt_x"/>
                                          </p:val>
                                        </p:tav>
                                        <p:tav tm="100000">
                                          <p:val>
                                            <p:strVal val="#ppt_x"/>
                                          </p:val>
                                        </p:tav>
                                      </p:tavLst>
                                    </p:anim>
                                    <p:anim calcmode="lin" valueType="num">
                                      <p:cBhvr additive="base">
                                        <p:cTn id="28" dur="500" fill="hold"/>
                                        <p:tgtEl>
                                          <p:spTgt spid="10"/>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grpId="0" nodeType="afterEffect">
                                  <p:stCondLst>
                                    <p:cond delay="0"/>
                                  </p:stCondLst>
                                  <p:childTnLst>
                                    <p:set>
                                      <p:cBhvr>
                                        <p:cTn id="31" dur="1" fill="hold">
                                          <p:stCondLst>
                                            <p:cond delay="0"/>
                                          </p:stCondLst>
                                        </p:cTn>
                                        <p:tgtEl>
                                          <p:spTgt spid="11"/>
                                        </p:tgtEl>
                                        <p:attrNameLst>
                                          <p:attrName>style.visibility</p:attrName>
                                        </p:attrNameLst>
                                      </p:cBhvr>
                                      <p:to>
                                        <p:strVal val="visible"/>
                                      </p:to>
                                    </p:set>
                                    <p:anim calcmode="lin" valueType="num">
                                      <p:cBhvr additive="base">
                                        <p:cTn id="32" dur="500" fill="hold"/>
                                        <p:tgtEl>
                                          <p:spTgt spid="11"/>
                                        </p:tgtEl>
                                        <p:attrNameLst>
                                          <p:attrName>ppt_x</p:attrName>
                                        </p:attrNameLst>
                                      </p:cBhvr>
                                      <p:tavLst>
                                        <p:tav tm="0">
                                          <p:val>
                                            <p:strVal val="#ppt_x"/>
                                          </p:val>
                                        </p:tav>
                                        <p:tav tm="100000">
                                          <p:val>
                                            <p:strVal val="#ppt_x"/>
                                          </p:val>
                                        </p:tav>
                                      </p:tavLst>
                                    </p:anim>
                                    <p:anim calcmode="lin" valueType="num">
                                      <p:cBhvr additive="base">
                                        <p:cTn id="33" dur="500" fill="hold"/>
                                        <p:tgtEl>
                                          <p:spTgt spid="11"/>
                                        </p:tgtEl>
                                        <p:attrNameLst>
                                          <p:attrName>ppt_y</p:attrName>
                                        </p:attrNameLst>
                                      </p:cBhvr>
                                      <p:tavLst>
                                        <p:tav tm="0">
                                          <p:val>
                                            <p:strVal val="1+#ppt_h/2"/>
                                          </p:val>
                                        </p:tav>
                                        <p:tav tm="100000">
                                          <p:val>
                                            <p:strVal val="#ppt_y"/>
                                          </p:val>
                                        </p:tav>
                                      </p:tavLst>
                                    </p:anim>
                                  </p:childTnLst>
                                </p:cTn>
                              </p:par>
                            </p:childTnLst>
                          </p:cTn>
                        </p:par>
                        <p:par>
                          <p:cTn id="34" fill="hold">
                            <p:stCondLst>
                              <p:cond delay="3000"/>
                            </p:stCondLst>
                            <p:childTnLst>
                              <p:par>
                                <p:cTn id="35" presetID="2" presetClass="entr" presetSubtype="4" fill="hold" grpId="0" nodeType="after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par>
                          <p:cTn id="39" fill="hold">
                            <p:stCondLst>
                              <p:cond delay="3500"/>
                            </p:stCondLst>
                            <p:childTnLst>
                              <p:par>
                                <p:cTn id="40" presetID="2" presetClass="entr" presetSubtype="4" fill="hold" grpId="0" nodeType="afterEffect">
                                  <p:stCondLst>
                                    <p:cond delay="0"/>
                                  </p:stCondLst>
                                  <p:childTnLst>
                                    <p:set>
                                      <p:cBhvr>
                                        <p:cTn id="41" dur="1" fill="hold">
                                          <p:stCondLst>
                                            <p:cond delay="0"/>
                                          </p:stCondLst>
                                        </p:cTn>
                                        <p:tgtEl>
                                          <p:spTgt spid="13"/>
                                        </p:tgtEl>
                                        <p:attrNameLst>
                                          <p:attrName>style.visibility</p:attrName>
                                        </p:attrNameLst>
                                      </p:cBhvr>
                                      <p:to>
                                        <p:strVal val="visible"/>
                                      </p:to>
                                    </p:set>
                                    <p:anim calcmode="lin" valueType="num">
                                      <p:cBhvr additive="base">
                                        <p:cTn id="42" dur="500" fill="hold"/>
                                        <p:tgtEl>
                                          <p:spTgt spid="13"/>
                                        </p:tgtEl>
                                        <p:attrNameLst>
                                          <p:attrName>ppt_x</p:attrName>
                                        </p:attrNameLst>
                                      </p:cBhvr>
                                      <p:tavLst>
                                        <p:tav tm="0">
                                          <p:val>
                                            <p:strVal val="#ppt_x"/>
                                          </p:val>
                                        </p:tav>
                                        <p:tav tm="100000">
                                          <p:val>
                                            <p:strVal val="#ppt_x"/>
                                          </p:val>
                                        </p:tav>
                                      </p:tavLst>
                                    </p:anim>
                                    <p:anim calcmode="lin" valueType="num">
                                      <p:cBhvr additive="base">
                                        <p:cTn id="43" dur="500" fill="hold"/>
                                        <p:tgtEl>
                                          <p:spTgt spid="13"/>
                                        </p:tgtEl>
                                        <p:attrNameLst>
                                          <p:attrName>ppt_y</p:attrName>
                                        </p:attrNameLst>
                                      </p:cBhvr>
                                      <p:tavLst>
                                        <p:tav tm="0">
                                          <p:val>
                                            <p:strVal val="1+#ppt_h/2"/>
                                          </p:val>
                                        </p:tav>
                                        <p:tav tm="100000">
                                          <p:val>
                                            <p:strVal val="#ppt_y"/>
                                          </p:val>
                                        </p:tav>
                                      </p:tavLst>
                                    </p:anim>
                                  </p:childTnLst>
                                </p:cTn>
                              </p:par>
                            </p:childTnLst>
                          </p:cTn>
                        </p:par>
                        <p:par>
                          <p:cTn id="44" fill="hold">
                            <p:stCondLst>
                              <p:cond delay="4000"/>
                            </p:stCondLst>
                            <p:childTnLst>
                              <p:par>
                                <p:cTn id="45" presetID="2" presetClass="entr" presetSubtype="4" fill="hold" grpId="0" nodeType="after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additive="base">
                                        <p:cTn id="47" dur="500" fill="hold"/>
                                        <p:tgtEl>
                                          <p:spTgt spid="15"/>
                                        </p:tgtEl>
                                        <p:attrNameLst>
                                          <p:attrName>ppt_x</p:attrName>
                                        </p:attrNameLst>
                                      </p:cBhvr>
                                      <p:tavLst>
                                        <p:tav tm="0">
                                          <p:val>
                                            <p:strVal val="#ppt_x"/>
                                          </p:val>
                                        </p:tav>
                                        <p:tav tm="100000">
                                          <p:val>
                                            <p:strVal val="#ppt_x"/>
                                          </p:val>
                                        </p:tav>
                                      </p:tavLst>
                                    </p:anim>
                                    <p:anim calcmode="lin" valueType="num">
                                      <p:cBhvr additive="base">
                                        <p:cTn id="48" dur="500" fill="hold"/>
                                        <p:tgtEl>
                                          <p:spTgt spid="15"/>
                                        </p:tgtEl>
                                        <p:attrNameLst>
                                          <p:attrName>ppt_y</p:attrName>
                                        </p:attrNameLst>
                                      </p:cBhvr>
                                      <p:tavLst>
                                        <p:tav tm="0">
                                          <p:val>
                                            <p:strVal val="1+#ppt_h/2"/>
                                          </p:val>
                                        </p:tav>
                                        <p:tav tm="100000">
                                          <p:val>
                                            <p:strVal val="#ppt_y"/>
                                          </p:val>
                                        </p:tav>
                                      </p:tavLst>
                                    </p:anim>
                                  </p:childTnLst>
                                </p:cTn>
                              </p:par>
                            </p:childTnLst>
                          </p:cTn>
                        </p:par>
                        <p:par>
                          <p:cTn id="49" fill="hold">
                            <p:stCondLst>
                              <p:cond delay="4500"/>
                            </p:stCondLst>
                            <p:childTnLst>
                              <p:par>
                                <p:cTn id="50" presetID="2" presetClass="entr" presetSubtype="4" fill="hold" grpId="0" nodeType="afterEffect">
                                  <p:stCondLst>
                                    <p:cond delay="0"/>
                                  </p:stCondLst>
                                  <p:childTnLst>
                                    <p:set>
                                      <p:cBhvr>
                                        <p:cTn id="51" dur="1" fill="hold">
                                          <p:stCondLst>
                                            <p:cond delay="0"/>
                                          </p:stCondLst>
                                        </p:cTn>
                                        <p:tgtEl>
                                          <p:spTgt spid="17"/>
                                        </p:tgtEl>
                                        <p:attrNameLst>
                                          <p:attrName>style.visibility</p:attrName>
                                        </p:attrNameLst>
                                      </p:cBhvr>
                                      <p:to>
                                        <p:strVal val="visible"/>
                                      </p:to>
                                    </p:set>
                                    <p:anim calcmode="lin" valueType="num">
                                      <p:cBhvr additive="base">
                                        <p:cTn id="52" dur="500" fill="hold"/>
                                        <p:tgtEl>
                                          <p:spTgt spid="17"/>
                                        </p:tgtEl>
                                        <p:attrNameLst>
                                          <p:attrName>ppt_x</p:attrName>
                                        </p:attrNameLst>
                                      </p:cBhvr>
                                      <p:tavLst>
                                        <p:tav tm="0">
                                          <p:val>
                                            <p:strVal val="#ppt_x"/>
                                          </p:val>
                                        </p:tav>
                                        <p:tav tm="100000">
                                          <p:val>
                                            <p:strVal val="#ppt_x"/>
                                          </p:val>
                                        </p:tav>
                                      </p:tavLst>
                                    </p:anim>
                                    <p:anim calcmode="lin" valueType="num">
                                      <p:cBhvr additive="base">
                                        <p:cTn id="53" dur="500" fill="hold"/>
                                        <p:tgtEl>
                                          <p:spTgt spid="17"/>
                                        </p:tgtEl>
                                        <p:attrNameLst>
                                          <p:attrName>ppt_y</p:attrName>
                                        </p:attrNameLst>
                                      </p:cBhvr>
                                      <p:tavLst>
                                        <p:tav tm="0">
                                          <p:val>
                                            <p:strVal val="1+#ppt_h/2"/>
                                          </p:val>
                                        </p:tav>
                                        <p:tav tm="100000">
                                          <p:val>
                                            <p:strVal val="#ppt_y"/>
                                          </p:val>
                                        </p:tav>
                                      </p:tavLst>
                                    </p:anim>
                                  </p:childTnLst>
                                </p:cTn>
                              </p:par>
                            </p:childTnLst>
                          </p:cTn>
                        </p:par>
                        <p:par>
                          <p:cTn id="54" fill="hold">
                            <p:stCondLst>
                              <p:cond delay="5000"/>
                            </p:stCondLst>
                            <p:childTnLst>
                              <p:par>
                                <p:cTn id="55" presetID="2" presetClass="entr" presetSubtype="4" fill="hold" grpId="0" nodeType="afterEffect">
                                  <p:stCondLst>
                                    <p:cond delay="0"/>
                                  </p:stCondLst>
                                  <p:childTnLst>
                                    <p:set>
                                      <p:cBhvr>
                                        <p:cTn id="56" dur="1" fill="hold">
                                          <p:stCondLst>
                                            <p:cond delay="0"/>
                                          </p:stCondLst>
                                        </p:cTn>
                                        <p:tgtEl>
                                          <p:spTgt spid="18"/>
                                        </p:tgtEl>
                                        <p:attrNameLst>
                                          <p:attrName>style.visibility</p:attrName>
                                        </p:attrNameLst>
                                      </p:cBhvr>
                                      <p:to>
                                        <p:strVal val="visible"/>
                                      </p:to>
                                    </p:set>
                                    <p:anim calcmode="lin" valueType="num">
                                      <p:cBhvr additive="base">
                                        <p:cTn id="57" dur="500" fill="hold"/>
                                        <p:tgtEl>
                                          <p:spTgt spid="18"/>
                                        </p:tgtEl>
                                        <p:attrNameLst>
                                          <p:attrName>ppt_x</p:attrName>
                                        </p:attrNameLst>
                                      </p:cBhvr>
                                      <p:tavLst>
                                        <p:tav tm="0">
                                          <p:val>
                                            <p:strVal val="#ppt_x"/>
                                          </p:val>
                                        </p:tav>
                                        <p:tav tm="100000">
                                          <p:val>
                                            <p:strVal val="#ppt_x"/>
                                          </p:val>
                                        </p:tav>
                                      </p:tavLst>
                                    </p:anim>
                                    <p:anim calcmode="lin" valueType="num">
                                      <p:cBhvr additive="base">
                                        <p:cTn id="58" dur="500" fill="hold"/>
                                        <p:tgtEl>
                                          <p:spTgt spid="18"/>
                                        </p:tgtEl>
                                        <p:attrNameLst>
                                          <p:attrName>ppt_y</p:attrName>
                                        </p:attrNameLst>
                                      </p:cBhvr>
                                      <p:tavLst>
                                        <p:tav tm="0">
                                          <p:val>
                                            <p:strVal val="1+#ppt_h/2"/>
                                          </p:val>
                                        </p:tav>
                                        <p:tav tm="100000">
                                          <p:val>
                                            <p:strVal val="#ppt_y"/>
                                          </p:val>
                                        </p:tav>
                                      </p:tavLst>
                                    </p:anim>
                                  </p:childTnLst>
                                </p:cTn>
                              </p:par>
                            </p:childTnLst>
                          </p:cTn>
                        </p:par>
                        <p:par>
                          <p:cTn id="59" fill="hold">
                            <p:stCondLst>
                              <p:cond delay="5500"/>
                            </p:stCondLst>
                            <p:childTnLst>
                              <p:par>
                                <p:cTn id="60" presetID="2" presetClass="entr" presetSubtype="4" fill="hold" grpId="0" nodeType="afterEffect">
                                  <p:stCondLst>
                                    <p:cond delay="0"/>
                                  </p:stCondLst>
                                  <p:childTnLst>
                                    <p:set>
                                      <p:cBhvr>
                                        <p:cTn id="61" dur="1" fill="hold">
                                          <p:stCondLst>
                                            <p:cond delay="0"/>
                                          </p:stCondLst>
                                        </p:cTn>
                                        <p:tgtEl>
                                          <p:spTgt spid="19"/>
                                        </p:tgtEl>
                                        <p:attrNameLst>
                                          <p:attrName>style.visibility</p:attrName>
                                        </p:attrNameLst>
                                      </p:cBhvr>
                                      <p:to>
                                        <p:strVal val="visible"/>
                                      </p:to>
                                    </p:set>
                                    <p:anim calcmode="lin" valueType="num">
                                      <p:cBhvr additive="base">
                                        <p:cTn id="62" dur="500" fill="hold"/>
                                        <p:tgtEl>
                                          <p:spTgt spid="19"/>
                                        </p:tgtEl>
                                        <p:attrNameLst>
                                          <p:attrName>ppt_x</p:attrName>
                                        </p:attrNameLst>
                                      </p:cBhvr>
                                      <p:tavLst>
                                        <p:tav tm="0">
                                          <p:val>
                                            <p:strVal val="#ppt_x"/>
                                          </p:val>
                                        </p:tav>
                                        <p:tav tm="100000">
                                          <p:val>
                                            <p:strVal val="#ppt_x"/>
                                          </p:val>
                                        </p:tav>
                                      </p:tavLst>
                                    </p:anim>
                                    <p:anim calcmode="lin" valueType="num">
                                      <p:cBhvr additive="base">
                                        <p:cTn id="63"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23"/>
                                        </p:tgtEl>
                                        <p:attrNameLst>
                                          <p:attrName>style.visibility</p:attrName>
                                        </p:attrNameLst>
                                      </p:cBhvr>
                                      <p:to>
                                        <p:strVal val="visible"/>
                                      </p:to>
                                    </p:set>
                                    <p:anim calcmode="lin" valueType="num">
                                      <p:cBhvr additive="base">
                                        <p:cTn id="68" dur="500" fill="hold"/>
                                        <p:tgtEl>
                                          <p:spTgt spid="23"/>
                                        </p:tgtEl>
                                        <p:attrNameLst>
                                          <p:attrName>ppt_x</p:attrName>
                                        </p:attrNameLst>
                                      </p:cBhvr>
                                      <p:tavLst>
                                        <p:tav tm="0">
                                          <p:val>
                                            <p:strVal val="#ppt_x"/>
                                          </p:val>
                                        </p:tav>
                                        <p:tav tm="100000">
                                          <p:val>
                                            <p:strVal val="#ppt_x"/>
                                          </p:val>
                                        </p:tav>
                                      </p:tavLst>
                                    </p:anim>
                                    <p:anim calcmode="lin" valueType="num">
                                      <p:cBhvr additive="base">
                                        <p:cTn id="69" dur="500" fill="hold"/>
                                        <p:tgtEl>
                                          <p:spTgt spid="23"/>
                                        </p:tgtEl>
                                        <p:attrNameLst>
                                          <p:attrName>ppt_y</p:attrName>
                                        </p:attrNameLst>
                                      </p:cBhvr>
                                      <p:tavLst>
                                        <p:tav tm="0">
                                          <p:val>
                                            <p:strVal val="1+#ppt_h/2"/>
                                          </p:val>
                                        </p:tav>
                                        <p:tav tm="100000">
                                          <p:val>
                                            <p:strVal val="#ppt_y"/>
                                          </p:val>
                                        </p:tav>
                                      </p:tavLst>
                                    </p:anim>
                                  </p:childTnLst>
                                </p:cTn>
                              </p:par>
                            </p:childTnLst>
                          </p:cTn>
                        </p:par>
                        <p:par>
                          <p:cTn id="70" fill="hold">
                            <p:stCondLst>
                              <p:cond delay="500"/>
                            </p:stCondLst>
                            <p:childTnLst>
                              <p:par>
                                <p:cTn id="71" presetID="2" presetClass="entr" presetSubtype="4" fill="hold" nodeType="afterEffect">
                                  <p:stCondLst>
                                    <p:cond delay="0"/>
                                  </p:stCondLst>
                                  <p:childTnLst>
                                    <p:set>
                                      <p:cBhvr>
                                        <p:cTn id="72" dur="1" fill="hold">
                                          <p:stCondLst>
                                            <p:cond delay="0"/>
                                          </p:stCondLst>
                                        </p:cTn>
                                        <p:tgtEl>
                                          <p:spTgt spid="25">
                                            <p:txEl>
                                              <p:pRg st="0" end="0"/>
                                            </p:txEl>
                                          </p:spTgt>
                                        </p:tgtEl>
                                        <p:attrNameLst>
                                          <p:attrName>style.visibility</p:attrName>
                                        </p:attrNameLst>
                                      </p:cBhvr>
                                      <p:to>
                                        <p:strVal val="visible"/>
                                      </p:to>
                                    </p:set>
                                    <p:anim calcmode="lin" valueType="num">
                                      <p:cBhvr additive="base">
                                        <p:cTn id="73" dur="500" fill="hold"/>
                                        <p:tgtEl>
                                          <p:spTgt spid="25">
                                            <p:txEl>
                                              <p:pRg st="0" end="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5">
                                            <p:txEl>
                                              <p:pRg st="0" end="0"/>
                                            </p:txEl>
                                          </p:spTgt>
                                        </p:tgtEl>
                                        <p:attrNameLst>
                                          <p:attrName>ppt_y</p:attrName>
                                        </p:attrNameLst>
                                      </p:cBhvr>
                                      <p:tavLst>
                                        <p:tav tm="0">
                                          <p:val>
                                            <p:strVal val="1+#ppt_h/2"/>
                                          </p:val>
                                        </p:tav>
                                        <p:tav tm="100000">
                                          <p:val>
                                            <p:strVal val="#ppt_y"/>
                                          </p:val>
                                        </p:tav>
                                      </p:tavLst>
                                    </p:anim>
                                  </p:childTnLst>
                                </p:cTn>
                              </p:par>
                            </p:childTnLst>
                          </p:cTn>
                        </p:par>
                        <p:par>
                          <p:cTn id="75" fill="hold">
                            <p:stCondLst>
                              <p:cond delay="1000"/>
                            </p:stCondLst>
                            <p:childTnLst>
                              <p:par>
                                <p:cTn id="76" presetID="2" presetClass="entr" presetSubtype="4" fill="hold" grpId="0" nodeType="afterEffect">
                                  <p:stCondLst>
                                    <p:cond delay="0"/>
                                  </p:stCondLst>
                                  <p:childTnLst>
                                    <p:set>
                                      <p:cBhvr>
                                        <p:cTn id="77" dur="1" fill="hold">
                                          <p:stCondLst>
                                            <p:cond delay="0"/>
                                          </p:stCondLst>
                                        </p:cTn>
                                        <p:tgtEl>
                                          <p:spTgt spid="27"/>
                                        </p:tgtEl>
                                        <p:attrNameLst>
                                          <p:attrName>style.visibility</p:attrName>
                                        </p:attrNameLst>
                                      </p:cBhvr>
                                      <p:to>
                                        <p:strVal val="visible"/>
                                      </p:to>
                                    </p:set>
                                    <p:anim calcmode="lin" valueType="num">
                                      <p:cBhvr additive="base">
                                        <p:cTn id="78" dur="500" fill="hold"/>
                                        <p:tgtEl>
                                          <p:spTgt spid="27"/>
                                        </p:tgtEl>
                                        <p:attrNameLst>
                                          <p:attrName>ppt_x</p:attrName>
                                        </p:attrNameLst>
                                      </p:cBhvr>
                                      <p:tavLst>
                                        <p:tav tm="0">
                                          <p:val>
                                            <p:strVal val="#ppt_x"/>
                                          </p:val>
                                        </p:tav>
                                        <p:tav tm="100000">
                                          <p:val>
                                            <p:strVal val="#ppt_x"/>
                                          </p:val>
                                        </p:tav>
                                      </p:tavLst>
                                    </p:anim>
                                    <p:anim calcmode="lin" valueType="num">
                                      <p:cBhvr additive="base">
                                        <p:cTn id="79"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p:bldP spid="15" grpId="0"/>
      <p:bldP spid="17" grpId="0"/>
      <p:bldP spid="18" grpId="0" animBg="1"/>
      <p:bldP spid="19" grpId="0"/>
      <p:bldP spid="23" grpId="0"/>
      <p:bldP spid="2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 name="文本框 20"/>
          <p:cNvSpPr txBox="1"/>
          <p:nvPr/>
        </p:nvSpPr>
        <p:spPr>
          <a:xfrm>
            <a:off x="635" y="-8255"/>
            <a:ext cx="1420495" cy="398780"/>
          </a:xfrm>
          <a:prstGeom prst="rect">
            <a:avLst/>
          </a:prstGeom>
          <a:noFill/>
          <a:ln w="9525">
            <a:noFill/>
          </a:ln>
        </p:spPr>
        <p:txBody>
          <a:bodyPr wrap="square" anchor="t">
            <a:spAutoFit/>
          </a:bodyPr>
          <a:p>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直击中考</a:t>
            </a:r>
            <a:endPar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endParaRPr>
          </a:p>
        </p:txBody>
      </p:sp>
      <p:sp>
        <p:nvSpPr>
          <p:cNvPr id="102" name="文本框 101"/>
          <p:cNvSpPr txBox="1"/>
          <p:nvPr/>
        </p:nvSpPr>
        <p:spPr>
          <a:xfrm>
            <a:off x="635" y="390525"/>
            <a:ext cx="6092825" cy="6185535"/>
          </a:xfrm>
          <a:prstGeom prst="rect">
            <a:avLst/>
          </a:prstGeom>
          <a:noFill/>
          <a:ln w="9525">
            <a:noFill/>
          </a:ln>
        </p:spPr>
        <p:txBody>
          <a:bodyPr wrap="square">
            <a:spAutoFit/>
          </a:bodyPr>
          <a:p>
            <a:pPr indent="0"/>
            <a:r>
              <a:rPr lang="en-US" altLang="zh-CN" b="1">
                <a:latin typeface="楷体" panose="02010609060101010101" charset="-122"/>
                <a:ea typeface="楷体" panose="02010609060101010101" charset="-122"/>
                <a:cs typeface="楷体" panose="02010609060101010101" charset="-122"/>
              </a:rPr>
              <a:t>1</a:t>
            </a:r>
            <a:r>
              <a:rPr lang="zh-CN" altLang="en-US" b="1">
                <a:latin typeface="楷体" panose="02010609060101010101" charset="-122"/>
                <a:ea typeface="楷体" panose="02010609060101010101" charset="-122"/>
                <a:cs typeface="楷体" panose="02010609060101010101" charset="-122"/>
              </a:rPr>
              <a:t>、</a:t>
            </a:r>
            <a:r>
              <a:rPr lang="zh-CN" b="1">
                <a:solidFill>
                  <a:srgbClr val="FF0000"/>
                </a:solidFill>
                <a:latin typeface="楷体" panose="02010609060101010101" charset="-122"/>
                <a:ea typeface="楷体" panose="02010609060101010101" charset="-122"/>
                <a:cs typeface="楷体" panose="02010609060101010101" charset="-122"/>
              </a:rPr>
              <a:t>（</a:t>
            </a:r>
            <a:r>
              <a:rPr lang="en-US" b="1">
                <a:solidFill>
                  <a:srgbClr val="FF0000"/>
                </a:solidFill>
                <a:latin typeface="楷体" panose="02010609060101010101" charset="-122"/>
                <a:ea typeface="楷体" panose="02010609060101010101" charset="-122"/>
                <a:cs typeface="楷体" panose="02010609060101010101" charset="-122"/>
              </a:rPr>
              <a:t>2019</a:t>
            </a:r>
            <a:r>
              <a:rPr lang="zh-CN" b="1">
                <a:solidFill>
                  <a:srgbClr val="FF0000"/>
                </a:solidFill>
                <a:latin typeface="楷体" panose="02010609060101010101" charset="-122"/>
                <a:ea typeface="楷体" panose="02010609060101010101" charset="-122"/>
                <a:cs typeface="楷体" panose="02010609060101010101" charset="-122"/>
              </a:rPr>
              <a:t>年山东潍坊）</a:t>
            </a:r>
            <a:r>
              <a:rPr lang="zh-CN" b="1">
                <a:latin typeface="楷体" panose="02010609060101010101" charset="-122"/>
                <a:ea typeface="楷体" panose="02010609060101010101" charset="-122"/>
                <a:cs typeface="楷体" panose="02010609060101010101" charset="-122"/>
              </a:rPr>
              <a:t>一战前，一位德国大臣说：</a:t>
            </a:r>
            <a:r>
              <a:rPr lang="en-US"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皇上首要的和基本的思想就是粉碎英国的霸权，以有利于德国</a:t>
            </a:r>
            <a:r>
              <a:rPr lang="en-US"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。这表明德国参加一战是为了（   ）</a:t>
            </a:r>
            <a:r>
              <a:rPr lang="en-US" b="1">
                <a:latin typeface="楷体" panose="02010609060101010101" charset="-122"/>
                <a:ea typeface="楷体" panose="02010609060101010101" charset="-122"/>
                <a:cs typeface="楷体" panose="02010609060101010101" charset="-122"/>
              </a:rPr>
              <a:t>A</a:t>
            </a:r>
            <a:r>
              <a:rPr lang="en-US" altLang="zh-CN"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扼杀巴黎公社        </a:t>
            </a:r>
            <a:r>
              <a:rPr lang="en-US" b="1">
                <a:latin typeface="楷体" panose="02010609060101010101" charset="-122"/>
                <a:ea typeface="楷体" panose="02010609060101010101" charset="-122"/>
                <a:cs typeface="楷体" panose="02010609060101010101" charset="-122"/>
              </a:rPr>
              <a:t>B</a:t>
            </a:r>
            <a:r>
              <a:rPr lang="en-US" altLang="zh-CN"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争夺世界霸权</a:t>
            </a:r>
            <a:endParaRPr lang="zh-CN" b="1">
              <a:latin typeface="楷体" panose="02010609060101010101" charset="-122"/>
              <a:ea typeface="楷体" panose="02010609060101010101" charset="-122"/>
              <a:cs typeface="楷体" panose="02010609060101010101" charset="-122"/>
            </a:endParaRPr>
          </a:p>
          <a:p>
            <a:pPr indent="0"/>
            <a:r>
              <a:rPr lang="en-US" b="1">
                <a:latin typeface="楷体" panose="02010609060101010101" charset="-122"/>
                <a:ea typeface="楷体" panose="02010609060101010101" charset="-122"/>
                <a:cs typeface="楷体" panose="02010609060101010101" charset="-122"/>
              </a:rPr>
              <a:t>C</a:t>
            </a:r>
            <a:r>
              <a:rPr lang="en-US" altLang="zh-CN"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解放黑人奴隶        </a:t>
            </a:r>
            <a:r>
              <a:rPr lang="en-US" b="1">
                <a:latin typeface="楷体" panose="02010609060101010101" charset="-122"/>
                <a:ea typeface="楷体" panose="02010609060101010101" charset="-122"/>
                <a:cs typeface="楷体" panose="02010609060101010101" charset="-122"/>
              </a:rPr>
              <a:t>D</a:t>
            </a:r>
            <a:r>
              <a:rPr lang="en-US" altLang="zh-CN"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推动欧洲联合</a:t>
            </a:r>
            <a:endParaRPr lang="zh-CN" b="1">
              <a:latin typeface="楷体" panose="02010609060101010101" charset="-122"/>
              <a:ea typeface="楷体" panose="02010609060101010101" charset="-122"/>
              <a:cs typeface="楷体" panose="02010609060101010101" charset="-122"/>
            </a:endParaRPr>
          </a:p>
          <a:p>
            <a:pPr indent="0"/>
            <a:r>
              <a:rPr lang="en-US" altLang="zh-CN" b="1">
                <a:latin typeface="楷体" panose="02010609060101010101" charset="-122"/>
                <a:ea typeface="楷体" panose="02010609060101010101" charset="-122"/>
                <a:cs typeface="楷体" panose="02010609060101010101" charset="-122"/>
              </a:rPr>
              <a:t>2</a:t>
            </a:r>
            <a:r>
              <a:rPr lang="zh-CN" altLang="en-US" b="1">
                <a:latin typeface="楷体" panose="02010609060101010101" charset="-122"/>
                <a:ea typeface="楷体" panose="02010609060101010101" charset="-122"/>
                <a:cs typeface="楷体" panose="02010609060101010101" charset="-122"/>
              </a:rPr>
              <a:t>、</a:t>
            </a:r>
            <a:r>
              <a:rPr lang="zh-CN" altLang="en-US" b="1">
                <a:solidFill>
                  <a:srgbClr val="FF0000"/>
                </a:solidFill>
                <a:latin typeface="楷体" panose="02010609060101010101" charset="-122"/>
                <a:ea typeface="楷体" panose="02010609060101010101" charset="-122"/>
                <a:cs typeface="楷体" panose="02010609060101010101" charset="-122"/>
              </a:rPr>
              <a:t>（2019年江苏苏州）</a:t>
            </a:r>
            <a:r>
              <a:rPr lang="zh-CN" altLang="en-US" b="1">
                <a:latin typeface="楷体" panose="02010609060101010101" charset="-122"/>
                <a:ea typeface="楷体" panose="02010609060101010101" charset="-122"/>
                <a:cs typeface="楷体" panose="02010609060101010101" charset="-122"/>
              </a:rPr>
              <a:t>史论结合是历史学科的重要特点之一。在历史学习的过程中，要注意区分史实与史论。下列表述中，属于“史论”的是（    ）</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A</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一战爆发之后，意大利参加了协约国集团作战</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B</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1916年，德、法两国军队在凡尔登展开了血战</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C</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一战是帝国主义争夺霸权和殖民地的不义之战</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D</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一战中，交战国使用了坦克和潜艇等新式武器</a:t>
            </a:r>
            <a:endParaRPr lang="zh-CN" altLang="en-US" b="1">
              <a:latin typeface="楷体" panose="02010609060101010101" charset="-122"/>
              <a:ea typeface="楷体" panose="02010609060101010101" charset="-122"/>
              <a:cs typeface="楷体" panose="02010609060101010101" charset="-122"/>
            </a:endParaRPr>
          </a:p>
          <a:p>
            <a:pPr indent="0"/>
            <a:r>
              <a:rPr lang="en-US" altLang="zh-CN" b="1">
                <a:latin typeface="楷体" panose="02010609060101010101" charset="-122"/>
                <a:ea typeface="楷体" panose="02010609060101010101" charset="-122"/>
                <a:cs typeface="楷体" panose="02010609060101010101" charset="-122"/>
              </a:rPr>
              <a:t>3</a:t>
            </a:r>
            <a:r>
              <a:rPr lang="zh-CN" altLang="en-US" b="1">
                <a:latin typeface="楷体" panose="02010609060101010101" charset="-122"/>
                <a:ea typeface="楷体" panose="02010609060101010101" charset="-122"/>
                <a:cs typeface="楷体" panose="02010609060101010101" charset="-122"/>
              </a:rPr>
              <a:t>、</a:t>
            </a:r>
            <a:r>
              <a:rPr lang="zh-CN" altLang="en-US" b="1">
                <a:solidFill>
                  <a:srgbClr val="FF0000"/>
                </a:solidFill>
                <a:latin typeface="楷体" panose="02010609060101010101" charset="-122"/>
                <a:ea typeface="楷体" panose="02010609060101010101" charset="-122"/>
                <a:cs typeface="楷体" panose="02010609060101010101" charset="-122"/>
              </a:rPr>
              <a:t>（2019年湖北恩施州节选）</a:t>
            </a:r>
            <a:r>
              <a:rPr lang="zh-CN" altLang="en-US" b="1">
                <a:latin typeface="楷体" panose="02010609060101010101" charset="-122"/>
                <a:ea typeface="楷体" panose="02010609060101010101" charset="-122"/>
                <a:cs typeface="楷体" panose="02010609060101010101" charset="-122"/>
              </a:rPr>
              <a:t>材料解析题</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世界形势风云变幻，扫清迷雾追根溯源；国际关系错综复杂，抽丝剥茧正本清源。请阅读以下材料，回答问题：</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材料二  这场战争是一场帝国主义国家争夺世界霸权的非正义战争，是人类历史上空前的浩劫（战场上）到处散布着破碎弹片，折断了的武器以及成堆的尸体……其中有些人被抛到15英尺高，断腿残肢挂在那些幸存的树枝上。这场战役历时10个月之久，人们称之为“绞肉机”“屠场”。</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（2）引发材料二中“这场战争”的导火线是什么？被称为“绞肉机”“屠场”的战役在“这场战争”中有何作用？</a:t>
            </a:r>
            <a:endParaRPr lang="zh-CN" altLang="en-US" b="1">
              <a:latin typeface="楷体" panose="02010609060101010101" charset="-122"/>
              <a:ea typeface="楷体" panose="02010609060101010101" charset="-122"/>
              <a:cs typeface="楷体" panose="02010609060101010101" charset="-122"/>
            </a:endParaRPr>
          </a:p>
        </p:txBody>
      </p:sp>
      <p:sp>
        <p:nvSpPr>
          <p:cNvPr id="4" name="文本框 3"/>
          <p:cNvSpPr txBox="1"/>
          <p:nvPr/>
        </p:nvSpPr>
        <p:spPr>
          <a:xfrm>
            <a:off x="3723005" y="928370"/>
            <a:ext cx="336550" cy="460375"/>
          </a:xfrm>
          <a:prstGeom prst="rect">
            <a:avLst/>
          </a:prstGeom>
          <a:noFill/>
        </p:spPr>
        <p:txBody>
          <a:bodyPr wrap="none" rtlCol="0" anchor="t">
            <a:spAutoFit/>
          </a:bodyPr>
          <a:p>
            <a:pPr indent="0"/>
            <a:r>
              <a:rPr lang="en-US" sz="2400" b="1">
                <a:solidFill>
                  <a:srgbClr val="FF0000"/>
                </a:solidFill>
                <a:latin typeface="楷体" panose="02010609060101010101" charset="-122"/>
                <a:ea typeface="楷体" panose="02010609060101010101" charset="-122"/>
                <a:cs typeface="楷体" panose="02010609060101010101" charset="-122"/>
                <a:sym typeface="+mn-ea"/>
              </a:rPr>
              <a:t>B</a:t>
            </a:r>
            <a:endParaRPr lang="en-US" altLang="en-US" sz="2400" b="1">
              <a:solidFill>
                <a:srgbClr val="FF0000"/>
              </a:solidFill>
              <a:latin typeface="楷体" panose="02010609060101010101" charset="-122"/>
              <a:ea typeface="楷体" panose="02010609060101010101" charset="-122"/>
              <a:cs typeface="楷体" panose="02010609060101010101" charset="-122"/>
              <a:sym typeface="+mn-ea"/>
            </a:endParaRPr>
          </a:p>
        </p:txBody>
      </p:sp>
      <p:sp>
        <p:nvSpPr>
          <p:cNvPr id="5" name="文本框 4"/>
          <p:cNvSpPr txBox="1"/>
          <p:nvPr/>
        </p:nvSpPr>
        <p:spPr>
          <a:xfrm>
            <a:off x="3167380" y="2244725"/>
            <a:ext cx="336550" cy="460375"/>
          </a:xfrm>
          <a:prstGeom prst="rect">
            <a:avLst/>
          </a:prstGeom>
          <a:noFill/>
        </p:spPr>
        <p:txBody>
          <a:bodyPr wrap="none" rtlCol="0" anchor="t">
            <a:spAutoFit/>
          </a:bodyPr>
          <a:p>
            <a:pPr indent="0"/>
            <a:r>
              <a:rPr lang="en-US" sz="2400" b="1">
                <a:solidFill>
                  <a:srgbClr val="FF0000"/>
                </a:solidFill>
                <a:latin typeface="楷体" panose="02010609060101010101" charset="-122"/>
                <a:ea typeface="楷体" panose="02010609060101010101" charset="-122"/>
                <a:cs typeface="楷体" panose="02010609060101010101" charset="-122"/>
                <a:sym typeface="+mn-ea"/>
              </a:rPr>
              <a:t>C</a:t>
            </a:r>
            <a:endParaRPr lang="en-US" altLang="en-US" sz="2400" b="1">
              <a:solidFill>
                <a:srgbClr val="FF0000"/>
              </a:solidFill>
              <a:latin typeface="楷体" panose="02010609060101010101" charset="-122"/>
              <a:ea typeface="楷体" panose="02010609060101010101" charset="-122"/>
              <a:cs typeface="楷体" panose="02010609060101010101" charset="-122"/>
              <a:sym typeface="+mn-ea"/>
            </a:endParaRPr>
          </a:p>
        </p:txBody>
      </p:sp>
      <p:sp>
        <p:nvSpPr>
          <p:cNvPr id="6" name="文本框 5"/>
          <p:cNvSpPr txBox="1"/>
          <p:nvPr/>
        </p:nvSpPr>
        <p:spPr>
          <a:xfrm>
            <a:off x="81280" y="5859145"/>
            <a:ext cx="6012180" cy="922020"/>
          </a:xfrm>
          <a:prstGeom prst="rect">
            <a:avLst/>
          </a:prstGeom>
          <a:solidFill>
            <a:srgbClr val="FFFF00"/>
          </a:solidFill>
          <a:ln w="9525">
            <a:noFill/>
          </a:ln>
        </p:spPr>
        <p:txBody>
          <a:bodyPr wrap="square">
            <a:spAutoFit/>
          </a:bodyPr>
          <a:p>
            <a:pPr indent="0"/>
            <a:r>
              <a:rPr lang="zh-CN" b="1">
                <a:solidFill>
                  <a:srgbClr val="FF0000"/>
                </a:solidFill>
                <a:latin typeface="楷体" panose="02010609060101010101" charset="-122"/>
                <a:ea typeface="楷体" panose="02010609060101010101" charset="-122"/>
              </a:rPr>
              <a:t>萨拉热窝事件；</a:t>
            </a:r>
            <a:endParaRPr lang="zh-CN" b="1">
              <a:solidFill>
                <a:srgbClr val="FF0000"/>
              </a:solidFill>
              <a:latin typeface="楷体" panose="02010609060101010101" charset="-122"/>
              <a:ea typeface="楷体" panose="02010609060101010101" charset="-122"/>
            </a:endParaRPr>
          </a:p>
          <a:p>
            <a:pPr indent="0"/>
            <a:r>
              <a:rPr lang="zh-CN" b="1">
                <a:solidFill>
                  <a:srgbClr val="FF0000"/>
                </a:solidFill>
                <a:latin typeface="楷体" panose="02010609060101010101" charset="-122"/>
                <a:ea typeface="楷体" panose="02010609060101010101" charset="-122"/>
              </a:rPr>
              <a:t>凡尔登战役是第一次世界大战的转折点，此战役后，德奥同盟军困难重重，战略主动权开始转到协约国手中。</a:t>
            </a:r>
            <a:endParaRPr lang="zh-CN" altLang="en-US" b="1">
              <a:solidFill>
                <a:srgbClr val="FF0000"/>
              </a:solidFill>
              <a:latin typeface="楷体" panose="02010609060101010101" charset="-122"/>
              <a:ea typeface="楷体" panose="02010609060101010101" charset="-122"/>
            </a:endParaRPr>
          </a:p>
        </p:txBody>
      </p:sp>
      <p:sp>
        <p:nvSpPr>
          <p:cNvPr id="7" name="文本框 6"/>
          <p:cNvSpPr txBox="1"/>
          <p:nvPr/>
        </p:nvSpPr>
        <p:spPr>
          <a:xfrm>
            <a:off x="6093460" y="390525"/>
            <a:ext cx="6113780" cy="6185535"/>
          </a:xfrm>
          <a:prstGeom prst="rect">
            <a:avLst/>
          </a:prstGeom>
          <a:noFill/>
          <a:ln w="9525">
            <a:noFill/>
          </a:ln>
        </p:spPr>
        <p:txBody>
          <a:bodyPr wrap="square">
            <a:spAutoFit/>
          </a:bodyPr>
          <a:p>
            <a:pPr indent="0"/>
            <a:r>
              <a:rPr lang="en-US" altLang="zh-CN" b="1">
                <a:solidFill>
                  <a:srgbClr val="FF0000"/>
                </a:solidFill>
                <a:latin typeface="楷体" panose="02010609060101010101" charset="-122"/>
                <a:ea typeface="楷体" panose="02010609060101010101" charset="-122"/>
                <a:cs typeface="楷体" panose="02010609060101010101" charset="-122"/>
              </a:rPr>
              <a:t>4</a:t>
            </a:r>
            <a:r>
              <a:rPr lang="zh-CN" altLang="en-US" b="1">
                <a:solidFill>
                  <a:srgbClr val="FF0000"/>
                </a:solidFill>
                <a:latin typeface="楷体" panose="02010609060101010101" charset="-122"/>
                <a:ea typeface="楷体" panose="02010609060101010101" charset="-122"/>
                <a:cs typeface="楷体" panose="02010609060101010101" charset="-122"/>
              </a:rPr>
              <a:t>、</a:t>
            </a:r>
            <a:r>
              <a:rPr lang="zh-CN" b="1">
                <a:solidFill>
                  <a:srgbClr val="FF0000"/>
                </a:solidFill>
                <a:latin typeface="楷体" panose="02010609060101010101" charset="-122"/>
                <a:ea typeface="楷体" panose="02010609060101010101" charset="-122"/>
                <a:cs typeface="楷体" panose="02010609060101010101" charset="-122"/>
              </a:rPr>
              <a:t>（</a:t>
            </a:r>
            <a:r>
              <a:rPr lang="en-US" b="1">
                <a:solidFill>
                  <a:srgbClr val="FF0000"/>
                </a:solidFill>
                <a:latin typeface="楷体" panose="02010609060101010101" charset="-122"/>
                <a:ea typeface="楷体" panose="02010609060101010101" charset="-122"/>
                <a:cs typeface="楷体" panose="02010609060101010101" charset="-122"/>
              </a:rPr>
              <a:t>2019</a:t>
            </a:r>
            <a:r>
              <a:rPr lang="zh-CN" b="1">
                <a:solidFill>
                  <a:srgbClr val="FF0000"/>
                </a:solidFill>
                <a:latin typeface="楷体" panose="02010609060101010101" charset="-122"/>
                <a:ea typeface="楷体" panose="02010609060101010101" charset="-122"/>
                <a:cs typeface="楷体" panose="02010609060101010101" charset="-122"/>
              </a:rPr>
              <a:t>年山东聊城）</a:t>
            </a:r>
            <a:r>
              <a:rPr lang="zh-CN" b="1">
                <a:latin typeface="楷体" panose="02010609060101010101" charset="-122"/>
                <a:ea typeface="楷体" panose="02010609060101010101" charset="-122"/>
                <a:cs typeface="楷体" panose="02010609060101010101" charset="-122"/>
              </a:rPr>
              <a:t>凯恩斯在《和约的经济后果》中说：</a:t>
            </a:r>
            <a:r>
              <a:rPr lang="en-US"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它是一个残忍的胜利者在文明史上所干出的最凶暴的行为之一。</a:t>
            </a:r>
            <a:r>
              <a:rPr lang="en-US"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这段话评价的是下列哪一条约？（    ）</a:t>
            </a:r>
            <a:r>
              <a:rPr lang="en-US" b="1">
                <a:latin typeface="楷体" panose="02010609060101010101" charset="-122"/>
                <a:ea typeface="楷体" panose="02010609060101010101" charset="-122"/>
                <a:cs typeface="楷体" panose="02010609060101010101" charset="-122"/>
              </a:rPr>
              <a:t>A</a:t>
            </a:r>
            <a:r>
              <a:rPr lang="en-US" altLang="zh-CN"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《凡尔登条约》      </a:t>
            </a:r>
            <a:r>
              <a:rPr lang="en-US" b="1">
                <a:latin typeface="楷体" panose="02010609060101010101" charset="-122"/>
                <a:ea typeface="楷体" panose="02010609060101010101" charset="-122"/>
                <a:cs typeface="楷体" panose="02010609060101010101" charset="-122"/>
              </a:rPr>
              <a:t>B</a:t>
            </a:r>
            <a:r>
              <a:rPr lang="en-US" altLang="zh-CN"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《凡尔赛条约》</a:t>
            </a:r>
            <a:r>
              <a:rPr lang="en-US" b="1">
                <a:latin typeface="楷体" panose="02010609060101010101" charset="-122"/>
                <a:ea typeface="楷体" panose="02010609060101010101" charset="-122"/>
                <a:cs typeface="楷体" panose="02010609060101010101" charset="-122"/>
              </a:rPr>
              <a:t>C</a:t>
            </a:r>
            <a:r>
              <a:rPr lang="en-US" altLang="zh-CN"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《洛桑条约》        </a:t>
            </a:r>
            <a:r>
              <a:rPr lang="en-US" b="1">
                <a:latin typeface="楷体" panose="02010609060101010101" charset="-122"/>
                <a:ea typeface="楷体" panose="02010609060101010101" charset="-122"/>
                <a:cs typeface="楷体" panose="02010609060101010101" charset="-122"/>
              </a:rPr>
              <a:t>D</a:t>
            </a:r>
            <a:r>
              <a:rPr lang="en-US" altLang="zh-CN"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《欧洲联盟条约》</a:t>
            </a:r>
            <a:endParaRPr lang="zh-CN" b="1">
              <a:latin typeface="楷体" panose="02010609060101010101" charset="-122"/>
              <a:ea typeface="楷体" panose="02010609060101010101" charset="-122"/>
              <a:cs typeface="楷体" panose="02010609060101010101" charset="-122"/>
            </a:endParaRPr>
          </a:p>
          <a:p>
            <a:pPr indent="0"/>
            <a:r>
              <a:rPr lang="en-US" altLang="zh-CN" b="1">
                <a:latin typeface="楷体" panose="02010609060101010101" charset="-122"/>
                <a:ea typeface="楷体" panose="02010609060101010101" charset="-122"/>
                <a:cs typeface="楷体" panose="02010609060101010101" charset="-122"/>
              </a:rPr>
              <a:t>5</a:t>
            </a:r>
            <a:r>
              <a:rPr lang="zh-CN" altLang="en-US" b="1">
                <a:latin typeface="楷体" panose="02010609060101010101" charset="-122"/>
                <a:ea typeface="楷体" panose="02010609060101010101" charset="-122"/>
                <a:cs typeface="楷体" panose="02010609060101010101" charset="-122"/>
              </a:rPr>
              <a:t>、</a:t>
            </a:r>
            <a:r>
              <a:rPr lang="zh-CN" altLang="en-US" b="1">
                <a:solidFill>
                  <a:srgbClr val="FF0000"/>
                </a:solidFill>
                <a:latin typeface="楷体" panose="02010609060101010101" charset="-122"/>
                <a:ea typeface="楷体" panose="02010609060101010101" charset="-122"/>
                <a:cs typeface="楷体" panose="02010609060101010101" charset="-122"/>
              </a:rPr>
              <a:t>（2019年湖北孝感）</a:t>
            </a:r>
            <a:r>
              <a:rPr lang="zh-CN" altLang="en-US" b="1">
                <a:latin typeface="楷体" panose="02010609060101010101" charset="-122"/>
                <a:ea typeface="楷体" panose="02010609060101010101" charset="-122"/>
                <a:cs typeface="楷体" panose="02010609060101010101" charset="-122"/>
              </a:rPr>
              <a:t>在巴黎和会上，为了拉拢日本，英、法、美无视中国的反对和抗议，决定把德国在山东的一切权益转让给日本。但是在华盛顿会议上，英美支持中国收回山东主权的要求。英美态度发生转变是因为（   ）</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A</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尊重和维护中国主权   B</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中国综合国力的提高</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C</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遏制日本独霸中国     D</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二战即将爆发</a:t>
            </a:r>
            <a:endParaRPr lang="zh-CN" altLang="en-US" b="1">
              <a:latin typeface="楷体" panose="02010609060101010101" charset="-122"/>
              <a:ea typeface="楷体" panose="02010609060101010101" charset="-122"/>
              <a:cs typeface="楷体" panose="02010609060101010101" charset="-122"/>
            </a:endParaRPr>
          </a:p>
          <a:p>
            <a:pPr indent="0"/>
            <a:r>
              <a:rPr lang="en-US" altLang="zh-CN" b="1">
                <a:latin typeface="楷体" panose="02010609060101010101" charset="-122"/>
                <a:ea typeface="楷体" panose="02010609060101010101" charset="-122"/>
                <a:cs typeface="楷体" panose="02010609060101010101" charset="-122"/>
              </a:rPr>
              <a:t>6</a:t>
            </a:r>
            <a:r>
              <a:rPr lang="zh-CN" altLang="en-US" b="1">
                <a:latin typeface="楷体" panose="02010609060101010101" charset="-122"/>
                <a:ea typeface="楷体" panose="02010609060101010101" charset="-122"/>
                <a:cs typeface="楷体" panose="02010609060101010101" charset="-122"/>
              </a:rPr>
              <a:t>、</a:t>
            </a:r>
            <a:r>
              <a:rPr lang="zh-CN" altLang="en-US" b="1">
                <a:solidFill>
                  <a:srgbClr val="FF0000"/>
                </a:solidFill>
                <a:latin typeface="楷体" panose="02010609060101010101" charset="-122"/>
                <a:ea typeface="楷体" panose="02010609060101010101" charset="-122"/>
                <a:cs typeface="楷体" panose="02010609060101010101" charset="-122"/>
              </a:rPr>
              <a:t>（2019年广西贵港节选）</a:t>
            </a:r>
            <a:r>
              <a:rPr lang="zh-CN" altLang="en-US" b="1">
                <a:latin typeface="楷体" panose="02010609060101010101" charset="-122"/>
                <a:ea typeface="楷体" panose="02010609060101010101" charset="-122"/>
                <a:cs typeface="楷体" panose="02010609060101010101" charset="-122"/>
              </a:rPr>
              <a:t>在近现代史上，中国人民为了争取民族独立，实现民族复兴，进行了不懈的探索与斗争。阅读下列材料，回答问题。</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材料二  英国公使朱尔典也大体同意我的看法……这场中国的民族运动基本上是合理的……这场民族运动迄今所采取的万式博得外国人的敬重。</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             ——1919年美国公使芮恩施给国务院的报告</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2）材料二中“这场中国的民族运动”是什么运动？结合所学知识，指出芮恩施认为这场运动“基本上是合理的”的理由是什么？这场运动的爆发和国际上哪次会议有关？在这次会议上签订的一系列条约，构建了什么体系？</a:t>
            </a:r>
            <a:endParaRPr lang="zh-CN" altLang="en-US" b="1">
              <a:latin typeface="楷体" panose="02010609060101010101" charset="-122"/>
              <a:ea typeface="楷体" panose="02010609060101010101" charset="-122"/>
              <a:cs typeface="楷体" panose="02010609060101010101" charset="-122"/>
            </a:endParaRPr>
          </a:p>
        </p:txBody>
      </p:sp>
      <p:sp>
        <p:nvSpPr>
          <p:cNvPr id="8" name="文本框 7"/>
          <p:cNvSpPr txBox="1"/>
          <p:nvPr/>
        </p:nvSpPr>
        <p:spPr>
          <a:xfrm>
            <a:off x="10889615" y="866775"/>
            <a:ext cx="362585" cy="521970"/>
          </a:xfrm>
          <a:prstGeom prst="rect">
            <a:avLst/>
          </a:prstGeom>
          <a:noFill/>
        </p:spPr>
        <p:txBody>
          <a:bodyPr wrap="none" rtlCol="0" anchor="t">
            <a:spAutoFit/>
          </a:bodyPr>
          <a:p>
            <a:pPr indent="0"/>
            <a:r>
              <a:rPr lang="en-US" sz="2800" b="1">
                <a:solidFill>
                  <a:srgbClr val="FF0000"/>
                </a:solidFill>
                <a:latin typeface="楷体" panose="02010609060101010101" charset="-122"/>
                <a:ea typeface="楷体" panose="02010609060101010101" charset="-122"/>
                <a:cs typeface="楷体" panose="02010609060101010101" charset="-122"/>
                <a:sym typeface="+mn-ea"/>
              </a:rPr>
              <a:t>B</a:t>
            </a:r>
            <a:endParaRPr lang="en-US" altLang="en-US" sz="2800" b="1">
              <a:solidFill>
                <a:srgbClr val="FF0000"/>
              </a:solidFill>
              <a:latin typeface="楷体" panose="02010609060101010101" charset="-122"/>
              <a:ea typeface="楷体" panose="02010609060101010101" charset="-122"/>
              <a:cs typeface="楷体" panose="02010609060101010101" charset="-122"/>
              <a:sym typeface="+mn-ea"/>
            </a:endParaRPr>
          </a:p>
        </p:txBody>
      </p:sp>
      <p:sp>
        <p:nvSpPr>
          <p:cNvPr id="9" name="文本框 8"/>
          <p:cNvSpPr txBox="1"/>
          <p:nvPr/>
        </p:nvSpPr>
        <p:spPr>
          <a:xfrm>
            <a:off x="11049635" y="2588895"/>
            <a:ext cx="336550" cy="460375"/>
          </a:xfrm>
          <a:prstGeom prst="rect">
            <a:avLst/>
          </a:prstGeom>
          <a:noFill/>
        </p:spPr>
        <p:txBody>
          <a:bodyPr wrap="none" rtlCol="0" anchor="t">
            <a:spAutoFit/>
          </a:bodyPr>
          <a:p>
            <a:pPr indent="0"/>
            <a:r>
              <a:rPr lang="en-US" sz="2400" b="1">
                <a:solidFill>
                  <a:srgbClr val="FF0000"/>
                </a:solidFill>
                <a:latin typeface="楷体" panose="02010609060101010101" charset="-122"/>
                <a:ea typeface="楷体" panose="02010609060101010101" charset="-122"/>
                <a:cs typeface="楷体" panose="02010609060101010101" charset="-122"/>
                <a:sym typeface="+mn-ea"/>
              </a:rPr>
              <a:t>C</a:t>
            </a:r>
            <a:endParaRPr lang="en-US" altLang="en-US" sz="2400" b="1">
              <a:solidFill>
                <a:srgbClr val="FF0000"/>
              </a:solidFill>
              <a:latin typeface="楷体" panose="02010609060101010101" charset="-122"/>
              <a:ea typeface="楷体" panose="02010609060101010101" charset="-122"/>
              <a:cs typeface="楷体" panose="02010609060101010101" charset="-122"/>
              <a:sym typeface="+mn-ea"/>
            </a:endParaRPr>
          </a:p>
        </p:txBody>
      </p:sp>
      <p:sp>
        <p:nvSpPr>
          <p:cNvPr id="11" name="文本框 10"/>
          <p:cNvSpPr txBox="1"/>
          <p:nvPr/>
        </p:nvSpPr>
        <p:spPr>
          <a:xfrm>
            <a:off x="6170930" y="5859145"/>
            <a:ext cx="5958205" cy="922020"/>
          </a:xfrm>
          <a:prstGeom prst="rect">
            <a:avLst/>
          </a:prstGeom>
          <a:solidFill>
            <a:srgbClr val="FFFF00"/>
          </a:solidFill>
          <a:ln w="9525">
            <a:noFill/>
          </a:ln>
        </p:spPr>
        <p:txBody>
          <a:bodyPr wrap="square">
            <a:spAutoFit/>
          </a:bodyPr>
          <a:p>
            <a:pPr indent="0"/>
            <a:r>
              <a:rPr lang="zh-CN" b="1">
                <a:solidFill>
                  <a:srgbClr val="FF0000"/>
                </a:solidFill>
                <a:latin typeface="楷体" panose="02010609060101010101" charset="-122"/>
                <a:ea typeface="楷体" panose="02010609060101010101" charset="-122"/>
              </a:rPr>
              <a:t>五四运动</a:t>
            </a:r>
            <a:r>
              <a:rPr lang="en-US" altLang="zh-CN" b="1">
                <a:solidFill>
                  <a:srgbClr val="FF0000"/>
                </a:solidFill>
                <a:latin typeface="楷体" panose="02010609060101010101" charset="-122"/>
                <a:ea typeface="楷体" panose="02010609060101010101" charset="-122"/>
              </a:rPr>
              <a:t>;</a:t>
            </a:r>
            <a:endParaRPr lang="en-US" altLang="zh-CN" b="1">
              <a:solidFill>
                <a:srgbClr val="FF0000"/>
              </a:solidFill>
              <a:latin typeface="楷体" panose="02010609060101010101" charset="-122"/>
              <a:ea typeface="楷体" panose="02010609060101010101" charset="-122"/>
            </a:endParaRPr>
          </a:p>
          <a:p>
            <a:pPr indent="0"/>
            <a:r>
              <a:rPr lang="zh-CN" b="1">
                <a:solidFill>
                  <a:srgbClr val="FF0000"/>
                </a:solidFill>
                <a:latin typeface="楷体" panose="02010609060101010101" charset="-122"/>
                <a:ea typeface="楷体" panose="02010609060101010101" charset="-122"/>
              </a:rPr>
              <a:t>中国在巴黎和会上的正当要求被拒引发国内的五四运动</a:t>
            </a:r>
            <a:r>
              <a:rPr lang="en-US" altLang="zh-CN" b="1">
                <a:solidFill>
                  <a:srgbClr val="FF0000"/>
                </a:solidFill>
                <a:latin typeface="楷体" panose="02010609060101010101" charset="-122"/>
                <a:ea typeface="楷体" panose="02010609060101010101" charset="-122"/>
              </a:rPr>
              <a:t>;</a:t>
            </a:r>
            <a:r>
              <a:rPr lang="zh-CN" b="1">
                <a:solidFill>
                  <a:srgbClr val="FF0000"/>
                </a:solidFill>
                <a:latin typeface="楷体" panose="02010609060101010101" charset="-122"/>
                <a:ea typeface="楷体" panose="02010609060101010101" charset="-122"/>
              </a:rPr>
              <a:t>巴黎和会  凡尔赛体系。</a:t>
            </a:r>
            <a:endParaRPr lang="zh-CN" altLang="en-US" b="1">
              <a:solidFill>
                <a:srgbClr val="FF0000"/>
              </a:solidFill>
              <a:latin typeface="楷体" panose="02010609060101010101" charset="-122"/>
              <a:ea typeface="楷体"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 calcmode="lin" valueType="num">
                                      <p:cBhvr additive="base">
                                        <p:cTn id="2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animBg="1"/>
      <p:bldP spid="9" grpId="0"/>
      <p:bldP spid="1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 name="文本框 20"/>
          <p:cNvSpPr txBox="1"/>
          <p:nvPr/>
        </p:nvSpPr>
        <p:spPr>
          <a:xfrm>
            <a:off x="-32385" y="-8255"/>
            <a:ext cx="4087495" cy="398780"/>
          </a:xfrm>
          <a:prstGeom prst="rect">
            <a:avLst/>
          </a:prstGeom>
          <a:noFill/>
          <a:ln w="9525">
            <a:noFill/>
          </a:ln>
        </p:spPr>
        <p:txBody>
          <a:bodyPr wrap="square" anchor="t">
            <a:spAutoFit/>
          </a:bodyPr>
          <a:p>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第</a:t>
            </a:r>
            <a:r>
              <a:rPr lang="en-US"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9</a:t>
            </a:r>
            <a:r>
              <a:rPr lang="zh-CN" altLang="en-US" sz="2000" b="1">
                <a:solidFill>
                  <a:srgbClr val="C00000"/>
                </a:solidFill>
                <a:latin typeface="方正粗黑宋简体" panose="02000000000000000000" charset="-122"/>
                <a:ea typeface="方正粗黑宋简体" panose="02000000000000000000" charset="-122"/>
                <a:cs typeface="方正粗黑宋简体" panose="02000000000000000000" charset="-122"/>
              </a:rPr>
              <a:t>课 列宁与十月革命</a:t>
            </a:r>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a:t>
            </a:r>
            <a:r>
              <a:rPr lang="en-US"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P39-42</a:t>
            </a:r>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a:t>
            </a:r>
            <a:endParaRPr kumimoji="1" lang="zh-CN" altLang="zh-CN" sz="2000" b="1" noProof="0" dirty="0">
              <a:solidFill>
                <a:schemeClr val="tx1"/>
              </a:solidFill>
              <a:latin typeface="楷体" panose="02010609060101010101" charset="-122"/>
              <a:ea typeface="楷体" panose="02010609060101010101" charset="-122"/>
              <a:cs typeface="楷体" panose="02010609060101010101" charset="-122"/>
              <a:sym typeface="+mn-ea"/>
            </a:endParaRPr>
          </a:p>
        </p:txBody>
      </p:sp>
      <p:sp>
        <p:nvSpPr>
          <p:cNvPr id="5" name="文本框 4"/>
          <p:cNvSpPr txBox="1"/>
          <p:nvPr/>
        </p:nvSpPr>
        <p:spPr>
          <a:xfrm>
            <a:off x="-32385" y="390525"/>
            <a:ext cx="1102360" cy="368300"/>
          </a:xfrm>
          <a:prstGeom prst="rect">
            <a:avLst/>
          </a:prstGeom>
          <a:noFill/>
        </p:spPr>
        <p:txBody>
          <a:bodyPr wrap="none" rtlCol="0" anchor="t">
            <a:spAutoFit/>
          </a:bodyPr>
          <a:p>
            <a:r>
              <a:rPr lang="zh-CN" altLang="en-US" b="1">
                <a:solidFill>
                  <a:srgbClr val="FF0000"/>
                </a:solidFill>
                <a:latin typeface="方正粗黑宋简体" panose="02000000000000000000" charset="-122"/>
                <a:ea typeface="方正粗黑宋简体" panose="02000000000000000000" charset="-122"/>
                <a:sym typeface="+mn-ea"/>
              </a:rPr>
              <a:t>二月革命</a:t>
            </a:r>
            <a:endParaRPr lang="zh-CN" altLang="en-US" b="1">
              <a:solidFill>
                <a:srgbClr val="FF0000"/>
              </a:solidFill>
              <a:latin typeface="方正粗黑宋简体" panose="02000000000000000000" charset="-122"/>
              <a:ea typeface="方正粗黑宋简体" panose="02000000000000000000" charset="-122"/>
              <a:sym typeface="+mn-ea"/>
            </a:endParaRPr>
          </a:p>
        </p:txBody>
      </p:sp>
      <p:sp>
        <p:nvSpPr>
          <p:cNvPr id="6" name="文本框 5"/>
          <p:cNvSpPr txBox="1"/>
          <p:nvPr/>
        </p:nvSpPr>
        <p:spPr>
          <a:xfrm>
            <a:off x="-32385" y="758825"/>
            <a:ext cx="864870" cy="3080385"/>
          </a:xfrm>
          <a:prstGeom prst="rect">
            <a:avLst/>
          </a:prstGeom>
          <a:noFill/>
        </p:spPr>
        <p:txBody>
          <a:bodyPr wrap="square" rtlCol="0" anchor="t">
            <a:spAutoFit/>
          </a:bodyPr>
          <a:p>
            <a:pPr>
              <a:lnSpc>
                <a:spcPct val="120000"/>
              </a:lnSpc>
              <a:spcBef>
                <a:spcPts val="0"/>
              </a:spcBef>
              <a:spcAft>
                <a:spcPts val="0"/>
              </a:spcAft>
            </a:pPr>
            <a:r>
              <a:rPr lang="zh-CN" altLang="en-US" b="1">
                <a:effectLst/>
                <a:latin typeface="方正粗黑宋简体" panose="02000000000000000000" charset="-122"/>
                <a:ea typeface="方正粗黑宋简体" panose="02000000000000000000" charset="-122"/>
                <a:sym typeface="+mn-ea"/>
              </a:rPr>
              <a:t>背景：</a:t>
            </a:r>
            <a:endParaRPr lang="zh-CN" altLang="en-US" b="1">
              <a:effectLst/>
              <a:latin typeface="方正粗黑宋简体" panose="02000000000000000000" charset="-122"/>
              <a:ea typeface="方正粗黑宋简体" panose="02000000000000000000" charset="-122"/>
              <a:sym typeface="+mn-ea"/>
            </a:endParaRPr>
          </a:p>
          <a:p>
            <a:pPr>
              <a:lnSpc>
                <a:spcPct val="120000"/>
              </a:lnSpc>
              <a:spcBef>
                <a:spcPts val="0"/>
              </a:spcBef>
              <a:spcAft>
                <a:spcPts val="0"/>
              </a:spcAft>
            </a:pPr>
            <a:r>
              <a:rPr lang="zh-CN" altLang="en-US" b="1">
                <a:effectLst/>
                <a:latin typeface="方正粗黑宋简体" panose="02000000000000000000" charset="-122"/>
                <a:ea typeface="方正粗黑宋简体" panose="02000000000000000000" charset="-122"/>
                <a:sym typeface="+mn-ea"/>
              </a:rPr>
              <a:t>时间：</a:t>
            </a:r>
            <a:endParaRPr lang="zh-CN" altLang="en-US" b="1">
              <a:effectLst/>
              <a:latin typeface="方正粗黑宋简体" panose="02000000000000000000" charset="-122"/>
              <a:ea typeface="方正粗黑宋简体" panose="02000000000000000000" charset="-122"/>
            </a:endParaRPr>
          </a:p>
          <a:p>
            <a:pPr>
              <a:lnSpc>
                <a:spcPct val="120000"/>
              </a:lnSpc>
              <a:spcBef>
                <a:spcPts val="0"/>
              </a:spcBef>
              <a:spcAft>
                <a:spcPts val="0"/>
              </a:spcAft>
            </a:pPr>
            <a:r>
              <a:rPr lang="zh-CN" altLang="en-US" b="1">
                <a:effectLst/>
                <a:latin typeface="方正粗黑宋简体" panose="02000000000000000000" charset="-122"/>
                <a:ea typeface="方正粗黑宋简体" panose="02000000000000000000" charset="-122"/>
                <a:sym typeface="+mn-ea"/>
              </a:rPr>
              <a:t>地点：</a:t>
            </a:r>
            <a:endParaRPr lang="zh-CN" altLang="en-US" b="1">
              <a:effectLst/>
              <a:latin typeface="方正粗黑宋简体" panose="02000000000000000000" charset="-122"/>
              <a:ea typeface="方正粗黑宋简体" panose="02000000000000000000" charset="-122"/>
            </a:endParaRPr>
          </a:p>
          <a:p>
            <a:pPr>
              <a:lnSpc>
                <a:spcPct val="120000"/>
              </a:lnSpc>
              <a:spcBef>
                <a:spcPts val="0"/>
              </a:spcBef>
              <a:spcAft>
                <a:spcPts val="0"/>
              </a:spcAft>
            </a:pPr>
            <a:r>
              <a:rPr lang="zh-CN" altLang="en-US" b="1">
                <a:effectLst/>
                <a:latin typeface="方正粗黑宋简体" panose="02000000000000000000" charset="-122"/>
                <a:ea typeface="方正粗黑宋简体" panose="02000000000000000000" charset="-122"/>
                <a:sym typeface="+mn-ea"/>
              </a:rPr>
              <a:t>目的：</a:t>
            </a:r>
            <a:endParaRPr lang="zh-CN" altLang="en-US" b="1">
              <a:effectLst/>
              <a:latin typeface="方正粗黑宋简体" panose="02000000000000000000" charset="-122"/>
              <a:ea typeface="方正粗黑宋简体" panose="02000000000000000000" charset="-122"/>
            </a:endParaRPr>
          </a:p>
          <a:p>
            <a:pPr>
              <a:lnSpc>
                <a:spcPct val="120000"/>
              </a:lnSpc>
              <a:spcBef>
                <a:spcPts val="0"/>
              </a:spcBef>
              <a:spcAft>
                <a:spcPts val="0"/>
              </a:spcAft>
            </a:pPr>
            <a:r>
              <a:rPr lang="zh-CN" altLang="en-US" b="1">
                <a:effectLst/>
                <a:latin typeface="方正粗黑宋简体" panose="02000000000000000000" charset="-122"/>
                <a:ea typeface="方正粗黑宋简体" panose="02000000000000000000" charset="-122"/>
                <a:sym typeface="+mn-ea"/>
              </a:rPr>
              <a:t>主力：</a:t>
            </a:r>
            <a:endParaRPr lang="zh-CN" altLang="en-US" b="1">
              <a:effectLst/>
              <a:latin typeface="方正粗黑宋简体" panose="02000000000000000000" charset="-122"/>
              <a:ea typeface="方正粗黑宋简体" panose="02000000000000000000" charset="-122"/>
            </a:endParaRPr>
          </a:p>
          <a:p>
            <a:pPr>
              <a:lnSpc>
                <a:spcPct val="120000"/>
              </a:lnSpc>
              <a:spcBef>
                <a:spcPts val="0"/>
              </a:spcBef>
              <a:spcAft>
                <a:spcPts val="0"/>
              </a:spcAft>
            </a:pPr>
            <a:r>
              <a:rPr lang="zh-CN" altLang="en-US" b="1">
                <a:effectLst/>
                <a:latin typeface="方正粗黑宋简体" panose="02000000000000000000" charset="-122"/>
                <a:ea typeface="方正粗黑宋简体" panose="02000000000000000000" charset="-122"/>
                <a:sym typeface="+mn-ea"/>
              </a:rPr>
              <a:t>结果：</a:t>
            </a:r>
            <a:endParaRPr lang="zh-CN" altLang="en-US" b="1">
              <a:effectLst/>
              <a:latin typeface="方正粗黑宋简体" panose="02000000000000000000" charset="-122"/>
              <a:ea typeface="方正粗黑宋简体" panose="02000000000000000000" charset="-122"/>
            </a:endParaRPr>
          </a:p>
          <a:p>
            <a:pPr>
              <a:lnSpc>
                <a:spcPct val="120000"/>
              </a:lnSpc>
              <a:spcBef>
                <a:spcPts val="0"/>
              </a:spcBef>
              <a:spcAft>
                <a:spcPts val="0"/>
              </a:spcAft>
            </a:pPr>
            <a:endParaRPr lang="zh-CN" altLang="en-US" b="1">
              <a:effectLst/>
              <a:latin typeface="方正粗黑宋简体" panose="02000000000000000000" charset="-122"/>
              <a:ea typeface="方正粗黑宋简体" panose="02000000000000000000" charset="-122"/>
            </a:endParaRPr>
          </a:p>
          <a:p>
            <a:pPr>
              <a:lnSpc>
                <a:spcPct val="120000"/>
              </a:lnSpc>
              <a:spcBef>
                <a:spcPts val="0"/>
              </a:spcBef>
              <a:spcAft>
                <a:spcPts val="0"/>
              </a:spcAft>
            </a:pPr>
            <a:endParaRPr lang="zh-CN" altLang="en-US" b="1">
              <a:effectLst/>
              <a:latin typeface="方正粗黑宋简体" panose="02000000000000000000" charset="-122"/>
              <a:ea typeface="方正粗黑宋简体" panose="02000000000000000000" charset="-122"/>
            </a:endParaRPr>
          </a:p>
          <a:p>
            <a:pPr>
              <a:lnSpc>
                <a:spcPct val="120000"/>
              </a:lnSpc>
              <a:spcBef>
                <a:spcPts val="0"/>
              </a:spcBef>
              <a:spcAft>
                <a:spcPts val="0"/>
              </a:spcAft>
            </a:pPr>
            <a:r>
              <a:rPr lang="zh-CN" altLang="en-US" b="1">
                <a:effectLst/>
                <a:latin typeface="方正粗黑宋简体" panose="02000000000000000000" charset="-122"/>
                <a:ea typeface="方正粗黑宋简体" panose="02000000000000000000" charset="-122"/>
                <a:sym typeface="+mn-ea"/>
              </a:rPr>
              <a:t>性质：</a:t>
            </a:r>
            <a:endParaRPr lang="zh-CN" altLang="en-US">
              <a:effectLst/>
              <a:latin typeface="方正粗黑宋简体" panose="02000000000000000000" charset="-122"/>
              <a:ea typeface="方正粗黑宋简体" panose="02000000000000000000" charset="-122"/>
            </a:endParaRPr>
          </a:p>
        </p:txBody>
      </p:sp>
      <p:sp>
        <p:nvSpPr>
          <p:cNvPr id="7" name="文本框 6"/>
          <p:cNvSpPr txBox="1"/>
          <p:nvPr/>
        </p:nvSpPr>
        <p:spPr>
          <a:xfrm>
            <a:off x="654050" y="758825"/>
            <a:ext cx="3401060" cy="368300"/>
          </a:xfrm>
          <a:prstGeom prst="rect">
            <a:avLst/>
          </a:prstGeom>
          <a:noFill/>
        </p:spPr>
        <p:txBody>
          <a:bodyPr wrap="none" rtlCol="0" anchor="t">
            <a:spAutoFit/>
          </a:bodyPr>
          <a:p>
            <a:r>
              <a:rPr kumimoji="1" lang="zh-CN" altLang="en-US" b="1" dirty="0">
                <a:solidFill>
                  <a:srgbClr val="FF0000"/>
                </a:solidFill>
                <a:effectLst/>
                <a:latin typeface="楷体" panose="02010609060101010101" charset="-122"/>
                <a:ea typeface="楷体" panose="02010609060101010101" charset="-122"/>
                <a:sym typeface="+mn-ea"/>
              </a:rPr>
              <a:t>第一次世界大战</a:t>
            </a:r>
            <a:r>
              <a:rPr kumimoji="1" lang="zh-CN" altLang="en-US" b="1" dirty="0">
                <a:effectLst/>
                <a:latin typeface="楷体" panose="02010609060101010101" charset="-122"/>
                <a:ea typeface="楷体" panose="02010609060101010101" charset="-122"/>
                <a:sym typeface="+mn-ea"/>
              </a:rPr>
              <a:t>激化了社会矛盾</a:t>
            </a:r>
            <a:endParaRPr lang="zh-CN" altLang="en-US">
              <a:effectLst/>
              <a:latin typeface="楷体" panose="02010609060101010101" charset="-122"/>
              <a:ea typeface="楷体" panose="02010609060101010101" charset="-122"/>
            </a:endParaRPr>
          </a:p>
        </p:txBody>
      </p:sp>
      <p:sp>
        <p:nvSpPr>
          <p:cNvPr id="8" name="文本框 7"/>
          <p:cNvSpPr txBox="1"/>
          <p:nvPr/>
        </p:nvSpPr>
        <p:spPr>
          <a:xfrm>
            <a:off x="654050" y="1127125"/>
            <a:ext cx="2371090" cy="368300"/>
          </a:xfrm>
          <a:prstGeom prst="rect">
            <a:avLst/>
          </a:prstGeom>
          <a:noFill/>
        </p:spPr>
        <p:txBody>
          <a:bodyPr wrap="none" rtlCol="0" anchor="t">
            <a:spAutoFit/>
          </a:bodyPr>
          <a:p>
            <a:pPr algn="l"/>
            <a:r>
              <a:rPr lang="en-US" altLang="zh-CN" b="1">
                <a:latin typeface="楷体" panose="02010609060101010101" charset="-122"/>
                <a:ea typeface="楷体" panose="02010609060101010101" charset="-122"/>
                <a:cs typeface="楷体" panose="02010609060101010101" charset="-122"/>
                <a:sym typeface="+mn-ea"/>
              </a:rPr>
              <a:t>1917</a:t>
            </a:r>
            <a:r>
              <a:rPr lang="zh-CN" altLang="en-US" b="1">
                <a:latin typeface="楷体" panose="02010609060101010101" charset="-122"/>
                <a:ea typeface="楷体" panose="02010609060101010101" charset="-122"/>
                <a:cs typeface="楷体" panose="02010609060101010101" charset="-122"/>
                <a:sym typeface="+mn-ea"/>
              </a:rPr>
              <a:t>年</a:t>
            </a:r>
            <a:r>
              <a:rPr lang="en-US" altLang="zh-CN" b="1">
                <a:latin typeface="楷体" panose="02010609060101010101" charset="-122"/>
                <a:ea typeface="楷体" panose="02010609060101010101" charset="-122"/>
                <a:cs typeface="楷体" panose="02010609060101010101" charset="-122"/>
                <a:sym typeface="+mn-ea"/>
              </a:rPr>
              <a:t>3</a:t>
            </a:r>
            <a:r>
              <a:rPr lang="zh-CN" altLang="en-US" b="1">
                <a:latin typeface="楷体" panose="02010609060101010101" charset="-122"/>
                <a:ea typeface="楷体" panose="02010609060101010101" charset="-122"/>
                <a:cs typeface="楷体" panose="02010609060101010101" charset="-122"/>
                <a:sym typeface="+mn-ea"/>
              </a:rPr>
              <a:t>月</a:t>
            </a:r>
            <a:r>
              <a:rPr lang="en-US" altLang="zh-CN" b="1">
                <a:solidFill>
                  <a:srgbClr val="FF0000"/>
                </a:solidFill>
                <a:latin typeface="楷体" panose="02010609060101010101" charset="-122"/>
                <a:ea typeface="楷体" panose="02010609060101010101" charset="-122"/>
                <a:cs typeface="楷体" panose="02010609060101010101" charset="-122"/>
                <a:sym typeface="+mn-ea"/>
              </a:rPr>
              <a:t>(</a:t>
            </a:r>
            <a:r>
              <a:rPr lang="zh-CN" altLang="zh-CN" b="1">
                <a:solidFill>
                  <a:srgbClr val="FF0000"/>
                </a:solidFill>
                <a:latin typeface="楷体" panose="02010609060101010101" charset="-122"/>
                <a:ea typeface="楷体" panose="02010609060101010101" charset="-122"/>
                <a:cs typeface="楷体" panose="02010609060101010101" charset="-122"/>
                <a:sym typeface="+mn-ea"/>
              </a:rPr>
              <a:t>俄历</a:t>
            </a:r>
            <a:r>
              <a:rPr lang="en-US" altLang="zh-CN" b="1">
                <a:solidFill>
                  <a:srgbClr val="FF0000"/>
                </a:solidFill>
                <a:latin typeface="楷体" panose="02010609060101010101" charset="-122"/>
                <a:ea typeface="楷体" panose="02010609060101010101" charset="-122"/>
                <a:cs typeface="楷体" panose="02010609060101010101" charset="-122"/>
                <a:sym typeface="+mn-ea"/>
              </a:rPr>
              <a:t>2</a:t>
            </a:r>
            <a:r>
              <a:rPr lang="zh-CN" altLang="zh-CN" b="1">
                <a:solidFill>
                  <a:srgbClr val="FF0000"/>
                </a:solidFill>
                <a:latin typeface="楷体" panose="02010609060101010101" charset="-122"/>
                <a:ea typeface="楷体" panose="02010609060101010101" charset="-122"/>
                <a:cs typeface="楷体" panose="02010609060101010101" charset="-122"/>
                <a:sym typeface="+mn-ea"/>
              </a:rPr>
              <a:t>月）</a:t>
            </a:r>
            <a:endParaRPr lang="zh-CN" altLang="en-US"/>
          </a:p>
        </p:txBody>
      </p:sp>
      <p:sp>
        <p:nvSpPr>
          <p:cNvPr id="9" name="文本框 8"/>
          <p:cNvSpPr txBox="1"/>
          <p:nvPr/>
        </p:nvSpPr>
        <p:spPr>
          <a:xfrm>
            <a:off x="654050" y="1423035"/>
            <a:ext cx="1102360" cy="368300"/>
          </a:xfrm>
          <a:prstGeom prst="rect">
            <a:avLst/>
          </a:prstGeom>
          <a:noFill/>
        </p:spPr>
        <p:txBody>
          <a:bodyPr wrap="none" rtlCol="0" anchor="t">
            <a:spAutoFit/>
          </a:bodyPr>
          <a:p>
            <a:r>
              <a:rPr lang="zh-CN" altLang="en-US" b="1">
                <a:latin typeface="楷体" panose="02010609060101010101" charset="-122"/>
                <a:ea typeface="楷体" panose="02010609060101010101" charset="-122"/>
                <a:sym typeface="+mn-ea"/>
              </a:rPr>
              <a:t>彼得格勒</a:t>
            </a:r>
            <a:endParaRPr lang="zh-CN" altLang="en-US"/>
          </a:p>
        </p:txBody>
      </p:sp>
      <p:sp>
        <p:nvSpPr>
          <p:cNvPr id="10" name="文本框 9"/>
          <p:cNvSpPr txBox="1"/>
          <p:nvPr/>
        </p:nvSpPr>
        <p:spPr>
          <a:xfrm>
            <a:off x="654050" y="1791335"/>
            <a:ext cx="1562100" cy="368300"/>
          </a:xfrm>
          <a:prstGeom prst="rect">
            <a:avLst/>
          </a:prstGeom>
          <a:noFill/>
        </p:spPr>
        <p:txBody>
          <a:bodyPr wrap="none" rtlCol="0" anchor="t">
            <a:spAutoFit/>
          </a:bodyPr>
          <a:p>
            <a:r>
              <a:rPr lang="zh-CN" altLang="en-US" b="1">
                <a:latin typeface="楷体" panose="02010609060101010101" charset="-122"/>
                <a:ea typeface="楷体" panose="02010609060101010101" charset="-122"/>
                <a:sym typeface="+mn-ea"/>
              </a:rPr>
              <a:t>推翻沙皇统治</a:t>
            </a:r>
            <a:endParaRPr lang="zh-CN" altLang="en-US"/>
          </a:p>
        </p:txBody>
      </p:sp>
      <p:sp>
        <p:nvSpPr>
          <p:cNvPr id="11" name="文本框 10"/>
          <p:cNvSpPr txBox="1"/>
          <p:nvPr/>
        </p:nvSpPr>
        <p:spPr>
          <a:xfrm>
            <a:off x="654050" y="2114550"/>
            <a:ext cx="3632200" cy="368300"/>
          </a:xfrm>
          <a:prstGeom prst="rect">
            <a:avLst/>
          </a:prstGeom>
          <a:noFill/>
        </p:spPr>
        <p:txBody>
          <a:bodyPr wrap="none" rtlCol="0" anchor="t">
            <a:spAutoFit/>
          </a:bodyPr>
          <a:p>
            <a:r>
              <a:rPr lang="zh-CN" altLang="en-US" b="1">
                <a:solidFill>
                  <a:srgbClr val="FF0000"/>
                </a:solidFill>
                <a:effectLst/>
                <a:latin typeface="楷体" panose="02010609060101010101" charset="-122"/>
                <a:ea typeface="楷体" panose="02010609060101010101" charset="-122"/>
                <a:cs typeface="楷体" panose="02010609060101010101" charset="-122"/>
                <a:sym typeface="+mn-ea"/>
              </a:rPr>
              <a:t>工人、士兵</a:t>
            </a:r>
            <a:r>
              <a:rPr lang="en-US" altLang="zh-CN" b="1">
                <a:solidFill>
                  <a:srgbClr val="FF0000"/>
                </a:solidFill>
                <a:effectLst/>
                <a:latin typeface="楷体" panose="02010609060101010101" charset="-122"/>
                <a:ea typeface="楷体" panose="02010609060101010101" charset="-122"/>
                <a:cs typeface="楷体" panose="02010609060101010101" charset="-122"/>
                <a:sym typeface="+mn-ea"/>
              </a:rPr>
              <a:t>(</a:t>
            </a:r>
            <a:r>
              <a:rPr lang="zh-CN" altLang="zh-CN" b="1">
                <a:solidFill>
                  <a:srgbClr val="FF0000"/>
                </a:solidFill>
                <a:effectLst/>
                <a:latin typeface="楷体" panose="02010609060101010101" charset="-122"/>
                <a:ea typeface="楷体" panose="02010609060101010101" charset="-122"/>
                <a:cs typeface="楷体" panose="02010609060101010101" charset="-122"/>
                <a:sym typeface="+mn-ea"/>
              </a:rPr>
              <a:t>领导阶级：资产阶级</a:t>
            </a:r>
            <a:r>
              <a:rPr lang="en-US" altLang="zh-CN" b="1">
                <a:solidFill>
                  <a:srgbClr val="FF0000"/>
                </a:solidFill>
                <a:effectLst/>
                <a:latin typeface="楷体" panose="02010609060101010101" charset="-122"/>
                <a:ea typeface="楷体" panose="02010609060101010101" charset="-122"/>
                <a:cs typeface="楷体" panose="02010609060101010101" charset="-122"/>
                <a:sym typeface="+mn-ea"/>
              </a:rPr>
              <a:t>)</a:t>
            </a:r>
            <a:endParaRPr lang="en-US" altLang="zh-CN" b="1">
              <a:solidFill>
                <a:srgbClr val="FF0000"/>
              </a:solidFill>
              <a:effectLst/>
              <a:latin typeface="楷体" panose="02010609060101010101" charset="-122"/>
              <a:ea typeface="楷体" panose="02010609060101010101" charset="-122"/>
              <a:cs typeface="楷体" panose="02010609060101010101" charset="-122"/>
              <a:sym typeface="+mn-ea"/>
            </a:endParaRPr>
          </a:p>
        </p:txBody>
      </p:sp>
      <p:sp>
        <p:nvSpPr>
          <p:cNvPr id="12" name="文本框 11"/>
          <p:cNvSpPr txBox="1"/>
          <p:nvPr/>
        </p:nvSpPr>
        <p:spPr>
          <a:xfrm>
            <a:off x="654050" y="2482850"/>
            <a:ext cx="3867785" cy="922020"/>
          </a:xfrm>
          <a:prstGeom prst="rect">
            <a:avLst/>
          </a:prstGeom>
          <a:noFill/>
        </p:spPr>
        <p:txBody>
          <a:bodyPr wrap="square" rtlCol="0" anchor="t">
            <a:spAutoFit/>
          </a:bodyPr>
          <a:p>
            <a:pPr algn="l"/>
            <a:r>
              <a:rPr lang="zh-CN" altLang="en-US" b="1">
                <a:latin typeface="楷体" panose="02010609060101010101" charset="-122"/>
                <a:ea typeface="楷体" panose="02010609060101010101" charset="-122"/>
                <a:sym typeface="+mn-ea"/>
              </a:rPr>
              <a:t>①推翻了沙皇统治；②出现了两个并立政权，一个是</a:t>
            </a:r>
            <a:r>
              <a:rPr lang="zh-CN" altLang="en-US" b="1">
                <a:solidFill>
                  <a:srgbClr val="FF0000"/>
                </a:solidFill>
                <a:latin typeface="楷体" panose="02010609060101010101" charset="-122"/>
                <a:ea typeface="楷体" panose="02010609060101010101" charset="-122"/>
                <a:sym typeface="+mn-ea"/>
              </a:rPr>
              <a:t>资产阶级临时政府</a:t>
            </a:r>
            <a:r>
              <a:rPr lang="zh-CN" altLang="en-US" b="1">
                <a:latin typeface="楷体" panose="02010609060101010101" charset="-122"/>
                <a:ea typeface="楷体" panose="02010609060101010101" charset="-122"/>
                <a:sym typeface="+mn-ea"/>
              </a:rPr>
              <a:t>，一个是</a:t>
            </a:r>
            <a:r>
              <a:rPr lang="zh-CN" altLang="en-US" b="1">
                <a:solidFill>
                  <a:srgbClr val="FF0000"/>
                </a:solidFill>
                <a:latin typeface="楷体" panose="02010609060101010101" charset="-122"/>
                <a:ea typeface="楷体" panose="02010609060101010101" charset="-122"/>
                <a:sym typeface="+mn-ea"/>
              </a:rPr>
              <a:t>工兵代表苏维埃政权。</a:t>
            </a:r>
            <a:endParaRPr lang="zh-CN" altLang="en-US"/>
          </a:p>
        </p:txBody>
      </p:sp>
      <p:sp>
        <p:nvSpPr>
          <p:cNvPr id="13" name="文本框 12"/>
          <p:cNvSpPr txBox="1"/>
          <p:nvPr/>
        </p:nvSpPr>
        <p:spPr>
          <a:xfrm>
            <a:off x="654050" y="3404870"/>
            <a:ext cx="2251710" cy="368300"/>
          </a:xfrm>
          <a:prstGeom prst="rect">
            <a:avLst/>
          </a:prstGeom>
          <a:noFill/>
        </p:spPr>
        <p:txBody>
          <a:bodyPr wrap="none" rtlCol="0" anchor="t">
            <a:spAutoFit/>
          </a:bodyPr>
          <a:p>
            <a:r>
              <a:rPr lang="zh-CN" altLang="en-US" b="1">
                <a:solidFill>
                  <a:srgbClr val="FF0000"/>
                </a:solidFill>
                <a:latin typeface="楷体" panose="02010609060101010101" charset="-122"/>
                <a:ea typeface="楷体" panose="02010609060101010101" charset="-122"/>
                <a:sym typeface="+mn-ea"/>
              </a:rPr>
              <a:t>资产阶级的民主革命</a:t>
            </a:r>
            <a:endParaRPr lang="zh-CN" altLang="en-US" b="1">
              <a:solidFill>
                <a:srgbClr val="FF0000"/>
              </a:solidFill>
              <a:latin typeface="楷体" panose="02010609060101010101" charset="-122"/>
              <a:ea typeface="楷体" panose="02010609060101010101" charset="-122"/>
              <a:sym typeface="+mn-ea"/>
            </a:endParaRPr>
          </a:p>
        </p:txBody>
      </p:sp>
      <p:sp>
        <p:nvSpPr>
          <p:cNvPr id="14" name="文本框 13"/>
          <p:cNvSpPr txBox="1"/>
          <p:nvPr/>
        </p:nvSpPr>
        <p:spPr>
          <a:xfrm>
            <a:off x="-32385" y="3773170"/>
            <a:ext cx="1102360" cy="368300"/>
          </a:xfrm>
          <a:prstGeom prst="rect">
            <a:avLst/>
          </a:prstGeom>
          <a:noFill/>
        </p:spPr>
        <p:txBody>
          <a:bodyPr wrap="none" rtlCol="0" anchor="t">
            <a:spAutoFit/>
          </a:bodyPr>
          <a:p>
            <a:r>
              <a:rPr lang="zh-CN" altLang="en-US" b="1">
                <a:solidFill>
                  <a:srgbClr val="FF0000"/>
                </a:solidFill>
                <a:latin typeface="方正粗黑宋简体" panose="02000000000000000000" charset="-122"/>
                <a:ea typeface="方正粗黑宋简体" panose="02000000000000000000" charset="-122"/>
                <a:sym typeface="+mn-ea"/>
              </a:rPr>
              <a:t>十月革命</a:t>
            </a:r>
            <a:endParaRPr lang="zh-CN" altLang="en-US" b="1">
              <a:solidFill>
                <a:srgbClr val="FF0000"/>
              </a:solidFill>
              <a:latin typeface="方正粗黑宋简体" panose="02000000000000000000" charset="-122"/>
              <a:ea typeface="方正粗黑宋简体" panose="02000000000000000000" charset="-122"/>
              <a:sym typeface="+mn-ea"/>
            </a:endParaRPr>
          </a:p>
        </p:txBody>
      </p:sp>
      <p:sp>
        <p:nvSpPr>
          <p:cNvPr id="15" name="文本框 14"/>
          <p:cNvSpPr txBox="1"/>
          <p:nvPr/>
        </p:nvSpPr>
        <p:spPr>
          <a:xfrm>
            <a:off x="11430" y="4141470"/>
            <a:ext cx="872490" cy="368300"/>
          </a:xfrm>
          <a:prstGeom prst="rect">
            <a:avLst/>
          </a:prstGeom>
          <a:noFill/>
        </p:spPr>
        <p:txBody>
          <a:bodyPr wrap="none" rtlCol="0" anchor="t">
            <a:spAutoFit/>
          </a:bodyPr>
          <a:p>
            <a:r>
              <a:rPr lang="zh-CN" altLang="en-US" b="1">
                <a:solidFill>
                  <a:schemeClr val="tx1"/>
                </a:solidFill>
                <a:effectLst/>
                <a:latin typeface="方正粗黑宋简体" panose="02000000000000000000" charset="-122"/>
                <a:ea typeface="方正粗黑宋简体" panose="02000000000000000000" charset="-122"/>
                <a:sym typeface="+mn-ea"/>
              </a:rPr>
              <a:t>原因：</a:t>
            </a:r>
            <a:endParaRPr lang="zh-CN" altLang="en-US" b="1">
              <a:solidFill>
                <a:schemeClr val="tx1"/>
              </a:solidFill>
              <a:effectLst/>
              <a:latin typeface="方正粗黑宋简体" panose="02000000000000000000" charset="-122"/>
              <a:ea typeface="方正粗黑宋简体" panose="02000000000000000000" charset="-122"/>
              <a:sym typeface="+mn-ea"/>
            </a:endParaRPr>
          </a:p>
        </p:txBody>
      </p:sp>
      <p:sp>
        <p:nvSpPr>
          <p:cNvPr id="16" name="文本框 15"/>
          <p:cNvSpPr txBox="1"/>
          <p:nvPr/>
        </p:nvSpPr>
        <p:spPr>
          <a:xfrm>
            <a:off x="11430" y="4441190"/>
            <a:ext cx="4510405" cy="645160"/>
          </a:xfrm>
          <a:prstGeom prst="rect">
            <a:avLst/>
          </a:prstGeom>
          <a:noFill/>
        </p:spPr>
        <p:txBody>
          <a:bodyPr wrap="square" rtlCol="0" anchor="t">
            <a:spAutoFit/>
          </a:bodyPr>
          <a:p>
            <a:pPr algn="l"/>
            <a:r>
              <a:rPr lang="zh-CN" altLang="en-US" b="1">
                <a:solidFill>
                  <a:srgbClr val="FF0000"/>
                </a:solidFill>
                <a:latin typeface="楷体" panose="02010609060101010101" charset="-122"/>
                <a:ea typeface="楷体" panose="02010609060101010101" charset="-122"/>
                <a:cs typeface="楷体" panose="02010609060101010101" charset="-122"/>
                <a:sym typeface="+mn-ea"/>
              </a:rPr>
              <a:t>直接原因：</a:t>
            </a:r>
            <a:r>
              <a:rPr lang="zh-CN" altLang="en-US" b="1">
                <a:solidFill>
                  <a:schemeClr val="tx1"/>
                </a:solidFill>
                <a:latin typeface="楷体" panose="02010609060101010101" charset="-122"/>
                <a:ea typeface="楷体" panose="02010609060101010101" charset="-122"/>
                <a:cs typeface="楷体" panose="02010609060101010101" charset="-122"/>
                <a:sym typeface="+mn-ea"/>
              </a:rPr>
              <a:t>临时政府没有满足人民对和平、土地和面包的要求，继续参加一战；</a:t>
            </a:r>
            <a:endParaRPr lang="zh-CN" altLang="en-US" b="1">
              <a:solidFill>
                <a:schemeClr val="tx1"/>
              </a:solidFill>
              <a:latin typeface="楷体" panose="02010609060101010101" charset="-122"/>
              <a:ea typeface="楷体" panose="02010609060101010101" charset="-122"/>
              <a:cs typeface="楷体" panose="02010609060101010101" charset="-122"/>
              <a:sym typeface="+mn-ea"/>
            </a:endParaRPr>
          </a:p>
        </p:txBody>
      </p:sp>
      <p:sp>
        <p:nvSpPr>
          <p:cNvPr id="17" name="文本框 16"/>
          <p:cNvSpPr txBox="1"/>
          <p:nvPr/>
        </p:nvSpPr>
        <p:spPr>
          <a:xfrm>
            <a:off x="11430" y="5086350"/>
            <a:ext cx="4706620" cy="368300"/>
          </a:xfrm>
          <a:prstGeom prst="rect">
            <a:avLst/>
          </a:prstGeom>
          <a:noFill/>
        </p:spPr>
        <p:txBody>
          <a:bodyPr wrap="square" rtlCol="0" anchor="t">
            <a:spAutoFit/>
          </a:bodyPr>
          <a:p>
            <a:pPr algn="l" eaLnBrk="0" fontAlgn="base" hangingPunct="0">
              <a:buClr>
                <a:srgbClr val="D7181F"/>
              </a:buClr>
              <a:buFont typeface="Wingdings" panose="05000000000000000000" pitchFamily="2" charset="2"/>
              <a:buNone/>
            </a:pPr>
            <a:r>
              <a:rPr lang="zh-CN" altLang="en-US" b="1">
                <a:solidFill>
                  <a:srgbClr val="FF0000"/>
                </a:solidFill>
                <a:effectLst/>
                <a:latin typeface="楷体" panose="02010609060101010101" charset="-122"/>
                <a:ea typeface="楷体" panose="02010609060101010101" charset="-122"/>
                <a:cs typeface="楷体" panose="02010609060101010101" charset="-122"/>
                <a:sym typeface="+mn-ea"/>
              </a:rPr>
              <a:t>根本原因：</a:t>
            </a:r>
            <a:r>
              <a:rPr lang="zh-CN" altLang="en-US" b="1">
                <a:solidFill>
                  <a:schemeClr val="tx1"/>
                </a:solidFill>
                <a:effectLst/>
                <a:latin typeface="楷体" panose="02010609060101010101" charset="-122"/>
                <a:ea typeface="楷体" panose="02010609060101010101" charset="-122"/>
                <a:cs typeface="楷体" panose="02010609060101010101" charset="-122"/>
                <a:sym typeface="+mn-ea"/>
              </a:rPr>
              <a:t>资本主义发展,无产阶级力量壮大</a:t>
            </a:r>
            <a:endParaRPr lang="zh-CN" altLang="en-US" b="1">
              <a:solidFill>
                <a:schemeClr val="tx1"/>
              </a:solidFill>
              <a:effectLst/>
              <a:latin typeface="楷体" panose="02010609060101010101" charset="-122"/>
              <a:ea typeface="楷体" panose="02010609060101010101" charset="-122"/>
              <a:cs typeface="楷体" panose="02010609060101010101" charset="-122"/>
              <a:sym typeface="+mn-ea"/>
            </a:endParaRPr>
          </a:p>
        </p:txBody>
      </p:sp>
      <p:sp>
        <p:nvSpPr>
          <p:cNvPr id="18" name="文本框 17"/>
          <p:cNvSpPr txBox="1"/>
          <p:nvPr/>
        </p:nvSpPr>
        <p:spPr>
          <a:xfrm>
            <a:off x="11430" y="5454650"/>
            <a:ext cx="948055" cy="1427480"/>
          </a:xfrm>
          <a:prstGeom prst="rect">
            <a:avLst/>
          </a:prstGeom>
          <a:noFill/>
        </p:spPr>
        <p:txBody>
          <a:bodyPr wrap="square" rtlCol="0" anchor="t">
            <a:spAutoFit/>
          </a:bodyPr>
          <a:p>
            <a:pPr indent="0">
              <a:lnSpc>
                <a:spcPct val="120000"/>
              </a:lnSpc>
              <a:spcBef>
                <a:spcPts val="20"/>
              </a:spcBef>
              <a:spcAft>
                <a:spcPts val="0"/>
              </a:spcAft>
              <a:buNone/>
            </a:pPr>
            <a:r>
              <a:rPr lang="zh-CN" altLang="en-US" b="1">
                <a:effectLst/>
                <a:latin typeface="方正粗黑宋简体" panose="02000000000000000000" charset="-122"/>
                <a:ea typeface="方正粗黑宋简体" panose="02000000000000000000" charset="-122"/>
                <a:sym typeface="+mn-ea"/>
              </a:rPr>
              <a:t>时间：</a:t>
            </a:r>
            <a:endParaRPr lang="zh-CN" altLang="en-US" b="1" baseline="0">
              <a:effectLst/>
              <a:latin typeface="方正粗黑宋简体" panose="02000000000000000000" charset="-122"/>
              <a:ea typeface="方正粗黑宋简体" panose="02000000000000000000" charset="-122"/>
            </a:endParaRPr>
          </a:p>
          <a:p>
            <a:pPr indent="0">
              <a:lnSpc>
                <a:spcPct val="120000"/>
              </a:lnSpc>
              <a:spcBef>
                <a:spcPts val="20"/>
              </a:spcBef>
              <a:spcAft>
                <a:spcPts val="0"/>
              </a:spcAft>
              <a:buNone/>
            </a:pPr>
            <a:r>
              <a:rPr lang="zh-CN" altLang="en-US" b="1">
                <a:effectLst/>
                <a:latin typeface="方正粗黑宋简体" panose="02000000000000000000" charset="-122"/>
                <a:ea typeface="方正粗黑宋简体" panose="02000000000000000000" charset="-122"/>
                <a:sym typeface="+mn-ea"/>
              </a:rPr>
              <a:t>领导者：</a:t>
            </a:r>
            <a:endParaRPr lang="zh-CN" altLang="en-US" b="1" baseline="0">
              <a:effectLst/>
              <a:latin typeface="方正粗黑宋简体" panose="02000000000000000000" charset="-122"/>
              <a:ea typeface="方正粗黑宋简体" panose="02000000000000000000" charset="-122"/>
            </a:endParaRPr>
          </a:p>
          <a:p>
            <a:pPr indent="0">
              <a:lnSpc>
                <a:spcPct val="120000"/>
              </a:lnSpc>
              <a:spcBef>
                <a:spcPts val="20"/>
              </a:spcBef>
              <a:spcAft>
                <a:spcPts val="0"/>
              </a:spcAft>
              <a:buNone/>
            </a:pPr>
            <a:r>
              <a:rPr lang="zh-CN" altLang="en-US" b="1">
                <a:effectLst/>
                <a:latin typeface="方正粗黑宋简体" panose="02000000000000000000" charset="-122"/>
                <a:ea typeface="方正粗黑宋简体" panose="02000000000000000000" charset="-122"/>
                <a:sym typeface="+mn-ea"/>
              </a:rPr>
              <a:t>政党：</a:t>
            </a:r>
            <a:endParaRPr lang="zh-CN" altLang="en-US" b="1" baseline="0">
              <a:effectLst/>
              <a:latin typeface="方正粗黑宋简体" panose="02000000000000000000" charset="-122"/>
              <a:ea typeface="方正粗黑宋简体" panose="02000000000000000000" charset="-122"/>
            </a:endParaRPr>
          </a:p>
          <a:p>
            <a:pPr indent="0">
              <a:lnSpc>
                <a:spcPct val="120000"/>
              </a:lnSpc>
              <a:spcBef>
                <a:spcPts val="20"/>
              </a:spcBef>
              <a:spcAft>
                <a:spcPts val="0"/>
              </a:spcAft>
              <a:buNone/>
            </a:pPr>
            <a:r>
              <a:rPr lang="zh-CN" altLang="en-US" b="1">
                <a:effectLst/>
                <a:latin typeface="方正粗黑宋简体" panose="02000000000000000000" charset="-122"/>
                <a:ea typeface="方正粗黑宋简体" panose="02000000000000000000" charset="-122"/>
                <a:sym typeface="+mn-ea"/>
              </a:rPr>
              <a:t>地点：</a:t>
            </a:r>
            <a:endParaRPr lang="zh-CN" altLang="en-US">
              <a:effectLst/>
              <a:latin typeface="方正粗黑宋简体" panose="02000000000000000000" charset="-122"/>
              <a:ea typeface="方正粗黑宋简体" panose="02000000000000000000" charset="-122"/>
            </a:endParaRPr>
          </a:p>
        </p:txBody>
      </p:sp>
      <p:sp>
        <p:nvSpPr>
          <p:cNvPr id="19" name="文本框 18"/>
          <p:cNvSpPr txBox="1"/>
          <p:nvPr/>
        </p:nvSpPr>
        <p:spPr>
          <a:xfrm>
            <a:off x="735965" y="5516880"/>
            <a:ext cx="3060700" cy="339725"/>
          </a:xfrm>
          <a:prstGeom prst="rect">
            <a:avLst/>
          </a:prstGeom>
          <a:noFill/>
        </p:spPr>
        <p:txBody>
          <a:bodyPr wrap="none" rtlCol="0" anchor="t">
            <a:spAutoFit/>
          </a:bodyPr>
          <a:p>
            <a:pPr>
              <a:lnSpc>
                <a:spcPct val="90000"/>
              </a:lnSpc>
              <a:spcBef>
                <a:spcPts val="0"/>
              </a:spcBef>
              <a:spcAft>
                <a:spcPts val="0"/>
              </a:spcAft>
            </a:pPr>
            <a:r>
              <a:rPr lang="en-US" altLang="zh-CN" b="1">
                <a:solidFill>
                  <a:srgbClr val="FF0000"/>
                </a:solidFill>
                <a:latin typeface="楷体" panose="02010609060101010101" charset="-122"/>
                <a:ea typeface="楷体" panose="02010609060101010101" charset="-122"/>
                <a:cs typeface="楷体" panose="02010609060101010101" charset="-122"/>
                <a:sym typeface="+mn-ea"/>
              </a:rPr>
              <a:t>1917</a:t>
            </a:r>
            <a:r>
              <a:rPr lang="zh-CN" altLang="en-US" b="1">
                <a:solidFill>
                  <a:srgbClr val="FF0000"/>
                </a:solidFill>
                <a:latin typeface="楷体" panose="02010609060101010101" charset="-122"/>
                <a:ea typeface="楷体" panose="02010609060101010101" charset="-122"/>
                <a:cs typeface="楷体" panose="02010609060101010101" charset="-122"/>
                <a:sym typeface="+mn-ea"/>
              </a:rPr>
              <a:t>年</a:t>
            </a:r>
            <a:r>
              <a:rPr lang="en-US" altLang="zh-CN" b="1">
                <a:solidFill>
                  <a:srgbClr val="FF0000"/>
                </a:solidFill>
                <a:latin typeface="楷体" panose="02010609060101010101" charset="-122"/>
                <a:ea typeface="楷体" panose="02010609060101010101" charset="-122"/>
                <a:cs typeface="楷体" panose="02010609060101010101" charset="-122"/>
                <a:sym typeface="+mn-ea"/>
              </a:rPr>
              <a:t>11</a:t>
            </a:r>
            <a:r>
              <a:rPr lang="zh-CN" altLang="en-US" b="1">
                <a:solidFill>
                  <a:srgbClr val="FF0000"/>
                </a:solidFill>
                <a:latin typeface="楷体" panose="02010609060101010101" charset="-122"/>
                <a:ea typeface="楷体" panose="02010609060101010101" charset="-122"/>
                <a:cs typeface="楷体" panose="02010609060101010101" charset="-122"/>
                <a:sym typeface="+mn-ea"/>
              </a:rPr>
              <a:t>月</a:t>
            </a:r>
            <a:r>
              <a:rPr lang="en-US" altLang="zh-CN" b="1">
                <a:solidFill>
                  <a:srgbClr val="FF0000"/>
                </a:solidFill>
                <a:latin typeface="楷体" panose="02010609060101010101" charset="-122"/>
                <a:ea typeface="楷体" panose="02010609060101010101" charset="-122"/>
                <a:cs typeface="楷体" panose="02010609060101010101" charset="-122"/>
                <a:sym typeface="+mn-ea"/>
              </a:rPr>
              <a:t>7</a:t>
            </a:r>
            <a:r>
              <a:rPr lang="zh-CN" altLang="en-US" b="1">
                <a:solidFill>
                  <a:srgbClr val="FF0000"/>
                </a:solidFill>
                <a:latin typeface="楷体" panose="02010609060101010101" charset="-122"/>
                <a:ea typeface="楷体" panose="02010609060101010101" charset="-122"/>
                <a:cs typeface="楷体" panose="02010609060101010101" charset="-122"/>
                <a:sym typeface="+mn-ea"/>
              </a:rPr>
              <a:t>日（俄历十月）</a:t>
            </a:r>
            <a:endParaRPr lang="zh-CN" altLang="en-US"/>
          </a:p>
        </p:txBody>
      </p:sp>
      <p:sp>
        <p:nvSpPr>
          <p:cNvPr id="20" name="文本框 19"/>
          <p:cNvSpPr txBox="1"/>
          <p:nvPr/>
        </p:nvSpPr>
        <p:spPr>
          <a:xfrm>
            <a:off x="959485" y="5856605"/>
            <a:ext cx="642620" cy="368300"/>
          </a:xfrm>
          <a:prstGeom prst="rect">
            <a:avLst/>
          </a:prstGeom>
          <a:noFill/>
        </p:spPr>
        <p:txBody>
          <a:bodyPr wrap="none" rtlCol="0" anchor="t">
            <a:spAutoFit/>
          </a:bodyPr>
          <a:p>
            <a:r>
              <a:rPr lang="zh-CN" altLang="en-US" b="1">
                <a:solidFill>
                  <a:srgbClr val="FF0000"/>
                </a:solidFill>
                <a:latin typeface="楷体" panose="02010609060101010101" charset="-122"/>
                <a:ea typeface="楷体" panose="02010609060101010101" charset="-122"/>
                <a:sym typeface="+mn-ea"/>
              </a:rPr>
              <a:t>列宁</a:t>
            </a:r>
            <a:endParaRPr lang="zh-CN" altLang="en-US"/>
          </a:p>
        </p:txBody>
      </p:sp>
      <p:sp>
        <p:nvSpPr>
          <p:cNvPr id="22" name="文本框 21"/>
          <p:cNvSpPr txBox="1"/>
          <p:nvPr/>
        </p:nvSpPr>
        <p:spPr>
          <a:xfrm>
            <a:off x="654050" y="6150610"/>
            <a:ext cx="1562100" cy="368300"/>
          </a:xfrm>
          <a:prstGeom prst="rect">
            <a:avLst/>
          </a:prstGeom>
          <a:noFill/>
        </p:spPr>
        <p:txBody>
          <a:bodyPr wrap="none" rtlCol="0" anchor="t">
            <a:spAutoFit/>
          </a:bodyPr>
          <a:p>
            <a:pPr>
              <a:spcBef>
                <a:spcPct val="50000"/>
              </a:spcBef>
            </a:pPr>
            <a:r>
              <a:rPr lang="zh-CN" altLang="en-US" b="1">
                <a:solidFill>
                  <a:srgbClr val="FF0000"/>
                </a:solidFill>
                <a:latin typeface="楷体" panose="02010609060101010101" charset="-122"/>
                <a:ea typeface="楷体" panose="02010609060101010101" charset="-122"/>
                <a:sym typeface="+mn-ea"/>
              </a:rPr>
              <a:t>布尔什维克党</a:t>
            </a:r>
            <a:endParaRPr lang="zh-CN" altLang="en-US"/>
          </a:p>
        </p:txBody>
      </p:sp>
      <p:sp>
        <p:nvSpPr>
          <p:cNvPr id="23" name="文本框 22"/>
          <p:cNvSpPr txBox="1"/>
          <p:nvPr/>
        </p:nvSpPr>
        <p:spPr>
          <a:xfrm>
            <a:off x="735965" y="6513830"/>
            <a:ext cx="1102360" cy="368300"/>
          </a:xfrm>
          <a:prstGeom prst="rect">
            <a:avLst/>
          </a:prstGeom>
          <a:noFill/>
        </p:spPr>
        <p:txBody>
          <a:bodyPr wrap="none" rtlCol="0" anchor="t">
            <a:spAutoFit/>
          </a:bodyPr>
          <a:p>
            <a:r>
              <a:rPr lang="zh-CN" altLang="en-US" b="1">
                <a:solidFill>
                  <a:srgbClr val="FF0000"/>
                </a:solidFill>
                <a:latin typeface="楷体" panose="02010609060101010101" charset="-122"/>
                <a:ea typeface="楷体" panose="02010609060101010101" charset="-122"/>
                <a:sym typeface="+mn-ea"/>
              </a:rPr>
              <a:t>彼得格勒</a:t>
            </a:r>
            <a:endParaRPr lang="zh-CN" altLang="en-US"/>
          </a:p>
        </p:txBody>
      </p:sp>
      <p:sp>
        <p:nvSpPr>
          <p:cNvPr id="24" name="文本框 23"/>
          <p:cNvSpPr txBox="1"/>
          <p:nvPr/>
        </p:nvSpPr>
        <p:spPr>
          <a:xfrm>
            <a:off x="4826000" y="-8255"/>
            <a:ext cx="1268095" cy="2028825"/>
          </a:xfrm>
          <a:prstGeom prst="rect">
            <a:avLst/>
          </a:prstGeom>
          <a:noFill/>
        </p:spPr>
        <p:txBody>
          <a:bodyPr wrap="square" rtlCol="0" anchor="t">
            <a:spAutoFit/>
          </a:bodyPr>
          <a:p>
            <a:pPr indent="0">
              <a:spcBef>
                <a:spcPct val="20000"/>
              </a:spcBef>
              <a:buNone/>
            </a:pPr>
            <a:r>
              <a:rPr lang="zh-CN" altLang="en-US" b="1">
                <a:latin typeface="方正粗黑宋简体" panose="02000000000000000000" charset="-122"/>
                <a:ea typeface="方正粗黑宋简体" panose="02000000000000000000" charset="-122"/>
                <a:sym typeface="+mn-ea"/>
              </a:rPr>
              <a:t>总指挥部：</a:t>
            </a:r>
            <a:endParaRPr lang="zh-CN" altLang="en-US" b="1" baseline="0">
              <a:latin typeface="方正粗黑宋简体" panose="02000000000000000000" charset="-122"/>
              <a:ea typeface="方正粗黑宋简体" panose="02000000000000000000" charset="-122"/>
            </a:endParaRPr>
          </a:p>
          <a:p>
            <a:pPr indent="0">
              <a:spcBef>
                <a:spcPct val="20000"/>
              </a:spcBef>
              <a:buNone/>
            </a:pPr>
            <a:r>
              <a:rPr lang="zh-CN" altLang="en-US" b="1">
                <a:latin typeface="方正粗黑宋简体" panose="02000000000000000000" charset="-122"/>
                <a:ea typeface="方正粗黑宋简体" panose="02000000000000000000" charset="-122"/>
                <a:sym typeface="+mn-ea"/>
              </a:rPr>
              <a:t>经过：</a:t>
            </a:r>
            <a:endParaRPr lang="zh-CN" altLang="en-US" b="1" baseline="0">
              <a:latin typeface="方正粗黑宋简体" panose="02000000000000000000" charset="-122"/>
              <a:ea typeface="方正粗黑宋简体" panose="02000000000000000000" charset="-122"/>
            </a:endParaRPr>
          </a:p>
          <a:p>
            <a:pPr indent="0">
              <a:spcBef>
                <a:spcPct val="20000"/>
              </a:spcBef>
              <a:buNone/>
            </a:pPr>
            <a:endParaRPr lang="zh-CN" altLang="en-US" b="1" baseline="0">
              <a:latin typeface="方正粗黑宋简体" panose="02000000000000000000" charset="-122"/>
              <a:ea typeface="方正粗黑宋简体" panose="02000000000000000000" charset="-122"/>
            </a:endParaRPr>
          </a:p>
          <a:p>
            <a:pPr indent="0">
              <a:spcBef>
                <a:spcPct val="20000"/>
              </a:spcBef>
              <a:buNone/>
            </a:pPr>
            <a:r>
              <a:rPr lang="zh-CN" altLang="en-US" b="1">
                <a:latin typeface="方正粗黑宋简体" panose="02000000000000000000" charset="-122"/>
                <a:ea typeface="方正粗黑宋简体" panose="02000000000000000000" charset="-122"/>
                <a:sym typeface="+mn-ea"/>
              </a:rPr>
              <a:t>结果：</a:t>
            </a:r>
            <a:endParaRPr lang="zh-CN" altLang="en-US" b="1" baseline="0">
              <a:latin typeface="方正粗黑宋简体" panose="02000000000000000000" charset="-122"/>
              <a:ea typeface="方正粗黑宋简体" panose="02000000000000000000" charset="-122"/>
            </a:endParaRPr>
          </a:p>
          <a:p>
            <a:pPr indent="0">
              <a:spcBef>
                <a:spcPct val="20000"/>
              </a:spcBef>
              <a:buNone/>
            </a:pPr>
            <a:r>
              <a:rPr lang="zh-CN" altLang="en-US" b="1">
                <a:latin typeface="方正粗黑宋简体" panose="02000000000000000000" charset="-122"/>
                <a:ea typeface="方正粗黑宋简体" panose="02000000000000000000" charset="-122"/>
                <a:sym typeface="+mn-ea"/>
              </a:rPr>
              <a:t>特征：</a:t>
            </a:r>
            <a:endParaRPr lang="zh-CN" altLang="en-US" b="1" baseline="0">
              <a:latin typeface="方正粗黑宋简体" panose="02000000000000000000" charset="-122"/>
              <a:ea typeface="方正粗黑宋简体" panose="02000000000000000000" charset="-122"/>
            </a:endParaRPr>
          </a:p>
          <a:p>
            <a:pPr indent="0">
              <a:spcBef>
                <a:spcPct val="20000"/>
              </a:spcBef>
              <a:buNone/>
            </a:pPr>
            <a:r>
              <a:rPr lang="zh-CN" altLang="en-US" b="1">
                <a:latin typeface="方正粗黑宋简体" panose="02000000000000000000" charset="-122"/>
                <a:ea typeface="方正粗黑宋简体" panose="02000000000000000000" charset="-122"/>
                <a:sym typeface="+mn-ea"/>
              </a:rPr>
              <a:t>性质：</a:t>
            </a:r>
            <a:endParaRPr lang="zh-CN" altLang="en-US">
              <a:latin typeface="方正粗黑宋简体" panose="02000000000000000000" charset="-122"/>
              <a:ea typeface="方正粗黑宋简体" panose="02000000000000000000" charset="-122"/>
            </a:endParaRPr>
          </a:p>
        </p:txBody>
      </p:sp>
      <p:sp>
        <p:nvSpPr>
          <p:cNvPr id="25" name="文本框 24"/>
          <p:cNvSpPr txBox="1"/>
          <p:nvPr/>
        </p:nvSpPr>
        <p:spPr>
          <a:xfrm>
            <a:off x="6094095" y="-8255"/>
            <a:ext cx="1332230" cy="368300"/>
          </a:xfrm>
          <a:prstGeom prst="rect">
            <a:avLst/>
          </a:prstGeom>
          <a:noFill/>
        </p:spPr>
        <p:txBody>
          <a:bodyPr wrap="none" rtlCol="0" anchor="t">
            <a:spAutoFit/>
          </a:bodyPr>
          <a:p>
            <a:r>
              <a:rPr lang="zh-CN" altLang="en-US" b="1">
                <a:solidFill>
                  <a:srgbClr val="FF0000"/>
                </a:solidFill>
                <a:latin typeface="楷体" panose="02010609060101010101" charset="-122"/>
                <a:ea typeface="楷体" panose="02010609060101010101" charset="-122"/>
                <a:sym typeface="+mn-ea"/>
              </a:rPr>
              <a:t>斯莫尔尼宫</a:t>
            </a:r>
            <a:endParaRPr lang="zh-CN" altLang="en-US"/>
          </a:p>
        </p:txBody>
      </p:sp>
      <p:sp>
        <p:nvSpPr>
          <p:cNvPr id="26" name="文本框 25"/>
          <p:cNvSpPr txBox="1"/>
          <p:nvPr/>
        </p:nvSpPr>
        <p:spPr>
          <a:xfrm>
            <a:off x="5523865" y="298450"/>
            <a:ext cx="6159500" cy="645160"/>
          </a:xfrm>
          <a:prstGeom prst="rect">
            <a:avLst/>
          </a:prstGeom>
          <a:noFill/>
        </p:spPr>
        <p:txBody>
          <a:bodyPr wrap="square" rtlCol="0" anchor="t">
            <a:spAutoFit/>
          </a:bodyPr>
          <a:p>
            <a:r>
              <a:rPr lang="zh-CN" altLang="zh-CN" b="1">
                <a:solidFill>
                  <a:schemeClr val="tx1"/>
                </a:solidFill>
                <a:latin typeface="楷体" panose="02010609060101010101" charset="-122"/>
                <a:ea typeface="楷体" panose="02010609060101010101" charset="-122"/>
                <a:cs typeface="楷体" panose="02010609060101010101" charset="-122"/>
                <a:sym typeface="+mn-ea"/>
              </a:rPr>
              <a:t>以</a:t>
            </a:r>
            <a:r>
              <a:rPr lang="en-US" altLang="zh-CN" b="1">
                <a:solidFill>
                  <a:srgbClr val="FF0000"/>
                </a:solidFill>
                <a:latin typeface="楷体" panose="02010609060101010101" charset="-122"/>
                <a:ea typeface="楷体" panose="02010609060101010101" charset="-122"/>
                <a:cs typeface="楷体" panose="02010609060101010101" charset="-122"/>
                <a:sym typeface="+mn-ea"/>
              </a:rPr>
              <a:t>“</a:t>
            </a:r>
            <a:r>
              <a:rPr lang="zh-CN" altLang="en-US" b="1">
                <a:solidFill>
                  <a:srgbClr val="FF0000"/>
                </a:solidFill>
                <a:latin typeface="楷体" panose="02010609060101010101" charset="-122"/>
                <a:ea typeface="楷体" panose="02010609060101010101" charset="-122"/>
                <a:cs typeface="楷体" panose="02010609060101010101" charset="-122"/>
                <a:sym typeface="+mn-ea"/>
              </a:rPr>
              <a:t>阿芙乐尔号</a:t>
            </a:r>
            <a:r>
              <a:rPr lang="en-US" altLang="zh-CN" b="1">
                <a:solidFill>
                  <a:srgbClr val="FF0000"/>
                </a:solidFill>
                <a:latin typeface="楷体" panose="02010609060101010101" charset="-122"/>
                <a:ea typeface="楷体" panose="02010609060101010101" charset="-122"/>
                <a:cs typeface="楷体" panose="02010609060101010101" charset="-122"/>
                <a:sym typeface="+mn-ea"/>
              </a:rPr>
              <a:t> ”</a:t>
            </a:r>
            <a:r>
              <a:rPr lang="zh-CN" altLang="en-US" b="1">
                <a:solidFill>
                  <a:schemeClr val="tx1"/>
                </a:solidFill>
                <a:latin typeface="楷体" panose="02010609060101010101" charset="-122"/>
                <a:ea typeface="楷体" panose="02010609060101010101" charset="-122"/>
                <a:cs typeface="楷体" panose="02010609060101010101" charset="-122"/>
                <a:sym typeface="+mn-ea"/>
              </a:rPr>
              <a:t>号巡洋舰的炮声为信号，起义者冲进</a:t>
            </a:r>
            <a:r>
              <a:rPr lang="zh-CN" altLang="en-US" b="1">
                <a:solidFill>
                  <a:srgbClr val="FF0000"/>
                </a:solidFill>
                <a:latin typeface="楷体" panose="02010609060101010101" charset="-122"/>
                <a:ea typeface="楷体" panose="02010609060101010101" charset="-122"/>
                <a:cs typeface="楷体" panose="02010609060101010101" charset="-122"/>
                <a:sym typeface="+mn-ea"/>
              </a:rPr>
              <a:t>冬宫</a:t>
            </a:r>
            <a:r>
              <a:rPr lang="zh-CN" altLang="en-US" b="1">
                <a:solidFill>
                  <a:schemeClr val="tx1"/>
                </a:solidFill>
                <a:latin typeface="楷体" panose="02010609060101010101" charset="-122"/>
                <a:ea typeface="楷体" panose="02010609060101010101" charset="-122"/>
                <a:cs typeface="楷体" panose="02010609060101010101" charset="-122"/>
                <a:sym typeface="+mn-ea"/>
              </a:rPr>
              <a:t>，逮捕要领导人。</a:t>
            </a:r>
            <a:endParaRPr lang="zh-CN" altLang="en-US" b="1">
              <a:solidFill>
                <a:schemeClr val="tx1"/>
              </a:solidFill>
              <a:latin typeface="楷体" panose="02010609060101010101" charset="-122"/>
              <a:ea typeface="楷体" panose="02010609060101010101" charset="-122"/>
              <a:cs typeface="楷体" panose="02010609060101010101" charset="-122"/>
              <a:sym typeface="+mn-ea"/>
            </a:endParaRPr>
          </a:p>
        </p:txBody>
      </p:sp>
      <p:sp>
        <p:nvSpPr>
          <p:cNvPr id="27" name="文本框 26"/>
          <p:cNvSpPr txBox="1"/>
          <p:nvPr/>
        </p:nvSpPr>
        <p:spPr>
          <a:xfrm>
            <a:off x="5523865" y="943610"/>
            <a:ext cx="4550410" cy="368300"/>
          </a:xfrm>
          <a:prstGeom prst="rect">
            <a:avLst/>
          </a:prstGeom>
          <a:noFill/>
        </p:spPr>
        <p:txBody>
          <a:bodyPr wrap="none" rtlCol="0" anchor="t">
            <a:spAutoFit/>
          </a:bodyPr>
          <a:p>
            <a:r>
              <a:rPr lang="zh-CN" altLang="en-US" b="1">
                <a:solidFill>
                  <a:srgbClr val="FF0000"/>
                </a:solidFill>
                <a:latin typeface="楷体" panose="02010609060101010101" charset="-122"/>
                <a:ea typeface="楷体" panose="02010609060101010101" charset="-122"/>
                <a:sym typeface="+mn-ea"/>
              </a:rPr>
              <a:t>推翻了</a:t>
            </a:r>
            <a:r>
              <a:rPr lang="zh-CN" altLang="en-US" b="1">
                <a:solidFill>
                  <a:schemeClr val="tx1"/>
                </a:solidFill>
                <a:latin typeface="楷体" panose="02010609060101010101" charset="-122"/>
                <a:ea typeface="楷体" panose="02010609060101010101" charset="-122"/>
                <a:sym typeface="+mn-ea"/>
              </a:rPr>
              <a:t>资产阶级临时政府，</a:t>
            </a:r>
            <a:r>
              <a:rPr lang="zh-CN" altLang="en-US" b="1">
                <a:solidFill>
                  <a:srgbClr val="FF0000"/>
                </a:solidFill>
                <a:latin typeface="楷体" panose="02010609060101010101" charset="-122"/>
                <a:ea typeface="楷体" panose="02010609060101010101" charset="-122"/>
                <a:sym typeface="+mn-ea"/>
              </a:rPr>
              <a:t>建立</a:t>
            </a:r>
            <a:r>
              <a:rPr lang="zh-CN" altLang="en-US" b="1">
                <a:solidFill>
                  <a:schemeClr val="tx1"/>
                </a:solidFill>
                <a:latin typeface="楷体" panose="02010609060101010101" charset="-122"/>
                <a:ea typeface="楷体" panose="02010609060101010101" charset="-122"/>
                <a:sym typeface="+mn-ea"/>
              </a:rPr>
              <a:t>苏维埃政府</a:t>
            </a:r>
            <a:endParaRPr lang="zh-CN" altLang="en-US" b="1">
              <a:solidFill>
                <a:schemeClr val="tx1"/>
              </a:solidFill>
              <a:latin typeface="楷体" panose="02010609060101010101" charset="-122"/>
              <a:ea typeface="楷体" panose="02010609060101010101" charset="-122"/>
              <a:sym typeface="+mn-ea"/>
            </a:endParaRPr>
          </a:p>
        </p:txBody>
      </p:sp>
      <p:sp>
        <p:nvSpPr>
          <p:cNvPr id="28" name="文本框 27"/>
          <p:cNvSpPr txBox="1"/>
          <p:nvPr/>
        </p:nvSpPr>
        <p:spPr>
          <a:xfrm>
            <a:off x="5589270" y="1311910"/>
            <a:ext cx="4550410" cy="368300"/>
          </a:xfrm>
          <a:prstGeom prst="rect">
            <a:avLst/>
          </a:prstGeom>
          <a:noFill/>
        </p:spPr>
        <p:txBody>
          <a:bodyPr wrap="none" rtlCol="0" anchor="t">
            <a:spAutoFit/>
          </a:bodyPr>
          <a:p>
            <a:r>
              <a:rPr lang="zh-CN" altLang="zh-CN" b="1" dirty="0">
                <a:solidFill>
                  <a:srgbClr val="FF0000"/>
                </a:solidFill>
                <a:latin typeface="楷体" panose="02010609060101010101" charset="-122"/>
                <a:ea typeface="楷体" panose="02010609060101010101" charset="-122"/>
                <a:sym typeface="Arial" panose="020B0604020202020204" pitchFamily="34" charset="0"/>
              </a:rPr>
              <a:t>中心城市暴动，武装夺权（城市包围农村）</a:t>
            </a:r>
            <a:endParaRPr lang="zh-CN" altLang="en-US"/>
          </a:p>
        </p:txBody>
      </p:sp>
      <p:sp>
        <p:nvSpPr>
          <p:cNvPr id="29" name="文本框 28"/>
          <p:cNvSpPr txBox="1"/>
          <p:nvPr/>
        </p:nvSpPr>
        <p:spPr>
          <a:xfrm>
            <a:off x="5589270" y="1652270"/>
            <a:ext cx="5355590" cy="368300"/>
          </a:xfrm>
          <a:prstGeom prst="rect">
            <a:avLst/>
          </a:prstGeom>
          <a:noFill/>
        </p:spPr>
        <p:txBody>
          <a:bodyPr wrap="none" rtlCol="0" anchor="t">
            <a:spAutoFit/>
          </a:bodyPr>
          <a:p>
            <a:r>
              <a:rPr lang="zh-CN" altLang="zh-CN" b="1" dirty="0">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人类历史上第一次胜利的无产阶级社会主义革命 。</a:t>
            </a:r>
            <a:endParaRPr lang="zh-CN" altLang="en-US"/>
          </a:p>
        </p:txBody>
      </p:sp>
      <p:sp>
        <p:nvSpPr>
          <p:cNvPr id="30" name="文本框 29"/>
          <p:cNvSpPr txBox="1"/>
          <p:nvPr/>
        </p:nvSpPr>
        <p:spPr>
          <a:xfrm>
            <a:off x="4718050" y="2020570"/>
            <a:ext cx="2011680" cy="368300"/>
          </a:xfrm>
          <a:prstGeom prst="rect">
            <a:avLst/>
          </a:prstGeom>
          <a:noFill/>
        </p:spPr>
        <p:txBody>
          <a:bodyPr wrap="none" rtlCol="0" anchor="t">
            <a:spAutoFit/>
          </a:bodyPr>
          <a:p>
            <a:r>
              <a:rPr lang="zh-CN" altLang="en-US">
                <a:solidFill>
                  <a:srgbClr val="FF0000"/>
                </a:solidFill>
                <a:latin typeface="方正粗黑宋简体" panose="02000000000000000000" charset="-122"/>
                <a:ea typeface="方正粗黑宋简体" panose="02000000000000000000" charset="-122"/>
                <a:sym typeface="+mn-ea"/>
              </a:rPr>
              <a:t>苏维埃政权的建立</a:t>
            </a:r>
            <a:endParaRPr lang="zh-CN" altLang="en-US">
              <a:solidFill>
                <a:srgbClr val="FF0000"/>
              </a:solidFill>
              <a:latin typeface="方正粗黑宋简体" panose="02000000000000000000" charset="-122"/>
              <a:ea typeface="方正粗黑宋简体" panose="02000000000000000000" charset="-122"/>
              <a:sym typeface="+mn-ea"/>
            </a:endParaRPr>
          </a:p>
        </p:txBody>
      </p:sp>
      <p:sp>
        <p:nvSpPr>
          <p:cNvPr id="31" name="文本框 30"/>
          <p:cNvSpPr txBox="1"/>
          <p:nvPr/>
        </p:nvSpPr>
        <p:spPr>
          <a:xfrm>
            <a:off x="4826000" y="2388870"/>
            <a:ext cx="1268095" cy="1614805"/>
          </a:xfrm>
          <a:prstGeom prst="rect">
            <a:avLst/>
          </a:prstGeom>
          <a:noFill/>
        </p:spPr>
        <p:txBody>
          <a:bodyPr wrap="square" rtlCol="0" anchor="t">
            <a:spAutoFit/>
          </a:bodyPr>
          <a:p>
            <a:pPr>
              <a:lnSpc>
                <a:spcPct val="100000"/>
              </a:lnSpc>
              <a:buFont typeface="Arial" panose="020B0604020202020204" pitchFamily="34" charset="0"/>
              <a:buNone/>
            </a:pPr>
            <a:r>
              <a:rPr lang="zh-CN" altLang="en-US" b="1" dirty="0">
                <a:latin typeface="方正粗黑宋简体" panose="02000000000000000000" charset="-122"/>
                <a:ea typeface="方正粗黑宋简体" panose="02000000000000000000" charset="-122"/>
                <a:sym typeface="+mn-ea"/>
              </a:rPr>
              <a:t>时间：</a:t>
            </a:r>
            <a:endParaRPr lang="zh-CN" altLang="en-US" b="1" dirty="0">
              <a:latin typeface="方正粗黑宋简体" panose="02000000000000000000" charset="-122"/>
              <a:ea typeface="方正粗黑宋简体" panose="02000000000000000000" charset="-122"/>
            </a:endParaRPr>
          </a:p>
          <a:p>
            <a:pPr>
              <a:lnSpc>
                <a:spcPct val="150000"/>
              </a:lnSpc>
              <a:buFont typeface="Arial" panose="020B0604020202020204" pitchFamily="34" charset="0"/>
              <a:buNone/>
            </a:pPr>
            <a:r>
              <a:rPr lang="zh-CN" altLang="en-US" b="1" dirty="0">
                <a:latin typeface="方正粗黑宋简体" panose="02000000000000000000" charset="-122"/>
                <a:ea typeface="方正粗黑宋简体" panose="02000000000000000000" charset="-122"/>
                <a:sym typeface="+mn-ea"/>
              </a:rPr>
              <a:t>地点：</a:t>
            </a:r>
            <a:endParaRPr lang="zh-CN" altLang="en-US" b="1" dirty="0">
              <a:latin typeface="方正粗黑宋简体" panose="02000000000000000000" charset="-122"/>
              <a:ea typeface="方正粗黑宋简体" panose="02000000000000000000" charset="-122"/>
            </a:endParaRPr>
          </a:p>
          <a:p>
            <a:pPr>
              <a:lnSpc>
                <a:spcPct val="150000"/>
              </a:lnSpc>
              <a:buFont typeface="Arial" panose="020B0604020202020204" pitchFamily="34" charset="0"/>
              <a:buNone/>
            </a:pPr>
            <a:r>
              <a:rPr lang="zh-CN" altLang="en-US" b="1" dirty="0">
                <a:latin typeface="方正粗黑宋简体" panose="02000000000000000000" charset="-122"/>
                <a:ea typeface="方正粗黑宋简体" panose="02000000000000000000" charset="-122"/>
                <a:sym typeface="+mn-ea"/>
              </a:rPr>
              <a:t>会议：</a:t>
            </a:r>
            <a:endParaRPr lang="zh-CN" altLang="en-US" b="1" dirty="0">
              <a:latin typeface="方正粗黑宋简体" panose="02000000000000000000" charset="-122"/>
              <a:ea typeface="方正粗黑宋简体" panose="02000000000000000000" charset="-122"/>
            </a:endParaRPr>
          </a:p>
          <a:p>
            <a:pPr>
              <a:lnSpc>
                <a:spcPct val="150000"/>
              </a:lnSpc>
              <a:buFont typeface="Arial" panose="020B0604020202020204" pitchFamily="34" charset="0"/>
              <a:buNone/>
            </a:pPr>
            <a:r>
              <a:rPr lang="zh-CN" altLang="en-US" b="1" dirty="0">
                <a:latin typeface="方正粗黑宋简体" panose="02000000000000000000" charset="-122"/>
                <a:ea typeface="方正粗黑宋简体" panose="02000000000000000000" charset="-122"/>
                <a:sym typeface="+mn-ea"/>
              </a:rPr>
              <a:t>会议内容：</a:t>
            </a:r>
            <a:endParaRPr lang="zh-CN" altLang="en-US">
              <a:latin typeface="方正粗黑宋简体" panose="02000000000000000000" charset="-122"/>
              <a:ea typeface="方正粗黑宋简体" panose="02000000000000000000" charset="-122"/>
            </a:endParaRPr>
          </a:p>
        </p:txBody>
      </p:sp>
      <p:sp>
        <p:nvSpPr>
          <p:cNvPr id="32" name="文本框 31"/>
          <p:cNvSpPr txBox="1"/>
          <p:nvPr/>
        </p:nvSpPr>
        <p:spPr>
          <a:xfrm>
            <a:off x="5589270" y="2388870"/>
            <a:ext cx="1911350" cy="368300"/>
          </a:xfrm>
          <a:prstGeom prst="rect">
            <a:avLst/>
          </a:prstGeom>
          <a:noFill/>
        </p:spPr>
        <p:txBody>
          <a:bodyPr wrap="none" rtlCol="0" anchor="t">
            <a:spAutoFit/>
          </a:bodyPr>
          <a:p>
            <a:r>
              <a:rPr lang="en-US" altLang="zh-CN" b="1" dirty="0">
                <a:solidFill>
                  <a:schemeClr val="tx1"/>
                </a:solidFill>
                <a:latin typeface="楷体" panose="02010609060101010101" charset="-122"/>
                <a:ea typeface="楷体" panose="02010609060101010101" charset="-122"/>
                <a:cs typeface="楷体" panose="02010609060101010101" charset="-122"/>
                <a:sym typeface="+mn-ea"/>
              </a:rPr>
              <a:t>1917</a:t>
            </a:r>
            <a:r>
              <a:rPr lang="zh-CN" altLang="en-US" b="1" dirty="0">
                <a:solidFill>
                  <a:schemeClr val="tx1"/>
                </a:solidFill>
                <a:latin typeface="楷体" panose="02010609060101010101" charset="-122"/>
                <a:ea typeface="楷体" panose="02010609060101010101" charset="-122"/>
                <a:cs typeface="楷体" panose="02010609060101010101" charset="-122"/>
                <a:sym typeface="+mn-ea"/>
              </a:rPr>
              <a:t>年</a:t>
            </a:r>
            <a:r>
              <a:rPr lang="en-US" altLang="zh-CN" b="1" dirty="0">
                <a:solidFill>
                  <a:schemeClr val="tx1"/>
                </a:solidFill>
                <a:latin typeface="楷体" panose="02010609060101010101" charset="-122"/>
                <a:ea typeface="楷体" panose="02010609060101010101" charset="-122"/>
                <a:cs typeface="楷体" panose="02010609060101010101" charset="-122"/>
                <a:sym typeface="+mn-ea"/>
              </a:rPr>
              <a:t>11</a:t>
            </a:r>
            <a:r>
              <a:rPr lang="zh-CN" altLang="en-US" b="1" dirty="0">
                <a:solidFill>
                  <a:schemeClr val="tx1"/>
                </a:solidFill>
                <a:latin typeface="楷体" panose="02010609060101010101" charset="-122"/>
                <a:ea typeface="楷体" panose="02010609060101010101" charset="-122"/>
                <a:cs typeface="楷体" panose="02010609060101010101" charset="-122"/>
                <a:sym typeface="+mn-ea"/>
              </a:rPr>
              <a:t>月</a:t>
            </a:r>
            <a:r>
              <a:rPr lang="en-US" altLang="zh-CN" b="1" dirty="0">
                <a:solidFill>
                  <a:schemeClr val="tx1"/>
                </a:solidFill>
                <a:latin typeface="楷体" panose="02010609060101010101" charset="-122"/>
                <a:ea typeface="楷体" panose="02010609060101010101" charset="-122"/>
                <a:cs typeface="楷体" panose="02010609060101010101" charset="-122"/>
                <a:sym typeface="+mn-ea"/>
              </a:rPr>
              <a:t>7</a:t>
            </a:r>
            <a:r>
              <a:rPr lang="zh-CN" altLang="en-US" b="1" dirty="0">
                <a:solidFill>
                  <a:schemeClr val="tx1"/>
                </a:solidFill>
                <a:latin typeface="楷体" panose="02010609060101010101" charset="-122"/>
                <a:ea typeface="楷体" panose="02010609060101010101" charset="-122"/>
                <a:cs typeface="楷体" panose="02010609060101010101" charset="-122"/>
                <a:sym typeface="+mn-ea"/>
              </a:rPr>
              <a:t>日晚</a:t>
            </a:r>
            <a:endParaRPr lang="zh-CN" altLang="en-US" b="1" dirty="0">
              <a:solidFill>
                <a:schemeClr val="tx1"/>
              </a:solidFill>
              <a:latin typeface="楷体" panose="02010609060101010101" charset="-122"/>
              <a:ea typeface="楷体" panose="02010609060101010101" charset="-122"/>
              <a:cs typeface="楷体" panose="02010609060101010101" charset="-122"/>
              <a:sym typeface="+mn-ea"/>
            </a:endParaRPr>
          </a:p>
        </p:txBody>
      </p:sp>
      <p:sp>
        <p:nvSpPr>
          <p:cNvPr id="33" name="文本框 32"/>
          <p:cNvSpPr txBox="1"/>
          <p:nvPr/>
        </p:nvSpPr>
        <p:spPr>
          <a:xfrm>
            <a:off x="5667375" y="2759710"/>
            <a:ext cx="1332230" cy="368300"/>
          </a:xfrm>
          <a:prstGeom prst="rect">
            <a:avLst/>
          </a:prstGeom>
          <a:noFill/>
        </p:spPr>
        <p:txBody>
          <a:bodyPr wrap="none" rtlCol="0" anchor="t">
            <a:spAutoFit/>
          </a:bodyPr>
          <a:p>
            <a:r>
              <a:rPr lang="zh-CN" altLang="en-US" b="1" dirty="0">
                <a:solidFill>
                  <a:schemeClr val="tx1"/>
                </a:solidFill>
                <a:latin typeface="楷体" panose="02010609060101010101" charset="-122"/>
                <a:ea typeface="楷体" panose="02010609060101010101" charset="-122"/>
                <a:sym typeface="+mn-ea"/>
              </a:rPr>
              <a:t>斯莫尔尼宫</a:t>
            </a:r>
            <a:endParaRPr lang="zh-CN" altLang="en-US" b="1" dirty="0">
              <a:solidFill>
                <a:schemeClr val="tx1"/>
              </a:solidFill>
              <a:latin typeface="楷体" panose="02010609060101010101" charset="-122"/>
              <a:ea typeface="楷体" panose="02010609060101010101" charset="-122"/>
              <a:sym typeface="+mn-ea"/>
            </a:endParaRPr>
          </a:p>
        </p:txBody>
      </p:sp>
      <p:sp>
        <p:nvSpPr>
          <p:cNvPr id="34" name="文本框 33"/>
          <p:cNvSpPr txBox="1"/>
          <p:nvPr/>
        </p:nvSpPr>
        <p:spPr>
          <a:xfrm>
            <a:off x="5667375" y="3128010"/>
            <a:ext cx="3860800" cy="423545"/>
          </a:xfrm>
          <a:prstGeom prst="rect">
            <a:avLst/>
          </a:prstGeom>
          <a:noFill/>
        </p:spPr>
        <p:txBody>
          <a:bodyPr wrap="none" rtlCol="0" anchor="t">
            <a:spAutoFit/>
          </a:bodyPr>
          <a:p>
            <a:pPr>
              <a:lnSpc>
                <a:spcPct val="120000"/>
              </a:lnSpc>
              <a:spcBef>
                <a:spcPts val="0"/>
              </a:spcBef>
              <a:spcAft>
                <a:spcPts val="0"/>
              </a:spcAft>
              <a:buFont typeface="Arial" panose="020B0604020202020204" pitchFamily="34" charset="0"/>
              <a:buNone/>
            </a:pPr>
            <a:r>
              <a:rPr lang="zh-CN" altLang="en-US" b="1" dirty="0">
                <a:solidFill>
                  <a:srgbClr val="FF0000"/>
                </a:solidFill>
                <a:latin typeface="楷体" panose="02010609060101010101" charset="-122"/>
                <a:ea typeface="楷体" panose="02010609060101010101" charset="-122"/>
                <a:sym typeface="+mn-ea"/>
              </a:rPr>
              <a:t>全俄工兵代表苏维埃第二次代表大会</a:t>
            </a:r>
            <a:endParaRPr lang="zh-CN" altLang="en-US" b="1" dirty="0">
              <a:solidFill>
                <a:srgbClr val="FF0000"/>
              </a:solidFill>
              <a:latin typeface="楷体" panose="02010609060101010101" charset="-122"/>
              <a:ea typeface="楷体" panose="02010609060101010101" charset="-122"/>
              <a:sym typeface="+mn-ea"/>
            </a:endParaRPr>
          </a:p>
        </p:txBody>
      </p:sp>
      <p:sp>
        <p:nvSpPr>
          <p:cNvPr id="35" name="文本框 34"/>
          <p:cNvSpPr txBox="1"/>
          <p:nvPr/>
        </p:nvSpPr>
        <p:spPr>
          <a:xfrm>
            <a:off x="5941060" y="3551555"/>
            <a:ext cx="6210935" cy="1476375"/>
          </a:xfrm>
          <a:prstGeom prst="rect">
            <a:avLst/>
          </a:prstGeom>
          <a:noFill/>
        </p:spPr>
        <p:txBody>
          <a:bodyPr wrap="square" rtlCol="0" anchor="t">
            <a:spAutoFit/>
          </a:bodyPr>
          <a:p>
            <a:pPr>
              <a:buFont typeface="Arial" panose="020B0604020202020204" pitchFamily="34" charset="0"/>
              <a:buNone/>
            </a:pPr>
            <a:r>
              <a:rPr lang="zh-CN" altLang="zh-CN" b="1">
                <a:solidFill>
                  <a:schemeClr val="tx1"/>
                </a:solidFill>
                <a:latin typeface="楷体" panose="02010609060101010101" charset="-122"/>
                <a:ea typeface="楷体" panose="02010609060101010101" charset="-122"/>
                <a:sym typeface="+mn-ea"/>
              </a:rPr>
              <a:t>①</a:t>
            </a:r>
            <a:r>
              <a:rPr lang="zh-CN" altLang="zh-CN" b="1" dirty="0">
                <a:solidFill>
                  <a:srgbClr val="FF0000"/>
                </a:solidFill>
                <a:latin typeface="楷体" panose="02010609060101010101" charset="-122"/>
                <a:ea typeface="楷体" panose="02010609060101010101" charset="-122"/>
                <a:sym typeface="+mn-ea"/>
              </a:rPr>
              <a:t>宣告</a:t>
            </a:r>
            <a:r>
              <a:rPr lang="zh-CN" altLang="zh-CN" b="1" dirty="0">
                <a:solidFill>
                  <a:schemeClr val="tx1"/>
                </a:solidFill>
                <a:latin typeface="楷体" panose="02010609060101010101" charset="-122"/>
                <a:ea typeface="楷体" panose="02010609060101010101" charset="-122"/>
                <a:sym typeface="+mn-ea"/>
              </a:rPr>
              <a:t>各地</a:t>
            </a:r>
            <a:r>
              <a:rPr lang="zh-CN" altLang="en-US" b="1" dirty="0">
                <a:solidFill>
                  <a:schemeClr val="tx1"/>
                </a:solidFill>
                <a:latin typeface="楷体" panose="02010609060101010101" charset="-122"/>
                <a:ea typeface="楷体" panose="02010609060101010101" charset="-122"/>
                <a:sym typeface="+mn-ea"/>
              </a:rPr>
              <a:t>全部</a:t>
            </a:r>
            <a:r>
              <a:rPr lang="zh-CN" altLang="x-none" b="1" dirty="0">
                <a:solidFill>
                  <a:schemeClr val="tx1"/>
                </a:solidFill>
                <a:latin typeface="楷体" panose="02010609060101010101" charset="-122"/>
                <a:ea typeface="楷体" panose="02010609060101010101" charset="-122"/>
                <a:sym typeface="+mn-ea"/>
              </a:rPr>
              <a:t>政权一律转归工兵农代表苏维埃</a:t>
            </a:r>
            <a:endParaRPr lang="zh-CN" altLang="en-US" b="1" dirty="0">
              <a:solidFill>
                <a:schemeClr val="tx1"/>
              </a:solidFill>
              <a:latin typeface="楷体" panose="02010609060101010101" charset="-122"/>
              <a:ea typeface="楷体" panose="02010609060101010101" charset="-122"/>
            </a:endParaRPr>
          </a:p>
          <a:p>
            <a:pPr>
              <a:buFont typeface="Arial" panose="020B0604020202020204" pitchFamily="34" charset="0"/>
              <a:buNone/>
            </a:pPr>
            <a:r>
              <a:rPr lang="zh-CN" altLang="zh-CN" b="1">
                <a:solidFill>
                  <a:schemeClr val="tx1"/>
                </a:solidFill>
                <a:latin typeface="楷体" panose="02010609060101010101" charset="-122"/>
                <a:ea typeface="楷体" panose="02010609060101010101" charset="-122"/>
                <a:sym typeface="+mn-ea"/>
              </a:rPr>
              <a:t>②</a:t>
            </a:r>
            <a:r>
              <a:rPr lang="zh-CN" altLang="en-US" b="1" dirty="0">
                <a:solidFill>
                  <a:srgbClr val="FF0000"/>
                </a:solidFill>
                <a:latin typeface="楷体" panose="02010609060101010101" charset="-122"/>
                <a:ea typeface="楷体" panose="02010609060101010101" charset="-122"/>
                <a:sym typeface="+mn-ea"/>
              </a:rPr>
              <a:t>通过</a:t>
            </a:r>
            <a:r>
              <a:rPr lang="zh-CN" altLang="en-US" b="1" dirty="0">
                <a:solidFill>
                  <a:schemeClr val="tx1"/>
                </a:solidFill>
                <a:latin typeface="楷体" panose="02010609060101010101" charset="-122"/>
                <a:ea typeface="楷体" panose="02010609060101010101" charset="-122"/>
                <a:sym typeface="+mn-ea"/>
              </a:rPr>
              <a:t>了</a:t>
            </a:r>
            <a:r>
              <a:rPr lang="en-US" altLang="zh-CN" b="1">
                <a:solidFill>
                  <a:srgbClr val="FF0000"/>
                </a:solidFill>
                <a:latin typeface="楷体" panose="02010609060101010101" charset="-122"/>
                <a:ea typeface="楷体" panose="02010609060101010101" charset="-122"/>
                <a:sym typeface="+mn-ea"/>
              </a:rPr>
              <a:t>《</a:t>
            </a:r>
            <a:r>
              <a:rPr lang="zh-CN" altLang="en-US" b="1" dirty="0">
                <a:solidFill>
                  <a:srgbClr val="FF0000"/>
                </a:solidFill>
                <a:latin typeface="楷体" panose="02010609060101010101" charset="-122"/>
                <a:ea typeface="楷体" panose="02010609060101010101" charset="-122"/>
                <a:sym typeface="+mn-ea"/>
              </a:rPr>
              <a:t>和平法令</a:t>
            </a:r>
            <a:r>
              <a:rPr lang="en-US" altLang="zh-CN" b="1">
                <a:solidFill>
                  <a:srgbClr val="FF0000"/>
                </a:solidFill>
                <a:latin typeface="楷体" panose="02010609060101010101" charset="-122"/>
                <a:ea typeface="楷体" panose="02010609060101010101" charset="-122"/>
                <a:sym typeface="+mn-ea"/>
              </a:rPr>
              <a:t>》</a:t>
            </a:r>
            <a:r>
              <a:rPr lang="zh-CN" altLang="en-US" b="1">
                <a:solidFill>
                  <a:schemeClr val="tx1"/>
                </a:solidFill>
                <a:latin typeface="楷体" panose="02010609060101010101" charset="-122"/>
                <a:ea typeface="楷体" panose="02010609060101010101" charset="-122"/>
                <a:sym typeface="+mn-ea"/>
              </a:rPr>
              <a:t>，</a:t>
            </a:r>
            <a:r>
              <a:rPr lang="zh-CN" altLang="en-US" b="1" dirty="0">
                <a:solidFill>
                  <a:schemeClr val="tx1"/>
                </a:solidFill>
                <a:latin typeface="楷体" panose="02010609060101010101" charset="-122"/>
                <a:ea typeface="楷体" panose="02010609060101010101" charset="-122"/>
                <a:sym typeface="+mn-ea"/>
              </a:rPr>
              <a:t>建议各交战国立即和谈，缔结不割地、不赔款的和约。</a:t>
            </a:r>
            <a:endParaRPr lang="en-US" altLang="zh-CN" b="1">
              <a:solidFill>
                <a:schemeClr val="tx1"/>
              </a:solidFill>
              <a:latin typeface="楷体" panose="02010609060101010101" charset="-122"/>
              <a:ea typeface="楷体" panose="02010609060101010101" charset="-122"/>
            </a:endParaRPr>
          </a:p>
          <a:p>
            <a:pPr>
              <a:buFont typeface="Arial" panose="020B0604020202020204" pitchFamily="34" charset="0"/>
              <a:buNone/>
            </a:pPr>
            <a:r>
              <a:rPr lang="zh-CN" altLang="zh-CN" b="1">
                <a:solidFill>
                  <a:schemeClr val="tx1"/>
                </a:solidFill>
                <a:latin typeface="楷体" panose="02010609060101010101" charset="-122"/>
                <a:ea typeface="楷体" panose="02010609060101010101" charset="-122"/>
                <a:sym typeface="+mn-ea"/>
              </a:rPr>
              <a:t>③</a:t>
            </a:r>
            <a:r>
              <a:rPr lang="zh-CN" altLang="en-US" b="1" dirty="0">
                <a:solidFill>
                  <a:srgbClr val="FF0000"/>
                </a:solidFill>
                <a:latin typeface="楷体" panose="02010609060101010101" charset="-122"/>
                <a:ea typeface="楷体" panose="02010609060101010101" charset="-122"/>
                <a:sym typeface="+mn-ea"/>
              </a:rPr>
              <a:t>宣布</a:t>
            </a:r>
            <a:r>
              <a:rPr lang="zh-CN" altLang="en-US" b="1" dirty="0">
                <a:solidFill>
                  <a:schemeClr val="tx1"/>
                </a:solidFill>
                <a:latin typeface="楷体" panose="02010609060101010101" charset="-122"/>
                <a:ea typeface="楷体" panose="02010609060101010101" charset="-122"/>
                <a:sym typeface="+mn-ea"/>
              </a:rPr>
              <a:t>成立苏维埃政府，新政府由布尔什维克党组成，</a:t>
            </a:r>
            <a:r>
              <a:rPr lang="zh-CN" altLang="en-US" b="1" dirty="0">
                <a:solidFill>
                  <a:srgbClr val="FF0000"/>
                </a:solidFill>
                <a:latin typeface="楷体" panose="02010609060101010101" charset="-122"/>
                <a:ea typeface="楷体" panose="02010609060101010101" charset="-122"/>
                <a:sym typeface="+mn-ea"/>
              </a:rPr>
              <a:t>列宁</a:t>
            </a:r>
            <a:r>
              <a:rPr lang="zh-CN" altLang="en-US" b="1" dirty="0">
                <a:solidFill>
                  <a:schemeClr val="tx1"/>
                </a:solidFill>
                <a:latin typeface="楷体" panose="02010609060101010101" charset="-122"/>
                <a:ea typeface="楷体" panose="02010609060101010101" charset="-122"/>
                <a:sym typeface="+mn-ea"/>
              </a:rPr>
              <a:t>任人民委员会主席。</a:t>
            </a:r>
            <a:endParaRPr lang="zh-CN" altLang="en-US" b="1" dirty="0">
              <a:solidFill>
                <a:schemeClr val="tx1"/>
              </a:solidFill>
              <a:latin typeface="楷体" panose="02010609060101010101" charset="-122"/>
              <a:ea typeface="楷体" panose="02010609060101010101" charset="-122"/>
              <a:sym typeface="+mn-ea"/>
            </a:endParaRPr>
          </a:p>
        </p:txBody>
      </p:sp>
      <p:sp>
        <p:nvSpPr>
          <p:cNvPr id="36" name="文本框 35"/>
          <p:cNvSpPr txBox="1"/>
          <p:nvPr/>
        </p:nvSpPr>
        <p:spPr>
          <a:xfrm>
            <a:off x="4826000" y="5027930"/>
            <a:ext cx="872490" cy="368300"/>
          </a:xfrm>
          <a:prstGeom prst="rect">
            <a:avLst/>
          </a:prstGeom>
          <a:noFill/>
        </p:spPr>
        <p:txBody>
          <a:bodyPr wrap="none" rtlCol="0" anchor="t">
            <a:spAutoFit/>
          </a:bodyPr>
          <a:p>
            <a:r>
              <a:rPr lang="zh-CN" altLang="en-US" b="1" dirty="0">
                <a:latin typeface="方正粗黑宋简体" panose="02000000000000000000" charset="-122"/>
                <a:ea typeface="方正粗黑宋简体" panose="02000000000000000000" charset="-122"/>
                <a:sym typeface="+mn-ea"/>
              </a:rPr>
              <a:t>措施：</a:t>
            </a:r>
            <a:endParaRPr lang="zh-CN" altLang="en-US">
              <a:latin typeface="方正粗黑宋简体" panose="02000000000000000000" charset="-122"/>
              <a:ea typeface="方正粗黑宋简体" panose="02000000000000000000" charset="-122"/>
            </a:endParaRPr>
          </a:p>
        </p:txBody>
      </p:sp>
      <p:sp>
        <p:nvSpPr>
          <p:cNvPr id="37" name="文本框 36"/>
          <p:cNvSpPr txBox="1"/>
          <p:nvPr/>
        </p:nvSpPr>
        <p:spPr>
          <a:xfrm>
            <a:off x="5455285" y="4947920"/>
            <a:ext cx="6562725" cy="1753235"/>
          </a:xfrm>
          <a:prstGeom prst="rect">
            <a:avLst/>
          </a:prstGeom>
          <a:noFill/>
        </p:spPr>
        <p:txBody>
          <a:bodyPr wrap="square" rtlCol="0" anchor="t">
            <a:spAutoFit/>
          </a:bodyPr>
          <a:p>
            <a:pPr marL="0" marR="0" lvl="0" indent="0" algn="l" defTabSz="914400" rtl="0" eaLnBrk="1" fontAlgn="auto" latinLnBrk="0" hangingPunct="1">
              <a:lnSpc>
                <a:spcPct val="100000"/>
              </a:lnSpc>
              <a:spcBef>
                <a:spcPct val="0"/>
              </a:spcBef>
              <a:spcAft>
                <a:spcPct val="0"/>
              </a:spcAft>
              <a:buClrTx/>
              <a:buSzTx/>
              <a:buFontTx/>
              <a:buNone/>
              <a:defRPr/>
            </a:pPr>
            <a:r>
              <a:rPr lang="zh-CN" altLang="en-US" b="1">
                <a:solidFill>
                  <a:srgbClr val="FF0000"/>
                </a:solidFill>
                <a:effectLst/>
                <a:latin typeface="楷体" panose="02010609060101010101" charset="-122"/>
                <a:ea typeface="楷体" panose="02010609060101010101" charset="-122"/>
                <a:cs typeface="楷体" panose="02010609060101010101" charset="-122"/>
                <a:sym typeface="+mn-ea"/>
              </a:rPr>
              <a:t>政治：</a:t>
            </a:r>
            <a:r>
              <a:rPr lang="zh-CN" altLang="en-US" b="1">
                <a:ln>
                  <a:noFill/>
                </a:ln>
                <a:solidFill>
                  <a:schemeClr val="dk1"/>
                </a:solidFill>
                <a:effectLst/>
                <a:uLnTx/>
                <a:uFillTx/>
                <a:latin typeface="楷体" panose="02010609060101010101" charset="-122"/>
                <a:ea typeface="楷体" panose="02010609060101010101" charset="-122"/>
                <a:cs typeface="楷体" panose="02010609060101010101" charset="-122"/>
                <a:sym typeface="+mn-ea"/>
              </a:rPr>
              <a:t>废除了旧的国家机器，创建了新的政权机关（</a:t>
            </a:r>
            <a:r>
              <a:rPr lang="zh-CN" altLang="en-US" b="1">
                <a:ln>
                  <a:noFill/>
                </a:ln>
                <a:solidFill>
                  <a:srgbClr val="FF0000"/>
                </a:solidFill>
                <a:effectLst/>
                <a:uLnTx/>
                <a:uFillTx/>
                <a:latin typeface="楷体" panose="02010609060101010101" charset="-122"/>
                <a:ea typeface="楷体" panose="02010609060101010101" charset="-122"/>
                <a:cs typeface="楷体" panose="02010609060101010101" charset="-122"/>
                <a:sym typeface="+mn-ea"/>
              </a:rPr>
              <a:t>工兵农代表苏维埃</a:t>
            </a:r>
            <a:r>
              <a:rPr lang="zh-CN" altLang="en-US" b="1">
                <a:ln>
                  <a:noFill/>
                </a:ln>
                <a:solidFill>
                  <a:schemeClr val="dk1"/>
                </a:solidFill>
                <a:effectLst/>
                <a:uLnTx/>
                <a:uFillTx/>
                <a:latin typeface="楷体" panose="02010609060101010101" charset="-122"/>
                <a:ea typeface="楷体" panose="02010609060101010101" charset="-122"/>
                <a:cs typeface="楷体" panose="02010609060101010101" charset="-122"/>
                <a:sym typeface="+mn-ea"/>
              </a:rPr>
              <a:t>）；</a:t>
            </a:r>
            <a:r>
              <a:rPr lang="zh-CN" altLang="en-US" b="1">
                <a:ln>
                  <a:noFill/>
                </a:ln>
                <a:solidFill>
                  <a:srgbClr val="FF0000"/>
                </a:solidFill>
                <a:effectLst/>
                <a:uLnTx/>
                <a:uFillTx/>
                <a:latin typeface="楷体" panose="02010609060101010101" charset="-122"/>
                <a:ea typeface="楷体" panose="02010609060101010101" charset="-122"/>
                <a:cs typeface="楷体" panose="02010609060101010101" charset="-122"/>
                <a:sym typeface="+mn-ea"/>
              </a:rPr>
              <a:t>军事：</a:t>
            </a:r>
            <a:r>
              <a:rPr lang="zh-CN" altLang="en-US" b="1">
                <a:ln>
                  <a:noFill/>
                </a:ln>
                <a:solidFill>
                  <a:schemeClr val="dk1"/>
                </a:solidFill>
                <a:effectLst/>
                <a:uLnTx/>
                <a:uFillTx/>
                <a:latin typeface="楷体" panose="02010609060101010101" charset="-122"/>
                <a:ea typeface="楷体" panose="02010609060101010101" charset="-122"/>
                <a:cs typeface="楷体" panose="02010609060101010101" charset="-122"/>
                <a:sym typeface="+mn-ea"/>
              </a:rPr>
              <a:t>废除旧的军队，组建</a:t>
            </a:r>
            <a:r>
              <a:rPr lang="zh-CN" altLang="en-US" b="1">
                <a:ln>
                  <a:noFill/>
                </a:ln>
                <a:solidFill>
                  <a:srgbClr val="FF0000"/>
                </a:solidFill>
                <a:effectLst/>
                <a:uLnTx/>
                <a:uFillTx/>
                <a:latin typeface="楷体" panose="02010609060101010101" charset="-122"/>
                <a:ea typeface="楷体" panose="02010609060101010101" charset="-122"/>
                <a:cs typeface="楷体" panose="02010609060101010101" charset="-122"/>
                <a:sym typeface="+mn-ea"/>
              </a:rPr>
              <a:t>红军</a:t>
            </a:r>
            <a:r>
              <a:rPr lang="zh-CN" altLang="en-US" b="1">
                <a:ln>
                  <a:noFill/>
                </a:ln>
                <a:solidFill>
                  <a:schemeClr val="tx1"/>
                </a:solidFill>
                <a:effectLst/>
                <a:uLnTx/>
                <a:uFillTx/>
                <a:latin typeface="楷体" panose="02010609060101010101" charset="-122"/>
                <a:ea typeface="楷体" panose="02010609060101010101" charset="-122"/>
                <a:cs typeface="楷体" panose="02010609060101010101" charset="-122"/>
                <a:sym typeface="+mn-ea"/>
              </a:rPr>
              <a:t>；</a:t>
            </a:r>
            <a:r>
              <a:rPr lang="zh-CN" altLang="en-US" b="1">
                <a:ln>
                  <a:noFill/>
                </a:ln>
                <a:solidFill>
                  <a:srgbClr val="FF0000"/>
                </a:solidFill>
                <a:effectLst/>
                <a:uLnTx/>
                <a:uFillTx/>
                <a:latin typeface="楷体" panose="02010609060101010101" charset="-122"/>
                <a:ea typeface="楷体" panose="02010609060101010101" charset="-122"/>
                <a:cs typeface="楷体" panose="02010609060101010101" charset="-122"/>
                <a:sym typeface="+mn-ea"/>
              </a:rPr>
              <a:t>经济：</a:t>
            </a:r>
            <a:r>
              <a:rPr lang="en-US" altLang="zh-CN" b="1">
                <a:ln>
                  <a:noFill/>
                </a:ln>
                <a:solidFill>
                  <a:schemeClr val="dk1"/>
                </a:solidFill>
                <a:effectLst/>
                <a:uLnTx/>
                <a:uFillTx/>
                <a:latin typeface="楷体" panose="02010609060101010101" charset="-122"/>
                <a:ea typeface="楷体" panose="02010609060101010101" charset="-122"/>
                <a:cs typeface="楷体" panose="02010609060101010101" charset="-122"/>
                <a:sym typeface="+mn-ea"/>
              </a:rPr>
              <a:t>a.</a:t>
            </a:r>
            <a:r>
              <a:rPr lang="zh-CN" altLang="en-US" b="1">
                <a:ln>
                  <a:noFill/>
                </a:ln>
                <a:solidFill>
                  <a:schemeClr val="dk1"/>
                </a:solidFill>
                <a:effectLst/>
                <a:uLnTx/>
                <a:uFillTx/>
                <a:latin typeface="楷体" panose="02010609060101010101" charset="-122"/>
                <a:ea typeface="楷体" panose="02010609060101010101" charset="-122"/>
                <a:cs typeface="楷体" panose="02010609060101010101" charset="-122"/>
                <a:sym typeface="+mn-ea"/>
              </a:rPr>
              <a:t>将大工业、铁路和银行收归国有，建立</a:t>
            </a:r>
            <a:r>
              <a:rPr lang="zh-CN" altLang="en-US" b="1">
                <a:ln>
                  <a:noFill/>
                </a:ln>
                <a:solidFill>
                  <a:srgbClr val="FF0000"/>
                </a:solidFill>
                <a:effectLst/>
                <a:uLnTx/>
                <a:uFillTx/>
                <a:latin typeface="楷体" panose="02010609060101010101" charset="-122"/>
                <a:ea typeface="楷体" panose="02010609060101010101" charset="-122"/>
                <a:cs typeface="楷体" panose="02010609060101010101" charset="-122"/>
                <a:sym typeface="+mn-ea"/>
              </a:rPr>
              <a:t>社会主义公有制</a:t>
            </a:r>
            <a:r>
              <a:rPr lang="zh-CN" altLang="en-US" b="1">
                <a:ln>
                  <a:noFill/>
                </a:ln>
                <a:solidFill>
                  <a:schemeClr val="dk1"/>
                </a:solidFill>
                <a:effectLst/>
                <a:uLnTx/>
                <a:uFillTx/>
                <a:latin typeface="楷体" panose="02010609060101010101" charset="-122"/>
                <a:ea typeface="楷体" panose="02010609060101010101" charset="-122"/>
                <a:cs typeface="楷体" panose="02010609060101010101" charset="-122"/>
                <a:sym typeface="+mn-ea"/>
              </a:rPr>
              <a:t>；</a:t>
            </a:r>
            <a:r>
              <a:rPr lang="en-US" altLang="zh-CN" b="1" dirty="0">
                <a:effectLst/>
                <a:latin typeface="楷体" panose="02010609060101010101" charset="-122"/>
                <a:ea typeface="楷体" panose="02010609060101010101" charset="-122"/>
                <a:cs typeface="楷体" panose="02010609060101010101" charset="-122"/>
                <a:sym typeface="+mn-ea"/>
              </a:rPr>
              <a:t>b.</a:t>
            </a:r>
            <a:r>
              <a:rPr lang="zh-CN" altLang="en-US" b="1" dirty="0">
                <a:effectLst/>
                <a:latin typeface="楷体" panose="02010609060101010101" charset="-122"/>
                <a:ea typeface="楷体" panose="02010609060101010101" charset="-122"/>
                <a:cs typeface="楷体" panose="02010609060101010101" charset="-122"/>
                <a:sym typeface="+mn-ea"/>
              </a:rPr>
              <a:t>废除土地私有制，没收地主、皇室和寺院的土地，分给农民耕种（</a:t>
            </a:r>
            <a:r>
              <a:rPr lang="zh-CN" altLang="en-US" b="1" dirty="0">
                <a:solidFill>
                  <a:srgbClr val="FF0000"/>
                </a:solidFill>
                <a:effectLst/>
                <a:latin typeface="楷体" panose="02010609060101010101" charset="-122"/>
                <a:ea typeface="楷体" panose="02010609060101010101" charset="-122"/>
                <a:cs typeface="楷体" panose="02010609060101010101" charset="-122"/>
                <a:sym typeface="+mn-ea"/>
              </a:rPr>
              <a:t>《土地法令》</a:t>
            </a:r>
            <a:r>
              <a:rPr lang="zh-CN" altLang="en-US" b="1" dirty="0">
                <a:effectLst/>
                <a:latin typeface="楷体" panose="02010609060101010101" charset="-122"/>
                <a:ea typeface="楷体" panose="02010609060101010101" charset="-122"/>
                <a:cs typeface="楷体" panose="02010609060101010101" charset="-122"/>
                <a:sym typeface="+mn-ea"/>
              </a:rPr>
              <a:t>）；</a:t>
            </a:r>
            <a:r>
              <a:rPr lang="zh-CN" altLang="en-US" b="1" dirty="0">
                <a:solidFill>
                  <a:srgbClr val="FF0000"/>
                </a:solidFill>
                <a:effectLst/>
                <a:latin typeface="楷体" panose="02010609060101010101" charset="-122"/>
                <a:ea typeface="楷体" panose="02010609060101010101" charset="-122"/>
                <a:cs typeface="楷体" panose="02010609060101010101" charset="-122"/>
                <a:sym typeface="+mn-ea"/>
              </a:rPr>
              <a:t>外交：</a:t>
            </a:r>
            <a:r>
              <a:rPr lang="zh-CN" altLang="en-US" b="1">
                <a:ln>
                  <a:noFill/>
                </a:ln>
                <a:effectLst/>
                <a:uLnTx/>
                <a:uFillTx/>
                <a:latin typeface="楷体" panose="02010609060101010101" charset="-122"/>
                <a:ea typeface="楷体" panose="02010609060101010101" charset="-122"/>
                <a:cs typeface="楷体" panose="02010609060101010101" charset="-122"/>
                <a:sym typeface="+mn-ea"/>
              </a:rPr>
              <a:t>废除沙皇政府和临时政府与外国签订的</a:t>
            </a:r>
            <a:r>
              <a:rPr lang="zh-CN" altLang="en-US" b="1">
                <a:ln>
                  <a:noFill/>
                </a:ln>
                <a:solidFill>
                  <a:srgbClr val="FF0000"/>
                </a:solidFill>
                <a:effectLst/>
                <a:uLnTx/>
                <a:uFillTx/>
                <a:latin typeface="楷体" panose="02010609060101010101" charset="-122"/>
                <a:ea typeface="楷体" panose="02010609060101010101" charset="-122"/>
                <a:cs typeface="楷体" panose="02010609060101010101" charset="-122"/>
                <a:sym typeface="+mn-ea"/>
              </a:rPr>
              <a:t>一切不平等条约</a:t>
            </a:r>
            <a:r>
              <a:rPr lang="zh-CN" altLang="en-US" b="1">
                <a:ln>
                  <a:noFill/>
                </a:ln>
                <a:effectLst/>
                <a:uLnTx/>
                <a:uFillTx/>
                <a:latin typeface="楷体" panose="02010609060101010101" charset="-122"/>
                <a:ea typeface="楷体" panose="02010609060101010101" charset="-122"/>
                <a:cs typeface="楷体" panose="02010609060101010101" charset="-122"/>
                <a:sym typeface="+mn-ea"/>
              </a:rPr>
              <a:t>；退出</a:t>
            </a:r>
            <a:r>
              <a:rPr lang="zh-CN" altLang="en-US" b="1">
                <a:ln>
                  <a:noFill/>
                </a:ln>
                <a:solidFill>
                  <a:srgbClr val="FF0000"/>
                </a:solidFill>
                <a:effectLst/>
                <a:uLnTx/>
                <a:uFillTx/>
                <a:latin typeface="楷体" panose="02010609060101010101" charset="-122"/>
                <a:ea typeface="楷体" panose="02010609060101010101" charset="-122"/>
                <a:cs typeface="楷体" panose="02010609060101010101" charset="-122"/>
                <a:sym typeface="+mn-ea"/>
              </a:rPr>
              <a:t>第一次世界大战（《和平法令》）</a:t>
            </a:r>
            <a:r>
              <a:rPr lang="zh-CN" altLang="en-US" b="1">
                <a:ln>
                  <a:noFill/>
                </a:ln>
                <a:effectLst/>
                <a:uLnTx/>
                <a:uFillTx/>
                <a:latin typeface="楷体" panose="02010609060101010101" charset="-122"/>
                <a:ea typeface="楷体" panose="02010609060101010101" charset="-122"/>
                <a:cs typeface="楷体" panose="02010609060101010101" charset="-122"/>
                <a:sym typeface="+mn-ea"/>
              </a:rPr>
              <a:t>。</a:t>
            </a:r>
            <a:endParaRPr lang="zh-CN" altLang="en-US" b="1" dirty="0">
              <a:effectLst/>
              <a:latin typeface="楷体" panose="02010609060101010101" charset="-122"/>
              <a:ea typeface="楷体" panose="02010609060101010101" charset="-122"/>
              <a:cs typeface="楷体" panose="02010609060101010101"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ppt_x"/>
                                          </p:val>
                                        </p:tav>
                                        <p:tav tm="100000">
                                          <p:val>
                                            <p:strVal val="#ppt_x"/>
                                          </p:val>
                                        </p:tav>
                                      </p:tavLst>
                                    </p:anim>
                                    <p:anim calcmode="lin" valueType="num">
                                      <p:cBhvr additive="base">
                                        <p:cTn id="13" dur="500" fill="hold"/>
                                        <p:tgtEl>
                                          <p:spTgt spid="8"/>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Par">
                                  <p:stCondLst>
                                    <p:cond delay="0"/>
                                  </p:stCondLst>
                                  <p:childTnLst>
                                    <p:set>
                                      <p:cBhvr>
                                        <p:cTn id="22" dur="500"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ppt_x"/>
                                          </p:val>
                                        </p:tav>
                                        <p:tav tm="100000">
                                          <p:val>
                                            <p:strVal val="#ppt_x"/>
                                          </p:val>
                                        </p:tav>
                                      </p:tavLst>
                                    </p:anim>
                                    <p:anim calcmode="lin" valueType="num">
                                      <p:cBhvr additive="base">
                                        <p:cTn id="24" dur="500" fill="hold"/>
                                        <p:tgtEl>
                                          <p:spTgt spid="10"/>
                                        </p:tgtEl>
                                        <p:attrNameLst>
                                          <p:attrName>ppt_y</p:attrName>
                                        </p:attrNameLst>
                                      </p:cBhvr>
                                      <p:tavLst>
                                        <p:tav tm="0">
                                          <p:val>
                                            <p:strVal val="1+#ppt_h/2"/>
                                          </p:val>
                                        </p:tav>
                                        <p:tav tm="100000">
                                          <p:val>
                                            <p:strVal val="#ppt_y"/>
                                          </p:val>
                                        </p:tav>
                                      </p:tavLst>
                                    </p:anim>
                                  </p:childTnLst>
                                </p:cTn>
                              </p:par>
                            </p:childTnLst>
                          </p:cTn>
                        </p:par>
                        <p:par>
                          <p:cTn id="25" fill="hold">
                            <p:stCondLst>
                              <p:cond delay="500"/>
                            </p:stCondLst>
                            <p:childTnLst>
                              <p:par>
                                <p:cTn id="26" presetID="2" presetClass="entr" presetSubtype="4" fill="hold" nodeType="afterEffect">
                                  <p:stCondLst>
                                    <p:cond delay="0"/>
                                  </p:stCondLst>
                                  <p:childTnLst>
                                    <p:set>
                                      <p:cBhvr>
                                        <p:cTn id="27" dur="1" fill="hold">
                                          <p:stCondLst>
                                            <p:cond delay="0"/>
                                          </p:stCondLst>
                                        </p:cTn>
                                        <p:tgtEl>
                                          <p:spTgt spid="11">
                                            <p:txEl>
                                              <p:pRg st="0" end="0"/>
                                            </p:txEl>
                                          </p:spTgt>
                                        </p:tgtEl>
                                        <p:attrNameLst>
                                          <p:attrName>style.visibility</p:attrName>
                                        </p:attrNameLst>
                                      </p:cBhvr>
                                      <p:to>
                                        <p:strVal val="visible"/>
                                      </p:to>
                                    </p:set>
                                    <p:anim calcmode="lin" valueType="num">
                                      <p:cBhvr additive="base">
                                        <p:cTn id="28"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par>
                          <p:cTn id="30" fill="hold">
                            <p:stCondLst>
                              <p:cond delay="1000"/>
                            </p:stCondLst>
                            <p:childTnLst>
                              <p:par>
                                <p:cTn id="31" presetID="2" presetClass="entr" presetSubtype="4" fill="hold" grpId="0" nodeType="afterEffect">
                                  <p:stCondLst>
                                    <p:cond delay="0"/>
                                  </p:stCondLst>
                                  <p:childTnLst>
                                    <p:set>
                                      <p:cBhvr>
                                        <p:cTn id="32" dur="500" fill="hold">
                                          <p:stCondLst>
                                            <p:cond delay="0"/>
                                          </p:stCondLst>
                                        </p:cTn>
                                        <p:tgtEl>
                                          <p:spTgt spid="12"/>
                                        </p:tgtEl>
                                        <p:attrNameLst>
                                          <p:attrName>style.visibility</p:attrName>
                                        </p:attrNameLst>
                                      </p:cBhvr>
                                      <p:to>
                                        <p:strVal val="visible"/>
                                      </p:to>
                                    </p:set>
                                    <p:anim calcmode="lin" valueType="num">
                                      <p:cBhvr additive="base">
                                        <p:cTn id="33" dur="500" fill="hold"/>
                                        <p:tgtEl>
                                          <p:spTgt spid="12"/>
                                        </p:tgtEl>
                                        <p:attrNameLst>
                                          <p:attrName>ppt_x</p:attrName>
                                        </p:attrNameLst>
                                      </p:cBhvr>
                                      <p:tavLst>
                                        <p:tav tm="0">
                                          <p:val>
                                            <p:strVal val="#ppt_x"/>
                                          </p:val>
                                        </p:tav>
                                        <p:tav tm="100000">
                                          <p:val>
                                            <p:strVal val="#ppt_x"/>
                                          </p:val>
                                        </p:tav>
                                      </p:tavLst>
                                    </p:anim>
                                    <p:anim calcmode="lin" valueType="num">
                                      <p:cBhvr additive="base">
                                        <p:cTn id="34" dur="500" fill="hold"/>
                                        <p:tgtEl>
                                          <p:spTgt spid="12"/>
                                        </p:tgtEl>
                                        <p:attrNameLst>
                                          <p:attrName>ppt_y</p:attrName>
                                        </p:attrNameLst>
                                      </p:cBhvr>
                                      <p:tavLst>
                                        <p:tav tm="0">
                                          <p:val>
                                            <p:strVal val="1+#ppt_h/2"/>
                                          </p:val>
                                        </p:tav>
                                        <p:tav tm="100000">
                                          <p:val>
                                            <p:strVal val="#ppt_y"/>
                                          </p:val>
                                        </p:tav>
                                      </p:tavLst>
                                    </p:anim>
                                  </p:childTnLst>
                                </p:cTn>
                              </p:par>
                            </p:childTnLst>
                          </p:cTn>
                        </p:par>
                        <p:par>
                          <p:cTn id="35" fill="hold">
                            <p:stCondLst>
                              <p:cond delay="1500"/>
                            </p:stCondLst>
                            <p:childTnLst>
                              <p:par>
                                <p:cTn id="36" presetID="2" presetClass="entr" presetSubtype="4" fill="hold" nodeType="afterEffect">
                                  <p:stCondLst>
                                    <p:cond delay="0"/>
                                  </p:stCondLst>
                                  <p:childTnLst>
                                    <p:set>
                                      <p:cBhvr>
                                        <p:cTn id="37" dur="1" fill="hold">
                                          <p:stCondLst>
                                            <p:cond delay="0"/>
                                          </p:stCondLst>
                                        </p:cTn>
                                        <p:tgtEl>
                                          <p:spTgt spid="13">
                                            <p:txEl>
                                              <p:pRg st="0" end="0"/>
                                            </p:txEl>
                                          </p:spTgt>
                                        </p:tgtEl>
                                        <p:attrNameLst>
                                          <p:attrName>style.visibility</p:attrName>
                                        </p:attrNameLst>
                                      </p:cBhvr>
                                      <p:to>
                                        <p:strVal val="visible"/>
                                      </p:to>
                                    </p:set>
                                    <p:anim calcmode="lin" valueType="num">
                                      <p:cBhvr additive="base">
                                        <p:cTn id="38"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6"/>
                                        </p:tgtEl>
                                        <p:attrNameLst>
                                          <p:attrName>style.visibility</p:attrName>
                                        </p:attrNameLst>
                                      </p:cBhvr>
                                      <p:to>
                                        <p:strVal val="visible"/>
                                      </p:to>
                                    </p:set>
                                    <p:anim calcmode="lin" valueType="num">
                                      <p:cBhvr additive="base">
                                        <p:cTn id="44" dur="500" fill="hold"/>
                                        <p:tgtEl>
                                          <p:spTgt spid="16"/>
                                        </p:tgtEl>
                                        <p:attrNameLst>
                                          <p:attrName>ppt_x</p:attrName>
                                        </p:attrNameLst>
                                      </p:cBhvr>
                                      <p:tavLst>
                                        <p:tav tm="0">
                                          <p:val>
                                            <p:strVal val="#ppt_x"/>
                                          </p:val>
                                        </p:tav>
                                        <p:tav tm="100000">
                                          <p:val>
                                            <p:strVal val="#ppt_x"/>
                                          </p:val>
                                        </p:tav>
                                      </p:tavLst>
                                    </p:anim>
                                    <p:anim calcmode="lin" valueType="num">
                                      <p:cBhvr additive="base">
                                        <p:cTn id="45" dur="500" fill="hold"/>
                                        <p:tgtEl>
                                          <p:spTgt spid="16"/>
                                        </p:tgtEl>
                                        <p:attrNameLst>
                                          <p:attrName>ppt_y</p:attrName>
                                        </p:attrNameLst>
                                      </p:cBhvr>
                                      <p:tavLst>
                                        <p:tav tm="0">
                                          <p:val>
                                            <p:strVal val="1+#ppt_h/2"/>
                                          </p:val>
                                        </p:tav>
                                        <p:tav tm="100000">
                                          <p:val>
                                            <p:strVal val="#ppt_y"/>
                                          </p:val>
                                        </p:tav>
                                      </p:tavLst>
                                    </p:anim>
                                  </p:childTnLst>
                                </p:cTn>
                              </p:par>
                            </p:childTnLst>
                          </p:cTn>
                        </p:par>
                        <p:par>
                          <p:cTn id="46" fill="hold">
                            <p:stCondLst>
                              <p:cond delay="500"/>
                            </p:stCondLst>
                            <p:childTnLst>
                              <p:par>
                                <p:cTn id="47" presetID="2" presetClass="entr" presetSubtype="4" fill="hold" grpId="0" nodeType="after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additive="base">
                                        <p:cTn id="49" dur="500" fill="hold"/>
                                        <p:tgtEl>
                                          <p:spTgt spid="17"/>
                                        </p:tgtEl>
                                        <p:attrNameLst>
                                          <p:attrName>ppt_x</p:attrName>
                                        </p:attrNameLst>
                                      </p:cBhvr>
                                      <p:tavLst>
                                        <p:tav tm="0">
                                          <p:val>
                                            <p:strVal val="#ppt_x"/>
                                          </p:val>
                                        </p:tav>
                                        <p:tav tm="100000">
                                          <p:val>
                                            <p:strVal val="#ppt_x"/>
                                          </p:val>
                                        </p:tav>
                                      </p:tavLst>
                                    </p:anim>
                                    <p:anim calcmode="lin" valueType="num">
                                      <p:cBhvr additive="base">
                                        <p:cTn id="50" dur="500" fill="hold"/>
                                        <p:tgtEl>
                                          <p:spTgt spid="17"/>
                                        </p:tgtEl>
                                        <p:attrNameLst>
                                          <p:attrName>ppt_y</p:attrName>
                                        </p:attrNameLst>
                                      </p:cBhvr>
                                      <p:tavLst>
                                        <p:tav tm="0">
                                          <p:val>
                                            <p:strVal val="1+#ppt_h/2"/>
                                          </p:val>
                                        </p:tav>
                                        <p:tav tm="100000">
                                          <p:val>
                                            <p:strVal val="#ppt_y"/>
                                          </p:val>
                                        </p:tav>
                                      </p:tavLst>
                                    </p:anim>
                                  </p:childTnLst>
                                </p:cTn>
                              </p:par>
                            </p:childTnLst>
                          </p:cTn>
                        </p:par>
                        <p:par>
                          <p:cTn id="51" fill="hold">
                            <p:stCondLst>
                              <p:cond delay="1000"/>
                            </p:stCondLst>
                            <p:childTnLst>
                              <p:par>
                                <p:cTn id="52" presetID="2" presetClass="entr" presetSubtype="4" fill="hold" grpId="0" nodeType="afterEffect">
                                  <p:stCondLst>
                                    <p:cond delay="0"/>
                                  </p:stCondLst>
                                  <p:childTnLst>
                                    <p:set>
                                      <p:cBhvr>
                                        <p:cTn id="53" dur="1" fill="hold">
                                          <p:stCondLst>
                                            <p:cond delay="0"/>
                                          </p:stCondLst>
                                        </p:cTn>
                                        <p:tgtEl>
                                          <p:spTgt spid="19"/>
                                        </p:tgtEl>
                                        <p:attrNameLst>
                                          <p:attrName>style.visibility</p:attrName>
                                        </p:attrNameLst>
                                      </p:cBhvr>
                                      <p:to>
                                        <p:strVal val="visible"/>
                                      </p:to>
                                    </p:set>
                                    <p:anim calcmode="lin" valueType="num">
                                      <p:cBhvr additive="base">
                                        <p:cTn id="54" dur="500" fill="hold"/>
                                        <p:tgtEl>
                                          <p:spTgt spid="19"/>
                                        </p:tgtEl>
                                        <p:attrNameLst>
                                          <p:attrName>ppt_x</p:attrName>
                                        </p:attrNameLst>
                                      </p:cBhvr>
                                      <p:tavLst>
                                        <p:tav tm="0">
                                          <p:val>
                                            <p:strVal val="#ppt_x"/>
                                          </p:val>
                                        </p:tav>
                                        <p:tav tm="100000">
                                          <p:val>
                                            <p:strVal val="#ppt_x"/>
                                          </p:val>
                                        </p:tav>
                                      </p:tavLst>
                                    </p:anim>
                                    <p:anim calcmode="lin" valueType="num">
                                      <p:cBhvr additive="base">
                                        <p:cTn id="55" dur="500" fill="hold"/>
                                        <p:tgtEl>
                                          <p:spTgt spid="19"/>
                                        </p:tgtEl>
                                        <p:attrNameLst>
                                          <p:attrName>ppt_y</p:attrName>
                                        </p:attrNameLst>
                                      </p:cBhvr>
                                      <p:tavLst>
                                        <p:tav tm="0">
                                          <p:val>
                                            <p:strVal val="1+#ppt_h/2"/>
                                          </p:val>
                                        </p:tav>
                                        <p:tav tm="100000">
                                          <p:val>
                                            <p:strVal val="#ppt_y"/>
                                          </p:val>
                                        </p:tav>
                                      </p:tavLst>
                                    </p:anim>
                                  </p:childTnLst>
                                </p:cTn>
                              </p:par>
                            </p:childTnLst>
                          </p:cTn>
                        </p:par>
                        <p:par>
                          <p:cTn id="56" fill="hold">
                            <p:stCondLst>
                              <p:cond delay="1500"/>
                            </p:stCondLst>
                            <p:childTnLst>
                              <p:par>
                                <p:cTn id="57" presetID="2" presetClass="entr" presetSubtype="4" fill="hold" grpId="0" nodeType="afterEffect">
                                  <p:stCondLst>
                                    <p:cond delay="0"/>
                                  </p:stCondLst>
                                  <p:childTnLst>
                                    <p:set>
                                      <p:cBhvr>
                                        <p:cTn id="58" dur="1" fill="hold">
                                          <p:stCondLst>
                                            <p:cond delay="0"/>
                                          </p:stCondLst>
                                        </p:cTn>
                                        <p:tgtEl>
                                          <p:spTgt spid="20"/>
                                        </p:tgtEl>
                                        <p:attrNameLst>
                                          <p:attrName>style.visibility</p:attrName>
                                        </p:attrNameLst>
                                      </p:cBhvr>
                                      <p:to>
                                        <p:strVal val="visible"/>
                                      </p:to>
                                    </p:set>
                                    <p:anim calcmode="lin" valueType="num">
                                      <p:cBhvr additive="base">
                                        <p:cTn id="59" dur="500" fill="hold"/>
                                        <p:tgtEl>
                                          <p:spTgt spid="20"/>
                                        </p:tgtEl>
                                        <p:attrNameLst>
                                          <p:attrName>ppt_x</p:attrName>
                                        </p:attrNameLst>
                                      </p:cBhvr>
                                      <p:tavLst>
                                        <p:tav tm="0">
                                          <p:val>
                                            <p:strVal val="#ppt_x"/>
                                          </p:val>
                                        </p:tav>
                                        <p:tav tm="100000">
                                          <p:val>
                                            <p:strVal val="#ppt_x"/>
                                          </p:val>
                                        </p:tav>
                                      </p:tavLst>
                                    </p:anim>
                                    <p:anim calcmode="lin" valueType="num">
                                      <p:cBhvr additive="base">
                                        <p:cTn id="60" dur="500" fill="hold"/>
                                        <p:tgtEl>
                                          <p:spTgt spid="20"/>
                                        </p:tgtEl>
                                        <p:attrNameLst>
                                          <p:attrName>ppt_y</p:attrName>
                                        </p:attrNameLst>
                                      </p:cBhvr>
                                      <p:tavLst>
                                        <p:tav tm="0">
                                          <p:val>
                                            <p:strVal val="1+#ppt_h/2"/>
                                          </p:val>
                                        </p:tav>
                                        <p:tav tm="100000">
                                          <p:val>
                                            <p:strVal val="#ppt_y"/>
                                          </p:val>
                                        </p:tav>
                                      </p:tavLst>
                                    </p:anim>
                                  </p:childTnLst>
                                </p:cTn>
                              </p:par>
                            </p:childTnLst>
                          </p:cTn>
                        </p:par>
                        <p:par>
                          <p:cTn id="61" fill="hold">
                            <p:stCondLst>
                              <p:cond delay="2000"/>
                            </p:stCondLst>
                            <p:childTnLst>
                              <p:par>
                                <p:cTn id="62" presetID="2" presetClass="entr" presetSubtype="4" fill="hold" grpId="0" nodeType="afterEffect">
                                  <p:stCondLst>
                                    <p:cond delay="0"/>
                                  </p:stCondLst>
                                  <p:childTnLst>
                                    <p:set>
                                      <p:cBhvr>
                                        <p:cTn id="63" dur="1" fill="hold">
                                          <p:stCondLst>
                                            <p:cond delay="0"/>
                                          </p:stCondLst>
                                        </p:cTn>
                                        <p:tgtEl>
                                          <p:spTgt spid="22"/>
                                        </p:tgtEl>
                                        <p:attrNameLst>
                                          <p:attrName>style.visibility</p:attrName>
                                        </p:attrNameLst>
                                      </p:cBhvr>
                                      <p:to>
                                        <p:strVal val="visible"/>
                                      </p:to>
                                    </p:set>
                                    <p:anim calcmode="lin" valueType="num">
                                      <p:cBhvr additive="base">
                                        <p:cTn id="64" dur="500" fill="hold"/>
                                        <p:tgtEl>
                                          <p:spTgt spid="22"/>
                                        </p:tgtEl>
                                        <p:attrNameLst>
                                          <p:attrName>ppt_x</p:attrName>
                                        </p:attrNameLst>
                                      </p:cBhvr>
                                      <p:tavLst>
                                        <p:tav tm="0">
                                          <p:val>
                                            <p:strVal val="#ppt_x"/>
                                          </p:val>
                                        </p:tav>
                                        <p:tav tm="100000">
                                          <p:val>
                                            <p:strVal val="#ppt_x"/>
                                          </p:val>
                                        </p:tav>
                                      </p:tavLst>
                                    </p:anim>
                                    <p:anim calcmode="lin" valueType="num">
                                      <p:cBhvr additive="base">
                                        <p:cTn id="65" dur="500" fill="hold"/>
                                        <p:tgtEl>
                                          <p:spTgt spid="22"/>
                                        </p:tgtEl>
                                        <p:attrNameLst>
                                          <p:attrName>ppt_y</p:attrName>
                                        </p:attrNameLst>
                                      </p:cBhvr>
                                      <p:tavLst>
                                        <p:tav tm="0">
                                          <p:val>
                                            <p:strVal val="1+#ppt_h/2"/>
                                          </p:val>
                                        </p:tav>
                                        <p:tav tm="100000">
                                          <p:val>
                                            <p:strVal val="#ppt_y"/>
                                          </p:val>
                                        </p:tav>
                                      </p:tavLst>
                                    </p:anim>
                                  </p:childTnLst>
                                </p:cTn>
                              </p:par>
                            </p:childTnLst>
                          </p:cTn>
                        </p:par>
                        <p:par>
                          <p:cTn id="66" fill="hold">
                            <p:stCondLst>
                              <p:cond delay="2500"/>
                            </p:stCondLst>
                            <p:childTnLst>
                              <p:par>
                                <p:cTn id="67" presetID="2" presetClass="entr" presetSubtype="4" fill="hold" grpId="0" nodeType="afterEffect">
                                  <p:stCondLst>
                                    <p:cond delay="0"/>
                                  </p:stCondLst>
                                  <p:childTnLst>
                                    <p:set>
                                      <p:cBhvr>
                                        <p:cTn id="68" dur="1" fill="hold">
                                          <p:stCondLst>
                                            <p:cond delay="0"/>
                                          </p:stCondLst>
                                        </p:cTn>
                                        <p:tgtEl>
                                          <p:spTgt spid="23"/>
                                        </p:tgtEl>
                                        <p:attrNameLst>
                                          <p:attrName>style.visibility</p:attrName>
                                        </p:attrNameLst>
                                      </p:cBhvr>
                                      <p:to>
                                        <p:strVal val="visible"/>
                                      </p:to>
                                    </p:set>
                                    <p:anim calcmode="lin" valueType="num">
                                      <p:cBhvr additive="base">
                                        <p:cTn id="69" dur="500" fill="hold"/>
                                        <p:tgtEl>
                                          <p:spTgt spid="23"/>
                                        </p:tgtEl>
                                        <p:attrNameLst>
                                          <p:attrName>ppt_x</p:attrName>
                                        </p:attrNameLst>
                                      </p:cBhvr>
                                      <p:tavLst>
                                        <p:tav tm="0">
                                          <p:val>
                                            <p:strVal val="#ppt_x"/>
                                          </p:val>
                                        </p:tav>
                                        <p:tav tm="100000">
                                          <p:val>
                                            <p:strVal val="#ppt_x"/>
                                          </p:val>
                                        </p:tav>
                                      </p:tavLst>
                                    </p:anim>
                                    <p:anim calcmode="lin" valueType="num">
                                      <p:cBhvr additive="base">
                                        <p:cTn id="70" dur="500" fill="hold"/>
                                        <p:tgtEl>
                                          <p:spTgt spid="23"/>
                                        </p:tgtEl>
                                        <p:attrNameLst>
                                          <p:attrName>ppt_y</p:attrName>
                                        </p:attrNameLst>
                                      </p:cBhvr>
                                      <p:tavLst>
                                        <p:tav tm="0">
                                          <p:val>
                                            <p:strVal val="1+#ppt_h/2"/>
                                          </p:val>
                                        </p:tav>
                                        <p:tav tm="100000">
                                          <p:val>
                                            <p:strVal val="#ppt_y"/>
                                          </p:val>
                                        </p:tav>
                                      </p:tavLst>
                                    </p:anim>
                                  </p:childTnLst>
                                </p:cTn>
                              </p:par>
                            </p:childTnLst>
                          </p:cTn>
                        </p:par>
                        <p:par>
                          <p:cTn id="71" fill="hold">
                            <p:stCondLst>
                              <p:cond delay="3000"/>
                            </p:stCondLst>
                            <p:childTnLst>
                              <p:par>
                                <p:cTn id="72" presetID="2" presetClass="entr" presetSubtype="4" fill="hold" grpId="0" nodeType="afterEffect">
                                  <p:stCondLst>
                                    <p:cond delay="0"/>
                                  </p:stCondLst>
                                  <p:childTnLst>
                                    <p:set>
                                      <p:cBhvr>
                                        <p:cTn id="73" dur="1" fill="hold">
                                          <p:stCondLst>
                                            <p:cond delay="0"/>
                                          </p:stCondLst>
                                        </p:cTn>
                                        <p:tgtEl>
                                          <p:spTgt spid="25"/>
                                        </p:tgtEl>
                                        <p:attrNameLst>
                                          <p:attrName>style.visibility</p:attrName>
                                        </p:attrNameLst>
                                      </p:cBhvr>
                                      <p:to>
                                        <p:strVal val="visible"/>
                                      </p:to>
                                    </p:set>
                                    <p:anim calcmode="lin" valueType="num">
                                      <p:cBhvr additive="base">
                                        <p:cTn id="74" dur="500" fill="hold"/>
                                        <p:tgtEl>
                                          <p:spTgt spid="25"/>
                                        </p:tgtEl>
                                        <p:attrNameLst>
                                          <p:attrName>ppt_x</p:attrName>
                                        </p:attrNameLst>
                                      </p:cBhvr>
                                      <p:tavLst>
                                        <p:tav tm="0">
                                          <p:val>
                                            <p:strVal val="#ppt_x"/>
                                          </p:val>
                                        </p:tav>
                                        <p:tav tm="100000">
                                          <p:val>
                                            <p:strVal val="#ppt_x"/>
                                          </p:val>
                                        </p:tav>
                                      </p:tavLst>
                                    </p:anim>
                                    <p:anim calcmode="lin" valueType="num">
                                      <p:cBhvr additive="base">
                                        <p:cTn id="75" dur="500" fill="hold"/>
                                        <p:tgtEl>
                                          <p:spTgt spid="25"/>
                                        </p:tgtEl>
                                        <p:attrNameLst>
                                          <p:attrName>ppt_y</p:attrName>
                                        </p:attrNameLst>
                                      </p:cBhvr>
                                      <p:tavLst>
                                        <p:tav tm="0">
                                          <p:val>
                                            <p:strVal val="1+#ppt_h/2"/>
                                          </p:val>
                                        </p:tav>
                                        <p:tav tm="100000">
                                          <p:val>
                                            <p:strVal val="#ppt_y"/>
                                          </p:val>
                                        </p:tav>
                                      </p:tavLst>
                                    </p:anim>
                                  </p:childTnLst>
                                </p:cTn>
                              </p:par>
                            </p:childTnLst>
                          </p:cTn>
                        </p:par>
                        <p:par>
                          <p:cTn id="76" fill="hold">
                            <p:stCondLst>
                              <p:cond delay="3500"/>
                            </p:stCondLst>
                            <p:childTnLst>
                              <p:par>
                                <p:cTn id="77" presetID="2" presetClass="entr" presetSubtype="4" fill="hold" grpId="0" nodeType="afterEffect">
                                  <p:stCondLst>
                                    <p:cond delay="0"/>
                                  </p:stCondLst>
                                  <p:childTnLst>
                                    <p:set>
                                      <p:cBhvr>
                                        <p:cTn id="78" dur="1" fill="hold">
                                          <p:stCondLst>
                                            <p:cond delay="0"/>
                                          </p:stCondLst>
                                        </p:cTn>
                                        <p:tgtEl>
                                          <p:spTgt spid="26"/>
                                        </p:tgtEl>
                                        <p:attrNameLst>
                                          <p:attrName>style.visibility</p:attrName>
                                        </p:attrNameLst>
                                      </p:cBhvr>
                                      <p:to>
                                        <p:strVal val="visible"/>
                                      </p:to>
                                    </p:set>
                                    <p:anim calcmode="lin" valueType="num">
                                      <p:cBhvr additive="base">
                                        <p:cTn id="79" dur="500" fill="hold"/>
                                        <p:tgtEl>
                                          <p:spTgt spid="26"/>
                                        </p:tgtEl>
                                        <p:attrNameLst>
                                          <p:attrName>ppt_x</p:attrName>
                                        </p:attrNameLst>
                                      </p:cBhvr>
                                      <p:tavLst>
                                        <p:tav tm="0">
                                          <p:val>
                                            <p:strVal val="#ppt_x"/>
                                          </p:val>
                                        </p:tav>
                                        <p:tav tm="100000">
                                          <p:val>
                                            <p:strVal val="#ppt_x"/>
                                          </p:val>
                                        </p:tav>
                                      </p:tavLst>
                                    </p:anim>
                                    <p:anim calcmode="lin" valueType="num">
                                      <p:cBhvr additive="base">
                                        <p:cTn id="80" dur="500" fill="hold"/>
                                        <p:tgtEl>
                                          <p:spTgt spid="26"/>
                                        </p:tgtEl>
                                        <p:attrNameLst>
                                          <p:attrName>ppt_y</p:attrName>
                                        </p:attrNameLst>
                                      </p:cBhvr>
                                      <p:tavLst>
                                        <p:tav tm="0">
                                          <p:val>
                                            <p:strVal val="1+#ppt_h/2"/>
                                          </p:val>
                                        </p:tav>
                                        <p:tav tm="100000">
                                          <p:val>
                                            <p:strVal val="#ppt_y"/>
                                          </p:val>
                                        </p:tav>
                                      </p:tavLst>
                                    </p:anim>
                                  </p:childTnLst>
                                </p:cTn>
                              </p:par>
                            </p:childTnLst>
                          </p:cTn>
                        </p:par>
                        <p:par>
                          <p:cTn id="81" fill="hold">
                            <p:stCondLst>
                              <p:cond delay="4000"/>
                            </p:stCondLst>
                            <p:childTnLst>
                              <p:par>
                                <p:cTn id="82" presetID="2" presetClass="entr" presetSubtype="4" fill="hold" grpId="0" nodeType="afterEffect">
                                  <p:stCondLst>
                                    <p:cond delay="0"/>
                                  </p:stCondLst>
                                  <p:childTnLst>
                                    <p:set>
                                      <p:cBhvr>
                                        <p:cTn id="83" dur="1" fill="hold">
                                          <p:stCondLst>
                                            <p:cond delay="0"/>
                                          </p:stCondLst>
                                        </p:cTn>
                                        <p:tgtEl>
                                          <p:spTgt spid="27"/>
                                        </p:tgtEl>
                                        <p:attrNameLst>
                                          <p:attrName>style.visibility</p:attrName>
                                        </p:attrNameLst>
                                      </p:cBhvr>
                                      <p:to>
                                        <p:strVal val="visible"/>
                                      </p:to>
                                    </p:set>
                                    <p:anim calcmode="lin" valueType="num">
                                      <p:cBhvr additive="base">
                                        <p:cTn id="84" dur="500" fill="hold"/>
                                        <p:tgtEl>
                                          <p:spTgt spid="27"/>
                                        </p:tgtEl>
                                        <p:attrNameLst>
                                          <p:attrName>ppt_x</p:attrName>
                                        </p:attrNameLst>
                                      </p:cBhvr>
                                      <p:tavLst>
                                        <p:tav tm="0">
                                          <p:val>
                                            <p:strVal val="#ppt_x"/>
                                          </p:val>
                                        </p:tav>
                                        <p:tav tm="100000">
                                          <p:val>
                                            <p:strVal val="#ppt_x"/>
                                          </p:val>
                                        </p:tav>
                                      </p:tavLst>
                                    </p:anim>
                                    <p:anim calcmode="lin" valueType="num">
                                      <p:cBhvr additive="base">
                                        <p:cTn id="85" dur="500" fill="hold"/>
                                        <p:tgtEl>
                                          <p:spTgt spid="27"/>
                                        </p:tgtEl>
                                        <p:attrNameLst>
                                          <p:attrName>ppt_y</p:attrName>
                                        </p:attrNameLst>
                                      </p:cBhvr>
                                      <p:tavLst>
                                        <p:tav tm="0">
                                          <p:val>
                                            <p:strVal val="1+#ppt_h/2"/>
                                          </p:val>
                                        </p:tav>
                                        <p:tav tm="100000">
                                          <p:val>
                                            <p:strVal val="#ppt_y"/>
                                          </p:val>
                                        </p:tav>
                                      </p:tavLst>
                                    </p:anim>
                                  </p:childTnLst>
                                </p:cTn>
                              </p:par>
                            </p:childTnLst>
                          </p:cTn>
                        </p:par>
                        <p:par>
                          <p:cTn id="86" fill="hold">
                            <p:stCondLst>
                              <p:cond delay="4500"/>
                            </p:stCondLst>
                            <p:childTnLst>
                              <p:par>
                                <p:cTn id="87" presetID="2" presetClass="entr" presetSubtype="4" fill="hold" grpId="0" nodeType="afterEffect">
                                  <p:stCondLst>
                                    <p:cond delay="0"/>
                                  </p:stCondLst>
                                  <p:childTnLst>
                                    <p:set>
                                      <p:cBhvr>
                                        <p:cTn id="88" dur="1" fill="hold">
                                          <p:stCondLst>
                                            <p:cond delay="0"/>
                                          </p:stCondLst>
                                        </p:cTn>
                                        <p:tgtEl>
                                          <p:spTgt spid="28"/>
                                        </p:tgtEl>
                                        <p:attrNameLst>
                                          <p:attrName>style.visibility</p:attrName>
                                        </p:attrNameLst>
                                      </p:cBhvr>
                                      <p:to>
                                        <p:strVal val="visible"/>
                                      </p:to>
                                    </p:set>
                                    <p:anim calcmode="lin" valueType="num">
                                      <p:cBhvr additive="base">
                                        <p:cTn id="89" dur="500" fill="hold"/>
                                        <p:tgtEl>
                                          <p:spTgt spid="28"/>
                                        </p:tgtEl>
                                        <p:attrNameLst>
                                          <p:attrName>ppt_x</p:attrName>
                                        </p:attrNameLst>
                                      </p:cBhvr>
                                      <p:tavLst>
                                        <p:tav tm="0">
                                          <p:val>
                                            <p:strVal val="#ppt_x"/>
                                          </p:val>
                                        </p:tav>
                                        <p:tav tm="100000">
                                          <p:val>
                                            <p:strVal val="#ppt_x"/>
                                          </p:val>
                                        </p:tav>
                                      </p:tavLst>
                                    </p:anim>
                                    <p:anim calcmode="lin" valueType="num">
                                      <p:cBhvr additive="base">
                                        <p:cTn id="90" dur="500" fill="hold"/>
                                        <p:tgtEl>
                                          <p:spTgt spid="28"/>
                                        </p:tgtEl>
                                        <p:attrNameLst>
                                          <p:attrName>ppt_y</p:attrName>
                                        </p:attrNameLst>
                                      </p:cBhvr>
                                      <p:tavLst>
                                        <p:tav tm="0">
                                          <p:val>
                                            <p:strVal val="1+#ppt_h/2"/>
                                          </p:val>
                                        </p:tav>
                                        <p:tav tm="100000">
                                          <p:val>
                                            <p:strVal val="#ppt_y"/>
                                          </p:val>
                                        </p:tav>
                                      </p:tavLst>
                                    </p:anim>
                                  </p:childTnLst>
                                </p:cTn>
                              </p:par>
                            </p:childTnLst>
                          </p:cTn>
                        </p:par>
                        <p:par>
                          <p:cTn id="91" fill="hold">
                            <p:stCondLst>
                              <p:cond delay="5000"/>
                            </p:stCondLst>
                            <p:childTnLst>
                              <p:par>
                                <p:cTn id="92" presetID="2" presetClass="entr" presetSubtype="4" fill="hold" grpId="0" nodeType="afterEffect">
                                  <p:stCondLst>
                                    <p:cond delay="0"/>
                                  </p:stCondLst>
                                  <p:childTnLst>
                                    <p:set>
                                      <p:cBhvr>
                                        <p:cTn id="93" dur="1" fill="hold">
                                          <p:stCondLst>
                                            <p:cond delay="0"/>
                                          </p:stCondLst>
                                        </p:cTn>
                                        <p:tgtEl>
                                          <p:spTgt spid="29"/>
                                        </p:tgtEl>
                                        <p:attrNameLst>
                                          <p:attrName>style.visibility</p:attrName>
                                        </p:attrNameLst>
                                      </p:cBhvr>
                                      <p:to>
                                        <p:strVal val="visible"/>
                                      </p:to>
                                    </p:set>
                                    <p:anim calcmode="lin" valueType="num">
                                      <p:cBhvr additive="base">
                                        <p:cTn id="94" dur="500" fill="hold"/>
                                        <p:tgtEl>
                                          <p:spTgt spid="29"/>
                                        </p:tgtEl>
                                        <p:attrNameLst>
                                          <p:attrName>ppt_x</p:attrName>
                                        </p:attrNameLst>
                                      </p:cBhvr>
                                      <p:tavLst>
                                        <p:tav tm="0">
                                          <p:val>
                                            <p:strVal val="#ppt_x"/>
                                          </p:val>
                                        </p:tav>
                                        <p:tav tm="100000">
                                          <p:val>
                                            <p:strVal val="#ppt_x"/>
                                          </p:val>
                                        </p:tav>
                                      </p:tavLst>
                                    </p:anim>
                                    <p:anim calcmode="lin" valueType="num">
                                      <p:cBhvr additive="base">
                                        <p:cTn id="95"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96" fill="hold">
                      <p:stCondLst>
                        <p:cond delay="indefinite"/>
                      </p:stCondLst>
                      <p:childTnLst>
                        <p:par>
                          <p:cTn id="97" fill="hold">
                            <p:stCondLst>
                              <p:cond delay="0"/>
                            </p:stCondLst>
                            <p:childTnLst>
                              <p:par>
                                <p:cTn id="98" presetID="2" presetClass="entr" presetSubtype="4" fill="hold" grpId="0" nodeType="clickEffect">
                                  <p:stCondLst>
                                    <p:cond delay="0"/>
                                  </p:stCondLst>
                                  <p:childTnLst>
                                    <p:set>
                                      <p:cBhvr>
                                        <p:cTn id="99" dur="1" fill="hold">
                                          <p:stCondLst>
                                            <p:cond delay="0"/>
                                          </p:stCondLst>
                                        </p:cTn>
                                        <p:tgtEl>
                                          <p:spTgt spid="32"/>
                                        </p:tgtEl>
                                        <p:attrNameLst>
                                          <p:attrName>style.visibility</p:attrName>
                                        </p:attrNameLst>
                                      </p:cBhvr>
                                      <p:to>
                                        <p:strVal val="visible"/>
                                      </p:to>
                                    </p:set>
                                    <p:anim calcmode="lin" valueType="num">
                                      <p:cBhvr additive="base">
                                        <p:cTn id="100" dur="500" fill="hold"/>
                                        <p:tgtEl>
                                          <p:spTgt spid="32"/>
                                        </p:tgtEl>
                                        <p:attrNameLst>
                                          <p:attrName>ppt_x</p:attrName>
                                        </p:attrNameLst>
                                      </p:cBhvr>
                                      <p:tavLst>
                                        <p:tav tm="0">
                                          <p:val>
                                            <p:strVal val="#ppt_x"/>
                                          </p:val>
                                        </p:tav>
                                        <p:tav tm="100000">
                                          <p:val>
                                            <p:strVal val="#ppt_x"/>
                                          </p:val>
                                        </p:tav>
                                      </p:tavLst>
                                    </p:anim>
                                    <p:anim calcmode="lin" valueType="num">
                                      <p:cBhvr additive="base">
                                        <p:cTn id="101" dur="500" fill="hold"/>
                                        <p:tgtEl>
                                          <p:spTgt spid="32"/>
                                        </p:tgtEl>
                                        <p:attrNameLst>
                                          <p:attrName>ppt_y</p:attrName>
                                        </p:attrNameLst>
                                      </p:cBhvr>
                                      <p:tavLst>
                                        <p:tav tm="0">
                                          <p:val>
                                            <p:strVal val="1+#ppt_h/2"/>
                                          </p:val>
                                        </p:tav>
                                        <p:tav tm="100000">
                                          <p:val>
                                            <p:strVal val="#ppt_y"/>
                                          </p:val>
                                        </p:tav>
                                      </p:tavLst>
                                    </p:anim>
                                  </p:childTnLst>
                                </p:cTn>
                              </p:par>
                            </p:childTnLst>
                          </p:cTn>
                        </p:par>
                        <p:par>
                          <p:cTn id="102" fill="hold">
                            <p:stCondLst>
                              <p:cond delay="500"/>
                            </p:stCondLst>
                            <p:childTnLst>
                              <p:par>
                                <p:cTn id="103" presetID="2" presetClass="entr" presetSubtype="4" fill="hold" grpId="0" nodeType="afterEffect">
                                  <p:stCondLst>
                                    <p:cond delay="0"/>
                                  </p:stCondLst>
                                  <p:childTnLst>
                                    <p:set>
                                      <p:cBhvr>
                                        <p:cTn id="104" dur="1" fill="hold">
                                          <p:stCondLst>
                                            <p:cond delay="0"/>
                                          </p:stCondLst>
                                        </p:cTn>
                                        <p:tgtEl>
                                          <p:spTgt spid="33"/>
                                        </p:tgtEl>
                                        <p:attrNameLst>
                                          <p:attrName>style.visibility</p:attrName>
                                        </p:attrNameLst>
                                      </p:cBhvr>
                                      <p:to>
                                        <p:strVal val="visible"/>
                                      </p:to>
                                    </p:set>
                                    <p:anim calcmode="lin" valueType="num">
                                      <p:cBhvr additive="base">
                                        <p:cTn id="105" dur="500" fill="hold"/>
                                        <p:tgtEl>
                                          <p:spTgt spid="33"/>
                                        </p:tgtEl>
                                        <p:attrNameLst>
                                          <p:attrName>ppt_x</p:attrName>
                                        </p:attrNameLst>
                                      </p:cBhvr>
                                      <p:tavLst>
                                        <p:tav tm="0">
                                          <p:val>
                                            <p:strVal val="#ppt_x"/>
                                          </p:val>
                                        </p:tav>
                                        <p:tav tm="100000">
                                          <p:val>
                                            <p:strVal val="#ppt_x"/>
                                          </p:val>
                                        </p:tav>
                                      </p:tavLst>
                                    </p:anim>
                                    <p:anim calcmode="lin" valueType="num">
                                      <p:cBhvr additive="base">
                                        <p:cTn id="106" dur="500" fill="hold"/>
                                        <p:tgtEl>
                                          <p:spTgt spid="33"/>
                                        </p:tgtEl>
                                        <p:attrNameLst>
                                          <p:attrName>ppt_y</p:attrName>
                                        </p:attrNameLst>
                                      </p:cBhvr>
                                      <p:tavLst>
                                        <p:tav tm="0">
                                          <p:val>
                                            <p:strVal val="1+#ppt_h/2"/>
                                          </p:val>
                                        </p:tav>
                                        <p:tav tm="100000">
                                          <p:val>
                                            <p:strVal val="#ppt_y"/>
                                          </p:val>
                                        </p:tav>
                                      </p:tavLst>
                                    </p:anim>
                                  </p:childTnLst>
                                </p:cTn>
                              </p:par>
                            </p:childTnLst>
                          </p:cTn>
                        </p:par>
                        <p:par>
                          <p:cTn id="107" fill="hold">
                            <p:stCondLst>
                              <p:cond delay="1000"/>
                            </p:stCondLst>
                            <p:childTnLst>
                              <p:par>
                                <p:cTn id="108" presetID="2" presetClass="entr" presetSubtype="4" fill="hold" grpId="0" nodeType="afterEffect">
                                  <p:stCondLst>
                                    <p:cond delay="0"/>
                                  </p:stCondLst>
                                  <p:childTnLst>
                                    <p:set>
                                      <p:cBhvr>
                                        <p:cTn id="109" dur="1" fill="hold">
                                          <p:stCondLst>
                                            <p:cond delay="0"/>
                                          </p:stCondLst>
                                        </p:cTn>
                                        <p:tgtEl>
                                          <p:spTgt spid="34"/>
                                        </p:tgtEl>
                                        <p:attrNameLst>
                                          <p:attrName>style.visibility</p:attrName>
                                        </p:attrNameLst>
                                      </p:cBhvr>
                                      <p:to>
                                        <p:strVal val="visible"/>
                                      </p:to>
                                    </p:set>
                                    <p:anim calcmode="lin" valueType="num">
                                      <p:cBhvr additive="base">
                                        <p:cTn id="110" dur="500" fill="hold"/>
                                        <p:tgtEl>
                                          <p:spTgt spid="34"/>
                                        </p:tgtEl>
                                        <p:attrNameLst>
                                          <p:attrName>ppt_x</p:attrName>
                                        </p:attrNameLst>
                                      </p:cBhvr>
                                      <p:tavLst>
                                        <p:tav tm="0">
                                          <p:val>
                                            <p:strVal val="#ppt_x"/>
                                          </p:val>
                                        </p:tav>
                                        <p:tav tm="100000">
                                          <p:val>
                                            <p:strVal val="#ppt_x"/>
                                          </p:val>
                                        </p:tav>
                                      </p:tavLst>
                                    </p:anim>
                                    <p:anim calcmode="lin" valueType="num">
                                      <p:cBhvr additive="base">
                                        <p:cTn id="111" dur="500" fill="hold"/>
                                        <p:tgtEl>
                                          <p:spTgt spid="34"/>
                                        </p:tgtEl>
                                        <p:attrNameLst>
                                          <p:attrName>ppt_y</p:attrName>
                                        </p:attrNameLst>
                                      </p:cBhvr>
                                      <p:tavLst>
                                        <p:tav tm="0">
                                          <p:val>
                                            <p:strVal val="1+#ppt_h/2"/>
                                          </p:val>
                                        </p:tav>
                                        <p:tav tm="100000">
                                          <p:val>
                                            <p:strVal val="#ppt_y"/>
                                          </p:val>
                                        </p:tav>
                                      </p:tavLst>
                                    </p:anim>
                                  </p:childTnLst>
                                </p:cTn>
                              </p:par>
                            </p:childTnLst>
                          </p:cTn>
                        </p:par>
                        <p:par>
                          <p:cTn id="112" fill="hold">
                            <p:stCondLst>
                              <p:cond delay="1500"/>
                            </p:stCondLst>
                            <p:childTnLst>
                              <p:par>
                                <p:cTn id="113" presetID="2" presetClass="entr" presetSubtype="4" fill="hold" grpId="0" nodeType="afterEffect">
                                  <p:stCondLst>
                                    <p:cond delay="0"/>
                                  </p:stCondLst>
                                  <p:childTnLst>
                                    <p:set>
                                      <p:cBhvr>
                                        <p:cTn id="114" dur="1" fill="hold">
                                          <p:stCondLst>
                                            <p:cond delay="0"/>
                                          </p:stCondLst>
                                        </p:cTn>
                                        <p:tgtEl>
                                          <p:spTgt spid="35"/>
                                        </p:tgtEl>
                                        <p:attrNameLst>
                                          <p:attrName>style.visibility</p:attrName>
                                        </p:attrNameLst>
                                      </p:cBhvr>
                                      <p:to>
                                        <p:strVal val="visible"/>
                                      </p:to>
                                    </p:set>
                                    <p:anim calcmode="lin" valueType="num">
                                      <p:cBhvr additive="base">
                                        <p:cTn id="115" dur="500" fill="hold"/>
                                        <p:tgtEl>
                                          <p:spTgt spid="35"/>
                                        </p:tgtEl>
                                        <p:attrNameLst>
                                          <p:attrName>ppt_x</p:attrName>
                                        </p:attrNameLst>
                                      </p:cBhvr>
                                      <p:tavLst>
                                        <p:tav tm="0">
                                          <p:val>
                                            <p:strVal val="#ppt_x"/>
                                          </p:val>
                                        </p:tav>
                                        <p:tav tm="100000">
                                          <p:val>
                                            <p:strVal val="#ppt_x"/>
                                          </p:val>
                                        </p:tav>
                                      </p:tavLst>
                                    </p:anim>
                                    <p:anim calcmode="lin" valueType="num">
                                      <p:cBhvr additive="base">
                                        <p:cTn id="116" dur="500" fill="hold"/>
                                        <p:tgtEl>
                                          <p:spTgt spid="35"/>
                                        </p:tgtEl>
                                        <p:attrNameLst>
                                          <p:attrName>ppt_y</p:attrName>
                                        </p:attrNameLst>
                                      </p:cBhvr>
                                      <p:tavLst>
                                        <p:tav tm="0">
                                          <p:val>
                                            <p:strVal val="1+#ppt_h/2"/>
                                          </p:val>
                                        </p:tav>
                                        <p:tav tm="100000">
                                          <p:val>
                                            <p:strVal val="#ppt_y"/>
                                          </p:val>
                                        </p:tav>
                                      </p:tavLst>
                                    </p:anim>
                                  </p:childTnLst>
                                </p:cTn>
                              </p:par>
                            </p:childTnLst>
                          </p:cTn>
                        </p:par>
                        <p:par>
                          <p:cTn id="117" fill="hold">
                            <p:stCondLst>
                              <p:cond delay="2000"/>
                            </p:stCondLst>
                            <p:childTnLst>
                              <p:par>
                                <p:cTn id="118" presetID="2" presetClass="entr" presetSubtype="4" fill="hold" grpId="0" nodeType="afterEffect">
                                  <p:stCondLst>
                                    <p:cond delay="0"/>
                                  </p:stCondLst>
                                  <p:childTnLst>
                                    <p:set>
                                      <p:cBhvr>
                                        <p:cTn id="119" dur="1" fill="hold">
                                          <p:stCondLst>
                                            <p:cond delay="0"/>
                                          </p:stCondLst>
                                        </p:cTn>
                                        <p:tgtEl>
                                          <p:spTgt spid="37"/>
                                        </p:tgtEl>
                                        <p:attrNameLst>
                                          <p:attrName>style.visibility</p:attrName>
                                        </p:attrNameLst>
                                      </p:cBhvr>
                                      <p:to>
                                        <p:strVal val="visible"/>
                                      </p:to>
                                    </p:set>
                                    <p:anim calcmode="lin" valueType="num">
                                      <p:cBhvr additive="base">
                                        <p:cTn id="120" dur="500" fill="hold"/>
                                        <p:tgtEl>
                                          <p:spTgt spid="37"/>
                                        </p:tgtEl>
                                        <p:attrNameLst>
                                          <p:attrName>ppt_x</p:attrName>
                                        </p:attrNameLst>
                                      </p:cBhvr>
                                      <p:tavLst>
                                        <p:tav tm="0">
                                          <p:val>
                                            <p:strVal val="#ppt_x"/>
                                          </p:val>
                                        </p:tav>
                                        <p:tav tm="100000">
                                          <p:val>
                                            <p:strVal val="#ppt_x"/>
                                          </p:val>
                                        </p:tav>
                                      </p:tavLst>
                                    </p:anim>
                                    <p:anim calcmode="lin" valueType="num">
                                      <p:cBhvr additive="base">
                                        <p:cTn id="121"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2" grpId="0"/>
      <p:bldP spid="16" grpId="0"/>
      <p:bldP spid="19" grpId="0"/>
      <p:bldP spid="20" grpId="0"/>
      <p:bldP spid="22" grpId="0"/>
      <p:bldP spid="23" grpId="0"/>
      <p:bldP spid="17" grpId="0"/>
      <p:bldP spid="25" grpId="0"/>
      <p:bldP spid="26" grpId="0"/>
      <p:bldP spid="27" grpId="0"/>
      <p:bldP spid="28" grpId="0"/>
      <p:bldP spid="29" grpId="0"/>
      <p:bldP spid="32" grpId="0"/>
      <p:bldP spid="33" grpId="0"/>
      <p:bldP spid="34" grpId="0"/>
      <p:bldP spid="35" grpId="0"/>
      <p:bldP spid="3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1709420" y="-12700"/>
            <a:ext cx="1974850" cy="675640"/>
          </a:xfrm>
          <a:prstGeom prst="rect">
            <a:avLst/>
          </a:prstGeom>
          <a:noFill/>
        </p:spPr>
        <p:txBody>
          <a:bodyPr wrap="none" rtlCol="0" anchor="t">
            <a:spAutoFit/>
          </a:bodyPr>
          <a:p>
            <a:pPr algn="ctr"/>
            <a:r>
              <a:rPr lang="zh-CN" altLang="en-US" b="1" noProof="0" dirty="0">
                <a:solidFill>
                  <a:srgbClr val="FF0000"/>
                </a:solidFill>
                <a:latin typeface="方正粗黑宋简体" panose="02000000000000000000" charset="-122"/>
                <a:ea typeface="方正粗黑宋简体" panose="02000000000000000000" charset="-122"/>
                <a:cs typeface="+mn-ea"/>
                <a:sym typeface="+mn-ea"/>
              </a:rPr>
              <a:t>三年国内战争</a:t>
            </a:r>
            <a:endParaRPr lang="zh-CN" altLang="en-US" sz="2000" b="1" noProof="0" dirty="0">
              <a:solidFill>
                <a:srgbClr val="FF0000"/>
              </a:solidFill>
              <a:latin typeface="楷体" panose="02010609060101010101" charset="-122"/>
              <a:ea typeface="楷体" panose="02010609060101010101" charset="-122"/>
              <a:cs typeface="+mn-ea"/>
              <a:sym typeface="+mn-ea"/>
            </a:endParaRPr>
          </a:p>
          <a:p>
            <a:pPr algn="ctr"/>
            <a:r>
              <a:rPr lang="zh-CN" altLang="en-US" sz="2000" b="1" noProof="0" dirty="0">
                <a:solidFill>
                  <a:srgbClr val="FF0000"/>
                </a:solidFill>
                <a:latin typeface="楷体" panose="02010609060101010101" charset="-122"/>
                <a:ea typeface="楷体" panose="02010609060101010101" charset="-122"/>
                <a:cs typeface="+mn-ea"/>
                <a:sym typeface="+mn-ea"/>
              </a:rPr>
              <a:t>（</a:t>
            </a:r>
            <a:r>
              <a:rPr lang="en-US" altLang="zh-CN" sz="2000" b="1" noProof="0" dirty="0">
                <a:solidFill>
                  <a:srgbClr val="FF0000"/>
                </a:solidFill>
                <a:latin typeface="楷体" panose="02010609060101010101" charset="-122"/>
                <a:ea typeface="楷体" panose="02010609060101010101" charset="-122"/>
                <a:cs typeface="+mn-ea"/>
                <a:sym typeface="+mn-ea"/>
              </a:rPr>
              <a:t>1918—1920</a:t>
            </a:r>
            <a:r>
              <a:rPr lang="zh-CN" altLang="en-US" sz="2000" b="1" noProof="0" dirty="0">
                <a:solidFill>
                  <a:srgbClr val="FF0000"/>
                </a:solidFill>
                <a:latin typeface="楷体" panose="02010609060101010101" charset="-122"/>
                <a:ea typeface="楷体" panose="02010609060101010101" charset="-122"/>
                <a:cs typeface="+mn-ea"/>
                <a:sym typeface="+mn-ea"/>
              </a:rPr>
              <a:t>）</a:t>
            </a:r>
            <a:endParaRPr lang="zh-CN" altLang="en-US" sz="2000" b="1" noProof="0" dirty="0">
              <a:solidFill>
                <a:srgbClr val="FF0000"/>
              </a:solidFill>
              <a:latin typeface="楷体" panose="02010609060101010101" charset="-122"/>
              <a:ea typeface="楷体" panose="02010609060101010101" charset="-122"/>
              <a:cs typeface="+mn-ea"/>
              <a:sym typeface="+mn-ea"/>
            </a:endParaRPr>
          </a:p>
        </p:txBody>
      </p:sp>
      <p:sp>
        <p:nvSpPr>
          <p:cNvPr id="5" name="文本框 4"/>
          <p:cNvSpPr txBox="1"/>
          <p:nvPr/>
        </p:nvSpPr>
        <p:spPr>
          <a:xfrm>
            <a:off x="1662430" y="911225"/>
            <a:ext cx="2225040" cy="398780"/>
          </a:xfrm>
          <a:prstGeom prst="rect">
            <a:avLst/>
          </a:prstGeom>
          <a:noFill/>
        </p:spPr>
        <p:txBody>
          <a:bodyPr wrap="none" rtlCol="0" anchor="t">
            <a:spAutoFit/>
          </a:bodyPr>
          <a:p>
            <a:r>
              <a:rPr lang="zh-CN" altLang="en-US" sz="2000" b="1" noProof="0" dirty="0">
                <a:effectLst/>
                <a:latin typeface="楷体" panose="02010609060101010101" charset="-122"/>
                <a:ea typeface="楷体" panose="02010609060101010101" charset="-122"/>
                <a:sym typeface="+mn-ea"/>
              </a:rPr>
              <a:t>战时共产主义政策</a:t>
            </a:r>
            <a:endParaRPr lang="zh-CN" altLang="en-US" sz="2000" b="1" noProof="0" dirty="0">
              <a:effectLst/>
              <a:latin typeface="楷体" panose="02010609060101010101" charset="-122"/>
              <a:ea typeface="楷体" panose="02010609060101010101" charset="-122"/>
              <a:sym typeface="+mn-ea"/>
            </a:endParaRPr>
          </a:p>
        </p:txBody>
      </p:sp>
      <p:sp>
        <p:nvSpPr>
          <p:cNvPr id="6" name="下箭头 5"/>
          <p:cNvSpPr/>
          <p:nvPr/>
        </p:nvSpPr>
        <p:spPr>
          <a:xfrm>
            <a:off x="2615565" y="645795"/>
            <a:ext cx="289560" cy="24828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左大括号 6"/>
          <p:cNvSpPr/>
          <p:nvPr/>
        </p:nvSpPr>
        <p:spPr>
          <a:xfrm rot="5400000">
            <a:off x="2722245" y="-100330"/>
            <a:ext cx="75565" cy="2895600"/>
          </a:xfrm>
          <a:prstGeom prst="leftBrace">
            <a:avLst/>
          </a:prstGeom>
        </p:spPr>
        <p:style>
          <a:lnRef idx="3">
            <a:schemeClr val="dk1"/>
          </a:lnRef>
          <a:fillRef idx="0">
            <a:schemeClr val="dk1"/>
          </a:fillRef>
          <a:effectRef idx="2">
            <a:schemeClr val="dk1"/>
          </a:effectRef>
          <a:fontRef idx="minor">
            <a:schemeClr val="tx1"/>
          </a:fontRef>
        </p:style>
        <p:txBody>
          <a:bodyPr rtlCol="0" anchor="ctr"/>
          <a:p>
            <a:pPr algn="ctr"/>
            <a:endParaRPr lang="zh-CN" altLang="en-US"/>
          </a:p>
        </p:txBody>
      </p:sp>
      <p:sp>
        <p:nvSpPr>
          <p:cNvPr id="8" name="文本框 7"/>
          <p:cNvSpPr txBox="1"/>
          <p:nvPr/>
        </p:nvSpPr>
        <p:spPr>
          <a:xfrm>
            <a:off x="1172210" y="1455420"/>
            <a:ext cx="490220" cy="2133600"/>
          </a:xfrm>
          <a:prstGeom prst="rect">
            <a:avLst/>
          </a:prstGeom>
          <a:noFill/>
        </p:spPr>
        <p:txBody>
          <a:bodyPr vert="eaVert" wrap="none" rtlCol="0" anchor="t">
            <a:spAutoFit/>
          </a:bodyPr>
          <a:p>
            <a:r>
              <a:rPr lang="zh-CN" altLang="en-US" sz="2000" b="1">
                <a:solidFill>
                  <a:srgbClr val="C00000"/>
                </a:solidFill>
                <a:latin typeface="楷体" panose="02010609060101010101" charset="-122"/>
                <a:ea typeface="楷体" panose="02010609060101010101" charset="-122"/>
                <a:sym typeface="宋体" panose="02010600030101010101" pitchFamily="2" charset="-122"/>
              </a:rPr>
              <a:t>①实行余粮收集制</a:t>
            </a:r>
            <a:endParaRPr lang="zh-CN" altLang="en-US"/>
          </a:p>
        </p:txBody>
      </p:sp>
      <p:sp>
        <p:nvSpPr>
          <p:cNvPr id="9" name="文本框 8"/>
          <p:cNvSpPr txBox="1"/>
          <p:nvPr/>
        </p:nvSpPr>
        <p:spPr>
          <a:xfrm>
            <a:off x="2451735" y="1455420"/>
            <a:ext cx="490220" cy="1878330"/>
          </a:xfrm>
          <a:prstGeom prst="rect">
            <a:avLst/>
          </a:prstGeom>
          <a:noFill/>
        </p:spPr>
        <p:txBody>
          <a:bodyPr vert="eaVert" wrap="none" rtlCol="0" anchor="t">
            <a:spAutoFit/>
          </a:bodyPr>
          <a:p>
            <a:r>
              <a:rPr lang="zh-CN" altLang="en-US" sz="2000" b="1">
                <a:solidFill>
                  <a:srgbClr val="C00000"/>
                </a:solidFill>
                <a:latin typeface="楷体" panose="02010609060101010101" charset="-122"/>
                <a:ea typeface="楷体" panose="02010609060101010101" charset="-122"/>
                <a:sym typeface="宋体" panose="02010600030101010101" pitchFamily="2" charset="-122"/>
              </a:rPr>
              <a:t>②取消自由贸易</a:t>
            </a:r>
            <a:endParaRPr lang="zh-CN" altLang="en-US" sz="2000" b="1">
              <a:solidFill>
                <a:srgbClr val="C00000"/>
              </a:solidFill>
              <a:latin typeface="楷体" panose="02010609060101010101" charset="-122"/>
              <a:ea typeface="楷体" panose="02010609060101010101" charset="-122"/>
              <a:sym typeface="宋体" panose="02010600030101010101" pitchFamily="2" charset="-122"/>
            </a:endParaRPr>
          </a:p>
        </p:txBody>
      </p:sp>
      <p:sp>
        <p:nvSpPr>
          <p:cNvPr id="10" name="文本框 9"/>
          <p:cNvSpPr txBox="1"/>
          <p:nvPr/>
        </p:nvSpPr>
        <p:spPr>
          <a:xfrm>
            <a:off x="3717925" y="1455420"/>
            <a:ext cx="490220" cy="3665220"/>
          </a:xfrm>
          <a:prstGeom prst="rect">
            <a:avLst/>
          </a:prstGeom>
          <a:noFill/>
        </p:spPr>
        <p:txBody>
          <a:bodyPr vert="eaVert" wrap="none" rtlCol="0" anchor="t">
            <a:spAutoFit/>
          </a:bodyPr>
          <a:p>
            <a:r>
              <a:rPr lang="zh-CN" altLang="en-US" sz="2000" b="1">
                <a:solidFill>
                  <a:srgbClr val="C00000"/>
                </a:solidFill>
                <a:latin typeface="楷体" panose="02010609060101010101" charset="-122"/>
                <a:ea typeface="楷体" panose="02010609060101010101" charset="-122"/>
                <a:sym typeface="宋体" panose="02010600030101010101" pitchFamily="2" charset="-122"/>
              </a:rPr>
              <a:t>③国家统一分配一切生活必需品</a:t>
            </a:r>
            <a:endParaRPr lang="zh-CN" altLang="en-US" sz="2000" b="1">
              <a:solidFill>
                <a:srgbClr val="C00000"/>
              </a:solidFill>
              <a:latin typeface="楷体" panose="02010609060101010101" charset="-122"/>
              <a:ea typeface="楷体" panose="02010609060101010101" charset="-122"/>
              <a:sym typeface="宋体" panose="02010600030101010101" pitchFamily="2" charset="-122"/>
            </a:endParaRPr>
          </a:p>
        </p:txBody>
      </p:sp>
      <p:sp>
        <p:nvSpPr>
          <p:cNvPr id="11" name="文本框 10"/>
          <p:cNvSpPr txBox="1"/>
          <p:nvPr/>
        </p:nvSpPr>
        <p:spPr>
          <a:xfrm>
            <a:off x="645795" y="5499100"/>
            <a:ext cx="4110355" cy="1322070"/>
          </a:xfrm>
          <a:prstGeom prst="rect">
            <a:avLst/>
          </a:prstGeom>
          <a:noFill/>
        </p:spPr>
        <p:txBody>
          <a:bodyPr wrap="square" rtlCol="0" anchor="t">
            <a:spAutoFit/>
          </a:bodyPr>
          <a:p>
            <a:r>
              <a:rPr lang="zh-CN" altLang="en-US" sz="2000" b="1">
                <a:latin typeface="楷体" panose="02010609060101010101" charset="-122"/>
                <a:ea typeface="楷体" panose="02010609060101010101" charset="-122"/>
                <a:sym typeface="+mn-ea"/>
              </a:rPr>
              <a:t>在巩固新生的苏维埃政权和保证国内战争的胜利等方面起到了积极作用，但超出了战时需要的限度，存在许多弊端。</a:t>
            </a:r>
            <a:endParaRPr lang="zh-CN" altLang="en-US" sz="2000" b="1">
              <a:latin typeface="楷体" panose="02010609060101010101" charset="-122"/>
              <a:ea typeface="楷体" panose="02010609060101010101" charset="-122"/>
              <a:sym typeface="+mn-ea"/>
            </a:endParaRPr>
          </a:p>
        </p:txBody>
      </p:sp>
      <p:sp>
        <p:nvSpPr>
          <p:cNvPr id="12" name="下箭头 11"/>
          <p:cNvSpPr/>
          <p:nvPr/>
        </p:nvSpPr>
        <p:spPr>
          <a:xfrm>
            <a:off x="2449830" y="4942205"/>
            <a:ext cx="455295" cy="46545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文本框 12"/>
          <p:cNvSpPr txBox="1"/>
          <p:nvPr/>
        </p:nvSpPr>
        <p:spPr>
          <a:xfrm>
            <a:off x="4756150" y="-12700"/>
            <a:ext cx="1858645" cy="368300"/>
          </a:xfrm>
          <a:prstGeom prst="rect">
            <a:avLst/>
          </a:prstGeom>
          <a:noFill/>
        </p:spPr>
        <p:txBody>
          <a:bodyPr wrap="none" rtlCol="0" anchor="t">
            <a:spAutoFit/>
          </a:bodyPr>
          <a:p>
            <a:r>
              <a:rPr lang="zh-CN" altLang="en-US" b="1">
                <a:solidFill>
                  <a:srgbClr val="FF0000"/>
                </a:solidFill>
                <a:latin typeface="方正粗黑宋简体" panose="02000000000000000000" charset="-122"/>
                <a:ea typeface="方正粗黑宋简体" panose="02000000000000000000" charset="-122"/>
                <a:cs typeface="方正粗黑宋简体" panose="02000000000000000000" charset="-122"/>
                <a:sym typeface="+mn-ea"/>
              </a:rPr>
              <a:t>十月革命的意义 </a:t>
            </a:r>
            <a:endParaRPr lang="zh-CN" altLang="en-US" b="1">
              <a:solidFill>
                <a:srgbClr val="FF0000"/>
              </a:solidFill>
              <a:latin typeface="方正粗黑宋简体" panose="02000000000000000000" charset="-122"/>
              <a:ea typeface="方正粗黑宋简体" panose="02000000000000000000" charset="-122"/>
              <a:cs typeface="方正粗黑宋简体" panose="02000000000000000000" charset="-122"/>
              <a:sym typeface="+mn-ea"/>
            </a:endParaRPr>
          </a:p>
        </p:txBody>
      </p:sp>
      <p:sp>
        <p:nvSpPr>
          <p:cNvPr id="14" name="文本框 13"/>
          <p:cNvSpPr txBox="1"/>
          <p:nvPr/>
        </p:nvSpPr>
        <p:spPr>
          <a:xfrm>
            <a:off x="4756150" y="372110"/>
            <a:ext cx="7403465" cy="1198880"/>
          </a:xfrm>
          <a:prstGeom prst="rect">
            <a:avLst/>
          </a:prstGeom>
          <a:noFill/>
        </p:spPr>
        <p:txBody>
          <a:bodyPr wrap="square" rtlCol="0" anchor="t">
            <a:spAutoFit/>
          </a:bodyPr>
          <a:p>
            <a:pPr algn="l"/>
            <a:r>
              <a:rPr lang="zh-CN" altLang="en-US" b="1">
                <a:solidFill>
                  <a:srgbClr val="FF0000"/>
                </a:solidFill>
                <a:latin typeface="楷体" panose="02010609060101010101" charset="-122"/>
                <a:ea typeface="楷体" panose="02010609060101010101" charset="-122"/>
                <a:cs typeface="楷体" panose="02010609060101010101" charset="-122"/>
                <a:sym typeface="微软雅黑" panose="020B0503020204020204" charset="-122"/>
              </a:rPr>
              <a:t>是人类历史上第一次胜利的社会主义革命。</a:t>
            </a:r>
            <a:endParaRPr lang="zh-CN" altLang="en-US" b="1">
              <a:solidFill>
                <a:srgbClr val="FF0000"/>
              </a:solidFill>
              <a:latin typeface="楷体" panose="02010609060101010101" charset="-122"/>
              <a:ea typeface="楷体" panose="02010609060101010101" charset="-122"/>
              <a:cs typeface="楷体" panose="02010609060101010101" charset="-122"/>
              <a:sym typeface="微软雅黑" panose="020B0503020204020204" charset="-122"/>
            </a:endParaRPr>
          </a:p>
          <a:p>
            <a:pPr algn="l"/>
            <a:r>
              <a:rPr lang="zh-CN" altLang="en-US" b="1">
                <a:solidFill>
                  <a:schemeClr val="tx1"/>
                </a:solidFill>
                <a:latin typeface="楷体" panose="02010609060101010101" charset="-122"/>
                <a:ea typeface="楷体" panose="02010609060101010101" charset="-122"/>
                <a:cs typeface="楷体" panose="02010609060101010101" charset="-122"/>
                <a:sym typeface="微软雅黑" panose="020B0503020204020204" charset="-122"/>
              </a:rPr>
              <a:t>①</a:t>
            </a:r>
            <a:r>
              <a:rPr lang="zh-CN" altLang="en-US" b="1">
                <a:latin typeface="楷体" panose="02010609060101010101" charset="-122"/>
                <a:ea typeface="楷体" panose="02010609060101010101" charset="-122"/>
                <a:cs typeface="楷体" panose="02010609060101010101" charset="-122"/>
                <a:sym typeface="+mn-ea"/>
              </a:rPr>
              <a:t>对内：</a:t>
            </a:r>
            <a:r>
              <a:rPr lang="zh-CN" altLang="en-US" b="1">
                <a:solidFill>
                  <a:srgbClr val="FF0000"/>
                </a:solidFill>
                <a:latin typeface="楷体" panose="02010609060101010101" charset="-122"/>
                <a:ea typeface="楷体" panose="02010609060101010101" charset="-122"/>
                <a:cs typeface="楷体" panose="02010609060101010101" charset="-122"/>
                <a:sym typeface="+mn-ea"/>
              </a:rPr>
              <a:t>建立了第一个无产阶级专政国家</a:t>
            </a:r>
            <a:r>
              <a:rPr lang="en-US" altLang="zh-CN" b="1">
                <a:solidFill>
                  <a:srgbClr val="FF0000"/>
                </a:solidFill>
                <a:latin typeface="楷体" panose="02010609060101010101" charset="-122"/>
                <a:ea typeface="楷体" panose="02010609060101010101" charset="-122"/>
                <a:cs typeface="楷体" panose="02010609060101010101" charset="-122"/>
                <a:sym typeface="+mn-ea"/>
              </a:rPr>
              <a:t>—</a:t>
            </a:r>
            <a:r>
              <a:rPr lang="zh-CN" altLang="en-US" b="1">
                <a:solidFill>
                  <a:srgbClr val="FF0000"/>
                </a:solidFill>
                <a:latin typeface="楷体" panose="02010609060101010101" charset="-122"/>
                <a:ea typeface="楷体" panose="02010609060101010101" charset="-122"/>
                <a:cs typeface="楷体" panose="02010609060101010101" charset="-122"/>
                <a:sym typeface="+mn-ea"/>
              </a:rPr>
              <a:t>苏俄，（即社会主义国家）</a:t>
            </a:r>
            <a:endParaRPr lang="zh-CN" altLang="en-US" b="1">
              <a:solidFill>
                <a:srgbClr val="FF0000"/>
              </a:solidFill>
              <a:latin typeface="楷体" panose="02010609060101010101" charset="-122"/>
              <a:ea typeface="楷体" panose="02010609060101010101" charset="-122"/>
              <a:cs typeface="楷体" panose="02010609060101010101" charset="-122"/>
              <a:sym typeface="+mn-ea"/>
            </a:endParaRPr>
          </a:p>
          <a:p>
            <a:pPr algn="l"/>
            <a:r>
              <a:rPr lang="zh-CN" altLang="en-US" b="1">
                <a:latin typeface="楷体" panose="02010609060101010101" charset="-122"/>
                <a:ea typeface="楷体" panose="02010609060101010101" charset="-122"/>
                <a:cs typeface="楷体" panose="02010609060101010101" charset="-122"/>
                <a:sym typeface="+mn-ea"/>
              </a:rPr>
              <a:t>②对外：</a:t>
            </a:r>
            <a:r>
              <a:rPr lang="zh-CN" altLang="en-US" b="1">
                <a:solidFill>
                  <a:srgbClr val="FF0000"/>
                </a:solidFill>
                <a:latin typeface="楷体" panose="02010609060101010101" charset="-122"/>
                <a:ea typeface="楷体" panose="02010609060101010101" charset="-122"/>
                <a:cs typeface="楷体" panose="02010609060101010101" charset="-122"/>
                <a:sym typeface="+mn-ea"/>
              </a:rPr>
              <a:t>推动了国际无产阶级革命运动，鼓舞了殖民地半殖民地人民的解放斗争。</a:t>
            </a:r>
            <a:endParaRPr lang="zh-CN" altLang="en-US">
              <a:latin typeface="楷体" panose="02010609060101010101" charset="-122"/>
              <a:ea typeface="楷体" panose="02010609060101010101" charset="-122"/>
              <a:cs typeface="楷体" panose="02010609060101010101" charset="-122"/>
            </a:endParaRPr>
          </a:p>
        </p:txBody>
      </p:sp>
      <p:sp>
        <p:nvSpPr>
          <p:cNvPr id="15" name="文本框 14"/>
          <p:cNvSpPr txBox="1"/>
          <p:nvPr/>
        </p:nvSpPr>
        <p:spPr>
          <a:xfrm>
            <a:off x="4756150" y="1570990"/>
            <a:ext cx="3860800" cy="368300"/>
          </a:xfrm>
          <a:prstGeom prst="rect">
            <a:avLst/>
          </a:prstGeom>
          <a:noFill/>
        </p:spPr>
        <p:txBody>
          <a:bodyPr wrap="none" rtlCol="0" anchor="t">
            <a:spAutoFit/>
          </a:bodyPr>
          <a:p>
            <a:r>
              <a:rPr lang="zh-CN" altLang="en-US" b="1" dirty="0">
                <a:solidFill>
                  <a:srgbClr val="FF0000"/>
                </a:solidFill>
                <a:effectLst/>
                <a:latin typeface="方正粗黑宋简体" panose="02000000000000000000" charset="-122"/>
                <a:ea typeface="方正粗黑宋简体" panose="02000000000000000000" charset="-122"/>
                <a:sym typeface="+mn-ea"/>
              </a:rPr>
              <a:t>俄国十月革命和中国新民主主义革命</a:t>
            </a:r>
            <a:endParaRPr lang="zh-CN" altLang="en-US" b="1" dirty="0">
              <a:solidFill>
                <a:srgbClr val="FF0000"/>
              </a:solidFill>
              <a:effectLst/>
              <a:latin typeface="方正粗黑宋简体" panose="02000000000000000000" charset="-122"/>
              <a:ea typeface="方正粗黑宋简体" panose="02000000000000000000" charset="-122"/>
              <a:sym typeface="+mn-ea"/>
            </a:endParaRPr>
          </a:p>
        </p:txBody>
      </p:sp>
      <p:sp>
        <p:nvSpPr>
          <p:cNvPr id="16" name="文本框 15"/>
          <p:cNvSpPr txBox="1"/>
          <p:nvPr/>
        </p:nvSpPr>
        <p:spPr>
          <a:xfrm>
            <a:off x="4850765" y="2307590"/>
            <a:ext cx="6729730" cy="922020"/>
          </a:xfrm>
          <a:prstGeom prst="rect">
            <a:avLst/>
          </a:prstGeom>
          <a:noFill/>
        </p:spPr>
        <p:txBody>
          <a:bodyPr wrap="square" rtlCol="0" anchor="t">
            <a:spAutoFit/>
          </a:bodyPr>
          <a:p>
            <a:r>
              <a:rPr lang="zh-CN" altLang="en-US" b="1" dirty="0">
                <a:solidFill>
                  <a:srgbClr val="FF0000"/>
                </a:solidFill>
                <a:latin typeface="楷体" panose="02010609060101010101" charset="-122"/>
                <a:ea typeface="楷体" panose="02010609060101010101" charset="-122"/>
                <a:sym typeface="+mn-ea"/>
              </a:rPr>
              <a:t>中国：</a:t>
            </a:r>
            <a:r>
              <a:rPr lang="zh-CN" altLang="en-US" b="1" dirty="0">
                <a:solidFill>
                  <a:schemeClr val="tx1"/>
                </a:solidFill>
                <a:latin typeface="楷体" panose="02010609060101010101" charset="-122"/>
                <a:ea typeface="楷体" panose="02010609060101010101" charset="-122"/>
                <a:sym typeface="+mn-ea"/>
              </a:rPr>
              <a:t>工农武装割据、农村包围城市、武装夺取政权的井冈山革命道路</a:t>
            </a:r>
            <a:endParaRPr lang="zh-CN" altLang="en-US" b="1" dirty="0">
              <a:solidFill>
                <a:schemeClr val="tx1"/>
              </a:solidFill>
              <a:latin typeface="楷体" panose="02010609060101010101" charset="-122"/>
              <a:ea typeface="楷体" panose="02010609060101010101" charset="-122"/>
              <a:sym typeface="+mn-ea"/>
            </a:endParaRPr>
          </a:p>
          <a:p>
            <a:r>
              <a:rPr lang="zh-CN" altLang="en-US" b="1" noProof="0" dirty="0">
                <a:ln>
                  <a:noFill/>
                </a:ln>
                <a:solidFill>
                  <a:srgbClr val="FF0000"/>
                </a:solidFill>
                <a:effectLst/>
                <a:uLnTx/>
                <a:uFillTx/>
                <a:latin typeface="楷体" panose="02010609060101010101" charset="-122"/>
                <a:ea typeface="楷体" panose="02010609060101010101" charset="-122"/>
                <a:sym typeface="+mn-ea"/>
              </a:rPr>
              <a:t>俄国：</a:t>
            </a:r>
            <a:r>
              <a:rPr lang="zh-CN" altLang="en-US" b="1" noProof="0" dirty="0">
                <a:ln>
                  <a:noFill/>
                </a:ln>
                <a:solidFill>
                  <a:schemeClr val="tx1"/>
                </a:solidFill>
                <a:effectLst/>
                <a:uLnTx/>
                <a:uFillTx/>
                <a:latin typeface="楷体" panose="02010609060101010101" charset="-122"/>
                <a:ea typeface="楷体" panose="02010609060101010101" charset="-122"/>
                <a:sym typeface="+mn-ea"/>
              </a:rPr>
              <a:t>中心城市暴动、武装夺取政权</a:t>
            </a:r>
            <a:endParaRPr lang="zh-CN" altLang="en-US" b="1" noProof="0" dirty="0">
              <a:ln>
                <a:noFill/>
              </a:ln>
              <a:solidFill>
                <a:schemeClr val="tx1"/>
              </a:solidFill>
              <a:effectLst/>
              <a:uLnTx/>
              <a:uFillTx/>
              <a:latin typeface="楷体" panose="02010609060101010101" charset="-122"/>
              <a:ea typeface="楷体" panose="02010609060101010101" charset="-122"/>
              <a:sym typeface="+mn-ea"/>
            </a:endParaRPr>
          </a:p>
        </p:txBody>
      </p:sp>
      <p:sp>
        <p:nvSpPr>
          <p:cNvPr id="18" name="文本框 17"/>
          <p:cNvSpPr txBox="1"/>
          <p:nvPr/>
        </p:nvSpPr>
        <p:spPr>
          <a:xfrm>
            <a:off x="4850765" y="1939290"/>
            <a:ext cx="1332230" cy="368300"/>
          </a:xfrm>
          <a:prstGeom prst="rect">
            <a:avLst/>
          </a:prstGeom>
          <a:noFill/>
        </p:spPr>
        <p:txBody>
          <a:bodyPr wrap="none" rtlCol="0" anchor="t">
            <a:spAutoFit/>
          </a:bodyPr>
          <a:p>
            <a:r>
              <a:rPr lang="zh-CN" altLang="en-US" b="1" dirty="0">
                <a:effectLst/>
                <a:latin typeface="方正粗黑宋简体" panose="02000000000000000000" charset="-122"/>
                <a:ea typeface="方正粗黑宋简体" panose="02000000000000000000" charset="-122"/>
                <a:sym typeface="+mn-ea"/>
              </a:rPr>
              <a:t>革命道路：</a:t>
            </a:r>
            <a:endParaRPr lang="zh-CN" altLang="en-US">
              <a:effectLst/>
              <a:latin typeface="方正粗黑宋简体" panose="02000000000000000000" charset="-122"/>
              <a:ea typeface="方正粗黑宋简体" panose="02000000000000000000" charset="-122"/>
            </a:endParaRPr>
          </a:p>
        </p:txBody>
      </p:sp>
      <p:sp>
        <p:nvSpPr>
          <p:cNvPr id="19" name="文本框 18"/>
          <p:cNvSpPr txBox="1"/>
          <p:nvPr/>
        </p:nvSpPr>
        <p:spPr>
          <a:xfrm>
            <a:off x="4850765" y="3220720"/>
            <a:ext cx="872490" cy="368300"/>
          </a:xfrm>
          <a:prstGeom prst="rect">
            <a:avLst/>
          </a:prstGeom>
          <a:noFill/>
        </p:spPr>
        <p:txBody>
          <a:bodyPr wrap="none" rtlCol="0" anchor="t">
            <a:spAutoFit/>
          </a:bodyPr>
          <a:p>
            <a:r>
              <a:rPr lang="zh-CN" altLang="en-US" b="1" dirty="0">
                <a:latin typeface="方正粗黑宋简体" panose="02000000000000000000" charset="-122"/>
                <a:ea typeface="方正粗黑宋简体" panose="02000000000000000000" charset="-122"/>
                <a:sym typeface="+mn-ea"/>
              </a:rPr>
              <a:t>启示：</a:t>
            </a:r>
            <a:endParaRPr lang="zh-CN" altLang="en-US" b="1" dirty="0">
              <a:latin typeface="方正粗黑宋简体" panose="02000000000000000000" charset="-122"/>
              <a:ea typeface="方正粗黑宋简体" panose="02000000000000000000" charset="-122"/>
              <a:sym typeface="+mn-ea"/>
            </a:endParaRPr>
          </a:p>
        </p:txBody>
      </p:sp>
      <p:sp>
        <p:nvSpPr>
          <p:cNvPr id="20" name="文本框 19"/>
          <p:cNvSpPr txBox="1"/>
          <p:nvPr/>
        </p:nvSpPr>
        <p:spPr>
          <a:xfrm>
            <a:off x="4850765" y="3589020"/>
            <a:ext cx="7058025" cy="706755"/>
          </a:xfrm>
          <a:prstGeom prst="rect">
            <a:avLst/>
          </a:prstGeom>
          <a:noFill/>
        </p:spPr>
        <p:txBody>
          <a:bodyPr wrap="square" rtlCol="0" anchor="t">
            <a:spAutoFit/>
          </a:bodyPr>
          <a:p>
            <a:r>
              <a:rPr lang="zh-CN" altLang="en-US" sz="2000" b="1" dirty="0">
                <a:solidFill>
                  <a:srgbClr val="FF0000"/>
                </a:solidFill>
                <a:latin typeface="楷体" panose="02010609060101010101" charset="-122"/>
                <a:ea typeface="楷体" panose="02010609060101010101" charset="-122"/>
                <a:sym typeface="+mn-ea"/>
              </a:rPr>
              <a:t>要把马克思主义的普遍原理与本国国情相结合，走具有本国特色的革命和建设道路。</a:t>
            </a:r>
            <a:endParaRPr lang="zh-CN" altLang="en-US" sz="2000" b="1" dirty="0">
              <a:solidFill>
                <a:srgbClr val="FF0000"/>
              </a:solidFill>
              <a:latin typeface="楷体" panose="02010609060101010101" charset="-122"/>
              <a:ea typeface="楷体" panose="02010609060101010101"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additive="base">
                                        <p:cTn id="22" dur="500" fill="hold"/>
                                        <p:tgtEl>
                                          <p:spTgt spid="8"/>
                                        </p:tgtEl>
                                        <p:attrNameLst>
                                          <p:attrName>ppt_x</p:attrName>
                                        </p:attrNameLst>
                                      </p:cBhvr>
                                      <p:tavLst>
                                        <p:tav tm="0">
                                          <p:val>
                                            <p:strVal val="#ppt_x"/>
                                          </p:val>
                                        </p:tav>
                                        <p:tav tm="100000">
                                          <p:val>
                                            <p:strVal val="#ppt_x"/>
                                          </p:val>
                                        </p:tav>
                                      </p:tavLst>
                                    </p:anim>
                                    <p:anim calcmode="lin" valueType="num">
                                      <p:cBhvr additive="base">
                                        <p:cTn id="23" dur="500" fill="hold"/>
                                        <p:tgtEl>
                                          <p:spTgt spid="8"/>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grpId="0" nodeType="afterEffect">
                                  <p:stCondLst>
                                    <p:cond delay="0"/>
                                  </p:stCondLst>
                                  <p:childTnLst>
                                    <p:set>
                                      <p:cBhvr>
                                        <p:cTn id="31" dur="1" fill="hold">
                                          <p:stCondLst>
                                            <p:cond delay="0"/>
                                          </p:stCondLst>
                                        </p:cTn>
                                        <p:tgtEl>
                                          <p:spTgt spid="10"/>
                                        </p:tgtEl>
                                        <p:attrNameLst>
                                          <p:attrName>style.visibility</p:attrName>
                                        </p:attrNameLst>
                                      </p:cBhvr>
                                      <p:to>
                                        <p:strVal val="visible"/>
                                      </p:to>
                                    </p:set>
                                    <p:anim calcmode="lin" valueType="num">
                                      <p:cBhvr additive="base">
                                        <p:cTn id="32" dur="500" fill="hold"/>
                                        <p:tgtEl>
                                          <p:spTgt spid="10"/>
                                        </p:tgtEl>
                                        <p:attrNameLst>
                                          <p:attrName>ppt_x</p:attrName>
                                        </p:attrNameLst>
                                      </p:cBhvr>
                                      <p:tavLst>
                                        <p:tav tm="0">
                                          <p:val>
                                            <p:strVal val="#ppt_x"/>
                                          </p:val>
                                        </p:tav>
                                        <p:tav tm="100000">
                                          <p:val>
                                            <p:strVal val="#ppt_x"/>
                                          </p:val>
                                        </p:tav>
                                      </p:tavLst>
                                    </p:anim>
                                    <p:anim calcmode="lin" valueType="num">
                                      <p:cBhvr additive="base">
                                        <p:cTn id="33" dur="500" fill="hold"/>
                                        <p:tgtEl>
                                          <p:spTgt spid="10"/>
                                        </p:tgtEl>
                                        <p:attrNameLst>
                                          <p:attrName>ppt_y</p:attrName>
                                        </p:attrNameLst>
                                      </p:cBhvr>
                                      <p:tavLst>
                                        <p:tav tm="0">
                                          <p:val>
                                            <p:strVal val="1+#ppt_h/2"/>
                                          </p:val>
                                        </p:tav>
                                        <p:tav tm="100000">
                                          <p:val>
                                            <p:strVal val="#ppt_y"/>
                                          </p:val>
                                        </p:tav>
                                      </p:tavLst>
                                    </p:anim>
                                  </p:childTnLst>
                                </p:cTn>
                              </p:par>
                            </p:childTnLst>
                          </p:cTn>
                        </p:par>
                        <p:par>
                          <p:cTn id="34" fill="hold">
                            <p:stCondLst>
                              <p:cond delay="3000"/>
                            </p:stCondLst>
                            <p:childTnLst>
                              <p:par>
                                <p:cTn id="35" presetID="2" presetClass="entr" presetSubtype="4" fill="hold" grpId="0" nodeType="after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par>
                          <p:cTn id="39" fill="hold">
                            <p:stCondLst>
                              <p:cond delay="3500"/>
                            </p:stCondLst>
                            <p:childTnLst>
                              <p:par>
                                <p:cTn id="40" presetID="2" presetClass="entr" presetSubtype="4" fill="hold" grpId="0" nodeType="afterEffect">
                                  <p:stCondLst>
                                    <p:cond delay="0"/>
                                  </p:stCondLst>
                                  <p:childTnLst>
                                    <p:set>
                                      <p:cBhvr>
                                        <p:cTn id="41" dur="1" fill="hold">
                                          <p:stCondLst>
                                            <p:cond delay="0"/>
                                          </p:stCondLst>
                                        </p:cTn>
                                        <p:tgtEl>
                                          <p:spTgt spid="11"/>
                                        </p:tgtEl>
                                        <p:attrNameLst>
                                          <p:attrName>style.visibility</p:attrName>
                                        </p:attrNameLst>
                                      </p:cBhvr>
                                      <p:to>
                                        <p:strVal val="visible"/>
                                      </p:to>
                                    </p:set>
                                    <p:anim calcmode="lin" valueType="num">
                                      <p:cBhvr additive="base">
                                        <p:cTn id="42" dur="500" fill="hold"/>
                                        <p:tgtEl>
                                          <p:spTgt spid="11"/>
                                        </p:tgtEl>
                                        <p:attrNameLst>
                                          <p:attrName>ppt_x</p:attrName>
                                        </p:attrNameLst>
                                      </p:cBhvr>
                                      <p:tavLst>
                                        <p:tav tm="0">
                                          <p:val>
                                            <p:strVal val="#ppt_x"/>
                                          </p:val>
                                        </p:tav>
                                        <p:tav tm="100000">
                                          <p:val>
                                            <p:strVal val="#ppt_x"/>
                                          </p:val>
                                        </p:tav>
                                      </p:tavLst>
                                    </p:anim>
                                    <p:anim calcmode="lin" valueType="num">
                                      <p:cBhvr additive="base">
                                        <p:cTn id="4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4"/>
                                        </p:tgtEl>
                                        <p:attrNameLst>
                                          <p:attrName>style.visibility</p:attrName>
                                        </p:attrNameLst>
                                      </p:cBhvr>
                                      <p:to>
                                        <p:strVal val="visible"/>
                                      </p:to>
                                    </p:set>
                                    <p:anim calcmode="lin" valueType="num">
                                      <p:cBhvr additive="base">
                                        <p:cTn id="48" dur="500" fill="hold"/>
                                        <p:tgtEl>
                                          <p:spTgt spid="14"/>
                                        </p:tgtEl>
                                        <p:attrNameLst>
                                          <p:attrName>ppt_x</p:attrName>
                                        </p:attrNameLst>
                                      </p:cBhvr>
                                      <p:tavLst>
                                        <p:tav tm="0">
                                          <p:val>
                                            <p:strVal val="#ppt_x"/>
                                          </p:val>
                                        </p:tav>
                                        <p:tav tm="100000">
                                          <p:val>
                                            <p:strVal val="#ppt_x"/>
                                          </p:val>
                                        </p:tav>
                                      </p:tavLst>
                                    </p:anim>
                                    <p:anim calcmode="lin" valueType="num">
                                      <p:cBhvr additive="base">
                                        <p:cTn id="49"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16"/>
                                        </p:tgtEl>
                                        <p:attrNameLst>
                                          <p:attrName>style.visibility</p:attrName>
                                        </p:attrNameLst>
                                      </p:cBhvr>
                                      <p:to>
                                        <p:strVal val="visible"/>
                                      </p:to>
                                    </p:set>
                                    <p:anim calcmode="lin" valueType="num">
                                      <p:cBhvr additive="base">
                                        <p:cTn id="54" dur="500" fill="hold"/>
                                        <p:tgtEl>
                                          <p:spTgt spid="16"/>
                                        </p:tgtEl>
                                        <p:attrNameLst>
                                          <p:attrName>ppt_x</p:attrName>
                                        </p:attrNameLst>
                                      </p:cBhvr>
                                      <p:tavLst>
                                        <p:tav tm="0">
                                          <p:val>
                                            <p:strVal val="#ppt_x"/>
                                          </p:val>
                                        </p:tav>
                                        <p:tav tm="100000">
                                          <p:val>
                                            <p:strVal val="#ppt_x"/>
                                          </p:val>
                                        </p:tav>
                                      </p:tavLst>
                                    </p:anim>
                                    <p:anim calcmode="lin" valueType="num">
                                      <p:cBhvr additive="base">
                                        <p:cTn id="55" dur="500" fill="hold"/>
                                        <p:tgtEl>
                                          <p:spTgt spid="16"/>
                                        </p:tgtEl>
                                        <p:attrNameLst>
                                          <p:attrName>ppt_y</p:attrName>
                                        </p:attrNameLst>
                                      </p:cBhvr>
                                      <p:tavLst>
                                        <p:tav tm="0">
                                          <p:val>
                                            <p:strVal val="1+#ppt_h/2"/>
                                          </p:val>
                                        </p:tav>
                                        <p:tav tm="100000">
                                          <p:val>
                                            <p:strVal val="#ppt_y"/>
                                          </p:val>
                                        </p:tav>
                                      </p:tavLst>
                                    </p:anim>
                                  </p:childTnLst>
                                </p:cTn>
                              </p:par>
                            </p:childTnLst>
                          </p:cTn>
                        </p:par>
                        <p:par>
                          <p:cTn id="56" fill="hold">
                            <p:stCondLst>
                              <p:cond delay="500"/>
                            </p:stCondLst>
                            <p:childTnLst>
                              <p:par>
                                <p:cTn id="57" presetID="2" presetClass="entr" presetSubtype="4" fill="hold" grpId="0" nodeType="afterEffect">
                                  <p:stCondLst>
                                    <p:cond delay="0"/>
                                  </p:stCondLst>
                                  <p:childTnLst>
                                    <p:set>
                                      <p:cBhvr>
                                        <p:cTn id="58" dur="1" fill="hold">
                                          <p:stCondLst>
                                            <p:cond delay="0"/>
                                          </p:stCondLst>
                                        </p:cTn>
                                        <p:tgtEl>
                                          <p:spTgt spid="20"/>
                                        </p:tgtEl>
                                        <p:attrNameLst>
                                          <p:attrName>style.visibility</p:attrName>
                                        </p:attrNameLst>
                                      </p:cBhvr>
                                      <p:to>
                                        <p:strVal val="visible"/>
                                      </p:to>
                                    </p:set>
                                    <p:anim calcmode="lin" valueType="num">
                                      <p:cBhvr additive="base">
                                        <p:cTn id="59" dur="500" fill="hold"/>
                                        <p:tgtEl>
                                          <p:spTgt spid="20"/>
                                        </p:tgtEl>
                                        <p:attrNameLst>
                                          <p:attrName>ppt_x</p:attrName>
                                        </p:attrNameLst>
                                      </p:cBhvr>
                                      <p:tavLst>
                                        <p:tav tm="0">
                                          <p:val>
                                            <p:strVal val="#ppt_x"/>
                                          </p:val>
                                        </p:tav>
                                        <p:tav tm="100000">
                                          <p:val>
                                            <p:strVal val="#ppt_x"/>
                                          </p:val>
                                        </p:tav>
                                      </p:tavLst>
                                    </p:anim>
                                    <p:anim calcmode="lin" valueType="num">
                                      <p:cBhvr additive="base">
                                        <p:cTn id="6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p:bldP spid="7" grpId="0" animBg="1"/>
      <p:bldP spid="8" grpId="0"/>
      <p:bldP spid="9" grpId="0"/>
      <p:bldP spid="10" grpId="0"/>
      <p:bldP spid="12" grpId="0" animBg="1"/>
      <p:bldP spid="11" grpId="0"/>
      <p:bldP spid="14" grpId="0"/>
      <p:bldP spid="16" grpId="0"/>
      <p:bldP spid="2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1651635" y="989965"/>
            <a:ext cx="7915910" cy="1076325"/>
          </a:xfrm>
          <a:prstGeom prst="rect">
            <a:avLst/>
          </a:prstGeom>
          <a:noFill/>
        </p:spPr>
        <p:txBody>
          <a:bodyPr wrap="square" rtlCol="0" anchor="t">
            <a:spAutoFit/>
          </a:bodyPr>
          <a:p>
            <a:pPr indent="0" algn="ctr">
              <a:buNone/>
            </a:pPr>
            <a:r>
              <a:rPr lang="zh-CN" altLang="en-US" sz="3200" b="1">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方正粗黑宋简体" panose="02000000000000000000" charset="-122"/>
                <a:ea typeface="方正粗黑宋简体" panose="02000000000000000000" charset="-122"/>
                <a:cs typeface="楷体" panose="02010609060101010101" charset="-122"/>
                <a:sym typeface="+mn-ea"/>
              </a:rPr>
              <a:t>第一单元</a:t>
            </a:r>
            <a:endParaRPr lang="zh-CN" altLang="en-US" sz="3200" b="1">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方正粗黑宋简体" panose="02000000000000000000" charset="-122"/>
              <a:ea typeface="方正粗黑宋简体" panose="02000000000000000000" charset="-122"/>
              <a:cs typeface="楷体" panose="02010609060101010101" charset="-122"/>
            </a:endParaRPr>
          </a:p>
          <a:p>
            <a:pPr indent="0" algn="ctr">
              <a:buNone/>
            </a:pPr>
            <a:r>
              <a:rPr lang="en-US" sz="3200" b="1">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方正粗黑宋简体" panose="02000000000000000000" charset="-122"/>
                <a:ea typeface="方正粗黑宋简体" panose="02000000000000000000" charset="-122"/>
                <a:cs typeface="楷体" panose="02010609060101010101" charset="-122"/>
                <a:sym typeface="+mn-ea"/>
              </a:rPr>
              <a:t>殖民地人民的反抗与资本主义制度的扩展</a:t>
            </a:r>
            <a:endParaRPr lang="en-US" altLang="en-US" sz="3200" b="1">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方正粗黑宋简体" panose="02000000000000000000" charset="-122"/>
              <a:ea typeface="方正粗黑宋简体" panose="02000000000000000000" charset="-122"/>
              <a:cs typeface="楷体" panose="02010609060101010101" charset="-122"/>
              <a:sym typeface="+mn-ea"/>
            </a:endParaRPr>
          </a:p>
        </p:txBody>
      </p:sp>
      <p:sp>
        <p:nvSpPr>
          <p:cNvPr id="5" name="文本框 4"/>
          <p:cNvSpPr txBox="1"/>
          <p:nvPr/>
        </p:nvSpPr>
        <p:spPr>
          <a:xfrm>
            <a:off x="2961005" y="2967990"/>
            <a:ext cx="5408295" cy="1198880"/>
          </a:xfrm>
          <a:prstGeom prst="rect">
            <a:avLst/>
          </a:prstGeom>
          <a:noFill/>
        </p:spPr>
        <p:txBody>
          <a:bodyPr wrap="square" rtlCol="0" anchor="t">
            <a:spAutoFit/>
          </a:bodyPr>
          <a:p>
            <a:pPr indent="0" algn="l">
              <a:buNone/>
            </a:pPr>
            <a:r>
              <a:rPr lang="en-US" sz="3600" b="1">
                <a:solidFill>
                  <a:srgbClr val="FF0000"/>
                </a:solidFill>
                <a:effectLst/>
                <a:latin typeface="楷体" panose="02010609060101010101" charset="-122"/>
                <a:ea typeface="楷体" panose="02010609060101010101" charset="-122"/>
                <a:cs typeface="楷体" panose="02010609060101010101" charset="-122"/>
                <a:sym typeface="+mn-ea"/>
              </a:rPr>
              <a:t>（1）俄国废除农奴制★</a:t>
            </a:r>
            <a:endParaRPr lang="en-US" sz="3600" b="1">
              <a:solidFill>
                <a:srgbClr val="FF0000"/>
              </a:solidFill>
              <a:effectLst/>
              <a:latin typeface="楷体" panose="02010609060101010101" charset="-122"/>
              <a:ea typeface="楷体" panose="02010609060101010101" charset="-122"/>
              <a:cs typeface="楷体" panose="02010609060101010101" charset="-122"/>
            </a:endParaRPr>
          </a:p>
          <a:p>
            <a:pPr indent="0" algn="l">
              <a:buNone/>
            </a:pPr>
            <a:r>
              <a:rPr lang="en-US" sz="3600" b="1">
                <a:solidFill>
                  <a:srgbClr val="FF0000"/>
                </a:solidFill>
                <a:effectLst/>
                <a:latin typeface="楷体" panose="02010609060101010101" charset="-122"/>
                <a:ea typeface="楷体" panose="02010609060101010101" charset="-122"/>
                <a:cs typeface="楷体" panose="02010609060101010101" charset="-122"/>
                <a:sym typeface="+mn-ea"/>
              </a:rPr>
              <a:t>（2）日本明治维新</a:t>
            </a:r>
            <a:endParaRPr lang="en-US" altLang="en-US" sz="3600" b="1">
              <a:solidFill>
                <a:srgbClr val="FF0000"/>
              </a:solidFill>
              <a:effectLst/>
              <a:latin typeface="楷体" panose="02010609060101010101" charset="-122"/>
              <a:ea typeface="楷体" panose="02010609060101010101" charset="-122"/>
              <a:cs typeface="楷体" panose="02010609060101010101" charset="-122"/>
              <a:sym typeface="+mn-ea"/>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 name="文本框 20"/>
          <p:cNvSpPr txBox="1"/>
          <p:nvPr/>
        </p:nvSpPr>
        <p:spPr>
          <a:xfrm>
            <a:off x="-32385" y="-8255"/>
            <a:ext cx="7447915" cy="398780"/>
          </a:xfrm>
          <a:prstGeom prst="rect">
            <a:avLst/>
          </a:prstGeom>
          <a:noFill/>
          <a:ln w="9525">
            <a:noFill/>
          </a:ln>
        </p:spPr>
        <p:txBody>
          <a:bodyPr wrap="square" anchor="t">
            <a:spAutoFit/>
          </a:bodyPr>
          <a:p>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第</a:t>
            </a:r>
            <a:r>
              <a:rPr lang="en-US"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11</a:t>
            </a:r>
            <a:r>
              <a:rPr lang="zh-CN" altLang="en-US" sz="2000" b="1">
                <a:solidFill>
                  <a:srgbClr val="C00000"/>
                </a:solidFill>
                <a:latin typeface="方正粗黑宋简体" panose="02000000000000000000" charset="-122"/>
                <a:ea typeface="方正粗黑宋简体" panose="02000000000000000000" charset="-122"/>
                <a:cs typeface="方正粗黑宋简体" panose="02000000000000000000" charset="-122"/>
              </a:rPr>
              <a:t>课 </a:t>
            </a:r>
            <a:r>
              <a:rPr lang="zh-CN" altLang="en-US" sz="2000" b="1">
                <a:solidFill>
                  <a:srgbClr val="C00000"/>
                </a:solidFill>
                <a:latin typeface="方正粗黑宋简体" panose="02000000000000000000" charset="-122"/>
                <a:ea typeface="方正粗黑宋简体" panose="02000000000000000000" charset="-122"/>
                <a:cs typeface="楷体" panose="02010609060101010101" charset="-122"/>
                <a:sym typeface="+mn-ea"/>
              </a:rPr>
              <a:t>苏联的社会主义建设</a:t>
            </a:r>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a:t>
            </a:r>
            <a:r>
              <a:rPr lang="en-US"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P47-51</a:t>
            </a:r>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a:t>
            </a:r>
            <a:endParaRPr kumimoji="1" lang="zh-CN" altLang="zh-CN" sz="2000" b="1" noProof="0" dirty="0">
              <a:solidFill>
                <a:schemeClr val="tx1"/>
              </a:solidFill>
              <a:latin typeface="楷体" panose="02010609060101010101" charset="-122"/>
              <a:ea typeface="楷体" panose="02010609060101010101" charset="-122"/>
              <a:cs typeface="楷体" panose="02010609060101010101" charset="-122"/>
              <a:sym typeface="+mn-ea"/>
            </a:endParaRPr>
          </a:p>
        </p:txBody>
      </p:sp>
      <p:sp>
        <p:nvSpPr>
          <p:cNvPr id="4" name="文本框 3"/>
          <p:cNvSpPr txBox="1"/>
          <p:nvPr/>
        </p:nvSpPr>
        <p:spPr>
          <a:xfrm>
            <a:off x="-32385" y="390525"/>
            <a:ext cx="1332230" cy="368300"/>
          </a:xfrm>
          <a:prstGeom prst="rect">
            <a:avLst/>
          </a:prstGeom>
          <a:noFill/>
        </p:spPr>
        <p:txBody>
          <a:bodyPr wrap="none" rtlCol="0" anchor="t">
            <a:spAutoFit/>
          </a:bodyPr>
          <a:p>
            <a:r>
              <a:rPr lang="zh-CN" altLang="en-US" b="1" dirty="0">
                <a:solidFill>
                  <a:srgbClr val="FF0000"/>
                </a:solidFill>
                <a:latin typeface="方正粗黑宋简体" panose="02000000000000000000" charset="-122"/>
                <a:ea typeface="方正粗黑宋简体" panose="02000000000000000000" charset="-122"/>
                <a:sym typeface="+mn-ea"/>
              </a:rPr>
              <a:t>新经济政策</a:t>
            </a:r>
            <a:endParaRPr lang="zh-CN" altLang="en-US" b="1" dirty="0">
              <a:solidFill>
                <a:srgbClr val="FF0000"/>
              </a:solidFill>
              <a:latin typeface="方正粗黑宋简体" panose="02000000000000000000" charset="-122"/>
              <a:ea typeface="方正粗黑宋简体" panose="02000000000000000000" charset="-122"/>
              <a:sym typeface="+mn-ea"/>
            </a:endParaRPr>
          </a:p>
        </p:txBody>
      </p:sp>
      <p:sp>
        <p:nvSpPr>
          <p:cNvPr id="5" name="文本框 4"/>
          <p:cNvSpPr txBox="1"/>
          <p:nvPr/>
        </p:nvSpPr>
        <p:spPr>
          <a:xfrm>
            <a:off x="-32385" y="758825"/>
            <a:ext cx="1332230" cy="5908040"/>
          </a:xfrm>
          <a:prstGeom prst="rect">
            <a:avLst/>
          </a:prstGeom>
          <a:noFill/>
        </p:spPr>
        <p:txBody>
          <a:bodyPr wrap="square" rtlCol="0" anchor="t">
            <a:spAutoFit/>
          </a:bodyPr>
          <a:p>
            <a:pPr eaLnBrk="1" hangingPunct="1">
              <a:lnSpc>
                <a:spcPct val="100000"/>
              </a:lnSpc>
            </a:pPr>
            <a:r>
              <a:rPr lang="zh-CN" altLang="en-US" b="1" dirty="0">
                <a:latin typeface="方正粗黑宋简体" panose="02000000000000000000" charset="-122"/>
                <a:ea typeface="方正粗黑宋简体" panose="02000000000000000000" charset="-122"/>
                <a:sym typeface="+mn-ea"/>
              </a:rPr>
              <a:t>背景：</a:t>
            </a:r>
            <a:endParaRPr lang="zh-CN" altLang="en-US" b="1" dirty="0">
              <a:latin typeface="方正粗黑宋简体" panose="02000000000000000000" charset="-122"/>
              <a:ea typeface="方正粗黑宋简体" panose="02000000000000000000" charset="-122"/>
            </a:endParaRPr>
          </a:p>
          <a:p>
            <a:pPr eaLnBrk="1" hangingPunct="1">
              <a:lnSpc>
                <a:spcPct val="100000"/>
              </a:lnSpc>
            </a:pPr>
            <a:endParaRPr lang="zh-CN" altLang="en-US" b="1" dirty="0">
              <a:latin typeface="方正粗黑宋简体" panose="02000000000000000000" charset="-122"/>
              <a:ea typeface="方正粗黑宋简体" panose="02000000000000000000" charset="-122"/>
            </a:endParaRPr>
          </a:p>
          <a:p>
            <a:pPr eaLnBrk="1" hangingPunct="1">
              <a:lnSpc>
                <a:spcPct val="100000"/>
              </a:lnSpc>
            </a:pPr>
            <a:r>
              <a:rPr lang="zh-CN" altLang="en-US" b="1" dirty="0">
                <a:latin typeface="方正粗黑宋简体" panose="02000000000000000000" charset="-122"/>
                <a:ea typeface="方正粗黑宋简体" panose="02000000000000000000" charset="-122"/>
                <a:sym typeface="+mn-ea"/>
              </a:rPr>
              <a:t>开始时间：</a:t>
            </a:r>
            <a:endParaRPr lang="zh-CN" altLang="en-US" b="1" dirty="0">
              <a:latin typeface="方正粗黑宋简体" panose="02000000000000000000" charset="-122"/>
              <a:ea typeface="方正粗黑宋简体" panose="02000000000000000000" charset="-122"/>
            </a:endParaRPr>
          </a:p>
          <a:p>
            <a:pPr eaLnBrk="1" hangingPunct="1">
              <a:lnSpc>
                <a:spcPct val="100000"/>
              </a:lnSpc>
            </a:pPr>
            <a:r>
              <a:rPr lang="zh-CN" altLang="en-US" b="1" dirty="0">
                <a:latin typeface="方正粗黑宋简体" panose="02000000000000000000" charset="-122"/>
                <a:ea typeface="方正粗黑宋简体" panose="02000000000000000000" charset="-122"/>
                <a:sym typeface="+mn-ea"/>
              </a:rPr>
              <a:t>目的：</a:t>
            </a:r>
            <a:endParaRPr lang="zh-CN" altLang="en-US" b="1" dirty="0">
              <a:latin typeface="方正粗黑宋简体" panose="02000000000000000000" charset="-122"/>
              <a:ea typeface="方正粗黑宋简体" panose="02000000000000000000" charset="-122"/>
            </a:endParaRPr>
          </a:p>
          <a:p>
            <a:pPr eaLnBrk="1" hangingPunct="1">
              <a:lnSpc>
                <a:spcPct val="100000"/>
              </a:lnSpc>
            </a:pPr>
            <a:r>
              <a:rPr lang="zh-CN" altLang="en-US" b="1" dirty="0">
                <a:latin typeface="方正粗黑宋简体" panose="02000000000000000000" charset="-122"/>
                <a:ea typeface="方正粗黑宋简体" panose="02000000000000000000" charset="-122"/>
                <a:sym typeface="+mn-ea"/>
              </a:rPr>
              <a:t>内容：</a:t>
            </a:r>
            <a:endParaRPr lang="zh-CN" altLang="en-US" b="1" dirty="0">
              <a:latin typeface="方正粗黑宋简体" panose="02000000000000000000" charset="-122"/>
              <a:ea typeface="方正粗黑宋简体" panose="02000000000000000000" charset="-122"/>
            </a:endParaRPr>
          </a:p>
          <a:p>
            <a:pPr eaLnBrk="1" hangingPunct="1">
              <a:lnSpc>
                <a:spcPct val="100000"/>
              </a:lnSpc>
            </a:pPr>
            <a:endParaRPr lang="zh-CN" altLang="en-US" b="1" dirty="0">
              <a:latin typeface="方正粗黑宋简体" panose="02000000000000000000" charset="-122"/>
              <a:ea typeface="方正粗黑宋简体" panose="02000000000000000000" charset="-122"/>
            </a:endParaRPr>
          </a:p>
          <a:p>
            <a:pPr eaLnBrk="1" hangingPunct="1">
              <a:lnSpc>
                <a:spcPct val="100000"/>
              </a:lnSpc>
            </a:pPr>
            <a:endParaRPr lang="zh-CN" altLang="en-US" b="1" dirty="0">
              <a:latin typeface="方正粗黑宋简体" panose="02000000000000000000" charset="-122"/>
              <a:ea typeface="方正粗黑宋简体" panose="02000000000000000000" charset="-122"/>
            </a:endParaRPr>
          </a:p>
          <a:p>
            <a:pPr eaLnBrk="1" hangingPunct="1">
              <a:lnSpc>
                <a:spcPct val="100000"/>
              </a:lnSpc>
            </a:pPr>
            <a:endParaRPr lang="zh-CN" altLang="en-US" b="1" dirty="0">
              <a:latin typeface="方正粗黑宋简体" panose="02000000000000000000" charset="-122"/>
              <a:ea typeface="方正粗黑宋简体" panose="02000000000000000000" charset="-122"/>
            </a:endParaRPr>
          </a:p>
          <a:p>
            <a:pPr eaLnBrk="1" hangingPunct="1">
              <a:lnSpc>
                <a:spcPct val="100000"/>
              </a:lnSpc>
            </a:pPr>
            <a:endParaRPr lang="zh-CN" altLang="en-US" b="1" dirty="0">
              <a:latin typeface="方正粗黑宋简体" panose="02000000000000000000" charset="-122"/>
              <a:ea typeface="方正粗黑宋简体" panose="02000000000000000000" charset="-122"/>
            </a:endParaRPr>
          </a:p>
          <a:p>
            <a:pPr eaLnBrk="1" hangingPunct="1">
              <a:lnSpc>
                <a:spcPct val="100000"/>
              </a:lnSpc>
            </a:pPr>
            <a:endParaRPr lang="zh-CN" altLang="en-US" b="1" dirty="0">
              <a:latin typeface="方正粗黑宋简体" panose="02000000000000000000" charset="-122"/>
              <a:ea typeface="方正粗黑宋简体" panose="02000000000000000000" charset="-122"/>
            </a:endParaRPr>
          </a:p>
          <a:p>
            <a:pPr eaLnBrk="1" hangingPunct="1">
              <a:lnSpc>
                <a:spcPct val="100000"/>
              </a:lnSpc>
            </a:pPr>
            <a:endParaRPr lang="zh-CN" altLang="en-US" b="1" dirty="0">
              <a:latin typeface="方正粗黑宋简体" panose="02000000000000000000" charset="-122"/>
              <a:ea typeface="方正粗黑宋简体" panose="02000000000000000000" charset="-122"/>
            </a:endParaRPr>
          </a:p>
          <a:p>
            <a:pPr eaLnBrk="1" hangingPunct="1">
              <a:lnSpc>
                <a:spcPct val="100000"/>
              </a:lnSpc>
            </a:pPr>
            <a:endParaRPr lang="zh-CN" altLang="en-US" b="1" dirty="0">
              <a:latin typeface="方正粗黑宋简体" panose="02000000000000000000" charset="-122"/>
              <a:ea typeface="方正粗黑宋简体" panose="02000000000000000000" charset="-122"/>
            </a:endParaRPr>
          </a:p>
          <a:p>
            <a:pPr eaLnBrk="1" hangingPunct="1">
              <a:lnSpc>
                <a:spcPct val="100000"/>
              </a:lnSpc>
            </a:pPr>
            <a:endParaRPr lang="zh-CN" altLang="en-US" b="1" dirty="0">
              <a:latin typeface="方正粗黑宋简体" panose="02000000000000000000" charset="-122"/>
              <a:ea typeface="方正粗黑宋简体" panose="02000000000000000000" charset="-122"/>
            </a:endParaRPr>
          </a:p>
          <a:p>
            <a:pPr eaLnBrk="1" hangingPunct="1">
              <a:lnSpc>
                <a:spcPct val="100000"/>
              </a:lnSpc>
            </a:pPr>
            <a:endParaRPr lang="zh-CN" altLang="en-US" b="1" dirty="0">
              <a:latin typeface="方正粗黑宋简体" panose="02000000000000000000" charset="-122"/>
              <a:ea typeface="方正粗黑宋简体" panose="02000000000000000000" charset="-122"/>
            </a:endParaRPr>
          </a:p>
          <a:p>
            <a:pPr eaLnBrk="1" hangingPunct="1">
              <a:lnSpc>
                <a:spcPct val="100000"/>
              </a:lnSpc>
            </a:pPr>
            <a:endParaRPr lang="zh-CN" altLang="en-US" b="1" dirty="0">
              <a:latin typeface="方正粗黑宋简体" panose="02000000000000000000" charset="-122"/>
              <a:ea typeface="方正粗黑宋简体" panose="02000000000000000000" charset="-122"/>
            </a:endParaRPr>
          </a:p>
          <a:p>
            <a:pPr eaLnBrk="1" hangingPunct="1">
              <a:lnSpc>
                <a:spcPct val="100000"/>
              </a:lnSpc>
            </a:pPr>
            <a:r>
              <a:rPr lang="zh-CN" altLang="en-US" b="1" dirty="0">
                <a:latin typeface="方正粗黑宋简体" panose="02000000000000000000" charset="-122"/>
                <a:ea typeface="方正粗黑宋简体" panose="02000000000000000000" charset="-122"/>
                <a:sym typeface="+mn-ea"/>
              </a:rPr>
              <a:t>特点：</a:t>
            </a:r>
            <a:endParaRPr lang="zh-CN" altLang="en-US" b="1" dirty="0">
              <a:latin typeface="方正粗黑宋简体" panose="02000000000000000000" charset="-122"/>
              <a:ea typeface="方正粗黑宋简体" panose="02000000000000000000" charset="-122"/>
              <a:sym typeface="+mn-ea"/>
            </a:endParaRPr>
          </a:p>
          <a:p>
            <a:pPr eaLnBrk="1" hangingPunct="1">
              <a:lnSpc>
                <a:spcPct val="100000"/>
              </a:lnSpc>
            </a:pPr>
            <a:r>
              <a:rPr lang="zh-CN" altLang="en-US" b="1">
                <a:latin typeface="方正粗黑宋简体" panose="02000000000000000000" charset="-122"/>
                <a:ea typeface="方正粗黑宋简体" panose="02000000000000000000" charset="-122"/>
              </a:rPr>
              <a:t>意义：</a:t>
            </a:r>
            <a:endParaRPr lang="zh-CN" altLang="en-US" b="1">
              <a:latin typeface="方正粗黑宋简体" panose="02000000000000000000" charset="-122"/>
              <a:ea typeface="方正粗黑宋简体" panose="02000000000000000000" charset="-122"/>
            </a:endParaRPr>
          </a:p>
          <a:p>
            <a:pPr eaLnBrk="1" hangingPunct="1">
              <a:lnSpc>
                <a:spcPct val="100000"/>
              </a:lnSpc>
            </a:pPr>
            <a:endParaRPr lang="zh-CN" altLang="en-US" b="1">
              <a:latin typeface="方正粗黑宋简体" panose="02000000000000000000" charset="-122"/>
              <a:ea typeface="方正粗黑宋简体" panose="02000000000000000000" charset="-122"/>
            </a:endParaRPr>
          </a:p>
          <a:p>
            <a:pPr eaLnBrk="1" hangingPunct="1">
              <a:lnSpc>
                <a:spcPct val="100000"/>
              </a:lnSpc>
            </a:pPr>
            <a:endParaRPr lang="zh-CN" altLang="en-US" b="1">
              <a:latin typeface="方正粗黑宋简体" panose="02000000000000000000" charset="-122"/>
              <a:ea typeface="方正粗黑宋简体" panose="02000000000000000000" charset="-122"/>
            </a:endParaRPr>
          </a:p>
          <a:p>
            <a:pPr eaLnBrk="1" hangingPunct="1">
              <a:lnSpc>
                <a:spcPct val="100000"/>
              </a:lnSpc>
            </a:pPr>
            <a:endParaRPr lang="zh-CN" altLang="en-US" b="1">
              <a:latin typeface="方正粗黑宋简体" panose="02000000000000000000" charset="-122"/>
              <a:ea typeface="方正粗黑宋简体" panose="02000000000000000000" charset="-122"/>
            </a:endParaRPr>
          </a:p>
          <a:p>
            <a:pPr eaLnBrk="1" hangingPunct="1">
              <a:lnSpc>
                <a:spcPct val="100000"/>
              </a:lnSpc>
            </a:pPr>
            <a:r>
              <a:rPr lang="zh-CN" altLang="en-US" b="1">
                <a:latin typeface="方正粗黑宋简体" panose="02000000000000000000" charset="-122"/>
                <a:ea typeface="方正粗黑宋简体" panose="02000000000000000000" charset="-122"/>
              </a:rPr>
              <a:t>启示：</a:t>
            </a:r>
            <a:endParaRPr lang="zh-CN" altLang="en-US" b="1">
              <a:latin typeface="方正粗黑宋简体" panose="02000000000000000000" charset="-122"/>
              <a:ea typeface="方正粗黑宋简体" panose="02000000000000000000" charset="-122"/>
            </a:endParaRPr>
          </a:p>
        </p:txBody>
      </p:sp>
      <p:sp>
        <p:nvSpPr>
          <p:cNvPr id="2" name="文本框 1"/>
          <p:cNvSpPr txBox="1"/>
          <p:nvPr/>
        </p:nvSpPr>
        <p:spPr>
          <a:xfrm>
            <a:off x="572770" y="675640"/>
            <a:ext cx="6186170" cy="645160"/>
          </a:xfrm>
          <a:prstGeom prst="rect">
            <a:avLst/>
          </a:prstGeom>
          <a:noFill/>
        </p:spPr>
        <p:txBody>
          <a:bodyPr wrap="square" rtlCol="0" anchor="t">
            <a:spAutoFit/>
          </a:bodyPr>
          <a:p>
            <a:pPr eaLnBrk="1" hangingPunct="1"/>
            <a:r>
              <a:rPr lang="zh-CN" altLang="en-US" b="1" dirty="0">
                <a:latin typeface="楷体" panose="02010609060101010101" charset="-122"/>
                <a:ea typeface="楷体" panose="02010609060101010101" charset="-122"/>
                <a:cs typeface="Times New Roman" panose="02020603050405020304" pitchFamily="2" charset="0"/>
                <a:sym typeface="+mn-ea"/>
              </a:rPr>
              <a:t>战争和战时共产主义政策使苏维埃俄国</a:t>
            </a:r>
            <a:r>
              <a:rPr lang="zh-CN" altLang="en-US" b="1" dirty="0">
                <a:solidFill>
                  <a:srgbClr val="FF0000"/>
                </a:solidFill>
                <a:latin typeface="楷体" panose="02010609060101010101" charset="-122"/>
                <a:ea typeface="楷体" panose="02010609060101010101" charset="-122"/>
                <a:cs typeface="Times New Roman" panose="02020603050405020304" pitchFamily="2" charset="0"/>
                <a:sym typeface="+mn-ea"/>
              </a:rPr>
              <a:t>经济异常困难，社会矛盾加剧（严重的政治、经济危机）</a:t>
            </a:r>
            <a:endParaRPr lang="zh-CN" altLang="en-US"/>
          </a:p>
        </p:txBody>
      </p:sp>
      <p:sp>
        <p:nvSpPr>
          <p:cNvPr id="3" name="文本框 2"/>
          <p:cNvSpPr txBox="1"/>
          <p:nvPr/>
        </p:nvSpPr>
        <p:spPr>
          <a:xfrm>
            <a:off x="1117600" y="1320800"/>
            <a:ext cx="1104900" cy="368300"/>
          </a:xfrm>
          <a:prstGeom prst="rect">
            <a:avLst/>
          </a:prstGeom>
          <a:noFill/>
        </p:spPr>
        <p:txBody>
          <a:bodyPr wrap="none" rtlCol="0" anchor="t">
            <a:spAutoFit/>
          </a:bodyPr>
          <a:p>
            <a:r>
              <a:rPr lang="en-US" altLang="zh-CN" b="1" dirty="0">
                <a:solidFill>
                  <a:srgbClr val="FF0000"/>
                </a:solidFill>
                <a:latin typeface="楷体" panose="02010609060101010101" charset="-122"/>
                <a:ea typeface="楷体" panose="02010609060101010101" charset="-122"/>
                <a:cs typeface="楷体" panose="02010609060101010101" charset="-122"/>
                <a:sym typeface="+mn-ea"/>
              </a:rPr>
              <a:t>1921</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年春</a:t>
            </a:r>
            <a:endParaRPr lang="zh-CN" altLang="en-US"/>
          </a:p>
        </p:txBody>
      </p:sp>
      <p:sp>
        <p:nvSpPr>
          <p:cNvPr id="6" name="文本框 5"/>
          <p:cNvSpPr txBox="1"/>
          <p:nvPr/>
        </p:nvSpPr>
        <p:spPr>
          <a:xfrm>
            <a:off x="646430" y="1579880"/>
            <a:ext cx="4550410" cy="368300"/>
          </a:xfrm>
          <a:prstGeom prst="rect">
            <a:avLst/>
          </a:prstGeom>
          <a:noFill/>
        </p:spPr>
        <p:txBody>
          <a:bodyPr wrap="none" rtlCol="0" anchor="t">
            <a:spAutoFit/>
          </a:bodyPr>
          <a:p>
            <a:r>
              <a:rPr lang="zh-CN" altLang="en-US" b="1" dirty="0">
                <a:latin typeface="楷体" panose="02010609060101010101" charset="-122"/>
                <a:ea typeface="楷体" panose="02010609060101010101" charset="-122"/>
                <a:sym typeface="+mn-ea"/>
              </a:rPr>
              <a:t>恢复和发展生产，缓解危机，巩固工农联盟</a:t>
            </a:r>
            <a:endParaRPr lang="zh-CN" altLang="en-US"/>
          </a:p>
        </p:txBody>
      </p:sp>
      <p:graphicFrame>
        <p:nvGraphicFramePr>
          <p:cNvPr id="9219" name="表格 9218"/>
          <p:cNvGraphicFramePr/>
          <p:nvPr/>
        </p:nvGraphicFramePr>
        <p:xfrm>
          <a:off x="635635" y="1948180"/>
          <a:ext cx="6123305" cy="2881630"/>
        </p:xfrm>
        <a:graphic>
          <a:graphicData uri="http://schemas.openxmlformats.org/drawingml/2006/table">
            <a:tbl>
              <a:tblPr/>
              <a:tblGrid>
                <a:gridCol w="1173480"/>
                <a:gridCol w="2069465"/>
                <a:gridCol w="2880360"/>
              </a:tblGrid>
              <a:tr h="368935">
                <a:tc>
                  <a:txBody>
                    <a:bodyPr wrap="square"/>
                    <a:lstStyle>
                      <a:lvl1pPr marL="342900" lvl="0" indent="-342900" algn="l" defTabSz="91440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eaLnBrk="1" hangingPunct="1">
                        <a:spcBef>
                          <a:spcPct val="0"/>
                        </a:spcBef>
                        <a:buClrTx/>
                        <a:buFont typeface="Arial" panose="020B0604020202020204" pitchFamily="34" charset="0"/>
                        <a:buNone/>
                      </a:pPr>
                      <a:endParaRPr lang="zh-CN" altLang="en-US" sz="1600" b="1">
                        <a:solidFill>
                          <a:srgbClr val="FFFFFF"/>
                        </a:solidFill>
                        <a:latin typeface="楷体" panose="02010609060101010101" charset="-122"/>
                        <a:ea typeface="楷体" panose="02010609060101010101" charset="-122"/>
                      </a:endParaRPr>
                    </a:p>
                  </a:txBody>
                  <a:tcPr marL="68580" marR="68580" vert="horz" anchor="ct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38100" cap="flat" cmpd="sng">
                      <a:solidFill>
                        <a:schemeClr val="bg1"/>
                      </a:solidFill>
                      <a:prstDash val="solid"/>
                      <a:headEnd type="none" w="med" len="med"/>
                      <a:tailEnd type="none" w="med" len="med"/>
                    </a:lnB>
                    <a:lnTlToBr>
                      <a:noFill/>
                    </a:lnTlToBr>
                    <a:lnBlToTr>
                      <a:noFill/>
                    </a:lnBlToTr>
                    <a:solidFill>
                      <a:srgbClr val="B5B5B5">
                        <a:alpha val="100000"/>
                      </a:srgbClr>
                    </a:solid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eaLnBrk="1" hangingPunct="1">
                        <a:spcBef>
                          <a:spcPct val="0"/>
                        </a:spcBef>
                        <a:buClrTx/>
                        <a:buFont typeface="Arial" panose="020B0604020202020204" pitchFamily="34" charset="0"/>
                        <a:buNone/>
                      </a:pPr>
                      <a:r>
                        <a:rPr lang="zh-CN" altLang="en-US" sz="1600" b="1">
                          <a:latin typeface="楷体" panose="02010609060101010101" charset="-122"/>
                          <a:ea typeface="楷体" panose="02010609060101010101" charset="-122"/>
                        </a:rPr>
                        <a:t>战时共产主义政策</a:t>
                      </a:r>
                      <a:endParaRPr lang="zh-CN" altLang="en-US" sz="1600" b="1">
                        <a:latin typeface="楷体" panose="02010609060101010101" charset="-122"/>
                        <a:ea typeface="楷体" panose="02010609060101010101" charset="-122"/>
                      </a:endParaRPr>
                    </a:p>
                  </a:txBody>
                  <a:tcPr marL="68580" marR="68580" vert="horz" anchor="ct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38100" cap="flat" cmpd="sng">
                      <a:solidFill>
                        <a:schemeClr val="bg1"/>
                      </a:solidFill>
                      <a:prstDash val="solid"/>
                      <a:headEnd type="none" w="med" len="med"/>
                      <a:tailEnd type="none" w="med" len="med"/>
                    </a:lnB>
                    <a:lnTlToBr>
                      <a:noFill/>
                    </a:lnTlToBr>
                    <a:lnBlToTr>
                      <a:noFill/>
                    </a:lnBlToTr>
                    <a:solidFill>
                      <a:srgbClr val="B5B5B5">
                        <a:alpha val="100000"/>
                      </a:srgbClr>
                    </a:solid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eaLnBrk="1" hangingPunct="1">
                        <a:spcBef>
                          <a:spcPct val="0"/>
                        </a:spcBef>
                        <a:buClrTx/>
                        <a:buFont typeface="Arial" panose="020B0604020202020204" pitchFamily="34" charset="0"/>
                        <a:buNone/>
                      </a:pPr>
                      <a:r>
                        <a:rPr lang="zh-CN" altLang="en-US" sz="1600" b="1">
                          <a:latin typeface="楷体" panose="02010609060101010101" charset="-122"/>
                          <a:ea typeface="楷体" panose="02010609060101010101" charset="-122"/>
                        </a:rPr>
                        <a:t>新经济政策</a:t>
                      </a:r>
                      <a:endParaRPr lang="zh-CN" altLang="en-US" sz="1600" b="1">
                        <a:latin typeface="楷体" panose="02010609060101010101" charset="-122"/>
                        <a:ea typeface="楷体" panose="02010609060101010101" charset="-122"/>
                      </a:endParaRPr>
                    </a:p>
                  </a:txBody>
                  <a:tcPr marL="68580" marR="68580" vert="horz" anchor="ct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38100" cap="flat" cmpd="sng">
                      <a:solidFill>
                        <a:schemeClr val="bg1"/>
                      </a:solidFill>
                      <a:prstDash val="solid"/>
                      <a:headEnd type="none" w="med" len="med"/>
                      <a:tailEnd type="none" w="med" len="med"/>
                    </a:lnB>
                    <a:lnTlToBr>
                      <a:noFill/>
                    </a:lnTlToBr>
                    <a:lnBlToTr>
                      <a:noFill/>
                    </a:lnBlToTr>
                    <a:solidFill>
                      <a:srgbClr val="B5B5B5">
                        <a:alpha val="100000"/>
                      </a:srgbClr>
                    </a:solidFill>
                  </a:tcPr>
                </a:tc>
              </a:tr>
              <a:tr h="384810">
                <a:tc>
                  <a:txBody>
                    <a:bodyPr wrap="square"/>
                    <a:lstStyle>
                      <a:lvl1pPr marL="342900" lvl="0" indent="-342900" algn="l" defTabSz="91440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eaLnBrk="1" hangingPunct="1">
                        <a:spcBef>
                          <a:spcPct val="0"/>
                        </a:spcBef>
                        <a:buClrTx/>
                        <a:buFont typeface="Arial" panose="020B0604020202020204" pitchFamily="34" charset="0"/>
                        <a:buNone/>
                      </a:pPr>
                      <a:r>
                        <a:rPr lang="zh-CN" altLang="en-US" sz="1600" b="1">
                          <a:solidFill>
                            <a:srgbClr val="000000"/>
                          </a:solidFill>
                          <a:latin typeface="楷体" panose="02010609060101010101" charset="-122"/>
                          <a:ea typeface="楷体" panose="02010609060101010101" charset="-122"/>
                        </a:rPr>
                        <a:t>农业</a:t>
                      </a:r>
                      <a:endParaRPr lang="zh-CN" altLang="en-US" sz="1600" b="1">
                        <a:solidFill>
                          <a:srgbClr val="000000"/>
                        </a:solidFill>
                        <a:latin typeface="楷体" panose="02010609060101010101" charset="-122"/>
                        <a:ea typeface="楷体" panose="02010609060101010101" charset="-122"/>
                      </a:endParaRPr>
                    </a:p>
                  </a:txBody>
                  <a:tcPr marL="68580" marR="68580" vert="horz" anchor="ct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381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DADADA">
                        <a:alpha val="100000"/>
                      </a:srgbClr>
                    </a:solid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eaLnBrk="1" hangingPunct="1">
                        <a:spcBef>
                          <a:spcPct val="0"/>
                        </a:spcBef>
                        <a:buClrTx/>
                        <a:buFont typeface="Arial" panose="020B0604020202020204" pitchFamily="34" charset="0"/>
                        <a:buNone/>
                      </a:pPr>
                      <a:r>
                        <a:rPr lang="zh-CN" altLang="en-US" sz="1600" b="1" dirty="0">
                          <a:latin typeface="楷体" panose="02010609060101010101" charset="-122"/>
                          <a:ea typeface="楷体" panose="02010609060101010101" charset="-122"/>
                          <a:sym typeface="+mn-ea"/>
                        </a:rPr>
                        <a:t>余粮收集制</a:t>
                      </a:r>
                      <a:endParaRPr lang="zh-CN" altLang="en-US" sz="1600" b="1" dirty="0">
                        <a:solidFill>
                          <a:srgbClr val="000000"/>
                        </a:solidFill>
                        <a:latin typeface="楷体" panose="02010609060101010101" charset="-122"/>
                        <a:ea typeface="楷体" panose="02010609060101010101" charset="-122"/>
                        <a:sym typeface="+mn-ea"/>
                      </a:endParaRPr>
                    </a:p>
                  </a:txBody>
                  <a:tcPr marL="68580" marR="68580" vert="horz" anchor="ct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381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DADADA">
                        <a:alpha val="100000"/>
                      </a:srgbClr>
                    </a:solid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eaLnBrk="1" hangingPunct="1">
                        <a:spcBef>
                          <a:spcPct val="0"/>
                        </a:spcBef>
                        <a:buClrTx/>
                        <a:buFont typeface="Arial" panose="020B0604020202020204" pitchFamily="34" charset="0"/>
                        <a:buNone/>
                      </a:pPr>
                      <a:r>
                        <a:rPr lang="zh-CN" altLang="en-US" sz="1600" b="1" dirty="0">
                          <a:solidFill>
                            <a:schemeClr val="tx1"/>
                          </a:solidFill>
                          <a:latin typeface="楷体" panose="02010609060101010101" charset="-122"/>
                          <a:ea typeface="楷体" panose="02010609060101010101" charset="-122"/>
                          <a:sym typeface="+mn-ea"/>
                        </a:rPr>
                        <a:t>征收</a:t>
                      </a:r>
                      <a:r>
                        <a:rPr lang="zh-CN" altLang="en-US" sz="1600" b="1" dirty="0">
                          <a:solidFill>
                            <a:srgbClr val="FF0000"/>
                          </a:solidFill>
                          <a:latin typeface="楷体" panose="02010609060101010101" charset="-122"/>
                          <a:ea typeface="楷体" panose="02010609060101010101" charset="-122"/>
                          <a:sym typeface="+mn-ea"/>
                        </a:rPr>
                        <a:t>粮食税</a:t>
                      </a:r>
                      <a:r>
                        <a:rPr lang="zh-CN" altLang="en-US" sz="1600" b="1" dirty="0">
                          <a:solidFill>
                            <a:schemeClr val="tx1"/>
                          </a:solidFill>
                          <a:latin typeface="楷体" panose="02010609060101010101" charset="-122"/>
                          <a:ea typeface="楷体" panose="02010609060101010101" charset="-122"/>
                          <a:sym typeface="+mn-ea"/>
                        </a:rPr>
                        <a:t>代替余粮征集制</a:t>
                      </a:r>
                      <a:endParaRPr lang="zh-CN" altLang="en-US" sz="1600" b="1" dirty="0">
                        <a:solidFill>
                          <a:schemeClr val="tx1"/>
                        </a:solidFill>
                        <a:latin typeface="楷体" panose="02010609060101010101" charset="-122"/>
                        <a:ea typeface="楷体" panose="02010609060101010101" charset="-122"/>
                        <a:sym typeface="+mn-ea"/>
                      </a:endParaRPr>
                    </a:p>
                  </a:txBody>
                  <a:tcPr marL="68580" marR="68580" vert="horz" anchor="ct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381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DADADA">
                        <a:alpha val="100000"/>
                      </a:srgbClr>
                    </a:solidFill>
                  </a:tcPr>
                </a:tc>
              </a:tr>
              <a:tr h="866140">
                <a:tc>
                  <a:txBody>
                    <a:bodyPr wrap="square"/>
                    <a:lstStyle>
                      <a:lvl1pPr marL="342900" lvl="0" indent="-342900" algn="l" defTabSz="91440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eaLnBrk="1" hangingPunct="1">
                        <a:spcBef>
                          <a:spcPct val="0"/>
                        </a:spcBef>
                        <a:buClrTx/>
                        <a:buFont typeface="Arial" panose="020B0604020202020204" pitchFamily="34" charset="0"/>
                        <a:buNone/>
                      </a:pPr>
                      <a:r>
                        <a:rPr lang="zh-CN" altLang="en-US" sz="1600" b="1">
                          <a:solidFill>
                            <a:srgbClr val="000000"/>
                          </a:solidFill>
                          <a:latin typeface="楷体" panose="02010609060101010101" charset="-122"/>
                          <a:ea typeface="楷体" panose="02010609060101010101" charset="-122"/>
                          <a:sym typeface="+mn-ea"/>
                        </a:rPr>
                        <a:t>商业</a:t>
                      </a:r>
                      <a:endParaRPr lang="zh-CN" altLang="en-US" sz="1600" b="1">
                        <a:solidFill>
                          <a:srgbClr val="000000"/>
                        </a:solidFill>
                        <a:latin typeface="楷体" panose="02010609060101010101" charset="-122"/>
                        <a:ea typeface="楷体" panose="02010609060101010101" charset="-122"/>
                        <a:sym typeface="+mn-ea"/>
                      </a:endParaRPr>
                    </a:p>
                  </a:txBody>
                  <a:tcPr marL="68580" marR="68580" vert="horz" anchor="ct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DADADA">
                        <a:alpha val="100000"/>
                      </a:srgbClr>
                    </a:solid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eaLnBrk="1" hangingPunct="1">
                        <a:spcBef>
                          <a:spcPct val="0"/>
                        </a:spcBef>
                        <a:buClrTx/>
                        <a:buFont typeface="Arial" panose="020B0604020202020204" pitchFamily="34" charset="0"/>
                        <a:buNone/>
                      </a:pPr>
                      <a:r>
                        <a:rPr lang="zh-CN" altLang="en-US" sz="1600" b="1" dirty="0">
                          <a:latin typeface="楷体" panose="02010609060101010101" charset="-122"/>
                          <a:ea typeface="楷体" panose="02010609060101010101" charset="-122"/>
                          <a:sym typeface="+mn-ea"/>
                        </a:rPr>
                        <a:t>取消自由贸易</a:t>
                      </a:r>
                      <a:endParaRPr lang="zh-CN" altLang="en-US" sz="1600" b="1" dirty="0">
                        <a:latin typeface="楷体" panose="02010609060101010101" charset="-122"/>
                        <a:ea typeface="楷体" panose="02010609060101010101" charset="-122"/>
                        <a:sym typeface="+mn-ea"/>
                      </a:endParaRPr>
                    </a:p>
                    <a:p>
                      <a:pPr marL="0" lvl="0" indent="0" algn="ctr" eaLnBrk="1" hangingPunct="1">
                        <a:spcBef>
                          <a:spcPct val="0"/>
                        </a:spcBef>
                        <a:buClrTx/>
                        <a:buFont typeface="Arial" panose="020B0604020202020204" pitchFamily="34" charset="0"/>
                        <a:buNone/>
                      </a:pPr>
                      <a:endParaRPr lang="zh-CN" altLang="en-US" sz="1600" b="1" dirty="0">
                        <a:solidFill>
                          <a:srgbClr val="000000"/>
                        </a:solidFill>
                        <a:latin typeface="楷体" panose="02010609060101010101" charset="-122"/>
                        <a:ea typeface="楷体" panose="02010609060101010101" charset="-122"/>
                        <a:sym typeface="+mn-ea"/>
                      </a:endParaRPr>
                    </a:p>
                  </a:txBody>
                  <a:tcPr marL="68580" marR="68580" vert="horz" anchor="ct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DADADA">
                        <a:alpha val="100000"/>
                      </a:srgbClr>
                    </a:solid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eaLnBrk="1" hangingPunct="1">
                        <a:spcBef>
                          <a:spcPct val="0"/>
                        </a:spcBef>
                        <a:buClrTx/>
                        <a:buFont typeface="Arial" panose="020B0604020202020204" pitchFamily="34" charset="0"/>
                        <a:buNone/>
                      </a:pPr>
                      <a:r>
                        <a:rPr lang="zh-CN" altLang="en-US" sz="1600" b="1">
                          <a:solidFill>
                            <a:schemeClr val="tx1"/>
                          </a:solidFill>
                          <a:latin typeface="楷体" panose="02010609060101010101" charset="-122"/>
                          <a:ea typeface="楷体" panose="02010609060101010101" charset="-122"/>
                          <a:sym typeface="Arial" panose="020B0604020202020204" pitchFamily="34" charset="0"/>
                        </a:rPr>
                        <a:t>允许使用雇佣劳动力和出租土地，农民可以自由买卖纳税后的剩余产品，实行</a:t>
                      </a:r>
                      <a:r>
                        <a:rPr lang="zh-CN" altLang="en-US" sz="1600" b="1">
                          <a:solidFill>
                            <a:srgbClr val="FF0000"/>
                          </a:solidFill>
                          <a:latin typeface="楷体" panose="02010609060101010101" charset="-122"/>
                          <a:ea typeface="楷体" panose="02010609060101010101" charset="-122"/>
                          <a:sym typeface="Arial" panose="020B0604020202020204" pitchFamily="34" charset="0"/>
                        </a:rPr>
                        <a:t>自由贸易</a:t>
                      </a:r>
                      <a:endParaRPr lang="zh-CN" altLang="en-US" sz="1600" b="1">
                        <a:solidFill>
                          <a:srgbClr val="FF0000"/>
                        </a:solidFill>
                        <a:latin typeface="楷体" panose="02010609060101010101" charset="-122"/>
                        <a:ea typeface="楷体" panose="02010609060101010101" charset="-122"/>
                        <a:sym typeface="Arial" panose="020B0604020202020204" pitchFamily="34" charset="0"/>
                      </a:endParaRPr>
                    </a:p>
                  </a:txBody>
                  <a:tcPr marL="68580" marR="68580" vert="horz" anchor="ct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DADADA">
                        <a:alpha val="100000"/>
                      </a:srgbClr>
                    </a:solidFill>
                  </a:tcPr>
                </a:tc>
              </a:tr>
              <a:tr h="563880">
                <a:tc>
                  <a:txBody>
                    <a:bodyPr wrap="square"/>
                    <a:lstStyle>
                      <a:lvl1pPr marL="342900" lvl="0" indent="-342900" algn="l" defTabSz="91440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eaLnBrk="1" hangingPunct="1">
                        <a:spcBef>
                          <a:spcPct val="0"/>
                        </a:spcBef>
                        <a:buClrTx/>
                        <a:buFont typeface="Arial" panose="020B0604020202020204" pitchFamily="34" charset="0"/>
                        <a:buNone/>
                      </a:pPr>
                      <a:r>
                        <a:rPr lang="zh-CN" altLang="en-US" sz="1600" b="1">
                          <a:latin typeface="楷体" panose="02010609060101010101" charset="-122"/>
                          <a:ea typeface="楷体" panose="02010609060101010101" charset="-122"/>
                          <a:sym typeface="Arial" panose="020B0604020202020204" pitchFamily="34" charset="0"/>
                        </a:rPr>
                        <a:t>工业企业</a:t>
                      </a:r>
                      <a:endParaRPr lang="zh-CN" altLang="en-US" sz="1600" b="1">
                        <a:latin typeface="楷体" panose="02010609060101010101" charset="-122"/>
                        <a:ea typeface="楷体" panose="02010609060101010101" charset="-122"/>
                        <a:sym typeface="Arial" panose="020B0604020202020204" pitchFamily="34" charset="0"/>
                      </a:endParaRPr>
                    </a:p>
                  </a:txBody>
                  <a:tcPr marL="68580" marR="68580" vert="horz" anchor="ct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DADADA">
                        <a:alpha val="100000"/>
                      </a:srgbClr>
                    </a:solid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eaLnBrk="1" hangingPunct="1">
                        <a:spcBef>
                          <a:spcPct val="0"/>
                        </a:spcBef>
                        <a:buClrTx/>
                        <a:buFont typeface="Arial" panose="020B0604020202020204" pitchFamily="34" charset="0"/>
                        <a:buNone/>
                      </a:pPr>
                      <a:r>
                        <a:rPr lang="zh-CN" altLang="en-US" sz="1600" b="1" dirty="0">
                          <a:latin typeface="楷体" panose="02010609060101010101" charset="-122"/>
                          <a:ea typeface="楷体" panose="02010609060101010101" charset="-122"/>
                          <a:sym typeface="+mn-ea"/>
                        </a:rPr>
                        <a:t>工业企业国有化</a:t>
                      </a:r>
                      <a:endParaRPr lang="zh-CN" altLang="en-US" sz="1600" b="1" dirty="0">
                        <a:solidFill>
                          <a:srgbClr val="000000"/>
                        </a:solidFill>
                        <a:latin typeface="楷体" panose="02010609060101010101" charset="-122"/>
                        <a:ea typeface="楷体" panose="02010609060101010101" charset="-122"/>
                        <a:sym typeface="+mn-ea"/>
                      </a:endParaRPr>
                    </a:p>
                  </a:txBody>
                  <a:tcPr marL="68580" marR="68580" vert="horz" anchor="ct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DADADA">
                        <a:alpha val="100000"/>
                      </a:srgbClr>
                    </a:solid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eaLnBrk="1" hangingPunct="1">
                        <a:spcBef>
                          <a:spcPct val="0"/>
                        </a:spcBef>
                        <a:buClrTx/>
                        <a:buFont typeface="Arial" panose="020B0604020202020204" pitchFamily="34" charset="0"/>
                        <a:buNone/>
                      </a:pPr>
                      <a:r>
                        <a:rPr lang="zh-CN" altLang="en-US" sz="1600" b="1" dirty="0">
                          <a:solidFill>
                            <a:schemeClr val="tx1"/>
                          </a:solidFill>
                          <a:latin typeface="楷体" panose="02010609060101010101" charset="-122"/>
                          <a:ea typeface="楷体" panose="02010609060101010101" charset="-122"/>
                          <a:sym typeface="+mn-ea"/>
                        </a:rPr>
                        <a:t>允许私人经营</a:t>
                      </a:r>
                      <a:r>
                        <a:rPr lang="zh-CN" altLang="en-US" sz="1600" b="1" dirty="0">
                          <a:solidFill>
                            <a:srgbClr val="FF0000"/>
                          </a:solidFill>
                          <a:latin typeface="楷体" panose="02010609060101010101" charset="-122"/>
                          <a:ea typeface="楷体" panose="02010609060101010101" charset="-122"/>
                          <a:sym typeface="+mn-ea"/>
                        </a:rPr>
                        <a:t>中小企业</a:t>
                      </a:r>
                      <a:endParaRPr lang="zh-CN" altLang="en-US" sz="1600" b="1" dirty="0">
                        <a:solidFill>
                          <a:srgbClr val="FF0000"/>
                        </a:solidFill>
                        <a:latin typeface="楷体" panose="02010609060101010101" charset="-122"/>
                        <a:ea typeface="楷体" panose="02010609060101010101" charset="-122"/>
                        <a:sym typeface="+mn-ea"/>
                      </a:endParaRPr>
                    </a:p>
                  </a:txBody>
                  <a:tcPr marL="68580" marR="68580" vert="horz" anchor="ct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DADADA">
                        <a:alpha val="100000"/>
                      </a:srgbClr>
                    </a:solidFill>
                  </a:tcPr>
                </a:tc>
              </a:tr>
              <a:tr h="697865">
                <a:tc>
                  <a:txBody>
                    <a:bodyPr wrap="square"/>
                    <a:lstStyle>
                      <a:lvl1pPr marL="342900" lvl="0" indent="-342900" algn="l" defTabSz="91440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eaLnBrk="1" hangingPunct="1">
                        <a:spcBef>
                          <a:spcPct val="0"/>
                        </a:spcBef>
                        <a:buClrTx/>
                        <a:buFont typeface="Arial" panose="020B0604020202020204" pitchFamily="34" charset="0"/>
                        <a:buNone/>
                      </a:pPr>
                      <a:r>
                        <a:rPr lang="zh-CN" altLang="en-US" sz="1600" b="1" dirty="0">
                          <a:latin typeface="楷体" panose="02010609060101010101" charset="-122"/>
                          <a:ea typeface="楷体" panose="02010609060101010101" charset="-122"/>
                          <a:sym typeface="Arial" panose="020B0604020202020204" pitchFamily="34" charset="0"/>
                        </a:rPr>
                        <a:t>分配</a:t>
                      </a:r>
                      <a:endParaRPr lang="zh-CN" altLang="en-US" sz="1600" b="1" dirty="0">
                        <a:latin typeface="楷体" panose="02010609060101010101" charset="-122"/>
                        <a:ea typeface="楷体" panose="02010609060101010101" charset="-122"/>
                        <a:sym typeface="Arial" panose="020B0604020202020204" pitchFamily="34" charset="0"/>
                      </a:endParaRPr>
                    </a:p>
                  </a:txBody>
                  <a:tcPr marL="68580" marR="68580" vert="horz" anchor="ct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DADADA">
                        <a:alpha val="100000"/>
                      </a:srgbClr>
                    </a:solid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eaLnBrk="1" hangingPunct="1">
                        <a:spcBef>
                          <a:spcPct val="0"/>
                        </a:spcBef>
                        <a:buClrTx/>
                        <a:buFont typeface="Arial" panose="020B0604020202020204" pitchFamily="34" charset="0"/>
                        <a:buNone/>
                      </a:pPr>
                      <a:r>
                        <a:rPr lang="zh-CN" altLang="en-US" sz="1600" b="1" dirty="0">
                          <a:latin typeface="楷体" panose="02010609060101010101" charset="-122"/>
                          <a:ea typeface="楷体" panose="02010609060101010101" charset="-122"/>
                          <a:sym typeface="Arial" panose="020B0604020202020204" pitchFamily="34" charset="0"/>
                        </a:rPr>
                        <a:t>由国家统一分配一切生活必需品</a:t>
                      </a:r>
                      <a:endParaRPr lang="zh-CN" altLang="en-US" sz="1600" b="1" dirty="0">
                        <a:latin typeface="楷体" panose="02010609060101010101" charset="-122"/>
                        <a:ea typeface="楷体" panose="02010609060101010101" charset="-122"/>
                        <a:sym typeface="Arial" panose="020B0604020202020204" pitchFamily="34" charset="0"/>
                      </a:endParaRPr>
                    </a:p>
                  </a:txBody>
                  <a:tcPr marL="68580" marR="68580" vert="horz" anchor="ct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DADADA">
                        <a:alpha val="100000"/>
                      </a:srgbClr>
                    </a:solidFill>
                  </a:tcPr>
                </a:tc>
                <a:tc>
                  <a:txBody>
                    <a:bodyPr wrap="square"/>
                    <a:lstStyle>
                      <a:lvl1pPr marL="342900" lvl="0" indent="-342900" algn="l" defTabSz="91440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eaLnBrk="1" hangingPunct="1">
                        <a:spcBef>
                          <a:spcPct val="0"/>
                        </a:spcBef>
                        <a:buClrTx/>
                        <a:buFont typeface="Arial" panose="020B0604020202020204" pitchFamily="34" charset="0"/>
                        <a:buNone/>
                      </a:pPr>
                      <a:r>
                        <a:rPr lang="zh-CN" altLang="en-US" sz="1600" b="1" dirty="0">
                          <a:solidFill>
                            <a:schemeClr val="tx1"/>
                          </a:solidFill>
                          <a:latin typeface="楷体" panose="02010609060101010101" charset="-122"/>
                          <a:ea typeface="楷体" panose="02010609060101010101" charset="-122"/>
                          <a:sym typeface="Arial" panose="020B0604020202020204" pitchFamily="34" charset="0"/>
                        </a:rPr>
                        <a:t>实行</a:t>
                      </a:r>
                      <a:r>
                        <a:rPr lang="zh-CN" altLang="en-US" sz="1600" b="1" dirty="0">
                          <a:solidFill>
                            <a:srgbClr val="FF0000"/>
                          </a:solidFill>
                          <a:latin typeface="楷体" panose="02010609060101010101" charset="-122"/>
                          <a:ea typeface="楷体" panose="02010609060101010101" charset="-122"/>
                          <a:sym typeface="Arial" panose="020B0604020202020204" pitchFamily="34" charset="0"/>
                        </a:rPr>
                        <a:t>按劳取酬的工资制</a:t>
                      </a:r>
                      <a:endParaRPr lang="zh-CN" altLang="en-US" sz="1600" b="1" dirty="0">
                        <a:solidFill>
                          <a:srgbClr val="FF0000"/>
                        </a:solidFill>
                        <a:latin typeface="楷体" panose="02010609060101010101" charset="-122"/>
                        <a:ea typeface="楷体" panose="02010609060101010101" charset="-122"/>
                        <a:sym typeface="Arial" panose="020B0604020202020204" pitchFamily="34" charset="0"/>
                      </a:endParaRPr>
                    </a:p>
                  </a:txBody>
                  <a:tcPr marL="68580" marR="68580" vert="horz" anchor="ct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DADADA">
                        <a:alpha val="100000"/>
                      </a:srgbClr>
                    </a:solidFill>
                  </a:tcPr>
                </a:tc>
              </a:tr>
            </a:tbl>
          </a:graphicData>
        </a:graphic>
      </p:graphicFrame>
      <p:sp>
        <p:nvSpPr>
          <p:cNvPr id="7" name="文本框 6"/>
          <p:cNvSpPr txBox="1"/>
          <p:nvPr/>
        </p:nvSpPr>
        <p:spPr>
          <a:xfrm>
            <a:off x="646430" y="4829810"/>
            <a:ext cx="5543550" cy="398780"/>
          </a:xfrm>
          <a:prstGeom prst="rect">
            <a:avLst/>
          </a:prstGeom>
          <a:noFill/>
        </p:spPr>
        <p:txBody>
          <a:bodyPr wrap="none" rtlCol="0" anchor="t">
            <a:spAutoFit/>
          </a:bodyPr>
          <a:p>
            <a:r>
              <a:rPr lang="zh-CN" altLang="en-US" sz="2000" b="1" dirty="0">
                <a:solidFill>
                  <a:srgbClr val="FF0000"/>
                </a:solidFill>
                <a:latin typeface="楷体" panose="02010609060101010101" charset="-122"/>
                <a:ea typeface="楷体" panose="02010609060101010101" charset="-122"/>
                <a:sym typeface="+mn-ea"/>
              </a:rPr>
              <a:t>把社会主义同市场、商品货币关系直接联系起来</a:t>
            </a:r>
            <a:endParaRPr lang="zh-CN" altLang="en-US" sz="2000" b="1" dirty="0">
              <a:solidFill>
                <a:srgbClr val="FF0000"/>
              </a:solidFill>
              <a:latin typeface="楷体" panose="02010609060101010101" charset="-122"/>
              <a:ea typeface="楷体" panose="02010609060101010101" charset="-122"/>
              <a:sym typeface="+mn-ea"/>
            </a:endParaRPr>
          </a:p>
        </p:txBody>
      </p:sp>
      <p:sp>
        <p:nvSpPr>
          <p:cNvPr id="8" name="文本框 7"/>
          <p:cNvSpPr txBox="1"/>
          <p:nvPr/>
        </p:nvSpPr>
        <p:spPr>
          <a:xfrm>
            <a:off x="635635" y="5145405"/>
            <a:ext cx="6112510" cy="1014730"/>
          </a:xfrm>
          <a:prstGeom prst="rect">
            <a:avLst/>
          </a:prstGeom>
          <a:noFill/>
        </p:spPr>
        <p:txBody>
          <a:bodyPr wrap="square" rtlCol="0" anchor="t">
            <a:spAutoFit/>
          </a:bodyPr>
          <a:p>
            <a:r>
              <a:rPr lang="zh-CN" altLang="en-US" sz="2000" b="1" dirty="0">
                <a:latin typeface="楷体" panose="02010609060101010101" charset="-122"/>
                <a:ea typeface="楷体" panose="02010609060101010101" charset="-122"/>
                <a:sym typeface="+mn-ea"/>
              </a:rPr>
              <a:t>新经济政策从</a:t>
            </a:r>
            <a:r>
              <a:rPr lang="zh-CN" altLang="en-US" sz="2000" b="1" dirty="0">
                <a:solidFill>
                  <a:srgbClr val="FF0000"/>
                </a:solidFill>
                <a:latin typeface="楷体" panose="02010609060101010101" charset="-122"/>
                <a:ea typeface="楷体" panose="02010609060101010101" charset="-122"/>
                <a:sym typeface="+mn-ea"/>
              </a:rPr>
              <a:t>苏联的国情</a:t>
            </a:r>
            <a:r>
              <a:rPr lang="zh-CN" altLang="en-US" sz="2000" b="1" dirty="0">
                <a:latin typeface="楷体" panose="02010609060101010101" charset="-122"/>
                <a:ea typeface="楷体" panose="02010609060101010101" charset="-122"/>
                <a:sym typeface="+mn-ea"/>
              </a:rPr>
              <a:t>出发，</a:t>
            </a:r>
            <a:r>
              <a:rPr lang="zh-CN" altLang="en-US" sz="2000" b="1" dirty="0">
                <a:solidFill>
                  <a:srgbClr val="FF0000"/>
                </a:solidFill>
                <a:latin typeface="楷体" panose="02010609060101010101" charset="-122"/>
                <a:ea typeface="楷体" panose="02010609060101010101" charset="-122"/>
                <a:sym typeface="+mn-ea"/>
              </a:rPr>
              <a:t>调动了</a:t>
            </a:r>
            <a:r>
              <a:rPr lang="zh-CN" altLang="en-US" sz="2000" b="1" dirty="0">
                <a:latin typeface="楷体" panose="02010609060101010101" charset="-122"/>
                <a:ea typeface="楷体" panose="02010609060101010101" charset="-122"/>
                <a:sym typeface="+mn-ea"/>
              </a:rPr>
              <a:t>生产者的积极性，</a:t>
            </a:r>
            <a:r>
              <a:rPr lang="zh-CN" altLang="en-US" sz="2000" b="1" dirty="0">
                <a:solidFill>
                  <a:srgbClr val="FF0000"/>
                </a:solidFill>
                <a:latin typeface="楷体" panose="02010609060101010101" charset="-122"/>
                <a:ea typeface="楷体" panose="02010609060101010101" charset="-122"/>
                <a:sym typeface="+mn-ea"/>
              </a:rPr>
              <a:t>迅速缓解了</a:t>
            </a:r>
            <a:r>
              <a:rPr lang="zh-CN" altLang="en-US" sz="2000" b="1" dirty="0">
                <a:latin typeface="楷体" panose="02010609060101010101" charset="-122"/>
                <a:ea typeface="楷体" panose="02010609060101010101" charset="-122"/>
                <a:sym typeface="+mn-ea"/>
              </a:rPr>
              <a:t>危机，</a:t>
            </a:r>
            <a:r>
              <a:rPr lang="zh-CN" altLang="en-US" sz="2000" b="1" dirty="0">
                <a:solidFill>
                  <a:srgbClr val="FF0000"/>
                </a:solidFill>
                <a:latin typeface="楷体" panose="02010609060101010101" charset="-122"/>
                <a:ea typeface="楷体" panose="02010609060101010101" charset="-122"/>
                <a:sym typeface="+mn-ea"/>
              </a:rPr>
              <a:t>巩固了</a:t>
            </a:r>
            <a:r>
              <a:rPr lang="zh-CN" altLang="en-US" sz="2000" b="1" dirty="0">
                <a:latin typeface="楷体" panose="02010609060101010101" charset="-122"/>
                <a:ea typeface="楷体" panose="02010609060101010101" charset="-122"/>
                <a:sym typeface="+mn-ea"/>
              </a:rPr>
              <a:t>工农联盟，</a:t>
            </a:r>
            <a:r>
              <a:rPr lang="zh-CN" altLang="en-US" sz="2000" b="1" dirty="0">
                <a:solidFill>
                  <a:srgbClr val="FF0000"/>
                </a:solidFill>
                <a:latin typeface="楷体" panose="02010609060101010101" charset="-122"/>
                <a:ea typeface="楷体" panose="02010609060101010101" charset="-122"/>
                <a:sym typeface="+mn-ea"/>
              </a:rPr>
              <a:t>促使</a:t>
            </a:r>
            <a:r>
              <a:rPr lang="zh-CN" altLang="en-US" sz="2000" b="1" dirty="0">
                <a:latin typeface="楷体" panose="02010609060101010101" charset="-122"/>
                <a:ea typeface="楷体" panose="02010609060101010101" charset="-122"/>
                <a:sym typeface="+mn-ea"/>
              </a:rPr>
              <a:t>国民经济稳步发展。（探索了向社会主义过渡的正确道路。）</a:t>
            </a:r>
            <a:endParaRPr lang="zh-CN" altLang="en-US" sz="2000" b="1" dirty="0">
              <a:latin typeface="楷体" panose="02010609060101010101" charset="-122"/>
              <a:ea typeface="楷体" panose="02010609060101010101" charset="-122"/>
              <a:sym typeface="+mn-ea"/>
            </a:endParaRPr>
          </a:p>
        </p:txBody>
      </p:sp>
      <p:sp>
        <p:nvSpPr>
          <p:cNvPr id="9" name="文本框 8"/>
          <p:cNvSpPr txBox="1"/>
          <p:nvPr/>
        </p:nvSpPr>
        <p:spPr>
          <a:xfrm>
            <a:off x="646430" y="6160135"/>
            <a:ext cx="6111875" cy="651510"/>
          </a:xfrm>
          <a:prstGeom prst="rect">
            <a:avLst/>
          </a:prstGeom>
          <a:noFill/>
        </p:spPr>
        <p:txBody>
          <a:bodyPr wrap="square" rtlCol="0" anchor="t">
            <a:spAutoFit/>
          </a:bodyPr>
          <a:p>
            <a:pPr>
              <a:lnSpc>
                <a:spcPct val="90000"/>
              </a:lnSpc>
              <a:spcBef>
                <a:spcPts val="50"/>
              </a:spcBef>
              <a:spcAft>
                <a:spcPts val="0"/>
              </a:spcAft>
            </a:pPr>
            <a:r>
              <a:rPr lang="zh-CN" altLang="en-US" sz="2000" b="1" dirty="0">
                <a:latin typeface="楷体" panose="02010609060101010101" charset="-122"/>
                <a:ea typeface="楷体" panose="02010609060101010101" charset="-122"/>
                <a:cs typeface="楷体" panose="02010609060101010101" charset="-122"/>
                <a:sym typeface="+mn-ea"/>
              </a:rPr>
              <a:t>①制定经济政策一定要从</a:t>
            </a:r>
            <a:r>
              <a:rPr lang="zh-CN" altLang="en-US" sz="2000" b="1" dirty="0">
                <a:solidFill>
                  <a:srgbClr val="FF0000"/>
                </a:solidFill>
                <a:latin typeface="楷体" panose="02010609060101010101" charset="-122"/>
                <a:ea typeface="楷体" panose="02010609060101010101" charset="-122"/>
                <a:cs typeface="楷体" panose="02010609060101010101" charset="-122"/>
                <a:sym typeface="+mn-ea"/>
              </a:rPr>
              <a:t>基本国情</a:t>
            </a:r>
            <a:r>
              <a:rPr lang="zh-CN" altLang="en-US" sz="2000" b="1" dirty="0">
                <a:latin typeface="楷体" panose="02010609060101010101" charset="-122"/>
                <a:ea typeface="楷体" panose="02010609060101010101" charset="-122"/>
                <a:cs typeface="楷体" panose="02010609060101010101" charset="-122"/>
                <a:sym typeface="+mn-ea"/>
              </a:rPr>
              <a:t>发，坚持</a:t>
            </a:r>
            <a:r>
              <a:rPr lang="zh-CN" altLang="en-US" sz="2000" b="1" dirty="0">
                <a:solidFill>
                  <a:srgbClr val="FF0000"/>
                </a:solidFill>
                <a:latin typeface="楷体" panose="02010609060101010101" charset="-122"/>
                <a:ea typeface="楷体" panose="02010609060101010101" charset="-122"/>
                <a:cs typeface="楷体" panose="02010609060101010101" charset="-122"/>
                <a:sym typeface="+mn-ea"/>
              </a:rPr>
              <a:t>实事求是</a:t>
            </a:r>
            <a:r>
              <a:rPr lang="zh-CN" altLang="en-US" sz="2000" b="1" dirty="0">
                <a:latin typeface="楷体" panose="02010609060101010101" charset="-122"/>
                <a:ea typeface="楷体" panose="02010609060101010101" charset="-122"/>
                <a:cs typeface="楷体" panose="02010609060101010101" charset="-122"/>
                <a:sym typeface="+mn-ea"/>
              </a:rPr>
              <a:t>。</a:t>
            </a:r>
            <a:endParaRPr lang="zh-CN" altLang="en-US" sz="2000" b="1" dirty="0">
              <a:solidFill>
                <a:schemeClr val="tx1"/>
              </a:solidFill>
              <a:latin typeface="楷体" panose="02010609060101010101" charset="-122"/>
              <a:ea typeface="楷体" panose="02010609060101010101" charset="-122"/>
              <a:cs typeface="楷体" panose="02010609060101010101" charset="-122"/>
            </a:endParaRPr>
          </a:p>
          <a:p>
            <a:pPr>
              <a:lnSpc>
                <a:spcPct val="90000"/>
              </a:lnSpc>
              <a:spcBef>
                <a:spcPts val="50"/>
              </a:spcBef>
              <a:spcAft>
                <a:spcPts val="0"/>
              </a:spcAft>
            </a:pPr>
            <a:r>
              <a:rPr lang="zh-CN" altLang="en-US" sz="2000" b="1" dirty="0">
                <a:solidFill>
                  <a:schemeClr val="tx1"/>
                </a:solidFill>
                <a:latin typeface="楷体" panose="02010609060101010101" charset="-122"/>
                <a:ea typeface="楷体" panose="02010609060101010101" charset="-122"/>
                <a:cs typeface="楷体" panose="02010609060101010101" charset="-122"/>
                <a:sym typeface="+mn-ea"/>
              </a:rPr>
              <a:t>②</a:t>
            </a:r>
            <a:r>
              <a:rPr lang="zh-CN" altLang="en-US" sz="2000" b="1" dirty="0">
                <a:solidFill>
                  <a:srgbClr val="FF0000"/>
                </a:solidFill>
                <a:latin typeface="楷体" panose="02010609060101010101" charset="-122"/>
                <a:ea typeface="楷体" panose="02010609060101010101" charset="-122"/>
                <a:cs typeface="楷体" panose="02010609060101010101" charset="-122"/>
                <a:sym typeface="+mn-ea"/>
              </a:rPr>
              <a:t>生产关系</a:t>
            </a:r>
            <a:r>
              <a:rPr lang="zh-CN" altLang="en-US" sz="2000" b="1" dirty="0">
                <a:latin typeface="楷体" panose="02010609060101010101" charset="-122"/>
                <a:ea typeface="楷体" panose="02010609060101010101" charset="-122"/>
                <a:cs typeface="楷体" panose="02010609060101010101" charset="-122"/>
                <a:sym typeface="+mn-ea"/>
              </a:rPr>
              <a:t>的调整要适应</a:t>
            </a:r>
            <a:r>
              <a:rPr lang="zh-CN" altLang="en-US" sz="2000" b="1" dirty="0">
                <a:solidFill>
                  <a:srgbClr val="FF0000"/>
                </a:solidFill>
                <a:latin typeface="楷体" panose="02010609060101010101" charset="-122"/>
                <a:ea typeface="楷体" panose="02010609060101010101" charset="-122"/>
                <a:cs typeface="楷体" panose="02010609060101010101" charset="-122"/>
                <a:sym typeface="+mn-ea"/>
              </a:rPr>
              <a:t>生产力</a:t>
            </a:r>
            <a:r>
              <a:rPr lang="zh-CN" altLang="en-US" sz="2000" b="1" dirty="0">
                <a:latin typeface="楷体" panose="02010609060101010101" charset="-122"/>
                <a:ea typeface="楷体" panose="02010609060101010101" charset="-122"/>
                <a:cs typeface="楷体" panose="02010609060101010101" charset="-122"/>
                <a:sym typeface="+mn-ea"/>
              </a:rPr>
              <a:t>发展的需要</a:t>
            </a:r>
            <a:endParaRPr lang="zh-CN" altLang="en-US" sz="2000" b="1" dirty="0">
              <a:latin typeface="楷体" panose="02010609060101010101" charset="-122"/>
              <a:ea typeface="楷体" panose="02010609060101010101" charset="-122"/>
              <a:cs typeface="楷体" panose="02010609060101010101" charset="-122"/>
              <a:sym typeface="+mn-ea"/>
            </a:endParaRPr>
          </a:p>
        </p:txBody>
      </p:sp>
      <p:sp>
        <p:nvSpPr>
          <p:cNvPr id="11" name="文本框 10"/>
          <p:cNvSpPr txBox="1"/>
          <p:nvPr/>
        </p:nvSpPr>
        <p:spPr>
          <a:xfrm>
            <a:off x="6758940" y="307340"/>
            <a:ext cx="1562100" cy="368300"/>
          </a:xfrm>
          <a:prstGeom prst="rect">
            <a:avLst/>
          </a:prstGeom>
          <a:noFill/>
        </p:spPr>
        <p:txBody>
          <a:bodyPr wrap="none" rtlCol="0" anchor="t">
            <a:spAutoFit/>
          </a:bodyPr>
          <a:p>
            <a:r>
              <a:rPr lang="zh-CN" altLang="en-US" b="1" dirty="0">
                <a:solidFill>
                  <a:srgbClr val="FF0000"/>
                </a:solidFill>
                <a:latin typeface="方正粗黑宋简体" panose="02000000000000000000" charset="-122"/>
                <a:ea typeface="方正粗黑宋简体" panose="02000000000000000000" charset="-122"/>
                <a:sym typeface="+mn-ea"/>
              </a:rPr>
              <a:t>苏联的工业化</a:t>
            </a:r>
            <a:endParaRPr lang="zh-CN" altLang="en-US" b="1" dirty="0">
              <a:solidFill>
                <a:srgbClr val="FF0000"/>
              </a:solidFill>
              <a:latin typeface="方正粗黑宋简体" panose="02000000000000000000" charset="-122"/>
              <a:ea typeface="方正粗黑宋简体" panose="02000000000000000000" charset="-122"/>
              <a:sym typeface="+mn-ea"/>
            </a:endParaRPr>
          </a:p>
        </p:txBody>
      </p:sp>
      <p:sp>
        <p:nvSpPr>
          <p:cNvPr id="12" name="文本框 11"/>
          <p:cNvSpPr txBox="1"/>
          <p:nvPr/>
        </p:nvSpPr>
        <p:spPr>
          <a:xfrm>
            <a:off x="6748145" y="675640"/>
            <a:ext cx="5433695" cy="1476375"/>
          </a:xfrm>
          <a:prstGeom prst="rect">
            <a:avLst/>
          </a:prstGeom>
          <a:noFill/>
        </p:spPr>
        <p:txBody>
          <a:bodyPr wrap="square" rtlCol="0" anchor="t">
            <a:spAutoFit/>
          </a:bodyPr>
          <a:p>
            <a:r>
              <a:rPr lang="en-US" altLang="zh-CN" b="1">
                <a:solidFill>
                  <a:srgbClr val="FF0000"/>
                </a:solidFill>
                <a:latin typeface="楷体" panose="02010609060101010101" charset="-122"/>
                <a:ea typeface="楷体" panose="02010609060101010101" charset="-122"/>
                <a:cs typeface="楷体" panose="02010609060101010101" charset="-122"/>
                <a:sym typeface="+mn-ea"/>
              </a:rPr>
              <a:t>1922</a:t>
            </a:r>
            <a:r>
              <a:rPr lang="zh-CN" altLang="en-US" b="1">
                <a:solidFill>
                  <a:srgbClr val="FF0000"/>
                </a:solidFill>
                <a:latin typeface="楷体" panose="02010609060101010101" charset="-122"/>
                <a:ea typeface="楷体" panose="02010609060101010101" charset="-122"/>
                <a:cs typeface="楷体" panose="02010609060101010101" charset="-122"/>
                <a:sym typeface="+mn-ea"/>
              </a:rPr>
              <a:t>年</a:t>
            </a:r>
            <a:r>
              <a:rPr lang="zh-CN" altLang="en-US" b="1">
                <a:latin typeface="楷体" panose="02010609060101010101" charset="-122"/>
                <a:ea typeface="楷体" panose="02010609060101010101" charset="-122"/>
                <a:cs typeface="楷体" panose="02010609060101010101" charset="-122"/>
                <a:sym typeface="+mn-ea"/>
              </a:rPr>
              <a:t>底，苏维埃社会主义共和国联盟成立，简称</a:t>
            </a:r>
            <a:r>
              <a:rPr lang="zh-CN" altLang="en-US" b="1">
                <a:solidFill>
                  <a:srgbClr val="FF0000"/>
                </a:solidFill>
                <a:latin typeface="楷体" panose="02010609060101010101" charset="-122"/>
                <a:ea typeface="楷体" panose="02010609060101010101" charset="-122"/>
                <a:cs typeface="楷体" panose="02010609060101010101" charset="-122"/>
                <a:sym typeface="+mn-ea"/>
              </a:rPr>
              <a:t>苏联；</a:t>
            </a:r>
            <a:r>
              <a:rPr lang="en-US" altLang="zh-CN" b="1">
                <a:solidFill>
                  <a:srgbClr val="FF0000"/>
                </a:solidFill>
                <a:latin typeface="楷体" panose="02010609060101010101" charset="-122"/>
                <a:ea typeface="楷体" panose="02010609060101010101" charset="-122"/>
                <a:cs typeface="楷体" panose="02010609060101010101" charset="-122"/>
                <a:sym typeface="+mn-ea"/>
              </a:rPr>
              <a:t>1924</a:t>
            </a:r>
            <a:r>
              <a:rPr lang="zh-CN" altLang="en-US" b="1">
                <a:solidFill>
                  <a:srgbClr val="FF0000"/>
                </a:solidFill>
                <a:latin typeface="楷体" panose="02010609060101010101" charset="-122"/>
                <a:ea typeface="楷体" panose="02010609060101010101" charset="-122"/>
                <a:cs typeface="楷体" panose="02010609060101010101" charset="-122"/>
                <a:sym typeface="+mn-ea"/>
              </a:rPr>
              <a:t>年</a:t>
            </a:r>
            <a:r>
              <a:rPr lang="zh-CN" altLang="en-US" b="1" dirty="0">
                <a:latin typeface="楷体" panose="02010609060101010101" charset="-122"/>
                <a:ea typeface="楷体" panose="02010609060101010101" charset="-122"/>
                <a:cs typeface="楷体" panose="02010609060101010101" charset="-122"/>
                <a:sym typeface="+mn-ea"/>
              </a:rPr>
              <a:t>列宁逝世，苏联社会主义建设的接力棒交到了</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斯大林</a:t>
            </a:r>
            <a:r>
              <a:rPr lang="zh-CN" altLang="en-US" b="1" dirty="0">
                <a:latin typeface="楷体" panose="02010609060101010101" charset="-122"/>
                <a:ea typeface="楷体" panose="02010609060101010101" charset="-122"/>
                <a:cs typeface="楷体" panose="02010609060101010101" charset="-122"/>
                <a:sym typeface="+mn-ea"/>
              </a:rPr>
              <a:t>手中，进入</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斯大林时代；</a:t>
            </a:r>
            <a:r>
              <a:rPr lang="en-US" altLang="zh-CN" b="1" dirty="0" smtClean="0">
                <a:solidFill>
                  <a:srgbClr val="000000"/>
                </a:solidFill>
                <a:latin typeface="楷体" panose="02010609060101010101" charset="-122"/>
                <a:ea typeface="楷体" panose="02010609060101010101" charset="-122"/>
                <a:cs typeface="楷体" panose="02010609060101010101" charset="-122"/>
                <a:sym typeface="+mn-ea"/>
              </a:rPr>
              <a:t>1925</a:t>
            </a:r>
            <a:r>
              <a:rPr lang="zh-CN" altLang="en-US" b="1" dirty="0" smtClean="0">
                <a:solidFill>
                  <a:srgbClr val="000000"/>
                </a:solidFill>
                <a:latin typeface="楷体" panose="02010609060101010101" charset="-122"/>
                <a:ea typeface="楷体" panose="02010609060101010101" charset="-122"/>
                <a:cs typeface="楷体" panose="02010609060101010101" charset="-122"/>
                <a:sym typeface="+mn-ea"/>
              </a:rPr>
              <a:t>年，</a:t>
            </a:r>
            <a:r>
              <a:rPr lang="zh-CN" altLang="en-US" b="1" dirty="0" smtClean="0">
                <a:solidFill>
                  <a:srgbClr val="FF0000"/>
                </a:solidFill>
                <a:latin typeface="楷体" panose="02010609060101010101" charset="-122"/>
                <a:ea typeface="楷体" panose="02010609060101010101" charset="-122"/>
                <a:cs typeface="楷体" panose="02010609060101010101" charset="-122"/>
                <a:sym typeface="+mn-ea"/>
              </a:rPr>
              <a:t>斯大林</a:t>
            </a:r>
            <a:r>
              <a:rPr lang="zh-CN" altLang="en-US" b="1" dirty="0" smtClean="0">
                <a:solidFill>
                  <a:srgbClr val="000000"/>
                </a:solidFill>
                <a:latin typeface="楷体" panose="02010609060101010101" charset="-122"/>
                <a:ea typeface="楷体" panose="02010609060101010101" charset="-122"/>
                <a:cs typeface="楷体" panose="02010609060101010101" charset="-122"/>
                <a:sym typeface="+mn-ea"/>
              </a:rPr>
              <a:t>提出</a:t>
            </a:r>
            <a:r>
              <a:rPr lang="zh-CN" altLang="en-US" b="1" dirty="0">
                <a:solidFill>
                  <a:srgbClr val="FF0000"/>
                </a:solidFill>
                <a:latin typeface="楷体" panose="02010609060101010101" charset="-122"/>
                <a:ea typeface="楷体" panose="02010609060101010101" charset="-122"/>
                <a:sym typeface="+mn-ea"/>
              </a:rPr>
              <a:t>实现国家工业化</a:t>
            </a:r>
            <a:r>
              <a:rPr lang="zh-CN" altLang="en-US" b="1" dirty="0" smtClean="0">
                <a:solidFill>
                  <a:srgbClr val="000000"/>
                </a:solidFill>
                <a:latin typeface="楷体" panose="02010609060101010101" charset="-122"/>
                <a:ea typeface="楷体" panose="02010609060101010101" charset="-122"/>
                <a:cs typeface="楷体" panose="02010609060101010101" charset="-122"/>
                <a:sym typeface="+mn-ea"/>
              </a:rPr>
              <a:t>的设想；</a:t>
            </a:r>
            <a:r>
              <a:rPr lang="en-US" altLang="zh-CN" b="1" dirty="0" smtClean="0">
                <a:latin typeface="楷体" panose="02010609060101010101" charset="-122"/>
                <a:ea typeface="楷体" panose="02010609060101010101" charset="-122"/>
                <a:cs typeface="楷体" panose="02010609060101010101" charset="-122"/>
                <a:sym typeface="+mn-ea"/>
              </a:rPr>
              <a:t>1926</a:t>
            </a:r>
            <a:r>
              <a:rPr lang="zh-CN" altLang="en-US" b="1" dirty="0" smtClean="0">
                <a:latin typeface="楷体" panose="02010609060101010101" charset="-122"/>
                <a:ea typeface="楷体" panose="02010609060101010101" charset="-122"/>
                <a:cs typeface="楷体" panose="02010609060101010101" charset="-122"/>
                <a:sym typeface="+mn-ea"/>
              </a:rPr>
              <a:t>年，苏联开始进行</a:t>
            </a:r>
            <a:r>
              <a:rPr lang="zh-CN" altLang="en-US" b="1" dirty="0">
                <a:solidFill>
                  <a:srgbClr val="FF0000"/>
                </a:solidFill>
                <a:latin typeface="楷体" panose="02010609060101010101" charset="-122"/>
                <a:ea typeface="楷体" panose="02010609060101010101" charset="-122"/>
                <a:sym typeface="+mn-ea"/>
              </a:rPr>
              <a:t>社会主义工业化</a:t>
            </a:r>
            <a:r>
              <a:rPr lang="zh-CN" altLang="en-US" b="1" dirty="0" smtClean="0">
                <a:latin typeface="楷体" panose="02010609060101010101" charset="-122"/>
                <a:ea typeface="楷体" panose="02010609060101010101" charset="-122"/>
                <a:cs typeface="楷体" panose="02010609060101010101" charset="-122"/>
                <a:sym typeface="+mn-ea"/>
              </a:rPr>
              <a:t>建设。</a:t>
            </a:r>
            <a:endParaRPr lang="zh-CN" altLang="en-US" b="1">
              <a:solidFill>
                <a:srgbClr val="FF0000"/>
              </a:solidFill>
              <a:latin typeface="楷体" panose="02010609060101010101" charset="-122"/>
              <a:ea typeface="楷体" panose="02010609060101010101" charset="-122"/>
              <a:cs typeface="楷体" panose="02010609060101010101" charset="-122"/>
              <a:sym typeface="+mn-ea"/>
            </a:endParaRPr>
          </a:p>
        </p:txBody>
      </p:sp>
      <p:sp>
        <p:nvSpPr>
          <p:cNvPr id="13" name="文本框 12"/>
          <p:cNvSpPr txBox="1"/>
          <p:nvPr/>
        </p:nvSpPr>
        <p:spPr>
          <a:xfrm>
            <a:off x="6758940" y="2152015"/>
            <a:ext cx="1101725" cy="2030095"/>
          </a:xfrm>
          <a:prstGeom prst="rect">
            <a:avLst/>
          </a:prstGeom>
          <a:noFill/>
        </p:spPr>
        <p:txBody>
          <a:bodyPr wrap="square" rtlCol="0" anchor="t">
            <a:spAutoFit/>
          </a:bodyPr>
          <a:p>
            <a:pPr marL="0" marR="0" lvl="0" indent="0" algn="l" defTabSz="914400" rtl="0" eaLnBrk="0" fontAlgn="base" latinLnBrk="0" hangingPunct="0">
              <a:lnSpc>
                <a:spcPct val="100000"/>
              </a:lnSpc>
              <a:spcBef>
                <a:spcPct val="50000"/>
              </a:spcBef>
              <a:spcAft>
                <a:spcPct val="0"/>
              </a:spcAft>
              <a:buClrTx/>
              <a:buSzTx/>
              <a:buFontTx/>
              <a:buNone/>
              <a:defRPr/>
            </a:pPr>
            <a:r>
              <a:rPr lang="zh-CN" altLang="en-US" b="1" noProof="0" dirty="0" smtClean="0">
                <a:ln>
                  <a:noFill/>
                </a:ln>
                <a:effectLst/>
                <a:uLnTx/>
                <a:uFillTx/>
                <a:latin typeface="方正粗黑宋简体" panose="02000000000000000000" charset="-122"/>
                <a:ea typeface="方正粗黑宋简体" panose="02000000000000000000" charset="-122"/>
                <a:cs typeface="+mn-ea"/>
                <a:sym typeface="+mn-ea"/>
              </a:rPr>
              <a:t>目的：</a:t>
            </a:r>
            <a:endParaRPr kumimoji="0" lang="zh-CN" altLang="en-US" b="1" i="0" u="none" strike="noStrike" kern="1200" cap="none" spc="0" normalizeH="0" baseline="0" noProof="0" dirty="0" smtClean="0">
              <a:ln>
                <a:noFill/>
              </a:ln>
              <a:solidFill>
                <a:schemeClr val="tx1"/>
              </a:solidFill>
              <a:effectLst/>
              <a:uLnTx/>
              <a:uFillTx/>
              <a:latin typeface="方正粗黑宋简体" panose="02000000000000000000" charset="-122"/>
              <a:ea typeface="方正粗黑宋简体" panose="02000000000000000000" charset="-122"/>
              <a:cs typeface="+mn-ea"/>
            </a:endParaRPr>
          </a:p>
          <a:p>
            <a:pPr marL="0" marR="0" lvl="0" indent="0" algn="l" defTabSz="914400" rtl="0" eaLnBrk="0" fontAlgn="base" latinLnBrk="0" hangingPunct="0">
              <a:lnSpc>
                <a:spcPct val="100000"/>
              </a:lnSpc>
              <a:spcBef>
                <a:spcPct val="50000"/>
              </a:spcBef>
              <a:spcAft>
                <a:spcPct val="0"/>
              </a:spcAft>
              <a:buClrTx/>
              <a:buSzTx/>
              <a:buFontTx/>
              <a:buNone/>
              <a:defRPr/>
            </a:pPr>
            <a:r>
              <a:rPr lang="zh-CN" altLang="en-US" b="1" noProof="0" dirty="0" smtClean="0">
                <a:ln>
                  <a:noFill/>
                </a:ln>
                <a:effectLst/>
                <a:uLnTx/>
                <a:uFillTx/>
                <a:latin typeface="方正粗黑宋简体" panose="02000000000000000000" charset="-122"/>
                <a:ea typeface="方正粗黑宋简体" panose="02000000000000000000" charset="-122"/>
                <a:cs typeface="+mn-ea"/>
                <a:sym typeface="+mn-ea"/>
              </a:rPr>
              <a:t>特点：</a:t>
            </a:r>
            <a:endParaRPr kumimoji="0" lang="zh-CN" altLang="en-US" b="1" i="0" u="none" strike="noStrike" kern="1200" cap="none" spc="0" normalizeH="0" baseline="0" noProof="0" dirty="0" smtClean="0">
              <a:ln>
                <a:noFill/>
              </a:ln>
              <a:solidFill>
                <a:schemeClr val="tx1"/>
              </a:solidFill>
              <a:effectLst/>
              <a:uLnTx/>
              <a:uFillTx/>
              <a:latin typeface="方正粗黑宋简体" panose="02000000000000000000" charset="-122"/>
              <a:ea typeface="方正粗黑宋简体" panose="02000000000000000000" charset="-122"/>
              <a:cs typeface="+mn-ea"/>
            </a:endParaRPr>
          </a:p>
          <a:p>
            <a:pPr marL="0" marR="0" lvl="0" indent="0" algn="l" defTabSz="914400" rtl="0" eaLnBrk="0" fontAlgn="base" latinLnBrk="0" hangingPunct="0">
              <a:lnSpc>
                <a:spcPct val="100000"/>
              </a:lnSpc>
              <a:spcBef>
                <a:spcPct val="50000"/>
              </a:spcBef>
              <a:spcAft>
                <a:spcPct val="0"/>
              </a:spcAft>
              <a:buClrTx/>
              <a:buSzTx/>
              <a:buFontTx/>
              <a:buNone/>
              <a:defRPr/>
            </a:pPr>
            <a:endParaRPr kumimoji="0" lang="zh-CN" altLang="en-US" b="1" i="0" u="none" strike="noStrike" kern="1200" cap="none" spc="0" normalizeH="0" baseline="0" noProof="0" dirty="0" smtClean="0">
              <a:ln>
                <a:noFill/>
              </a:ln>
              <a:solidFill>
                <a:schemeClr val="tx1"/>
              </a:solidFill>
              <a:effectLst/>
              <a:uLnTx/>
              <a:uFillTx/>
              <a:latin typeface="方正粗黑宋简体" panose="02000000000000000000" charset="-122"/>
              <a:ea typeface="方正粗黑宋简体" panose="02000000000000000000" charset="-122"/>
              <a:cs typeface="+mn-ea"/>
            </a:endParaRPr>
          </a:p>
          <a:p>
            <a:pPr marL="0" marR="0" lvl="0" indent="0" algn="l" defTabSz="914400" rtl="0" eaLnBrk="0" fontAlgn="base" latinLnBrk="0" hangingPunct="0">
              <a:lnSpc>
                <a:spcPct val="100000"/>
              </a:lnSpc>
              <a:spcBef>
                <a:spcPct val="50000"/>
              </a:spcBef>
              <a:spcAft>
                <a:spcPct val="0"/>
              </a:spcAft>
              <a:buClrTx/>
              <a:buSzTx/>
              <a:buFontTx/>
              <a:buNone/>
              <a:defRPr/>
            </a:pPr>
            <a:r>
              <a:rPr lang="zh-CN" altLang="en-US" b="1" noProof="0" dirty="0" smtClean="0">
                <a:ln>
                  <a:noFill/>
                </a:ln>
                <a:effectLst/>
                <a:uLnTx/>
                <a:uFillTx/>
                <a:latin typeface="方正粗黑宋简体" panose="02000000000000000000" charset="-122"/>
                <a:ea typeface="方正粗黑宋简体" panose="02000000000000000000" charset="-122"/>
                <a:cs typeface="+mn-ea"/>
                <a:sym typeface="+mn-ea"/>
              </a:rPr>
              <a:t>过程：</a:t>
            </a:r>
            <a:endParaRPr kumimoji="0" lang="zh-CN" altLang="en-US" b="1" i="0" u="none" strike="noStrike" kern="1200" cap="none" spc="0" normalizeH="0" baseline="0" noProof="0" dirty="0" smtClean="0">
              <a:ln>
                <a:noFill/>
              </a:ln>
              <a:solidFill>
                <a:schemeClr val="tx1"/>
              </a:solidFill>
              <a:effectLst/>
              <a:uLnTx/>
              <a:uFillTx/>
              <a:latin typeface="方正粗黑宋简体" panose="02000000000000000000" charset="-122"/>
              <a:ea typeface="方正粗黑宋简体" panose="02000000000000000000" charset="-122"/>
              <a:cs typeface="+mn-ea"/>
            </a:endParaRPr>
          </a:p>
          <a:p>
            <a:pPr marL="0" marR="0" lvl="0" indent="0" algn="l" defTabSz="914400" rtl="0" eaLnBrk="0" fontAlgn="base" latinLnBrk="0" hangingPunct="0">
              <a:lnSpc>
                <a:spcPct val="100000"/>
              </a:lnSpc>
              <a:spcBef>
                <a:spcPct val="50000"/>
              </a:spcBef>
              <a:spcAft>
                <a:spcPct val="0"/>
              </a:spcAft>
              <a:buClrTx/>
              <a:buSzTx/>
              <a:buFontTx/>
              <a:buNone/>
              <a:defRPr/>
            </a:pPr>
            <a:r>
              <a:rPr lang="zh-CN" altLang="en-US" b="1" noProof="0" dirty="0" smtClean="0">
                <a:ln>
                  <a:noFill/>
                </a:ln>
                <a:effectLst/>
                <a:uLnTx/>
                <a:uFillTx/>
                <a:latin typeface="方正粗黑宋简体" panose="02000000000000000000" charset="-122"/>
                <a:ea typeface="方正粗黑宋简体" panose="02000000000000000000" charset="-122"/>
                <a:cs typeface="+mn-ea"/>
                <a:sym typeface="+mn-ea"/>
              </a:rPr>
              <a:t>成果：</a:t>
            </a:r>
            <a:endParaRPr lang="zh-CN" altLang="en-US"/>
          </a:p>
        </p:txBody>
      </p:sp>
      <p:sp>
        <p:nvSpPr>
          <p:cNvPr id="14" name="文本框 13"/>
          <p:cNvSpPr txBox="1"/>
          <p:nvPr/>
        </p:nvSpPr>
        <p:spPr>
          <a:xfrm>
            <a:off x="7415530" y="2152015"/>
            <a:ext cx="1791970" cy="368300"/>
          </a:xfrm>
          <a:prstGeom prst="rect">
            <a:avLst/>
          </a:prstGeom>
          <a:noFill/>
        </p:spPr>
        <p:txBody>
          <a:bodyPr wrap="none" rtlCol="0" anchor="t">
            <a:spAutoFit/>
          </a:bodyPr>
          <a:p>
            <a:pPr marL="0" marR="0" lvl="0" indent="0" algn="l" defTabSz="914400" rtl="0" eaLnBrk="0" fontAlgn="base" latinLnBrk="0" hangingPunct="0">
              <a:lnSpc>
                <a:spcPct val="100000"/>
              </a:lnSpc>
              <a:spcBef>
                <a:spcPct val="50000"/>
              </a:spcBef>
              <a:spcAft>
                <a:spcPct val="0"/>
              </a:spcAft>
              <a:buClrTx/>
              <a:buSzTx/>
              <a:buFontTx/>
              <a:buNone/>
              <a:defRPr/>
            </a:pPr>
            <a:r>
              <a:rPr lang="zh-CN" altLang="en-US" b="1" noProof="0" dirty="0" smtClean="0">
                <a:ln>
                  <a:noFill/>
                </a:ln>
                <a:solidFill>
                  <a:srgbClr val="000000"/>
                </a:solidFill>
                <a:effectLst/>
                <a:uLnTx/>
                <a:uFillTx/>
                <a:latin typeface="楷体" panose="02010609060101010101" charset="-122"/>
                <a:ea typeface="楷体" panose="02010609060101010101" charset="-122"/>
                <a:cs typeface="+mn-ea"/>
                <a:sym typeface="+mn-ea"/>
              </a:rPr>
              <a:t>实现国家工业化</a:t>
            </a:r>
            <a:endParaRPr lang="zh-CN" altLang="en-US">
              <a:latin typeface="楷体" panose="02010609060101010101" charset="-122"/>
              <a:ea typeface="楷体" panose="02010609060101010101" charset="-122"/>
            </a:endParaRPr>
          </a:p>
        </p:txBody>
      </p:sp>
      <p:sp>
        <p:nvSpPr>
          <p:cNvPr id="15" name="文本框 14"/>
          <p:cNvSpPr txBox="1"/>
          <p:nvPr/>
        </p:nvSpPr>
        <p:spPr>
          <a:xfrm>
            <a:off x="7415530" y="2520315"/>
            <a:ext cx="4690745" cy="783590"/>
          </a:xfrm>
          <a:prstGeom prst="rect">
            <a:avLst/>
          </a:prstGeom>
          <a:noFill/>
        </p:spPr>
        <p:txBody>
          <a:bodyPr wrap="square" rtlCol="0" anchor="t">
            <a:spAutoFit/>
          </a:bodyPr>
          <a:p>
            <a:pPr marL="0" marR="0" lvl="0" indent="0" algn="l" defTabSz="914400" rtl="0" eaLnBrk="0" fontAlgn="base" latinLnBrk="0" hangingPunct="0">
              <a:lnSpc>
                <a:spcPct val="100000"/>
              </a:lnSpc>
              <a:spcBef>
                <a:spcPct val="50000"/>
              </a:spcBef>
              <a:spcAft>
                <a:spcPct val="0"/>
              </a:spcAft>
              <a:buClrTx/>
              <a:buSzTx/>
              <a:buFontTx/>
              <a:buNone/>
              <a:defRPr/>
            </a:pPr>
            <a:r>
              <a:rPr lang="zh-CN" altLang="en-US" b="1" noProof="0" dirty="0" smtClean="0">
                <a:ln>
                  <a:noFill/>
                </a:ln>
                <a:solidFill>
                  <a:srgbClr val="000000"/>
                </a:solidFill>
                <a:effectLst/>
                <a:uLnTx/>
                <a:uFillTx/>
                <a:latin typeface="楷体" panose="02010609060101010101" charset="-122"/>
                <a:ea typeface="楷体" panose="02010609060101010101" charset="-122"/>
                <a:cs typeface="+mn-ea"/>
                <a:sym typeface="+mn-ea"/>
              </a:rPr>
              <a:t>①</a:t>
            </a:r>
            <a:r>
              <a:rPr lang="zh-CN" altLang="en-US" b="1" noProof="0" dirty="0" smtClean="0">
                <a:ln>
                  <a:noFill/>
                </a:ln>
                <a:solidFill>
                  <a:srgbClr val="FF0000"/>
                </a:solidFill>
                <a:effectLst/>
                <a:uLnTx/>
                <a:uFillTx/>
                <a:latin typeface="楷体" panose="02010609060101010101" charset="-122"/>
                <a:ea typeface="楷体" panose="02010609060101010101" charset="-122"/>
                <a:cs typeface="+mn-ea"/>
                <a:sym typeface="+mn-ea"/>
              </a:rPr>
              <a:t>优先发展重工业</a:t>
            </a:r>
            <a:endParaRPr kumimoji="0" lang="zh-CN" altLang="en-US" b="1" i="0" u="none" strike="noStrike" kern="1200" cap="none" spc="0" normalizeH="0" baseline="0" noProof="0" dirty="0" smtClean="0">
              <a:ln>
                <a:noFill/>
              </a:ln>
              <a:solidFill>
                <a:srgbClr val="000000"/>
              </a:solidFill>
              <a:effectLst/>
              <a:uLnTx/>
              <a:uFillTx/>
              <a:latin typeface="楷体" panose="02010609060101010101" charset="-122"/>
              <a:ea typeface="楷体" panose="02010609060101010101" charset="-122"/>
              <a:cs typeface="+mn-ea"/>
            </a:endParaRPr>
          </a:p>
          <a:p>
            <a:pPr marL="0" marR="0" lvl="0" indent="0" algn="l" defTabSz="914400" rtl="0" eaLnBrk="0" fontAlgn="base" latinLnBrk="0" hangingPunct="0">
              <a:lnSpc>
                <a:spcPct val="100000"/>
              </a:lnSpc>
              <a:spcBef>
                <a:spcPct val="50000"/>
              </a:spcBef>
              <a:spcAft>
                <a:spcPct val="0"/>
              </a:spcAft>
              <a:buClrTx/>
              <a:buSzTx/>
              <a:buFontTx/>
              <a:buNone/>
              <a:defRPr/>
            </a:pPr>
            <a:r>
              <a:rPr lang="zh-CN" altLang="en-US" b="1" noProof="0" dirty="0" smtClean="0">
                <a:ln>
                  <a:noFill/>
                </a:ln>
                <a:solidFill>
                  <a:srgbClr val="000000"/>
                </a:solidFill>
                <a:effectLst/>
                <a:uLnTx/>
                <a:uFillTx/>
                <a:latin typeface="楷体" panose="02010609060101010101" charset="-122"/>
                <a:ea typeface="楷体" panose="02010609060101010101" charset="-122"/>
                <a:cs typeface="+mn-ea"/>
                <a:sym typeface="+mn-ea"/>
              </a:rPr>
              <a:t>②</a:t>
            </a:r>
            <a:r>
              <a:rPr lang="zh-CN" altLang="en-US" b="1" noProof="0" dirty="0" smtClean="0">
                <a:ln>
                  <a:noFill/>
                </a:ln>
                <a:solidFill>
                  <a:srgbClr val="FF0000"/>
                </a:solidFill>
                <a:effectLst/>
                <a:uLnTx/>
                <a:uFillTx/>
                <a:latin typeface="楷体" panose="02010609060101010101" charset="-122"/>
                <a:ea typeface="楷体" panose="02010609060101010101" charset="-122"/>
                <a:cs typeface="+mn-ea"/>
                <a:sym typeface="+mn-ea"/>
              </a:rPr>
              <a:t>是在</a:t>
            </a:r>
            <a:r>
              <a:rPr lang="zh-CN" altLang="en-US" b="1" u="sng" noProof="0" dirty="0" smtClean="0">
                <a:ln>
                  <a:noFill/>
                </a:ln>
                <a:solidFill>
                  <a:srgbClr val="0070C0"/>
                </a:solidFill>
                <a:effectLst/>
                <a:uLnTx/>
                <a:uFillTx/>
                <a:latin typeface="楷体" panose="02010609060101010101" charset="-122"/>
                <a:ea typeface="楷体" panose="02010609060101010101" charset="-122"/>
                <a:cs typeface="+mn-ea"/>
                <a:sym typeface="+mn-ea"/>
              </a:rPr>
              <a:t>高度集中的指令性计划</a:t>
            </a:r>
            <a:r>
              <a:rPr lang="zh-CN" altLang="en-US" b="1" noProof="0" dirty="0" smtClean="0">
                <a:ln>
                  <a:noFill/>
                </a:ln>
                <a:solidFill>
                  <a:srgbClr val="FF0000"/>
                </a:solidFill>
                <a:effectLst/>
                <a:uLnTx/>
                <a:uFillTx/>
                <a:latin typeface="楷体" panose="02010609060101010101" charset="-122"/>
                <a:ea typeface="楷体" panose="02010609060101010101" charset="-122"/>
                <a:cs typeface="+mn-ea"/>
                <a:sym typeface="+mn-ea"/>
              </a:rPr>
              <a:t>下完成的</a:t>
            </a:r>
            <a:endParaRPr lang="zh-CN" altLang="en-US">
              <a:latin typeface="楷体" panose="02010609060101010101" charset="-122"/>
              <a:ea typeface="楷体" panose="02010609060101010101" charset="-122"/>
            </a:endParaRPr>
          </a:p>
        </p:txBody>
      </p:sp>
      <p:sp>
        <p:nvSpPr>
          <p:cNvPr id="16" name="文本框 15"/>
          <p:cNvSpPr txBox="1"/>
          <p:nvPr/>
        </p:nvSpPr>
        <p:spPr>
          <a:xfrm>
            <a:off x="7415530" y="3406775"/>
            <a:ext cx="4766310" cy="337185"/>
          </a:xfrm>
          <a:prstGeom prst="rect">
            <a:avLst/>
          </a:prstGeom>
          <a:noFill/>
        </p:spPr>
        <p:txBody>
          <a:bodyPr wrap="square" rtlCol="0" anchor="t">
            <a:spAutoFit/>
          </a:bodyPr>
          <a:p>
            <a:pPr marL="0" marR="0" lvl="0" indent="0" algn="l" defTabSz="914400" rtl="0" eaLnBrk="0" fontAlgn="base" latinLnBrk="0" hangingPunct="0">
              <a:lnSpc>
                <a:spcPct val="100000"/>
              </a:lnSpc>
              <a:spcBef>
                <a:spcPct val="50000"/>
              </a:spcBef>
              <a:spcAft>
                <a:spcPct val="0"/>
              </a:spcAft>
              <a:buClrTx/>
              <a:buSzTx/>
              <a:buFontTx/>
              <a:buNone/>
              <a:defRPr/>
            </a:pPr>
            <a:r>
              <a:rPr lang="en-US" altLang="zh-CN" sz="1600" b="1" noProof="0" dirty="0" smtClean="0">
                <a:ln>
                  <a:noFill/>
                </a:ln>
                <a:solidFill>
                  <a:srgbClr val="000000"/>
                </a:solidFill>
                <a:effectLst/>
                <a:uLnTx/>
                <a:uFillTx/>
                <a:latin typeface="楷体" panose="02010609060101010101" charset="-122"/>
                <a:ea typeface="楷体" panose="02010609060101010101" charset="-122"/>
                <a:cs typeface="楷体" panose="02010609060101010101" charset="-122"/>
                <a:sym typeface="+mn-ea"/>
              </a:rPr>
              <a:t>1928-1937</a:t>
            </a:r>
            <a:r>
              <a:rPr lang="zh-CN" altLang="en-US" sz="1600" b="1" noProof="0" dirty="0" smtClean="0">
                <a:ln>
                  <a:noFill/>
                </a:ln>
                <a:solidFill>
                  <a:srgbClr val="000000"/>
                </a:solidFill>
                <a:effectLst/>
                <a:uLnTx/>
                <a:uFillTx/>
                <a:latin typeface="楷体" panose="02010609060101010101" charset="-122"/>
                <a:ea typeface="楷体" panose="02010609060101010101" charset="-122"/>
                <a:cs typeface="楷体" panose="02010609060101010101" charset="-122"/>
                <a:sym typeface="+mn-ea"/>
              </a:rPr>
              <a:t>年</a:t>
            </a:r>
            <a:r>
              <a:rPr lang="en-US" altLang="zh-CN" sz="1600" b="1" noProof="0" dirty="0" smtClean="0">
                <a:ln>
                  <a:noFill/>
                </a:ln>
                <a:solidFill>
                  <a:srgbClr val="000000"/>
                </a:solidFill>
                <a:effectLst/>
                <a:uLnTx/>
                <a:uFillTx/>
                <a:latin typeface="楷体" panose="02010609060101010101" charset="-122"/>
                <a:ea typeface="楷体" panose="02010609060101010101" charset="-122"/>
                <a:cs typeface="楷体" panose="02010609060101010101" charset="-122"/>
                <a:sym typeface="+mn-ea"/>
              </a:rPr>
              <a:t>,</a:t>
            </a:r>
            <a:r>
              <a:rPr lang="zh-CN" altLang="en-US" sz="1600" b="1" noProof="0" dirty="0" smtClean="0">
                <a:ln>
                  <a:noFill/>
                </a:ln>
                <a:solidFill>
                  <a:srgbClr val="000000"/>
                </a:solidFill>
                <a:effectLst/>
                <a:uLnTx/>
                <a:uFillTx/>
                <a:latin typeface="楷体" panose="02010609060101010101" charset="-122"/>
                <a:ea typeface="楷体" panose="02010609060101010101" charset="-122"/>
                <a:cs typeface="楷体" panose="02010609060101010101" charset="-122"/>
                <a:sym typeface="+mn-ea"/>
              </a:rPr>
              <a:t>先后完成</a:t>
            </a:r>
            <a:r>
              <a:rPr lang="zh-CN" altLang="en-US" sz="1600" b="1" noProof="0" dirty="0" smtClean="0">
                <a:ln>
                  <a:noFill/>
                </a:ln>
                <a:solidFill>
                  <a:srgbClr val="FF0000"/>
                </a:solidFill>
                <a:effectLst/>
                <a:uLnTx/>
                <a:uFillTx/>
                <a:latin typeface="楷体" panose="02010609060101010101" charset="-122"/>
                <a:ea typeface="楷体" panose="02010609060101010101" charset="-122"/>
                <a:cs typeface="楷体" panose="02010609060101010101" charset="-122"/>
                <a:sym typeface="+mn-ea"/>
              </a:rPr>
              <a:t>第一个、第二个五年计划</a:t>
            </a:r>
            <a:endParaRPr lang="zh-CN" altLang="en-US" sz="1600" b="1" noProof="0" dirty="0" smtClean="0">
              <a:ln>
                <a:noFill/>
              </a:ln>
              <a:solidFill>
                <a:srgbClr val="FF0000"/>
              </a:solidFill>
              <a:effectLst/>
              <a:uLnTx/>
              <a:uFillTx/>
              <a:latin typeface="楷体" panose="02010609060101010101" charset="-122"/>
              <a:ea typeface="楷体" panose="02010609060101010101" charset="-122"/>
              <a:cs typeface="楷体" panose="02010609060101010101" charset="-122"/>
              <a:sym typeface="+mn-ea"/>
            </a:endParaRPr>
          </a:p>
        </p:txBody>
      </p:sp>
      <p:sp>
        <p:nvSpPr>
          <p:cNvPr id="17" name="文本框 16"/>
          <p:cNvSpPr txBox="1"/>
          <p:nvPr/>
        </p:nvSpPr>
        <p:spPr>
          <a:xfrm>
            <a:off x="7415530" y="3813810"/>
            <a:ext cx="4690110" cy="922020"/>
          </a:xfrm>
          <a:prstGeom prst="rect">
            <a:avLst/>
          </a:prstGeom>
          <a:noFill/>
        </p:spPr>
        <p:txBody>
          <a:bodyPr wrap="square" rtlCol="0" anchor="t">
            <a:spAutoFit/>
          </a:bodyPr>
          <a:p>
            <a:pPr marL="0" marR="0" lvl="0" indent="0" algn="l" defTabSz="914400" rtl="0" eaLnBrk="0" hangingPunct="0">
              <a:lnSpc>
                <a:spcPct val="100000"/>
              </a:lnSpc>
              <a:spcBef>
                <a:spcPts val="0"/>
              </a:spcBef>
              <a:spcAft>
                <a:spcPct val="0"/>
              </a:spcAft>
              <a:buClrTx/>
              <a:buSzTx/>
              <a:buFontTx/>
              <a:buNone/>
              <a:defRPr/>
            </a:pPr>
            <a:r>
              <a:rPr lang="zh-CN" altLang="en-US" b="1" noProof="0" dirty="0" smtClean="0">
                <a:ln>
                  <a:noFill/>
                </a:ln>
                <a:solidFill>
                  <a:srgbClr val="000000"/>
                </a:solidFill>
                <a:effectLst/>
                <a:uLnTx/>
                <a:uFillTx/>
                <a:latin typeface="楷体" panose="02010609060101010101" charset="-122"/>
                <a:ea typeface="楷体" panose="02010609060101010101" charset="-122"/>
                <a:cs typeface="+mn-ea"/>
                <a:sym typeface="+mn-ea"/>
              </a:rPr>
              <a:t>苏联由传统的</a:t>
            </a:r>
            <a:r>
              <a:rPr lang="zh-CN" altLang="en-US" b="1" noProof="0" dirty="0" smtClean="0">
                <a:ln>
                  <a:noFill/>
                </a:ln>
                <a:solidFill>
                  <a:srgbClr val="FF0000"/>
                </a:solidFill>
                <a:effectLst/>
                <a:uLnTx/>
                <a:uFillTx/>
                <a:latin typeface="楷体" panose="02010609060101010101" charset="-122"/>
                <a:ea typeface="楷体" panose="02010609060101010101" charset="-122"/>
                <a:cs typeface="+mn-ea"/>
                <a:sym typeface="+mn-ea"/>
              </a:rPr>
              <a:t>农业国</a:t>
            </a:r>
            <a:r>
              <a:rPr lang="zh-CN" altLang="en-US" b="1" noProof="0" dirty="0" smtClean="0">
                <a:ln>
                  <a:noFill/>
                </a:ln>
                <a:solidFill>
                  <a:srgbClr val="000000"/>
                </a:solidFill>
                <a:effectLst/>
                <a:uLnTx/>
                <a:uFillTx/>
                <a:latin typeface="楷体" panose="02010609060101010101" charset="-122"/>
                <a:ea typeface="楷体" panose="02010609060101010101" charset="-122"/>
                <a:cs typeface="+mn-ea"/>
                <a:sym typeface="+mn-ea"/>
              </a:rPr>
              <a:t>变成强盛的</a:t>
            </a:r>
            <a:r>
              <a:rPr lang="zh-CN" altLang="en-US" b="1" noProof="0" dirty="0" smtClean="0">
                <a:ln>
                  <a:noFill/>
                </a:ln>
                <a:solidFill>
                  <a:srgbClr val="FF0000"/>
                </a:solidFill>
                <a:effectLst/>
                <a:uLnTx/>
                <a:uFillTx/>
                <a:latin typeface="楷体" panose="02010609060101010101" charset="-122"/>
                <a:ea typeface="楷体" panose="02010609060101010101" charset="-122"/>
                <a:cs typeface="+mn-ea"/>
                <a:sym typeface="+mn-ea"/>
              </a:rPr>
              <a:t>工业国</a:t>
            </a:r>
            <a:r>
              <a:rPr lang="zh-CN" altLang="en-US" b="1" noProof="0" dirty="0" smtClean="0">
                <a:ln>
                  <a:noFill/>
                </a:ln>
                <a:solidFill>
                  <a:srgbClr val="000000"/>
                </a:solidFill>
                <a:effectLst/>
                <a:uLnTx/>
                <a:uFillTx/>
                <a:latin typeface="楷体" panose="02010609060101010101" charset="-122"/>
                <a:ea typeface="楷体" panose="02010609060101010101" charset="-122"/>
                <a:cs typeface="+mn-ea"/>
                <a:sym typeface="+mn-ea"/>
              </a:rPr>
              <a:t>，基本实现工业化，工业总产值跃居欧洲第一位，世界第二位</a:t>
            </a:r>
            <a:endParaRPr lang="zh-CN" altLang="en-US">
              <a:latin typeface="楷体" panose="02010609060101010101" charset="-122"/>
              <a:ea typeface="楷体" panose="02010609060101010101" charset="-122"/>
            </a:endParaRPr>
          </a:p>
        </p:txBody>
      </p:sp>
      <p:sp>
        <p:nvSpPr>
          <p:cNvPr id="18" name="文本框 17"/>
          <p:cNvSpPr txBox="1"/>
          <p:nvPr/>
        </p:nvSpPr>
        <p:spPr>
          <a:xfrm>
            <a:off x="6758940" y="4735830"/>
            <a:ext cx="5347335" cy="1476375"/>
          </a:xfrm>
          <a:prstGeom prst="rect">
            <a:avLst/>
          </a:prstGeom>
          <a:noFill/>
        </p:spPr>
        <p:txBody>
          <a:bodyPr wrap="square" rtlCol="0" anchor="t">
            <a:spAutoFit/>
          </a:bodyPr>
          <a:p>
            <a:pPr algn="l"/>
            <a:r>
              <a:rPr lang="zh-CN" altLang="en-US" b="1" dirty="0">
                <a:solidFill>
                  <a:srgbClr val="FF0000"/>
                </a:solidFill>
                <a:latin typeface="楷体" panose="02010609060101010101" charset="-122"/>
                <a:ea typeface="楷体" panose="02010609060101010101" charset="-122"/>
                <a:sym typeface="+mn-ea"/>
              </a:rPr>
              <a:t>评价高度集中的指令性计划：</a:t>
            </a:r>
            <a:endParaRPr lang="zh-CN" altLang="en-US" b="1" dirty="0">
              <a:solidFill>
                <a:schemeClr val="tx1"/>
              </a:solidFill>
              <a:latin typeface="楷体" panose="02010609060101010101" charset="-122"/>
              <a:ea typeface="楷体" panose="02010609060101010101" charset="-122"/>
            </a:endParaRPr>
          </a:p>
          <a:p>
            <a:pPr algn="ctr"/>
            <a:r>
              <a:rPr lang="zh-CN" altLang="en-US" b="1" dirty="0">
                <a:solidFill>
                  <a:srgbClr val="FF0000"/>
                </a:solidFill>
                <a:latin typeface="楷体" panose="02010609060101010101" charset="-122"/>
                <a:ea typeface="楷体" panose="02010609060101010101" charset="-122"/>
                <a:sym typeface="+mn-ea"/>
              </a:rPr>
              <a:t>积极性：</a:t>
            </a:r>
            <a:r>
              <a:rPr lang="zh-CN" altLang="en-US" b="1" dirty="0">
                <a:latin typeface="楷体" panose="02010609060101010101" charset="-122"/>
                <a:ea typeface="楷体" panose="02010609060101010101" charset="-122"/>
                <a:sym typeface="+mn-ea"/>
              </a:rPr>
              <a:t>使苏联能够在较短的时间内，集中全国的人力、物力、财力实现工业化。</a:t>
            </a:r>
            <a:endParaRPr lang="zh-CN" altLang="en-US" b="1" dirty="0">
              <a:solidFill>
                <a:schemeClr val="tx1"/>
              </a:solidFill>
              <a:latin typeface="楷体" panose="02010609060101010101" charset="-122"/>
              <a:ea typeface="楷体" panose="02010609060101010101" charset="-122"/>
            </a:endParaRPr>
          </a:p>
          <a:p>
            <a:pPr algn="ctr"/>
            <a:r>
              <a:rPr lang="zh-CN" altLang="en-US" b="1" dirty="0">
                <a:solidFill>
                  <a:srgbClr val="FF0000"/>
                </a:solidFill>
                <a:latin typeface="楷体" panose="02010609060101010101" charset="-122"/>
                <a:ea typeface="楷体" panose="02010609060101010101" charset="-122"/>
                <a:sym typeface="+mn-ea"/>
              </a:rPr>
              <a:t>消极性：</a:t>
            </a:r>
            <a:r>
              <a:rPr lang="zh-CN" altLang="en-US" b="1" dirty="0">
                <a:latin typeface="楷体" panose="02010609060101010101" charset="-122"/>
                <a:ea typeface="楷体" panose="02010609060101010101" charset="-122"/>
                <a:sym typeface="+mn-ea"/>
              </a:rPr>
              <a:t>但这种排斥市场和商品经济的发展模式逐渐被固定下来，致使后来苏联的经济体制日益僵化。</a:t>
            </a: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500"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9219"/>
                                        </p:tgtEl>
                                        <p:attrNameLst>
                                          <p:attrName>style.visibility</p:attrName>
                                        </p:attrNameLst>
                                      </p:cBhvr>
                                      <p:to>
                                        <p:strVal val="visible"/>
                                      </p:to>
                                    </p:set>
                                    <p:anim calcmode="lin" valueType="num">
                                      <p:cBhvr additive="base">
                                        <p:cTn id="23" dur="500" fill="hold"/>
                                        <p:tgtEl>
                                          <p:spTgt spid="9219"/>
                                        </p:tgtEl>
                                        <p:attrNameLst>
                                          <p:attrName>ppt_x</p:attrName>
                                        </p:attrNameLst>
                                      </p:cBhvr>
                                      <p:tavLst>
                                        <p:tav tm="0">
                                          <p:val>
                                            <p:strVal val="#ppt_x"/>
                                          </p:val>
                                        </p:tav>
                                        <p:tav tm="100000">
                                          <p:val>
                                            <p:strVal val="#ppt_x"/>
                                          </p:val>
                                        </p:tav>
                                      </p:tavLst>
                                    </p:anim>
                                    <p:anim calcmode="lin" valueType="num">
                                      <p:cBhvr additive="base">
                                        <p:cTn id="24" dur="500" fill="hold"/>
                                        <p:tgtEl>
                                          <p:spTgt spid="9219"/>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 fill="hold"/>
                                        <p:tgtEl>
                                          <p:spTgt spid="7"/>
                                        </p:tgtEl>
                                        <p:attrNameLst>
                                          <p:attrName>ppt_x</p:attrName>
                                        </p:attrNameLst>
                                      </p:cBhvr>
                                      <p:tavLst>
                                        <p:tav tm="0">
                                          <p:val>
                                            <p:strVal val="#ppt_x"/>
                                          </p:val>
                                        </p:tav>
                                        <p:tav tm="100000">
                                          <p:val>
                                            <p:strVal val="#ppt_x"/>
                                          </p:val>
                                        </p:tav>
                                      </p:tavLst>
                                    </p:anim>
                                    <p:anim calcmode="lin" valueType="num">
                                      <p:cBhvr additive="base">
                                        <p:cTn id="3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additive="base">
                                        <p:cTn id="35" dur="500" fill="hold"/>
                                        <p:tgtEl>
                                          <p:spTgt spid="8"/>
                                        </p:tgtEl>
                                        <p:attrNameLst>
                                          <p:attrName>ppt_x</p:attrName>
                                        </p:attrNameLst>
                                      </p:cBhvr>
                                      <p:tavLst>
                                        <p:tav tm="0">
                                          <p:val>
                                            <p:strVal val="#ppt_x"/>
                                          </p:val>
                                        </p:tav>
                                        <p:tav tm="100000">
                                          <p:val>
                                            <p:strVal val="#ppt_x"/>
                                          </p:val>
                                        </p:tav>
                                      </p:tavLst>
                                    </p:anim>
                                    <p:anim calcmode="lin" valueType="num">
                                      <p:cBhvr additive="base">
                                        <p:cTn id="3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 calcmode="lin" valueType="num">
                                      <p:cBhvr additive="base">
                                        <p:cTn id="41" dur="500" fill="hold"/>
                                        <p:tgtEl>
                                          <p:spTgt spid="9"/>
                                        </p:tgtEl>
                                        <p:attrNameLst>
                                          <p:attrName>ppt_x</p:attrName>
                                        </p:attrNameLst>
                                      </p:cBhvr>
                                      <p:tavLst>
                                        <p:tav tm="0">
                                          <p:val>
                                            <p:strVal val="#ppt_x"/>
                                          </p:val>
                                        </p:tav>
                                        <p:tav tm="100000">
                                          <p:val>
                                            <p:strVal val="#ppt_x"/>
                                          </p:val>
                                        </p:tav>
                                      </p:tavLst>
                                    </p:anim>
                                    <p:anim calcmode="lin" valueType="num">
                                      <p:cBhvr additive="base">
                                        <p:cTn id="4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 calcmode="lin" valueType="num">
                                      <p:cBhvr additive="base">
                                        <p:cTn id="47" dur="500" fill="hold"/>
                                        <p:tgtEl>
                                          <p:spTgt spid="12"/>
                                        </p:tgtEl>
                                        <p:attrNameLst>
                                          <p:attrName>ppt_x</p:attrName>
                                        </p:attrNameLst>
                                      </p:cBhvr>
                                      <p:tavLst>
                                        <p:tav tm="0">
                                          <p:val>
                                            <p:strVal val="#ppt_x"/>
                                          </p:val>
                                        </p:tav>
                                        <p:tav tm="100000">
                                          <p:val>
                                            <p:strVal val="#ppt_x"/>
                                          </p:val>
                                        </p:tav>
                                      </p:tavLst>
                                    </p:anim>
                                    <p:anim calcmode="lin" valueType="num">
                                      <p:cBhvr additive="base">
                                        <p:cTn id="48" dur="500" fill="hold"/>
                                        <p:tgtEl>
                                          <p:spTgt spid="12"/>
                                        </p:tgtEl>
                                        <p:attrNameLst>
                                          <p:attrName>ppt_y</p:attrName>
                                        </p:attrNameLst>
                                      </p:cBhvr>
                                      <p:tavLst>
                                        <p:tav tm="0">
                                          <p:val>
                                            <p:strVal val="1+#ppt_h/2"/>
                                          </p:val>
                                        </p:tav>
                                        <p:tav tm="100000">
                                          <p:val>
                                            <p:strVal val="#ppt_y"/>
                                          </p:val>
                                        </p:tav>
                                      </p:tavLst>
                                    </p:anim>
                                  </p:childTnLst>
                                </p:cTn>
                              </p:par>
                            </p:childTnLst>
                          </p:cTn>
                        </p:par>
                        <p:par>
                          <p:cTn id="49" fill="hold">
                            <p:stCondLst>
                              <p:cond delay="500"/>
                            </p:stCondLst>
                            <p:childTnLst>
                              <p:par>
                                <p:cTn id="50" presetID="2" presetClass="entr" presetSubtype="4" fill="hold" nodeType="afterEffect">
                                  <p:stCondLst>
                                    <p:cond delay="0"/>
                                  </p:stCondLst>
                                  <p:childTnLst>
                                    <p:set>
                                      <p:cBhvr>
                                        <p:cTn id="51" dur="1" fill="hold">
                                          <p:stCondLst>
                                            <p:cond delay="0"/>
                                          </p:stCondLst>
                                        </p:cTn>
                                        <p:tgtEl>
                                          <p:spTgt spid="14">
                                            <p:txEl>
                                              <p:pRg st="0" end="0"/>
                                            </p:txEl>
                                          </p:spTgt>
                                        </p:tgtEl>
                                        <p:attrNameLst>
                                          <p:attrName>style.visibility</p:attrName>
                                        </p:attrNameLst>
                                      </p:cBhvr>
                                      <p:to>
                                        <p:strVal val="visible"/>
                                      </p:to>
                                    </p:set>
                                    <p:anim calcmode="lin" valueType="num">
                                      <p:cBhvr additive="base">
                                        <p:cTn id="52"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grpId="0" nodeType="clickEffect">
                                  <p:stCondLst>
                                    <p:cond delay="0"/>
                                  </p:stCondLst>
                                  <p:childTnLst>
                                    <p:set>
                                      <p:cBhvr>
                                        <p:cTn id="57" dur="1" fill="hold">
                                          <p:stCondLst>
                                            <p:cond delay="0"/>
                                          </p:stCondLst>
                                        </p:cTn>
                                        <p:tgtEl>
                                          <p:spTgt spid="15"/>
                                        </p:tgtEl>
                                        <p:attrNameLst>
                                          <p:attrName>style.visibility</p:attrName>
                                        </p:attrNameLst>
                                      </p:cBhvr>
                                      <p:to>
                                        <p:strVal val="visible"/>
                                      </p:to>
                                    </p:set>
                                    <p:anim calcmode="lin" valueType="num">
                                      <p:cBhvr additive="base">
                                        <p:cTn id="58" dur="500" fill="hold"/>
                                        <p:tgtEl>
                                          <p:spTgt spid="15"/>
                                        </p:tgtEl>
                                        <p:attrNameLst>
                                          <p:attrName>ppt_x</p:attrName>
                                        </p:attrNameLst>
                                      </p:cBhvr>
                                      <p:tavLst>
                                        <p:tav tm="0">
                                          <p:val>
                                            <p:strVal val="#ppt_x"/>
                                          </p:val>
                                        </p:tav>
                                        <p:tav tm="100000">
                                          <p:val>
                                            <p:strVal val="#ppt_x"/>
                                          </p:val>
                                        </p:tav>
                                      </p:tavLst>
                                    </p:anim>
                                    <p:anim calcmode="lin" valueType="num">
                                      <p:cBhvr additive="base">
                                        <p:cTn id="59" dur="500" fill="hold"/>
                                        <p:tgtEl>
                                          <p:spTgt spid="15"/>
                                        </p:tgtEl>
                                        <p:attrNameLst>
                                          <p:attrName>ppt_y</p:attrName>
                                        </p:attrNameLst>
                                      </p:cBhvr>
                                      <p:tavLst>
                                        <p:tav tm="0">
                                          <p:val>
                                            <p:strVal val="1+#ppt_h/2"/>
                                          </p:val>
                                        </p:tav>
                                        <p:tav tm="100000">
                                          <p:val>
                                            <p:strVal val="#ppt_y"/>
                                          </p:val>
                                        </p:tav>
                                      </p:tavLst>
                                    </p:anim>
                                  </p:childTnLst>
                                </p:cTn>
                              </p:par>
                            </p:childTnLst>
                          </p:cTn>
                        </p:par>
                        <p:par>
                          <p:cTn id="60" fill="hold">
                            <p:stCondLst>
                              <p:cond delay="500"/>
                            </p:stCondLst>
                            <p:childTnLst>
                              <p:par>
                                <p:cTn id="61" presetID="2" presetClass="entr" presetSubtype="4" fill="hold" grpId="0" nodeType="afterEffect">
                                  <p:stCondLst>
                                    <p:cond delay="0"/>
                                  </p:stCondLst>
                                  <p:childTnLst>
                                    <p:set>
                                      <p:cBhvr>
                                        <p:cTn id="62" dur="1" fill="hold">
                                          <p:stCondLst>
                                            <p:cond delay="0"/>
                                          </p:stCondLst>
                                        </p:cTn>
                                        <p:tgtEl>
                                          <p:spTgt spid="18"/>
                                        </p:tgtEl>
                                        <p:attrNameLst>
                                          <p:attrName>style.visibility</p:attrName>
                                        </p:attrNameLst>
                                      </p:cBhvr>
                                      <p:to>
                                        <p:strVal val="visible"/>
                                      </p:to>
                                    </p:set>
                                    <p:anim calcmode="lin" valueType="num">
                                      <p:cBhvr additive="base">
                                        <p:cTn id="63" dur="500" fill="hold"/>
                                        <p:tgtEl>
                                          <p:spTgt spid="18"/>
                                        </p:tgtEl>
                                        <p:attrNameLst>
                                          <p:attrName>ppt_x</p:attrName>
                                        </p:attrNameLst>
                                      </p:cBhvr>
                                      <p:tavLst>
                                        <p:tav tm="0">
                                          <p:val>
                                            <p:strVal val="#ppt_x"/>
                                          </p:val>
                                        </p:tav>
                                        <p:tav tm="100000">
                                          <p:val>
                                            <p:strVal val="#ppt_x"/>
                                          </p:val>
                                        </p:tav>
                                      </p:tavLst>
                                    </p:anim>
                                    <p:anim calcmode="lin" valueType="num">
                                      <p:cBhvr additive="base">
                                        <p:cTn id="6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6"/>
                                        </p:tgtEl>
                                        <p:attrNameLst>
                                          <p:attrName>style.visibility</p:attrName>
                                        </p:attrNameLst>
                                      </p:cBhvr>
                                      <p:to>
                                        <p:strVal val="visible"/>
                                      </p:to>
                                    </p:set>
                                    <p:anim calcmode="lin" valueType="num">
                                      <p:cBhvr additive="base">
                                        <p:cTn id="69" dur="500" fill="hold"/>
                                        <p:tgtEl>
                                          <p:spTgt spid="16"/>
                                        </p:tgtEl>
                                        <p:attrNameLst>
                                          <p:attrName>ppt_x</p:attrName>
                                        </p:attrNameLst>
                                      </p:cBhvr>
                                      <p:tavLst>
                                        <p:tav tm="0">
                                          <p:val>
                                            <p:strVal val="#ppt_x"/>
                                          </p:val>
                                        </p:tav>
                                        <p:tav tm="100000">
                                          <p:val>
                                            <p:strVal val="#ppt_x"/>
                                          </p:val>
                                        </p:tav>
                                      </p:tavLst>
                                    </p:anim>
                                    <p:anim calcmode="lin" valueType="num">
                                      <p:cBhvr additive="base">
                                        <p:cTn id="7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nodeType="clickEffect">
                                  <p:stCondLst>
                                    <p:cond delay="0"/>
                                  </p:stCondLst>
                                  <p:childTnLst>
                                    <p:set>
                                      <p:cBhvr>
                                        <p:cTn id="74" dur="1" fill="hold">
                                          <p:stCondLst>
                                            <p:cond delay="0"/>
                                          </p:stCondLst>
                                        </p:cTn>
                                        <p:tgtEl>
                                          <p:spTgt spid="17">
                                            <p:txEl>
                                              <p:pRg st="0" end="0"/>
                                            </p:txEl>
                                          </p:spTgt>
                                        </p:tgtEl>
                                        <p:attrNameLst>
                                          <p:attrName>style.visibility</p:attrName>
                                        </p:attrNameLst>
                                      </p:cBhvr>
                                      <p:to>
                                        <p:strVal val="visible"/>
                                      </p:to>
                                    </p:set>
                                    <p:anim calcmode="lin" valueType="num">
                                      <p:cBhvr additive="base">
                                        <p:cTn id="75"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additive="base">
                                        <p:cTn id="76" dur="500" fill="hold"/>
                                        <p:tgtEl>
                                          <p:spTgt spid="1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P spid="7" grpId="0"/>
      <p:bldP spid="8" grpId="0"/>
      <p:bldP spid="9" grpId="0"/>
      <p:bldP spid="12" grpId="0"/>
      <p:bldP spid="15" grpId="0"/>
      <p:bldP spid="16" grpId="0"/>
      <p:bldP spid="1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8890" y="-1905"/>
            <a:ext cx="1332230" cy="368300"/>
          </a:xfrm>
          <a:prstGeom prst="rect">
            <a:avLst/>
          </a:prstGeom>
          <a:noFill/>
        </p:spPr>
        <p:txBody>
          <a:bodyPr wrap="none" rtlCol="0" anchor="t">
            <a:spAutoFit/>
          </a:bodyPr>
          <a:p>
            <a:r>
              <a:rPr lang="zh-CN" altLang="en-US" b="1" dirty="0">
                <a:solidFill>
                  <a:srgbClr val="FF0000"/>
                </a:solidFill>
                <a:latin typeface="方正粗黑宋简体" panose="02000000000000000000" charset="-122"/>
                <a:ea typeface="方正粗黑宋简体" panose="02000000000000000000" charset="-122"/>
                <a:sym typeface="+mn-ea"/>
              </a:rPr>
              <a:t>农业集体化</a:t>
            </a:r>
            <a:endParaRPr lang="zh-CN" altLang="en-US" b="1" dirty="0">
              <a:solidFill>
                <a:srgbClr val="FF0000"/>
              </a:solidFill>
              <a:latin typeface="方正粗黑宋简体" panose="02000000000000000000" charset="-122"/>
              <a:ea typeface="方正粗黑宋简体" panose="02000000000000000000" charset="-122"/>
              <a:sym typeface="+mn-ea"/>
            </a:endParaRPr>
          </a:p>
        </p:txBody>
      </p:sp>
      <p:sp>
        <p:nvSpPr>
          <p:cNvPr id="5" name="文本框 4"/>
          <p:cNvSpPr txBox="1"/>
          <p:nvPr/>
        </p:nvSpPr>
        <p:spPr>
          <a:xfrm>
            <a:off x="8890" y="366395"/>
            <a:ext cx="1332230" cy="2445385"/>
          </a:xfrm>
          <a:prstGeom prst="rect">
            <a:avLst/>
          </a:prstGeom>
          <a:noFill/>
        </p:spPr>
        <p:txBody>
          <a:bodyPr wrap="square" rtlCol="0" anchor="t">
            <a:spAutoFit/>
          </a:bodyPr>
          <a:p>
            <a:pPr marL="0" marR="0" lvl="0" indent="0" algn="l" defTabSz="914400" rtl="0" eaLnBrk="0" fontAlgn="base" latinLnBrk="0" hangingPunct="0">
              <a:lnSpc>
                <a:spcPct val="100000"/>
              </a:lnSpc>
              <a:spcBef>
                <a:spcPct val="50000"/>
              </a:spcBef>
              <a:spcAft>
                <a:spcPct val="0"/>
              </a:spcAft>
              <a:buClrTx/>
              <a:buSzTx/>
              <a:buFontTx/>
              <a:buNone/>
              <a:defRPr/>
            </a:pPr>
            <a:r>
              <a:rPr lang="zh-CN" altLang="en-US" b="1" noProof="0" dirty="0" smtClean="0">
                <a:ln>
                  <a:noFill/>
                </a:ln>
                <a:effectLst/>
                <a:uLnTx/>
                <a:uFillTx/>
                <a:latin typeface="方正粗黑宋简体" panose="02000000000000000000" charset="-122"/>
                <a:ea typeface="方正粗黑宋简体" panose="02000000000000000000" charset="-122"/>
                <a:cs typeface="+mn-ea"/>
                <a:sym typeface="+mn-ea"/>
              </a:rPr>
              <a:t>背景：</a:t>
            </a:r>
            <a:endParaRPr kumimoji="0" lang="zh-CN" altLang="en-US" b="1" i="0" u="none" strike="noStrike" kern="1200" cap="none" spc="0" normalizeH="0" baseline="0" noProof="0" dirty="0" smtClean="0">
              <a:ln>
                <a:noFill/>
              </a:ln>
              <a:solidFill>
                <a:schemeClr val="tx1"/>
              </a:solidFill>
              <a:effectLst/>
              <a:uLnTx/>
              <a:uFillTx/>
              <a:latin typeface="方正粗黑宋简体" panose="02000000000000000000" charset="-122"/>
              <a:ea typeface="方正粗黑宋简体" panose="02000000000000000000" charset="-122"/>
              <a:cs typeface="+mn-ea"/>
            </a:endParaRPr>
          </a:p>
          <a:p>
            <a:pPr marL="0" marR="0" lvl="0" indent="0" algn="l" defTabSz="914400" rtl="0" eaLnBrk="0" fontAlgn="base" latinLnBrk="0" hangingPunct="0">
              <a:lnSpc>
                <a:spcPct val="100000"/>
              </a:lnSpc>
              <a:spcBef>
                <a:spcPct val="50000"/>
              </a:spcBef>
              <a:spcAft>
                <a:spcPct val="0"/>
              </a:spcAft>
              <a:buClrTx/>
              <a:buSzTx/>
              <a:buFontTx/>
              <a:buNone/>
              <a:defRPr/>
            </a:pPr>
            <a:r>
              <a:rPr lang="zh-CN" altLang="en-US" b="1" noProof="0" dirty="0" smtClean="0">
                <a:ln>
                  <a:noFill/>
                </a:ln>
                <a:effectLst/>
                <a:uLnTx/>
                <a:uFillTx/>
                <a:latin typeface="方正粗黑宋简体" panose="02000000000000000000" charset="-122"/>
                <a:ea typeface="方正粗黑宋简体" panose="02000000000000000000" charset="-122"/>
                <a:cs typeface="+mn-ea"/>
                <a:sym typeface="+mn-ea"/>
              </a:rPr>
              <a:t>时间：</a:t>
            </a:r>
            <a:endParaRPr kumimoji="0" lang="zh-CN" altLang="en-US" b="1" i="0" u="none" strike="noStrike" kern="1200" cap="none" spc="0" normalizeH="0" baseline="0" noProof="0" dirty="0" smtClean="0">
              <a:ln>
                <a:noFill/>
              </a:ln>
              <a:solidFill>
                <a:schemeClr val="tx1"/>
              </a:solidFill>
              <a:effectLst/>
              <a:uLnTx/>
              <a:uFillTx/>
              <a:latin typeface="方正粗黑宋简体" panose="02000000000000000000" charset="-122"/>
              <a:ea typeface="方正粗黑宋简体" panose="02000000000000000000" charset="-122"/>
              <a:cs typeface="+mn-ea"/>
            </a:endParaRPr>
          </a:p>
          <a:p>
            <a:pPr marL="0" marR="0" lvl="0" indent="0" algn="l" defTabSz="914400" rtl="0" eaLnBrk="0" fontAlgn="base" latinLnBrk="0" hangingPunct="0">
              <a:lnSpc>
                <a:spcPct val="100000"/>
              </a:lnSpc>
              <a:spcBef>
                <a:spcPct val="50000"/>
              </a:spcBef>
              <a:spcAft>
                <a:spcPct val="0"/>
              </a:spcAft>
              <a:buClrTx/>
              <a:buSzTx/>
              <a:buFontTx/>
              <a:buNone/>
              <a:defRPr/>
            </a:pPr>
            <a:r>
              <a:rPr kumimoji="0" lang="zh-CN" altLang="en-US" b="1" i="0" u="none" strike="noStrike" kern="1200" cap="none" spc="0" normalizeH="0" baseline="0" noProof="0" dirty="0" smtClean="0">
                <a:ln>
                  <a:noFill/>
                </a:ln>
                <a:solidFill>
                  <a:schemeClr val="tx1"/>
                </a:solidFill>
                <a:effectLst/>
                <a:uLnTx/>
                <a:uFillTx/>
                <a:latin typeface="方正粗黑宋简体" panose="02000000000000000000" charset="-122"/>
                <a:ea typeface="方正粗黑宋简体" panose="02000000000000000000" charset="-122"/>
                <a:cs typeface="+mn-ea"/>
              </a:rPr>
              <a:t>目的：</a:t>
            </a:r>
            <a:endParaRPr kumimoji="0" lang="zh-CN" altLang="en-US" b="1" i="0" u="none" strike="noStrike" kern="1200" cap="none" spc="0" normalizeH="0" baseline="0" noProof="0" dirty="0" smtClean="0">
              <a:ln>
                <a:noFill/>
              </a:ln>
              <a:solidFill>
                <a:schemeClr val="tx1"/>
              </a:solidFill>
              <a:effectLst/>
              <a:uLnTx/>
              <a:uFillTx/>
              <a:latin typeface="方正粗黑宋简体" panose="02000000000000000000" charset="-122"/>
              <a:ea typeface="方正粗黑宋简体" panose="02000000000000000000" charset="-122"/>
              <a:cs typeface="+mn-ea"/>
            </a:endParaRPr>
          </a:p>
          <a:p>
            <a:pPr marL="0" marR="0" lvl="0" indent="0" algn="l" defTabSz="914400" rtl="0" eaLnBrk="0" fontAlgn="base" latinLnBrk="0" hangingPunct="0">
              <a:lnSpc>
                <a:spcPct val="100000"/>
              </a:lnSpc>
              <a:spcBef>
                <a:spcPct val="50000"/>
              </a:spcBef>
              <a:spcAft>
                <a:spcPct val="0"/>
              </a:spcAft>
              <a:buClrTx/>
              <a:buSzTx/>
              <a:buFontTx/>
              <a:buNone/>
              <a:defRPr/>
            </a:pPr>
            <a:r>
              <a:rPr lang="zh-CN" altLang="en-US" b="1" noProof="0" dirty="0" smtClean="0">
                <a:ln>
                  <a:noFill/>
                </a:ln>
                <a:effectLst/>
                <a:uLnTx/>
                <a:uFillTx/>
                <a:latin typeface="方正粗黑宋简体" panose="02000000000000000000" charset="-122"/>
                <a:ea typeface="方正粗黑宋简体" panose="02000000000000000000" charset="-122"/>
                <a:cs typeface="+mn-ea"/>
                <a:sym typeface="+mn-ea"/>
              </a:rPr>
              <a:t>措施：</a:t>
            </a:r>
            <a:endParaRPr lang="zh-CN" altLang="en-US" b="1" noProof="0" dirty="0" smtClean="0">
              <a:ln>
                <a:noFill/>
              </a:ln>
              <a:effectLst/>
              <a:uLnTx/>
              <a:uFillTx/>
              <a:latin typeface="方正粗黑宋简体" panose="02000000000000000000" charset="-122"/>
              <a:ea typeface="方正粗黑宋简体" panose="02000000000000000000" charset="-122"/>
              <a:cs typeface="+mn-ea"/>
              <a:sym typeface="+mn-ea"/>
            </a:endParaRPr>
          </a:p>
          <a:p>
            <a:pPr marL="0" marR="0" lvl="0" indent="0" algn="l" defTabSz="914400" rtl="0" eaLnBrk="0" fontAlgn="base" latinLnBrk="0" hangingPunct="0">
              <a:lnSpc>
                <a:spcPct val="100000"/>
              </a:lnSpc>
              <a:spcBef>
                <a:spcPct val="50000"/>
              </a:spcBef>
              <a:spcAft>
                <a:spcPct val="0"/>
              </a:spcAft>
              <a:buClrTx/>
              <a:buSzTx/>
              <a:buFontTx/>
              <a:buNone/>
              <a:defRPr/>
            </a:pPr>
            <a:endParaRPr kumimoji="0" lang="zh-CN" altLang="en-US" b="1" i="0" u="none" strike="noStrike" kern="1200" cap="none" spc="0" normalizeH="0" baseline="0" noProof="0" dirty="0" smtClean="0">
              <a:ln>
                <a:noFill/>
              </a:ln>
              <a:solidFill>
                <a:schemeClr val="tx1"/>
              </a:solidFill>
              <a:effectLst/>
              <a:uLnTx/>
              <a:uFillTx/>
              <a:latin typeface="方正粗黑宋简体" panose="02000000000000000000" charset="-122"/>
              <a:ea typeface="方正粗黑宋简体" panose="02000000000000000000" charset="-122"/>
              <a:cs typeface="+mn-ea"/>
            </a:endParaRPr>
          </a:p>
          <a:p>
            <a:pPr marL="0" marR="0" lvl="0" indent="0" algn="l" defTabSz="914400" rtl="0" eaLnBrk="0" fontAlgn="base" latinLnBrk="0" hangingPunct="0">
              <a:lnSpc>
                <a:spcPct val="100000"/>
              </a:lnSpc>
              <a:spcBef>
                <a:spcPct val="50000"/>
              </a:spcBef>
              <a:spcAft>
                <a:spcPct val="0"/>
              </a:spcAft>
              <a:buClrTx/>
              <a:buSzTx/>
              <a:buFontTx/>
              <a:buNone/>
              <a:defRPr/>
            </a:pPr>
            <a:r>
              <a:rPr lang="zh-CN" altLang="en-US" b="1" noProof="0" dirty="0" smtClean="0">
                <a:ln>
                  <a:noFill/>
                </a:ln>
                <a:effectLst/>
                <a:uLnTx/>
                <a:uFillTx/>
                <a:latin typeface="方正粗黑宋简体" panose="02000000000000000000" charset="-122"/>
                <a:ea typeface="方正粗黑宋简体" panose="02000000000000000000" charset="-122"/>
                <a:cs typeface="+mn-ea"/>
                <a:sym typeface="+mn-ea"/>
              </a:rPr>
              <a:t>消极影响：</a:t>
            </a:r>
            <a:endParaRPr lang="zh-CN" altLang="en-US">
              <a:latin typeface="方正粗黑宋简体" panose="02000000000000000000" charset="-122"/>
              <a:ea typeface="方正粗黑宋简体" panose="02000000000000000000" charset="-122"/>
            </a:endParaRPr>
          </a:p>
        </p:txBody>
      </p:sp>
      <p:sp>
        <p:nvSpPr>
          <p:cNvPr id="6" name="文本框 5"/>
          <p:cNvSpPr txBox="1"/>
          <p:nvPr/>
        </p:nvSpPr>
        <p:spPr>
          <a:xfrm>
            <a:off x="702945" y="283845"/>
            <a:ext cx="5398770" cy="645160"/>
          </a:xfrm>
          <a:prstGeom prst="rect">
            <a:avLst/>
          </a:prstGeom>
          <a:noFill/>
        </p:spPr>
        <p:txBody>
          <a:bodyPr wrap="square" rtlCol="0" anchor="t">
            <a:spAutoFit/>
          </a:bodyPr>
          <a:p>
            <a:r>
              <a:rPr lang="zh-CN" altLang="en-US" b="1" dirty="0" smtClean="0">
                <a:effectLst/>
                <a:latin typeface="楷体" panose="02010609060101010101" charset="-122"/>
                <a:ea typeface="楷体" panose="02010609060101010101" charset="-122"/>
                <a:cs typeface="楷体" panose="02010609060101010101" charset="-122"/>
                <a:sym typeface="+mn-ea"/>
              </a:rPr>
              <a:t>苏联</a:t>
            </a:r>
            <a:r>
              <a:rPr lang="zh-CN" altLang="en-US" b="1" dirty="0">
                <a:effectLst/>
                <a:latin typeface="楷体" panose="02010609060101010101" charset="-122"/>
                <a:ea typeface="楷体" panose="02010609060101010101" charset="-122"/>
                <a:cs typeface="楷体" panose="02010609060101010101" charset="-122"/>
                <a:sym typeface="+mn-ea"/>
              </a:rPr>
              <a:t>发生了严重的</a:t>
            </a:r>
            <a:r>
              <a:rPr lang="zh-CN" altLang="en-US" b="1" dirty="0">
                <a:solidFill>
                  <a:srgbClr val="FF0000"/>
                </a:solidFill>
                <a:effectLst/>
                <a:latin typeface="楷体" panose="02010609060101010101" charset="-122"/>
                <a:ea typeface="楷体" panose="02010609060101010101" charset="-122"/>
                <a:cs typeface="楷体" panose="02010609060101010101" charset="-122"/>
                <a:sym typeface="+mn-ea"/>
              </a:rPr>
              <a:t>粮食收购危机</a:t>
            </a:r>
            <a:r>
              <a:rPr lang="zh-CN" altLang="en-US" b="1" dirty="0">
                <a:effectLst/>
                <a:latin typeface="楷体" panose="02010609060101010101" charset="-122"/>
                <a:ea typeface="楷体" panose="02010609060101010101" charset="-122"/>
                <a:cs typeface="楷体" panose="02010609060101010101" charset="-122"/>
                <a:sym typeface="+mn-ea"/>
              </a:rPr>
              <a:t>，</a:t>
            </a:r>
            <a:r>
              <a:rPr lang="zh-CN" altLang="en-US" b="1" dirty="0" smtClean="0">
                <a:effectLst/>
                <a:latin typeface="楷体" panose="02010609060101010101" charset="-122"/>
                <a:ea typeface="楷体" panose="02010609060101010101" charset="-122"/>
                <a:cs typeface="楷体" panose="02010609060101010101" charset="-122"/>
                <a:sym typeface="+mn-ea"/>
              </a:rPr>
              <a:t>斯大林</a:t>
            </a:r>
            <a:r>
              <a:rPr lang="zh-CN" altLang="en-US" b="1" dirty="0">
                <a:effectLst/>
                <a:latin typeface="楷体" panose="02010609060101010101" charset="-122"/>
                <a:ea typeface="楷体" panose="02010609060101010101" charset="-122"/>
                <a:cs typeface="楷体" panose="02010609060101010101" charset="-122"/>
                <a:sym typeface="+mn-ea"/>
              </a:rPr>
              <a:t>决心用</a:t>
            </a:r>
            <a:r>
              <a:rPr lang="zh-CN" altLang="en-US" b="1" dirty="0">
                <a:solidFill>
                  <a:srgbClr val="FF0000"/>
                </a:solidFill>
                <a:effectLst/>
                <a:latin typeface="楷体" panose="02010609060101010101" charset="-122"/>
                <a:ea typeface="楷体" panose="02010609060101010101" charset="-122"/>
                <a:cs typeface="楷体" panose="02010609060101010101" charset="-122"/>
                <a:sym typeface="+mn-ea"/>
              </a:rPr>
              <a:t>行政手段</a:t>
            </a:r>
            <a:r>
              <a:rPr lang="zh-CN" altLang="en-US" b="1" dirty="0">
                <a:effectLst/>
                <a:latin typeface="楷体" panose="02010609060101010101" charset="-122"/>
                <a:ea typeface="楷体" panose="02010609060101010101" charset="-122"/>
                <a:cs typeface="楷体" panose="02010609060101010101" charset="-122"/>
                <a:sym typeface="+mn-ea"/>
              </a:rPr>
              <a:t>解决粮食问题。</a:t>
            </a:r>
            <a:endParaRPr lang="zh-CN" altLang="en-US"/>
          </a:p>
        </p:txBody>
      </p:sp>
      <p:sp>
        <p:nvSpPr>
          <p:cNvPr id="7" name="文本框 6"/>
          <p:cNvSpPr txBox="1"/>
          <p:nvPr/>
        </p:nvSpPr>
        <p:spPr>
          <a:xfrm>
            <a:off x="702945" y="773430"/>
            <a:ext cx="3176270" cy="423545"/>
          </a:xfrm>
          <a:prstGeom prst="rect">
            <a:avLst/>
          </a:prstGeom>
          <a:noFill/>
        </p:spPr>
        <p:txBody>
          <a:bodyPr wrap="none" rtlCol="0" anchor="t">
            <a:spAutoFit/>
          </a:bodyPr>
          <a:p>
            <a:pPr marL="609600" lvl="0" indent="-609600">
              <a:lnSpc>
                <a:spcPct val="120000"/>
              </a:lnSpc>
              <a:spcBef>
                <a:spcPts val="1000"/>
              </a:spcBef>
            </a:pPr>
            <a:r>
              <a:rPr lang="zh-CN" altLang="en-US" b="1" dirty="0">
                <a:effectLst/>
                <a:latin typeface="楷体" panose="02010609060101010101" charset="-122"/>
                <a:ea typeface="楷体" panose="02010609060101010101" charset="-122"/>
                <a:cs typeface="楷体" panose="02010609060101010101" charset="-122"/>
                <a:sym typeface="+mn-ea"/>
              </a:rPr>
              <a:t>从</a:t>
            </a:r>
            <a:r>
              <a:rPr lang="en-US" altLang="zh-CN" b="1" dirty="0">
                <a:effectLst/>
                <a:latin typeface="楷体" panose="02010609060101010101" charset="-122"/>
                <a:ea typeface="楷体" panose="02010609060101010101" charset="-122"/>
                <a:cs typeface="楷体" panose="02010609060101010101" charset="-122"/>
                <a:sym typeface="+mn-ea"/>
              </a:rPr>
              <a:t>20</a:t>
            </a:r>
            <a:r>
              <a:rPr lang="zh-CN" altLang="en-US" b="1" dirty="0">
                <a:effectLst/>
                <a:latin typeface="楷体" panose="02010609060101010101" charset="-122"/>
                <a:ea typeface="楷体" panose="02010609060101010101" charset="-122"/>
                <a:cs typeface="楷体" panose="02010609060101010101" charset="-122"/>
                <a:sym typeface="+mn-ea"/>
              </a:rPr>
              <a:t>世纪</a:t>
            </a:r>
            <a:r>
              <a:rPr lang="en-US" altLang="zh-CN" b="1" dirty="0">
                <a:effectLst/>
                <a:latin typeface="楷体" panose="02010609060101010101" charset="-122"/>
                <a:ea typeface="楷体" panose="02010609060101010101" charset="-122"/>
                <a:cs typeface="楷体" panose="02010609060101010101" charset="-122"/>
                <a:sym typeface="+mn-ea"/>
              </a:rPr>
              <a:t>30</a:t>
            </a:r>
            <a:r>
              <a:rPr lang="zh-CN" altLang="en-US" b="1" dirty="0">
                <a:effectLst/>
                <a:latin typeface="楷体" panose="02010609060101010101" charset="-122"/>
                <a:ea typeface="楷体" panose="02010609060101010101" charset="-122"/>
                <a:cs typeface="楷体" panose="02010609060101010101" charset="-122"/>
                <a:sym typeface="+mn-ea"/>
              </a:rPr>
              <a:t>年代初起</a:t>
            </a:r>
            <a:r>
              <a:rPr lang="en-US" altLang="zh-CN" b="1" dirty="0">
                <a:effectLst/>
                <a:latin typeface="楷体" panose="02010609060101010101" charset="-122"/>
                <a:ea typeface="楷体" panose="02010609060101010101" charset="-122"/>
                <a:cs typeface="楷体" panose="02010609060101010101" charset="-122"/>
                <a:sym typeface="+mn-ea"/>
              </a:rPr>
              <a:t>—1937</a:t>
            </a:r>
            <a:r>
              <a:rPr lang="zh-CN" altLang="en-US" b="1" dirty="0">
                <a:effectLst/>
                <a:latin typeface="楷体" panose="02010609060101010101" charset="-122"/>
                <a:ea typeface="楷体" panose="02010609060101010101" charset="-122"/>
                <a:cs typeface="楷体" panose="02010609060101010101" charset="-122"/>
                <a:sym typeface="+mn-ea"/>
              </a:rPr>
              <a:t>年</a:t>
            </a:r>
            <a:endParaRPr lang="zh-CN" altLang="en-US" b="1" dirty="0">
              <a:effectLst/>
              <a:latin typeface="楷体" panose="02010609060101010101" charset="-122"/>
              <a:ea typeface="楷体" panose="02010609060101010101" charset="-122"/>
              <a:cs typeface="楷体" panose="02010609060101010101" charset="-122"/>
              <a:sym typeface="+mn-ea"/>
            </a:endParaRPr>
          </a:p>
        </p:txBody>
      </p:sp>
      <p:sp>
        <p:nvSpPr>
          <p:cNvPr id="8" name="文本框 7"/>
          <p:cNvSpPr txBox="1"/>
          <p:nvPr/>
        </p:nvSpPr>
        <p:spPr>
          <a:xfrm>
            <a:off x="702945" y="1196975"/>
            <a:ext cx="4320540" cy="368300"/>
          </a:xfrm>
          <a:prstGeom prst="rect">
            <a:avLst/>
          </a:prstGeom>
          <a:noFill/>
        </p:spPr>
        <p:txBody>
          <a:bodyPr wrap="none" rtlCol="0" anchor="t">
            <a:spAutoFit/>
          </a:bodyPr>
          <a:p>
            <a:pPr>
              <a:spcBef>
                <a:spcPct val="50000"/>
              </a:spcBef>
            </a:pPr>
            <a:r>
              <a:rPr lang="zh-CN" altLang="en-US" b="1" dirty="0">
                <a:latin typeface="楷体" panose="02010609060101010101" charset="-122"/>
                <a:ea typeface="楷体" panose="02010609060101010101" charset="-122"/>
                <a:sym typeface="+mn-ea"/>
              </a:rPr>
              <a:t>为了解决粮食问题，实现社会主义工业化</a:t>
            </a:r>
            <a:endParaRPr lang="zh-CN" altLang="en-US"/>
          </a:p>
        </p:txBody>
      </p:sp>
      <p:sp>
        <p:nvSpPr>
          <p:cNvPr id="9" name="文本框 8"/>
          <p:cNvSpPr txBox="1"/>
          <p:nvPr/>
        </p:nvSpPr>
        <p:spPr>
          <a:xfrm>
            <a:off x="702945" y="1565275"/>
            <a:ext cx="5398770" cy="922020"/>
          </a:xfrm>
          <a:prstGeom prst="rect">
            <a:avLst/>
          </a:prstGeom>
          <a:noFill/>
        </p:spPr>
        <p:txBody>
          <a:bodyPr wrap="square" rtlCol="0" anchor="t">
            <a:spAutoFit/>
          </a:bodyPr>
          <a:p>
            <a:pPr>
              <a:spcBef>
                <a:spcPct val="50000"/>
              </a:spcBef>
            </a:pPr>
            <a:r>
              <a:rPr lang="zh-CN" altLang="en-US" b="1" dirty="0">
                <a:latin typeface="楷体" panose="02010609060101010101" charset="-122"/>
                <a:ea typeface="楷体" panose="02010609060101010101" charset="-122"/>
                <a:sym typeface="+mn-ea"/>
              </a:rPr>
              <a:t>用行政手段开展了消灭富农运动；支持集体农庄的建设，加快组建拖拉机站，为农庄提供机械服务，监督农庄执行国家的生产计划。</a:t>
            </a:r>
            <a:endParaRPr lang="zh-CN" altLang="en-US"/>
          </a:p>
        </p:txBody>
      </p:sp>
      <p:sp>
        <p:nvSpPr>
          <p:cNvPr id="10" name="文本框 9"/>
          <p:cNvSpPr txBox="1"/>
          <p:nvPr/>
        </p:nvSpPr>
        <p:spPr>
          <a:xfrm>
            <a:off x="1156970" y="2443480"/>
            <a:ext cx="4944745" cy="645160"/>
          </a:xfrm>
          <a:prstGeom prst="rect">
            <a:avLst/>
          </a:prstGeom>
          <a:noFill/>
        </p:spPr>
        <p:txBody>
          <a:bodyPr wrap="square" rtlCol="0" anchor="t">
            <a:spAutoFit/>
          </a:bodyPr>
          <a:p>
            <a:pPr>
              <a:spcBef>
                <a:spcPct val="50000"/>
              </a:spcBef>
            </a:pPr>
            <a:r>
              <a:rPr lang="zh-CN" altLang="en-US" b="1" dirty="0">
                <a:solidFill>
                  <a:srgbClr val="C00000"/>
                </a:solidFill>
                <a:latin typeface="楷体" panose="02010609060101010101" charset="-122"/>
                <a:ea typeface="楷体" panose="02010609060101010101" charset="-122"/>
                <a:sym typeface="+mn-ea"/>
              </a:rPr>
              <a:t>农民的利益受到严重损害，致使苏联农业生产长期停滞</a:t>
            </a:r>
            <a:endParaRPr lang="zh-CN" altLang="en-US"/>
          </a:p>
        </p:txBody>
      </p:sp>
      <p:sp>
        <p:nvSpPr>
          <p:cNvPr id="11" name="文本框 10"/>
          <p:cNvSpPr txBox="1"/>
          <p:nvPr/>
        </p:nvSpPr>
        <p:spPr>
          <a:xfrm>
            <a:off x="8890" y="3088640"/>
            <a:ext cx="2481580" cy="368300"/>
          </a:xfrm>
          <a:prstGeom prst="rect">
            <a:avLst/>
          </a:prstGeom>
          <a:noFill/>
        </p:spPr>
        <p:txBody>
          <a:bodyPr wrap="none" rtlCol="0" anchor="t">
            <a:spAutoFit/>
          </a:bodyPr>
          <a:p>
            <a:r>
              <a:rPr lang="zh-CN" b="1">
                <a:solidFill>
                  <a:srgbClr val="FF0000"/>
                </a:solidFill>
                <a:latin typeface="方正粗黑宋简体" panose="02000000000000000000" charset="-122"/>
                <a:ea typeface="方正粗黑宋简体" panose="02000000000000000000" charset="-122"/>
                <a:cs typeface="方正粗黑宋简体" panose="02000000000000000000" charset="-122"/>
                <a:sym typeface="+mn-ea"/>
              </a:rPr>
              <a:t>苏联模式</a:t>
            </a:r>
            <a:r>
              <a:rPr lang="en-US" altLang="zh-CN" b="1">
                <a:solidFill>
                  <a:srgbClr val="FF0000"/>
                </a:solidFill>
                <a:latin typeface="方正粗黑宋简体" panose="02000000000000000000" charset="-122"/>
                <a:ea typeface="方正粗黑宋简体" panose="02000000000000000000" charset="-122"/>
                <a:cs typeface="方正粗黑宋简体" panose="02000000000000000000" charset="-122"/>
                <a:sym typeface="+mn-ea"/>
              </a:rPr>
              <a:t>—</a:t>
            </a:r>
            <a:r>
              <a:rPr lang="zh-CN" altLang="en-US" b="1">
                <a:solidFill>
                  <a:srgbClr val="FF0000"/>
                </a:solidFill>
                <a:latin typeface="方正粗黑宋简体" panose="02000000000000000000" charset="-122"/>
                <a:ea typeface="方正粗黑宋简体" panose="02000000000000000000" charset="-122"/>
                <a:cs typeface="方正粗黑宋简体" panose="02000000000000000000" charset="-122"/>
                <a:sym typeface="+mn-ea"/>
              </a:rPr>
              <a:t>斯大林模式</a:t>
            </a:r>
            <a:endParaRPr lang="zh-CN" altLang="en-US" b="1">
              <a:solidFill>
                <a:srgbClr val="FF0000"/>
              </a:solidFill>
              <a:latin typeface="方正粗黑宋简体" panose="02000000000000000000" charset="-122"/>
              <a:ea typeface="方正粗黑宋简体" panose="02000000000000000000" charset="-122"/>
              <a:cs typeface="方正粗黑宋简体" panose="02000000000000000000" charset="-122"/>
              <a:sym typeface="+mn-ea"/>
            </a:endParaRPr>
          </a:p>
        </p:txBody>
      </p:sp>
      <p:sp>
        <p:nvSpPr>
          <p:cNvPr id="12" name="文本框 11"/>
          <p:cNvSpPr txBox="1"/>
          <p:nvPr/>
        </p:nvSpPr>
        <p:spPr>
          <a:xfrm>
            <a:off x="8890" y="3389630"/>
            <a:ext cx="5928995" cy="645160"/>
          </a:xfrm>
          <a:prstGeom prst="rect">
            <a:avLst/>
          </a:prstGeom>
          <a:noFill/>
        </p:spPr>
        <p:txBody>
          <a:bodyPr wrap="square" rtlCol="0" anchor="t">
            <a:spAutoFit/>
          </a:bodyPr>
          <a:p>
            <a:pPr indent="457200" algn="l">
              <a:spcBef>
                <a:spcPct val="0"/>
              </a:spcBef>
              <a:buNone/>
            </a:pPr>
            <a:r>
              <a:rPr lang="en-US" altLang="zh-CN" b="1" dirty="0" smtClean="0">
                <a:solidFill>
                  <a:srgbClr val="FF0000"/>
                </a:solidFill>
                <a:latin typeface="楷体" panose="02010609060101010101" charset="-122"/>
                <a:ea typeface="楷体" panose="02010609060101010101" charset="-122"/>
                <a:cs typeface="楷体" panose="02010609060101010101" charset="-122"/>
                <a:sym typeface="+mn-ea"/>
              </a:rPr>
              <a:t>1936</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年</a:t>
            </a:r>
            <a:r>
              <a:rPr lang="zh-CN" altLang="en-US" b="1" dirty="0">
                <a:latin typeface="楷体" panose="02010609060101010101" charset="-122"/>
                <a:ea typeface="楷体" panose="02010609060101010101" charset="-122"/>
                <a:cs typeface="楷体" panose="02010609060101010101" charset="-122"/>
                <a:sym typeface="+mn-ea"/>
              </a:rPr>
              <a:t>苏联</a:t>
            </a:r>
            <a:r>
              <a:rPr lang="zh-CN" altLang="en-US" b="1" dirty="0" smtClean="0">
                <a:latin typeface="楷体" panose="02010609060101010101" charset="-122"/>
                <a:ea typeface="楷体" panose="02010609060101010101" charset="-122"/>
                <a:cs typeface="楷体" panose="02010609060101010101" charset="-122"/>
                <a:sym typeface="+mn-ea"/>
              </a:rPr>
              <a:t>通过</a:t>
            </a:r>
            <a:r>
              <a:rPr lang="zh-CN" altLang="en-US" b="1" dirty="0">
                <a:solidFill>
                  <a:srgbClr val="FF0000"/>
                </a:solidFill>
                <a:latin typeface="楷体" panose="02010609060101010101" charset="-122"/>
                <a:ea typeface="楷体" panose="02010609060101010101" charset="-122"/>
                <a:sym typeface="+mn-ea"/>
              </a:rPr>
              <a:t>新宪法</a:t>
            </a:r>
            <a:r>
              <a:rPr lang="zh-CN" altLang="en-US" b="1" dirty="0" smtClean="0">
                <a:latin typeface="楷体" panose="02010609060101010101" charset="-122"/>
                <a:ea typeface="楷体" panose="02010609060101010101" charset="-122"/>
                <a:cs typeface="楷体" panose="02010609060101010101" charset="-122"/>
                <a:sym typeface="+mn-ea"/>
              </a:rPr>
              <a:t>，新宪法规定，苏联是 </a:t>
            </a:r>
            <a:r>
              <a:rPr lang="zh-CN" altLang="en-US" b="1" dirty="0">
                <a:solidFill>
                  <a:srgbClr val="FF0000"/>
                </a:solidFill>
                <a:latin typeface="楷体" panose="02010609060101010101" charset="-122"/>
                <a:ea typeface="楷体" panose="02010609060101010101" charset="-122"/>
                <a:sym typeface="+mn-ea"/>
              </a:rPr>
              <a:t>工农社会主义</a:t>
            </a:r>
            <a:r>
              <a:rPr lang="zh-CN" altLang="en-US" b="1" dirty="0" smtClean="0">
                <a:solidFill>
                  <a:srgbClr val="FF0000"/>
                </a:solidFill>
                <a:latin typeface="楷体" panose="02010609060101010101" charset="-122"/>
                <a:ea typeface="楷体" panose="02010609060101010101" charset="-122"/>
                <a:sym typeface="+mn-ea"/>
              </a:rPr>
              <a:t>国家</a:t>
            </a:r>
            <a:r>
              <a:rPr lang="zh-CN" altLang="en-US" b="1" dirty="0" smtClean="0">
                <a:latin typeface="楷体" panose="02010609060101010101" charset="-122"/>
                <a:ea typeface="楷体" panose="02010609060101010101" charset="-122"/>
                <a:cs typeface="楷体" panose="02010609060101010101" charset="-122"/>
                <a:sym typeface="+mn-ea"/>
              </a:rPr>
              <a:t>。新宪法也标志着</a:t>
            </a:r>
            <a:r>
              <a:rPr lang="zh-CN" altLang="en-US" b="1" dirty="0">
                <a:solidFill>
                  <a:srgbClr val="FF0000"/>
                </a:solidFill>
                <a:latin typeface="楷体" panose="02010609060101010101" charset="-122"/>
                <a:ea typeface="楷体" panose="02010609060101010101" charset="-122"/>
                <a:sym typeface="+mn-ea"/>
              </a:rPr>
              <a:t>苏联模式</a:t>
            </a:r>
            <a:r>
              <a:rPr lang="zh-CN" altLang="en-US" b="1" dirty="0" smtClean="0">
                <a:latin typeface="楷体" panose="02010609060101010101" charset="-122"/>
                <a:ea typeface="楷体" panose="02010609060101010101" charset="-122"/>
                <a:cs typeface="楷体" panose="02010609060101010101" charset="-122"/>
                <a:sym typeface="+mn-ea"/>
              </a:rPr>
              <a:t>的</a:t>
            </a:r>
            <a:r>
              <a:rPr lang="zh-CN" altLang="en-US" b="1" dirty="0">
                <a:latin typeface="楷体" panose="02010609060101010101" charset="-122"/>
                <a:ea typeface="楷体" panose="02010609060101010101" charset="-122"/>
                <a:cs typeface="楷体" panose="02010609060101010101" charset="-122"/>
                <a:sym typeface="+mn-ea"/>
              </a:rPr>
              <a:t>形成</a:t>
            </a:r>
            <a:r>
              <a:rPr lang="zh-CN" altLang="en-US" b="1" dirty="0" smtClean="0">
                <a:latin typeface="楷体" panose="02010609060101010101" charset="-122"/>
                <a:ea typeface="楷体" panose="02010609060101010101" charset="-122"/>
                <a:cs typeface="楷体" panose="02010609060101010101" charset="-122"/>
                <a:sym typeface="+mn-ea"/>
              </a:rPr>
              <a:t>。</a:t>
            </a:r>
            <a:endParaRPr lang="zh-CN" altLang="en-US"/>
          </a:p>
        </p:txBody>
      </p:sp>
      <p:sp>
        <p:nvSpPr>
          <p:cNvPr id="13" name="文本框 12"/>
          <p:cNvSpPr txBox="1"/>
          <p:nvPr/>
        </p:nvSpPr>
        <p:spPr>
          <a:xfrm>
            <a:off x="702945" y="4034790"/>
            <a:ext cx="5398770" cy="1198880"/>
          </a:xfrm>
          <a:prstGeom prst="rect">
            <a:avLst/>
          </a:prstGeom>
          <a:noFill/>
        </p:spPr>
        <p:txBody>
          <a:bodyPr wrap="square" rtlCol="0" anchor="t">
            <a:spAutoFit/>
          </a:bodyPr>
          <a:p>
            <a:pPr algn="l"/>
            <a:r>
              <a:rPr lang="zh-CN" altLang="en-US" b="1" smtClean="0">
                <a:solidFill>
                  <a:srgbClr val="FF0000"/>
                </a:solidFill>
                <a:latin typeface="楷体" panose="02010609060101010101" charset="-122"/>
                <a:ea typeface="楷体" panose="02010609060101010101" charset="-122"/>
                <a:cs typeface="楷体" panose="02010609060101010101" charset="-122"/>
                <a:sym typeface="+mn-ea"/>
              </a:rPr>
              <a:t>经济上：建立</a:t>
            </a:r>
            <a:r>
              <a:rPr lang="zh-CN" altLang="en-US" b="1">
                <a:solidFill>
                  <a:srgbClr val="FF0000"/>
                </a:solidFill>
                <a:latin typeface="楷体" panose="02010609060101010101" charset="-122"/>
                <a:ea typeface="楷体" panose="02010609060101010101" charset="-122"/>
                <a:cs typeface="楷体" panose="02010609060101010101" charset="-122"/>
                <a:sym typeface="+mn-ea"/>
              </a:rPr>
              <a:t>单一生产资料公有制，实行自上而下的指令性计划</a:t>
            </a:r>
            <a:r>
              <a:rPr lang="zh-CN" altLang="en-US" b="1" smtClean="0">
                <a:solidFill>
                  <a:srgbClr val="FF0000"/>
                </a:solidFill>
                <a:latin typeface="楷体" panose="02010609060101010101" charset="-122"/>
                <a:ea typeface="楷体" panose="02010609060101010101" charset="-122"/>
                <a:cs typeface="楷体" panose="02010609060101010101" charset="-122"/>
                <a:sym typeface="+mn-ea"/>
              </a:rPr>
              <a:t>经济体制；</a:t>
            </a:r>
            <a:endParaRPr lang="zh-CN" altLang="en-US" b="1" smtClean="0">
              <a:solidFill>
                <a:srgbClr val="FF0000"/>
              </a:solidFill>
              <a:latin typeface="楷体" panose="02010609060101010101" charset="-122"/>
              <a:ea typeface="楷体" panose="02010609060101010101" charset="-122"/>
              <a:cs typeface="楷体" panose="02010609060101010101" charset="-122"/>
              <a:sym typeface="+mn-ea"/>
            </a:endParaRPr>
          </a:p>
          <a:p>
            <a:pPr algn="l"/>
            <a:r>
              <a:rPr lang="zh-CN" altLang="en-US" b="1" smtClean="0">
                <a:solidFill>
                  <a:srgbClr val="FF0000"/>
                </a:solidFill>
                <a:latin typeface="楷体" panose="02010609060101010101" charset="-122"/>
                <a:ea typeface="楷体" panose="02010609060101010101" charset="-122"/>
                <a:cs typeface="微软雅黑" panose="020B0503020204020204" charset="-122"/>
                <a:sym typeface="+mn-ea"/>
              </a:rPr>
              <a:t>政治上：权力</a:t>
            </a:r>
            <a:r>
              <a:rPr lang="zh-CN" altLang="en-US" b="1">
                <a:solidFill>
                  <a:srgbClr val="FF0000"/>
                </a:solidFill>
                <a:latin typeface="楷体" panose="02010609060101010101" charset="-122"/>
                <a:ea typeface="楷体" panose="02010609060101010101" charset="-122"/>
                <a:cs typeface="微软雅黑" panose="020B0503020204020204" charset="-122"/>
                <a:sym typeface="+mn-ea"/>
              </a:rPr>
              <a:t>高度集中。各级领导实际上由上级指派，基本不受群众监督</a:t>
            </a:r>
            <a:r>
              <a:rPr lang="zh-CN" altLang="en-US">
                <a:solidFill>
                  <a:srgbClr val="FF0000"/>
                </a:solidFill>
                <a:latin typeface="黑体" panose="02010609060101010101" pitchFamily="49" charset="-122"/>
                <a:ea typeface="黑体" panose="02010609060101010101" pitchFamily="49" charset="-122"/>
                <a:cs typeface="微软雅黑" panose="020B0503020204020204" charset="-122"/>
                <a:sym typeface="+mn-ea"/>
              </a:rPr>
              <a:t>。</a:t>
            </a:r>
            <a:endParaRPr lang="zh-CN" altLang="en-US"/>
          </a:p>
        </p:txBody>
      </p:sp>
      <p:sp>
        <p:nvSpPr>
          <p:cNvPr id="14" name="文本框 13"/>
          <p:cNvSpPr txBox="1"/>
          <p:nvPr/>
        </p:nvSpPr>
        <p:spPr>
          <a:xfrm>
            <a:off x="8890" y="4034790"/>
            <a:ext cx="872490" cy="368300"/>
          </a:xfrm>
          <a:prstGeom prst="rect">
            <a:avLst/>
          </a:prstGeom>
          <a:noFill/>
        </p:spPr>
        <p:txBody>
          <a:bodyPr wrap="none" rtlCol="0" anchor="t">
            <a:spAutoFit/>
          </a:bodyPr>
          <a:p>
            <a:r>
              <a:rPr lang="zh-CN" altLang="en-US" b="1">
                <a:latin typeface="方正粗黑宋简体" panose="02000000000000000000" charset="-122"/>
                <a:ea typeface="方正粗黑宋简体" panose="02000000000000000000" charset="-122"/>
                <a:sym typeface="+mn-ea"/>
              </a:rPr>
              <a:t>表现：</a:t>
            </a:r>
            <a:endParaRPr lang="zh-CN" altLang="en-US" b="1">
              <a:latin typeface="方正粗黑宋简体" panose="02000000000000000000" charset="-122"/>
              <a:ea typeface="方正粗黑宋简体" panose="02000000000000000000" charset="-122"/>
              <a:sym typeface="+mn-ea"/>
            </a:endParaRPr>
          </a:p>
        </p:txBody>
      </p:sp>
      <p:sp>
        <p:nvSpPr>
          <p:cNvPr id="15" name="文本框 14"/>
          <p:cNvSpPr txBox="1"/>
          <p:nvPr/>
        </p:nvSpPr>
        <p:spPr>
          <a:xfrm>
            <a:off x="8890" y="5233670"/>
            <a:ext cx="872490" cy="368300"/>
          </a:xfrm>
          <a:prstGeom prst="rect">
            <a:avLst/>
          </a:prstGeom>
          <a:noFill/>
        </p:spPr>
        <p:txBody>
          <a:bodyPr wrap="none" rtlCol="0" anchor="t">
            <a:spAutoFit/>
          </a:bodyPr>
          <a:p>
            <a:r>
              <a:rPr lang="zh-CN" altLang="en-US" b="1">
                <a:latin typeface="方正粗黑宋简体" panose="02000000000000000000" charset="-122"/>
                <a:ea typeface="方正粗黑宋简体" panose="02000000000000000000" charset="-122"/>
                <a:sym typeface="+mn-ea"/>
              </a:rPr>
              <a:t>特点：</a:t>
            </a:r>
            <a:endParaRPr lang="zh-CN" altLang="en-US" b="1">
              <a:latin typeface="方正粗黑宋简体" panose="02000000000000000000" charset="-122"/>
              <a:ea typeface="方正粗黑宋简体" panose="02000000000000000000" charset="-122"/>
              <a:sym typeface="+mn-ea"/>
            </a:endParaRPr>
          </a:p>
        </p:txBody>
      </p:sp>
      <p:sp>
        <p:nvSpPr>
          <p:cNvPr id="16" name="文本框 15"/>
          <p:cNvSpPr txBox="1"/>
          <p:nvPr/>
        </p:nvSpPr>
        <p:spPr>
          <a:xfrm>
            <a:off x="702945" y="5233670"/>
            <a:ext cx="5010150" cy="368300"/>
          </a:xfrm>
          <a:prstGeom prst="rect">
            <a:avLst/>
          </a:prstGeom>
          <a:noFill/>
        </p:spPr>
        <p:txBody>
          <a:bodyPr wrap="none" rtlCol="0" anchor="t">
            <a:spAutoFit/>
          </a:bodyPr>
          <a:p>
            <a:r>
              <a:rPr lang="zh-CN" altLang="en-US" b="1">
                <a:solidFill>
                  <a:srgbClr val="FF0000"/>
                </a:solidFill>
                <a:latin typeface="楷体" panose="02010609060101010101" charset="-122"/>
                <a:ea typeface="楷体" panose="02010609060101010101" charset="-122"/>
                <a:sym typeface="+mn-ea"/>
              </a:rPr>
              <a:t>高度集中的计划经济体制和高度集权的政治体制</a:t>
            </a:r>
            <a:endParaRPr lang="zh-CN" altLang="en-US"/>
          </a:p>
        </p:txBody>
      </p:sp>
      <p:sp>
        <p:nvSpPr>
          <p:cNvPr id="17" name="文本框 16"/>
          <p:cNvSpPr txBox="1"/>
          <p:nvPr/>
        </p:nvSpPr>
        <p:spPr>
          <a:xfrm>
            <a:off x="8890" y="5601970"/>
            <a:ext cx="872490" cy="368300"/>
          </a:xfrm>
          <a:prstGeom prst="rect">
            <a:avLst/>
          </a:prstGeom>
          <a:noFill/>
        </p:spPr>
        <p:txBody>
          <a:bodyPr wrap="none" rtlCol="0" anchor="t">
            <a:spAutoFit/>
          </a:bodyPr>
          <a:p>
            <a:r>
              <a:rPr lang="zh-CN" altLang="en-US" b="1" dirty="0">
                <a:latin typeface="方正粗黑宋简体" panose="02000000000000000000" charset="-122"/>
                <a:ea typeface="方正粗黑宋简体" panose="02000000000000000000" charset="-122"/>
                <a:sym typeface="+mn-ea"/>
              </a:rPr>
              <a:t>评价：</a:t>
            </a:r>
            <a:endParaRPr lang="zh-CN" altLang="en-US" b="1" dirty="0">
              <a:latin typeface="方正粗黑宋简体" panose="02000000000000000000" charset="-122"/>
              <a:ea typeface="方正粗黑宋简体" panose="02000000000000000000" charset="-122"/>
              <a:sym typeface="+mn-ea"/>
            </a:endParaRPr>
          </a:p>
        </p:txBody>
      </p:sp>
      <p:sp>
        <p:nvSpPr>
          <p:cNvPr id="18" name="文本框 17"/>
          <p:cNvSpPr txBox="1"/>
          <p:nvPr/>
        </p:nvSpPr>
        <p:spPr>
          <a:xfrm>
            <a:off x="702945" y="5601970"/>
            <a:ext cx="6486525" cy="1198880"/>
          </a:xfrm>
          <a:prstGeom prst="rect">
            <a:avLst/>
          </a:prstGeom>
          <a:noFill/>
        </p:spPr>
        <p:txBody>
          <a:bodyPr wrap="square" rtlCol="0" anchor="t">
            <a:spAutoFit/>
          </a:bodyPr>
          <a:p>
            <a:r>
              <a:rPr lang="zh-CN" altLang="en-US" b="1" dirty="0">
                <a:solidFill>
                  <a:schemeClr val="tx1"/>
                </a:solidFill>
                <a:latin typeface="楷体" panose="02010609060101010101" charset="-122"/>
                <a:ea typeface="楷体" panose="02010609060101010101" charset="-122"/>
                <a:cs typeface="楷体" panose="02010609060101010101" charset="-122"/>
                <a:sym typeface="+mn-ea"/>
              </a:rPr>
              <a:t>①积极：</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苏联模式在特定的历史条件下促进了苏联经济社会快速发展，也为苏联军民夺取反法西斯战争胜利发挥了重要作用；</a:t>
            </a:r>
            <a:endParaRPr lang="zh-CN" altLang="en-US" b="1" dirty="0">
              <a:solidFill>
                <a:srgbClr val="FF0000"/>
              </a:solidFill>
              <a:latin typeface="楷体" panose="02010609060101010101" charset="-122"/>
              <a:ea typeface="楷体" panose="02010609060101010101" charset="-122"/>
              <a:cs typeface="楷体" panose="02010609060101010101" charset="-122"/>
              <a:sym typeface="+mn-ea"/>
            </a:endParaRPr>
          </a:p>
          <a:p>
            <a:r>
              <a:rPr lang="zh-CN" altLang="en-US" b="1" dirty="0">
                <a:solidFill>
                  <a:schemeClr val="tx1"/>
                </a:solidFill>
                <a:latin typeface="楷体" panose="02010609060101010101" charset="-122"/>
                <a:ea typeface="楷体" panose="02010609060101010101" charset="-122"/>
                <a:cs typeface="楷体" panose="02010609060101010101" charset="-122"/>
                <a:sym typeface="+mn-ea"/>
              </a:rPr>
              <a:t>②消极：</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由于没有尊重经济规律，苏联模式的弊端日益暴露，成为经济社会发展的严重体制障碍，成为苏联解体的根本原因。</a:t>
            </a:r>
            <a:endParaRPr lang="zh-CN" altLang="en-US" b="1" dirty="0">
              <a:solidFill>
                <a:srgbClr val="FF0000"/>
              </a:solidFill>
              <a:latin typeface="楷体" panose="02010609060101010101" charset="-122"/>
              <a:ea typeface="楷体" panose="02010609060101010101" charset="-122"/>
              <a:cs typeface="楷体" panose="02010609060101010101" charset="-122"/>
              <a:sym typeface="+mn-ea"/>
            </a:endParaRPr>
          </a:p>
        </p:txBody>
      </p:sp>
      <p:sp>
        <p:nvSpPr>
          <p:cNvPr id="2" name="文本框 1"/>
          <p:cNvSpPr txBox="1"/>
          <p:nvPr/>
        </p:nvSpPr>
        <p:spPr>
          <a:xfrm>
            <a:off x="5937885" y="-1905"/>
            <a:ext cx="3171190" cy="368300"/>
          </a:xfrm>
          <a:prstGeom prst="rect">
            <a:avLst/>
          </a:prstGeom>
          <a:noFill/>
        </p:spPr>
        <p:txBody>
          <a:bodyPr wrap="none" rtlCol="0" anchor="t">
            <a:spAutoFit/>
          </a:bodyPr>
          <a:p>
            <a:r>
              <a:rPr lang="zh-CN" altLang="en-US" b="1" dirty="0">
                <a:solidFill>
                  <a:srgbClr val="FF0000"/>
                </a:solidFill>
                <a:latin typeface="方正粗黑宋简体" panose="02000000000000000000" charset="-122"/>
                <a:ea typeface="方正粗黑宋简体" panose="02000000000000000000" charset="-122"/>
                <a:sym typeface="+mn-ea"/>
              </a:rPr>
              <a:t>比较苏联模式与中国特色模式</a:t>
            </a:r>
            <a:endParaRPr lang="zh-CN" altLang="en-US" b="1" dirty="0">
              <a:solidFill>
                <a:srgbClr val="FF0000"/>
              </a:solidFill>
              <a:latin typeface="方正粗黑宋简体" panose="02000000000000000000" charset="-122"/>
              <a:ea typeface="方正粗黑宋简体" panose="02000000000000000000" charset="-122"/>
              <a:sym typeface="+mn-ea"/>
            </a:endParaRPr>
          </a:p>
        </p:txBody>
      </p:sp>
      <p:graphicFrame>
        <p:nvGraphicFramePr>
          <p:cNvPr id="29698" name="表格 29697"/>
          <p:cNvGraphicFramePr/>
          <p:nvPr>
            <p:custDataLst>
              <p:tags r:id="rId1"/>
            </p:custDataLst>
          </p:nvPr>
        </p:nvGraphicFramePr>
        <p:xfrm>
          <a:off x="5937885" y="366395"/>
          <a:ext cx="6237605" cy="4105275"/>
        </p:xfrm>
        <a:graphic>
          <a:graphicData uri="http://schemas.openxmlformats.org/drawingml/2006/table">
            <a:tbl>
              <a:tblPr/>
              <a:tblGrid>
                <a:gridCol w="1774190"/>
                <a:gridCol w="2117725"/>
                <a:gridCol w="2345690"/>
              </a:tblGrid>
              <a:tr h="55118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spcBef>
                          <a:spcPct val="20000"/>
                        </a:spcBef>
                        <a:buClr>
                          <a:schemeClr val="bg2"/>
                        </a:buClr>
                        <a:buSzPct val="75000"/>
                        <a:buFont typeface="Wingdings" panose="05000000000000000000" pitchFamily="2" charset="2"/>
                        <a:buNone/>
                      </a:pPr>
                      <a:endParaRPr lang="zh-CN" altLang="en-US" sz="2000" b="1" dirty="0">
                        <a:solidFill>
                          <a:schemeClr val="tx1"/>
                        </a:solidFill>
                        <a:latin typeface="楷体" panose="02010609060101010101" charset="-122"/>
                        <a:ea typeface="楷体" panose="02010609060101010101" charset="-122"/>
                      </a:endParaRPr>
                    </a:p>
                  </a:txBody>
                  <a:tcPr marL="68580" marR="68580" marT="45721" marB="4572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spcBef>
                          <a:spcPct val="20000"/>
                        </a:spcBef>
                        <a:buClr>
                          <a:schemeClr val="bg2"/>
                        </a:buClr>
                        <a:buSzPct val="75000"/>
                        <a:buFont typeface="Wingdings" panose="05000000000000000000" pitchFamily="2" charset="2"/>
                        <a:buNone/>
                      </a:pPr>
                      <a:r>
                        <a:rPr lang="zh-CN" altLang="en-US" sz="2000" b="1" dirty="0">
                          <a:solidFill>
                            <a:schemeClr val="tx1"/>
                          </a:solidFill>
                          <a:latin typeface="楷体" panose="02010609060101010101" charset="-122"/>
                          <a:ea typeface="楷体" panose="02010609060101010101" charset="-122"/>
                          <a:cs typeface="楷体" panose="02010609060101010101" charset="-122"/>
                        </a:rPr>
                        <a:t>苏联模式 </a:t>
                      </a:r>
                      <a:endParaRPr lang="zh-CN" altLang="en-US" sz="2000" b="1" dirty="0">
                        <a:solidFill>
                          <a:schemeClr val="tx1"/>
                        </a:solidFill>
                        <a:latin typeface="楷体" panose="02010609060101010101" charset="-122"/>
                        <a:ea typeface="楷体" panose="02010609060101010101" charset="-122"/>
                        <a:cs typeface="楷体" panose="02010609060101010101" charset="-122"/>
                      </a:endParaRPr>
                    </a:p>
                  </a:txBody>
                  <a:tcPr marL="68580" marR="68580" marT="45721" marB="4572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spcBef>
                          <a:spcPct val="20000"/>
                        </a:spcBef>
                        <a:buClr>
                          <a:schemeClr val="bg2"/>
                        </a:buClr>
                        <a:buSzPct val="75000"/>
                        <a:buFont typeface="Wingdings" panose="05000000000000000000" pitchFamily="2" charset="2"/>
                        <a:buNone/>
                      </a:pPr>
                      <a:r>
                        <a:rPr lang="zh-CN" altLang="en-US" sz="2000" b="1" dirty="0">
                          <a:solidFill>
                            <a:srgbClr val="FF0000"/>
                          </a:solidFill>
                          <a:latin typeface="楷体" panose="02010609060101010101" charset="-122"/>
                          <a:ea typeface="楷体" panose="02010609060101010101" charset="-122"/>
                        </a:rPr>
                        <a:t>中国特色模式</a:t>
                      </a:r>
                      <a:endParaRPr lang="zh-CN" altLang="en-US" sz="2000" b="1" dirty="0">
                        <a:solidFill>
                          <a:srgbClr val="FF0000"/>
                        </a:solidFill>
                        <a:latin typeface="楷体" panose="02010609060101010101" charset="-122"/>
                        <a:ea typeface="楷体" panose="02010609060101010101" charset="-122"/>
                      </a:endParaRPr>
                    </a:p>
                  </a:txBody>
                  <a:tcPr marL="68580" marR="68580" marT="45721" marB="4572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75311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spcBef>
                          <a:spcPct val="20000"/>
                        </a:spcBef>
                        <a:buClr>
                          <a:schemeClr val="bg2"/>
                        </a:buClr>
                        <a:buSzPct val="75000"/>
                        <a:buFont typeface="Wingdings" panose="05000000000000000000" pitchFamily="2" charset="2"/>
                        <a:buNone/>
                      </a:pPr>
                      <a:r>
                        <a:rPr lang="zh-CN" altLang="en-US" sz="2000" b="1" dirty="0">
                          <a:solidFill>
                            <a:schemeClr val="tx1"/>
                          </a:solidFill>
                          <a:latin typeface="楷体" panose="02010609060101010101" charset="-122"/>
                          <a:ea typeface="楷体" panose="02010609060101010101" charset="-122"/>
                        </a:rPr>
                        <a:t>所有制</a:t>
                      </a:r>
                      <a:endParaRPr lang="zh-CN" altLang="en-US" sz="2000" b="1" dirty="0">
                        <a:solidFill>
                          <a:schemeClr val="tx1"/>
                        </a:solidFill>
                        <a:latin typeface="楷体" panose="02010609060101010101" charset="-122"/>
                        <a:ea typeface="楷体" panose="02010609060101010101" charset="-122"/>
                      </a:endParaRPr>
                    </a:p>
                    <a:p>
                      <a:pPr lvl="0" algn="ctr" eaLnBrk="1" hangingPunct="1">
                        <a:spcBef>
                          <a:spcPct val="20000"/>
                        </a:spcBef>
                        <a:buClr>
                          <a:schemeClr val="bg2"/>
                        </a:buClr>
                        <a:buSzPct val="75000"/>
                        <a:buFont typeface="Wingdings" panose="05000000000000000000" pitchFamily="2" charset="2"/>
                        <a:buNone/>
                      </a:pPr>
                      <a:endParaRPr lang="zh-CN" altLang="en-US" sz="2000" b="1" dirty="0">
                        <a:solidFill>
                          <a:schemeClr val="tx1"/>
                        </a:solidFill>
                        <a:latin typeface="楷体" panose="02010609060101010101" charset="-122"/>
                        <a:ea typeface="楷体" panose="02010609060101010101" charset="-122"/>
                      </a:endParaRPr>
                    </a:p>
                  </a:txBody>
                  <a:tcPr marL="68580" marR="68580" marT="45721" marB="45721" anchor="ctr" anchorCtr="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spcBef>
                          <a:spcPct val="20000"/>
                        </a:spcBef>
                        <a:buClr>
                          <a:schemeClr val="bg2"/>
                        </a:buClr>
                        <a:buSzPct val="75000"/>
                        <a:buFont typeface="Wingdings" panose="05000000000000000000" pitchFamily="2" charset="2"/>
                        <a:buNone/>
                      </a:pPr>
                      <a:r>
                        <a:rPr lang="zh-CN" altLang="en-US" sz="2000" b="1" dirty="0">
                          <a:solidFill>
                            <a:schemeClr val="tx1"/>
                          </a:solidFill>
                          <a:latin typeface="楷体" panose="02010609060101010101" charset="-122"/>
                          <a:ea typeface="楷体" panose="02010609060101010101" charset="-122"/>
                          <a:sym typeface="+mn-ea"/>
                        </a:rPr>
                        <a:t>单一的公有制</a:t>
                      </a:r>
                      <a:endParaRPr lang="zh-CN" altLang="en-US" sz="2000" b="1" dirty="0">
                        <a:solidFill>
                          <a:schemeClr val="tx1"/>
                        </a:solidFill>
                        <a:latin typeface="楷体" panose="02010609060101010101" charset="-122"/>
                        <a:ea typeface="楷体" panose="02010609060101010101" charset="-122"/>
                        <a:sym typeface="+mn-ea"/>
                      </a:endParaRPr>
                    </a:p>
                  </a:txBody>
                  <a:tcPr marL="68580" marR="68580" marT="45721" marB="4572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spcBef>
                          <a:spcPct val="20000"/>
                        </a:spcBef>
                        <a:buClr>
                          <a:schemeClr val="bg2"/>
                        </a:buClr>
                        <a:buSzPct val="75000"/>
                        <a:buFont typeface="Wingdings" panose="05000000000000000000" pitchFamily="2" charset="2"/>
                        <a:buNone/>
                      </a:pPr>
                      <a:r>
                        <a:rPr lang="zh-CN" altLang="en-US" sz="2000" b="1" dirty="0">
                          <a:solidFill>
                            <a:srgbClr val="FF0000"/>
                          </a:solidFill>
                          <a:latin typeface="楷体" panose="02010609060101010101" charset="-122"/>
                          <a:ea typeface="楷体" panose="02010609060101010101" charset="-122"/>
                          <a:cs typeface="楷体" panose="02010609060101010101" charset="-122"/>
                          <a:sym typeface="+mn-ea"/>
                        </a:rPr>
                        <a:t>公有制为主，多种所有制</a:t>
                      </a:r>
                      <a:r>
                        <a:rPr lang="zh-CN" altLang="en-US" sz="2000" b="1" dirty="0">
                          <a:solidFill>
                            <a:srgbClr val="000000"/>
                          </a:solidFill>
                          <a:latin typeface="楷体" panose="02010609060101010101" charset="-122"/>
                          <a:ea typeface="楷体" panose="02010609060101010101" charset="-122"/>
                          <a:cs typeface="楷体" panose="02010609060101010101" charset="-122"/>
                          <a:sym typeface="+mn-ea"/>
                        </a:rPr>
                        <a:t> </a:t>
                      </a:r>
                      <a:r>
                        <a:rPr lang="zh-CN" altLang="en-US" sz="2000" b="1" dirty="0">
                          <a:solidFill>
                            <a:srgbClr val="FF0000"/>
                          </a:solidFill>
                          <a:latin typeface="楷体" panose="02010609060101010101" charset="-122"/>
                          <a:ea typeface="楷体" panose="02010609060101010101" charset="-122"/>
                          <a:cs typeface="楷体" panose="02010609060101010101" charset="-122"/>
                          <a:sym typeface="+mn-ea"/>
                        </a:rPr>
                        <a:t>并存</a:t>
                      </a:r>
                      <a:endParaRPr lang="zh-CN" altLang="zh-CN" sz="2000" dirty="0">
                        <a:latin typeface="楷体" panose="02010609060101010101" charset="-122"/>
                        <a:ea typeface="楷体" panose="02010609060101010101" charset="-122"/>
                        <a:cs typeface="楷体" panose="02010609060101010101" charset="-122"/>
                      </a:endParaRPr>
                    </a:p>
                  </a:txBody>
                  <a:tcPr marL="68580" marR="68580" marT="45721" marB="4572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80772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spcBef>
                          <a:spcPct val="20000"/>
                        </a:spcBef>
                        <a:buClr>
                          <a:schemeClr val="bg2"/>
                        </a:buClr>
                        <a:buSzPct val="75000"/>
                        <a:buFont typeface="Wingdings" panose="05000000000000000000" pitchFamily="2" charset="2"/>
                        <a:buNone/>
                      </a:pPr>
                      <a:r>
                        <a:rPr lang="zh-CN" altLang="en-US" sz="2000" b="1" dirty="0">
                          <a:solidFill>
                            <a:schemeClr val="tx1"/>
                          </a:solidFill>
                          <a:latin typeface="楷体" panose="02010609060101010101" charset="-122"/>
                          <a:ea typeface="楷体" panose="02010609060101010101" charset="-122"/>
                        </a:rPr>
                        <a:t>经济体制</a:t>
                      </a:r>
                      <a:endParaRPr lang="zh-CN" altLang="en-US" sz="2000" b="1" dirty="0">
                        <a:solidFill>
                          <a:schemeClr val="tx1"/>
                        </a:solidFill>
                        <a:latin typeface="楷体" panose="02010609060101010101" charset="-122"/>
                        <a:ea typeface="楷体" panose="02010609060101010101" charset="-122"/>
                      </a:endParaRPr>
                    </a:p>
                    <a:p>
                      <a:pPr lvl="0" algn="ctr" eaLnBrk="1" hangingPunct="1">
                        <a:spcBef>
                          <a:spcPct val="20000"/>
                        </a:spcBef>
                        <a:buClr>
                          <a:schemeClr val="bg2"/>
                        </a:buClr>
                        <a:buSzPct val="75000"/>
                        <a:buFont typeface="Wingdings" panose="05000000000000000000" pitchFamily="2" charset="2"/>
                        <a:buNone/>
                      </a:pPr>
                      <a:endParaRPr lang="zh-CN" altLang="en-US" sz="2000" b="1" dirty="0">
                        <a:solidFill>
                          <a:schemeClr val="tx1"/>
                        </a:solidFill>
                        <a:latin typeface="楷体" panose="02010609060101010101" charset="-122"/>
                        <a:ea typeface="楷体" panose="02010609060101010101" charset="-122"/>
                      </a:endParaRPr>
                    </a:p>
                  </a:txBody>
                  <a:tcPr marL="68580" marR="68580" marT="45721" marB="45721" anchor="ctr" anchorCtr="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spcBef>
                          <a:spcPct val="20000"/>
                        </a:spcBef>
                        <a:buClr>
                          <a:schemeClr val="bg2"/>
                        </a:buClr>
                        <a:buSzPct val="75000"/>
                        <a:buFont typeface="Wingdings" panose="05000000000000000000" pitchFamily="2" charset="2"/>
                        <a:buNone/>
                      </a:pPr>
                      <a:r>
                        <a:rPr lang="zh-CN" altLang="en-US" sz="2000" b="1" dirty="0">
                          <a:solidFill>
                            <a:schemeClr val="tx1"/>
                          </a:solidFill>
                          <a:latin typeface="楷体" panose="02010609060101010101" charset="-122"/>
                          <a:ea typeface="楷体" panose="02010609060101010101" charset="-122"/>
                          <a:sym typeface="+mn-ea"/>
                        </a:rPr>
                        <a:t>高度集中计划经济体制</a:t>
                      </a:r>
                      <a:endParaRPr lang="zh-CN" altLang="en-US" sz="2000" b="1" dirty="0">
                        <a:solidFill>
                          <a:schemeClr val="tx1"/>
                        </a:solidFill>
                        <a:latin typeface="楷体" panose="02010609060101010101" charset="-122"/>
                        <a:ea typeface="楷体" panose="02010609060101010101" charset="-122"/>
                        <a:sym typeface="+mn-ea"/>
                      </a:endParaRPr>
                    </a:p>
                  </a:txBody>
                  <a:tcPr marL="68580" marR="68580" marT="45721" marB="4572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spcBef>
                          <a:spcPct val="20000"/>
                        </a:spcBef>
                        <a:buClr>
                          <a:schemeClr val="bg2"/>
                        </a:buClr>
                        <a:buSzPct val="75000"/>
                        <a:buFont typeface="Wingdings" panose="05000000000000000000" pitchFamily="2" charset="2"/>
                        <a:buNone/>
                      </a:pPr>
                      <a:r>
                        <a:rPr lang="zh-CN" altLang="en-US" sz="2000" b="1" dirty="0">
                          <a:solidFill>
                            <a:srgbClr val="FF0000"/>
                          </a:solidFill>
                          <a:latin typeface="楷体" panose="02010609060101010101" charset="-122"/>
                          <a:ea typeface="楷体" panose="02010609060101010101" charset="-122"/>
                          <a:sym typeface="+mn-ea"/>
                        </a:rPr>
                        <a:t>社会主义市场经济体制</a:t>
                      </a:r>
                      <a:endParaRPr lang="zh-CN" altLang="zh-CN" sz="2000" dirty="0">
                        <a:latin typeface="楷体" panose="02010609060101010101" charset="-122"/>
                        <a:ea typeface="楷体" panose="02010609060101010101" charset="-122"/>
                      </a:endParaRPr>
                    </a:p>
                  </a:txBody>
                  <a:tcPr marL="68580" marR="68580" marT="45721" marB="4572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85979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spcBef>
                          <a:spcPct val="20000"/>
                        </a:spcBef>
                        <a:buClr>
                          <a:schemeClr val="bg2"/>
                        </a:buClr>
                        <a:buSzPct val="75000"/>
                        <a:buFont typeface="Wingdings" panose="05000000000000000000" pitchFamily="2" charset="2"/>
                        <a:buNone/>
                      </a:pPr>
                      <a:r>
                        <a:rPr lang="zh-CN" altLang="en-US" sz="2000" b="1" dirty="0">
                          <a:solidFill>
                            <a:schemeClr val="tx1"/>
                          </a:solidFill>
                          <a:latin typeface="楷体" panose="02010609060101010101" charset="-122"/>
                          <a:ea typeface="楷体" panose="02010609060101010101" charset="-122"/>
                        </a:rPr>
                        <a:t>工业化道路</a:t>
                      </a:r>
                      <a:endParaRPr lang="zh-CN" altLang="en-US" sz="2000" b="1" dirty="0">
                        <a:solidFill>
                          <a:schemeClr val="tx1"/>
                        </a:solidFill>
                        <a:latin typeface="楷体" panose="02010609060101010101" charset="-122"/>
                        <a:ea typeface="楷体" panose="02010609060101010101" charset="-122"/>
                      </a:endParaRPr>
                    </a:p>
                    <a:p>
                      <a:pPr lvl="0" algn="ctr" eaLnBrk="1" hangingPunct="1">
                        <a:spcBef>
                          <a:spcPct val="20000"/>
                        </a:spcBef>
                        <a:buClr>
                          <a:schemeClr val="bg2"/>
                        </a:buClr>
                        <a:buSzPct val="75000"/>
                        <a:buFont typeface="Wingdings" panose="05000000000000000000" pitchFamily="2" charset="2"/>
                        <a:buNone/>
                      </a:pPr>
                      <a:endParaRPr lang="zh-CN" altLang="en-US" sz="2000" b="1" dirty="0">
                        <a:solidFill>
                          <a:schemeClr val="tx1"/>
                        </a:solidFill>
                        <a:latin typeface="楷体" panose="02010609060101010101" charset="-122"/>
                        <a:ea typeface="楷体" panose="02010609060101010101" charset="-122"/>
                      </a:endParaRPr>
                    </a:p>
                  </a:txBody>
                  <a:tcPr marL="68580" marR="68580" marT="45721" marB="45721" anchor="ctr" anchorCtr="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spcBef>
                          <a:spcPct val="20000"/>
                        </a:spcBef>
                        <a:buClr>
                          <a:schemeClr val="bg2"/>
                        </a:buClr>
                        <a:buSzPct val="75000"/>
                        <a:buFont typeface="Wingdings" panose="05000000000000000000" pitchFamily="2" charset="2"/>
                        <a:buNone/>
                      </a:pPr>
                      <a:r>
                        <a:rPr lang="zh-CN" altLang="en-US" sz="2000" b="1" dirty="0">
                          <a:solidFill>
                            <a:schemeClr val="tx1"/>
                          </a:solidFill>
                          <a:latin typeface="楷体" panose="02010609060101010101" charset="-122"/>
                          <a:ea typeface="楷体" panose="02010609060101010101" charset="-122"/>
                          <a:sym typeface="+mn-ea"/>
                        </a:rPr>
                        <a:t>优先发展重工业</a:t>
                      </a:r>
                      <a:endParaRPr lang="zh-CN" altLang="en-US" sz="2000" b="1" dirty="0">
                        <a:solidFill>
                          <a:schemeClr val="tx1"/>
                        </a:solidFill>
                        <a:latin typeface="楷体" panose="02010609060101010101" charset="-122"/>
                        <a:ea typeface="楷体" panose="02010609060101010101" charset="-122"/>
                        <a:sym typeface="+mn-ea"/>
                      </a:endParaRPr>
                    </a:p>
                  </a:txBody>
                  <a:tcPr marL="68580" marR="68580" marT="45721" marB="4572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spcBef>
                          <a:spcPct val="20000"/>
                        </a:spcBef>
                        <a:buClr>
                          <a:schemeClr val="bg2"/>
                        </a:buClr>
                        <a:buSzPct val="75000"/>
                        <a:buFont typeface="Wingdings" panose="05000000000000000000" pitchFamily="2" charset="2"/>
                        <a:buNone/>
                      </a:pPr>
                      <a:r>
                        <a:rPr lang="zh-CN" altLang="en-US" sz="2000" b="1" dirty="0">
                          <a:solidFill>
                            <a:srgbClr val="FF0000"/>
                          </a:solidFill>
                          <a:latin typeface="楷体" panose="02010609060101010101" charset="-122"/>
                          <a:ea typeface="楷体" panose="02010609060101010101" charset="-122"/>
                          <a:sym typeface="+mn-ea"/>
                        </a:rPr>
                        <a:t>农、轻、重协调发展</a:t>
                      </a:r>
                      <a:endParaRPr lang="zh-CN" altLang="en-US" sz="2000" b="1" dirty="0">
                        <a:solidFill>
                          <a:srgbClr val="FF0000"/>
                        </a:solidFill>
                        <a:latin typeface="楷体" panose="02010609060101010101" charset="-122"/>
                        <a:ea typeface="楷体" panose="02010609060101010101" charset="-122"/>
                        <a:sym typeface="+mn-ea"/>
                      </a:endParaRPr>
                    </a:p>
                  </a:txBody>
                  <a:tcPr marL="68580" marR="68580" marT="45721" marB="4572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86550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spcBef>
                          <a:spcPct val="20000"/>
                        </a:spcBef>
                        <a:buClr>
                          <a:schemeClr val="bg2"/>
                        </a:buClr>
                        <a:buSzPct val="75000"/>
                        <a:buFont typeface="Wingdings" panose="05000000000000000000" pitchFamily="2" charset="2"/>
                        <a:buNone/>
                      </a:pPr>
                      <a:r>
                        <a:rPr lang="zh-CN" altLang="en-US" sz="2000" b="1" dirty="0">
                          <a:solidFill>
                            <a:schemeClr val="tx1"/>
                          </a:solidFill>
                          <a:latin typeface="楷体" panose="02010609060101010101" charset="-122"/>
                          <a:ea typeface="楷体" panose="02010609060101010101" charset="-122"/>
                        </a:rPr>
                        <a:t>农业发展道路</a:t>
                      </a:r>
                      <a:endParaRPr lang="zh-CN" altLang="en-US" sz="2000" b="1" dirty="0">
                        <a:solidFill>
                          <a:schemeClr val="tx1"/>
                        </a:solidFill>
                        <a:latin typeface="楷体" panose="02010609060101010101" charset="-122"/>
                        <a:ea typeface="楷体" panose="02010609060101010101" charset="-122"/>
                      </a:endParaRPr>
                    </a:p>
                    <a:p>
                      <a:pPr lvl="0" algn="ctr" eaLnBrk="1" hangingPunct="1">
                        <a:spcBef>
                          <a:spcPct val="20000"/>
                        </a:spcBef>
                        <a:buClr>
                          <a:schemeClr val="bg2"/>
                        </a:buClr>
                        <a:buSzPct val="75000"/>
                        <a:buFont typeface="Wingdings" panose="05000000000000000000" pitchFamily="2" charset="2"/>
                        <a:buNone/>
                      </a:pPr>
                      <a:endParaRPr lang="zh-CN" altLang="en-US" sz="2000" b="1" dirty="0">
                        <a:solidFill>
                          <a:schemeClr val="tx1"/>
                        </a:solidFill>
                        <a:latin typeface="楷体" panose="02010609060101010101" charset="-122"/>
                        <a:ea typeface="楷体" panose="02010609060101010101" charset="-122"/>
                      </a:endParaRPr>
                    </a:p>
                  </a:txBody>
                  <a:tcPr marL="68580" marR="68580" marT="45721" marB="45721" anchor="ctr" anchorCtr="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spcBef>
                          <a:spcPct val="20000"/>
                        </a:spcBef>
                        <a:buClr>
                          <a:schemeClr val="bg2"/>
                        </a:buClr>
                        <a:buSzPct val="75000"/>
                        <a:buFont typeface="Wingdings" panose="05000000000000000000" pitchFamily="2" charset="2"/>
                        <a:buNone/>
                      </a:pPr>
                      <a:r>
                        <a:rPr lang="en-US" altLang="zh-CN" sz="2000" b="1" dirty="0">
                          <a:solidFill>
                            <a:schemeClr val="tx1"/>
                          </a:solidFill>
                          <a:latin typeface="楷体" panose="02010609060101010101" charset="-122"/>
                          <a:ea typeface="楷体" panose="02010609060101010101" charset="-122"/>
                          <a:cs typeface="楷体" panose="02010609060101010101" charset="-122"/>
                        </a:rPr>
                        <a:t> </a:t>
                      </a:r>
                      <a:r>
                        <a:rPr lang="zh-CN" altLang="en-US" sz="2000" b="1" dirty="0">
                          <a:solidFill>
                            <a:schemeClr val="tx1"/>
                          </a:solidFill>
                          <a:latin typeface="楷体" panose="02010609060101010101" charset="-122"/>
                          <a:ea typeface="楷体" panose="02010609060101010101" charset="-122"/>
                          <a:cs typeface="楷体" panose="02010609060101010101" charset="-122"/>
                          <a:sym typeface="+mn-ea"/>
                        </a:rPr>
                        <a:t>农业集体化</a:t>
                      </a:r>
                      <a:endParaRPr lang="zh-CN" altLang="en-US" sz="2000" b="1" dirty="0">
                        <a:solidFill>
                          <a:schemeClr val="tx1"/>
                        </a:solidFill>
                        <a:latin typeface="楷体" panose="02010609060101010101" charset="-122"/>
                        <a:ea typeface="楷体" panose="02010609060101010101" charset="-122"/>
                        <a:cs typeface="楷体" panose="02010609060101010101" charset="-122"/>
                        <a:sym typeface="+mn-ea"/>
                      </a:endParaRPr>
                    </a:p>
                  </a:txBody>
                  <a:tcPr marL="68580" marR="68580" marT="45721" marB="4572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spcBef>
                          <a:spcPct val="20000"/>
                        </a:spcBef>
                        <a:buClr>
                          <a:schemeClr val="bg2"/>
                        </a:buClr>
                        <a:buSzPct val="75000"/>
                        <a:buFont typeface="Wingdings" panose="05000000000000000000" pitchFamily="2" charset="2"/>
                        <a:buNone/>
                      </a:pPr>
                      <a:r>
                        <a:rPr lang="zh-CN" altLang="en-US" sz="2000" b="1" dirty="0">
                          <a:solidFill>
                            <a:srgbClr val="FF0000"/>
                          </a:solidFill>
                          <a:latin typeface="楷体" panose="02010609060101010101" charset="-122"/>
                          <a:ea typeface="楷体" panose="02010609060101010101" charset="-122"/>
                          <a:cs typeface="楷体" panose="02010609060101010101" charset="-122"/>
                          <a:sym typeface="+mn-ea"/>
                        </a:rPr>
                        <a:t>家庭联产承包责任制 </a:t>
                      </a:r>
                      <a:endParaRPr lang="zh-CN" altLang="en-US" sz="2000" b="1" dirty="0">
                        <a:solidFill>
                          <a:srgbClr val="FF0000"/>
                        </a:solidFill>
                        <a:latin typeface="楷体" panose="02010609060101010101" charset="-122"/>
                        <a:ea typeface="楷体" panose="02010609060101010101" charset="-122"/>
                        <a:cs typeface="楷体" panose="02010609060101010101" charset="-122"/>
                        <a:sym typeface="+mn-ea"/>
                      </a:endParaRPr>
                    </a:p>
                  </a:txBody>
                  <a:tcPr marL="68580" marR="68580" marT="45721" marB="4572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bl>
          </a:graphicData>
        </a:graphic>
      </p:graphicFrame>
      <p:sp>
        <p:nvSpPr>
          <p:cNvPr id="3" name="文本框 2"/>
          <p:cNvSpPr txBox="1"/>
          <p:nvPr/>
        </p:nvSpPr>
        <p:spPr>
          <a:xfrm>
            <a:off x="6516370" y="4212590"/>
            <a:ext cx="765810" cy="368300"/>
          </a:xfrm>
          <a:prstGeom prst="rect">
            <a:avLst/>
          </a:prstGeom>
          <a:noFill/>
        </p:spPr>
        <p:txBody>
          <a:bodyPr wrap="square" rtlCol="0" anchor="t">
            <a:spAutoFit/>
          </a:bodyPr>
          <a:p>
            <a:r>
              <a:rPr lang="zh-CN" altLang="en-US" b="1" dirty="0">
                <a:solidFill>
                  <a:schemeClr val="tx1"/>
                </a:solidFill>
                <a:latin typeface="方正粗黑宋简体" panose="02000000000000000000" charset="-122"/>
                <a:ea typeface="方正粗黑宋简体" panose="02000000000000000000" charset="-122"/>
                <a:cs typeface="楷体" panose="02010609060101010101" charset="-122"/>
                <a:sym typeface="+mn-ea"/>
              </a:rPr>
              <a:t>启示：</a:t>
            </a:r>
            <a:endParaRPr lang="zh-CN" altLang="en-US" b="1" dirty="0">
              <a:solidFill>
                <a:schemeClr val="tx1"/>
              </a:solidFill>
              <a:latin typeface="方正粗黑宋简体" panose="02000000000000000000" charset="-122"/>
              <a:ea typeface="方正粗黑宋简体" panose="02000000000000000000" charset="-122"/>
              <a:cs typeface="楷体" panose="02010609060101010101" charset="-122"/>
              <a:sym typeface="+mn-ea"/>
            </a:endParaRPr>
          </a:p>
        </p:txBody>
      </p:sp>
      <p:sp>
        <p:nvSpPr>
          <p:cNvPr id="19" name="文本框 18"/>
          <p:cNvSpPr txBox="1"/>
          <p:nvPr/>
        </p:nvSpPr>
        <p:spPr>
          <a:xfrm>
            <a:off x="7189470" y="4212590"/>
            <a:ext cx="4986020" cy="1973580"/>
          </a:xfrm>
          <a:prstGeom prst="rect">
            <a:avLst/>
          </a:prstGeom>
          <a:noFill/>
        </p:spPr>
        <p:txBody>
          <a:bodyPr wrap="square" rtlCol="0" anchor="t">
            <a:spAutoFit/>
          </a:bodyPr>
          <a:p>
            <a:pPr>
              <a:lnSpc>
                <a:spcPct val="100000"/>
              </a:lnSpc>
            </a:pP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①要尊重经济发展规律，农轻重比例协调；</a:t>
            </a:r>
            <a:endParaRPr lang="en-US" altLang="en-US" b="1" dirty="0">
              <a:solidFill>
                <a:srgbClr val="FF0000"/>
              </a:solidFill>
              <a:latin typeface="楷体" panose="02010609060101010101" charset="-122"/>
              <a:ea typeface="楷体" panose="02010609060101010101" charset="-122"/>
              <a:cs typeface="楷体" panose="02010609060101010101" charset="-122"/>
              <a:sym typeface="+mn-ea"/>
            </a:endParaRPr>
          </a:p>
          <a:p>
            <a:pPr>
              <a:lnSpc>
                <a:spcPct val="100000"/>
              </a:lnSpc>
              <a:spcBef>
                <a:spcPct val="20000"/>
              </a:spcBef>
            </a:pP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②要加强民主与法制建设，反对个人崇拜；</a:t>
            </a:r>
            <a:endParaRPr lang="zh-CN" altLang="en-US" b="1" dirty="0">
              <a:solidFill>
                <a:srgbClr val="FF0000"/>
              </a:solidFill>
              <a:latin typeface="楷体" panose="02010609060101010101" charset="-122"/>
              <a:ea typeface="楷体" panose="02010609060101010101" charset="-122"/>
              <a:cs typeface="楷体" panose="02010609060101010101" charset="-122"/>
            </a:endParaRPr>
          </a:p>
          <a:p>
            <a:pPr>
              <a:lnSpc>
                <a:spcPct val="100000"/>
              </a:lnSpc>
              <a:spcBef>
                <a:spcPct val="20000"/>
              </a:spcBef>
            </a:pP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③借鉴他国成功的经验,把市场与计划相结合；</a:t>
            </a:r>
            <a:endParaRPr lang="zh-CN" altLang="en-US" b="1" dirty="0">
              <a:solidFill>
                <a:srgbClr val="FF0000"/>
              </a:solidFill>
              <a:latin typeface="楷体" panose="02010609060101010101" charset="-122"/>
              <a:ea typeface="楷体" panose="02010609060101010101" charset="-122"/>
              <a:cs typeface="楷体" panose="02010609060101010101" charset="-122"/>
            </a:endParaRPr>
          </a:p>
          <a:p>
            <a:pPr>
              <a:lnSpc>
                <a:spcPct val="100000"/>
              </a:lnSpc>
              <a:spcBef>
                <a:spcPct val="20000"/>
              </a:spcBef>
            </a:pP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④制定经济政策一定要从基本国情发，坚持实事求是；</a:t>
            </a:r>
            <a:endParaRPr lang="zh-CN" altLang="en-US" b="1" dirty="0">
              <a:solidFill>
                <a:srgbClr val="FF0000"/>
              </a:solidFill>
              <a:latin typeface="楷体" panose="02010609060101010101" charset="-122"/>
              <a:ea typeface="楷体" panose="02010609060101010101" charset="-122"/>
              <a:cs typeface="楷体" panose="02010609060101010101" charset="-122"/>
            </a:endParaRPr>
          </a:p>
          <a:p>
            <a:pPr>
              <a:lnSpc>
                <a:spcPct val="100000"/>
              </a:lnSpc>
              <a:spcBef>
                <a:spcPct val="20000"/>
              </a:spcBef>
            </a:pP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⑤生产关系的调整要适应生产力发展的需要。</a:t>
            </a:r>
            <a:endParaRPr lang="zh-CN" altLang="en-US" b="1" dirty="0">
              <a:solidFill>
                <a:srgbClr val="FF0000"/>
              </a:solidFill>
              <a:latin typeface="楷体" panose="02010609060101010101" charset="-122"/>
              <a:ea typeface="楷体" panose="02010609060101010101" charset="-122"/>
              <a:cs typeface="楷体" panose="02010609060101010101"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500"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additive="base">
                                        <p:cTn id="22" dur="500" fill="hold"/>
                                        <p:tgtEl>
                                          <p:spTgt spid="9"/>
                                        </p:tgtEl>
                                        <p:attrNameLst>
                                          <p:attrName>ppt_x</p:attrName>
                                        </p:attrNameLst>
                                      </p:cBhvr>
                                      <p:tavLst>
                                        <p:tav tm="0">
                                          <p:val>
                                            <p:strVal val="#ppt_x"/>
                                          </p:val>
                                        </p:tav>
                                        <p:tav tm="100000">
                                          <p:val>
                                            <p:strVal val="#ppt_x"/>
                                          </p:val>
                                        </p:tav>
                                      </p:tavLst>
                                    </p:anim>
                                    <p:anim calcmode="lin" valueType="num">
                                      <p:cBhvr additive="base">
                                        <p:cTn id="23" dur="500" fill="hold"/>
                                        <p:tgtEl>
                                          <p:spTgt spid="9"/>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10"/>
                                        </p:tgtEl>
                                        <p:attrNameLst>
                                          <p:attrName>style.visibility</p:attrName>
                                        </p:attrNameLst>
                                      </p:cBhvr>
                                      <p:to>
                                        <p:strVal val="visible"/>
                                      </p:to>
                                    </p:set>
                                    <p:anim calcmode="lin" valueType="num">
                                      <p:cBhvr additive="base">
                                        <p:cTn id="27" dur="500" fill="hold"/>
                                        <p:tgtEl>
                                          <p:spTgt spid="10"/>
                                        </p:tgtEl>
                                        <p:attrNameLst>
                                          <p:attrName>ppt_x</p:attrName>
                                        </p:attrNameLst>
                                      </p:cBhvr>
                                      <p:tavLst>
                                        <p:tav tm="0">
                                          <p:val>
                                            <p:strVal val="#ppt_x"/>
                                          </p:val>
                                        </p:tav>
                                        <p:tav tm="100000">
                                          <p:val>
                                            <p:strVal val="#ppt_x"/>
                                          </p:val>
                                        </p:tav>
                                      </p:tavLst>
                                    </p:anim>
                                    <p:anim calcmode="lin" valueType="num">
                                      <p:cBhvr additive="base">
                                        <p:cTn id="2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 calcmode="lin" valueType="num">
                                      <p:cBhvr additive="base">
                                        <p:cTn id="33" dur="500" fill="hold"/>
                                        <p:tgtEl>
                                          <p:spTgt spid="12"/>
                                        </p:tgtEl>
                                        <p:attrNameLst>
                                          <p:attrName>ppt_x</p:attrName>
                                        </p:attrNameLst>
                                      </p:cBhvr>
                                      <p:tavLst>
                                        <p:tav tm="0">
                                          <p:val>
                                            <p:strVal val="#ppt_x"/>
                                          </p:val>
                                        </p:tav>
                                        <p:tav tm="100000">
                                          <p:val>
                                            <p:strVal val="#ppt_x"/>
                                          </p:val>
                                        </p:tav>
                                      </p:tavLst>
                                    </p:anim>
                                    <p:anim calcmode="lin" valueType="num">
                                      <p:cBhvr additive="base">
                                        <p:cTn id="34" dur="500" fill="hold"/>
                                        <p:tgtEl>
                                          <p:spTgt spid="12"/>
                                        </p:tgtEl>
                                        <p:attrNameLst>
                                          <p:attrName>ppt_y</p:attrName>
                                        </p:attrNameLst>
                                      </p:cBhvr>
                                      <p:tavLst>
                                        <p:tav tm="0">
                                          <p:val>
                                            <p:strVal val="1+#ppt_h/2"/>
                                          </p:val>
                                        </p:tav>
                                        <p:tav tm="100000">
                                          <p:val>
                                            <p:strVal val="#ppt_y"/>
                                          </p:val>
                                        </p:tav>
                                      </p:tavLst>
                                    </p:anim>
                                  </p:childTnLst>
                                </p:cTn>
                              </p:par>
                            </p:childTnLst>
                          </p:cTn>
                        </p:par>
                        <p:par>
                          <p:cTn id="35" fill="hold">
                            <p:stCondLst>
                              <p:cond delay="500"/>
                            </p:stCondLst>
                            <p:childTnLst>
                              <p:par>
                                <p:cTn id="36" presetID="2" presetClass="entr" presetSubtype="4" fill="hold" grpId="0" nodeType="afterEffect">
                                  <p:stCondLst>
                                    <p:cond delay="0"/>
                                  </p:stCondLst>
                                  <p:childTnLst>
                                    <p:set>
                                      <p:cBhvr>
                                        <p:cTn id="37" dur="1" fill="hold">
                                          <p:stCondLst>
                                            <p:cond delay="0"/>
                                          </p:stCondLst>
                                        </p:cTn>
                                        <p:tgtEl>
                                          <p:spTgt spid="13"/>
                                        </p:tgtEl>
                                        <p:attrNameLst>
                                          <p:attrName>style.visibility</p:attrName>
                                        </p:attrNameLst>
                                      </p:cBhvr>
                                      <p:to>
                                        <p:strVal val="visible"/>
                                      </p:to>
                                    </p:set>
                                    <p:anim calcmode="lin" valueType="num">
                                      <p:cBhvr additive="base">
                                        <p:cTn id="38" dur="500" fill="hold"/>
                                        <p:tgtEl>
                                          <p:spTgt spid="13"/>
                                        </p:tgtEl>
                                        <p:attrNameLst>
                                          <p:attrName>ppt_x</p:attrName>
                                        </p:attrNameLst>
                                      </p:cBhvr>
                                      <p:tavLst>
                                        <p:tav tm="0">
                                          <p:val>
                                            <p:strVal val="#ppt_x"/>
                                          </p:val>
                                        </p:tav>
                                        <p:tav tm="100000">
                                          <p:val>
                                            <p:strVal val="#ppt_x"/>
                                          </p:val>
                                        </p:tav>
                                      </p:tavLst>
                                    </p:anim>
                                    <p:anim calcmode="lin" valueType="num">
                                      <p:cBhvr additive="base">
                                        <p:cTn id="39"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500" fill="hold">
                                          <p:stCondLst>
                                            <p:cond delay="0"/>
                                          </p:stCondLst>
                                        </p:cTn>
                                        <p:tgtEl>
                                          <p:spTgt spid="16"/>
                                        </p:tgtEl>
                                        <p:attrNameLst>
                                          <p:attrName>style.visibility</p:attrName>
                                        </p:attrNameLst>
                                      </p:cBhvr>
                                      <p:to>
                                        <p:strVal val="visible"/>
                                      </p:to>
                                    </p:set>
                                    <p:anim calcmode="lin" valueType="num">
                                      <p:cBhvr additive="base">
                                        <p:cTn id="44" dur="500" fill="hold"/>
                                        <p:tgtEl>
                                          <p:spTgt spid="16"/>
                                        </p:tgtEl>
                                        <p:attrNameLst>
                                          <p:attrName>ppt_x</p:attrName>
                                        </p:attrNameLst>
                                      </p:cBhvr>
                                      <p:tavLst>
                                        <p:tav tm="0">
                                          <p:val>
                                            <p:strVal val="#ppt_x"/>
                                          </p:val>
                                        </p:tav>
                                        <p:tav tm="100000">
                                          <p:val>
                                            <p:strVal val="#ppt_x"/>
                                          </p:val>
                                        </p:tav>
                                      </p:tavLst>
                                    </p:anim>
                                    <p:anim calcmode="lin" valueType="num">
                                      <p:cBhvr additive="base">
                                        <p:cTn id="45"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18"/>
                                        </p:tgtEl>
                                        <p:attrNameLst>
                                          <p:attrName>style.visibility</p:attrName>
                                        </p:attrNameLst>
                                      </p:cBhvr>
                                      <p:to>
                                        <p:strVal val="visible"/>
                                      </p:to>
                                    </p:set>
                                    <p:anim calcmode="lin" valueType="num">
                                      <p:cBhvr additive="base">
                                        <p:cTn id="50" dur="500" fill="hold"/>
                                        <p:tgtEl>
                                          <p:spTgt spid="18"/>
                                        </p:tgtEl>
                                        <p:attrNameLst>
                                          <p:attrName>ppt_x</p:attrName>
                                        </p:attrNameLst>
                                      </p:cBhvr>
                                      <p:tavLst>
                                        <p:tav tm="0">
                                          <p:val>
                                            <p:strVal val="#ppt_x"/>
                                          </p:val>
                                        </p:tav>
                                        <p:tav tm="100000">
                                          <p:val>
                                            <p:strVal val="#ppt_x"/>
                                          </p:val>
                                        </p:tav>
                                      </p:tavLst>
                                    </p:anim>
                                    <p:anim calcmode="lin" valueType="num">
                                      <p:cBhvr additive="base">
                                        <p:cTn id="51"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nodeType="clickEffect">
                                  <p:stCondLst>
                                    <p:cond delay="0"/>
                                  </p:stCondLst>
                                  <p:childTnLst>
                                    <p:set>
                                      <p:cBhvr>
                                        <p:cTn id="55" dur="1" fill="hold">
                                          <p:stCondLst>
                                            <p:cond delay="0"/>
                                          </p:stCondLst>
                                        </p:cTn>
                                        <p:tgtEl>
                                          <p:spTgt spid="29698"/>
                                        </p:tgtEl>
                                        <p:attrNameLst>
                                          <p:attrName>style.visibility</p:attrName>
                                        </p:attrNameLst>
                                      </p:cBhvr>
                                      <p:to>
                                        <p:strVal val="visible"/>
                                      </p:to>
                                    </p:set>
                                    <p:anim calcmode="lin" valueType="num">
                                      <p:cBhvr additive="base">
                                        <p:cTn id="56" dur="500" fill="hold"/>
                                        <p:tgtEl>
                                          <p:spTgt spid="29698"/>
                                        </p:tgtEl>
                                        <p:attrNameLst>
                                          <p:attrName>ppt_x</p:attrName>
                                        </p:attrNameLst>
                                      </p:cBhvr>
                                      <p:tavLst>
                                        <p:tav tm="0">
                                          <p:val>
                                            <p:strVal val="#ppt_x"/>
                                          </p:val>
                                        </p:tav>
                                        <p:tav tm="100000">
                                          <p:val>
                                            <p:strVal val="#ppt_x"/>
                                          </p:val>
                                        </p:tav>
                                      </p:tavLst>
                                    </p:anim>
                                    <p:anim calcmode="lin" valueType="num">
                                      <p:cBhvr additive="base">
                                        <p:cTn id="57" dur="500" fill="hold"/>
                                        <p:tgtEl>
                                          <p:spTgt spid="29698"/>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19"/>
                                        </p:tgtEl>
                                        <p:attrNameLst>
                                          <p:attrName>style.visibility</p:attrName>
                                        </p:attrNameLst>
                                      </p:cBhvr>
                                      <p:to>
                                        <p:strVal val="visible"/>
                                      </p:to>
                                    </p:set>
                                    <p:anim calcmode="lin" valueType="num">
                                      <p:cBhvr additive="base">
                                        <p:cTn id="62" dur="500" fill="hold"/>
                                        <p:tgtEl>
                                          <p:spTgt spid="19"/>
                                        </p:tgtEl>
                                        <p:attrNameLst>
                                          <p:attrName>ppt_x</p:attrName>
                                        </p:attrNameLst>
                                      </p:cBhvr>
                                      <p:tavLst>
                                        <p:tav tm="0">
                                          <p:val>
                                            <p:strVal val="#ppt_x"/>
                                          </p:val>
                                        </p:tav>
                                        <p:tav tm="100000">
                                          <p:val>
                                            <p:strVal val="#ppt_x"/>
                                          </p:val>
                                        </p:tav>
                                      </p:tavLst>
                                    </p:anim>
                                    <p:anim calcmode="lin" valueType="num">
                                      <p:cBhvr additive="base">
                                        <p:cTn id="63"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2" grpId="0"/>
      <p:bldP spid="13" grpId="0"/>
      <p:bldP spid="16" grpId="0"/>
      <p:bldP spid="19" grpId="0"/>
      <p:bldP spid="1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 name="文本框 20"/>
          <p:cNvSpPr txBox="1"/>
          <p:nvPr/>
        </p:nvSpPr>
        <p:spPr>
          <a:xfrm>
            <a:off x="635" y="-8255"/>
            <a:ext cx="1420495" cy="398780"/>
          </a:xfrm>
          <a:prstGeom prst="rect">
            <a:avLst/>
          </a:prstGeom>
          <a:noFill/>
          <a:ln w="9525">
            <a:noFill/>
          </a:ln>
        </p:spPr>
        <p:txBody>
          <a:bodyPr wrap="square" anchor="t">
            <a:spAutoFit/>
          </a:bodyPr>
          <a:p>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直击中考</a:t>
            </a:r>
            <a:endPar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endParaRPr>
          </a:p>
        </p:txBody>
      </p:sp>
      <p:sp>
        <p:nvSpPr>
          <p:cNvPr id="102" name="文本框 101"/>
          <p:cNvSpPr txBox="1"/>
          <p:nvPr/>
        </p:nvSpPr>
        <p:spPr>
          <a:xfrm>
            <a:off x="635" y="390525"/>
            <a:ext cx="6123940" cy="6462395"/>
          </a:xfrm>
          <a:prstGeom prst="rect">
            <a:avLst/>
          </a:prstGeom>
          <a:noFill/>
          <a:ln w="9525">
            <a:noFill/>
          </a:ln>
        </p:spPr>
        <p:txBody>
          <a:bodyPr wrap="square">
            <a:spAutoFit/>
          </a:bodyPr>
          <a:p>
            <a:pPr indent="0"/>
            <a:r>
              <a:rPr lang="en-US" altLang="zh-CN" b="1">
                <a:latin typeface="楷体" panose="02010609060101010101" charset="-122"/>
                <a:ea typeface="楷体" panose="02010609060101010101" charset="-122"/>
                <a:cs typeface="楷体" panose="02010609060101010101" charset="-122"/>
              </a:rPr>
              <a:t>1</a:t>
            </a:r>
            <a:r>
              <a:rPr lang="zh-CN" altLang="en-US" b="1">
                <a:latin typeface="楷体" panose="02010609060101010101" charset="-122"/>
                <a:ea typeface="楷体" panose="02010609060101010101" charset="-122"/>
                <a:cs typeface="楷体" panose="02010609060101010101" charset="-122"/>
              </a:rPr>
              <a:t>、</a:t>
            </a:r>
            <a:r>
              <a:rPr lang="zh-CN" b="1">
                <a:solidFill>
                  <a:srgbClr val="FF0000"/>
                </a:solidFill>
                <a:latin typeface="楷体" panose="02010609060101010101" charset="-122"/>
                <a:ea typeface="楷体" panose="02010609060101010101" charset="-122"/>
                <a:cs typeface="楷体" panose="02010609060101010101" charset="-122"/>
              </a:rPr>
              <a:t>（</a:t>
            </a:r>
            <a:r>
              <a:rPr lang="en-US" b="1">
                <a:solidFill>
                  <a:srgbClr val="FF0000"/>
                </a:solidFill>
                <a:latin typeface="楷体" panose="02010609060101010101" charset="-122"/>
                <a:ea typeface="楷体" panose="02010609060101010101" charset="-122"/>
                <a:cs typeface="楷体" panose="02010609060101010101" charset="-122"/>
              </a:rPr>
              <a:t>2019</a:t>
            </a:r>
            <a:r>
              <a:rPr lang="zh-CN" b="1">
                <a:solidFill>
                  <a:srgbClr val="FF0000"/>
                </a:solidFill>
                <a:latin typeface="楷体" panose="02010609060101010101" charset="-122"/>
                <a:ea typeface="楷体" panose="02010609060101010101" charset="-122"/>
                <a:cs typeface="楷体" panose="02010609060101010101" charset="-122"/>
              </a:rPr>
              <a:t>年江苏南京）</a:t>
            </a:r>
            <a:r>
              <a:rPr lang="en-US" b="1">
                <a:latin typeface="楷体" panose="02010609060101010101" charset="-122"/>
                <a:ea typeface="楷体" panose="02010609060101010101" charset="-122"/>
                <a:cs typeface="楷体" panose="02010609060101010101" charset="-122"/>
              </a:rPr>
              <a:t>1917</a:t>
            </a:r>
            <a:r>
              <a:rPr lang="zh-CN" b="1">
                <a:latin typeface="楷体" panose="02010609060101010101" charset="-122"/>
                <a:ea typeface="楷体" panose="02010609060101010101" charset="-122"/>
                <a:cs typeface="楷体" panose="02010609060101010101" charset="-122"/>
              </a:rPr>
              <a:t>年</a:t>
            </a:r>
            <a:r>
              <a:rPr lang="en-US" b="1">
                <a:latin typeface="楷体" panose="02010609060101010101" charset="-122"/>
                <a:ea typeface="楷体" panose="02010609060101010101" charset="-122"/>
                <a:cs typeface="楷体" panose="02010609060101010101" charset="-122"/>
              </a:rPr>
              <a:t>3</a:t>
            </a:r>
            <a:r>
              <a:rPr lang="zh-CN" b="1">
                <a:latin typeface="楷体" panose="02010609060101010101" charset="-122"/>
                <a:ea typeface="楷体" panose="02010609060101010101" charset="-122"/>
                <a:cs typeface="楷体" panose="02010609060101010101" charset="-122"/>
              </a:rPr>
              <a:t>月</a:t>
            </a:r>
            <a:r>
              <a:rPr lang="en-US" b="1">
                <a:latin typeface="楷体" panose="02010609060101010101" charset="-122"/>
                <a:ea typeface="楷体" panose="02010609060101010101" charset="-122"/>
                <a:cs typeface="楷体" panose="02010609060101010101" charset="-122"/>
              </a:rPr>
              <a:t>25</a:t>
            </a:r>
            <a:r>
              <a:rPr lang="zh-CN" b="1">
                <a:latin typeface="楷体" panose="02010609060101010101" charset="-122"/>
                <a:ea typeface="楷体" panose="02010609060101010101" charset="-122"/>
                <a:cs typeface="楷体" panose="02010609060101010101" charset="-122"/>
              </a:rPr>
              <a:t>日《申报》刊文报道：</a:t>
            </a:r>
            <a:r>
              <a:rPr lang="en-US"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十六日夜间，（哈尔滨）各界俄人皆手执国旗，由军乐队率领沿街欢呼鸣啦，并拍电俄京祝贺。十七日，租界内满街悬旗，俄人皆彼此道贺。</a:t>
            </a:r>
            <a:r>
              <a:rPr lang="en-US"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俄人</a:t>
            </a:r>
            <a:r>
              <a:rPr lang="en-US"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庆贺的是（   ）</a:t>
            </a:r>
            <a:r>
              <a:rPr lang="en-US" b="1">
                <a:latin typeface="楷体" panose="02010609060101010101" charset="-122"/>
                <a:ea typeface="楷体" panose="02010609060101010101" charset="-122"/>
                <a:cs typeface="楷体" panose="02010609060101010101" charset="-122"/>
              </a:rPr>
              <a:t>A</a:t>
            </a:r>
            <a:r>
              <a:rPr lang="en-US" altLang="zh-CN"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农奴制度的废除</a:t>
            </a:r>
            <a:r>
              <a:rPr lang="en-US" b="1">
                <a:latin typeface="楷体" panose="02010609060101010101" charset="-122"/>
                <a:ea typeface="楷体" panose="02010609060101010101" charset="-122"/>
                <a:cs typeface="楷体" panose="02010609060101010101" charset="-122"/>
              </a:rPr>
              <a:t>	B</a:t>
            </a:r>
            <a:r>
              <a:rPr lang="en-US" altLang="zh-CN"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推翻沙皇专制统治</a:t>
            </a:r>
            <a:r>
              <a:rPr lang="en-US" b="1">
                <a:latin typeface="楷体" panose="02010609060101010101" charset="-122"/>
                <a:ea typeface="楷体" panose="02010609060101010101" charset="-122"/>
                <a:cs typeface="楷体" panose="02010609060101010101" charset="-122"/>
              </a:rPr>
              <a:t>C</a:t>
            </a:r>
            <a:r>
              <a:rPr lang="en-US" altLang="zh-CN"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人民委员会成立</a:t>
            </a:r>
            <a:r>
              <a:rPr lang="en-US" b="1">
                <a:latin typeface="楷体" panose="02010609060101010101" charset="-122"/>
                <a:ea typeface="楷体" panose="02010609060101010101" charset="-122"/>
                <a:cs typeface="楷体" panose="02010609060101010101" charset="-122"/>
              </a:rPr>
              <a:t>	D</a:t>
            </a:r>
            <a:r>
              <a:rPr lang="en-US" altLang="zh-CN"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社会主义革命胜利</a:t>
            </a:r>
            <a:endParaRPr lang="zh-CN" b="1">
              <a:latin typeface="楷体" panose="02010609060101010101" charset="-122"/>
              <a:ea typeface="楷体" panose="02010609060101010101" charset="-122"/>
              <a:cs typeface="楷体" panose="02010609060101010101" charset="-122"/>
            </a:endParaRPr>
          </a:p>
          <a:p>
            <a:pPr indent="0"/>
            <a:r>
              <a:rPr lang="en-US" altLang="zh-CN" b="1">
                <a:latin typeface="楷体" panose="02010609060101010101" charset="-122"/>
                <a:ea typeface="楷体" panose="02010609060101010101" charset="-122"/>
                <a:cs typeface="楷体" panose="02010609060101010101" charset="-122"/>
              </a:rPr>
              <a:t>2</a:t>
            </a:r>
            <a:r>
              <a:rPr lang="zh-CN" altLang="en-US" b="1">
                <a:latin typeface="楷体" panose="02010609060101010101" charset="-122"/>
                <a:ea typeface="楷体" panose="02010609060101010101" charset="-122"/>
                <a:cs typeface="楷体" panose="02010609060101010101" charset="-122"/>
              </a:rPr>
              <a:t>、</a:t>
            </a:r>
            <a:r>
              <a:rPr lang="zh-CN" altLang="en-US" b="1">
                <a:solidFill>
                  <a:srgbClr val="FF0000"/>
                </a:solidFill>
                <a:latin typeface="楷体" panose="02010609060101010101" charset="-122"/>
                <a:ea typeface="楷体" panose="02010609060101010101" charset="-122"/>
                <a:cs typeface="楷体" panose="02010609060101010101" charset="-122"/>
              </a:rPr>
              <a:t>（2019年山东青岛）</a:t>
            </a:r>
            <a:r>
              <a:rPr lang="zh-CN" altLang="en-US" b="1">
                <a:latin typeface="楷体" panose="02010609060101010101" charset="-122"/>
                <a:ea typeface="楷体" panose="02010609060101010101" charset="-122"/>
                <a:cs typeface="楷体" panose="02010609060101010101" charset="-122"/>
              </a:rPr>
              <a:t>毛泽东在《新民主主义论》中写到：“五四运动是在俄国革命号召下，是在列宁号召下发生的。”这里的“俄国革命”指的是（    ）</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A</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二月革命    B</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十月革命  C</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光荣革命  D</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南北战争</a:t>
            </a:r>
            <a:endParaRPr lang="zh-CN" altLang="en-US" b="1">
              <a:latin typeface="楷体" panose="02010609060101010101" charset="-122"/>
              <a:ea typeface="楷体" panose="02010609060101010101" charset="-122"/>
              <a:cs typeface="楷体" panose="02010609060101010101" charset="-122"/>
            </a:endParaRPr>
          </a:p>
          <a:p>
            <a:pPr indent="0"/>
            <a:r>
              <a:rPr lang="en-US" altLang="zh-CN" b="1">
                <a:latin typeface="楷体" panose="02010609060101010101" charset="-122"/>
                <a:ea typeface="楷体" panose="02010609060101010101" charset="-122"/>
                <a:cs typeface="楷体" panose="02010609060101010101" charset="-122"/>
              </a:rPr>
              <a:t>3</a:t>
            </a:r>
            <a:r>
              <a:rPr lang="zh-CN" altLang="en-US" b="1">
                <a:latin typeface="楷体" panose="02010609060101010101" charset="-122"/>
                <a:ea typeface="楷体" panose="02010609060101010101" charset="-122"/>
                <a:cs typeface="楷体" panose="02010609060101010101" charset="-122"/>
              </a:rPr>
              <a:t>、</a:t>
            </a:r>
            <a:r>
              <a:rPr lang="zh-CN" altLang="en-US" b="1">
                <a:solidFill>
                  <a:srgbClr val="FF0000"/>
                </a:solidFill>
                <a:latin typeface="楷体" panose="02010609060101010101" charset="-122"/>
                <a:ea typeface="楷体" panose="02010609060101010101" charset="-122"/>
                <a:cs typeface="楷体" panose="02010609060101010101" charset="-122"/>
              </a:rPr>
              <a:t>（2019年江苏苏州）</a:t>
            </a:r>
            <a:r>
              <a:rPr lang="zh-CN" altLang="en-US" b="1">
                <a:latin typeface="楷体" panose="02010609060101010101" charset="-122"/>
                <a:ea typeface="楷体" panose="02010609060101010101" charset="-122"/>
                <a:cs typeface="楷体" panose="02010609060101010101" charset="-122"/>
              </a:rPr>
              <a:t>在俄罗斯长篇小说《切温古尔》中有这样一段话：“令人费解的是，（红军来了）分了土地，却又把每一粒粮食收走了。你倒是自己去尝尝这样的滋味吧！”为改变这种情况，苏俄开始实施（   ）</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A</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土地改革政策	   B</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战时共产主义政策</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C</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新经济政策	   D</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社会主义工业化</a:t>
            </a:r>
            <a:endParaRPr lang="zh-CN" altLang="en-US" b="1">
              <a:latin typeface="楷体" panose="02010609060101010101" charset="-122"/>
              <a:ea typeface="楷体" panose="02010609060101010101" charset="-122"/>
              <a:cs typeface="楷体" panose="02010609060101010101" charset="-122"/>
            </a:endParaRPr>
          </a:p>
          <a:p>
            <a:pPr indent="0"/>
            <a:r>
              <a:rPr lang="en-US" altLang="zh-CN" b="1">
                <a:latin typeface="楷体" panose="02010609060101010101" charset="-122"/>
                <a:ea typeface="楷体" panose="02010609060101010101" charset="-122"/>
                <a:cs typeface="楷体" panose="02010609060101010101" charset="-122"/>
              </a:rPr>
              <a:t>4</a:t>
            </a:r>
            <a:r>
              <a:rPr lang="zh-CN" altLang="en-US" b="1">
                <a:latin typeface="楷体" panose="02010609060101010101" charset="-122"/>
                <a:ea typeface="楷体" panose="02010609060101010101" charset="-122"/>
                <a:cs typeface="楷体" panose="02010609060101010101" charset="-122"/>
              </a:rPr>
              <a:t>、</a:t>
            </a:r>
            <a:r>
              <a:rPr lang="zh-CN" altLang="en-US" b="1">
                <a:solidFill>
                  <a:srgbClr val="FF0000"/>
                </a:solidFill>
                <a:latin typeface="楷体" panose="02010609060101010101" charset="-122"/>
                <a:ea typeface="楷体" panose="02010609060101010101" charset="-122"/>
                <a:cs typeface="楷体" panose="02010609060101010101" charset="-122"/>
              </a:rPr>
              <a:t>（2019年甘肃定西）</a:t>
            </a:r>
            <a:r>
              <a:rPr lang="zh-CN" altLang="en-US" b="1">
                <a:latin typeface="楷体" panose="02010609060101010101" charset="-122"/>
                <a:ea typeface="楷体" panose="02010609060101010101" charset="-122"/>
                <a:cs typeface="楷体" panose="02010609060101010101" charset="-122"/>
              </a:rPr>
              <a:t>1921年苏俄依据国家经济形势，大胆地实施了“退一步进两步”的新经济政策。其中“退一步”主要是指（   ）</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A</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全面取消自由贸易</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B</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普遍实行工业国有化</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C</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恢复货币流通和商品交换</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D</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实行社会主义集体农庄</a:t>
            </a:r>
            <a:endParaRPr lang="zh-CN" altLang="en-US" b="1">
              <a:latin typeface="楷体" panose="02010609060101010101" charset="-122"/>
              <a:ea typeface="楷体" panose="02010609060101010101" charset="-122"/>
              <a:cs typeface="楷体" panose="02010609060101010101" charset="-122"/>
            </a:endParaRPr>
          </a:p>
        </p:txBody>
      </p:sp>
      <p:sp>
        <p:nvSpPr>
          <p:cNvPr id="4" name="文本框 3"/>
          <p:cNvSpPr txBox="1"/>
          <p:nvPr/>
        </p:nvSpPr>
        <p:spPr>
          <a:xfrm>
            <a:off x="5387340" y="1145540"/>
            <a:ext cx="336550" cy="460375"/>
          </a:xfrm>
          <a:prstGeom prst="rect">
            <a:avLst/>
          </a:prstGeom>
          <a:noFill/>
        </p:spPr>
        <p:txBody>
          <a:bodyPr wrap="none" rtlCol="0" anchor="t">
            <a:spAutoFit/>
          </a:bodyPr>
          <a:p>
            <a:pPr indent="0"/>
            <a:r>
              <a:rPr lang="en-US" sz="2400" b="1">
                <a:solidFill>
                  <a:srgbClr val="FF0000"/>
                </a:solidFill>
                <a:latin typeface="楷体" panose="02010609060101010101" charset="-122"/>
                <a:ea typeface="楷体" panose="02010609060101010101" charset="-122"/>
                <a:cs typeface="楷体" panose="02010609060101010101" charset="-122"/>
                <a:sym typeface="+mn-ea"/>
              </a:rPr>
              <a:t>B</a:t>
            </a:r>
            <a:endParaRPr lang="en-US" altLang="en-US" sz="2400" b="1">
              <a:solidFill>
                <a:srgbClr val="FF0000"/>
              </a:solidFill>
              <a:latin typeface="楷体" panose="02010609060101010101" charset="-122"/>
              <a:ea typeface="楷体" panose="02010609060101010101" charset="-122"/>
              <a:cs typeface="楷体" panose="02010609060101010101" charset="-122"/>
              <a:sym typeface="+mn-ea"/>
            </a:endParaRPr>
          </a:p>
        </p:txBody>
      </p:sp>
      <p:sp>
        <p:nvSpPr>
          <p:cNvPr id="5" name="文本框 4"/>
          <p:cNvSpPr txBox="1"/>
          <p:nvPr/>
        </p:nvSpPr>
        <p:spPr>
          <a:xfrm>
            <a:off x="3797935" y="2524125"/>
            <a:ext cx="336550" cy="460375"/>
          </a:xfrm>
          <a:prstGeom prst="rect">
            <a:avLst/>
          </a:prstGeom>
          <a:noFill/>
        </p:spPr>
        <p:txBody>
          <a:bodyPr wrap="none" rtlCol="0" anchor="t">
            <a:spAutoFit/>
          </a:bodyPr>
          <a:p>
            <a:pPr indent="0"/>
            <a:r>
              <a:rPr lang="en-US" sz="2400" b="1">
                <a:solidFill>
                  <a:srgbClr val="FF0000"/>
                </a:solidFill>
                <a:latin typeface="楷体" panose="02010609060101010101" charset="-122"/>
                <a:ea typeface="楷体" panose="02010609060101010101" charset="-122"/>
                <a:cs typeface="楷体" panose="02010609060101010101" charset="-122"/>
                <a:sym typeface="+mn-ea"/>
              </a:rPr>
              <a:t>B</a:t>
            </a:r>
            <a:endParaRPr lang="en-US" altLang="en-US" sz="2400" b="1">
              <a:solidFill>
                <a:srgbClr val="FF0000"/>
              </a:solidFill>
              <a:latin typeface="楷体" panose="02010609060101010101" charset="-122"/>
              <a:ea typeface="楷体" panose="02010609060101010101" charset="-122"/>
              <a:cs typeface="楷体" panose="02010609060101010101" charset="-122"/>
              <a:sym typeface="+mn-ea"/>
            </a:endParaRPr>
          </a:p>
        </p:txBody>
      </p:sp>
      <p:sp>
        <p:nvSpPr>
          <p:cNvPr id="6" name="文本框 5"/>
          <p:cNvSpPr txBox="1"/>
          <p:nvPr/>
        </p:nvSpPr>
        <p:spPr>
          <a:xfrm>
            <a:off x="4252595" y="3930650"/>
            <a:ext cx="336550" cy="460375"/>
          </a:xfrm>
          <a:prstGeom prst="rect">
            <a:avLst/>
          </a:prstGeom>
          <a:noFill/>
        </p:spPr>
        <p:txBody>
          <a:bodyPr wrap="none" rtlCol="0" anchor="t">
            <a:spAutoFit/>
          </a:bodyPr>
          <a:p>
            <a:pPr indent="0"/>
            <a:r>
              <a:rPr lang="en-US" sz="2400" b="1">
                <a:solidFill>
                  <a:srgbClr val="FF0000"/>
                </a:solidFill>
                <a:latin typeface="楷体" panose="02010609060101010101" charset="-122"/>
                <a:ea typeface="楷体" panose="02010609060101010101" charset="-122"/>
                <a:cs typeface="楷体" panose="02010609060101010101" charset="-122"/>
                <a:sym typeface="+mn-ea"/>
              </a:rPr>
              <a:t>C</a:t>
            </a:r>
            <a:endParaRPr lang="en-US" altLang="en-US" sz="2400" b="1">
              <a:solidFill>
                <a:srgbClr val="FF0000"/>
              </a:solidFill>
              <a:latin typeface="楷体" panose="02010609060101010101" charset="-122"/>
              <a:ea typeface="楷体" panose="02010609060101010101" charset="-122"/>
              <a:cs typeface="楷体" panose="02010609060101010101" charset="-122"/>
              <a:sym typeface="+mn-ea"/>
            </a:endParaRPr>
          </a:p>
        </p:txBody>
      </p:sp>
      <p:sp>
        <p:nvSpPr>
          <p:cNvPr id="7" name="文本框 6"/>
          <p:cNvSpPr txBox="1"/>
          <p:nvPr/>
        </p:nvSpPr>
        <p:spPr>
          <a:xfrm>
            <a:off x="1722120" y="5278120"/>
            <a:ext cx="336550" cy="460375"/>
          </a:xfrm>
          <a:prstGeom prst="rect">
            <a:avLst/>
          </a:prstGeom>
          <a:noFill/>
        </p:spPr>
        <p:txBody>
          <a:bodyPr wrap="none" rtlCol="0" anchor="t">
            <a:spAutoFit/>
          </a:bodyPr>
          <a:p>
            <a:pPr indent="0"/>
            <a:r>
              <a:rPr lang="en-US" sz="2400" b="1">
                <a:solidFill>
                  <a:srgbClr val="FF0000"/>
                </a:solidFill>
                <a:latin typeface="楷体" panose="02010609060101010101" charset="-122"/>
                <a:ea typeface="楷体" panose="02010609060101010101" charset="-122"/>
                <a:cs typeface="楷体" panose="02010609060101010101" charset="-122"/>
                <a:sym typeface="+mn-ea"/>
              </a:rPr>
              <a:t>C</a:t>
            </a:r>
            <a:endParaRPr lang="en-US" altLang="en-US" sz="2400" b="1">
              <a:solidFill>
                <a:srgbClr val="FF0000"/>
              </a:solidFill>
              <a:latin typeface="楷体" panose="02010609060101010101" charset="-122"/>
              <a:ea typeface="楷体" panose="02010609060101010101" charset="-122"/>
              <a:cs typeface="楷体" panose="02010609060101010101" charset="-122"/>
              <a:sym typeface="+mn-ea"/>
            </a:endParaRPr>
          </a:p>
        </p:txBody>
      </p:sp>
      <p:sp>
        <p:nvSpPr>
          <p:cNvPr id="8" name="文本框 7"/>
          <p:cNvSpPr txBox="1"/>
          <p:nvPr/>
        </p:nvSpPr>
        <p:spPr>
          <a:xfrm>
            <a:off x="6124575" y="390525"/>
            <a:ext cx="6071870" cy="6462395"/>
          </a:xfrm>
          <a:prstGeom prst="rect">
            <a:avLst/>
          </a:prstGeom>
          <a:noFill/>
          <a:ln w="9525">
            <a:noFill/>
          </a:ln>
        </p:spPr>
        <p:txBody>
          <a:bodyPr wrap="square">
            <a:spAutoFit/>
          </a:bodyPr>
          <a:p>
            <a:pPr indent="0"/>
            <a:r>
              <a:rPr lang="en-US" b="1">
                <a:latin typeface="楷体" panose="02010609060101010101" charset="-122"/>
                <a:ea typeface="楷体" panose="02010609060101010101" charset="-122"/>
                <a:cs typeface="楷体" panose="02010609060101010101" charset="-122"/>
              </a:rPr>
              <a:t>5</a:t>
            </a:r>
            <a:r>
              <a:rPr lang="zh-CN" altLang="en-US" b="1">
                <a:latin typeface="楷体" panose="02010609060101010101" charset="-122"/>
                <a:ea typeface="楷体" panose="02010609060101010101" charset="-122"/>
                <a:cs typeface="楷体" panose="02010609060101010101" charset="-122"/>
              </a:rPr>
              <a:t>、</a:t>
            </a:r>
            <a:r>
              <a:rPr lang="zh-CN" b="1">
                <a:solidFill>
                  <a:srgbClr val="FF0000"/>
                </a:solidFill>
                <a:latin typeface="楷体" panose="02010609060101010101" charset="-122"/>
                <a:ea typeface="楷体" panose="02010609060101010101" charset="-122"/>
                <a:cs typeface="楷体" panose="02010609060101010101" charset="-122"/>
              </a:rPr>
              <a:t>（</a:t>
            </a:r>
            <a:r>
              <a:rPr lang="en-US" b="1">
                <a:solidFill>
                  <a:srgbClr val="FF0000"/>
                </a:solidFill>
                <a:latin typeface="楷体" panose="02010609060101010101" charset="-122"/>
                <a:ea typeface="楷体" panose="02010609060101010101" charset="-122"/>
                <a:cs typeface="楷体" panose="02010609060101010101" charset="-122"/>
              </a:rPr>
              <a:t>2019</a:t>
            </a:r>
            <a:r>
              <a:rPr lang="zh-CN" b="1">
                <a:solidFill>
                  <a:srgbClr val="FF0000"/>
                </a:solidFill>
                <a:latin typeface="楷体" panose="02010609060101010101" charset="-122"/>
                <a:ea typeface="楷体" panose="02010609060101010101" charset="-122"/>
                <a:cs typeface="楷体" panose="02010609060101010101" charset="-122"/>
              </a:rPr>
              <a:t>年江苏淮安）</a:t>
            </a:r>
            <a:r>
              <a:rPr lang="en-US"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俄国（苏联）崛起的历史可以简单概括为：一次比一次耀眼的崛起腾飞；一次比一次出人意料的失势陨落。</a:t>
            </a:r>
            <a:r>
              <a:rPr lang="en-US"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苏联由落后的农业国崛起为强大的工业国，主要得益于（   ）</a:t>
            </a:r>
            <a:r>
              <a:rPr lang="en-US" b="1">
                <a:latin typeface="楷体" panose="02010609060101010101" charset="-122"/>
                <a:ea typeface="楷体" panose="02010609060101010101" charset="-122"/>
                <a:cs typeface="楷体" panose="02010609060101010101" charset="-122"/>
              </a:rPr>
              <a:t>A</a:t>
            </a:r>
            <a:r>
              <a:rPr lang="en-US" altLang="zh-CN"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战时共产主义政策    </a:t>
            </a:r>
            <a:r>
              <a:rPr lang="en-US" b="1">
                <a:latin typeface="楷体" panose="02010609060101010101" charset="-122"/>
                <a:ea typeface="楷体" panose="02010609060101010101" charset="-122"/>
                <a:cs typeface="楷体" panose="02010609060101010101" charset="-122"/>
              </a:rPr>
              <a:t>B</a:t>
            </a:r>
            <a:r>
              <a:rPr lang="en-US" altLang="zh-CN"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新经济政策</a:t>
            </a:r>
            <a:r>
              <a:rPr lang="en-US" b="1">
                <a:latin typeface="楷体" panose="02010609060101010101" charset="-122"/>
                <a:ea typeface="楷体" panose="02010609060101010101" charset="-122"/>
                <a:cs typeface="楷体" panose="02010609060101010101" charset="-122"/>
              </a:rPr>
              <a:t>C</a:t>
            </a:r>
            <a:r>
              <a:rPr lang="en-US" altLang="zh-CN"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社会主义工业化      </a:t>
            </a:r>
            <a:r>
              <a:rPr lang="en-US" b="1">
                <a:latin typeface="楷体" panose="02010609060101010101" charset="-122"/>
                <a:ea typeface="楷体" panose="02010609060101010101" charset="-122"/>
                <a:cs typeface="楷体" panose="02010609060101010101" charset="-122"/>
              </a:rPr>
              <a:t>D</a:t>
            </a:r>
            <a:r>
              <a:rPr lang="en-US" altLang="zh-CN"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农业集体化</a:t>
            </a:r>
            <a:endParaRPr lang="zh-CN" b="1">
              <a:latin typeface="楷体" panose="02010609060101010101" charset="-122"/>
              <a:ea typeface="楷体" panose="02010609060101010101" charset="-122"/>
              <a:cs typeface="楷体" panose="02010609060101010101" charset="-122"/>
            </a:endParaRPr>
          </a:p>
          <a:p>
            <a:pPr indent="0"/>
            <a:r>
              <a:rPr lang="en-US" altLang="zh-CN" b="1">
                <a:latin typeface="楷体" panose="02010609060101010101" charset="-122"/>
                <a:ea typeface="楷体" panose="02010609060101010101" charset="-122"/>
                <a:cs typeface="楷体" panose="02010609060101010101" charset="-122"/>
              </a:rPr>
              <a:t>6</a:t>
            </a:r>
            <a:r>
              <a:rPr lang="zh-CN" altLang="en-US" b="1">
                <a:latin typeface="楷体" panose="02010609060101010101" charset="-122"/>
                <a:ea typeface="楷体" panose="02010609060101010101" charset="-122"/>
                <a:cs typeface="楷体" panose="02010609060101010101" charset="-122"/>
              </a:rPr>
              <a:t>、（2019年四川绵阳节选）社会主义是一项崭新的事业。中国特色社会主义道路的成功探索，彰显了社会主义制度强大的生命力。阅读下列材料回答问题。</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【国际共运  中国方案】</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材料二</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	</a:t>
            </a:r>
            <a:endParaRPr lang="zh-CN" altLang="en-US" b="1">
              <a:latin typeface="楷体" panose="02010609060101010101" charset="-122"/>
              <a:ea typeface="楷体" panose="02010609060101010101" charset="-122"/>
              <a:cs typeface="楷体" panose="02010609060101010101" charset="-122"/>
            </a:endParaRPr>
          </a:p>
          <a:p>
            <a:pPr indent="0"/>
            <a:endParaRPr lang="zh-CN" altLang="en-US" b="1">
              <a:latin typeface="楷体" panose="02010609060101010101" charset="-122"/>
              <a:ea typeface="楷体" panose="02010609060101010101" charset="-122"/>
              <a:cs typeface="楷体" panose="02010609060101010101" charset="-122"/>
            </a:endParaRPr>
          </a:p>
          <a:p>
            <a:pPr indent="0"/>
            <a:endParaRPr lang="zh-CN" altLang="en-US" b="1">
              <a:latin typeface="楷体" panose="02010609060101010101" charset="-122"/>
              <a:ea typeface="楷体" panose="02010609060101010101" charset="-122"/>
              <a:cs typeface="楷体" panose="02010609060101010101" charset="-122"/>
            </a:endParaRPr>
          </a:p>
          <a:p>
            <a:pPr indent="0"/>
            <a:endParaRPr lang="zh-CN" altLang="en-US" b="1">
              <a:latin typeface="楷体" panose="02010609060101010101" charset="-122"/>
              <a:ea typeface="楷体" panose="02010609060101010101" charset="-122"/>
              <a:cs typeface="楷体" panose="02010609060101010101" charset="-122"/>
            </a:endParaRPr>
          </a:p>
          <a:p>
            <a:pPr indent="0"/>
            <a:endParaRPr lang="zh-CN" altLang="en-US" b="1">
              <a:latin typeface="楷体" panose="02010609060101010101" charset="-122"/>
              <a:ea typeface="楷体" panose="02010609060101010101" charset="-122"/>
              <a:cs typeface="楷体" panose="02010609060101010101" charset="-122"/>
            </a:endParaRPr>
          </a:p>
          <a:p>
            <a:pPr indent="0"/>
            <a:endParaRPr lang="zh-CN" altLang="en-US" b="1">
              <a:latin typeface="楷体" panose="02010609060101010101" charset="-122"/>
              <a:ea typeface="楷体" panose="02010609060101010101" charset="-122"/>
              <a:cs typeface="楷体" panose="02010609060101010101" charset="-122"/>
            </a:endParaRPr>
          </a:p>
          <a:p>
            <a:pPr indent="0"/>
            <a:endParaRPr lang="zh-CN" altLang="en-US" b="1">
              <a:latin typeface="楷体" panose="02010609060101010101" charset="-122"/>
              <a:ea typeface="楷体" panose="02010609060101010101" charset="-122"/>
              <a:cs typeface="楷体" panose="02010609060101010101" charset="-122"/>
            </a:endParaRPr>
          </a:p>
          <a:p>
            <a:pPr indent="0"/>
            <a:endParaRPr lang="zh-CN" altLang="en-US" b="1">
              <a:latin typeface="楷体" panose="02010609060101010101" charset="-122"/>
              <a:ea typeface="楷体" panose="02010609060101010101" charset="-122"/>
              <a:cs typeface="楷体" panose="02010609060101010101" charset="-122"/>
            </a:endParaRPr>
          </a:p>
          <a:p>
            <a:pPr indent="0"/>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（2）根据材料二，概括苏俄和中国革命道路的共同点。根据材料二和所学知识，分析中苏两国社会主义事业一成一败的主要原因。</a:t>
            </a:r>
            <a:endParaRPr lang="zh-CN" altLang="en-US" b="1">
              <a:latin typeface="楷体" panose="02010609060101010101" charset="-122"/>
              <a:ea typeface="楷体" panose="02010609060101010101" charset="-122"/>
              <a:cs typeface="楷体" panose="02010609060101010101" charset="-122"/>
            </a:endParaRPr>
          </a:p>
        </p:txBody>
      </p:sp>
      <p:sp>
        <p:nvSpPr>
          <p:cNvPr id="9" name="文本框 8"/>
          <p:cNvSpPr txBox="1"/>
          <p:nvPr/>
        </p:nvSpPr>
        <p:spPr>
          <a:xfrm>
            <a:off x="8298815" y="1145540"/>
            <a:ext cx="336550" cy="460375"/>
          </a:xfrm>
          <a:prstGeom prst="rect">
            <a:avLst/>
          </a:prstGeom>
          <a:noFill/>
        </p:spPr>
        <p:txBody>
          <a:bodyPr wrap="none" rtlCol="0" anchor="t">
            <a:spAutoFit/>
          </a:bodyPr>
          <a:p>
            <a:pPr indent="0"/>
            <a:r>
              <a:rPr lang="en-US" sz="2400" b="1">
                <a:solidFill>
                  <a:srgbClr val="FF0000"/>
                </a:solidFill>
                <a:latin typeface="楷体" panose="02010609060101010101" charset="-122"/>
                <a:ea typeface="楷体" panose="02010609060101010101" charset="-122"/>
                <a:cs typeface="楷体" panose="02010609060101010101" charset="-122"/>
                <a:sym typeface="+mn-ea"/>
              </a:rPr>
              <a:t>C</a:t>
            </a:r>
            <a:endParaRPr lang="en-US" altLang="en-US" sz="2400" b="1">
              <a:solidFill>
                <a:srgbClr val="FF0000"/>
              </a:solidFill>
              <a:latin typeface="楷体" panose="02010609060101010101" charset="-122"/>
              <a:ea typeface="楷体" panose="02010609060101010101" charset="-122"/>
              <a:cs typeface="楷体" panose="02010609060101010101" charset="-122"/>
              <a:sym typeface="+mn-ea"/>
            </a:endParaRPr>
          </a:p>
        </p:txBody>
      </p:sp>
      <p:graphicFrame>
        <p:nvGraphicFramePr>
          <p:cNvPr id="10" name="表格 9"/>
          <p:cNvGraphicFramePr/>
          <p:nvPr/>
        </p:nvGraphicFramePr>
        <p:xfrm>
          <a:off x="6123305" y="3479165"/>
          <a:ext cx="5990590" cy="2396490"/>
        </p:xfrm>
        <a:graphic>
          <a:graphicData uri="http://schemas.openxmlformats.org/drawingml/2006/table">
            <a:tbl>
              <a:tblPr firstRow="1" bandRow="1">
                <a:tableStyleId>{5C22544A-7EE6-4342-B048-85BDC9FD1C3A}</a:tableStyleId>
              </a:tblPr>
              <a:tblGrid>
                <a:gridCol w="1263015"/>
                <a:gridCol w="2486025"/>
                <a:gridCol w="2241550"/>
              </a:tblGrid>
              <a:tr h="561975">
                <a:tc>
                  <a:txBody>
                    <a:bodyPr/>
                    <a:p>
                      <a:pPr algn="ctr">
                        <a:buNone/>
                      </a:pPr>
                      <a:endParaRPr lang="zh-CN" altLang="en-US" sz="1400" b="1"/>
                    </a:p>
                  </a:txBody>
                  <a:tcPr/>
                </a:tc>
                <a:tc>
                  <a:txBody>
                    <a:bodyPr/>
                    <a:p>
                      <a:pPr algn="ctr">
                        <a:buNone/>
                      </a:pPr>
                      <a:r>
                        <a:rPr lang="zh-CN" altLang="en-US" sz="1400" b="1"/>
                        <a:t>革命道路</a:t>
                      </a:r>
                      <a:endParaRPr lang="zh-CN" altLang="en-US" sz="1400" b="1"/>
                    </a:p>
                  </a:txBody>
                  <a:tcPr/>
                </a:tc>
                <a:tc>
                  <a:txBody>
                    <a:bodyPr/>
                    <a:p>
                      <a:pPr algn="ctr">
                        <a:buNone/>
                      </a:pPr>
                      <a:r>
                        <a:rPr lang="zh-CN" altLang="en-US" sz="1400" b="1"/>
                        <a:t>建设道路</a:t>
                      </a:r>
                      <a:endParaRPr lang="zh-CN" altLang="en-US" sz="1400" b="1"/>
                    </a:p>
                  </a:txBody>
                  <a:tcPr/>
                </a:tc>
              </a:tr>
              <a:tr h="495300">
                <a:tc>
                  <a:txBody>
                    <a:bodyPr/>
                    <a:p>
                      <a:pPr algn="ctr">
                        <a:buNone/>
                      </a:pPr>
                      <a:r>
                        <a:rPr lang="zh-CN" altLang="en-US" sz="1400" b="1"/>
                        <a:t>马克思主义</a:t>
                      </a:r>
                      <a:endParaRPr lang="zh-CN" altLang="en-US" sz="1400" b="1"/>
                    </a:p>
                  </a:txBody>
                  <a:tcPr/>
                </a:tc>
                <a:tc>
                  <a:txBody>
                    <a:bodyPr/>
                    <a:p>
                      <a:pPr algn="ctr">
                        <a:buNone/>
                      </a:pPr>
                      <a:r>
                        <a:rPr lang="zh-CN" altLang="en-US" sz="1400" b="1"/>
                        <a:t>武装斗争夺取政权</a:t>
                      </a:r>
                      <a:endParaRPr lang="zh-CN" altLang="en-US" sz="1400" b="1"/>
                    </a:p>
                  </a:txBody>
                  <a:tcPr/>
                </a:tc>
                <a:tc>
                  <a:txBody>
                    <a:bodyPr/>
                    <a:p>
                      <a:pPr algn="ctr">
                        <a:buNone/>
                      </a:pPr>
                      <a:r>
                        <a:rPr lang="zh-CN" altLang="en-US" sz="1400" b="1"/>
                        <a:t>发展生产力，实现共产主义</a:t>
                      </a:r>
                      <a:endParaRPr lang="zh-CN" altLang="en-US" sz="1400" b="1"/>
                    </a:p>
                  </a:txBody>
                  <a:tcPr/>
                </a:tc>
              </a:tr>
              <a:tr h="584835">
                <a:tc>
                  <a:txBody>
                    <a:bodyPr/>
                    <a:p>
                      <a:pPr algn="ctr">
                        <a:buNone/>
                      </a:pPr>
                      <a:r>
                        <a:rPr lang="zh-CN" altLang="en-US" sz="1400" b="1"/>
                        <a:t>苏联（俄）</a:t>
                      </a:r>
                      <a:endParaRPr lang="zh-CN" altLang="en-US" sz="1400" b="1"/>
                    </a:p>
                  </a:txBody>
                  <a:tcPr/>
                </a:tc>
                <a:tc>
                  <a:txBody>
                    <a:bodyPr/>
                    <a:p>
                      <a:pPr algn="ctr">
                        <a:buNone/>
                      </a:pPr>
                      <a:r>
                        <a:rPr lang="zh-CN" altLang="en-US" sz="1400" b="1"/>
                        <a:t>在中心城市发动武装起义，夺取全国胜利</a:t>
                      </a:r>
                      <a:endParaRPr lang="zh-CN" altLang="en-US" sz="1400" b="1"/>
                    </a:p>
                  </a:txBody>
                  <a:tcPr/>
                </a:tc>
                <a:tc>
                  <a:txBody>
                    <a:bodyPr/>
                    <a:p>
                      <a:pPr algn="ctr">
                        <a:buNone/>
                      </a:pPr>
                      <a:r>
                        <a:rPr lang="zh-CN" altLang="en-US" sz="1400" b="1"/>
                        <a:t>新经济政策</a:t>
                      </a:r>
                      <a:endParaRPr lang="zh-CN" altLang="en-US" sz="1400" b="1"/>
                    </a:p>
                    <a:p>
                      <a:pPr algn="ctr">
                        <a:buNone/>
                      </a:pPr>
                      <a:r>
                        <a:rPr lang="zh-CN" altLang="en-US" sz="1400" b="1"/>
                        <a:t>斯大林模式</a:t>
                      </a:r>
                      <a:endParaRPr lang="zh-CN" altLang="en-US" sz="1400" b="1"/>
                    </a:p>
                  </a:txBody>
                  <a:tcPr/>
                </a:tc>
              </a:tr>
              <a:tr h="584835">
                <a:tc>
                  <a:txBody>
                    <a:bodyPr/>
                    <a:p>
                      <a:pPr algn="ctr">
                        <a:buNone/>
                      </a:pPr>
                      <a:r>
                        <a:rPr lang="zh-CN" altLang="en-US" sz="1400" b="1"/>
                        <a:t>中国</a:t>
                      </a:r>
                      <a:endParaRPr lang="zh-CN" altLang="en-US" sz="1400" b="1"/>
                    </a:p>
                  </a:txBody>
                  <a:tcPr/>
                </a:tc>
                <a:tc>
                  <a:txBody>
                    <a:bodyPr/>
                    <a:p>
                      <a:pPr algn="ctr">
                        <a:buNone/>
                      </a:pPr>
                      <a:r>
                        <a:rPr lang="zh-CN" altLang="en-US" sz="1400" b="1"/>
                        <a:t>建立农村革命根据地，以农村包围城市、武装夺取全国政权</a:t>
                      </a:r>
                      <a:endParaRPr lang="zh-CN" altLang="en-US" sz="1400" b="1"/>
                    </a:p>
                  </a:txBody>
                  <a:tcPr/>
                </a:tc>
                <a:tc>
                  <a:txBody>
                    <a:bodyPr/>
                    <a:p>
                      <a:pPr algn="ctr">
                        <a:buNone/>
                      </a:pPr>
                      <a:r>
                        <a:rPr lang="zh-CN" altLang="en-US" sz="1400" b="1"/>
                        <a:t>斯大林模式</a:t>
                      </a:r>
                      <a:endParaRPr lang="zh-CN" altLang="en-US" sz="1400" b="1"/>
                    </a:p>
                    <a:p>
                      <a:pPr algn="ctr">
                        <a:buNone/>
                      </a:pPr>
                      <a:r>
                        <a:rPr lang="zh-CN" altLang="en-US" sz="1400" b="1"/>
                        <a:t>中国特色社会主义</a:t>
                      </a:r>
                      <a:endParaRPr lang="zh-CN" altLang="en-US" sz="1400" b="1"/>
                    </a:p>
                  </a:txBody>
                  <a:tcPr/>
                </a:tc>
              </a:tr>
            </a:tbl>
          </a:graphicData>
        </a:graphic>
      </p:graphicFrame>
      <p:sp>
        <p:nvSpPr>
          <p:cNvPr id="11" name="文本框 10"/>
          <p:cNvSpPr txBox="1"/>
          <p:nvPr/>
        </p:nvSpPr>
        <p:spPr>
          <a:xfrm>
            <a:off x="6124575" y="5930900"/>
            <a:ext cx="6083300" cy="922020"/>
          </a:xfrm>
          <a:prstGeom prst="rect">
            <a:avLst/>
          </a:prstGeom>
          <a:solidFill>
            <a:srgbClr val="FFFF00"/>
          </a:solidFill>
          <a:ln w="9525">
            <a:noFill/>
          </a:ln>
        </p:spPr>
        <p:txBody>
          <a:bodyPr wrap="square">
            <a:spAutoFit/>
          </a:bodyPr>
          <a:p>
            <a:pPr indent="0"/>
            <a:r>
              <a:rPr lang="zh-CN" b="1">
                <a:solidFill>
                  <a:srgbClr val="FF0000"/>
                </a:solidFill>
                <a:latin typeface="楷体" panose="02010609060101010101" charset="-122"/>
                <a:ea typeface="楷体" panose="02010609060101010101" charset="-122"/>
                <a:cs typeface="楷体" panose="02010609060101010101" charset="-122"/>
              </a:rPr>
              <a:t>共同点：以马克思主义理论为指导；坚持武装夺取政权。原因：中国</a:t>
            </a:r>
            <a:r>
              <a:rPr lang="en-US" b="1">
                <a:solidFill>
                  <a:srgbClr val="FF0000"/>
                </a:solidFill>
                <a:latin typeface="楷体" panose="02010609060101010101" charset="-122"/>
                <a:ea typeface="楷体" panose="02010609060101010101" charset="-122"/>
                <a:cs typeface="楷体" panose="02010609060101010101" charset="-122"/>
              </a:rPr>
              <a:t>——</a:t>
            </a:r>
            <a:r>
              <a:rPr lang="zh-CN" b="1">
                <a:solidFill>
                  <a:srgbClr val="FF0000"/>
                </a:solidFill>
                <a:latin typeface="楷体" panose="02010609060101010101" charset="-122"/>
                <a:ea typeface="楷体" panose="02010609060101010101" charset="-122"/>
                <a:cs typeface="楷体" panose="02010609060101010101" charset="-122"/>
              </a:rPr>
              <a:t>把马克思主义和中国具体实际相结合；苏联</a:t>
            </a:r>
            <a:r>
              <a:rPr lang="en-US" b="1">
                <a:solidFill>
                  <a:srgbClr val="FF0000"/>
                </a:solidFill>
                <a:latin typeface="楷体" panose="02010609060101010101" charset="-122"/>
                <a:ea typeface="楷体" panose="02010609060101010101" charset="-122"/>
                <a:cs typeface="楷体" panose="02010609060101010101" charset="-122"/>
              </a:rPr>
              <a:t>——</a:t>
            </a:r>
            <a:r>
              <a:rPr lang="zh-CN" b="1">
                <a:solidFill>
                  <a:srgbClr val="FF0000"/>
                </a:solidFill>
                <a:latin typeface="楷体" panose="02010609060101010101" charset="-122"/>
                <a:ea typeface="楷体" panose="02010609060101010101" charset="-122"/>
                <a:cs typeface="楷体" panose="02010609060101010101" charset="-122"/>
              </a:rPr>
              <a:t>斯大林模式的缺陷和弊端长期得不到纠正。</a:t>
            </a:r>
            <a:endParaRPr lang="zh-CN" altLang="en-US" b="1">
              <a:latin typeface="楷体" panose="02010609060101010101" charset="-122"/>
              <a:ea typeface="楷体" panose="02010609060101010101" charset="-122"/>
              <a:cs typeface="楷体"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9" grpId="0"/>
      <p:bldP spid="11"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4033" name="Text Box 3"/>
          <p:cNvSpPr txBox="1"/>
          <p:nvPr/>
        </p:nvSpPr>
        <p:spPr>
          <a:xfrm>
            <a:off x="656590" y="1562100"/>
            <a:ext cx="11356975" cy="3599815"/>
          </a:xfrm>
          <a:prstGeom prst="rect">
            <a:avLst/>
          </a:prstGeom>
          <a:noFill/>
          <a:ln w="9525">
            <a:noFill/>
          </a:ln>
        </p:spPr>
        <p:txBody>
          <a:bodyPr wrap="square" anchor="t">
            <a:spAutoFit/>
          </a:bodyPr>
          <a:p>
            <a:pPr latinLnBrk="1" hangingPunct="0">
              <a:lnSpc>
                <a:spcPct val="150000"/>
              </a:lnSpc>
              <a:buSzTx/>
            </a:pPr>
            <a:r>
              <a:rPr lang="en-US" altLang="zh-CN" sz="3200" b="1" dirty="0">
                <a:solidFill>
                  <a:schemeClr val="tx1"/>
                </a:solidFill>
                <a:latin typeface="楷体" panose="02010609060101010101" charset="-122"/>
                <a:ea typeface="楷体" panose="02010609060101010101" charset="-122"/>
                <a:cs typeface="楷体" panose="02010609060101010101" charset="-122"/>
              </a:rPr>
              <a:t>1</a:t>
            </a:r>
            <a:r>
              <a:rPr lang="zh-CN" altLang="en-US" sz="3200" b="1" dirty="0">
                <a:solidFill>
                  <a:schemeClr val="tx1"/>
                </a:solidFill>
                <a:latin typeface="楷体" panose="02010609060101010101" charset="-122"/>
                <a:ea typeface="楷体" panose="02010609060101010101" charset="-122"/>
                <a:cs typeface="楷体" panose="02010609060101010101" charset="-122"/>
              </a:rPr>
              <a:t>、熟练背诵第一单元至第三单元知识点</a:t>
            </a:r>
            <a:endParaRPr lang="zh-CN" altLang="en-US" sz="3200" b="1" dirty="0">
              <a:solidFill>
                <a:schemeClr val="tx1"/>
              </a:solidFill>
              <a:latin typeface="楷体" panose="02010609060101010101" charset="-122"/>
              <a:ea typeface="楷体" panose="02010609060101010101" charset="-122"/>
              <a:cs typeface="楷体" panose="02010609060101010101" charset="-122"/>
            </a:endParaRPr>
          </a:p>
          <a:p>
            <a:pPr latinLnBrk="1" hangingPunct="0">
              <a:lnSpc>
                <a:spcPct val="150000"/>
              </a:lnSpc>
              <a:buSzTx/>
            </a:pPr>
            <a:r>
              <a:rPr lang="en-US" altLang="zh-CN" sz="3200" b="1" dirty="0">
                <a:solidFill>
                  <a:schemeClr val="tx1"/>
                </a:solidFill>
                <a:latin typeface="楷体" panose="02010609060101010101" charset="-122"/>
                <a:ea typeface="楷体" panose="02010609060101010101" charset="-122"/>
                <a:cs typeface="楷体" panose="02010609060101010101" charset="-122"/>
              </a:rPr>
              <a:t>2</a:t>
            </a:r>
            <a:r>
              <a:rPr lang="zh-CN" altLang="en-US" sz="3200" b="1" dirty="0">
                <a:solidFill>
                  <a:schemeClr val="tx1"/>
                </a:solidFill>
                <a:latin typeface="楷体" panose="02010609060101010101" charset="-122"/>
                <a:ea typeface="楷体" panose="02010609060101010101" charset="-122"/>
                <a:cs typeface="楷体" panose="02010609060101010101" charset="-122"/>
              </a:rPr>
              <a:t>、</a:t>
            </a:r>
            <a:r>
              <a:rPr lang="zh-CN" altLang="en-US" sz="2800" b="1" dirty="0">
                <a:solidFill>
                  <a:schemeClr val="tx1"/>
                </a:solidFill>
                <a:latin typeface="楷体" panose="02010609060101010101" charset="-122"/>
                <a:ea typeface="楷体" panose="02010609060101010101" charset="-122"/>
                <a:cs typeface="楷体" panose="02010609060101010101" charset="-122"/>
              </a:rPr>
              <a:t>①完成</a:t>
            </a:r>
            <a:r>
              <a:rPr lang="zh-CN" altLang="en-US" sz="2800" b="1" dirty="0">
                <a:solidFill>
                  <a:srgbClr val="FF0000"/>
                </a:solidFill>
                <a:latin typeface="楷体" panose="02010609060101010101" charset="-122"/>
                <a:ea typeface="楷体" panose="02010609060101010101" charset="-122"/>
                <a:cs typeface="楷体" panose="02010609060101010101" charset="-122"/>
              </a:rPr>
              <a:t>说明指导</a:t>
            </a:r>
            <a:r>
              <a:rPr lang="en-US" altLang="zh-CN" sz="2800" b="1" dirty="0">
                <a:solidFill>
                  <a:schemeClr val="tx1"/>
                </a:solidFill>
                <a:latin typeface="楷体" panose="02010609060101010101" charset="-122"/>
                <a:ea typeface="楷体" panose="02010609060101010101" charset="-122"/>
                <a:cs typeface="楷体" panose="02010609060101010101" charset="-122"/>
              </a:rPr>
              <a:t>P107</a:t>
            </a:r>
            <a:r>
              <a:rPr lang="zh-CN" altLang="en-US" sz="2800" b="1" dirty="0">
                <a:solidFill>
                  <a:schemeClr val="tx1"/>
                </a:solidFill>
                <a:latin typeface="楷体" panose="02010609060101010101" charset="-122"/>
                <a:ea typeface="楷体" panose="02010609060101010101" charset="-122"/>
                <a:cs typeface="楷体" panose="02010609060101010101" charset="-122"/>
              </a:rPr>
              <a:t>专练</a:t>
            </a:r>
            <a:r>
              <a:rPr lang="en-US" altLang="zh-CN" sz="2800" b="1" dirty="0">
                <a:solidFill>
                  <a:schemeClr val="tx1"/>
                </a:solidFill>
                <a:latin typeface="楷体" panose="02010609060101010101" charset="-122"/>
                <a:ea typeface="楷体" panose="02010609060101010101" charset="-122"/>
                <a:cs typeface="楷体" panose="02010609060101010101" charset="-122"/>
              </a:rPr>
              <a:t>14</a:t>
            </a:r>
            <a:r>
              <a:rPr lang="zh-CN" altLang="en-US" sz="2800" b="1" dirty="0">
                <a:solidFill>
                  <a:schemeClr val="tx1"/>
                </a:solidFill>
                <a:latin typeface="楷体" panose="02010609060101010101" charset="-122"/>
                <a:ea typeface="楷体" panose="02010609060101010101" charset="-122"/>
                <a:cs typeface="楷体" panose="02010609060101010101" charset="-122"/>
              </a:rPr>
              <a:t>、</a:t>
            </a:r>
            <a:r>
              <a:rPr lang="en-US" altLang="zh-CN" sz="2800" b="1" dirty="0">
                <a:solidFill>
                  <a:schemeClr val="tx1"/>
                </a:solidFill>
                <a:latin typeface="楷体" panose="02010609060101010101" charset="-122"/>
                <a:ea typeface="楷体" panose="02010609060101010101" charset="-122"/>
                <a:cs typeface="楷体" panose="02010609060101010101" charset="-122"/>
              </a:rPr>
              <a:t>16</a:t>
            </a:r>
            <a:r>
              <a:rPr lang="zh-CN" altLang="en-US" sz="2800" b="1" dirty="0">
                <a:solidFill>
                  <a:schemeClr val="tx1"/>
                </a:solidFill>
                <a:latin typeface="楷体" panose="02010609060101010101" charset="-122"/>
                <a:ea typeface="楷体" panose="02010609060101010101" charset="-122"/>
                <a:cs typeface="楷体" panose="02010609060101010101" charset="-122"/>
              </a:rPr>
              <a:t>、</a:t>
            </a:r>
            <a:r>
              <a:rPr lang="en-US" altLang="zh-CN" sz="2800" b="1" dirty="0">
                <a:solidFill>
                  <a:schemeClr val="tx1"/>
                </a:solidFill>
                <a:latin typeface="楷体" panose="02010609060101010101" charset="-122"/>
                <a:ea typeface="楷体" panose="02010609060101010101" charset="-122"/>
                <a:cs typeface="楷体" panose="02010609060101010101" charset="-122"/>
              </a:rPr>
              <a:t>17 </a:t>
            </a:r>
            <a:endParaRPr lang="en-US" altLang="zh-CN" sz="2800" b="1" dirty="0">
              <a:solidFill>
                <a:schemeClr val="tx1"/>
              </a:solidFill>
              <a:latin typeface="楷体" panose="02010609060101010101" charset="-122"/>
              <a:ea typeface="楷体" panose="02010609060101010101" charset="-122"/>
              <a:cs typeface="楷体" panose="02010609060101010101" charset="-122"/>
            </a:endParaRPr>
          </a:p>
          <a:p>
            <a:pPr latinLnBrk="1" hangingPunct="0">
              <a:lnSpc>
                <a:spcPct val="150000"/>
              </a:lnSpc>
              <a:buSzTx/>
            </a:pPr>
            <a:r>
              <a:rPr lang="en-US" altLang="zh-CN" sz="2800" b="1" dirty="0">
                <a:solidFill>
                  <a:schemeClr val="tx1"/>
                </a:solidFill>
                <a:latin typeface="楷体" panose="02010609060101010101" charset="-122"/>
                <a:ea typeface="楷体" panose="02010609060101010101" charset="-122"/>
                <a:cs typeface="楷体" panose="02010609060101010101" charset="-122"/>
              </a:rPr>
              <a:t>                 P110—112</a:t>
            </a:r>
            <a:r>
              <a:rPr lang="zh-CN" altLang="en-US" sz="2800" b="1" dirty="0">
                <a:solidFill>
                  <a:schemeClr val="tx1"/>
                </a:solidFill>
                <a:latin typeface="楷体" panose="02010609060101010101" charset="-122"/>
                <a:ea typeface="楷体" panose="02010609060101010101" charset="-122"/>
                <a:cs typeface="楷体" panose="02010609060101010101" charset="-122"/>
              </a:rPr>
              <a:t>专练</a:t>
            </a:r>
            <a:r>
              <a:rPr lang="en-US" altLang="zh-CN" sz="2800" b="1" dirty="0">
                <a:solidFill>
                  <a:schemeClr val="tx1"/>
                </a:solidFill>
                <a:latin typeface="楷体" panose="02010609060101010101" charset="-122"/>
                <a:ea typeface="楷体" panose="02010609060101010101" charset="-122"/>
                <a:cs typeface="楷体" panose="02010609060101010101" charset="-122"/>
              </a:rPr>
              <a:t>4</a:t>
            </a:r>
            <a:r>
              <a:rPr lang="zh-CN" altLang="en-US" sz="2800" b="1" dirty="0">
                <a:solidFill>
                  <a:schemeClr val="tx1"/>
                </a:solidFill>
                <a:latin typeface="楷体" panose="02010609060101010101" charset="-122"/>
                <a:ea typeface="楷体" panose="02010609060101010101" charset="-122"/>
                <a:cs typeface="楷体" panose="02010609060101010101" charset="-122"/>
              </a:rPr>
              <a:t>、</a:t>
            </a:r>
            <a:r>
              <a:rPr lang="en-US" altLang="zh-CN" sz="2800" b="1" dirty="0">
                <a:solidFill>
                  <a:schemeClr val="tx1"/>
                </a:solidFill>
                <a:latin typeface="楷体" panose="02010609060101010101" charset="-122"/>
                <a:ea typeface="楷体" panose="02010609060101010101" charset="-122"/>
                <a:cs typeface="楷体" panose="02010609060101010101" charset="-122"/>
              </a:rPr>
              <a:t>7</a:t>
            </a:r>
            <a:r>
              <a:rPr lang="zh-CN" altLang="en-US" sz="2800" b="1" dirty="0">
                <a:solidFill>
                  <a:schemeClr val="tx1"/>
                </a:solidFill>
                <a:latin typeface="楷体" panose="02010609060101010101" charset="-122"/>
                <a:ea typeface="楷体" panose="02010609060101010101" charset="-122"/>
                <a:cs typeface="楷体" panose="02010609060101010101" charset="-122"/>
              </a:rPr>
              <a:t>、</a:t>
            </a:r>
            <a:r>
              <a:rPr lang="en-US" altLang="zh-CN" sz="2800" b="1" dirty="0">
                <a:solidFill>
                  <a:schemeClr val="tx1"/>
                </a:solidFill>
                <a:latin typeface="楷体" panose="02010609060101010101" charset="-122"/>
                <a:ea typeface="楷体" panose="02010609060101010101" charset="-122"/>
                <a:cs typeface="楷体" panose="02010609060101010101" charset="-122"/>
              </a:rPr>
              <a:t>8</a:t>
            </a:r>
            <a:r>
              <a:rPr lang="zh-CN" altLang="en-US" sz="2800" b="1" dirty="0">
                <a:solidFill>
                  <a:schemeClr val="tx1"/>
                </a:solidFill>
                <a:latin typeface="楷体" panose="02010609060101010101" charset="-122"/>
                <a:ea typeface="楷体" panose="02010609060101010101" charset="-122"/>
                <a:cs typeface="楷体" panose="02010609060101010101" charset="-122"/>
              </a:rPr>
              <a:t>、</a:t>
            </a:r>
            <a:r>
              <a:rPr lang="en-US" altLang="zh-CN" sz="2800" b="1" dirty="0">
                <a:solidFill>
                  <a:schemeClr val="tx1"/>
                </a:solidFill>
                <a:latin typeface="楷体" panose="02010609060101010101" charset="-122"/>
                <a:ea typeface="楷体" panose="02010609060101010101" charset="-122"/>
                <a:cs typeface="楷体" panose="02010609060101010101" charset="-122"/>
              </a:rPr>
              <a:t>10</a:t>
            </a:r>
            <a:r>
              <a:rPr lang="zh-CN" altLang="en-US" sz="2800" b="1" dirty="0">
                <a:solidFill>
                  <a:schemeClr val="tx1"/>
                </a:solidFill>
                <a:latin typeface="楷体" panose="02010609060101010101" charset="-122"/>
                <a:ea typeface="楷体" panose="02010609060101010101" charset="-122"/>
                <a:cs typeface="楷体" panose="02010609060101010101" charset="-122"/>
              </a:rPr>
              <a:t>、</a:t>
            </a:r>
            <a:r>
              <a:rPr lang="en-US" altLang="zh-CN" sz="2800" b="1" dirty="0">
                <a:solidFill>
                  <a:schemeClr val="tx1"/>
                </a:solidFill>
                <a:latin typeface="楷体" panose="02010609060101010101" charset="-122"/>
                <a:ea typeface="楷体" panose="02010609060101010101" charset="-122"/>
                <a:cs typeface="楷体" panose="02010609060101010101" charset="-122"/>
              </a:rPr>
              <a:t>17</a:t>
            </a:r>
            <a:r>
              <a:rPr lang="zh-CN" altLang="en-US" sz="2800" b="1" dirty="0">
                <a:solidFill>
                  <a:schemeClr val="tx1"/>
                </a:solidFill>
                <a:latin typeface="楷体" panose="02010609060101010101" charset="-122"/>
                <a:ea typeface="楷体" panose="02010609060101010101" charset="-122"/>
                <a:cs typeface="楷体" panose="02010609060101010101" charset="-122"/>
              </a:rPr>
              <a:t>、</a:t>
            </a:r>
            <a:r>
              <a:rPr lang="en-US" altLang="zh-CN" sz="2800" b="1" dirty="0">
                <a:solidFill>
                  <a:schemeClr val="tx1"/>
                </a:solidFill>
                <a:latin typeface="楷体" panose="02010609060101010101" charset="-122"/>
                <a:ea typeface="楷体" panose="02010609060101010101" charset="-122"/>
                <a:cs typeface="楷体" panose="02010609060101010101" charset="-122"/>
              </a:rPr>
              <a:t>18</a:t>
            </a:r>
            <a:r>
              <a:rPr lang="zh-CN" altLang="en-US" sz="2800" b="1" dirty="0">
                <a:solidFill>
                  <a:schemeClr val="tx1"/>
                </a:solidFill>
                <a:latin typeface="楷体" panose="02010609060101010101" charset="-122"/>
                <a:ea typeface="楷体" panose="02010609060101010101" charset="-122"/>
                <a:cs typeface="楷体" panose="02010609060101010101" charset="-122"/>
              </a:rPr>
              <a:t>、</a:t>
            </a:r>
            <a:r>
              <a:rPr lang="en-US" altLang="zh-CN" sz="2800" b="1" dirty="0">
                <a:solidFill>
                  <a:schemeClr val="tx1"/>
                </a:solidFill>
                <a:latin typeface="楷体" panose="02010609060101010101" charset="-122"/>
                <a:ea typeface="楷体" panose="02010609060101010101" charset="-122"/>
                <a:cs typeface="楷体" panose="02010609060101010101" charset="-122"/>
              </a:rPr>
              <a:t>19</a:t>
            </a:r>
            <a:endParaRPr lang="en-US" altLang="zh-CN" sz="2800" b="1" dirty="0">
              <a:solidFill>
                <a:schemeClr val="tx1"/>
              </a:solidFill>
              <a:latin typeface="楷体" panose="02010609060101010101" charset="-122"/>
              <a:ea typeface="楷体" panose="02010609060101010101" charset="-122"/>
              <a:cs typeface="楷体" panose="02010609060101010101" charset="-122"/>
            </a:endParaRPr>
          </a:p>
          <a:p>
            <a:pPr latinLnBrk="1" hangingPunct="0">
              <a:lnSpc>
                <a:spcPct val="150000"/>
              </a:lnSpc>
              <a:buSzTx/>
            </a:pPr>
            <a:r>
              <a:rPr lang="en-US" altLang="zh-CN" sz="2800" b="1" dirty="0">
                <a:solidFill>
                  <a:schemeClr val="tx1"/>
                </a:solidFill>
                <a:latin typeface="楷体" panose="02010609060101010101" charset="-122"/>
                <a:ea typeface="楷体" panose="02010609060101010101" charset="-122"/>
                <a:cs typeface="楷体" panose="02010609060101010101" charset="-122"/>
              </a:rPr>
              <a:t>               </a:t>
            </a:r>
            <a:r>
              <a:rPr lang="zh-CN" altLang="en-US" sz="2800" b="1" dirty="0">
                <a:solidFill>
                  <a:schemeClr val="tx1"/>
                </a:solidFill>
                <a:latin typeface="楷体" panose="02010609060101010101" charset="-122"/>
                <a:ea typeface="楷体" panose="02010609060101010101" charset="-122"/>
                <a:cs typeface="楷体" panose="02010609060101010101" charset="-122"/>
              </a:rPr>
              <a:t>（</a:t>
            </a:r>
            <a:r>
              <a:rPr lang="en-US" altLang="zh-CN" sz="2800" b="1" dirty="0">
                <a:solidFill>
                  <a:srgbClr val="FF0000"/>
                </a:solidFill>
                <a:latin typeface="楷体" panose="02010609060101010101" charset="-122"/>
                <a:ea typeface="楷体" panose="02010609060101010101" charset="-122"/>
                <a:cs typeface="楷体" panose="02010609060101010101" charset="-122"/>
              </a:rPr>
              <a:t>17</a:t>
            </a:r>
            <a:r>
              <a:rPr lang="zh-CN" altLang="en-US" sz="2800" b="1" dirty="0">
                <a:solidFill>
                  <a:srgbClr val="FF0000"/>
                </a:solidFill>
                <a:latin typeface="楷体" panose="02010609060101010101" charset="-122"/>
                <a:ea typeface="楷体" panose="02010609060101010101" charset="-122"/>
                <a:cs typeface="楷体" panose="02010609060101010101" charset="-122"/>
              </a:rPr>
              <a:t>、</a:t>
            </a:r>
            <a:r>
              <a:rPr lang="en-US" altLang="zh-CN" sz="2800" b="1" dirty="0">
                <a:solidFill>
                  <a:srgbClr val="FF0000"/>
                </a:solidFill>
                <a:latin typeface="楷体" panose="02010609060101010101" charset="-122"/>
                <a:ea typeface="楷体" panose="02010609060101010101" charset="-122"/>
                <a:cs typeface="楷体" panose="02010609060101010101" charset="-122"/>
              </a:rPr>
              <a:t>18</a:t>
            </a:r>
            <a:r>
              <a:rPr lang="zh-CN" altLang="en-US" sz="2800" b="1" dirty="0">
                <a:solidFill>
                  <a:srgbClr val="FF0000"/>
                </a:solidFill>
                <a:latin typeface="楷体" panose="02010609060101010101" charset="-122"/>
                <a:ea typeface="楷体" panose="02010609060101010101" charset="-122"/>
                <a:cs typeface="楷体" panose="02010609060101010101" charset="-122"/>
              </a:rPr>
              <a:t>、</a:t>
            </a:r>
            <a:r>
              <a:rPr lang="en-US" altLang="zh-CN" sz="2800" b="1" dirty="0">
                <a:solidFill>
                  <a:srgbClr val="FF0000"/>
                </a:solidFill>
                <a:latin typeface="楷体" panose="02010609060101010101" charset="-122"/>
                <a:ea typeface="楷体" panose="02010609060101010101" charset="-122"/>
                <a:cs typeface="楷体" panose="02010609060101010101" charset="-122"/>
              </a:rPr>
              <a:t>19</a:t>
            </a:r>
            <a:r>
              <a:rPr lang="zh-CN" altLang="en-US" sz="2800" b="1" dirty="0">
                <a:solidFill>
                  <a:srgbClr val="FF0000"/>
                </a:solidFill>
                <a:latin typeface="楷体" panose="02010609060101010101" charset="-122"/>
                <a:ea typeface="楷体" panose="02010609060101010101" charset="-122"/>
                <a:cs typeface="楷体" panose="02010609060101010101" charset="-122"/>
              </a:rPr>
              <a:t>题中有关美国内战的题目不做</a:t>
            </a:r>
            <a:r>
              <a:rPr lang="zh-CN" altLang="en-US" sz="2800" b="1" dirty="0">
                <a:solidFill>
                  <a:schemeClr val="tx1"/>
                </a:solidFill>
                <a:latin typeface="楷体" panose="02010609060101010101" charset="-122"/>
                <a:ea typeface="楷体" panose="02010609060101010101" charset="-122"/>
                <a:cs typeface="楷体" panose="02010609060101010101" charset="-122"/>
              </a:rPr>
              <a:t>）</a:t>
            </a:r>
            <a:endParaRPr lang="en-US" altLang="zh-CN" sz="2800" b="1" dirty="0">
              <a:solidFill>
                <a:schemeClr val="tx1"/>
              </a:solidFill>
              <a:latin typeface="楷体" panose="02010609060101010101" charset="-122"/>
              <a:ea typeface="楷体" panose="02010609060101010101" charset="-122"/>
              <a:cs typeface="楷体" panose="02010609060101010101" charset="-122"/>
            </a:endParaRPr>
          </a:p>
          <a:p>
            <a:pPr latinLnBrk="1" hangingPunct="0">
              <a:lnSpc>
                <a:spcPct val="150000"/>
              </a:lnSpc>
              <a:buSzTx/>
            </a:pPr>
            <a:endParaRPr lang="zh-CN" altLang="en-US" sz="3200" b="1" dirty="0">
              <a:solidFill>
                <a:schemeClr val="tx1"/>
              </a:solidFill>
              <a:latin typeface="楷体" panose="02010609060101010101" charset="-122"/>
              <a:ea typeface="楷体" panose="02010609060101010101" charset="-122"/>
              <a:cs typeface="楷体" panose="02010609060101010101" charset="-122"/>
            </a:endParaRPr>
          </a:p>
        </p:txBody>
      </p:sp>
      <p:sp>
        <p:nvSpPr>
          <p:cNvPr id="2" name="Text Box 17"/>
          <p:cNvSpPr txBox="1">
            <a:spLocks noChangeArrowheads="1"/>
          </p:cNvSpPr>
          <p:nvPr/>
        </p:nvSpPr>
        <p:spPr bwMode="auto">
          <a:xfrm>
            <a:off x="4035425" y="982663"/>
            <a:ext cx="3900488" cy="598805"/>
          </a:xfrm>
          <a:prstGeom prst="rect">
            <a:avLst/>
          </a:prstGeom>
          <a:noFill/>
          <a:ln w="9525">
            <a:noFill/>
            <a:miter lim="800000"/>
          </a:ln>
          <a:effectLst/>
        </p:spPr>
        <p:txBody>
          <a:bodyPr>
            <a:spAutoFit/>
          </a:bodyPr>
          <a:p>
            <a:pPr>
              <a:spcBef>
                <a:spcPct val="50000"/>
              </a:spcBef>
              <a:defRPr/>
            </a:pPr>
            <a:r>
              <a:rPr lang="zh-CN" altLang="en-US" sz="3300" b="1" noProof="1" dirty="0">
                <a:solidFill>
                  <a:srgbClr val="FF0000"/>
                </a:solidFill>
                <a:effectLst>
                  <a:outerShdw blurRad="38100" dist="38100" dir="2700000" algn="tl">
                    <a:srgbClr val="C0C0C0"/>
                  </a:outerShdw>
                </a:effectLst>
                <a:latin typeface="Verdana" panose="020B0604030504040204" pitchFamily="34" charset="0"/>
                <a:ea typeface="隶书" panose="02010800040101010101" pitchFamily="49" charset="-122"/>
                <a:cs typeface="+mn-cs"/>
              </a:rPr>
              <a:t>历史作业 </a:t>
            </a:r>
            <a:r>
              <a:rPr lang="en-US" altLang="zh-CN" sz="3300" b="1" noProof="1" dirty="0">
                <a:solidFill>
                  <a:srgbClr val="FF0000"/>
                </a:solidFill>
                <a:effectLst>
                  <a:outerShdw blurRad="38100" dist="38100" dir="2700000" algn="tl">
                    <a:srgbClr val="C0C0C0"/>
                  </a:outerShdw>
                </a:effectLst>
                <a:latin typeface="Verdana" panose="020B0604030504040204" pitchFamily="34" charset="0"/>
                <a:ea typeface="隶书" panose="02010800040101010101" pitchFamily="49" charset="-122"/>
                <a:cs typeface="+mn-cs"/>
              </a:rPr>
              <a:t>4</a:t>
            </a:r>
            <a:r>
              <a:rPr lang="zh-CN" altLang="en-US" sz="3300" b="1" noProof="1" dirty="0">
                <a:solidFill>
                  <a:srgbClr val="FF0000"/>
                </a:solidFill>
                <a:effectLst>
                  <a:outerShdw blurRad="38100" dist="38100" dir="2700000" algn="tl">
                    <a:srgbClr val="C0C0C0"/>
                  </a:outerShdw>
                </a:effectLst>
                <a:latin typeface="Verdana" panose="020B0604030504040204" pitchFamily="34" charset="0"/>
                <a:ea typeface="隶书" panose="02010800040101010101" pitchFamily="49" charset="-122"/>
                <a:cs typeface="+mn-cs"/>
              </a:rPr>
              <a:t>月</a:t>
            </a:r>
            <a:r>
              <a:rPr lang="en-US" altLang="zh-CN" sz="3300" b="1" noProof="1" dirty="0">
                <a:solidFill>
                  <a:srgbClr val="FF0000"/>
                </a:solidFill>
                <a:effectLst>
                  <a:outerShdw blurRad="38100" dist="38100" dir="2700000" algn="tl">
                    <a:srgbClr val="C0C0C0"/>
                  </a:outerShdw>
                </a:effectLst>
                <a:latin typeface="Verdana" panose="020B0604030504040204" pitchFamily="34" charset="0"/>
                <a:ea typeface="隶书" panose="02010800040101010101" pitchFamily="49" charset="-122"/>
                <a:cs typeface="+mn-cs"/>
              </a:rPr>
              <a:t>23</a:t>
            </a:r>
            <a:r>
              <a:rPr lang="zh-CN" altLang="en-US" sz="3300" b="1" noProof="1" dirty="0">
                <a:solidFill>
                  <a:srgbClr val="FF0000"/>
                </a:solidFill>
                <a:effectLst>
                  <a:outerShdw blurRad="38100" dist="38100" dir="2700000" algn="tl">
                    <a:srgbClr val="C0C0C0"/>
                  </a:outerShdw>
                </a:effectLst>
                <a:latin typeface="Verdana" panose="020B0604030504040204" pitchFamily="34" charset="0"/>
                <a:ea typeface="隶书" panose="02010800040101010101" pitchFamily="49" charset="-122"/>
                <a:cs typeface="+mn-cs"/>
              </a:rPr>
              <a:t>日</a:t>
            </a:r>
            <a:endParaRPr lang="zh-CN" altLang="en-US" sz="3300" b="1" noProof="1" dirty="0">
              <a:solidFill>
                <a:srgbClr val="FF0000"/>
              </a:solidFill>
              <a:effectLst>
                <a:outerShdw blurRad="38100" dist="38100" dir="2700000" algn="tl">
                  <a:srgbClr val="C0C0C0"/>
                </a:outerShdw>
              </a:effectLst>
              <a:latin typeface="Verdana" panose="020B0604030504040204" pitchFamily="34" charset="0"/>
              <a:ea typeface="隶书" panose="02010800040101010101" pitchFamily="49" charset="-122"/>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4033"/>
                                        </p:tgtEl>
                                        <p:attrNameLst>
                                          <p:attrName>style.visibility</p:attrName>
                                        </p:attrNameLst>
                                      </p:cBhvr>
                                      <p:to>
                                        <p:strVal val="visible"/>
                                      </p:to>
                                    </p:set>
                                    <p:anim calcmode="lin" valueType="num">
                                      <p:cBhvr>
                                        <p:cTn id="7" dur="500" fill="hold"/>
                                        <p:tgtEl>
                                          <p:spTgt spid="44033"/>
                                        </p:tgtEl>
                                        <p:attrNameLst>
                                          <p:attrName>ppt_x</p:attrName>
                                        </p:attrNameLst>
                                      </p:cBhvr>
                                      <p:tavLst>
                                        <p:tav tm="0">
                                          <p:val>
                                            <p:strVal val="#ppt_x"/>
                                          </p:val>
                                        </p:tav>
                                        <p:tav tm="100000">
                                          <p:val>
                                            <p:strVal val="#ppt_x"/>
                                          </p:val>
                                        </p:tav>
                                      </p:tavLst>
                                    </p:anim>
                                    <p:anim calcmode="lin" valueType="num">
                                      <p:cBhvr>
                                        <p:cTn id="8" dur="500" fill="hold"/>
                                        <p:tgtEl>
                                          <p:spTgt spid="440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 name="文本框 20"/>
          <p:cNvSpPr txBox="1"/>
          <p:nvPr/>
        </p:nvSpPr>
        <p:spPr>
          <a:xfrm>
            <a:off x="635" y="-8255"/>
            <a:ext cx="12181840" cy="398780"/>
          </a:xfrm>
          <a:prstGeom prst="rect">
            <a:avLst/>
          </a:prstGeom>
          <a:noFill/>
          <a:ln w="9525">
            <a:noFill/>
          </a:ln>
        </p:spPr>
        <p:txBody>
          <a:bodyPr wrap="square" anchor="t">
            <a:spAutoFit/>
          </a:bodyPr>
          <a:p>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第</a:t>
            </a:r>
            <a:r>
              <a:rPr lang="en-US"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2</a:t>
            </a:r>
            <a:r>
              <a:rPr lang="zh-CN" altLang="en-US" sz="2000" b="1">
                <a:solidFill>
                  <a:srgbClr val="C00000"/>
                </a:solidFill>
                <a:latin typeface="方正粗黑宋简体" panose="02000000000000000000" charset="-122"/>
                <a:ea typeface="方正粗黑宋简体" panose="02000000000000000000" charset="-122"/>
                <a:cs typeface="方正粗黑宋简体" panose="02000000000000000000" charset="-122"/>
              </a:rPr>
              <a:t>课 </a:t>
            </a:r>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俄国废除农奴制（</a:t>
            </a:r>
            <a:r>
              <a:rPr lang="en-US"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P8-9</a:t>
            </a:r>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a:t>
            </a:r>
            <a:r>
              <a:rPr lang="en-US"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 </a:t>
            </a:r>
            <a:r>
              <a:rPr kumimoji="1" lang="zh-CN" altLang="en-US" sz="2000" b="1" noProof="0">
                <a:solidFill>
                  <a:schemeClr val="tx1"/>
                </a:solidFill>
                <a:latin typeface="方正粗黑宋简体" panose="02000000000000000000" charset="-122"/>
                <a:ea typeface="方正粗黑宋简体" panose="02000000000000000000" charset="-122"/>
                <a:cs typeface="方正粗黑宋简体" panose="02000000000000000000" charset="-122"/>
                <a:sym typeface="+mn-ea"/>
              </a:rPr>
              <a:t>俄国</a:t>
            </a:r>
            <a:r>
              <a:rPr kumimoji="1" lang="en-US" altLang="zh-CN" sz="2000" b="1" noProof="0">
                <a:solidFill>
                  <a:schemeClr val="tx1"/>
                </a:solidFill>
                <a:latin typeface="方正粗黑宋简体" panose="02000000000000000000" charset="-122"/>
                <a:ea typeface="方正粗黑宋简体" panose="02000000000000000000" charset="-122"/>
                <a:cs typeface="方正粗黑宋简体" panose="02000000000000000000" charset="-122"/>
                <a:sym typeface="+mn-ea"/>
              </a:rPr>
              <a:t>1861</a:t>
            </a:r>
            <a:r>
              <a:rPr kumimoji="1" lang="zh-CN" altLang="en-US" sz="2000" b="1" noProof="0">
                <a:solidFill>
                  <a:schemeClr val="tx1"/>
                </a:solidFill>
                <a:latin typeface="方正粗黑宋简体" panose="02000000000000000000" charset="-122"/>
                <a:ea typeface="方正粗黑宋简体" panose="02000000000000000000" charset="-122"/>
                <a:cs typeface="方正粗黑宋简体" panose="02000000000000000000" charset="-122"/>
                <a:sym typeface="+mn-ea"/>
              </a:rPr>
              <a:t>年改革    俄国农奴制改革    亚历山大二世改革</a:t>
            </a:r>
            <a:endParaRPr kumimoji="1" lang="zh-CN" altLang="en-US" sz="2000" b="1" noProof="0">
              <a:solidFill>
                <a:schemeClr val="tx1"/>
              </a:solidFill>
              <a:latin typeface="方正粗黑宋简体" panose="02000000000000000000" charset="-122"/>
              <a:ea typeface="方正粗黑宋简体" panose="02000000000000000000" charset="-122"/>
              <a:cs typeface="方正粗黑宋简体" panose="02000000000000000000" charset="-122"/>
              <a:sym typeface="+mn-ea"/>
            </a:endParaRPr>
          </a:p>
        </p:txBody>
      </p:sp>
      <p:sp>
        <p:nvSpPr>
          <p:cNvPr id="4" name="文本框 3"/>
          <p:cNvSpPr txBox="1"/>
          <p:nvPr/>
        </p:nvSpPr>
        <p:spPr>
          <a:xfrm>
            <a:off x="635" y="361950"/>
            <a:ext cx="661670" cy="368300"/>
          </a:xfrm>
          <a:prstGeom prst="rect">
            <a:avLst/>
          </a:prstGeom>
          <a:noFill/>
        </p:spPr>
        <p:txBody>
          <a:bodyPr wrap="square" rtlCol="0" anchor="t">
            <a:spAutoFit/>
          </a:bodyPr>
          <a:p>
            <a:r>
              <a:rPr lang="zh-CN" altLang="en-US" b="1" dirty="0">
                <a:solidFill>
                  <a:schemeClr val="tx1"/>
                </a:solidFill>
                <a:latin typeface="方正粗黑宋简体" panose="02000000000000000000" charset="-122"/>
                <a:ea typeface="方正粗黑宋简体" panose="02000000000000000000" charset="-122"/>
                <a:cs typeface="方正粗黑宋简体" panose="02000000000000000000" charset="-122"/>
                <a:sym typeface="+mn-ea"/>
              </a:rPr>
              <a:t>背景</a:t>
            </a:r>
            <a:r>
              <a:rPr lang="en-US" altLang="zh-CN" b="1" dirty="0">
                <a:solidFill>
                  <a:schemeClr val="tx1"/>
                </a:solidFill>
                <a:latin typeface="方正粗黑宋简体" panose="02000000000000000000" charset="-122"/>
                <a:ea typeface="方正粗黑宋简体" panose="02000000000000000000" charset="-122"/>
                <a:cs typeface="方正粗黑宋简体" panose="02000000000000000000" charset="-122"/>
                <a:sym typeface="+mn-ea"/>
              </a:rPr>
              <a:t>:</a:t>
            </a:r>
            <a:endParaRPr lang="en-US" altLang="zh-CN" b="1" dirty="0">
              <a:solidFill>
                <a:schemeClr val="tx1"/>
              </a:solidFill>
              <a:latin typeface="方正粗黑宋简体" panose="02000000000000000000" charset="-122"/>
              <a:ea typeface="方正粗黑宋简体" panose="02000000000000000000" charset="-122"/>
              <a:cs typeface="方正粗黑宋简体" panose="02000000000000000000" charset="-122"/>
              <a:sym typeface="+mn-ea"/>
            </a:endParaRPr>
          </a:p>
        </p:txBody>
      </p:sp>
      <p:sp>
        <p:nvSpPr>
          <p:cNvPr id="5" name="文本框 4"/>
          <p:cNvSpPr txBox="1"/>
          <p:nvPr/>
        </p:nvSpPr>
        <p:spPr>
          <a:xfrm>
            <a:off x="662305" y="334645"/>
            <a:ext cx="5469890" cy="423545"/>
          </a:xfrm>
          <a:prstGeom prst="rect">
            <a:avLst/>
          </a:prstGeom>
          <a:noFill/>
        </p:spPr>
        <p:txBody>
          <a:bodyPr wrap="none" rtlCol="0" anchor="t">
            <a:spAutoFit/>
          </a:bodyPr>
          <a:p>
            <a:pPr marR="0" lvl="0" algn="l" defTabSz="914400" rtl="0" eaLnBrk="0" fontAlgn="base" latinLnBrk="0" hangingPunct="0">
              <a:lnSpc>
                <a:spcPct val="120000"/>
              </a:lnSpc>
              <a:spcBef>
                <a:spcPts val="0"/>
              </a:spcBef>
              <a:spcAft>
                <a:spcPct val="0"/>
              </a:spcAft>
              <a:buClrTx/>
              <a:buSzTx/>
              <a:buFont typeface="Wingdings" panose="05000000000000000000" pitchFamily="2" charset="2"/>
              <a:defRPr/>
            </a:pPr>
            <a:r>
              <a:rPr lang="zh-CN" altLang="en-US" b="1">
                <a:ln>
                  <a:noFill/>
                </a:ln>
                <a:solidFill>
                  <a:srgbClr val="FF0000"/>
                </a:solidFill>
                <a:effectLst/>
                <a:uLnTx/>
                <a:uFillTx/>
                <a:latin typeface="楷体" panose="02010609060101010101" charset="-122"/>
                <a:ea typeface="楷体" panose="02010609060101010101" charset="-122"/>
                <a:sym typeface="+mn-ea"/>
              </a:rPr>
              <a:t>根本原因：封建农奴制阻碍俄国资本主义经济的发展</a:t>
            </a:r>
            <a:endParaRPr lang="zh-CN" altLang="en-US" b="1">
              <a:ln>
                <a:noFill/>
              </a:ln>
              <a:solidFill>
                <a:srgbClr val="FF0000"/>
              </a:solidFill>
              <a:effectLst/>
              <a:uLnTx/>
              <a:uFillTx/>
              <a:latin typeface="楷体" panose="02010609060101010101" charset="-122"/>
              <a:ea typeface="楷体" panose="02010609060101010101" charset="-122"/>
              <a:sym typeface="+mn-ea"/>
            </a:endParaRPr>
          </a:p>
        </p:txBody>
      </p:sp>
      <p:sp>
        <p:nvSpPr>
          <p:cNvPr id="6" name="文本框 5"/>
          <p:cNvSpPr txBox="1"/>
          <p:nvPr/>
        </p:nvSpPr>
        <p:spPr>
          <a:xfrm>
            <a:off x="662305" y="730250"/>
            <a:ext cx="7768590" cy="423545"/>
          </a:xfrm>
          <a:prstGeom prst="rect">
            <a:avLst/>
          </a:prstGeom>
          <a:noFill/>
        </p:spPr>
        <p:txBody>
          <a:bodyPr wrap="none" rtlCol="0" anchor="t">
            <a:spAutoFit/>
          </a:bodyPr>
          <a:p>
            <a:pPr marL="0" marR="0" lvl="0" indent="0" algn="l" defTabSz="914400" rtl="0" eaLnBrk="0" fontAlgn="base" latinLnBrk="0" hangingPunct="0">
              <a:lnSpc>
                <a:spcPct val="120000"/>
              </a:lnSpc>
              <a:spcBef>
                <a:spcPts val="0"/>
              </a:spcBef>
              <a:spcAft>
                <a:spcPct val="0"/>
              </a:spcAft>
              <a:buClrTx/>
              <a:buSzTx/>
              <a:buFontTx/>
              <a:buNone/>
              <a:defRPr/>
            </a:pPr>
            <a:r>
              <a:rPr lang="zh-CN" altLang="en-US" b="1">
                <a:ln>
                  <a:noFill/>
                </a:ln>
                <a:solidFill>
                  <a:srgbClr val="FF0000"/>
                </a:solidFill>
                <a:effectLst/>
                <a:uLnTx/>
                <a:uFillTx/>
                <a:latin typeface="楷体" panose="02010609060101010101" charset="-122"/>
                <a:ea typeface="楷体" panose="02010609060101010101" charset="-122"/>
                <a:sym typeface="+mn-ea"/>
              </a:rPr>
              <a:t>直接原因：克里米亚（克里木）战争中惨败，</a:t>
            </a:r>
            <a:r>
              <a:rPr lang="zh-CN" altLang="en-US" b="1">
                <a:ln>
                  <a:noFill/>
                </a:ln>
                <a:solidFill>
                  <a:schemeClr val="tx1"/>
                </a:solidFill>
                <a:effectLst/>
                <a:uLnTx/>
                <a:uFillTx/>
                <a:latin typeface="楷体" panose="02010609060101010101" charset="-122"/>
                <a:ea typeface="楷体" panose="02010609060101010101" charset="-122"/>
                <a:sym typeface="+mn-ea"/>
              </a:rPr>
              <a:t>充分暴露了农奴制的腐朽性。</a:t>
            </a:r>
            <a:endParaRPr lang="zh-CN" altLang="en-US" b="1">
              <a:ln>
                <a:noFill/>
              </a:ln>
              <a:solidFill>
                <a:schemeClr val="tx1"/>
              </a:solidFill>
              <a:effectLst/>
              <a:uLnTx/>
              <a:uFillTx/>
              <a:latin typeface="楷体" panose="02010609060101010101" charset="-122"/>
              <a:ea typeface="楷体" panose="02010609060101010101" charset="-122"/>
              <a:sym typeface="+mn-ea"/>
            </a:endParaRPr>
          </a:p>
        </p:txBody>
      </p:sp>
      <p:sp>
        <p:nvSpPr>
          <p:cNvPr id="7" name="文本框 6"/>
          <p:cNvSpPr txBox="1"/>
          <p:nvPr/>
        </p:nvSpPr>
        <p:spPr>
          <a:xfrm>
            <a:off x="635" y="1153795"/>
            <a:ext cx="709295" cy="368300"/>
          </a:xfrm>
          <a:prstGeom prst="rect">
            <a:avLst/>
          </a:prstGeom>
          <a:noFill/>
        </p:spPr>
        <p:txBody>
          <a:bodyPr wrap="none" rtlCol="0" anchor="t">
            <a:spAutoFit/>
          </a:bodyPr>
          <a:p>
            <a:r>
              <a:rPr lang="zh-CN" altLang="en-US" b="1" dirty="0">
                <a:latin typeface="方正粗黑宋简体" panose="02000000000000000000" charset="-122"/>
                <a:ea typeface="方正粗黑宋简体" panose="02000000000000000000" charset="-122"/>
                <a:cs typeface="方正粗黑宋简体" panose="02000000000000000000" charset="-122"/>
                <a:sym typeface="+mn-ea"/>
              </a:rPr>
              <a:t>开始</a:t>
            </a:r>
            <a:r>
              <a:rPr lang="en-US" altLang="zh-CN" b="1" dirty="0">
                <a:latin typeface="方正粗黑宋简体" panose="02000000000000000000" charset="-122"/>
                <a:ea typeface="方正粗黑宋简体" panose="02000000000000000000" charset="-122"/>
                <a:cs typeface="方正粗黑宋简体" panose="02000000000000000000" charset="-122"/>
                <a:sym typeface="+mn-ea"/>
              </a:rPr>
              <a:t>:</a:t>
            </a:r>
            <a:endParaRPr lang="en-US" altLang="zh-CN" b="1" dirty="0">
              <a:latin typeface="方正粗黑宋简体" panose="02000000000000000000" charset="-122"/>
              <a:ea typeface="方正粗黑宋简体" panose="02000000000000000000" charset="-122"/>
              <a:cs typeface="方正粗黑宋简体" panose="02000000000000000000" charset="-122"/>
              <a:sym typeface="+mn-ea"/>
            </a:endParaRPr>
          </a:p>
        </p:txBody>
      </p:sp>
      <p:sp>
        <p:nvSpPr>
          <p:cNvPr id="8" name="文本框 7"/>
          <p:cNvSpPr txBox="1"/>
          <p:nvPr/>
        </p:nvSpPr>
        <p:spPr>
          <a:xfrm>
            <a:off x="709930" y="1153795"/>
            <a:ext cx="5012690" cy="368300"/>
          </a:xfrm>
          <a:prstGeom prst="rect">
            <a:avLst/>
          </a:prstGeom>
          <a:noFill/>
        </p:spPr>
        <p:txBody>
          <a:bodyPr wrap="none" rtlCol="0" anchor="t">
            <a:spAutoFit/>
          </a:bodyPr>
          <a:p>
            <a:pPr fontAlgn="base"/>
            <a:r>
              <a:rPr lang="en-US" altLang="zh-CN" b="1" dirty="0">
                <a:solidFill>
                  <a:srgbClr val="FF0000"/>
                </a:solidFill>
                <a:latin typeface="楷体" panose="02010609060101010101" charset="-122"/>
                <a:ea typeface="楷体" panose="02010609060101010101" charset="-122"/>
                <a:cs typeface="楷体" panose="02010609060101010101" charset="-122"/>
                <a:sym typeface="+mn-ea"/>
              </a:rPr>
              <a:t>1861</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年</a:t>
            </a:r>
            <a:r>
              <a:rPr lang="zh-CN" altLang="en-US" b="1" dirty="0">
                <a:latin typeface="楷体" panose="02010609060101010101" charset="-122"/>
                <a:ea typeface="楷体" panose="02010609060101010101" charset="-122"/>
                <a:cs typeface="楷体" panose="02010609060101010101" charset="-122"/>
                <a:sym typeface="+mn-ea"/>
              </a:rPr>
              <a:t>，</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亚历山大二世</a:t>
            </a:r>
            <a:r>
              <a:rPr lang="zh-CN" altLang="en-US" b="1" dirty="0">
                <a:solidFill>
                  <a:srgbClr val="000000"/>
                </a:solidFill>
                <a:latin typeface="楷体" panose="02010609060101010101" charset="-122"/>
                <a:ea typeface="楷体" panose="02010609060101010101" charset="-122"/>
                <a:cs typeface="楷体" panose="02010609060101010101" charset="-122"/>
                <a:sym typeface="+mn-ea"/>
              </a:rPr>
              <a:t>颁布了废除农奴制的法令</a:t>
            </a:r>
            <a:endParaRPr lang="zh-CN" altLang="en-US"/>
          </a:p>
        </p:txBody>
      </p:sp>
      <p:sp>
        <p:nvSpPr>
          <p:cNvPr id="9" name="文本框 8"/>
          <p:cNvSpPr txBox="1"/>
          <p:nvPr/>
        </p:nvSpPr>
        <p:spPr>
          <a:xfrm>
            <a:off x="635" y="1522095"/>
            <a:ext cx="1169035" cy="368300"/>
          </a:xfrm>
          <a:prstGeom prst="rect">
            <a:avLst/>
          </a:prstGeom>
          <a:noFill/>
        </p:spPr>
        <p:txBody>
          <a:bodyPr wrap="none" rtlCol="0" anchor="t">
            <a:spAutoFit/>
          </a:bodyPr>
          <a:p>
            <a:r>
              <a:rPr lang="zh-CN" altLang="en-US" b="1" dirty="0">
                <a:latin typeface="方正粗黑宋简体" panose="02000000000000000000" charset="-122"/>
                <a:ea typeface="方正粗黑宋简体" panose="02000000000000000000" charset="-122"/>
                <a:cs typeface="方正粗黑宋简体" panose="02000000000000000000" charset="-122"/>
                <a:sym typeface="+mn-ea"/>
              </a:rPr>
              <a:t>改革内容</a:t>
            </a:r>
            <a:r>
              <a:rPr lang="en-US" altLang="zh-CN" b="1" dirty="0">
                <a:latin typeface="方正粗黑宋简体" panose="02000000000000000000" charset="-122"/>
                <a:ea typeface="方正粗黑宋简体" panose="02000000000000000000" charset="-122"/>
                <a:cs typeface="方正粗黑宋简体" panose="02000000000000000000" charset="-122"/>
                <a:sym typeface="+mn-ea"/>
              </a:rPr>
              <a:t>:</a:t>
            </a:r>
            <a:endParaRPr lang="en-US" altLang="zh-CN" b="1" dirty="0">
              <a:latin typeface="方正粗黑宋简体" panose="02000000000000000000" charset="-122"/>
              <a:ea typeface="方正粗黑宋简体" panose="02000000000000000000" charset="-122"/>
              <a:cs typeface="方正粗黑宋简体" panose="02000000000000000000" charset="-122"/>
              <a:sym typeface="+mn-ea"/>
            </a:endParaRPr>
          </a:p>
        </p:txBody>
      </p:sp>
      <p:sp>
        <p:nvSpPr>
          <p:cNvPr id="10" name="文本框 9"/>
          <p:cNvSpPr txBox="1"/>
          <p:nvPr/>
        </p:nvSpPr>
        <p:spPr>
          <a:xfrm>
            <a:off x="1169670" y="1522095"/>
            <a:ext cx="5699760" cy="368300"/>
          </a:xfrm>
          <a:prstGeom prst="rect">
            <a:avLst/>
          </a:prstGeom>
          <a:noFill/>
        </p:spPr>
        <p:txBody>
          <a:bodyPr wrap="none" rtlCol="0" anchor="t">
            <a:spAutoFit/>
          </a:bodyPr>
          <a:p>
            <a:r>
              <a:rPr lang="zh-CN" altLang="en-US" b="1" dirty="0">
                <a:solidFill>
                  <a:srgbClr val="000000"/>
                </a:solidFill>
                <a:latin typeface="楷体" panose="02010609060101010101" charset="-122"/>
                <a:ea typeface="楷体" panose="02010609060101010101" charset="-122"/>
                <a:sym typeface="楷体_GB2312" charset="-122"/>
              </a:rPr>
              <a:t>①农奴获得人身自由，可以改变身份，自由转换职业；</a:t>
            </a:r>
            <a:endParaRPr lang="zh-CN" altLang="en-US" b="1">
              <a:latin typeface="楷体" panose="02010609060101010101" charset="-122"/>
              <a:ea typeface="楷体" panose="02010609060101010101" charset="-122"/>
            </a:endParaRPr>
          </a:p>
        </p:txBody>
      </p:sp>
      <p:sp>
        <p:nvSpPr>
          <p:cNvPr id="11" name="文本框 10"/>
          <p:cNvSpPr txBox="1"/>
          <p:nvPr/>
        </p:nvSpPr>
        <p:spPr>
          <a:xfrm>
            <a:off x="1169670" y="1890395"/>
            <a:ext cx="5513705" cy="645160"/>
          </a:xfrm>
          <a:prstGeom prst="rect">
            <a:avLst/>
          </a:prstGeom>
          <a:noFill/>
        </p:spPr>
        <p:txBody>
          <a:bodyPr wrap="square" rtlCol="0" anchor="t">
            <a:spAutoFit/>
          </a:bodyPr>
          <a:p>
            <a:r>
              <a:rPr lang="zh-CN" altLang="en-US" b="1" dirty="0">
                <a:solidFill>
                  <a:srgbClr val="000000"/>
                </a:solidFill>
                <a:latin typeface="楷体" panose="02010609060101010101" charset="-122"/>
                <a:ea typeface="楷体" panose="02010609060101010101" charset="-122"/>
                <a:sym typeface="楷体_GB2312" charset="-122"/>
              </a:rPr>
              <a:t>②农奴在获得解放的同时，可以获得一份土地，但是必须</a:t>
            </a:r>
            <a:r>
              <a:rPr lang="zh-CN" altLang="en-US" b="1" dirty="0">
                <a:solidFill>
                  <a:srgbClr val="FF0000"/>
                </a:solidFill>
                <a:latin typeface="楷体" panose="02010609060101010101" charset="-122"/>
                <a:ea typeface="楷体" panose="02010609060101010101" charset="-122"/>
                <a:sym typeface="楷体_GB2312" charset="-122"/>
              </a:rPr>
              <a:t>出钱赎买</a:t>
            </a:r>
            <a:r>
              <a:rPr lang="zh-CN" altLang="en-US" b="1" dirty="0">
                <a:solidFill>
                  <a:srgbClr val="000000"/>
                </a:solidFill>
                <a:latin typeface="楷体" panose="02010609060101010101" charset="-122"/>
                <a:ea typeface="楷体" panose="02010609060101010101" charset="-122"/>
                <a:sym typeface="楷体_GB2312" charset="-122"/>
              </a:rPr>
              <a:t>，所出的价钱高出当时的地价。</a:t>
            </a:r>
            <a:endParaRPr lang="zh-CN" altLang="en-US" b="1"/>
          </a:p>
        </p:txBody>
      </p:sp>
      <p:sp>
        <p:nvSpPr>
          <p:cNvPr id="12" name="文本框 11"/>
          <p:cNvSpPr txBox="1"/>
          <p:nvPr/>
        </p:nvSpPr>
        <p:spPr>
          <a:xfrm>
            <a:off x="7436485" y="1522095"/>
            <a:ext cx="3860800" cy="368300"/>
          </a:xfrm>
          <a:prstGeom prst="rect">
            <a:avLst/>
          </a:prstGeom>
          <a:noFill/>
        </p:spPr>
        <p:txBody>
          <a:bodyPr wrap="none" rtlCol="0" anchor="t">
            <a:spAutoFit/>
          </a:bodyPr>
          <a:p>
            <a:pPr eaLnBrk="0" hangingPunct="0">
              <a:spcBef>
                <a:spcPct val="50000"/>
              </a:spcBef>
            </a:pPr>
            <a:r>
              <a:rPr lang="zh-CN" altLang="en-US" b="1" dirty="0">
                <a:solidFill>
                  <a:schemeClr val="tx1"/>
                </a:solidFill>
                <a:latin typeface="楷体" panose="02010609060101010101" charset="-122"/>
                <a:ea typeface="楷体" panose="02010609060101010101" charset="-122"/>
                <a:sym typeface="楷体_GB2312" charset="-122"/>
              </a:rPr>
              <a:t>为资本主义发展提供大量</a:t>
            </a:r>
            <a:r>
              <a:rPr lang="zh-CN" altLang="en-US" b="1" dirty="0">
                <a:solidFill>
                  <a:srgbClr val="FF0000"/>
                </a:solidFill>
                <a:latin typeface="楷体" panose="02010609060101010101" charset="-122"/>
                <a:ea typeface="楷体" panose="02010609060101010101" charset="-122"/>
                <a:sym typeface="楷体_GB2312" charset="-122"/>
              </a:rPr>
              <a:t>自由劳动力</a:t>
            </a:r>
            <a:endParaRPr lang="zh-CN" altLang="en-US"/>
          </a:p>
        </p:txBody>
      </p:sp>
      <p:sp>
        <p:nvSpPr>
          <p:cNvPr id="13" name="文本框 12"/>
          <p:cNvSpPr txBox="1"/>
          <p:nvPr/>
        </p:nvSpPr>
        <p:spPr>
          <a:xfrm>
            <a:off x="7436485" y="2028825"/>
            <a:ext cx="3171190" cy="368300"/>
          </a:xfrm>
          <a:prstGeom prst="rect">
            <a:avLst/>
          </a:prstGeom>
          <a:noFill/>
        </p:spPr>
        <p:txBody>
          <a:bodyPr wrap="none" rtlCol="0" anchor="t">
            <a:spAutoFit/>
          </a:bodyPr>
          <a:p>
            <a:pPr eaLnBrk="0" hangingPunct="0">
              <a:spcBef>
                <a:spcPct val="50000"/>
              </a:spcBef>
            </a:pPr>
            <a:r>
              <a:rPr lang="zh-CN" altLang="en-US" b="1" dirty="0">
                <a:solidFill>
                  <a:schemeClr val="tx1"/>
                </a:solidFill>
                <a:latin typeface="楷体" panose="02010609060101010101" charset="-122"/>
                <a:ea typeface="楷体" panose="02010609060101010101" charset="-122"/>
                <a:sym typeface="楷体_GB2312" charset="-122"/>
              </a:rPr>
              <a:t>为资本主义发展积累大量</a:t>
            </a:r>
            <a:r>
              <a:rPr lang="zh-CN" altLang="en-US" b="1" dirty="0">
                <a:solidFill>
                  <a:srgbClr val="FF0000"/>
                </a:solidFill>
                <a:latin typeface="楷体" panose="02010609060101010101" charset="-122"/>
                <a:ea typeface="楷体" panose="02010609060101010101" charset="-122"/>
                <a:sym typeface="楷体_GB2312" charset="-122"/>
              </a:rPr>
              <a:t>资本</a:t>
            </a:r>
            <a:endParaRPr lang="zh-CN" altLang="en-US"/>
          </a:p>
        </p:txBody>
      </p:sp>
      <p:sp>
        <p:nvSpPr>
          <p:cNvPr id="22542" name="AutoShape 10"/>
          <p:cNvSpPr/>
          <p:nvPr/>
        </p:nvSpPr>
        <p:spPr>
          <a:xfrm>
            <a:off x="6999288" y="1559878"/>
            <a:ext cx="436563" cy="330200"/>
          </a:xfrm>
          <a:prstGeom prst="rightArrow">
            <a:avLst>
              <a:gd name="adj1" fmla="val 50000"/>
              <a:gd name="adj2" fmla="val 33297"/>
            </a:avLst>
          </a:prstGeom>
          <a:solidFill>
            <a:schemeClr val="accent1"/>
          </a:solidFill>
          <a:ln w="9525" cap="flat" cmpd="sng">
            <a:solidFill>
              <a:schemeClr val="tx1"/>
            </a:solidFill>
            <a:prstDash val="solid"/>
            <a:miter/>
            <a:headEnd type="none" w="med" len="med"/>
            <a:tailEnd type="none" w="med" len="med"/>
          </a:ln>
        </p:spPr>
        <p:txBody>
          <a:bodyPr wrap="none" anchor="ctr"/>
          <a:p>
            <a:pPr marL="0" marR="0" lvl="0" indent="0" algn="l" defTabSz="914400" rtl="0" eaLnBrk="0" fontAlgn="base" latinLnBrk="0" hangingPunct="0">
              <a:lnSpc>
                <a:spcPct val="100000"/>
              </a:lnSpc>
              <a:spcBef>
                <a:spcPct val="0"/>
              </a:spcBef>
              <a:spcAft>
                <a:spcPct val="0"/>
              </a:spcAft>
              <a:buClrTx/>
              <a:buSzTx/>
              <a:buFontTx/>
              <a:buNone/>
              <a:defRPr/>
            </a:pPr>
            <a:endParaRPr kumimoji="0" lang="zh-CN" sz="100" b="0" i="0" u="none" strike="noStrike" kern="1200" cap="none" spc="0" normalizeH="0" baseline="0" noProof="1">
              <a:ln>
                <a:noFill/>
              </a:ln>
              <a:solidFill>
                <a:srgbClr val="000000"/>
              </a:solidFill>
              <a:effectLst/>
              <a:uLnTx/>
              <a:uFillTx/>
              <a:latin typeface="Times New Roman" panose="02020603050405020304" pitchFamily="2" charset="0"/>
              <a:ea typeface="宋体" panose="02010600030101010101" pitchFamily="2" charset="-122"/>
              <a:cs typeface="+mn-cs"/>
              <a:sym typeface="Times New Roman" panose="02020603050405020304" pitchFamily="2" charset="0"/>
            </a:endParaRPr>
          </a:p>
        </p:txBody>
      </p:sp>
      <p:sp>
        <p:nvSpPr>
          <p:cNvPr id="14" name="AutoShape 10"/>
          <p:cNvSpPr/>
          <p:nvPr/>
        </p:nvSpPr>
        <p:spPr>
          <a:xfrm>
            <a:off x="6999288" y="2066608"/>
            <a:ext cx="436563" cy="330200"/>
          </a:xfrm>
          <a:prstGeom prst="rightArrow">
            <a:avLst>
              <a:gd name="adj1" fmla="val 50000"/>
              <a:gd name="adj2" fmla="val 33297"/>
            </a:avLst>
          </a:prstGeom>
          <a:solidFill>
            <a:schemeClr val="accent1"/>
          </a:solidFill>
          <a:ln w="9525" cap="flat" cmpd="sng">
            <a:solidFill>
              <a:schemeClr val="tx1"/>
            </a:solidFill>
            <a:prstDash val="solid"/>
            <a:miter/>
            <a:headEnd type="none" w="med" len="med"/>
            <a:tailEnd type="none" w="med" len="me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zh-CN" sz="100" b="0" i="0" u="none" strike="noStrike" kern="1200" cap="none" spc="0" normalizeH="0" baseline="0" noProof="1">
              <a:ln>
                <a:noFill/>
              </a:ln>
              <a:solidFill>
                <a:srgbClr val="000000"/>
              </a:solidFill>
              <a:effectLst/>
              <a:uLnTx/>
              <a:uFillTx/>
              <a:latin typeface="Times New Roman" panose="02020603050405020304" pitchFamily="2" charset="0"/>
              <a:ea typeface="宋体" panose="02010600030101010101" pitchFamily="2" charset="-122"/>
              <a:cs typeface="+mn-cs"/>
              <a:sym typeface="Times New Roman" panose="02020603050405020304" pitchFamily="2" charset="0"/>
            </a:endParaRPr>
          </a:p>
        </p:txBody>
      </p:sp>
      <p:sp>
        <p:nvSpPr>
          <p:cNvPr id="15" name="文本框 14"/>
          <p:cNvSpPr txBox="1"/>
          <p:nvPr/>
        </p:nvSpPr>
        <p:spPr>
          <a:xfrm>
            <a:off x="635" y="2535555"/>
            <a:ext cx="1546225" cy="1753235"/>
          </a:xfrm>
          <a:prstGeom prst="rect">
            <a:avLst/>
          </a:prstGeom>
          <a:noFill/>
        </p:spPr>
        <p:txBody>
          <a:bodyPr wrap="square" rtlCol="0" anchor="t">
            <a:spAutoFit/>
          </a:bodyPr>
          <a:p>
            <a:pPr>
              <a:lnSpc>
                <a:spcPct val="150000"/>
              </a:lnSpc>
            </a:pPr>
            <a:r>
              <a:rPr lang="zh-CN" altLang="zh-CN" b="1">
                <a:solidFill>
                  <a:srgbClr val="000000"/>
                </a:solidFill>
                <a:latin typeface="方正粗黑宋简体" panose="02000000000000000000" charset="-122"/>
                <a:ea typeface="方正粗黑宋简体" panose="02000000000000000000" charset="-122"/>
                <a:sym typeface="+mn-ea"/>
              </a:rPr>
              <a:t>改革性质：</a:t>
            </a:r>
            <a:endParaRPr lang="zh-CN" altLang="zh-CN" b="1">
              <a:solidFill>
                <a:srgbClr val="000000"/>
              </a:solidFill>
              <a:latin typeface="方正粗黑宋简体" panose="02000000000000000000" charset="-122"/>
              <a:ea typeface="方正粗黑宋简体" panose="02000000000000000000" charset="-122"/>
            </a:endParaRPr>
          </a:p>
          <a:p>
            <a:pPr>
              <a:lnSpc>
                <a:spcPct val="150000"/>
              </a:lnSpc>
            </a:pPr>
            <a:r>
              <a:rPr lang="zh-CN" altLang="zh-CN" b="1">
                <a:solidFill>
                  <a:srgbClr val="000000"/>
                </a:solidFill>
                <a:latin typeface="方正粗黑宋简体" panose="02000000000000000000" charset="-122"/>
                <a:ea typeface="方正粗黑宋简体" panose="02000000000000000000" charset="-122"/>
                <a:sym typeface="+mn-ea"/>
              </a:rPr>
              <a:t>改革目的：</a:t>
            </a:r>
            <a:endParaRPr lang="zh-CN" altLang="zh-CN" b="1">
              <a:solidFill>
                <a:srgbClr val="000000"/>
              </a:solidFill>
              <a:latin typeface="方正粗黑宋简体" panose="02000000000000000000" charset="-122"/>
              <a:ea typeface="方正粗黑宋简体" panose="02000000000000000000" charset="-122"/>
            </a:endParaRPr>
          </a:p>
          <a:p>
            <a:pPr>
              <a:lnSpc>
                <a:spcPct val="150000"/>
              </a:lnSpc>
            </a:pPr>
            <a:r>
              <a:rPr lang="zh-CN" altLang="zh-CN" b="1">
                <a:solidFill>
                  <a:srgbClr val="000000"/>
                </a:solidFill>
                <a:latin typeface="方正粗黑宋简体" panose="02000000000000000000" charset="-122"/>
                <a:ea typeface="方正粗黑宋简体" panose="02000000000000000000" charset="-122"/>
                <a:sym typeface="+mn-ea"/>
              </a:rPr>
              <a:t>改革前提：</a:t>
            </a:r>
            <a:endParaRPr lang="zh-CN" altLang="zh-CN" b="1">
              <a:solidFill>
                <a:srgbClr val="000000"/>
              </a:solidFill>
              <a:latin typeface="方正粗黑宋简体" panose="02000000000000000000" charset="-122"/>
              <a:ea typeface="方正粗黑宋简体" panose="02000000000000000000" charset="-122"/>
            </a:endParaRPr>
          </a:p>
          <a:p>
            <a:pPr>
              <a:lnSpc>
                <a:spcPct val="150000"/>
              </a:lnSpc>
            </a:pPr>
            <a:r>
              <a:rPr lang="zh-CN" altLang="zh-CN" b="1">
                <a:solidFill>
                  <a:srgbClr val="000000"/>
                </a:solidFill>
                <a:latin typeface="方正粗黑宋简体" panose="02000000000000000000" charset="-122"/>
                <a:ea typeface="方正粗黑宋简体" panose="02000000000000000000" charset="-122"/>
                <a:sym typeface="+mn-ea"/>
              </a:rPr>
              <a:t>改革的实质：</a:t>
            </a:r>
            <a:endParaRPr lang="zh-CN" altLang="en-US" b="1">
              <a:latin typeface="方正粗黑宋简体" panose="02000000000000000000" charset="-122"/>
              <a:ea typeface="方正粗黑宋简体" panose="02000000000000000000" charset="-122"/>
            </a:endParaRPr>
          </a:p>
        </p:txBody>
      </p:sp>
      <p:sp>
        <p:nvSpPr>
          <p:cNvPr id="16" name="文本框 15"/>
          <p:cNvSpPr txBox="1"/>
          <p:nvPr/>
        </p:nvSpPr>
        <p:spPr>
          <a:xfrm>
            <a:off x="1169670" y="2625090"/>
            <a:ext cx="5242560" cy="368300"/>
          </a:xfrm>
          <a:prstGeom prst="rect">
            <a:avLst/>
          </a:prstGeom>
          <a:noFill/>
        </p:spPr>
        <p:txBody>
          <a:bodyPr wrap="none" rtlCol="0" anchor="t">
            <a:spAutoFit/>
          </a:bodyPr>
          <a:p>
            <a:r>
              <a:rPr lang="en-US" altLang="zh-CN" b="1" dirty="0">
                <a:solidFill>
                  <a:schemeClr val="tx1"/>
                </a:solidFill>
                <a:latin typeface="楷体" panose="02010609060101010101" charset="-122"/>
                <a:ea typeface="楷体" panose="02010609060101010101" charset="-122"/>
                <a:sym typeface="+mn-ea"/>
              </a:rPr>
              <a:t>1861</a:t>
            </a:r>
            <a:r>
              <a:rPr lang="zh-CN" altLang="en-US" b="1" dirty="0">
                <a:solidFill>
                  <a:schemeClr val="tx1"/>
                </a:solidFill>
                <a:latin typeface="楷体" panose="02010609060101010101" charset="-122"/>
                <a:ea typeface="楷体" panose="02010609060101010101" charset="-122"/>
                <a:sym typeface="+mn-ea"/>
              </a:rPr>
              <a:t>年改革是沙皇自上而下实行</a:t>
            </a:r>
            <a:r>
              <a:rPr lang="zh-CN" altLang="en-US" b="1" dirty="0">
                <a:solidFill>
                  <a:schemeClr val="tx1"/>
                </a:solidFill>
                <a:latin typeface="楷体" panose="02010609060101010101" charset="-122"/>
                <a:ea typeface="楷体" panose="02010609060101010101" charset="-122"/>
                <a:sym typeface="宋体" panose="02010600030101010101" pitchFamily="2" charset="-122"/>
              </a:rPr>
              <a:t>的</a:t>
            </a:r>
            <a:r>
              <a:rPr lang="zh-CN" altLang="en-US" b="1" dirty="0">
                <a:solidFill>
                  <a:srgbClr val="FF0000"/>
                </a:solidFill>
                <a:latin typeface="楷体" panose="02010609060101010101" charset="-122"/>
                <a:ea typeface="楷体" panose="02010609060101010101" charset="-122"/>
                <a:sym typeface="+mn-ea"/>
              </a:rPr>
              <a:t>资产阶级改革。</a:t>
            </a:r>
            <a:endParaRPr lang="zh-CN" altLang="en-US"/>
          </a:p>
        </p:txBody>
      </p:sp>
      <p:sp>
        <p:nvSpPr>
          <p:cNvPr id="17" name="文本框 16"/>
          <p:cNvSpPr txBox="1"/>
          <p:nvPr/>
        </p:nvSpPr>
        <p:spPr>
          <a:xfrm>
            <a:off x="1170940" y="3062605"/>
            <a:ext cx="4090670" cy="368300"/>
          </a:xfrm>
          <a:prstGeom prst="rect">
            <a:avLst/>
          </a:prstGeom>
          <a:noFill/>
        </p:spPr>
        <p:txBody>
          <a:bodyPr wrap="none" rtlCol="0" anchor="t">
            <a:spAutoFit/>
          </a:bodyPr>
          <a:p>
            <a:r>
              <a:rPr lang="zh-CN" altLang="en-US" b="1">
                <a:solidFill>
                  <a:srgbClr val="FF0000"/>
                </a:solidFill>
                <a:latin typeface="楷体" panose="02010609060101010101" charset="-122"/>
                <a:ea typeface="楷体" panose="02010609060101010101" charset="-122"/>
                <a:sym typeface="黑体" panose="02010609060101010101" pitchFamily="49" charset="-122"/>
              </a:rPr>
              <a:t>维护贵族、地主利益，挽救统治危机。</a:t>
            </a:r>
            <a:endParaRPr lang="zh-CN" altLang="en-US"/>
          </a:p>
        </p:txBody>
      </p:sp>
      <p:sp>
        <p:nvSpPr>
          <p:cNvPr id="18" name="文本框 17"/>
          <p:cNvSpPr txBox="1"/>
          <p:nvPr/>
        </p:nvSpPr>
        <p:spPr>
          <a:xfrm>
            <a:off x="1170940" y="3430905"/>
            <a:ext cx="1562100" cy="368300"/>
          </a:xfrm>
          <a:prstGeom prst="rect">
            <a:avLst/>
          </a:prstGeom>
          <a:noFill/>
        </p:spPr>
        <p:txBody>
          <a:bodyPr wrap="none" rtlCol="0" anchor="t">
            <a:spAutoFit/>
          </a:bodyPr>
          <a:p>
            <a:r>
              <a:rPr lang="zh-CN" altLang="en-US" b="1" dirty="0">
                <a:solidFill>
                  <a:schemeClr val="tx1"/>
                </a:solidFill>
                <a:latin typeface="楷体" panose="02010609060101010101" charset="-122"/>
                <a:ea typeface="楷体" panose="02010609060101010101" charset="-122"/>
                <a:sym typeface="+mn-ea"/>
              </a:rPr>
              <a:t>维护地主利益</a:t>
            </a:r>
            <a:endParaRPr lang="zh-CN" altLang="en-US" b="1" dirty="0">
              <a:solidFill>
                <a:schemeClr val="tx1"/>
              </a:solidFill>
              <a:latin typeface="楷体" panose="02010609060101010101" charset="-122"/>
              <a:ea typeface="楷体" panose="02010609060101010101" charset="-122"/>
              <a:sym typeface="+mn-ea"/>
            </a:endParaRPr>
          </a:p>
        </p:txBody>
      </p:sp>
      <p:sp>
        <p:nvSpPr>
          <p:cNvPr id="19" name="文本框 18"/>
          <p:cNvSpPr txBox="1"/>
          <p:nvPr/>
        </p:nvSpPr>
        <p:spPr>
          <a:xfrm>
            <a:off x="1400810" y="3859530"/>
            <a:ext cx="4780280" cy="368300"/>
          </a:xfrm>
          <a:prstGeom prst="rect">
            <a:avLst/>
          </a:prstGeom>
          <a:noFill/>
        </p:spPr>
        <p:txBody>
          <a:bodyPr wrap="none" rtlCol="0" anchor="t">
            <a:spAutoFit/>
          </a:bodyPr>
          <a:p>
            <a:r>
              <a:rPr lang="zh-CN" altLang="en-US" b="1">
                <a:solidFill>
                  <a:srgbClr val="FF0000"/>
                </a:solidFill>
                <a:effectLst/>
                <a:latin typeface="楷体" panose="02010609060101010101" charset="-122"/>
                <a:ea typeface="楷体" panose="02010609060101010101" charset="-122"/>
                <a:sym typeface="+mn-ea"/>
              </a:rPr>
              <a:t>沙皇政府和地主相勾结对农民进行的双重掠夺</a:t>
            </a:r>
            <a:endParaRPr lang="zh-CN" altLang="en-US" b="1">
              <a:solidFill>
                <a:srgbClr val="FF0000"/>
              </a:solidFill>
              <a:effectLst/>
              <a:latin typeface="楷体" panose="02010609060101010101" charset="-122"/>
              <a:ea typeface="楷体" panose="02010609060101010101" charset="-122"/>
              <a:sym typeface="+mn-ea"/>
            </a:endParaRPr>
          </a:p>
        </p:txBody>
      </p:sp>
      <p:sp>
        <p:nvSpPr>
          <p:cNvPr id="20" name="文本框 19"/>
          <p:cNvSpPr txBox="1"/>
          <p:nvPr/>
        </p:nvSpPr>
        <p:spPr>
          <a:xfrm>
            <a:off x="635" y="4227830"/>
            <a:ext cx="709295" cy="368300"/>
          </a:xfrm>
          <a:prstGeom prst="rect">
            <a:avLst/>
          </a:prstGeom>
          <a:noFill/>
        </p:spPr>
        <p:txBody>
          <a:bodyPr wrap="none" rtlCol="0" anchor="t">
            <a:spAutoFit/>
          </a:bodyPr>
          <a:p>
            <a:r>
              <a:rPr lang="zh-CN" altLang="en-US" b="1" dirty="0">
                <a:latin typeface="方正粗黑宋简体" panose="02000000000000000000" charset="-122"/>
                <a:ea typeface="方正粗黑宋简体" panose="02000000000000000000" charset="-122"/>
                <a:sym typeface="+mn-ea"/>
              </a:rPr>
              <a:t>影响</a:t>
            </a:r>
            <a:r>
              <a:rPr lang="en-US" altLang="zh-CN" b="1" dirty="0">
                <a:latin typeface="方正粗黑宋简体" panose="02000000000000000000" charset="-122"/>
                <a:ea typeface="方正粗黑宋简体" panose="02000000000000000000" charset="-122"/>
                <a:sym typeface="+mn-ea"/>
              </a:rPr>
              <a:t>:</a:t>
            </a:r>
            <a:endParaRPr lang="en-US" altLang="zh-CN" b="1" dirty="0">
              <a:latin typeface="方正粗黑宋简体" panose="02000000000000000000" charset="-122"/>
              <a:ea typeface="方正粗黑宋简体" panose="02000000000000000000" charset="-122"/>
              <a:sym typeface="+mn-ea"/>
            </a:endParaRPr>
          </a:p>
        </p:txBody>
      </p:sp>
      <p:sp>
        <p:nvSpPr>
          <p:cNvPr id="22" name="文本框 21"/>
          <p:cNvSpPr txBox="1"/>
          <p:nvPr/>
        </p:nvSpPr>
        <p:spPr>
          <a:xfrm>
            <a:off x="709930" y="4227830"/>
            <a:ext cx="11181715" cy="706755"/>
          </a:xfrm>
          <a:prstGeom prst="rect">
            <a:avLst/>
          </a:prstGeom>
          <a:noFill/>
        </p:spPr>
        <p:txBody>
          <a:bodyPr wrap="square" rtlCol="0" anchor="t">
            <a:spAutoFit/>
          </a:bodyPr>
          <a:p>
            <a:r>
              <a:rPr lang="zh-CN" altLang="zh-CN" b="1">
                <a:solidFill>
                  <a:srgbClr val="FF0000"/>
                </a:solidFill>
                <a:effectLst/>
                <a:latin typeface="方正粗黑宋简体" panose="02000000000000000000" charset="-122"/>
                <a:ea typeface="方正粗黑宋简体" panose="02000000000000000000" charset="-122"/>
                <a:cs typeface="宋体" panose="02010600030101010101" pitchFamily="2" charset="-122"/>
                <a:sym typeface="+mn-ea"/>
              </a:rPr>
              <a:t>积极</a:t>
            </a:r>
            <a:r>
              <a:rPr lang="en-US" altLang="zh-CN" b="1">
                <a:solidFill>
                  <a:srgbClr val="FF0000"/>
                </a:solidFill>
                <a:effectLst/>
                <a:latin typeface="方正粗黑宋简体" panose="02000000000000000000" charset="-122"/>
                <a:ea typeface="方正粗黑宋简体" panose="02000000000000000000" charset="-122"/>
                <a:cs typeface="宋体" panose="02010600030101010101" pitchFamily="2" charset="-122"/>
                <a:sym typeface="+mn-ea"/>
              </a:rPr>
              <a:t>:</a:t>
            </a:r>
            <a:r>
              <a:rPr lang="en-US" altLang="zh-CN" sz="2000" b="1" dirty="0">
                <a:latin typeface="楷体" panose="02010609060101010101" charset="-122"/>
                <a:ea typeface="楷体" panose="02010609060101010101" charset="-122"/>
                <a:sym typeface="黑体" panose="02010609060101010101" pitchFamily="49" charset="-122"/>
              </a:rPr>
              <a:t>1861</a:t>
            </a:r>
            <a:r>
              <a:rPr lang="zh-CN" altLang="en-US" sz="2000" b="1" dirty="0">
                <a:latin typeface="楷体" panose="02010609060101010101" charset="-122"/>
                <a:ea typeface="楷体" panose="02010609060101010101" charset="-122"/>
                <a:sym typeface="黑体" panose="02010609060101010101" pitchFamily="49" charset="-122"/>
              </a:rPr>
              <a:t>年农奴制改革是俄国历史上的一个重要</a:t>
            </a:r>
            <a:r>
              <a:rPr lang="zh-CN" altLang="en-US" sz="2000" b="1" dirty="0">
                <a:solidFill>
                  <a:srgbClr val="FF0000"/>
                </a:solidFill>
                <a:latin typeface="楷体" panose="02010609060101010101" charset="-122"/>
                <a:ea typeface="楷体" panose="02010609060101010101" charset="-122"/>
                <a:sym typeface="黑体" panose="02010609060101010101" pitchFamily="49" charset="-122"/>
              </a:rPr>
              <a:t>转折点</a:t>
            </a:r>
            <a:r>
              <a:rPr lang="zh-CN" altLang="en-US" sz="2000" b="1" dirty="0">
                <a:latin typeface="楷体" panose="02010609060101010101" charset="-122"/>
                <a:ea typeface="楷体" panose="02010609060101010101" charset="-122"/>
                <a:sym typeface="黑体" panose="02010609060101010101" pitchFamily="49" charset="-122"/>
              </a:rPr>
              <a:t>。</a:t>
            </a:r>
            <a:endParaRPr lang="zh-CN" altLang="en-US" sz="2000" b="1" dirty="0">
              <a:latin typeface="楷体" panose="02010609060101010101" charset="-122"/>
              <a:ea typeface="楷体" panose="02010609060101010101" charset="-122"/>
              <a:sym typeface="黑体" panose="02010609060101010101" pitchFamily="49" charset="-122"/>
            </a:endParaRPr>
          </a:p>
          <a:p>
            <a:r>
              <a:rPr lang="zh-CN" altLang="en-US" sz="2000" b="1" dirty="0">
                <a:latin typeface="楷体" panose="02010609060101010101" charset="-122"/>
                <a:ea typeface="楷体" panose="02010609060101010101" charset="-122"/>
                <a:sym typeface="黑体" panose="02010609060101010101" pitchFamily="49" charset="-122"/>
              </a:rPr>
              <a:t>改革废除了农奴制，</a:t>
            </a:r>
            <a:r>
              <a:rPr lang="zh-CN" altLang="en-US" sz="2000" b="1" dirty="0">
                <a:solidFill>
                  <a:srgbClr val="000000"/>
                </a:solidFill>
                <a:latin typeface="楷体" panose="02010609060101010101" charset="-122"/>
                <a:ea typeface="楷体" panose="02010609060101010101" charset="-122"/>
                <a:sym typeface="+mn-ea"/>
              </a:rPr>
              <a:t>促使社会的各个方面出现了新的气象，</a:t>
            </a:r>
            <a:r>
              <a:rPr lang="zh-CN" altLang="en-US" sz="2000" b="1" dirty="0">
                <a:latin typeface="楷体" panose="02010609060101010101" charset="-122"/>
                <a:ea typeface="楷体" panose="02010609060101010101" charset="-122"/>
                <a:sym typeface="黑体" panose="02010609060101010101" pitchFamily="49" charset="-122"/>
              </a:rPr>
              <a:t>推动俄国</a:t>
            </a:r>
            <a:r>
              <a:rPr lang="zh-CN" altLang="en-US" sz="2000" b="1" dirty="0">
                <a:solidFill>
                  <a:srgbClr val="FF0000"/>
                </a:solidFill>
                <a:latin typeface="楷体" panose="02010609060101010101" charset="-122"/>
                <a:ea typeface="楷体" panose="02010609060101010101" charset="-122"/>
                <a:sym typeface="黑体" panose="02010609060101010101" pitchFamily="49" charset="-122"/>
              </a:rPr>
              <a:t>走上了发展资本主义的道路</a:t>
            </a:r>
            <a:r>
              <a:rPr lang="zh-CN" altLang="en-US" sz="2000" b="1" dirty="0">
                <a:latin typeface="楷体" panose="02010609060101010101" charset="-122"/>
                <a:ea typeface="楷体" panose="02010609060101010101" charset="-122"/>
                <a:sym typeface="黑体" panose="02010609060101010101" pitchFamily="49" charset="-122"/>
              </a:rPr>
              <a:t>。</a:t>
            </a:r>
            <a:endParaRPr lang="zh-CN" altLang="en-US" sz="2000" b="1" dirty="0">
              <a:latin typeface="楷体" panose="02010609060101010101" charset="-122"/>
              <a:ea typeface="楷体" panose="02010609060101010101" charset="-122"/>
              <a:sym typeface="黑体" panose="02010609060101010101" pitchFamily="49" charset="-122"/>
            </a:endParaRPr>
          </a:p>
        </p:txBody>
      </p:sp>
      <p:sp>
        <p:nvSpPr>
          <p:cNvPr id="23" name="文本框 22"/>
          <p:cNvSpPr txBox="1"/>
          <p:nvPr/>
        </p:nvSpPr>
        <p:spPr>
          <a:xfrm>
            <a:off x="709930" y="4934585"/>
            <a:ext cx="10908030" cy="1291590"/>
          </a:xfrm>
          <a:prstGeom prst="rect">
            <a:avLst/>
          </a:prstGeom>
          <a:noFill/>
        </p:spPr>
        <p:txBody>
          <a:bodyPr wrap="square" rtlCol="0" anchor="t">
            <a:spAutoFit/>
          </a:bodyPr>
          <a:p>
            <a:r>
              <a:rPr lang="zh-CN" altLang="zh-CN" b="1">
                <a:solidFill>
                  <a:srgbClr val="FF0000"/>
                </a:solidFill>
                <a:effectLst/>
                <a:latin typeface="方正粗黑宋简体" panose="02000000000000000000" charset="-122"/>
                <a:ea typeface="方正粗黑宋简体" panose="02000000000000000000" charset="-122"/>
                <a:sym typeface="+mn-ea"/>
              </a:rPr>
              <a:t>局限:</a:t>
            </a:r>
            <a:endParaRPr lang="en-US" altLang="zh-CN" b="1" noProof="1">
              <a:solidFill>
                <a:srgbClr val="FFC000"/>
              </a:solidFill>
              <a:effectLst>
                <a:outerShdw blurRad="38100" dist="38100" dir="2700000" algn="tl">
                  <a:srgbClr val="000000">
                    <a:alpha val="43137"/>
                  </a:srgbClr>
                </a:outerShdw>
              </a:effectLst>
              <a:latin typeface="方正粗黑宋简体" panose="02000000000000000000" charset="-122"/>
              <a:ea typeface="方正粗黑宋简体" panose="02000000000000000000" charset="-122"/>
            </a:endParaRPr>
          </a:p>
          <a:p>
            <a:r>
              <a:rPr lang="zh-CN" altLang="en-US" sz="2000" b="1" dirty="0">
                <a:latin typeface="楷体" panose="02010609060101010101" charset="-122"/>
                <a:ea typeface="楷体" panose="02010609060101010101" charset="-122"/>
                <a:sym typeface="黑体" panose="02010609060101010101" pitchFamily="49" charset="-122"/>
              </a:rPr>
              <a:t>农奴制的残余仍然存在，影响着俄国经济与社会的发展。</a:t>
            </a:r>
            <a:endParaRPr lang="zh-CN" altLang="en-US" sz="2000" b="1" dirty="0">
              <a:latin typeface="楷体" panose="02010609060101010101" charset="-122"/>
              <a:ea typeface="楷体" panose="02010609060101010101" charset="-122"/>
              <a:sym typeface="黑体" panose="02010609060101010101" pitchFamily="49" charset="-122"/>
            </a:endParaRPr>
          </a:p>
          <a:p>
            <a:r>
              <a:rPr lang="zh-CN" altLang="en-US" sz="2000" b="1" dirty="0">
                <a:latin typeface="楷体" panose="02010609060101010101" charset="-122"/>
                <a:ea typeface="楷体" panose="02010609060101010101" charset="-122"/>
                <a:sym typeface="黑体" panose="02010609060101010101" pitchFamily="49" charset="-122"/>
              </a:rPr>
              <a:t>（</a:t>
            </a:r>
            <a:r>
              <a:rPr lang="zh-CN" altLang="en-US" sz="2000" b="1" dirty="0">
                <a:latin typeface="楷体" panose="02010609060101010101" charset="-122"/>
                <a:ea typeface="楷体" panose="02010609060101010101" charset="-122"/>
                <a:sym typeface="+mn-ea"/>
              </a:rPr>
              <a:t>如俄国继续实行沙皇的封建专制；贵族地主继续掌握着国家政权，照旧控制着大量土地；没有彻底解决农民的土地问题。</a:t>
            </a:r>
            <a:r>
              <a:rPr lang="zh-CN" altLang="en-US" sz="2000" b="1" dirty="0">
                <a:latin typeface="楷体" panose="02010609060101010101" charset="-122"/>
                <a:ea typeface="楷体" panose="02010609060101010101" charset="-122"/>
                <a:sym typeface="黑体" panose="02010609060101010101" pitchFamily="49" charset="-122"/>
              </a:rPr>
              <a:t>）</a:t>
            </a:r>
            <a:endParaRPr lang="zh-CN" altLang="en-US" sz="2000" b="1" dirty="0">
              <a:latin typeface="楷体" panose="02010609060101010101" charset="-122"/>
              <a:ea typeface="楷体" panose="02010609060101010101" charset="-122"/>
              <a:sym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additive="base">
                                        <p:cTn id="18" dur="500" fill="hold"/>
                                        <p:tgtEl>
                                          <p:spTgt spid="8"/>
                                        </p:tgtEl>
                                        <p:attrNameLst>
                                          <p:attrName>ppt_x</p:attrName>
                                        </p:attrNameLst>
                                      </p:cBhvr>
                                      <p:tavLst>
                                        <p:tav tm="0">
                                          <p:val>
                                            <p:strVal val="#ppt_x"/>
                                          </p:val>
                                        </p:tav>
                                        <p:tav tm="100000">
                                          <p:val>
                                            <p:strVal val="#ppt_x"/>
                                          </p:val>
                                        </p:tav>
                                      </p:tavLst>
                                    </p:anim>
                                    <p:anim calcmode="lin" valueType="num">
                                      <p:cBhvr additive="base">
                                        <p:cTn id="1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 calcmode="lin" valueType="num">
                                      <p:cBhvr additive="base">
                                        <p:cTn id="24" dur="500" fill="hold"/>
                                        <p:tgtEl>
                                          <p:spTgt spid="10"/>
                                        </p:tgtEl>
                                        <p:attrNameLst>
                                          <p:attrName>ppt_x</p:attrName>
                                        </p:attrNameLst>
                                      </p:cBhvr>
                                      <p:tavLst>
                                        <p:tav tm="0">
                                          <p:val>
                                            <p:strVal val="#ppt_x"/>
                                          </p:val>
                                        </p:tav>
                                        <p:tav tm="100000">
                                          <p:val>
                                            <p:strVal val="#ppt_x"/>
                                          </p:val>
                                        </p:tav>
                                      </p:tavLst>
                                    </p:anim>
                                    <p:anim calcmode="lin" valueType="num">
                                      <p:cBhvr additive="base">
                                        <p:cTn id="25" dur="500" fill="hold"/>
                                        <p:tgtEl>
                                          <p:spTgt spid="10"/>
                                        </p:tgtEl>
                                        <p:attrNameLst>
                                          <p:attrName>ppt_y</p:attrName>
                                        </p:attrNameLst>
                                      </p:cBhvr>
                                      <p:tavLst>
                                        <p:tav tm="0">
                                          <p:val>
                                            <p:strVal val="1+#ppt_h/2"/>
                                          </p:val>
                                        </p:tav>
                                        <p:tav tm="100000">
                                          <p:val>
                                            <p:strVal val="#ppt_y"/>
                                          </p:val>
                                        </p:tav>
                                      </p:tavLst>
                                    </p:anim>
                                  </p:childTnLst>
                                </p:cTn>
                              </p:par>
                            </p:childTnLst>
                          </p:cTn>
                        </p:par>
                        <p:par>
                          <p:cTn id="26" fill="hold">
                            <p:stCondLst>
                              <p:cond delay="500"/>
                            </p:stCondLst>
                            <p:childTnLst>
                              <p:par>
                                <p:cTn id="27" presetID="2" presetClass="entr" presetSubtype="4" fill="hold" grpId="0" nodeType="afterEffect">
                                  <p:stCondLst>
                                    <p:cond delay="0"/>
                                  </p:stCondLst>
                                  <p:childTnLst>
                                    <p:set>
                                      <p:cBhvr>
                                        <p:cTn id="28" dur="1" fill="hold">
                                          <p:stCondLst>
                                            <p:cond delay="0"/>
                                          </p:stCondLst>
                                        </p:cTn>
                                        <p:tgtEl>
                                          <p:spTgt spid="22542"/>
                                        </p:tgtEl>
                                        <p:attrNameLst>
                                          <p:attrName>style.visibility</p:attrName>
                                        </p:attrNameLst>
                                      </p:cBhvr>
                                      <p:to>
                                        <p:strVal val="visible"/>
                                      </p:to>
                                    </p:set>
                                    <p:anim calcmode="lin" valueType="num">
                                      <p:cBhvr additive="base">
                                        <p:cTn id="29" dur="500" fill="hold"/>
                                        <p:tgtEl>
                                          <p:spTgt spid="22542"/>
                                        </p:tgtEl>
                                        <p:attrNameLst>
                                          <p:attrName>ppt_x</p:attrName>
                                        </p:attrNameLst>
                                      </p:cBhvr>
                                      <p:tavLst>
                                        <p:tav tm="0">
                                          <p:val>
                                            <p:strVal val="#ppt_x"/>
                                          </p:val>
                                        </p:tav>
                                        <p:tav tm="100000">
                                          <p:val>
                                            <p:strVal val="#ppt_x"/>
                                          </p:val>
                                        </p:tav>
                                      </p:tavLst>
                                    </p:anim>
                                    <p:anim calcmode="lin" valueType="num">
                                      <p:cBhvr additive="base">
                                        <p:cTn id="30" dur="500" fill="hold"/>
                                        <p:tgtEl>
                                          <p:spTgt spid="22542"/>
                                        </p:tgtEl>
                                        <p:attrNameLst>
                                          <p:attrName>ppt_y</p:attrName>
                                        </p:attrNameLst>
                                      </p:cBhvr>
                                      <p:tavLst>
                                        <p:tav tm="0">
                                          <p:val>
                                            <p:strVal val="1+#ppt_h/2"/>
                                          </p:val>
                                        </p:tav>
                                        <p:tav tm="100000">
                                          <p:val>
                                            <p:strVal val="#ppt_y"/>
                                          </p:val>
                                        </p:tav>
                                      </p:tavLst>
                                    </p:anim>
                                  </p:childTnLst>
                                </p:cTn>
                              </p:par>
                            </p:childTnLst>
                          </p:cTn>
                        </p:par>
                        <p:par>
                          <p:cTn id="31" fill="hold">
                            <p:stCondLst>
                              <p:cond delay="1000"/>
                            </p:stCondLst>
                            <p:childTnLst>
                              <p:par>
                                <p:cTn id="32" presetID="2" presetClass="entr" presetSubtype="4" fill="hold" grpId="0" nodeType="afterEffect">
                                  <p:stCondLst>
                                    <p:cond delay="0"/>
                                  </p:stCondLst>
                                  <p:childTnLst>
                                    <p:set>
                                      <p:cBhvr>
                                        <p:cTn id="33" dur="1" fill="hold">
                                          <p:stCondLst>
                                            <p:cond delay="0"/>
                                          </p:stCondLst>
                                        </p:cTn>
                                        <p:tgtEl>
                                          <p:spTgt spid="12"/>
                                        </p:tgtEl>
                                        <p:attrNameLst>
                                          <p:attrName>style.visibility</p:attrName>
                                        </p:attrNameLst>
                                      </p:cBhvr>
                                      <p:to>
                                        <p:strVal val="visible"/>
                                      </p:to>
                                    </p:set>
                                    <p:anim calcmode="lin" valueType="num">
                                      <p:cBhvr additive="base">
                                        <p:cTn id="34" dur="500" fill="hold"/>
                                        <p:tgtEl>
                                          <p:spTgt spid="12"/>
                                        </p:tgtEl>
                                        <p:attrNameLst>
                                          <p:attrName>ppt_x</p:attrName>
                                        </p:attrNameLst>
                                      </p:cBhvr>
                                      <p:tavLst>
                                        <p:tav tm="0">
                                          <p:val>
                                            <p:strVal val="#ppt_x"/>
                                          </p:val>
                                        </p:tav>
                                        <p:tav tm="100000">
                                          <p:val>
                                            <p:strVal val="#ppt_x"/>
                                          </p:val>
                                        </p:tav>
                                      </p:tavLst>
                                    </p:anim>
                                    <p:anim calcmode="lin" valueType="num">
                                      <p:cBhvr additive="base">
                                        <p:cTn id="3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11"/>
                                        </p:tgtEl>
                                        <p:attrNameLst>
                                          <p:attrName>style.visibility</p:attrName>
                                        </p:attrNameLst>
                                      </p:cBhvr>
                                      <p:to>
                                        <p:strVal val="visible"/>
                                      </p:to>
                                    </p:set>
                                    <p:anim calcmode="lin" valueType="num">
                                      <p:cBhvr additive="base">
                                        <p:cTn id="40" dur="500" fill="hold"/>
                                        <p:tgtEl>
                                          <p:spTgt spid="11"/>
                                        </p:tgtEl>
                                        <p:attrNameLst>
                                          <p:attrName>ppt_x</p:attrName>
                                        </p:attrNameLst>
                                      </p:cBhvr>
                                      <p:tavLst>
                                        <p:tav tm="0">
                                          <p:val>
                                            <p:strVal val="#ppt_x"/>
                                          </p:val>
                                        </p:tav>
                                        <p:tav tm="100000">
                                          <p:val>
                                            <p:strVal val="#ppt_x"/>
                                          </p:val>
                                        </p:tav>
                                      </p:tavLst>
                                    </p:anim>
                                    <p:anim calcmode="lin" valueType="num">
                                      <p:cBhvr additive="base">
                                        <p:cTn id="41" dur="500" fill="hold"/>
                                        <p:tgtEl>
                                          <p:spTgt spid="11"/>
                                        </p:tgtEl>
                                        <p:attrNameLst>
                                          <p:attrName>ppt_y</p:attrName>
                                        </p:attrNameLst>
                                      </p:cBhvr>
                                      <p:tavLst>
                                        <p:tav tm="0">
                                          <p:val>
                                            <p:strVal val="1+#ppt_h/2"/>
                                          </p:val>
                                        </p:tav>
                                        <p:tav tm="100000">
                                          <p:val>
                                            <p:strVal val="#ppt_y"/>
                                          </p:val>
                                        </p:tav>
                                      </p:tavLst>
                                    </p:anim>
                                  </p:childTnLst>
                                </p:cTn>
                              </p:par>
                            </p:childTnLst>
                          </p:cTn>
                        </p:par>
                        <p:par>
                          <p:cTn id="42" fill="hold">
                            <p:stCondLst>
                              <p:cond delay="500"/>
                            </p:stCondLst>
                            <p:childTnLst>
                              <p:par>
                                <p:cTn id="43" presetID="2" presetClass="entr" presetSubtype="4" fill="hold" grpId="0" nodeType="afterEffect">
                                  <p:stCondLst>
                                    <p:cond delay="0"/>
                                  </p:stCondLst>
                                  <p:childTnLst>
                                    <p:set>
                                      <p:cBhvr>
                                        <p:cTn id="44" dur="1" fill="hold">
                                          <p:stCondLst>
                                            <p:cond delay="0"/>
                                          </p:stCondLst>
                                        </p:cTn>
                                        <p:tgtEl>
                                          <p:spTgt spid="14"/>
                                        </p:tgtEl>
                                        <p:attrNameLst>
                                          <p:attrName>style.visibility</p:attrName>
                                        </p:attrNameLst>
                                      </p:cBhvr>
                                      <p:to>
                                        <p:strVal val="visible"/>
                                      </p:to>
                                    </p:set>
                                    <p:anim calcmode="lin" valueType="num">
                                      <p:cBhvr additive="base">
                                        <p:cTn id="45" dur="500" fill="hold"/>
                                        <p:tgtEl>
                                          <p:spTgt spid="14"/>
                                        </p:tgtEl>
                                        <p:attrNameLst>
                                          <p:attrName>ppt_x</p:attrName>
                                        </p:attrNameLst>
                                      </p:cBhvr>
                                      <p:tavLst>
                                        <p:tav tm="0">
                                          <p:val>
                                            <p:strVal val="#ppt_x"/>
                                          </p:val>
                                        </p:tav>
                                        <p:tav tm="100000">
                                          <p:val>
                                            <p:strVal val="#ppt_x"/>
                                          </p:val>
                                        </p:tav>
                                      </p:tavLst>
                                    </p:anim>
                                    <p:anim calcmode="lin" valueType="num">
                                      <p:cBhvr additive="base">
                                        <p:cTn id="46" dur="500" fill="hold"/>
                                        <p:tgtEl>
                                          <p:spTgt spid="14"/>
                                        </p:tgtEl>
                                        <p:attrNameLst>
                                          <p:attrName>ppt_y</p:attrName>
                                        </p:attrNameLst>
                                      </p:cBhvr>
                                      <p:tavLst>
                                        <p:tav tm="0">
                                          <p:val>
                                            <p:strVal val="1+#ppt_h/2"/>
                                          </p:val>
                                        </p:tav>
                                        <p:tav tm="100000">
                                          <p:val>
                                            <p:strVal val="#ppt_y"/>
                                          </p:val>
                                        </p:tav>
                                      </p:tavLst>
                                    </p:anim>
                                  </p:childTnLst>
                                </p:cTn>
                              </p:par>
                            </p:childTnLst>
                          </p:cTn>
                        </p:par>
                        <p:par>
                          <p:cTn id="47" fill="hold">
                            <p:stCondLst>
                              <p:cond delay="1000"/>
                            </p:stCondLst>
                            <p:childTnLst>
                              <p:par>
                                <p:cTn id="48" presetID="2" presetClass="entr" presetSubtype="4" fill="hold" grpId="0" nodeType="afterEffect">
                                  <p:stCondLst>
                                    <p:cond delay="0"/>
                                  </p:stCondLst>
                                  <p:childTnLst>
                                    <p:set>
                                      <p:cBhvr>
                                        <p:cTn id="49" dur="1" fill="hold">
                                          <p:stCondLst>
                                            <p:cond delay="0"/>
                                          </p:stCondLst>
                                        </p:cTn>
                                        <p:tgtEl>
                                          <p:spTgt spid="13"/>
                                        </p:tgtEl>
                                        <p:attrNameLst>
                                          <p:attrName>style.visibility</p:attrName>
                                        </p:attrNameLst>
                                      </p:cBhvr>
                                      <p:to>
                                        <p:strVal val="visible"/>
                                      </p:to>
                                    </p:set>
                                    <p:anim calcmode="lin" valueType="num">
                                      <p:cBhvr additive="base">
                                        <p:cTn id="50" dur="500" fill="hold"/>
                                        <p:tgtEl>
                                          <p:spTgt spid="13"/>
                                        </p:tgtEl>
                                        <p:attrNameLst>
                                          <p:attrName>ppt_x</p:attrName>
                                        </p:attrNameLst>
                                      </p:cBhvr>
                                      <p:tavLst>
                                        <p:tav tm="0">
                                          <p:val>
                                            <p:strVal val="#ppt_x"/>
                                          </p:val>
                                        </p:tav>
                                        <p:tav tm="100000">
                                          <p:val>
                                            <p:strVal val="#ppt_x"/>
                                          </p:val>
                                        </p:tav>
                                      </p:tavLst>
                                    </p:anim>
                                    <p:anim calcmode="lin" valueType="num">
                                      <p:cBhvr additive="base">
                                        <p:cTn id="5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16"/>
                                        </p:tgtEl>
                                        <p:attrNameLst>
                                          <p:attrName>style.visibility</p:attrName>
                                        </p:attrNameLst>
                                      </p:cBhvr>
                                      <p:to>
                                        <p:strVal val="visible"/>
                                      </p:to>
                                    </p:set>
                                    <p:anim calcmode="lin" valueType="num">
                                      <p:cBhvr additive="base">
                                        <p:cTn id="56" dur="500" fill="hold"/>
                                        <p:tgtEl>
                                          <p:spTgt spid="16"/>
                                        </p:tgtEl>
                                        <p:attrNameLst>
                                          <p:attrName>ppt_x</p:attrName>
                                        </p:attrNameLst>
                                      </p:cBhvr>
                                      <p:tavLst>
                                        <p:tav tm="0">
                                          <p:val>
                                            <p:strVal val="#ppt_x"/>
                                          </p:val>
                                        </p:tav>
                                        <p:tav tm="100000">
                                          <p:val>
                                            <p:strVal val="#ppt_x"/>
                                          </p:val>
                                        </p:tav>
                                      </p:tavLst>
                                    </p:anim>
                                    <p:anim calcmode="lin" valueType="num">
                                      <p:cBhvr additive="base">
                                        <p:cTn id="5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17"/>
                                        </p:tgtEl>
                                        <p:attrNameLst>
                                          <p:attrName>style.visibility</p:attrName>
                                        </p:attrNameLst>
                                      </p:cBhvr>
                                      <p:to>
                                        <p:strVal val="visible"/>
                                      </p:to>
                                    </p:set>
                                    <p:anim calcmode="lin" valueType="num">
                                      <p:cBhvr additive="base">
                                        <p:cTn id="62" dur="500" fill="hold"/>
                                        <p:tgtEl>
                                          <p:spTgt spid="17"/>
                                        </p:tgtEl>
                                        <p:attrNameLst>
                                          <p:attrName>ppt_x</p:attrName>
                                        </p:attrNameLst>
                                      </p:cBhvr>
                                      <p:tavLst>
                                        <p:tav tm="0">
                                          <p:val>
                                            <p:strVal val="#ppt_x"/>
                                          </p:val>
                                        </p:tav>
                                        <p:tav tm="100000">
                                          <p:val>
                                            <p:strVal val="#ppt_x"/>
                                          </p:val>
                                        </p:tav>
                                      </p:tavLst>
                                    </p:anim>
                                    <p:anim calcmode="lin" valueType="num">
                                      <p:cBhvr additive="base">
                                        <p:cTn id="63" dur="500" fill="hold"/>
                                        <p:tgtEl>
                                          <p:spTgt spid="17"/>
                                        </p:tgtEl>
                                        <p:attrNameLst>
                                          <p:attrName>ppt_y</p:attrName>
                                        </p:attrNameLst>
                                      </p:cBhvr>
                                      <p:tavLst>
                                        <p:tav tm="0">
                                          <p:val>
                                            <p:strVal val="1+#ppt_h/2"/>
                                          </p:val>
                                        </p:tav>
                                        <p:tav tm="100000">
                                          <p:val>
                                            <p:strVal val="#ppt_y"/>
                                          </p:val>
                                        </p:tav>
                                      </p:tavLst>
                                    </p:anim>
                                  </p:childTnLst>
                                </p:cTn>
                              </p:par>
                            </p:childTnLst>
                          </p:cTn>
                        </p:par>
                        <p:par>
                          <p:cTn id="64" fill="hold">
                            <p:stCondLst>
                              <p:cond delay="500"/>
                            </p:stCondLst>
                            <p:childTnLst>
                              <p:par>
                                <p:cTn id="65" presetID="2" presetClass="entr" presetSubtype="4" fill="hold" grpId="0" nodeType="afterEffect">
                                  <p:stCondLst>
                                    <p:cond delay="0"/>
                                  </p:stCondLst>
                                  <p:childTnLst>
                                    <p:set>
                                      <p:cBhvr>
                                        <p:cTn id="66" dur="1" fill="hold">
                                          <p:stCondLst>
                                            <p:cond delay="0"/>
                                          </p:stCondLst>
                                        </p:cTn>
                                        <p:tgtEl>
                                          <p:spTgt spid="18"/>
                                        </p:tgtEl>
                                        <p:attrNameLst>
                                          <p:attrName>style.visibility</p:attrName>
                                        </p:attrNameLst>
                                      </p:cBhvr>
                                      <p:to>
                                        <p:strVal val="visible"/>
                                      </p:to>
                                    </p:set>
                                    <p:anim calcmode="lin" valueType="num">
                                      <p:cBhvr additive="base">
                                        <p:cTn id="67" dur="500" fill="hold"/>
                                        <p:tgtEl>
                                          <p:spTgt spid="18"/>
                                        </p:tgtEl>
                                        <p:attrNameLst>
                                          <p:attrName>ppt_x</p:attrName>
                                        </p:attrNameLst>
                                      </p:cBhvr>
                                      <p:tavLst>
                                        <p:tav tm="0">
                                          <p:val>
                                            <p:strVal val="#ppt_x"/>
                                          </p:val>
                                        </p:tav>
                                        <p:tav tm="100000">
                                          <p:val>
                                            <p:strVal val="#ppt_x"/>
                                          </p:val>
                                        </p:tav>
                                      </p:tavLst>
                                    </p:anim>
                                    <p:anim calcmode="lin" valueType="num">
                                      <p:cBhvr additive="base">
                                        <p:cTn id="6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9"/>
                                        </p:tgtEl>
                                        <p:attrNameLst>
                                          <p:attrName>style.visibility</p:attrName>
                                        </p:attrNameLst>
                                      </p:cBhvr>
                                      <p:to>
                                        <p:strVal val="visible"/>
                                      </p:to>
                                    </p:set>
                                    <p:anim calcmode="lin" valueType="num">
                                      <p:cBhvr additive="base">
                                        <p:cTn id="73" dur="500" fill="hold"/>
                                        <p:tgtEl>
                                          <p:spTgt spid="19"/>
                                        </p:tgtEl>
                                        <p:attrNameLst>
                                          <p:attrName>ppt_x</p:attrName>
                                        </p:attrNameLst>
                                      </p:cBhvr>
                                      <p:tavLst>
                                        <p:tav tm="0">
                                          <p:val>
                                            <p:strVal val="#ppt_x"/>
                                          </p:val>
                                        </p:tav>
                                        <p:tav tm="100000">
                                          <p:val>
                                            <p:strVal val="#ppt_x"/>
                                          </p:val>
                                        </p:tav>
                                      </p:tavLst>
                                    </p:anim>
                                    <p:anim calcmode="lin" valueType="num">
                                      <p:cBhvr additive="base">
                                        <p:cTn id="7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2"/>
                                        </p:tgtEl>
                                        <p:attrNameLst>
                                          <p:attrName>style.visibility</p:attrName>
                                        </p:attrNameLst>
                                      </p:cBhvr>
                                      <p:to>
                                        <p:strVal val="visible"/>
                                      </p:to>
                                    </p:set>
                                    <p:anim calcmode="lin" valueType="num">
                                      <p:cBhvr additive="base">
                                        <p:cTn id="79" dur="500" fill="hold"/>
                                        <p:tgtEl>
                                          <p:spTgt spid="22"/>
                                        </p:tgtEl>
                                        <p:attrNameLst>
                                          <p:attrName>ppt_x</p:attrName>
                                        </p:attrNameLst>
                                      </p:cBhvr>
                                      <p:tavLst>
                                        <p:tav tm="0">
                                          <p:val>
                                            <p:strVal val="#ppt_x"/>
                                          </p:val>
                                        </p:tav>
                                        <p:tav tm="100000">
                                          <p:val>
                                            <p:strVal val="#ppt_x"/>
                                          </p:val>
                                        </p:tav>
                                      </p:tavLst>
                                    </p:anim>
                                    <p:anim calcmode="lin" valueType="num">
                                      <p:cBhvr additive="base">
                                        <p:cTn id="80" dur="500" fill="hold"/>
                                        <p:tgtEl>
                                          <p:spTgt spid="22"/>
                                        </p:tgtEl>
                                        <p:attrNameLst>
                                          <p:attrName>ppt_y</p:attrName>
                                        </p:attrNameLst>
                                      </p:cBhvr>
                                      <p:tavLst>
                                        <p:tav tm="0">
                                          <p:val>
                                            <p:strVal val="1+#ppt_h/2"/>
                                          </p:val>
                                        </p:tav>
                                        <p:tav tm="100000">
                                          <p:val>
                                            <p:strVal val="#ppt_y"/>
                                          </p:val>
                                        </p:tav>
                                      </p:tavLst>
                                    </p:anim>
                                  </p:childTnLst>
                                </p:cTn>
                              </p:par>
                            </p:childTnLst>
                          </p:cTn>
                        </p:par>
                        <p:par>
                          <p:cTn id="81" fill="hold">
                            <p:stCondLst>
                              <p:cond delay="500"/>
                            </p:stCondLst>
                            <p:childTnLst>
                              <p:par>
                                <p:cTn id="82" presetID="2" presetClass="entr" presetSubtype="4" fill="hold" grpId="0" nodeType="afterEffect">
                                  <p:stCondLst>
                                    <p:cond delay="0"/>
                                  </p:stCondLst>
                                  <p:childTnLst>
                                    <p:set>
                                      <p:cBhvr>
                                        <p:cTn id="83" dur="1" fill="hold">
                                          <p:stCondLst>
                                            <p:cond delay="0"/>
                                          </p:stCondLst>
                                        </p:cTn>
                                        <p:tgtEl>
                                          <p:spTgt spid="23"/>
                                        </p:tgtEl>
                                        <p:attrNameLst>
                                          <p:attrName>style.visibility</p:attrName>
                                        </p:attrNameLst>
                                      </p:cBhvr>
                                      <p:to>
                                        <p:strVal val="visible"/>
                                      </p:to>
                                    </p:set>
                                    <p:anim calcmode="lin" valueType="num">
                                      <p:cBhvr additive="base">
                                        <p:cTn id="84" dur="500" fill="hold"/>
                                        <p:tgtEl>
                                          <p:spTgt spid="23"/>
                                        </p:tgtEl>
                                        <p:attrNameLst>
                                          <p:attrName>ppt_x</p:attrName>
                                        </p:attrNameLst>
                                      </p:cBhvr>
                                      <p:tavLst>
                                        <p:tav tm="0">
                                          <p:val>
                                            <p:strVal val="#ppt_x"/>
                                          </p:val>
                                        </p:tav>
                                        <p:tav tm="100000">
                                          <p:val>
                                            <p:strVal val="#ppt_x"/>
                                          </p:val>
                                        </p:tav>
                                      </p:tavLst>
                                    </p:anim>
                                    <p:anim calcmode="lin" valueType="num">
                                      <p:cBhvr additive="base">
                                        <p:cTn id="85"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P spid="10" grpId="0"/>
      <p:bldP spid="22542" grpId="0" bldLvl="0" animBg="1"/>
      <p:bldP spid="12" grpId="0"/>
      <p:bldP spid="11" grpId="0"/>
      <p:bldP spid="14" grpId="0" animBg="1"/>
      <p:bldP spid="13" grpId="0"/>
      <p:bldP spid="16" grpId="0"/>
      <p:bldP spid="17" grpId="0"/>
      <p:bldP spid="18" grpId="0"/>
      <p:bldP spid="19" grpId="0"/>
      <p:bldP spid="22" grpId="0"/>
      <p:bldP spid="2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 name="文本框 20"/>
          <p:cNvSpPr txBox="1"/>
          <p:nvPr/>
        </p:nvSpPr>
        <p:spPr>
          <a:xfrm>
            <a:off x="635" y="-8255"/>
            <a:ext cx="4088130" cy="398780"/>
          </a:xfrm>
          <a:prstGeom prst="rect">
            <a:avLst/>
          </a:prstGeom>
          <a:noFill/>
          <a:ln w="9525">
            <a:noFill/>
          </a:ln>
        </p:spPr>
        <p:txBody>
          <a:bodyPr wrap="square" anchor="t">
            <a:spAutoFit/>
          </a:bodyPr>
          <a:p>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第</a:t>
            </a:r>
            <a:r>
              <a:rPr lang="en-US"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4</a:t>
            </a:r>
            <a:r>
              <a:rPr lang="zh-CN" altLang="en-US" sz="2000" b="1">
                <a:solidFill>
                  <a:srgbClr val="C00000"/>
                </a:solidFill>
                <a:latin typeface="方正粗黑宋简体" panose="02000000000000000000" charset="-122"/>
                <a:ea typeface="方正粗黑宋简体" panose="02000000000000000000" charset="-122"/>
                <a:cs typeface="方正粗黑宋简体" panose="02000000000000000000" charset="-122"/>
              </a:rPr>
              <a:t>课 日本明治维新</a:t>
            </a:r>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a:t>
            </a:r>
            <a:r>
              <a:rPr lang="en-US"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P14-16</a:t>
            </a:r>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a:t>
            </a:r>
            <a:endParaRPr kumimoji="1" lang="zh-CN" altLang="en-US" sz="2000" b="1" noProof="0">
              <a:solidFill>
                <a:schemeClr val="tx1"/>
              </a:solidFill>
              <a:latin typeface="方正粗黑宋简体" panose="02000000000000000000" charset="-122"/>
              <a:ea typeface="方正粗黑宋简体" panose="02000000000000000000" charset="-122"/>
              <a:cs typeface="方正粗黑宋简体" panose="02000000000000000000" charset="-122"/>
              <a:sym typeface="+mn-ea"/>
            </a:endParaRPr>
          </a:p>
        </p:txBody>
      </p:sp>
      <p:sp>
        <p:nvSpPr>
          <p:cNvPr id="4" name="文本框 3"/>
          <p:cNvSpPr txBox="1"/>
          <p:nvPr/>
        </p:nvSpPr>
        <p:spPr>
          <a:xfrm>
            <a:off x="635" y="390525"/>
            <a:ext cx="862330" cy="368300"/>
          </a:xfrm>
          <a:prstGeom prst="rect">
            <a:avLst/>
          </a:prstGeom>
          <a:noFill/>
        </p:spPr>
        <p:txBody>
          <a:bodyPr wrap="square" rtlCol="0" anchor="t">
            <a:spAutoFit/>
          </a:bodyPr>
          <a:p>
            <a:r>
              <a:rPr lang="zh-CN" altLang="en-US" b="1" dirty="0">
                <a:effectLst/>
                <a:latin typeface="方正粗黑宋简体" panose="02000000000000000000" charset="-122"/>
                <a:ea typeface="方正粗黑宋简体" panose="02000000000000000000" charset="-122"/>
                <a:cs typeface="黑体" panose="02010609060101010101" pitchFamily="49" charset="-122"/>
                <a:sym typeface="+mn-ea"/>
              </a:rPr>
              <a:t>原因：</a:t>
            </a:r>
            <a:endParaRPr lang="zh-CN" altLang="en-US" b="1" dirty="0">
              <a:effectLst/>
              <a:latin typeface="方正粗黑宋简体" panose="02000000000000000000" charset="-122"/>
              <a:ea typeface="方正粗黑宋简体" panose="02000000000000000000" charset="-122"/>
              <a:cs typeface="黑体" panose="02010609060101010101" pitchFamily="49" charset="-122"/>
              <a:sym typeface="+mn-ea"/>
            </a:endParaRPr>
          </a:p>
        </p:txBody>
      </p:sp>
      <p:sp>
        <p:nvSpPr>
          <p:cNvPr id="5" name="文本框 4"/>
          <p:cNvSpPr txBox="1"/>
          <p:nvPr/>
        </p:nvSpPr>
        <p:spPr>
          <a:xfrm>
            <a:off x="707390" y="390525"/>
            <a:ext cx="6619240" cy="368300"/>
          </a:xfrm>
          <a:prstGeom prst="rect">
            <a:avLst/>
          </a:prstGeom>
          <a:noFill/>
        </p:spPr>
        <p:txBody>
          <a:bodyPr wrap="none" rtlCol="0" anchor="t">
            <a:spAutoFit/>
          </a:bodyPr>
          <a:p>
            <a:r>
              <a:rPr lang="zh-CN" altLang="en-US" b="1" dirty="0">
                <a:solidFill>
                  <a:srgbClr val="FF0000"/>
                </a:solidFill>
                <a:effectLst/>
                <a:latin typeface="楷体" panose="02010609060101010101" charset="-122"/>
                <a:ea typeface="楷体" panose="02010609060101010101" charset="-122"/>
                <a:sym typeface="+mn-ea"/>
              </a:rPr>
              <a:t>内忧（根本原因）：幕府的封建统治阻碍日本资本主义的发展。</a:t>
            </a:r>
            <a:endParaRPr lang="zh-CN" altLang="en-US" b="1" dirty="0">
              <a:solidFill>
                <a:srgbClr val="FF0000"/>
              </a:solidFill>
              <a:effectLst/>
              <a:latin typeface="楷体" panose="02010609060101010101" charset="-122"/>
              <a:ea typeface="楷体" panose="02010609060101010101" charset="-122"/>
              <a:sym typeface="+mn-ea"/>
            </a:endParaRPr>
          </a:p>
        </p:txBody>
      </p:sp>
      <p:sp>
        <p:nvSpPr>
          <p:cNvPr id="6" name="文本框 5"/>
          <p:cNvSpPr txBox="1"/>
          <p:nvPr/>
        </p:nvSpPr>
        <p:spPr>
          <a:xfrm>
            <a:off x="707390" y="758825"/>
            <a:ext cx="9147810" cy="368300"/>
          </a:xfrm>
          <a:prstGeom prst="rect">
            <a:avLst/>
          </a:prstGeom>
          <a:noFill/>
        </p:spPr>
        <p:txBody>
          <a:bodyPr wrap="none" rtlCol="0" anchor="t">
            <a:spAutoFit/>
          </a:bodyPr>
          <a:p>
            <a:pPr algn="ctr" eaLnBrk="1" fontAlgn="base" hangingPunct="1"/>
            <a:r>
              <a:rPr lang="zh-CN" altLang="en-US" b="1" dirty="0">
                <a:solidFill>
                  <a:srgbClr val="FF0000"/>
                </a:solidFill>
                <a:effectLst/>
                <a:latin typeface="楷体" panose="02010609060101010101" charset="-122"/>
                <a:ea typeface="楷体" panose="02010609060101010101" charset="-122"/>
                <a:sym typeface="+mn-ea"/>
              </a:rPr>
              <a:t>外患（直接原因）：西方列强入侵（黑船事件），面临沦为殖民地半殖民地的民族危机。</a:t>
            </a:r>
            <a:endParaRPr lang="zh-CN" altLang="en-US" b="1" dirty="0">
              <a:solidFill>
                <a:srgbClr val="FF0000"/>
              </a:solidFill>
              <a:effectLst/>
              <a:latin typeface="楷体" panose="02010609060101010101" charset="-122"/>
              <a:ea typeface="楷体" panose="02010609060101010101" charset="-122"/>
              <a:sym typeface="+mn-ea"/>
            </a:endParaRPr>
          </a:p>
        </p:txBody>
      </p:sp>
      <p:sp>
        <p:nvSpPr>
          <p:cNvPr id="7" name="文本框 6"/>
          <p:cNvSpPr txBox="1"/>
          <p:nvPr/>
        </p:nvSpPr>
        <p:spPr>
          <a:xfrm>
            <a:off x="-9525" y="1127125"/>
            <a:ext cx="872490" cy="368300"/>
          </a:xfrm>
          <a:prstGeom prst="rect">
            <a:avLst/>
          </a:prstGeom>
          <a:noFill/>
        </p:spPr>
        <p:txBody>
          <a:bodyPr wrap="none" rtlCol="0" anchor="t">
            <a:spAutoFit/>
          </a:bodyPr>
          <a:p>
            <a:r>
              <a:rPr lang="zh-CN" altLang="en-US" b="1" dirty="0">
                <a:effectLst/>
                <a:latin typeface="方正粗黑宋简体" panose="02000000000000000000" charset="-122"/>
                <a:ea typeface="方正粗黑宋简体" panose="02000000000000000000" charset="-122"/>
                <a:cs typeface="黑体" panose="02010609060101010101" pitchFamily="49" charset="-122"/>
                <a:sym typeface="+mn-ea"/>
              </a:rPr>
              <a:t>前提：</a:t>
            </a:r>
            <a:endParaRPr lang="zh-CN" altLang="en-US" b="1" dirty="0">
              <a:effectLst/>
              <a:latin typeface="方正粗黑宋简体" panose="02000000000000000000" charset="-122"/>
              <a:ea typeface="方正粗黑宋简体" panose="02000000000000000000" charset="-122"/>
              <a:cs typeface="黑体" panose="02010609060101010101" pitchFamily="49" charset="-122"/>
              <a:sym typeface="+mn-ea"/>
            </a:endParaRPr>
          </a:p>
        </p:txBody>
      </p:sp>
      <p:sp>
        <p:nvSpPr>
          <p:cNvPr id="8" name="文本框 7"/>
          <p:cNvSpPr txBox="1"/>
          <p:nvPr/>
        </p:nvSpPr>
        <p:spPr>
          <a:xfrm>
            <a:off x="707390" y="1127125"/>
            <a:ext cx="1102360" cy="368300"/>
          </a:xfrm>
          <a:prstGeom prst="rect">
            <a:avLst/>
          </a:prstGeom>
          <a:noFill/>
        </p:spPr>
        <p:txBody>
          <a:bodyPr wrap="none" rtlCol="0" anchor="t">
            <a:spAutoFit/>
          </a:bodyPr>
          <a:p>
            <a:r>
              <a:rPr lang="zh-CN" altLang="en-US" b="1">
                <a:solidFill>
                  <a:schemeClr val="tx1"/>
                </a:solidFill>
                <a:latin typeface="楷体" panose="02010609060101010101" charset="-122"/>
                <a:ea typeface="楷体" panose="02010609060101010101" charset="-122"/>
                <a:cs typeface="Arial" panose="020B0604020202020204"/>
                <a:sym typeface="Arial" panose="020B0604020202020204"/>
              </a:rPr>
              <a:t>倒幕运动</a:t>
            </a:r>
            <a:endParaRPr lang="zh-CN" altLang="en-US" b="1">
              <a:solidFill>
                <a:schemeClr val="tx1"/>
              </a:solidFill>
              <a:latin typeface="楷体" panose="02010609060101010101" charset="-122"/>
              <a:ea typeface="楷体" panose="02010609060101010101" charset="-122"/>
              <a:cs typeface="Arial" panose="020B0604020202020204"/>
              <a:sym typeface="Arial" panose="020B0604020202020204"/>
            </a:endParaRPr>
          </a:p>
        </p:txBody>
      </p:sp>
      <p:sp>
        <p:nvSpPr>
          <p:cNvPr id="9" name="文本框 8"/>
          <p:cNvSpPr txBox="1"/>
          <p:nvPr/>
        </p:nvSpPr>
        <p:spPr>
          <a:xfrm>
            <a:off x="1809750" y="1127125"/>
            <a:ext cx="7774940" cy="368300"/>
          </a:xfrm>
          <a:prstGeom prst="rect">
            <a:avLst/>
          </a:prstGeom>
          <a:noFill/>
        </p:spPr>
        <p:txBody>
          <a:bodyPr wrap="none" rtlCol="0" anchor="t">
            <a:spAutoFit/>
          </a:bodyPr>
          <a:p>
            <a:r>
              <a:rPr lang="en-US" altLang="zh-CN" b="1">
                <a:solidFill>
                  <a:srgbClr val="FF0000"/>
                </a:solidFill>
                <a:latin typeface="楷体" panose="02010609060101010101" charset="-122"/>
                <a:ea typeface="楷体" panose="02010609060101010101" charset="-122"/>
                <a:cs typeface="楷体" panose="02010609060101010101" charset="-122"/>
                <a:sym typeface="宋体" panose="02010600030101010101" pitchFamily="2" charset="-122"/>
              </a:rPr>
              <a:t>1868</a:t>
            </a:r>
            <a:r>
              <a:rPr lang="zh-CN" altLang="en-US" b="1">
                <a:solidFill>
                  <a:srgbClr val="FF0000"/>
                </a:solidFill>
                <a:latin typeface="楷体" panose="02010609060101010101" charset="-122"/>
                <a:ea typeface="楷体" panose="02010609060101010101" charset="-122"/>
                <a:cs typeface="楷体" panose="02010609060101010101" charset="-122"/>
                <a:sym typeface="宋体" panose="02010600030101010101" pitchFamily="2" charset="-122"/>
              </a:rPr>
              <a:t>年</a:t>
            </a:r>
            <a:r>
              <a:rPr lang="en-US" altLang="zh-CN" b="1">
                <a:solidFill>
                  <a:srgbClr val="FF0000"/>
                </a:solidFill>
                <a:latin typeface="楷体" panose="02010609060101010101" charset="-122"/>
                <a:ea typeface="楷体" panose="02010609060101010101" charset="-122"/>
                <a:cs typeface="楷体" panose="02010609060101010101" charset="-122"/>
                <a:sym typeface="宋体" panose="02010600030101010101" pitchFamily="2" charset="-122"/>
              </a:rPr>
              <a:t>1</a:t>
            </a:r>
            <a:r>
              <a:rPr lang="zh-CN" altLang="en-US" b="1">
                <a:solidFill>
                  <a:srgbClr val="FF0000"/>
                </a:solidFill>
                <a:latin typeface="楷体" panose="02010609060101010101" charset="-122"/>
                <a:ea typeface="楷体" panose="02010609060101010101" charset="-122"/>
                <a:cs typeface="楷体" panose="02010609060101010101" charset="-122"/>
                <a:sym typeface="宋体" panose="02010600030101010101" pitchFamily="2" charset="-122"/>
              </a:rPr>
              <a:t>月  </a:t>
            </a:r>
            <a:r>
              <a:rPr lang="zh-CN" altLang="en-US" b="1">
                <a:latin typeface="楷体" panose="02010609060101010101" charset="-122"/>
                <a:ea typeface="楷体" panose="02010609060101010101" charset="-122"/>
                <a:cs typeface="楷体" panose="02010609060101010101" charset="-122"/>
                <a:sym typeface="宋体" panose="02010600030101010101" pitchFamily="2" charset="-122"/>
              </a:rPr>
              <a:t>京都   </a:t>
            </a:r>
            <a:r>
              <a:rPr lang="zh-CN" altLang="en-US" b="1">
                <a:solidFill>
                  <a:srgbClr val="FF0000"/>
                </a:solidFill>
                <a:latin typeface="楷体" panose="02010609060101010101" charset="-122"/>
                <a:ea typeface="楷体" panose="02010609060101010101" charset="-122"/>
                <a:cs typeface="楷体" panose="02010609060101010101" charset="-122"/>
                <a:sym typeface="宋体" panose="02010600030101010101" pitchFamily="2" charset="-122"/>
              </a:rPr>
              <a:t>倒幕派</a:t>
            </a:r>
            <a:r>
              <a:rPr lang="zh-CN" altLang="en-US" b="1">
                <a:latin typeface="楷体" panose="02010609060101010101" charset="-122"/>
                <a:ea typeface="楷体" panose="02010609060101010101" charset="-122"/>
                <a:cs typeface="楷体" panose="02010609060101010101" charset="-122"/>
                <a:sym typeface="宋体" panose="02010600030101010101" pitchFamily="2" charset="-122"/>
              </a:rPr>
              <a:t>（中下级武士（</a:t>
            </a:r>
            <a:r>
              <a:rPr lang="zh-CN" altLang="en-US" b="1">
                <a:solidFill>
                  <a:srgbClr val="FF0000"/>
                </a:solidFill>
                <a:latin typeface="楷体" panose="02010609060101010101" charset="-122"/>
                <a:ea typeface="楷体" panose="02010609060101010101" charset="-122"/>
                <a:cs typeface="楷体" panose="02010609060101010101" charset="-122"/>
                <a:sym typeface="宋体" panose="02010600030101010101" pitchFamily="2" charset="-122"/>
              </a:rPr>
              <a:t>主力</a:t>
            </a:r>
            <a:r>
              <a:rPr lang="zh-CN" altLang="en-US" b="1">
                <a:latin typeface="楷体" panose="02010609060101010101" charset="-122"/>
                <a:ea typeface="楷体" panose="02010609060101010101" charset="-122"/>
                <a:cs typeface="楷体" panose="02010609060101010101" charset="-122"/>
                <a:sym typeface="宋体" panose="02010600030101010101" pitchFamily="2" charset="-122"/>
              </a:rPr>
              <a:t>）、西南强藩、朝廷公卿）</a:t>
            </a:r>
            <a:endParaRPr lang="zh-CN" altLang="en-US" b="1">
              <a:cs typeface="楷体" panose="02010609060101010101" charset="-122"/>
            </a:endParaRPr>
          </a:p>
        </p:txBody>
      </p:sp>
      <p:sp>
        <p:nvSpPr>
          <p:cNvPr id="10" name="文本框 9"/>
          <p:cNvSpPr txBox="1"/>
          <p:nvPr/>
        </p:nvSpPr>
        <p:spPr>
          <a:xfrm>
            <a:off x="635" y="1495425"/>
            <a:ext cx="1332230" cy="368300"/>
          </a:xfrm>
          <a:prstGeom prst="rect">
            <a:avLst/>
          </a:prstGeom>
          <a:noFill/>
        </p:spPr>
        <p:txBody>
          <a:bodyPr wrap="none" rtlCol="0" anchor="t">
            <a:spAutoFit/>
          </a:bodyPr>
          <a:p>
            <a:r>
              <a:rPr lang="zh-CN" altLang="en-US" b="1">
                <a:latin typeface="方正粗黑宋简体" panose="02000000000000000000" charset="-122"/>
                <a:ea typeface="方正粗黑宋简体" panose="02000000000000000000" charset="-122"/>
                <a:cs typeface="Arial" panose="020B0604020202020204"/>
                <a:sym typeface="Arial" panose="020B0604020202020204"/>
              </a:rPr>
              <a:t>明治维新：</a:t>
            </a:r>
            <a:endParaRPr lang="zh-CN" altLang="en-US" b="1">
              <a:latin typeface="方正粗黑宋简体" panose="02000000000000000000" charset="-122"/>
              <a:ea typeface="方正粗黑宋简体" panose="02000000000000000000" charset="-122"/>
              <a:cs typeface="Arial" panose="020B0604020202020204"/>
              <a:sym typeface="Arial" panose="020B0604020202020204"/>
            </a:endParaRPr>
          </a:p>
        </p:txBody>
      </p:sp>
      <p:graphicFrame>
        <p:nvGraphicFramePr>
          <p:cNvPr id="11" name="表格 10"/>
          <p:cNvGraphicFramePr/>
          <p:nvPr/>
        </p:nvGraphicFramePr>
        <p:xfrm>
          <a:off x="56515" y="1864360"/>
          <a:ext cx="7385050" cy="4989830"/>
        </p:xfrm>
        <a:graphic>
          <a:graphicData uri="http://schemas.openxmlformats.org/drawingml/2006/table">
            <a:tbl>
              <a:tblPr firstRow="1" bandRow="1">
                <a:tableStyleId>{5C22544A-7EE6-4342-B048-85BDC9FD1C3A}</a:tableStyleId>
              </a:tblPr>
              <a:tblGrid>
                <a:gridCol w="1217930"/>
                <a:gridCol w="6167120"/>
              </a:tblGrid>
              <a:tr h="420370">
                <a:tc>
                  <a:txBody>
                    <a:bodyPr/>
                    <a:p>
                      <a:pPr algn="ctr">
                        <a:buNone/>
                      </a:pPr>
                      <a:r>
                        <a:rPr lang="zh-CN" altLang="en-US" sz="2000" b="1">
                          <a:solidFill>
                            <a:schemeClr val="tx1"/>
                          </a:solidFill>
                          <a:effectLst/>
                          <a:latin typeface="楷体" panose="02010609060101010101" charset="-122"/>
                          <a:ea typeface="楷体" panose="02010609060101010101" charset="-122"/>
                        </a:rPr>
                        <a:t>前提</a:t>
                      </a:r>
                      <a:endParaRPr lang="zh-CN" altLang="en-US" sz="2000" b="1">
                        <a:solidFill>
                          <a:schemeClr val="tx1"/>
                        </a:solidFill>
                        <a:effectLst/>
                        <a:latin typeface="楷体" panose="02010609060101010101" charset="-122"/>
                        <a:ea typeface="楷体" panose="02010609060101010101" charset="-122"/>
                      </a:endParaRPr>
                    </a:p>
                  </a:txBody>
                  <a:tcPr>
                    <a:solidFill>
                      <a:schemeClr val="accent2">
                        <a:lumMod val="20000"/>
                        <a:lumOff val="80000"/>
                        <a:alpha val="87000"/>
                      </a:schemeClr>
                    </a:solidFill>
                  </a:tcPr>
                </a:tc>
                <a:tc>
                  <a:txBody>
                    <a:bodyPr/>
                    <a:p>
                      <a:pPr>
                        <a:buNone/>
                      </a:pPr>
                      <a:endParaRPr lang="zh-CN" altLang="en-US" sz="2000" b="1">
                        <a:solidFill>
                          <a:schemeClr val="tx1"/>
                        </a:solidFill>
                        <a:effectLst/>
                        <a:latin typeface="楷体" panose="02010609060101010101" charset="-122"/>
                        <a:ea typeface="楷体" panose="02010609060101010101" charset="-122"/>
                      </a:endParaRPr>
                    </a:p>
                  </a:txBody>
                  <a:tcPr>
                    <a:solidFill>
                      <a:schemeClr val="accent2">
                        <a:lumMod val="20000"/>
                        <a:lumOff val="80000"/>
                        <a:alpha val="87000"/>
                      </a:schemeClr>
                    </a:solidFill>
                  </a:tcPr>
                </a:tc>
              </a:tr>
              <a:tr h="497840">
                <a:tc>
                  <a:txBody>
                    <a:bodyPr/>
                    <a:p>
                      <a:pPr algn="ctr">
                        <a:buNone/>
                      </a:pPr>
                      <a:r>
                        <a:rPr lang="zh-CN" altLang="en-US" sz="2000" b="1">
                          <a:solidFill>
                            <a:schemeClr val="tx1"/>
                          </a:solidFill>
                          <a:effectLst/>
                          <a:latin typeface="楷体" panose="02010609060101010101" charset="-122"/>
                          <a:ea typeface="楷体" panose="02010609060101010101" charset="-122"/>
                        </a:rPr>
                        <a:t>时间</a:t>
                      </a:r>
                      <a:endParaRPr lang="zh-CN" altLang="en-US" sz="2000" b="1">
                        <a:solidFill>
                          <a:schemeClr val="tx1"/>
                        </a:solidFill>
                        <a:effectLst/>
                        <a:latin typeface="楷体" panose="02010609060101010101" charset="-122"/>
                        <a:ea typeface="楷体" panose="02010609060101010101" charset="-122"/>
                      </a:endParaRPr>
                    </a:p>
                  </a:txBody>
                  <a:tcPr>
                    <a:solidFill>
                      <a:schemeClr val="accent1">
                        <a:alpha val="87000"/>
                      </a:schemeClr>
                    </a:solidFill>
                  </a:tcPr>
                </a:tc>
                <a:tc>
                  <a:txBody>
                    <a:bodyPr/>
                    <a:p>
                      <a:pPr>
                        <a:buNone/>
                      </a:pPr>
                      <a:endParaRPr lang="zh-CN" altLang="en-US" sz="2000" b="1">
                        <a:solidFill>
                          <a:schemeClr val="tx1"/>
                        </a:solidFill>
                        <a:effectLst/>
                        <a:latin typeface="楷体" panose="02010609060101010101" charset="-122"/>
                        <a:ea typeface="楷体" panose="02010609060101010101" charset="-122"/>
                      </a:endParaRPr>
                    </a:p>
                  </a:txBody>
                  <a:tcPr>
                    <a:solidFill>
                      <a:schemeClr val="accent1">
                        <a:alpha val="87000"/>
                      </a:schemeClr>
                    </a:solidFill>
                  </a:tcPr>
                </a:tc>
              </a:tr>
              <a:tr h="498475">
                <a:tc>
                  <a:txBody>
                    <a:bodyPr/>
                    <a:p>
                      <a:pPr algn="ctr">
                        <a:buNone/>
                      </a:pPr>
                      <a:r>
                        <a:rPr lang="zh-CN" altLang="en-US" sz="2000" b="1">
                          <a:solidFill>
                            <a:schemeClr val="tx1"/>
                          </a:solidFill>
                          <a:effectLst/>
                          <a:latin typeface="楷体" panose="02010609060101010101" charset="-122"/>
                          <a:ea typeface="楷体" panose="02010609060101010101" charset="-122"/>
                        </a:rPr>
                        <a:t>人物</a:t>
                      </a:r>
                      <a:endParaRPr lang="zh-CN" altLang="en-US" sz="2000" b="1">
                        <a:solidFill>
                          <a:schemeClr val="tx1"/>
                        </a:solidFill>
                        <a:effectLst/>
                        <a:latin typeface="楷体" panose="02010609060101010101" charset="-122"/>
                        <a:ea typeface="楷体" panose="02010609060101010101" charset="-122"/>
                      </a:endParaRPr>
                    </a:p>
                  </a:txBody>
                  <a:tcPr>
                    <a:solidFill>
                      <a:schemeClr val="accent1">
                        <a:alpha val="87000"/>
                      </a:schemeClr>
                    </a:solidFill>
                  </a:tcPr>
                </a:tc>
                <a:tc>
                  <a:txBody>
                    <a:bodyPr/>
                    <a:p>
                      <a:pPr>
                        <a:buNone/>
                      </a:pPr>
                      <a:endParaRPr lang="zh-CN" altLang="en-US" sz="2000" b="1">
                        <a:solidFill>
                          <a:schemeClr val="tx1"/>
                        </a:solidFill>
                        <a:effectLst/>
                        <a:latin typeface="楷体" panose="02010609060101010101" charset="-122"/>
                        <a:ea typeface="楷体" panose="02010609060101010101" charset="-122"/>
                      </a:endParaRPr>
                    </a:p>
                  </a:txBody>
                  <a:tcPr>
                    <a:solidFill>
                      <a:schemeClr val="accent1">
                        <a:alpha val="87000"/>
                      </a:schemeClr>
                    </a:solidFill>
                  </a:tcPr>
                </a:tc>
              </a:tr>
              <a:tr h="498475">
                <a:tc>
                  <a:txBody>
                    <a:bodyPr/>
                    <a:p>
                      <a:pPr algn="ctr">
                        <a:buNone/>
                      </a:pPr>
                      <a:r>
                        <a:rPr lang="zh-CN" altLang="en-US" sz="2000" b="1">
                          <a:effectLst/>
                          <a:latin typeface="楷体" panose="02010609060101010101" charset="-122"/>
                          <a:ea typeface="楷体" panose="02010609060101010101" charset="-122"/>
                        </a:rPr>
                        <a:t>目的</a:t>
                      </a:r>
                      <a:endParaRPr lang="zh-CN" altLang="en-US" sz="2000" b="1">
                        <a:effectLst/>
                        <a:latin typeface="楷体" panose="02010609060101010101" charset="-122"/>
                        <a:ea typeface="楷体" panose="02010609060101010101" charset="-122"/>
                      </a:endParaRPr>
                    </a:p>
                  </a:txBody>
                  <a:tcPr>
                    <a:solidFill>
                      <a:schemeClr val="accent2">
                        <a:lumMod val="20000"/>
                        <a:lumOff val="80000"/>
                        <a:alpha val="87000"/>
                      </a:schemeClr>
                    </a:solidFill>
                  </a:tcPr>
                </a:tc>
                <a:tc>
                  <a:txBody>
                    <a:bodyPr/>
                    <a:p>
                      <a:pPr>
                        <a:buNone/>
                      </a:pPr>
                      <a:endParaRPr lang="zh-CN" altLang="en-US" sz="2000" b="1">
                        <a:effectLst/>
                        <a:latin typeface="楷体" panose="02010609060101010101" charset="-122"/>
                        <a:ea typeface="楷体" panose="02010609060101010101" charset="-122"/>
                      </a:endParaRPr>
                    </a:p>
                  </a:txBody>
                  <a:tcPr>
                    <a:solidFill>
                      <a:schemeClr val="accent2">
                        <a:lumMod val="20000"/>
                        <a:lumOff val="80000"/>
                        <a:alpha val="87000"/>
                      </a:schemeClr>
                    </a:solidFill>
                  </a:tcPr>
                </a:tc>
              </a:tr>
              <a:tr h="461645">
                <a:tc>
                  <a:txBody>
                    <a:bodyPr/>
                    <a:p>
                      <a:pPr algn="ctr">
                        <a:buNone/>
                      </a:pPr>
                      <a:r>
                        <a:rPr lang="zh-CN" altLang="en-US" sz="2000" b="1">
                          <a:effectLst/>
                          <a:latin typeface="楷体" panose="02010609060101010101" charset="-122"/>
                          <a:ea typeface="楷体" panose="02010609060101010101" charset="-122"/>
                        </a:rPr>
                        <a:t>学习对象</a:t>
                      </a:r>
                      <a:endParaRPr lang="zh-CN" altLang="en-US" sz="2000" b="1">
                        <a:effectLst/>
                        <a:latin typeface="楷体" panose="02010609060101010101" charset="-122"/>
                        <a:ea typeface="楷体" panose="02010609060101010101" charset="-122"/>
                      </a:endParaRPr>
                    </a:p>
                  </a:txBody>
                  <a:tcPr>
                    <a:solidFill>
                      <a:schemeClr val="accent2">
                        <a:lumMod val="20000"/>
                        <a:lumOff val="80000"/>
                        <a:alpha val="87000"/>
                      </a:schemeClr>
                    </a:solidFill>
                  </a:tcPr>
                </a:tc>
                <a:tc>
                  <a:txBody>
                    <a:bodyPr/>
                    <a:p>
                      <a:pPr>
                        <a:buNone/>
                      </a:pPr>
                      <a:endParaRPr lang="zh-CN" altLang="en-US" sz="2000" b="1">
                        <a:effectLst/>
                        <a:latin typeface="楷体" panose="02010609060101010101" charset="-122"/>
                        <a:ea typeface="楷体" panose="02010609060101010101" charset="-122"/>
                      </a:endParaRPr>
                    </a:p>
                  </a:txBody>
                  <a:tcPr>
                    <a:solidFill>
                      <a:schemeClr val="accent2">
                        <a:lumMod val="20000"/>
                        <a:lumOff val="80000"/>
                        <a:alpha val="87000"/>
                      </a:schemeClr>
                    </a:solidFill>
                  </a:tcPr>
                </a:tc>
              </a:tr>
              <a:tr h="497840">
                <a:tc rowSpan="4">
                  <a:txBody>
                    <a:bodyPr/>
                    <a:p>
                      <a:pPr algn="ctr">
                        <a:lnSpc>
                          <a:spcPct val="310000"/>
                        </a:lnSpc>
                        <a:buNone/>
                      </a:pPr>
                      <a:r>
                        <a:rPr lang="zh-CN" altLang="en-US" sz="2000" b="1">
                          <a:effectLst/>
                          <a:latin typeface="楷体" panose="02010609060101010101" charset="-122"/>
                          <a:ea typeface="楷体" panose="02010609060101010101" charset="-122"/>
                        </a:rPr>
                        <a:t>措施</a:t>
                      </a:r>
                      <a:endParaRPr lang="zh-CN" altLang="en-US" sz="2000" b="1">
                        <a:effectLst/>
                        <a:latin typeface="楷体" panose="02010609060101010101" charset="-122"/>
                        <a:ea typeface="楷体" panose="02010609060101010101" charset="-122"/>
                      </a:endParaRPr>
                    </a:p>
                  </a:txBody>
                  <a:tcPr>
                    <a:solidFill>
                      <a:schemeClr val="accent1">
                        <a:alpha val="87000"/>
                      </a:schemeClr>
                    </a:solidFill>
                  </a:tcPr>
                </a:tc>
                <a:tc>
                  <a:txBody>
                    <a:bodyPr/>
                    <a:p>
                      <a:pPr>
                        <a:buNone/>
                      </a:pPr>
                      <a:endParaRPr lang="zh-CN" altLang="en-US" sz="2000" b="1">
                        <a:effectLst/>
                        <a:latin typeface="楷体" panose="02010609060101010101" charset="-122"/>
                        <a:ea typeface="楷体" panose="02010609060101010101" charset="-122"/>
                      </a:endParaRPr>
                    </a:p>
                  </a:txBody>
                  <a:tcPr>
                    <a:solidFill>
                      <a:schemeClr val="accent1">
                        <a:alpha val="87000"/>
                      </a:schemeClr>
                    </a:solidFill>
                  </a:tcPr>
                </a:tc>
              </a:tr>
              <a:tr h="498475">
                <a:tc vMerge="1">
                  <a:tcPr/>
                </a:tc>
                <a:tc>
                  <a:txBody>
                    <a:bodyPr/>
                    <a:p>
                      <a:pPr>
                        <a:buNone/>
                      </a:pPr>
                      <a:endParaRPr lang="zh-CN" altLang="en-US" sz="2000" b="1">
                        <a:effectLst/>
                        <a:latin typeface="楷体" panose="02010609060101010101" charset="-122"/>
                        <a:ea typeface="楷体" panose="02010609060101010101" charset="-122"/>
                      </a:endParaRPr>
                    </a:p>
                  </a:txBody>
                  <a:tcPr>
                    <a:solidFill>
                      <a:schemeClr val="accent2">
                        <a:lumMod val="20000"/>
                        <a:lumOff val="80000"/>
                        <a:alpha val="87000"/>
                      </a:schemeClr>
                    </a:solidFill>
                  </a:tcPr>
                </a:tc>
              </a:tr>
              <a:tr h="733425">
                <a:tc vMerge="1">
                  <a:tcPr/>
                </a:tc>
                <a:tc>
                  <a:txBody>
                    <a:bodyPr/>
                    <a:p>
                      <a:pPr>
                        <a:buNone/>
                      </a:pPr>
                      <a:endParaRPr lang="zh-CN" altLang="en-US" sz="2000" b="1">
                        <a:effectLst/>
                        <a:latin typeface="楷体" panose="02010609060101010101" charset="-122"/>
                        <a:ea typeface="楷体" panose="02010609060101010101" charset="-122"/>
                      </a:endParaRPr>
                    </a:p>
                  </a:txBody>
                  <a:tcPr>
                    <a:solidFill>
                      <a:schemeClr val="accent1">
                        <a:alpha val="87000"/>
                      </a:schemeClr>
                    </a:solidFill>
                  </a:tcPr>
                </a:tc>
              </a:tr>
              <a:tr h="883285">
                <a:tc vMerge="1">
                  <a:tcPr/>
                </a:tc>
                <a:tc>
                  <a:txBody>
                    <a:bodyPr/>
                    <a:p>
                      <a:pPr>
                        <a:buNone/>
                      </a:pPr>
                      <a:endParaRPr lang="zh-CN" altLang="en-US" sz="2000" b="1">
                        <a:effectLst>
                          <a:outerShdw blurRad="38100" dist="38100" dir="2700000" algn="tl">
                            <a:srgbClr val="000000">
                              <a:alpha val="43137"/>
                            </a:srgbClr>
                          </a:outerShdw>
                        </a:effectLst>
                        <a:latin typeface="楷体" panose="02010609060101010101" charset="-122"/>
                        <a:ea typeface="楷体" panose="02010609060101010101" charset="-122"/>
                      </a:endParaRPr>
                    </a:p>
                  </a:txBody>
                  <a:tcPr>
                    <a:solidFill>
                      <a:schemeClr val="accent2">
                        <a:lumMod val="20000"/>
                        <a:lumOff val="80000"/>
                        <a:alpha val="87000"/>
                      </a:schemeClr>
                    </a:solidFill>
                  </a:tcPr>
                </a:tc>
              </a:tr>
            </a:tbl>
          </a:graphicData>
        </a:graphic>
      </p:graphicFrame>
      <p:sp>
        <p:nvSpPr>
          <p:cNvPr id="12" name="文本框 11"/>
          <p:cNvSpPr txBox="1"/>
          <p:nvPr/>
        </p:nvSpPr>
        <p:spPr>
          <a:xfrm>
            <a:off x="2847340" y="1911985"/>
            <a:ext cx="2735580" cy="398780"/>
          </a:xfrm>
          <a:prstGeom prst="rect">
            <a:avLst/>
          </a:prstGeom>
          <a:noFill/>
        </p:spPr>
        <p:txBody>
          <a:bodyPr wrap="none" rtlCol="0">
            <a:spAutoFit/>
          </a:bodyPr>
          <a:p>
            <a:r>
              <a:rPr lang="zh-CN" altLang="en-US" sz="2000" b="1" noProof="1">
                <a:solidFill>
                  <a:srgbClr val="FF0000"/>
                </a:solidFill>
                <a:effectLst/>
                <a:latin typeface="楷体" panose="02010609060101010101" charset="-122"/>
                <a:ea typeface="楷体" panose="02010609060101010101" charset="-122"/>
                <a:cs typeface="+mn-cs"/>
                <a:sym typeface="+mn-ea"/>
              </a:rPr>
              <a:t>倒幕运动推翻幕府统治</a:t>
            </a:r>
            <a:endParaRPr lang="zh-CN" altLang="en-US" sz="2000" b="1" noProof="1">
              <a:solidFill>
                <a:srgbClr val="FF0000"/>
              </a:solidFill>
              <a:effectLst/>
              <a:latin typeface="楷体" panose="02010609060101010101" charset="-122"/>
              <a:ea typeface="楷体" panose="02010609060101010101" charset="-122"/>
              <a:sym typeface="+mn-ea"/>
            </a:endParaRPr>
          </a:p>
        </p:txBody>
      </p:sp>
      <p:sp>
        <p:nvSpPr>
          <p:cNvPr id="13" name="文本框 12"/>
          <p:cNvSpPr txBox="1"/>
          <p:nvPr/>
        </p:nvSpPr>
        <p:spPr>
          <a:xfrm>
            <a:off x="3562350" y="2310765"/>
            <a:ext cx="951230" cy="398780"/>
          </a:xfrm>
          <a:prstGeom prst="rect">
            <a:avLst/>
          </a:prstGeom>
          <a:noFill/>
        </p:spPr>
        <p:txBody>
          <a:bodyPr wrap="none" rtlCol="0">
            <a:spAutoFit/>
          </a:bodyPr>
          <a:p>
            <a:r>
              <a:rPr lang="zh-CN" altLang="en-US" sz="2000" b="1" noProof="1">
                <a:solidFill>
                  <a:srgbClr val="FF0000"/>
                </a:solidFill>
                <a:effectLst/>
                <a:latin typeface="楷体" panose="02010609060101010101" charset="-122"/>
                <a:ea typeface="楷体" panose="02010609060101010101" charset="-122"/>
                <a:cs typeface="+mn-cs"/>
                <a:sym typeface="+mn-ea"/>
              </a:rPr>
              <a:t>1868年</a:t>
            </a:r>
            <a:endParaRPr lang="zh-CN" altLang="en-US" sz="2000" b="1" noProof="1">
              <a:solidFill>
                <a:srgbClr val="FF0000"/>
              </a:solidFill>
              <a:effectLst/>
              <a:latin typeface="楷体" panose="02010609060101010101" charset="-122"/>
              <a:ea typeface="楷体" panose="02010609060101010101" charset="-122"/>
              <a:cs typeface="+mn-cs"/>
              <a:sym typeface="+mn-ea"/>
            </a:endParaRPr>
          </a:p>
        </p:txBody>
      </p:sp>
      <p:sp>
        <p:nvSpPr>
          <p:cNvPr id="14" name="文本框 13"/>
          <p:cNvSpPr txBox="1"/>
          <p:nvPr/>
        </p:nvSpPr>
        <p:spPr>
          <a:xfrm>
            <a:off x="3435668" y="2859088"/>
            <a:ext cx="1203960" cy="398780"/>
          </a:xfrm>
          <a:prstGeom prst="rect">
            <a:avLst/>
          </a:prstGeom>
          <a:noFill/>
        </p:spPr>
        <p:txBody>
          <a:bodyPr wrap="none" rtlCol="0">
            <a:spAutoFit/>
          </a:bodyPr>
          <a:p>
            <a:pPr>
              <a:buClrTx/>
              <a:buSzTx/>
              <a:buFontTx/>
            </a:pPr>
            <a:r>
              <a:rPr lang="zh-CN" altLang="en-US" sz="2000" b="1" noProof="1">
                <a:solidFill>
                  <a:srgbClr val="FF0000"/>
                </a:solidFill>
                <a:effectLst/>
                <a:latin typeface="楷体" panose="02010609060101010101" charset="-122"/>
                <a:ea typeface="楷体" panose="02010609060101010101" charset="-122"/>
                <a:cs typeface="+mn-cs"/>
                <a:sym typeface="+mn-ea"/>
              </a:rPr>
              <a:t>明治天皇</a:t>
            </a:r>
            <a:endParaRPr lang="zh-CN" altLang="en-US" sz="2000" b="1" noProof="1">
              <a:solidFill>
                <a:srgbClr val="FF0000"/>
              </a:solidFill>
              <a:effectLst/>
              <a:latin typeface="楷体" panose="02010609060101010101" charset="-122"/>
              <a:ea typeface="楷体" panose="02010609060101010101" charset="-122"/>
              <a:cs typeface="+mn-cs"/>
              <a:sym typeface="+mn-ea"/>
            </a:endParaRPr>
          </a:p>
        </p:txBody>
      </p:sp>
      <p:sp>
        <p:nvSpPr>
          <p:cNvPr id="15" name="文本框 14"/>
          <p:cNvSpPr txBox="1"/>
          <p:nvPr/>
        </p:nvSpPr>
        <p:spPr>
          <a:xfrm>
            <a:off x="2543810" y="3328035"/>
            <a:ext cx="3794760" cy="398780"/>
          </a:xfrm>
          <a:prstGeom prst="rect">
            <a:avLst/>
          </a:prstGeom>
          <a:noFill/>
        </p:spPr>
        <p:txBody>
          <a:bodyPr wrap="square" rtlCol="0">
            <a:spAutoFit/>
          </a:bodyPr>
          <a:p>
            <a:pPr>
              <a:buClrTx/>
              <a:buSzTx/>
              <a:buFontTx/>
            </a:pPr>
            <a:r>
              <a:rPr lang="zh-CN" altLang="en-US" sz="2000" b="1" noProof="1">
                <a:solidFill>
                  <a:srgbClr val="FF0000"/>
                </a:solidFill>
                <a:effectLst/>
                <a:latin typeface="楷体" panose="02010609060101010101" charset="-122"/>
                <a:ea typeface="楷体" panose="02010609060101010101" charset="-122"/>
                <a:cs typeface="+mn-cs"/>
                <a:sym typeface="+mn-ea"/>
              </a:rPr>
              <a:t>摆脱民族危机，实现富国强兵</a:t>
            </a:r>
            <a:endParaRPr lang="zh-CN" altLang="en-US" sz="2000" b="1" noProof="1">
              <a:solidFill>
                <a:srgbClr val="FF0000"/>
              </a:solidFill>
              <a:effectLst/>
              <a:latin typeface="楷体" panose="02010609060101010101" charset="-122"/>
              <a:ea typeface="楷体" panose="02010609060101010101" charset="-122"/>
              <a:cs typeface="+mn-cs"/>
              <a:sym typeface="+mn-ea"/>
            </a:endParaRPr>
          </a:p>
        </p:txBody>
      </p:sp>
      <p:sp>
        <p:nvSpPr>
          <p:cNvPr id="22" name="文本框 21"/>
          <p:cNvSpPr txBox="1"/>
          <p:nvPr/>
        </p:nvSpPr>
        <p:spPr>
          <a:xfrm>
            <a:off x="2519998" y="3822700"/>
            <a:ext cx="3841750" cy="398780"/>
          </a:xfrm>
          <a:prstGeom prst="rect">
            <a:avLst/>
          </a:prstGeom>
          <a:noFill/>
        </p:spPr>
        <p:txBody>
          <a:bodyPr wrap="square" rtlCol="0">
            <a:spAutoFit/>
          </a:bodyPr>
          <a:p>
            <a:pPr>
              <a:buClrTx/>
              <a:buSzTx/>
              <a:buFontTx/>
            </a:pPr>
            <a:r>
              <a:rPr lang="zh-CN" altLang="en-US" sz="2000" b="1" noProof="1">
                <a:solidFill>
                  <a:srgbClr val="FF0000"/>
                </a:solidFill>
                <a:effectLst/>
                <a:latin typeface="楷体" panose="02010609060101010101" charset="-122"/>
                <a:ea typeface="楷体" panose="02010609060101010101" charset="-122"/>
                <a:cs typeface="+mn-cs"/>
                <a:sym typeface="+mn-ea"/>
              </a:rPr>
              <a:t>以西方为榜样，全面改造日本</a:t>
            </a:r>
            <a:endParaRPr lang="zh-CN" altLang="en-US" sz="2000" b="1" noProof="1">
              <a:solidFill>
                <a:srgbClr val="FF0000"/>
              </a:solidFill>
              <a:effectLst/>
              <a:latin typeface="楷体" panose="02010609060101010101" charset="-122"/>
              <a:ea typeface="楷体" panose="02010609060101010101" charset="-122"/>
              <a:cs typeface="+mn-cs"/>
              <a:sym typeface="+mn-ea"/>
            </a:endParaRPr>
          </a:p>
        </p:txBody>
      </p:sp>
      <p:sp>
        <p:nvSpPr>
          <p:cNvPr id="16" name="文本框 15"/>
          <p:cNvSpPr txBox="1"/>
          <p:nvPr/>
        </p:nvSpPr>
        <p:spPr>
          <a:xfrm>
            <a:off x="2520315" y="4221480"/>
            <a:ext cx="3756660" cy="398780"/>
          </a:xfrm>
          <a:prstGeom prst="rect">
            <a:avLst/>
          </a:prstGeom>
          <a:noFill/>
        </p:spPr>
        <p:txBody>
          <a:bodyPr wrap="none" rtlCol="0">
            <a:spAutoFit/>
          </a:bodyPr>
          <a:p>
            <a:pPr>
              <a:buClrTx/>
              <a:buSzTx/>
              <a:buFontTx/>
            </a:pPr>
            <a:r>
              <a:rPr lang="zh-CN" altLang="en-US" sz="2000" b="1" noProof="1">
                <a:solidFill>
                  <a:schemeClr val="tx1"/>
                </a:solidFill>
                <a:effectLst/>
                <a:latin typeface="楷体" panose="02010609060101010101" charset="-122"/>
                <a:ea typeface="楷体" panose="02010609060101010101" charset="-122"/>
                <a:cs typeface="+mn-cs"/>
                <a:sym typeface="+mn-ea"/>
              </a:rPr>
              <a:t>政治：</a:t>
            </a:r>
            <a:r>
              <a:rPr lang="zh-CN" altLang="en-US" sz="2000" b="1" noProof="1">
                <a:solidFill>
                  <a:srgbClr val="FF0000"/>
                </a:solidFill>
                <a:effectLst/>
                <a:latin typeface="楷体" panose="02010609060101010101" charset="-122"/>
                <a:ea typeface="楷体" panose="02010609060101010101" charset="-122"/>
                <a:cs typeface="+mn-cs"/>
                <a:sym typeface="+mn-ea"/>
              </a:rPr>
              <a:t>废藩置县，加强中央集权</a:t>
            </a:r>
            <a:endParaRPr lang="zh-CN" altLang="en-US" sz="2000" b="1" noProof="1">
              <a:solidFill>
                <a:srgbClr val="FF0000"/>
              </a:solidFill>
              <a:effectLst/>
              <a:latin typeface="楷体" panose="02010609060101010101" charset="-122"/>
              <a:ea typeface="楷体" panose="02010609060101010101" charset="-122"/>
            </a:endParaRPr>
          </a:p>
        </p:txBody>
      </p:sp>
      <p:sp>
        <p:nvSpPr>
          <p:cNvPr id="17" name="文本框 16"/>
          <p:cNvSpPr txBox="1"/>
          <p:nvPr/>
        </p:nvSpPr>
        <p:spPr>
          <a:xfrm>
            <a:off x="2393950" y="4751070"/>
            <a:ext cx="4011930" cy="398780"/>
          </a:xfrm>
          <a:prstGeom prst="rect">
            <a:avLst/>
          </a:prstGeom>
          <a:noFill/>
        </p:spPr>
        <p:txBody>
          <a:bodyPr wrap="none" rtlCol="0">
            <a:spAutoFit/>
          </a:bodyPr>
          <a:p>
            <a:pPr>
              <a:buFont typeface="Arial" panose="020B0604020202020204" pitchFamily="34" charset="0"/>
            </a:pPr>
            <a:r>
              <a:rPr lang="zh-CN" altLang="en-US" sz="2000" b="1" noProof="1">
                <a:solidFill>
                  <a:schemeClr val="tx1"/>
                </a:solidFill>
                <a:effectLst/>
                <a:latin typeface="楷体" panose="02010609060101010101" charset="-122"/>
                <a:ea typeface="楷体" panose="02010609060101010101" charset="-122"/>
                <a:cs typeface="+mn-cs"/>
                <a:sym typeface="+mn-ea"/>
              </a:rPr>
              <a:t>军事：</a:t>
            </a:r>
            <a:r>
              <a:rPr lang="zh-CN" altLang="en-US" sz="2000" b="1" noProof="1">
                <a:solidFill>
                  <a:srgbClr val="FF0000"/>
                </a:solidFill>
                <a:effectLst/>
                <a:latin typeface="楷体" panose="02010609060101010101" charset="-122"/>
                <a:ea typeface="楷体" panose="02010609060101010101" charset="-122"/>
                <a:cs typeface="+mn-cs"/>
                <a:sym typeface="+mn-ea"/>
              </a:rPr>
              <a:t>实行征兵制</a:t>
            </a:r>
            <a:r>
              <a:rPr lang="zh-CN" altLang="en-US" sz="2000" b="1" noProof="1">
                <a:effectLst/>
                <a:latin typeface="楷体" panose="02010609060101010101" charset="-122"/>
                <a:ea typeface="楷体" panose="02010609060101010101" charset="-122"/>
                <a:cs typeface="+mn-cs"/>
                <a:sym typeface="+mn-ea"/>
              </a:rPr>
              <a:t>，建立</a:t>
            </a:r>
            <a:r>
              <a:rPr lang="zh-CN" altLang="en-US" sz="2000" b="1" noProof="1">
                <a:solidFill>
                  <a:srgbClr val="FF0000"/>
                </a:solidFill>
                <a:effectLst/>
                <a:latin typeface="楷体" panose="02010609060101010101" charset="-122"/>
                <a:ea typeface="楷体" panose="02010609060101010101" charset="-122"/>
                <a:cs typeface="+mn-cs"/>
                <a:sym typeface="+mn-ea"/>
              </a:rPr>
              <a:t>新式军队</a:t>
            </a:r>
            <a:endParaRPr lang="zh-CN" altLang="en-US" sz="2000" b="1" noProof="1">
              <a:effectLst/>
              <a:latin typeface="楷体" panose="02010609060101010101" charset="-122"/>
              <a:ea typeface="楷体" panose="02010609060101010101" charset="-122"/>
            </a:endParaRPr>
          </a:p>
        </p:txBody>
      </p:sp>
      <p:sp>
        <p:nvSpPr>
          <p:cNvPr id="18" name="文本框 17"/>
          <p:cNvSpPr txBox="1"/>
          <p:nvPr/>
        </p:nvSpPr>
        <p:spPr>
          <a:xfrm>
            <a:off x="1898650" y="5240020"/>
            <a:ext cx="5084763" cy="706755"/>
          </a:xfrm>
          <a:prstGeom prst="rect">
            <a:avLst/>
          </a:prstGeom>
          <a:noFill/>
        </p:spPr>
        <p:txBody>
          <a:bodyPr wrap="square" rtlCol="0">
            <a:spAutoFit/>
          </a:bodyPr>
          <a:p>
            <a:pPr>
              <a:buFont typeface="Arial" panose="020B0604020202020204" pitchFamily="34" charset="0"/>
            </a:pPr>
            <a:r>
              <a:rPr lang="zh-CN" altLang="en-US" sz="2000" b="1" noProof="1">
                <a:effectLst/>
                <a:latin typeface="楷体" panose="02010609060101010101" charset="-122"/>
                <a:ea typeface="楷体" panose="02010609060101010101" charset="-122"/>
                <a:cs typeface="+mn-cs"/>
                <a:sym typeface="+mn-ea"/>
              </a:rPr>
              <a:t>经济：推行</a:t>
            </a:r>
            <a:r>
              <a:rPr lang="zh-CN" altLang="en-US" sz="2000" b="1" noProof="1">
                <a:solidFill>
                  <a:srgbClr val="FF0000"/>
                </a:solidFill>
                <a:effectLst/>
                <a:latin typeface="楷体" panose="02010609060101010101" charset="-122"/>
                <a:ea typeface="楷体" panose="02010609060101010101" charset="-122"/>
                <a:cs typeface="+mn-cs"/>
                <a:sym typeface="+mn-ea"/>
              </a:rPr>
              <a:t>地税改革</a:t>
            </a:r>
            <a:r>
              <a:rPr lang="zh-CN" altLang="en-US" sz="2000" b="1" noProof="1">
                <a:effectLst/>
                <a:latin typeface="楷体" panose="02010609060101010101" charset="-122"/>
                <a:ea typeface="楷体" panose="02010609060101010101" charset="-122"/>
                <a:cs typeface="+mn-cs"/>
                <a:sym typeface="+mn-ea"/>
              </a:rPr>
              <a:t>，以</a:t>
            </a:r>
            <a:r>
              <a:rPr lang="en-US" altLang="zh-CN" sz="2000" b="1" noProof="1">
                <a:solidFill>
                  <a:srgbClr val="FF0000"/>
                </a:solidFill>
                <a:effectLst/>
                <a:latin typeface="楷体" panose="02010609060101010101" charset="-122"/>
                <a:ea typeface="楷体" panose="02010609060101010101" charset="-122"/>
                <a:cs typeface="+mn-cs"/>
                <a:sym typeface="+mn-ea"/>
              </a:rPr>
              <a:t>“</a:t>
            </a:r>
            <a:r>
              <a:rPr lang="zh-CN" altLang="en-US" sz="2000" b="1" noProof="1">
                <a:solidFill>
                  <a:srgbClr val="FF0000"/>
                </a:solidFill>
                <a:effectLst/>
                <a:latin typeface="楷体" panose="02010609060101010101" charset="-122"/>
                <a:ea typeface="楷体" panose="02010609060101010101" charset="-122"/>
                <a:cs typeface="+mn-cs"/>
                <a:sym typeface="+mn-ea"/>
              </a:rPr>
              <a:t>殖产兴业</a:t>
            </a:r>
            <a:r>
              <a:rPr lang="en-US" altLang="zh-CN" sz="2000" b="1" noProof="1">
                <a:solidFill>
                  <a:srgbClr val="FF0000"/>
                </a:solidFill>
                <a:effectLst/>
                <a:latin typeface="楷体" panose="02010609060101010101" charset="-122"/>
                <a:ea typeface="楷体" panose="02010609060101010101" charset="-122"/>
                <a:cs typeface="+mn-cs"/>
                <a:sym typeface="+mn-ea"/>
              </a:rPr>
              <a:t>”</a:t>
            </a:r>
            <a:r>
              <a:rPr lang="zh-CN" altLang="en-US" sz="2000" b="1" noProof="1">
                <a:solidFill>
                  <a:srgbClr val="FF0000"/>
                </a:solidFill>
                <a:effectLst/>
                <a:latin typeface="楷体" panose="02010609060101010101" charset="-122"/>
                <a:ea typeface="楷体" panose="02010609060101010101" charset="-122"/>
                <a:cs typeface="+mn-cs"/>
                <a:sym typeface="+mn-ea"/>
              </a:rPr>
              <a:t>为口号</a:t>
            </a:r>
            <a:r>
              <a:rPr lang="zh-CN" altLang="en-US" sz="2000" b="1" noProof="1">
                <a:effectLst/>
                <a:latin typeface="楷体" panose="02010609060101010101" charset="-122"/>
                <a:ea typeface="楷体" panose="02010609060101010101" charset="-122"/>
                <a:cs typeface="+mn-cs"/>
                <a:sym typeface="+mn-ea"/>
              </a:rPr>
              <a:t>，大力发展</a:t>
            </a:r>
            <a:r>
              <a:rPr lang="zh-CN" altLang="en-US" sz="2000" b="1" noProof="1">
                <a:solidFill>
                  <a:srgbClr val="FF0000"/>
                </a:solidFill>
                <a:effectLst/>
                <a:latin typeface="楷体" panose="02010609060101010101" charset="-122"/>
                <a:ea typeface="楷体" panose="02010609060101010101" charset="-122"/>
                <a:cs typeface="+mn-cs"/>
                <a:sym typeface="+mn-ea"/>
              </a:rPr>
              <a:t>近代经济</a:t>
            </a:r>
            <a:endParaRPr lang="zh-CN" altLang="en-US" sz="2000" b="1" noProof="1">
              <a:effectLst/>
              <a:latin typeface="楷体" panose="02010609060101010101" charset="-122"/>
              <a:ea typeface="楷体" panose="02010609060101010101" charset="-122"/>
            </a:endParaRPr>
          </a:p>
        </p:txBody>
      </p:sp>
      <p:sp>
        <p:nvSpPr>
          <p:cNvPr id="71683" name="矩形 71682"/>
          <p:cNvSpPr>
            <a:spLocks noChangeArrowheads="1"/>
          </p:cNvSpPr>
          <p:nvPr/>
        </p:nvSpPr>
        <p:spPr bwMode="auto">
          <a:xfrm>
            <a:off x="1809750" y="6054725"/>
            <a:ext cx="517334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p>
            <a:pPr fontAlgn="base">
              <a:spcBef>
                <a:spcPct val="0"/>
              </a:spcBef>
              <a:spcAft>
                <a:spcPct val="0"/>
              </a:spcAft>
              <a:buFont typeface="Arial" panose="020B0604020202020204" pitchFamily="34" charset="0"/>
              <a:buNone/>
            </a:pPr>
            <a:r>
              <a:rPr lang="zh-CN" altLang="en-US" sz="2000" b="1" strike="noStrike" noProof="1">
                <a:solidFill>
                  <a:schemeClr val="tx1"/>
                </a:solidFill>
                <a:effectLst/>
                <a:latin typeface="楷体" panose="02010609060101010101" charset="-122"/>
                <a:ea typeface="楷体" panose="02010609060101010101" charset="-122"/>
                <a:cs typeface="+mn-cs"/>
              </a:rPr>
              <a:t>社会生活：提倡</a:t>
            </a:r>
            <a:r>
              <a:rPr lang="en-US" altLang="zh-CN" sz="2000" b="1" strike="noStrike" noProof="1">
                <a:solidFill>
                  <a:srgbClr val="FF0000"/>
                </a:solidFill>
                <a:effectLst/>
                <a:latin typeface="楷体" panose="02010609060101010101" charset="-122"/>
                <a:ea typeface="楷体" panose="02010609060101010101" charset="-122"/>
                <a:cs typeface="+mn-cs"/>
              </a:rPr>
              <a:t>“</a:t>
            </a:r>
            <a:r>
              <a:rPr lang="zh-CN" altLang="en-US" sz="2000" b="1" strike="noStrike" noProof="1">
                <a:solidFill>
                  <a:srgbClr val="FF0000"/>
                </a:solidFill>
                <a:effectLst/>
                <a:latin typeface="楷体" panose="02010609060101010101" charset="-122"/>
                <a:ea typeface="楷体" panose="02010609060101010101" charset="-122"/>
                <a:cs typeface="+mn-cs"/>
              </a:rPr>
              <a:t>文明开化</a:t>
            </a:r>
            <a:r>
              <a:rPr lang="en-US" altLang="zh-CN" sz="2000" b="1" strike="noStrike" noProof="1">
                <a:solidFill>
                  <a:srgbClr val="FF0000"/>
                </a:solidFill>
                <a:effectLst/>
                <a:latin typeface="楷体" panose="02010609060101010101" charset="-122"/>
                <a:ea typeface="楷体" panose="02010609060101010101" charset="-122"/>
                <a:cs typeface="+mn-cs"/>
              </a:rPr>
              <a:t>”</a:t>
            </a:r>
            <a:r>
              <a:rPr lang="zh-CN" altLang="en-US" sz="2000" b="1" strike="noStrike" noProof="1">
                <a:solidFill>
                  <a:schemeClr val="tx1"/>
                </a:solidFill>
                <a:effectLst/>
                <a:latin typeface="楷体" panose="02010609060101010101" charset="-122"/>
                <a:ea typeface="楷体" panose="02010609060101010101" charset="-122"/>
                <a:cs typeface="+mn-cs"/>
              </a:rPr>
              <a:t>，向</a:t>
            </a:r>
            <a:r>
              <a:rPr lang="zh-CN" altLang="en-US" sz="2000" b="1" strike="noStrike" noProof="1">
                <a:solidFill>
                  <a:srgbClr val="FF0000"/>
                </a:solidFill>
                <a:effectLst/>
                <a:latin typeface="楷体" panose="02010609060101010101" charset="-122"/>
                <a:ea typeface="楷体" panose="02010609060101010101" charset="-122"/>
                <a:cs typeface="+mn-cs"/>
              </a:rPr>
              <a:t>西方</a:t>
            </a:r>
            <a:r>
              <a:rPr lang="zh-CN" altLang="en-US" sz="2000" b="1" strike="noStrike" noProof="1">
                <a:solidFill>
                  <a:schemeClr val="tx1"/>
                </a:solidFill>
                <a:effectLst/>
                <a:latin typeface="楷体" panose="02010609060101010101" charset="-122"/>
                <a:ea typeface="楷体" panose="02010609060101010101" charset="-122"/>
                <a:cs typeface="+mn-cs"/>
              </a:rPr>
              <a:t>学习，改造日本的教育、文化和生活方式</a:t>
            </a:r>
            <a:endParaRPr lang="zh-CN" altLang="en-US" sz="2000" b="1" strike="noStrike" noProof="1">
              <a:solidFill>
                <a:schemeClr val="tx1"/>
              </a:solidFill>
              <a:effectLst/>
              <a:latin typeface="楷体" panose="02010609060101010101" charset="-122"/>
              <a:ea typeface="楷体" panose="02010609060101010101" charset="-122"/>
            </a:endParaRPr>
          </a:p>
        </p:txBody>
      </p:sp>
      <p:sp>
        <p:nvSpPr>
          <p:cNvPr id="19" name="文本框 18"/>
          <p:cNvSpPr txBox="1"/>
          <p:nvPr/>
        </p:nvSpPr>
        <p:spPr>
          <a:xfrm>
            <a:off x="8676005" y="4251960"/>
            <a:ext cx="1332230" cy="368300"/>
          </a:xfrm>
          <a:prstGeom prst="rect">
            <a:avLst/>
          </a:prstGeom>
          <a:noFill/>
        </p:spPr>
        <p:txBody>
          <a:bodyPr wrap="none" rtlCol="0" anchor="t">
            <a:spAutoFit/>
          </a:bodyPr>
          <a:p>
            <a:r>
              <a:rPr lang="zh-CN" altLang="en-US" b="1">
                <a:ln>
                  <a:noFill/>
                </a:ln>
                <a:solidFill>
                  <a:schemeClr val="tx1"/>
                </a:solidFill>
                <a:effectLst/>
                <a:uFillTx/>
                <a:latin typeface="楷体" panose="02010609060101010101" charset="-122"/>
                <a:ea typeface="楷体" panose="02010609060101010101" charset="-122"/>
                <a:cs typeface="微软雅黑" panose="020B0503020204020204" charset="-122"/>
                <a:sym typeface="微软雅黑" panose="020B0503020204020204" charset="-122"/>
              </a:rPr>
              <a:t>巩固新政权</a:t>
            </a:r>
            <a:endParaRPr lang="zh-CN" altLang="en-US" b="1">
              <a:ln>
                <a:noFill/>
              </a:ln>
              <a:solidFill>
                <a:schemeClr val="tx1"/>
              </a:solidFill>
              <a:effectLst/>
              <a:uFillTx/>
              <a:latin typeface="楷体" panose="02010609060101010101" charset="-122"/>
              <a:ea typeface="楷体" panose="02010609060101010101" charset="-122"/>
              <a:cs typeface="微软雅黑" panose="020B0503020204020204" charset="-122"/>
              <a:sym typeface="微软雅黑" panose="020B0503020204020204" charset="-122"/>
            </a:endParaRPr>
          </a:p>
        </p:txBody>
      </p:sp>
      <p:sp>
        <p:nvSpPr>
          <p:cNvPr id="20" name="文本框 19"/>
          <p:cNvSpPr txBox="1"/>
          <p:nvPr/>
        </p:nvSpPr>
        <p:spPr>
          <a:xfrm>
            <a:off x="8561070" y="4781550"/>
            <a:ext cx="1562100" cy="368300"/>
          </a:xfrm>
          <a:prstGeom prst="rect">
            <a:avLst/>
          </a:prstGeom>
          <a:noFill/>
        </p:spPr>
        <p:txBody>
          <a:bodyPr wrap="none" rtlCol="0" anchor="t">
            <a:spAutoFit/>
          </a:bodyPr>
          <a:p>
            <a:pPr marL="0" marR="0" indent="0" algn="l" defTabSz="914400" rtl="0" fontAlgn="auto" latinLnBrk="1" hangingPunct="0">
              <a:lnSpc>
                <a:spcPct val="100000"/>
              </a:lnSpc>
              <a:spcBef>
                <a:spcPts val="0"/>
              </a:spcBef>
              <a:spcAft>
                <a:spcPts val="0"/>
              </a:spcAft>
              <a:buClrTx/>
              <a:buSzTx/>
              <a:buFontTx/>
              <a:buNone/>
            </a:pPr>
            <a:r>
              <a:rPr lang="zh-CN" altLang="en-US" b="1">
                <a:ln>
                  <a:noFill/>
                </a:ln>
                <a:solidFill>
                  <a:schemeClr val="tx1"/>
                </a:solidFill>
                <a:effectLst/>
                <a:uFillTx/>
                <a:latin typeface="楷体" panose="02010609060101010101" charset="-122"/>
                <a:ea typeface="楷体" panose="02010609060101010101" charset="-122"/>
                <a:cs typeface="微软雅黑" panose="020B0503020204020204" charset="-122"/>
                <a:sym typeface="微软雅黑" panose="020B0503020204020204" charset="-122"/>
              </a:rPr>
              <a:t>对外侵略扩张</a:t>
            </a:r>
            <a:endParaRPr lang="zh-CN" altLang="en-US" b="1">
              <a:ln>
                <a:noFill/>
              </a:ln>
              <a:solidFill>
                <a:schemeClr val="tx1"/>
              </a:solidFill>
              <a:effectLst/>
              <a:uFillTx/>
              <a:latin typeface="楷体" panose="02010609060101010101" charset="-122"/>
              <a:ea typeface="楷体" panose="02010609060101010101" charset="-122"/>
              <a:cs typeface="微软雅黑" panose="020B0503020204020204" charset="-122"/>
              <a:sym typeface="微软雅黑" panose="020B0503020204020204" charset="-122"/>
            </a:endParaRPr>
          </a:p>
        </p:txBody>
      </p:sp>
      <p:sp>
        <p:nvSpPr>
          <p:cNvPr id="23" name="文本框 22"/>
          <p:cNvSpPr txBox="1"/>
          <p:nvPr/>
        </p:nvSpPr>
        <p:spPr>
          <a:xfrm>
            <a:off x="8331200" y="5314315"/>
            <a:ext cx="3455035" cy="645160"/>
          </a:xfrm>
          <a:prstGeom prst="rect">
            <a:avLst/>
          </a:prstGeom>
          <a:noFill/>
        </p:spPr>
        <p:txBody>
          <a:bodyPr wrap="square" rtlCol="0" anchor="t">
            <a:spAutoFit/>
          </a:bodyPr>
          <a:p>
            <a:pPr algn="l"/>
            <a:r>
              <a:rPr lang="zh-CN" altLang="en-US" b="1">
                <a:ln>
                  <a:noFill/>
                </a:ln>
                <a:solidFill>
                  <a:schemeClr val="tx1"/>
                </a:solidFill>
                <a:effectLst/>
                <a:uFillTx/>
                <a:latin typeface="楷体" panose="02010609060101010101" charset="-122"/>
                <a:ea typeface="楷体" panose="02010609060101010101" charset="-122"/>
                <a:cs typeface="微软雅黑" panose="020B0503020204020204" charset="-122"/>
                <a:sym typeface="微软雅黑" panose="020B0503020204020204" charset="-122"/>
              </a:rPr>
              <a:t>最能体现改革性质：</a:t>
            </a:r>
            <a:r>
              <a:rPr lang="zh-CN" altLang="en-US" b="1">
                <a:solidFill>
                  <a:srgbClr val="FF0000"/>
                </a:solidFill>
                <a:effectLst/>
                <a:latin typeface="楷体" panose="02010609060101010101" charset="-122"/>
                <a:ea typeface="楷体" panose="02010609060101010101" charset="-122"/>
                <a:sym typeface="+mn-ea"/>
              </a:rPr>
              <a:t>自上而下的资产阶级性质改革</a:t>
            </a:r>
            <a:endParaRPr lang="zh-CN" altLang="en-US">
              <a:effectLst/>
            </a:endParaRPr>
          </a:p>
        </p:txBody>
      </p:sp>
      <p:sp>
        <p:nvSpPr>
          <p:cNvPr id="24" name="文本框 23"/>
          <p:cNvSpPr txBox="1"/>
          <p:nvPr/>
        </p:nvSpPr>
        <p:spPr>
          <a:xfrm>
            <a:off x="8676005" y="6223635"/>
            <a:ext cx="1332230" cy="368300"/>
          </a:xfrm>
          <a:prstGeom prst="rect">
            <a:avLst/>
          </a:prstGeom>
          <a:noFill/>
        </p:spPr>
        <p:txBody>
          <a:bodyPr wrap="none" rtlCol="0" anchor="t">
            <a:spAutoFit/>
          </a:bodyPr>
          <a:p>
            <a:r>
              <a:rPr lang="zh-CN" altLang="en-US" b="1">
                <a:ln>
                  <a:noFill/>
                </a:ln>
                <a:solidFill>
                  <a:schemeClr val="tx1"/>
                </a:solidFill>
                <a:effectLst/>
                <a:uFillTx/>
                <a:latin typeface="楷体" panose="02010609060101010101" charset="-122"/>
                <a:ea typeface="楷体" panose="02010609060101010101" charset="-122"/>
                <a:cs typeface="微软雅黑" panose="020B0503020204020204" charset="-122"/>
                <a:sym typeface="微软雅黑" panose="020B0503020204020204" charset="-122"/>
              </a:rPr>
              <a:t>影响最深远</a:t>
            </a:r>
            <a:endParaRPr lang="zh-CN" altLang="en-US" b="1">
              <a:ln>
                <a:noFill/>
              </a:ln>
              <a:solidFill>
                <a:schemeClr val="tx1"/>
              </a:solidFill>
              <a:effectLst/>
              <a:uFillTx/>
              <a:latin typeface="楷体" panose="02010609060101010101" charset="-122"/>
              <a:ea typeface="楷体" panose="02010609060101010101" charset="-122"/>
              <a:cs typeface="微软雅黑" panose="020B0503020204020204" charset="-122"/>
              <a:sym typeface="微软雅黑" panose="020B0503020204020204" charset="-122"/>
            </a:endParaRPr>
          </a:p>
        </p:txBody>
      </p:sp>
      <p:sp>
        <p:nvSpPr>
          <p:cNvPr id="22542" name="AutoShape 10"/>
          <p:cNvSpPr/>
          <p:nvPr/>
        </p:nvSpPr>
        <p:spPr>
          <a:xfrm>
            <a:off x="7894003" y="4289743"/>
            <a:ext cx="436563" cy="330200"/>
          </a:xfrm>
          <a:prstGeom prst="rightArrow">
            <a:avLst>
              <a:gd name="adj1" fmla="val 50000"/>
              <a:gd name="adj2" fmla="val 33297"/>
            </a:avLst>
          </a:prstGeom>
          <a:solidFill>
            <a:schemeClr val="accent1"/>
          </a:solidFill>
          <a:ln w="9525" cap="flat" cmpd="sng">
            <a:solidFill>
              <a:schemeClr val="tx1"/>
            </a:solidFill>
            <a:prstDash val="solid"/>
            <a:miter/>
            <a:headEnd type="none" w="med" len="med"/>
            <a:tailEnd type="none" w="med" len="med"/>
          </a:ln>
        </p:spPr>
        <p:txBody>
          <a:bodyPr wrap="none" anchor="ctr"/>
          <a:p>
            <a:pPr marL="0" marR="0" lvl="0" indent="0" algn="l" defTabSz="914400" rtl="0" eaLnBrk="0" fontAlgn="base" latinLnBrk="0" hangingPunct="0">
              <a:lnSpc>
                <a:spcPct val="100000"/>
              </a:lnSpc>
              <a:spcBef>
                <a:spcPct val="0"/>
              </a:spcBef>
              <a:spcAft>
                <a:spcPct val="0"/>
              </a:spcAft>
              <a:buClrTx/>
              <a:buSzTx/>
              <a:buFontTx/>
              <a:buNone/>
              <a:defRPr/>
            </a:pPr>
            <a:endParaRPr kumimoji="0" lang="zh-CN" sz="100" b="0" i="0" u="none" strike="noStrike" kern="1200" cap="none" spc="0" normalizeH="0" baseline="0" noProof="1">
              <a:ln>
                <a:noFill/>
              </a:ln>
              <a:solidFill>
                <a:srgbClr val="000000"/>
              </a:solidFill>
              <a:effectLst/>
              <a:uLnTx/>
              <a:uFillTx/>
              <a:latin typeface="Times New Roman" panose="02020603050405020304" pitchFamily="2" charset="0"/>
              <a:ea typeface="宋体" panose="02010600030101010101" pitchFamily="2" charset="-122"/>
              <a:cs typeface="+mn-cs"/>
              <a:sym typeface="Times New Roman" panose="02020603050405020304" pitchFamily="2" charset="0"/>
            </a:endParaRPr>
          </a:p>
        </p:txBody>
      </p:sp>
      <p:sp>
        <p:nvSpPr>
          <p:cNvPr id="25" name="AutoShape 10"/>
          <p:cNvSpPr/>
          <p:nvPr/>
        </p:nvSpPr>
        <p:spPr>
          <a:xfrm>
            <a:off x="7894003" y="4819333"/>
            <a:ext cx="436563" cy="330200"/>
          </a:xfrm>
          <a:prstGeom prst="rightArrow">
            <a:avLst>
              <a:gd name="adj1" fmla="val 50000"/>
              <a:gd name="adj2" fmla="val 33297"/>
            </a:avLst>
          </a:prstGeom>
          <a:solidFill>
            <a:schemeClr val="accent1"/>
          </a:solidFill>
          <a:ln w="9525" cap="flat" cmpd="sng">
            <a:solidFill>
              <a:schemeClr val="tx1"/>
            </a:solidFill>
            <a:prstDash val="solid"/>
            <a:miter/>
            <a:headEnd type="none" w="med" len="med"/>
            <a:tailEnd type="none" w="med" len="med"/>
          </a:ln>
        </p:spPr>
        <p:txBody>
          <a:bodyPr wrap="none" anchor="ctr"/>
          <a:p>
            <a:pPr marL="0" marR="0" lvl="0" indent="0" algn="l" defTabSz="914400" rtl="0" eaLnBrk="0" fontAlgn="base" latinLnBrk="0" hangingPunct="0">
              <a:lnSpc>
                <a:spcPct val="100000"/>
              </a:lnSpc>
              <a:spcBef>
                <a:spcPct val="0"/>
              </a:spcBef>
              <a:spcAft>
                <a:spcPct val="0"/>
              </a:spcAft>
              <a:buClrTx/>
              <a:buSzTx/>
              <a:buFontTx/>
              <a:buNone/>
              <a:defRPr/>
            </a:pPr>
            <a:endParaRPr kumimoji="0" lang="zh-CN" sz="100" b="0" i="0" u="none" strike="noStrike" kern="1200" cap="none" spc="0" normalizeH="0" baseline="0" noProof="1">
              <a:ln>
                <a:noFill/>
              </a:ln>
              <a:solidFill>
                <a:srgbClr val="000000"/>
              </a:solidFill>
              <a:effectLst/>
              <a:uLnTx/>
              <a:uFillTx/>
              <a:latin typeface="Times New Roman" panose="02020603050405020304" pitchFamily="2" charset="0"/>
              <a:ea typeface="宋体" panose="02010600030101010101" pitchFamily="2" charset="-122"/>
              <a:cs typeface="+mn-cs"/>
              <a:sym typeface="Times New Roman" panose="02020603050405020304" pitchFamily="2" charset="0"/>
            </a:endParaRPr>
          </a:p>
        </p:txBody>
      </p:sp>
      <p:sp>
        <p:nvSpPr>
          <p:cNvPr id="26" name="AutoShape 10"/>
          <p:cNvSpPr/>
          <p:nvPr/>
        </p:nvSpPr>
        <p:spPr>
          <a:xfrm>
            <a:off x="7894003" y="5471478"/>
            <a:ext cx="436563" cy="330200"/>
          </a:xfrm>
          <a:prstGeom prst="rightArrow">
            <a:avLst>
              <a:gd name="adj1" fmla="val 50000"/>
              <a:gd name="adj2" fmla="val 33297"/>
            </a:avLst>
          </a:prstGeom>
          <a:solidFill>
            <a:schemeClr val="accent1"/>
          </a:solidFill>
          <a:ln w="9525" cap="flat" cmpd="sng">
            <a:solidFill>
              <a:schemeClr val="tx1"/>
            </a:solidFill>
            <a:prstDash val="solid"/>
            <a:miter/>
            <a:headEnd type="none" w="med" len="med"/>
            <a:tailEnd type="none" w="med" len="med"/>
          </a:ln>
        </p:spPr>
        <p:txBody>
          <a:bodyPr wrap="none" anchor="ctr"/>
          <a:p>
            <a:pPr marL="0" marR="0" lvl="0" indent="0" algn="l" defTabSz="914400" rtl="0" eaLnBrk="0" fontAlgn="base" latinLnBrk="0" hangingPunct="0">
              <a:lnSpc>
                <a:spcPct val="100000"/>
              </a:lnSpc>
              <a:spcBef>
                <a:spcPct val="0"/>
              </a:spcBef>
              <a:spcAft>
                <a:spcPct val="0"/>
              </a:spcAft>
              <a:buClrTx/>
              <a:buSzTx/>
              <a:buFontTx/>
              <a:buNone/>
              <a:defRPr/>
            </a:pPr>
            <a:endParaRPr kumimoji="0" lang="zh-CN" sz="100" b="0" i="0" u="none" strike="noStrike" kern="1200" cap="none" spc="0" normalizeH="0" baseline="0" noProof="1">
              <a:ln>
                <a:noFill/>
              </a:ln>
              <a:solidFill>
                <a:srgbClr val="000000"/>
              </a:solidFill>
              <a:effectLst/>
              <a:uLnTx/>
              <a:uFillTx/>
              <a:latin typeface="Times New Roman" panose="02020603050405020304" pitchFamily="2" charset="0"/>
              <a:ea typeface="宋体" panose="02010600030101010101" pitchFamily="2" charset="-122"/>
              <a:cs typeface="+mn-cs"/>
              <a:sym typeface="Times New Roman" panose="02020603050405020304" pitchFamily="2" charset="0"/>
            </a:endParaRPr>
          </a:p>
        </p:txBody>
      </p:sp>
      <p:sp>
        <p:nvSpPr>
          <p:cNvPr id="27" name="AutoShape 10"/>
          <p:cNvSpPr/>
          <p:nvPr/>
        </p:nvSpPr>
        <p:spPr>
          <a:xfrm>
            <a:off x="7894003" y="6261418"/>
            <a:ext cx="436563" cy="330200"/>
          </a:xfrm>
          <a:prstGeom prst="rightArrow">
            <a:avLst>
              <a:gd name="adj1" fmla="val 50000"/>
              <a:gd name="adj2" fmla="val 33297"/>
            </a:avLst>
          </a:prstGeom>
          <a:solidFill>
            <a:schemeClr val="accent1"/>
          </a:solidFill>
          <a:ln w="9525" cap="flat" cmpd="sng">
            <a:solidFill>
              <a:schemeClr val="tx1"/>
            </a:solidFill>
            <a:prstDash val="solid"/>
            <a:miter/>
            <a:headEnd type="none" w="med" len="med"/>
            <a:tailEnd type="none" w="med" len="med"/>
          </a:ln>
        </p:spPr>
        <p:txBody>
          <a:bodyPr wrap="none" anchor="ctr"/>
          <a:p>
            <a:pPr marL="0" marR="0" lvl="0" indent="0" algn="l" defTabSz="914400" rtl="0" eaLnBrk="0" fontAlgn="base" latinLnBrk="0" hangingPunct="0">
              <a:lnSpc>
                <a:spcPct val="100000"/>
              </a:lnSpc>
              <a:spcBef>
                <a:spcPct val="0"/>
              </a:spcBef>
              <a:spcAft>
                <a:spcPct val="0"/>
              </a:spcAft>
              <a:buClrTx/>
              <a:buSzTx/>
              <a:buFontTx/>
              <a:buNone/>
              <a:defRPr/>
            </a:pPr>
            <a:endParaRPr kumimoji="0" lang="zh-CN" sz="100" b="0" i="0" u="none" strike="noStrike" kern="1200" cap="none" spc="0" normalizeH="0" baseline="0" noProof="1">
              <a:ln>
                <a:noFill/>
              </a:ln>
              <a:solidFill>
                <a:srgbClr val="000000"/>
              </a:solidFill>
              <a:effectLst/>
              <a:uLnTx/>
              <a:uFillTx/>
              <a:latin typeface="Times New Roman" panose="02020603050405020304" pitchFamily="2" charset="0"/>
              <a:ea typeface="宋体" panose="02010600030101010101" pitchFamily="2" charset="-122"/>
              <a:cs typeface="+mn-cs"/>
              <a:sym typeface="Times New Roman" panose="02020603050405020304"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additive="base">
                                        <p:cTn id="18" dur="500" fill="hold"/>
                                        <p:tgtEl>
                                          <p:spTgt spid="8"/>
                                        </p:tgtEl>
                                        <p:attrNameLst>
                                          <p:attrName>ppt_x</p:attrName>
                                        </p:attrNameLst>
                                      </p:cBhvr>
                                      <p:tavLst>
                                        <p:tav tm="0">
                                          <p:val>
                                            <p:strVal val="#ppt_x"/>
                                          </p:val>
                                        </p:tav>
                                        <p:tav tm="100000">
                                          <p:val>
                                            <p:strVal val="#ppt_x"/>
                                          </p:val>
                                        </p:tav>
                                      </p:tavLst>
                                    </p:anim>
                                    <p:anim calcmode="lin" valueType="num">
                                      <p:cBhvr additive="base">
                                        <p:cTn id="19" dur="500" fill="hold"/>
                                        <p:tgtEl>
                                          <p:spTgt spid="8"/>
                                        </p:tgtEl>
                                        <p:attrNameLst>
                                          <p:attrName>ppt_y</p:attrName>
                                        </p:attrNameLst>
                                      </p:cBhvr>
                                      <p:tavLst>
                                        <p:tav tm="0">
                                          <p:val>
                                            <p:strVal val="1+#ppt_h/2"/>
                                          </p:val>
                                        </p:tav>
                                        <p:tav tm="100000">
                                          <p:val>
                                            <p:strVal val="#ppt_y"/>
                                          </p:val>
                                        </p:tav>
                                      </p:tavLst>
                                    </p:anim>
                                  </p:childTnLst>
                                </p:cTn>
                              </p:par>
                            </p:childTnLst>
                          </p:cTn>
                        </p:par>
                        <p:par>
                          <p:cTn id="20" fill="hold">
                            <p:stCondLst>
                              <p:cond delay="500"/>
                            </p:stCondLst>
                            <p:childTnLst>
                              <p:par>
                                <p:cTn id="21" presetID="2" presetClass="entr" presetSubtype="4" fill="hold" grpId="0" nodeType="after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 calcmode="lin" valueType="num">
                                      <p:cBhvr additive="base">
                                        <p:cTn id="29" dur="500" fill="hold"/>
                                        <p:tgtEl>
                                          <p:spTgt spid="12"/>
                                        </p:tgtEl>
                                        <p:attrNameLst>
                                          <p:attrName>ppt_x</p:attrName>
                                        </p:attrNameLst>
                                      </p:cBhvr>
                                      <p:tavLst>
                                        <p:tav tm="0">
                                          <p:val>
                                            <p:strVal val="#ppt_x"/>
                                          </p:val>
                                        </p:tav>
                                        <p:tav tm="100000">
                                          <p:val>
                                            <p:strVal val="#ppt_x"/>
                                          </p:val>
                                        </p:tav>
                                      </p:tavLst>
                                    </p:anim>
                                    <p:anim calcmode="lin" valueType="num">
                                      <p:cBhvr additive="base">
                                        <p:cTn id="30" dur="500" fill="hold"/>
                                        <p:tgtEl>
                                          <p:spTgt spid="12"/>
                                        </p:tgtEl>
                                        <p:attrNameLst>
                                          <p:attrName>ppt_y</p:attrName>
                                        </p:attrNameLst>
                                      </p:cBhvr>
                                      <p:tavLst>
                                        <p:tav tm="0">
                                          <p:val>
                                            <p:strVal val="1+#ppt_h/2"/>
                                          </p:val>
                                        </p:tav>
                                        <p:tav tm="100000">
                                          <p:val>
                                            <p:strVal val="#ppt_y"/>
                                          </p:val>
                                        </p:tav>
                                      </p:tavLst>
                                    </p:anim>
                                  </p:childTnLst>
                                </p:cTn>
                              </p:par>
                            </p:childTnLst>
                          </p:cTn>
                        </p:par>
                        <p:par>
                          <p:cTn id="31" fill="hold">
                            <p:stCondLst>
                              <p:cond delay="500"/>
                            </p:stCondLst>
                            <p:childTnLst>
                              <p:par>
                                <p:cTn id="32" presetID="2" presetClass="entr" presetSubtype="4" fill="hold" grpId="0" nodeType="afterEffect">
                                  <p:stCondLst>
                                    <p:cond delay="0"/>
                                  </p:stCondLst>
                                  <p:childTnLst>
                                    <p:set>
                                      <p:cBhvr>
                                        <p:cTn id="33" dur="1" fill="hold">
                                          <p:stCondLst>
                                            <p:cond delay="0"/>
                                          </p:stCondLst>
                                        </p:cTn>
                                        <p:tgtEl>
                                          <p:spTgt spid="13"/>
                                        </p:tgtEl>
                                        <p:attrNameLst>
                                          <p:attrName>style.visibility</p:attrName>
                                        </p:attrNameLst>
                                      </p:cBhvr>
                                      <p:to>
                                        <p:strVal val="visible"/>
                                      </p:to>
                                    </p:set>
                                    <p:anim calcmode="lin" valueType="num">
                                      <p:cBhvr additive="base">
                                        <p:cTn id="34" dur="500" fill="hold"/>
                                        <p:tgtEl>
                                          <p:spTgt spid="13"/>
                                        </p:tgtEl>
                                        <p:attrNameLst>
                                          <p:attrName>ppt_x</p:attrName>
                                        </p:attrNameLst>
                                      </p:cBhvr>
                                      <p:tavLst>
                                        <p:tav tm="0">
                                          <p:val>
                                            <p:strVal val="#ppt_x"/>
                                          </p:val>
                                        </p:tav>
                                        <p:tav tm="100000">
                                          <p:val>
                                            <p:strVal val="#ppt_x"/>
                                          </p:val>
                                        </p:tav>
                                      </p:tavLst>
                                    </p:anim>
                                    <p:anim calcmode="lin" valueType="num">
                                      <p:cBhvr additive="base">
                                        <p:cTn id="35" dur="500" fill="hold"/>
                                        <p:tgtEl>
                                          <p:spTgt spid="13"/>
                                        </p:tgtEl>
                                        <p:attrNameLst>
                                          <p:attrName>ppt_y</p:attrName>
                                        </p:attrNameLst>
                                      </p:cBhvr>
                                      <p:tavLst>
                                        <p:tav tm="0">
                                          <p:val>
                                            <p:strVal val="1+#ppt_h/2"/>
                                          </p:val>
                                        </p:tav>
                                        <p:tav tm="100000">
                                          <p:val>
                                            <p:strVal val="#ppt_y"/>
                                          </p:val>
                                        </p:tav>
                                      </p:tavLst>
                                    </p:anim>
                                  </p:childTnLst>
                                </p:cTn>
                              </p:par>
                            </p:childTnLst>
                          </p:cTn>
                        </p:par>
                        <p:par>
                          <p:cTn id="36" fill="hold">
                            <p:stCondLst>
                              <p:cond delay="1000"/>
                            </p:stCondLst>
                            <p:childTnLst>
                              <p:par>
                                <p:cTn id="37" presetID="2" presetClass="entr" presetSubtype="4" fill="hold" grpId="0" nodeType="afterEffect">
                                  <p:stCondLst>
                                    <p:cond delay="0"/>
                                  </p:stCondLst>
                                  <p:childTnLst>
                                    <p:set>
                                      <p:cBhvr>
                                        <p:cTn id="38" dur="1" fill="hold">
                                          <p:stCondLst>
                                            <p:cond delay="0"/>
                                          </p:stCondLst>
                                        </p:cTn>
                                        <p:tgtEl>
                                          <p:spTgt spid="14"/>
                                        </p:tgtEl>
                                        <p:attrNameLst>
                                          <p:attrName>style.visibility</p:attrName>
                                        </p:attrNameLst>
                                      </p:cBhvr>
                                      <p:to>
                                        <p:strVal val="visible"/>
                                      </p:to>
                                    </p:set>
                                    <p:anim calcmode="lin" valueType="num">
                                      <p:cBhvr additive="base">
                                        <p:cTn id="39" dur="500" fill="hold"/>
                                        <p:tgtEl>
                                          <p:spTgt spid="14"/>
                                        </p:tgtEl>
                                        <p:attrNameLst>
                                          <p:attrName>ppt_x</p:attrName>
                                        </p:attrNameLst>
                                      </p:cBhvr>
                                      <p:tavLst>
                                        <p:tav tm="0">
                                          <p:val>
                                            <p:strVal val="#ppt_x"/>
                                          </p:val>
                                        </p:tav>
                                        <p:tav tm="100000">
                                          <p:val>
                                            <p:strVal val="#ppt_x"/>
                                          </p:val>
                                        </p:tav>
                                      </p:tavLst>
                                    </p:anim>
                                    <p:anim calcmode="lin" valueType="num">
                                      <p:cBhvr additive="base">
                                        <p:cTn id="40" dur="500" fill="hold"/>
                                        <p:tgtEl>
                                          <p:spTgt spid="14"/>
                                        </p:tgtEl>
                                        <p:attrNameLst>
                                          <p:attrName>ppt_y</p:attrName>
                                        </p:attrNameLst>
                                      </p:cBhvr>
                                      <p:tavLst>
                                        <p:tav tm="0">
                                          <p:val>
                                            <p:strVal val="1+#ppt_h/2"/>
                                          </p:val>
                                        </p:tav>
                                        <p:tav tm="100000">
                                          <p:val>
                                            <p:strVal val="#ppt_y"/>
                                          </p:val>
                                        </p:tav>
                                      </p:tavLst>
                                    </p:anim>
                                  </p:childTnLst>
                                </p:cTn>
                              </p:par>
                            </p:childTnLst>
                          </p:cTn>
                        </p:par>
                        <p:par>
                          <p:cTn id="41" fill="hold">
                            <p:stCondLst>
                              <p:cond delay="1500"/>
                            </p:stCondLst>
                            <p:childTnLst>
                              <p:par>
                                <p:cTn id="42" presetID="2" presetClass="entr" presetSubtype="4" fill="hold" grpId="0" nodeType="afterEffect">
                                  <p:stCondLst>
                                    <p:cond delay="0"/>
                                  </p:stCondLst>
                                  <p:childTnLst>
                                    <p:set>
                                      <p:cBhvr>
                                        <p:cTn id="43" dur="1" fill="hold">
                                          <p:stCondLst>
                                            <p:cond delay="0"/>
                                          </p:stCondLst>
                                        </p:cTn>
                                        <p:tgtEl>
                                          <p:spTgt spid="15"/>
                                        </p:tgtEl>
                                        <p:attrNameLst>
                                          <p:attrName>style.visibility</p:attrName>
                                        </p:attrNameLst>
                                      </p:cBhvr>
                                      <p:to>
                                        <p:strVal val="visible"/>
                                      </p:to>
                                    </p:set>
                                    <p:anim calcmode="lin" valueType="num">
                                      <p:cBhvr additive="base">
                                        <p:cTn id="44" dur="500" fill="hold"/>
                                        <p:tgtEl>
                                          <p:spTgt spid="15"/>
                                        </p:tgtEl>
                                        <p:attrNameLst>
                                          <p:attrName>ppt_x</p:attrName>
                                        </p:attrNameLst>
                                      </p:cBhvr>
                                      <p:tavLst>
                                        <p:tav tm="0">
                                          <p:val>
                                            <p:strVal val="#ppt_x"/>
                                          </p:val>
                                        </p:tav>
                                        <p:tav tm="100000">
                                          <p:val>
                                            <p:strVal val="#ppt_x"/>
                                          </p:val>
                                        </p:tav>
                                      </p:tavLst>
                                    </p:anim>
                                    <p:anim calcmode="lin" valueType="num">
                                      <p:cBhvr additive="base">
                                        <p:cTn id="45" dur="500" fill="hold"/>
                                        <p:tgtEl>
                                          <p:spTgt spid="15"/>
                                        </p:tgtEl>
                                        <p:attrNameLst>
                                          <p:attrName>ppt_y</p:attrName>
                                        </p:attrNameLst>
                                      </p:cBhvr>
                                      <p:tavLst>
                                        <p:tav tm="0">
                                          <p:val>
                                            <p:strVal val="1+#ppt_h/2"/>
                                          </p:val>
                                        </p:tav>
                                        <p:tav tm="100000">
                                          <p:val>
                                            <p:strVal val="#ppt_y"/>
                                          </p:val>
                                        </p:tav>
                                      </p:tavLst>
                                    </p:anim>
                                  </p:childTnLst>
                                </p:cTn>
                              </p:par>
                            </p:childTnLst>
                          </p:cTn>
                        </p:par>
                        <p:par>
                          <p:cTn id="46" fill="hold">
                            <p:stCondLst>
                              <p:cond delay="2000"/>
                            </p:stCondLst>
                            <p:childTnLst>
                              <p:par>
                                <p:cTn id="47" presetID="2" presetClass="entr" presetSubtype="4" fill="hold" grpId="0" nodeType="afterEffect">
                                  <p:stCondLst>
                                    <p:cond delay="0"/>
                                  </p:stCondLst>
                                  <p:childTnLst>
                                    <p:set>
                                      <p:cBhvr>
                                        <p:cTn id="48" dur="500" fill="hold">
                                          <p:stCondLst>
                                            <p:cond delay="0"/>
                                          </p:stCondLst>
                                        </p:cTn>
                                        <p:tgtEl>
                                          <p:spTgt spid="22"/>
                                        </p:tgtEl>
                                        <p:attrNameLst>
                                          <p:attrName>style.visibility</p:attrName>
                                        </p:attrNameLst>
                                      </p:cBhvr>
                                      <p:to>
                                        <p:strVal val="visible"/>
                                      </p:to>
                                    </p:set>
                                    <p:anim calcmode="lin" valueType="num">
                                      <p:cBhvr additive="base">
                                        <p:cTn id="49" dur="500" fill="hold"/>
                                        <p:tgtEl>
                                          <p:spTgt spid="22"/>
                                        </p:tgtEl>
                                        <p:attrNameLst>
                                          <p:attrName>ppt_x</p:attrName>
                                        </p:attrNameLst>
                                      </p:cBhvr>
                                      <p:tavLst>
                                        <p:tav tm="0">
                                          <p:val>
                                            <p:strVal val="#ppt_x"/>
                                          </p:val>
                                        </p:tav>
                                        <p:tav tm="100000">
                                          <p:val>
                                            <p:strVal val="#ppt_x"/>
                                          </p:val>
                                        </p:tav>
                                      </p:tavLst>
                                    </p:anim>
                                    <p:anim calcmode="lin" valueType="num">
                                      <p:cBhvr additive="base">
                                        <p:cTn id="50" dur="500" fill="hold"/>
                                        <p:tgtEl>
                                          <p:spTgt spid="22"/>
                                        </p:tgtEl>
                                        <p:attrNameLst>
                                          <p:attrName>ppt_y</p:attrName>
                                        </p:attrNameLst>
                                      </p:cBhvr>
                                      <p:tavLst>
                                        <p:tav tm="0">
                                          <p:val>
                                            <p:strVal val="1+#ppt_h/2"/>
                                          </p:val>
                                        </p:tav>
                                        <p:tav tm="100000">
                                          <p:val>
                                            <p:strVal val="#ppt_y"/>
                                          </p:val>
                                        </p:tav>
                                      </p:tavLst>
                                    </p:anim>
                                  </p:childTnLst>
                                </p:cTn>
                              </p:par>
                            </p:childTnLst>
                          </p:cTn>
                        </p:par>
                        <p:par>
                          <p:cTn id="51" fill="hold">
                            <p:stCondLst>
                              <p:cond delay="2500"/>
                            </p:stCondLst>
                            <p:childTnLst>
                              <p:par>
                                <p:cTn id="52" presetID="2" presetClass="entr" presetSubtype="4" fill="hold" grpId="0" nodeType="afterEffect">
                                  <p:stCondLst>
                                    <p:cond delay="0"/>
                                  </p:stCondLst>
                                  <p:childTnLst>
                                    <p:set>
                                      <p:cBhvr>
                                        <p:cTn id="53" dur="1" fill="hold">
                                          <p:stCondLst>
                                            <p:cond delay="0"/>
                                          </p:stCondLst>
                                        </p:cTn>
                                        <p:tgtEl>
                                          <p:spTgt spid="16"/>
                                        </p:tgtEl>
                                        <p:attrNameLst>
                                          <p:attrName>style.visibility</p:attrName>
                                        </p:attrNameLst>
                                      </p:cBhvr>
                                      <p:to>
                                        <p:strVal val="visible"/>
                                      </p:to>
                                    </p:set>
                                    <p:anim calcmode="lin" valueType="num">
                                      <p:cBhvr additive="base">
                                        <p:cTn id="54" dur="500" fill="hold"/>
                                        <p:tgtEl>
                                          <p:spTgt spid="16"/>
                                        </p:tgtEl>
                                        <p:attrNameLst>
                                          <p:attrName>ppt_x</p:attrName>
                                        </p:attrNameLst>
                                      </p:cBhvr>
                                      <p:tavLst>
                                        <p:tav tm="0">
                                          <p:val>
                                            <p:strVal val="#ppt_x"/>
                                          </p:val>
                                        </p:tav>
                                        <p:tav tm="100000">
                                          <p:val>
                                            <p:strVal val="#ppt_x"/>
                                          </p:val>
                                        </p:tav>
                                      </p:tavLst>
                                    </p:anim>
                                    <p:anim calcmode="lin" valueType="num">
                                      <p:cBhvr additive="base">
                                        <p:cTn id="55" dur="500" fill="hold"/>
                                        <p:tgtEl>
                                          <p:spTgt spid="16"/>
                                        </p:tgtEl>
                                        <p:attrNameLst>
                                          <p:attrName>ppt_y</p:attrName>
                                        </p:attrNameLst>
                                      </p:cBhvr>
                                      <p:tavLst>
                                        <p:tav tm="0">
                                          <p:val>
                                            <p:strVal val="1+#ppt_h/2"/>
                                          </p:val>
                                        </p:tav>
                                        <p:tav tm="100000">
                                          <p:val>
                                            <p:strVal val="#ppt_y"/>
                                          </p:val>
                                        </p:tav>
                                      </p:tavLst>
                                    </p:anim>
                                  </p:childTnLst>
                                </p:cTn>
                              </p:par>
                            </p:childTnLst>
                          </p:cTn>
                        </p:par>
                        <p:par>
                          <p:cTn id="56" fill="hold">
                            <p:stCondLst>
                              <p:cond delay="3000"/>
                            </p:stCondLst>
                            <p:childTnLst>
                              <p:par>
                                <p:cTn id="57" presetID="2" presetClass="entr" presetSubtype="4" fill="hold" grpId="0" nodeType="afterEffect">
                                  <p:stCondLst>
                                    <p:cond delay="0"/>
                                  </p:stCondLst>
                                  <p:childTnLst>
                                    <p:set>
                                      <p:cBhvr>
                                        <p:cTn id="58" dur="1" fill="hold">
                                          <p:stCondLst>
                                            <p:cond delay="0"/>
                                          </p:stCondLst>
                                        </p:cTn>
                                        <p:tgtEl>
                                          <p:spTgt spid="22542"/>
                                        </p:tgtEl>
                                        <p:attrNameLst>
                                          <p:attrName>style.visibility</p:attrName>
                                        </p:attrNameLst>
                                      </p:cBhvr>
                                      <p:to>
                                        <p:strVal val="visible"/>
                                      </p:to>
                                    </p:set>
                                    <p:anim calcmode="lin" valueType="num">
                                      <p:cBhvr additive="base">
                                        <p:cTn id="59" dur="500" fill="hold"/>
                                        <p:tgtEl>
                                          <p:spTgt spid="22542"/>
                                        </p:tgtEl>
                                        <p:attrNameLst>
                                          <p:attrName>ppt_x</p:attrName>
                                        </p:attrNameLst>
                                      </p:cBhvr>
                                      <p:tavLst>
                                        <p:tav tm="0">
                                          <p:val>
                                            <p:strVal val="#ppt_x"/>
                                          </p:val>
                                        </p:tav>
                                        <p:tav tm="100000">
                                          <p:val>
                                            <p:strVal val="#ppt_x"/>
                                          </p:val>
                                        </p:tav>
                                      </p:tavLst>
                                    </p:anim>
                                    <p:anim calcmode="lin" valueType="num">
                                      <p:cBhvr additive="base">
                                        <p:cTn id="60" dur="500" fill="hold"/>
                                        <p:tgtEl>
                                          <p:spTgt spid="22542"/>
                                        </p:tgtEl>
                                        <p:attrNameLst>
                                          <p:attrName>ppt_y</p:attrName>
                                        </p:attrNameLst>
                                      </p:cBhvr>
                                      <p:tavLst>
                                        <p:tav tm="0">
                                          <p:val>
                                            <p:strVal val="1+#ppt_h/2"/>
                                          </p:val>
                                        </p:tav>
                                        <p:tav tm="100000">
                                          <p:val>
                                            <p:strVal val="#ppt_y"/>
                                          </p:val>
                                        </p:tav>
                                      </p:tavLst>
                                    </p:anim>
                                  </p:childTnLst>
                                </p:cTn>
                              </p:par>
                            </p:childTnLst>
                          </p:cTn>
                        </p:par>
                        <p:par>
                          <p:cTn id="61" fill="hold">
                            <p:stCondLst>
                              <p:cond delay="3500"/>
                            </p:stCondLst>
                            <p:childTnLst>
                              <p:par>
                                <p:cTn id="62" presetID="2" presetClass="entr" presetSubtype="4" fill="hold" grpId="0" nodeType="afterEffect">
                                  <p:stCondLst>
                                    <p:cond delay="0"/>
                                  </p:stCondLst>
                                  <p:childTnLst>
                                    <p:set>
                                      <p:cBhvr>
                                        <p:cTn id="63" dur="1" fill="hold">
                                          <p:stCondLst>
                                            <p:cond delay="0"/>
                                          </p:stCondLst>
                                        </p:cTn>
                                        <p:tgtEl>
                                          <p:spTgt spid="19"/>
                                        </p:tgtEl>
                                        <p:attrNameLst>
                                          <p:attrName>style.visibility</p:attrName>
                                        </p:attrNameLst>
                                      </p:cBhvr>
                                      <p:to>
                                        <p:strVal val="visible"/>
                                      </p:to>
                                    </p:set>
                                    <p:anim calcmode="lin" valueType="num">
                                      <p:cBhvr additive="base">
                                        <p:cTn id="64" dur="500" fill="hold"/>
                                        <p:tgtEl>
                                          <p:spTgt spid="19"/>
                                        </p:tgtEl>
                                        <p:attrNameLst>
                                          <p:attrName>ppt_x</p:attrName>
                                        </p:attrNameLst>
                                      </p:cBhvr>
                                      <p:tavLst>
                                        <p:tav tm="0">
                                          <p:val>
                                            <p:strVal val="#ppt_x"/>
                                          </p:val>
                                        </p:tav>
                                        <p:tav tm="100000">
                                          <p:val>
                                            <p:strVal val="#ppt_x"/>
                                          </p:val>
                                        </p:tav>
                                      </p:tavLst>
                                    </p:anim>
                                    <p:anim calcmode="lin" valueType="num">
                                      <p:cBhvr additive="base">
                                        <p:cTn id="65" dur="500" fill="hold"/>
                                        <p:tgtEl>
                                          <p:spTgt spid="19"/>
                                        </p:tgtEl>
                                        <p:attrNameLst>
                                          <p:attrName>ppt_y</p:attrName>
                                        </p:attrNameLst>
                                      </p:cBhvr>
                                      <p:tavLst>
                                        <p:tav tm="0">
                                          <p:val>
                                            <p:strVal val="1+#ppt_h/2"/>
                                          </p:val>
                                        </p:tav>
                                        <p:tav tm="100000">
                                          <p:val>
                                            <p:strVal val="#ppt_y"/>
                                          </p:val>
                                        </p:tav>
                                      </p:tavLst>
                                    </p:anim>
                                  </p:childTnLst>
                                </p:cTn>
                              </p:par>
                            </p:childTnLst>
                          </p:cTn>
                        </p:par>
                        <p:par>
                          <p:cTn id="66" fill="hold">
                            <p:stCondLst>
                              <p:cond delay="4000"/>
                            </p:stCondLst>
                            <p:childTnLst>
                              <p:par>
                                <p:cTn id="67" presetID="2" presetClass="entr" presetSubtype="4" fill="hold" grpId="0" nodeType="afterEffect">
                                  <p:stCondLst>
                                    <p:cond delay="0"/>
                                  </p:stCondLst>
                                  <p:childTnLst>
                                    <p:set>
                                      <p:cBhvr>
                                        <p:cTn id="68" dur="1" fill="hold">
                                          <p:stCondLst>
                                            <p:cond delay="0"/>
                                          </p:stCondLst>
                                        </p:cTn>
                                        <p:tgtEl>
                                          <p:spTgt spid="17"/>
                                        </p:tgtEl>
                                        <p:attrNameLst>
                                          <p:attrName>style.visibility</p:attrName>
                                        </p:attrNameLst>
                                      </p:cBhvr>
                                      <p:to>
                                        <p:strVal val="visible"/>
                                      </p:to>
                                    </p:set>
                                    <p:anim calcmode="lin" valueType="num">
                                      <p:cBhvr additive="base">
                                        <p:cTn id="69" dur="500" fill="hold"/>
                                        <p:tgtEl>
                                          <p:spTgt spid="17"/>
                                        </p:tgtEl>
                                        <p:attrNameLst>
                                          <p:attrName>ppt_x</p:attrName>
                                        </p:attrNameLst>
                                      </p:cBhvr>
                                      <p:tavLst>
                                        <p:tav tm="0">
                                          <p:val>
                                            <p:strVal val="#ppt_x"/>
                                          </p:val>
                                        </p:tav>
                                        <p:tav tm="100000">
                                          <p:val>
                                            <p:strVal val="#ppt_x"/>
                                          </p:val>
                                        </p:tav>
                                      </p:tavLst>
                                    </p:anim>
                                    <p:anim calcmode="lin" valueType="num">
                                      <p:cBhvr additive="base">
                                        <p:cTn id="70" dur="500" fill="hold"/>
                                        <p:tgtEl>
                                          <p:spTgt spid="17"/>
                                        </p:tgtEl>
                                        <p:attrNameLst>
                                          <p:attrName>ppt_y</p:attrName>
                                        </p:attrNameLst>
                                      </p:cBhvr>
                                      <p:tavLst>
                                        <p:tav tm="0">
                                          <p:val>
                                            <p:strVal val="1+#ppt_h/2"/>
                                          </p:val>
                                        </p:tav>
                                        <p:tav tm="100000">
                                          <p:val>
                                            <p:strVal val="#ppt_y"/>
                                          </p:val>
                                        </p:tav>
                                      </p:tavLst>
                                    </p:anim>
                                  </p:childTnLst>
                                </p:cTn>
                              </p:par>
                            </p:childTnLst>
                          </p:cTn>
                        </p:par>
                        <p:par>
                          <p:cTn id="71" fill="hold">
                            <p:stCondLst>
                              <p:cond delay="4500"/>
                            </p:stCondLst>
                            <p:childTnLst>
                              <p:par>
                                <p:cTn id="72" presetID="2" presetClass="entr" presetSubtype="4" fill="hold" grpId="0" nodeType="afterEffect">
                                  <p:stCondLst>
                                    <p:cond delay="0"/>
                                  </p:stCondLst>
                                  <p:childTnLst>
                                    <p:set>
                                      <p:cBhvr>
                                        <p:cTn id="73" dur="1" fill="hold">
                                          <p:stCondLst>
                                            <p:cond delay="0"/>
                                          </p:stCondLst>
                                        </p:cTn>
                                        <p:tgtEl>
                                          <p:spTgt spid="25"/>
                                        </p:tgtEl>
                                        <p:attrNameLst>
                                          <p:attrName>style.visibility</p:attrName>
                                        </p:attrNameLst>
                                      </p:cBhvr>
                                      <p:to>
                                        <p:strVal val="visible"/>
                                      </p:to>
                                    </p:set>
                                    <p:anim calcmode="lin" valueType="num">
                                      <p:cBhvr additive="base">
                                        <p:cTn id="74" dur="500" fill="hold"/>
                                        <p:tgtEl>
                                          <p:spTgt spid="25"/>
                                        </p:tgtEl>
                                        <p:attrNameLst>
                                          <p:attrName>ppt_x</p:attrName>
                                        </p:attrNameLst>
                                      </p:cBhvr>
                                      <p:tavLst>
                                        <p:tav tm="0">
                                          <p:val>
                                            <p:strVal val="#ppt_x"/>
                                          </p:val>
                                        </p:tav>
                                        <p:tav tm="100000">
                                          <p:val>
                                            <p:strVal val="#ppt_x"/>
                                          </p:val>
                                        </p:tav>
                                      </p:tavLst>
                                    </p:anim>
                                    <p:anim calcmode="lin" valueType="num">
                                      <p:cBhvr additive="base">
                                        <p:cTn id="75" dur="500" fill="hold"/>
                                        <p:tgtEl>
                                          <p:spTgt spid="25"/>
                                        </p:tgtEl>
                                        <p:attrNameLst>
                                          <p:attrName>ppt_y</p:attrName>
                                        </p:attrNameLst>
                                      </p:cBhvr>
                                      <p:tavLst>
                                        <p:tav tm="0">
                                          <p:val>
                                            <p:strVal val="1+#ppt_h/2"/>
                                          </p:val>
                                        </p:tav>
                                        <p:tav tm="100000">
                                          <p:val>
                                            <p:strVal val="#ppt_y"/>
                                          </p:val>
                                        </p:tav>
                                      </p:tavLst>
                                    </p:anim>
                                  </p:childTnLst>
                                </p:cTn>
                              </p:par>
                            </p:childTnLst>
                          </p:cTn>
                        </p:par>
                        <p:par>
                          <p:cTn id="76" fill="hold">
                            <p:stCondLst>
                              <p:cond delay="5000"/>
                            </p:stCondLst>
                            <p:childTnLst>
                              <p:par>
                                <p:cTn id="77" presetID="2" presetClass="entr" presetSubtype="4" fill="hold" grpId="0" nodeType="afterEffect">
                                  <p:stCondLst>
                                    <p:cond delay="0"/>
                                  </p:stCondLst>
                                  <p:childTnLst>
                                    <p:set>
                                      <p:cBhvr>
                                        <p:cTn id="78" dur="1" fill="hold">
                                          <p:stCondLst>
                                            <p:cond delay="0"/>
                                          </p:stCondLst>
                                        </p:cTn>
                                        <p:tgtEl>
                                          <p:spTgt spid="20"/>
                                        </p:tgtEl>
                                        <p:attrNameLst>
                                          <p:attrName>style.visibility</p:attrName>
                                        </p:attrNameLst>
                                      </p:cBhvr>
                                      <p:to>
                                        <p:strVal val="visible"/>
                                      </p:to>
                                    </p:set>
                                    <p:anim calcmode="lin" valueType="num">
                                      <p:cBhvr additive="base">
                                        <p:cTn id="79" dur="500" fill="hold"/>
                                        <p:tgtEl>
                                          <p:spTgt spid="20"/>
                                        </p:tgtEl>
                                        <p:attrNameLst>
                                          <p:attrName>ppt_x</p:attrName>
                                        </p:attrNameLst>
                                      </p:cBhvr>
                                      <p:tavLst>
                                        <p:tav tm="0">
                                          <p:val>
                                            <p:strVal val="#ppt_x"/>
                                          </p:val>
                                        </p:tav>
                                        <p:tav tm="100000">
                                          <p:val>
                                            <p:strVal val="#ppt_x"/>
                                          </p:val>
                                        </p:tav>
                                      </p:tavLst>
                                    </p:anim>
                                    <p:anim calcmode="lin" valueType="num">
                                      <p:cBhvr additive="base">
                                        <p:cTn id="80" dur="500" fill="hold"/>
                                        <p:tgtEl>
                                          <p:spTgt spid="20"/>
                                        </p:tgtEl>
                                        <p:attrNameLst>
                                          <p:attrName>ppt_y</p:attrName>
                                        </p:attrNameLst>
                                      </p:cBhvr>
                                      <p:tavLst>
                                        <p:tav tm="0">
                                          <p:val>
                                            <p:strVal val="1+#ppt_h/2"/>
                                          </p:val>
                                        </p:tav>
                                        <p:tav tm="100000">
                                          <p:val>
                                            <p:strVal val="#ppt_y"/>
                                          </p:val>
                                        </p:tav>
                                      </p:tavLst>
                                    </p:anim>
                                  </p:childTnLst>
                                </p:cTn>
                              </p:par>
                            </p:childTnLst>
                          </p:cTn>
                        </p:par>
                        <p:par>
                          <p:cTn id="81" fill="hold">
                            <p:stCondLst>
                              <p:cond delay="5500"/>
                            </p:stCondLst>
                            <p:childTnLst>
                              <p:par>
                                <p:cTn id="82" presetID="2" presetClass="entr" presetSubtype="4" fill="hold" grpId="0" nodeType="afterEffect">
                                  <p:stCondLst>
                                    <p:cond delay="0"/>
                                  </p:stCondLst>
                                  <p:childTnLst>
                                    <p:set>
                                      <p:cBhvr>
                                        <p:cTn id="83" dur="1" fill="hold">
                                          <p:stCondLst>
                                            <p:cond delay="0"/>
                                          </p:stCondLst>
                                        </p:cTn>
                                        <p:tgtEl>
                                          <p:spTgt spid="18"/>
                                        </p:tgtEl>
                                        <p:attrNameLst>
                                          <p:attrName>style.visibility</p:attrName>
                                        </p:attrNameLst>
                                      </p:cBhvr>
                                      <p:to>
                                        <p:strVal val="visible"/>
                                      </p:to>
                                    </p:set>
                                    <p:anim calcmode="lin" valueType="num">
                                      <p:cBhvr additive="base">
                                        <p:cTn id="84" dur="500" fill="hold"/>
                                        <p:tgtEl>
                                          <p:spTgt spid="18"/>
                                        </p:tgtEl>
                                        <p:attrNameLst>
                                          <p:attrName>ppt_x</p:attrName>
                                        </p:attrNameLst>
                                      </p:cBhvr>
                                      <p:tavLst>
                                        <p:tav tm="0">
                                          <p:val>
                                            <p:strVal val="#ppt_x"/>
                                          </p:val>
                                        </p:tav>
                                        <p:tav tm="100000">
                                          <p:val>
                                            <p:strVal val="#ppt_x"/>
                                          </p:val>
                                        </p:tav>
                                      </p:tavLst>
                                    </p:anim>
                                    <p:anim calcmode="lin" valueType="num">
                                      <p:cBhvr additive="base">
                                        <p:cTn id="85" dur="500" fill="hold"/>
                                        <p:tgtEl>
                                          <p:spTgt spid="18"/>
                                        </p:tgtEl>
                                        <p:attrNameLst>
                                          <p:attrName>ppt_y</p:attrName>
                                        </p:attrNameLst>
                                      </p:cBhvr>
                                      <p:tavLst>
                                        <p:tav tm="0">
                                          <p:val>
                                            <p:strVal val="1+#ppt_h/2"/>
                                          </p:val>
                                        </p:tav>
                                        <p:tav tm="100000">
                                          <p:val>
                                            <p:strVal val="#ppt_y"/>
                                          </p:val>
                                        </p:tav>
                                      </p:tavLst>
                                    </p:anim>
                                  </p:childTnLst>
                                </p:cTn>
                              </p:par>
                            </p:childTnLst>
                          </p:cTn>
                        </p:par>
                        <p:par>
                          <p:cTn id="86" fill="hold">
                            <p:stCondLst>
                              <p:cond delay="6000"/>
                            </p:stCondLst>
                            <p:childTnLst>
                              <p:par>
                                <p:cTn id="87" presetID="2" presetClass="entr" presetSubtype="4" fill="hold" grpId="0" nodeType="afterEffect">
                                  <p:stCondLst>
                                    <p:cond delay="0"/>
                                  </p:stCondLst>
                                  <p:childTnLst>
                                    <p:set>
                                      <p:cBhvr>
                                        <p:cTn id="88" dur="1" fill="hold">
                                          <p:stCondLst>
                                            <p:cond delay="0"/>
                                          </p:stCondLst>
                                        </p:cTn>
                                        <p:tgtEl>
                                          <p:spTgt spid="26"/>
                                        </p:tgtEl>
                                        <p:attrNameLst>
                                          <p:attrName>style.visibility</p:attrName>
                                        </p:attrNameLst>
                                      </p:cBhvr>
                                      <p:to>
                                        <p:strVal val="visible"/>
                                      </p:to>
                                    </p:set>
                                    <p:anim calcmode="lin" valueType="num">
                                      <p:cBhvr additive="base">
                                        <p:cTn id="89" dur="500" fill="hold"/>
                                        <p:tgtEl>
                                          <p:spTgt spid="26"/>
                                        </p:tgtEl>
                                        <p:attrNameLst>
                                          <p:attrName>ppt_x</p:attrName>
                                        </p:attrNameLst>
                                      </p:cBhvr>
                                      <p:tavLst>
                                        <p:tav tm="0">
                                          <p:val>
                                            <p:strVal val="#ppt_x"/>
                                          </p:val>
                                        </p:tav>
                                        <p:tav tm="100000">
                                          <p:val>
                                            <p:strVal val="#ppt_x"/>
                                          </p:val>
                                        </p:tav>
                                      </p:tavLst>
                                    </p:anim>
                                    <p:anim calcmode="lin" valueType="num">
                                      <p:cBhvr additive="base">
                                        <p:cTn id="90" dur="500" fill="hold"/>
                                        <p:tgtEl>
                                          <p:spTgt spid="26"/>
                                        </p:tgtEl>
                                        <p:attrNameLst>
                                          <p:attrName>ppt_y</p:attrName>
                                        </p:attrNameLst>
                                      </p:cBhvr>
                                      <p:tavLst>
                                        <p:tav tm="0">
                                          <p:val>
                                            <p:strVal val="1+#ppt_h/2"/>
                                          </p:val>
                                        </p:tav>
                                        <p:tav tm="100000">
                                          <p:val>
                                            <p:strVal val="#ppt_y"/>
                                          </p:val>
                                        </p:tav>
                                      </p:tavLst>
                                    </p:anim>
                                  </p:childTnLst>
                                </p:cTn>
                              </p:par>
                            </p:childTnLst>
                          </p:cTn>
                        </p:par>
                        <p:par>
                          <p:cTn id="91" fill="hold">
                            <p:stCondLst>
                              <p:cond delay="6500"/>
                            </p:stCondLst>
                            <p:childTnLst>
                              <p:par>
                                <p:cTn id="92" presetID="2" presetClass="entr" presetSubtype="4" fill="hold" grpId="0" nodeType="afterEffect">
                                  <p:stCondLst>
                                    <p:cond delay="0"/>
                                  </p:stCondLst>
                                  <p:childTnLst>
                                    <p:set>
                                      <p:cBhvr>
                                        <p:cTn id="93" dur="1" fill="hold">
                                          <p:stCondLst>
                                            <p:cond delay="0"/>
                                          </p:stCondLst>
                                        </p:cTn>
                                        <p:tgtEl>
                                          <p:spTgt spid="23"/>
                                        </p:tgtEl>
                                        <p:attrNameLst>
                                          <p:attrName>style.visibility</p:attrName>
                                        </p:attrNameLst>
                                      </p:cBhvr>
                                      <p:to>
                                        <p:strVal val="visible"/>
                                      </p:to>
                                    </p:set>
                                    <p:anim calcmode="lin" valueType="num">
                                      <p:cBhvr additive="base">
                                        <p:cTn id="94" dur="500" fill="hold"/>
                                        <p:tgtEl>
                                          <p:spTgt spid="23"/>
                                        </p:tgtEl>
                                        <p:attrNameLst>
                                          <p:attrName>ppt_x</p:attrName>
                                        </p:attrNameLst>
                                      </p:cBhvr>
                                      <p:tavLst>
                                        <p:tav tm="0">
                                          <p:val>
                                            <p:strVal val="#ppt_x"/>
                                          </p:val>
                                        </p:tav>
                                        <p:tav tm="100000">
                                          <p:val>
                                            <p:strVal val="#ppt_x"/>
                                          </p:val>
                                        </p:tav>
                                      </p:tavLst>
                                    </p:anim>
                                    <p:anim calcmode="lin" valueType="num">
                                      <p:cBhvr additive="base">
                                        <p:cTn id="95" dur="500" fill="hold"/>
                                        <p:tgtEl>
                                          <p:spTgt spid="23"/>
                                        </p:tgtEl>
                                        <p:attrNameLst>
                                          <p:attrName>ppt_y</p:attrName>
                                        </p:attrNameLst>
                                      </p:cBhvr>
                                      <p:tavLst>
                                        <p:tav tm="0">
                                          <p:val>
                                            <p:strVal val="1+#ppt_h/2"/>
                                          </p:val>
                                        </p:tav>
                                        <p:tav tm="100000">
                                          <p:val>
                                            <p:strVal val="#ppt_y"/>
                                          </p:val>
                                        </p:tav>
                                      </p:tavLst>
                                    </p:anim>
                                  </p:childTnLst>
                                </p:cTn>
                              </p:par>
                            </p:childTnLst>
                          </p:cTn>
                        </p:par>
                        <p:par>
                          <p:cTn id="96" fill="hold">
                            <p:stCondLst>
                              <p:cond delay="7000"/>
                            </p:stCondLst>
                            <p:childTnLst>
                              <p:par>
                                <p:cTn id="97" presetID="2" presetClass="entr" presetSubtype="4" fill="hold" grpId="0" nodeType="afterEffect">
                                  <p:stCondLst>
                                    <p:cond delay="0"/>
                                  </p:stCondLst>
                                  <p:childTnLst>
                                    <p:set>
                                      <p:cBhvr>
                                        <p:cTn id="98" dur="1" fill="hold">
                                          <p:stCondLst>
                                            <p:cond delay="0"/>
                                          </p:stCondLst>
                                        </p:cTn>
                                        <p:tgtEl>
                                          <p:spTgt spid="71683"/>
                                        </p:tgtEl>
                                        <p:attrNameLst>
                                          <p:attrName>style.visibility</p:attrName>
                                        </p:attrNameLst>
                                      </p:cBhvr>
                                      <p:to>
                                        <p:strVal val="visible"/>
                                      </p:to>
                                    </p:set>
                                    <p:anim calcmode="lin" valueType="num">
                                      <p:cBhvr additive="base">
                                        <p:cTn id="99" dur="500" fill="hold"/>
                                        <p:tgtEl>
                                          <p:spTgt spid="71683"/>
                                        </p:tgtEl>
                                        <p:attrNameLst>
                                          <p:attrName>ppt_x</p:attrName>
                                        </p:attrNameLst>
                                      </p:cBhvr>
                                      <p:tavLst>
                                        <p:tav tm="0">
                                          <p:val>
                                            <p:strVal val="#ppt_x"/>
                                          </p:val>
                                        </p:tav>
                                        <p:tav tm="100000">
                                          <p:val>
                                            <p:strVal val="#ppt_x"/>
                                          </p:val>
                                        </p:tav>
                                      </p:tavLst>
                                    </p:anim>
                                    <p:anim calcmode="lin" valueType="num">
                                      <p:cBhvr additive="base">
                                        <p:cTn id="100" dur="500" fill="hold"/>
                                        <p:tgtEl>
                                          <p:spTgt spid="71683"/>
                                        </p:tgtEl>
                                        <p:attrNameLst>
                                          <p:attrName>ppt_y</p:attrName>
                                        </p:attrNameLst>
                                      </p:cBhvr>
                                      <p:tavLst>
                                        <p:tav tm="0">
                                          <p:val>
                                            <p:strVal val="1+#ppt_h/2"/>
                                          </p:val>
                                        </p:tav>
                                        <p:tav tm="100000">
                                          <p:val>
                                            <p:strVal val="#ppt_y"/>
                                          </p:val>
                                        </p:tav>
                                      </p:tavLst>
                                    </p:anim>
                                  </p:childTnLst>
                                </p:cTn>
                              </p:par>
                            </p:childTnLst>
                          </p:cTn>
                        </p:par>
                        <p:par>
                          <p:cTn id="101" fill="hold">
                            <p:stCondLst>
                              <p:cond delay="7500"/>
                            </p:stCondLst>
                            <p:childTnLst>
                              <p:par>
                                <p:cTn id="102" presetID="2" presetClass="entr" presetSubtype="4" fill="hold" grpId="0" nodeType="afterEffect">
                                  <p:stCondLst>
                                    <p:cond delay="0"/>
                                  </p:stCondLst>
                                  <p:childTnLst>
                                    <p:set>
                                      <p:cBhvr>
                                        <p:cTn id="103" dur="1" fill="hold">
                                          <p:stCondLst>
                                            <p:cond delay="0"/>
                                          </p:stCondLst>
                                        </p:cTn>
                                        <p:tgtEl>
                                          <p:spTgt spid="27"/>
                                        </p:tgtEl>
                                        <p:attrNameLst>
                                          <p:attrName>style.visibility</p:attrName>
                                        </p:attrNameLst>
                                      </p:cBhvr>
                                      <p:to>
                                        <p:strVal val="visible"/>
                                      </p:to>
                                    </p:set>
                                    <p:anim calcmode="lin" valueType="num">
                                      <p:cBhvr additive="base">
                                        <p:cTn id="104" dur="500" fill="hold"/>
                                        <p:tgtEl>
                                          <p:spTgt spid="27"/>
                                        </p:tgtEl>
                                        <p:attrNameLst>
                                          <p:attrName>ppt_x</p:attrName>
                                        </p:attrNameLst>
                                      </p:cBhvr>
                                      <p:tavLst>
                                        <p:tav tm="0">
                                          <p:val>
                                            <p:strVal val="#ppt_x"/>
                                          </p:val>
                                        </p:tav>
                                        <p:tav tm="100000">
                                          <p:val>
                                            <p:strVal val="#ppt_x"/>
                                          </p:val>
                                        </p:tav>
                                      </p:tavLst>
                                    </p:anim>
                                    <p:anim calcmode="lin" valueType="num">
                                      <p:cBhvr additive="base">
                                        <p:cTn id="105" dur="500" fill="hold"/>
                                        <p:tgtEl>
                                          <p:spTgt spid="27"/>
                                        </p:tgtEl>
                                        <p:attrNameLst>
                                          <p:attrName>ppt_y</p:attrName>
                                        </p:attrNameLst>
                                      </p:cBhvr>
                                      <p:tavLst>
                                        <p:tav tm="0">
                                          <p:val>
                                            <p:strVal val="1+#ppt_h/2"/>
                                          </p:val>
                                        </p:tav>
                                        <p:tav tm="100000">
                                          <p:val>
                                            <p:strVal val="#ppt_y"/>
                                          </p:val>
                                        </p:tav>
                                      </p:tavLst>
                                    </p:anim>
                                  </p:childTnLst>
                                </p:cTn>
                              </p:par>
                            </p:childTnLst>
                          </p:cTn>
                        </p:par>
                        <p:par>
                          <p:cTn id="106" fill="hold">
                            <p:stCondLst>
                              <p:cond delay="8000"/>
                            </p:stCondLst>
                            <p:childTnLst>
                              <p:par>
                                <p:cTn id="107" presetID="2" presetClass="entr" presetSubtype="4" fill="hold" grpId="0" nodeType="afterEffect">
                                  <p:stCondLst>
                                    <p:cond delay="0"/>
                                  </p:stCondLst>
                                  <p:childTnLst>
                                    <p:set>
                                      <p:cBhvr>
                                        <p:cTn id="108" dur="1" fill="hold">
                                          <p:stCondLst>
                                            <p:cond delay="0"/>
                                          </p:stCondLst>
                                        </p:cTn>
                                        <p:tgtEl>
                                          <p:spTgt spid="24"/>
                                        </p:tgtEl>
                                        <p:attrNameLst>
                                          <p:attrName>style.visibility</p:attrName>
                                        </p:attrNameLst>
                                      </p:cBhvr>
                                      <p:to>
                                        <p:strVal val="visible"/>
                                      </p:to>
                                    </p:set>
                                    <p:anim calcmode="lin" valueType="num">
                                      <p:cBhvr additive="base">
                                        <p:cTn id="109" dur="500" fill="hold"/>
                                        <p:tgtEl>
                                          <p:spTgt spid="24"/>
                                        </p:tgtEl>
                                        <p:attrNameLst>
                                          <p:attrName>ppt_x</p:attrName>
                                        </p:attrNameLst>
                                      </p:cBhvr>
                                      <p:tavLst>
                                        <p:tav tm="0">
                                          <p:val>
                                            <p:strVal val="#ppt_x"/>
                                          </p:val>
                                        </p:tav>
                                        <p:tav tm="100000">
                                          <p:val>
                                            <p:strVal val="#ppt_x"/>
                                          </p:val>
                                        </p:tav>
                                      </p:tavLst>
                                    </p:anim>
                                    <p:anim calcmode="lin" valueType="num">
                                      <p:cBhvr additive="base">
                                        <p:cTn id="110"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P spid="22" grpId="0"/>
      <p:bldP spid="16" grpId="0"/>
      <p:bldP spid="17" grpId="0"/>
      <p:bldP spid="18" grpId="0"/>
      <p:bldP spid="71683" grpId="0"/>
      <p:bldP spid="5" grpId="0"/>
      <p:bldP spid="6" grpId="0"/>
      <p:bldP spid="8" grpId="0"/>
      <p:bldP spid="9" grpId="0"/>
      <p:bldP spid="22542" grpId="0" bldLvl="0" animBg="1"/>
      <p:bldP spid="25" grpId="0" bldLvl="0" animBg="1"/>
      <p:bldP spid="26" grpId="0" bldLvl="0" animBg="1"/>
      <p:bldP spid="27" grpId="0" bldLvl="0" animBg="1"/>
      <p:bldP spid="19" grpId="0"/>
      <p:bldP spid="20" grpId="0"/>
      <p:bldP spid="23" grpId="0"/>
      <p:bldP spid="2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5715" y="-10795"/>
            <a:ext cx="743585" cy="368300"/>
          </a:xfrm>
          <a:prstGeom prst="rect">
            <a:avLst/>
          </a:prstGeom>
          <a:noFill/>
        </p:spPr>
        <p:txBody>
          <a:bodyPr wrap="square" rtlCol="0" anchor="t">
            <a:spAutoFit/>
          </a:bodyPr>
          <a:p>
            <a:r>
              <a:rPr lang="zh-CN" altLang="en-US" b="1" dirty="0">
                <a:latin typeface="方正粗黑宋简体" panose="02000000000000000000" charset="-122"/>
                <a:ea typeface="方正粗黑宋简体" panose="02000000000000000000" charset="-122"/>
                <a:sym typeface="+mn-ea"/>
              </a:rPr>
              <a:t>评价：</a:t>
            </a:r>
            <a:endParaRPr lang="zh-CN" altLang="en-US">
              <a:latin typeface="方正粗黑宋简体" panose="02000000000000000000" charset="-122"/>
              <a:ea typeface="方正粗黑宋简体" panose="02000000000000000000" charset="-122"/>
            </a:endParaRPr>
          </a:p>
        </p:txBody>
      </p:sp>
      <p:sp>
        <p:nvSpPr>
          <p:cNvPr id="6" name="文本框 5"/>
          <p:cNvSpPr txBox="1"/>
          <p:nvPr/>
        </p:nvSpPr>
        <p:spPr>
          <a:xfrm>
            <a:off x="-5715" y="357505"/>
            <a:ext cx="7901940" cy="675640"/>
          </a:xfrm>
          <a:prstGeom prst="rect">
            <a:avLst/>
          </a:prstGeom>
          <a:noFill/>
        </p:spPr>
        <p:txBody>
          <a:bodyPr wrap="square" rtlCol="0" anchor="t">
            <a:spAutoFit/>
          </a:bodyPr>
          <a:p>
            <a:pPr eaLnBrk="1" fontAlgn="base" hangingPunct="1">
              <a:spcBef>
                <a:spcPct val="50000"/>
              </a:spcBef>
              <a:buClrTx/>
              <a:buSzTx/>
              <a:buFontTx/>
              <a:buNone/>
            </a:pPr>
            <a:r>
              <a:rPr lang="zh-CN" altLang="en-US" sz="2000" b="1" dirty="0">
                <a:solidFill>
                  <a:srgbClr val="FF0000"/>
                </a:solidFill>
                <a:effectLst/>
                <a:latin typeface="楷体" panose="02010609060101010101" charset="-122"/>
                <a:ea typeface="楷体" panose="02010609060101010101" charset="-122"/>
                <a:sym typeface="Wingdings" panose="05000000000000000000" pitchFamily="2" charset="2"/>
              </a:rPr>
              <a:t>积极：</a:t>
            </a:r>
            <a:r>
              <a:rPr lang="zh-CN" altLang="en-US" b="1" dirty="0">
                <a:latin typeface="楷体" panose="02010609060101010101" charset="-122"/>
                <a:ea typeface="楷体" panose="02010609060101010101" charset="-122"/>
                <a:sym typeface="+mn-ea"/>
              </a:rPr>
              <a:t>明治维新成为日本历史的重大转折点，日本迅速走上了</a:t>
            </a:r>
            <a:r>
              <a:rPr lang="zh-CN" altLang="en-US" b="1" dirty="0">
                <a:solidFill>
                  <a:srgbClr val="FF0000"/>
                </a:solidFill>
                <a:latin typeface="楷体" panose="02010609060101010101" charset="-122"/>
                <a:ea typeface="楷体" panose="02010609060101010101" charset="-122"/>
                <a:sym typeface="+mn-ea"/>
              </a:rPr>
              <a:t>发展资本主义</a:t>
            </a:r>
            <a:r>
              <a:rPr lang="zh-CN" altLang="en-US" b="1" dirty="0">
                <a:latin typeface="楷体" panose="02010609060101010101" charset="-122"/>
                <a:ea typeface="楷体" panose="02010609060101010101" charset="-122"/>
                <a:sym typeface="+mn-ea"/>
              </a:rPr>
              <a:t>的道路，实现了</a:t>
            </a:r>
            <a:r>
              <a:rPr lang="zh-CN" altLang="en-US" b="1" dirty="0">
                <a:solidFill>
                  <a:srgbClr val="FF0000"/>
                </a:solidFill>
                <a:latin typeface="楷体" panose="02010609060101010101" charset="-122"/>
                <a:ea typeface="楷体" panose="02010609060101010101" charset="-122"/>
                <a:sym typeface="+mn-ea"/>
              </a:rPr>
              <a:t>富国强兵</a:t>
            </a:r>
            <a:r>
              <a:rPr lang="zh-CN" altLang="en-US" b="1" dirty="0">
                <a:latin typeface="楷体" panose="02010609060101010101" charset="-122"/>
                <a:ea typeface="楷体" panose="02010609060101010101" charset="-122"/>
                <a:sym typeface="+mn-ea"/>
              </a:rPr>
              <a:t>，开始跻身资本主义强国之列。</a:t>
            </a:r>
            <a:r>
              <a:rPr lang="en-US" altLang="zh-CN" b="1" dirty="0">
                <a:latin typeface="楷体" panose="02010609060101010101" charset="-122"/>
                <a:ea typeface="楷体" panose="02010609060101010101" charset="-122"/>
                <a:sym typeface="+mn-ea"/>
              </a:rPr>
              <a:t>【</a:t>
            </a:r>
            <a:r>
              <a:rPr lang="zh-CN" altLang="en-US" b="1" dirty="0">
                <a:solidFill>
                  <a:srgbClr val="FF0000"/>
                </a:solidFill>
                <a:latin typeface="楷体" panose="02010609060101010101" charset="-122"/>
                <a:ea typeface="楷体" panose="02010609060101010101" charset="-122"/>
                <a:sym typeface="+mn-ea"/>
              </a:rPr>
              <a:t>君主立宪制</a:t>
            </a:r>
            <a:r>
              <a:rPr lang="en-US" altLang="zh-CN" b="1" dirty="0">
                <a:latin typeface="楷体" panose="02010609060101010101" charset="-122"/>
                <a:ea typeface="楷体" panose="02010609060101010101" charset="-122"/>
                <a:sym typeface="+mn-ea"/>
              </a:rPr>
              <a:t>】</a:t>
            </a:r>
            <a:endParaRPr lang="zh-CN" altLang="en-US"/>
          </a:p>
        </p:txBody>
      </p:sp>
      <p:sp>
        <p:nvSpPr>
          <p:cNvPr id="7" name="文本框 6"/>
          <p:cNvSpPr txBox="1"/>
          <p:nvPr/>
        </p:nvSpPr>
        <p:spPr>
          <a:xfrm>
            <a:off x="-5715" y="1033145"/>
            <a:ext cx="7901940" cy="953135"/>
          </a:xfrm>
          <a:prstGeom prst="rect">
            <a:avLst/>
          </a:prstGeom>
          <a:noFill/>
        </p:spPr>
        <p:txBody>
          <a:bodyPr wrap="square" rtlCol="0" anchor="t">
            <a:spAutoFit/>
          </a:bodyPr>
          <a:p>
            <a:pPr algn="l"/>
            <a:r>
              <a:rPr lang="zh-CN" altLang="en-US" sz="2000" b="1" dirty="0">
                <a:solidFill>
                  <a:srgbClr val="FF0000"/>
                </a:solidFill>
                <a:effectLst/>
                <a:latin typeface="楷体" panose="02010609060101010101" charset="-122"/>
                <a:ea typeface="楷体" panose="02010609060101010101" charset="-122"/>
                <a:sym typeface="Wingdings" panose="05000000000000000000" pitchFamily="2" charset="2"/>
              </a:rPr>
              <a:t>局限性：</a:t>
            </a:r>
            <a:r>
              <a:rPr lang="zh-CN" altLang="en-US" b="1" dirty="0">
                <a:effectLst/>
                <a:latin typeface="楷体" panose="02010609060101010101" charset="-122"/>
                <a:ea typeface="楷体" panose="02010609060101010101" charset="-122"/>
                <a:sym typeface="+mn-ea"/>
              </a:rPr>
              <a:t>对内：保留了大量</a:t>
            </a:r>
            <a:r>
              <a:rPr lang="zh-CN" altLang="en-US" b="1" dirty="0">
                <a:solidFill>
                  <a:srgbClr val="FF0000"/>
                </a:solidFill>
                <a:effectLst/>
                <a:latin typeface="楷体" panose="02010609060101010101" charset="-122"/>
                <a:ea typeface="楷体" panose="02010609060101010101" charset="-122"/>
                <a:sym typeface="+mn-ea"/>
              </a:rPr>
              <a:t>旧制度的残余</a:t>
            </a:r>
            <a:r>
              <a:rPr lang="zh-CN" altLang="en-US" b="1" dirty="0">
                <a:effectLst/>
                <a:latin typeface="楷体" panose="02010609060101010101" charset="-122"/>
                <a:ea typeface="楷体" panose="02010609060101010101" charset="-122"/>
                <a:sym typeface="+mn-ea"/>
              </a:rPr>
              <a:t>，</a:t>
            </a:r>
            <a:r>
              <a:rPr lang="zh-CN" altLang="en-US" b="1" dirty="0">
                <a:solidFill>
                  <a:srgbClr val="FF0000"/>
                </a:solidFill>
                <a:effectLst/>
                <a:latin typeface="楷体" panose="02010609060101010101" charset="-122"/>
                <a:ea typeface="楷体" panose="02010609060101010101" charset="-122"/>
                <a:sym typeface="+mn-ea"/>
              </a:rPr>
              <a:t>军国主义色彩</a:t>
            </a:r>
            <a:r>
              <a:rPr lang="zh-CN" altLang="en-US" b="1" dirty="0">
                <a:effectLst/>
                <a:latin typeface="楷体" panose="02010609060101010101" charset="-122"/>
                <a:ea typeface="楷体" panose="02010609060101010101" charset="-122"/>
                <a:sym typeface="+mn-ea"/>
              </a:rPr>
              <a:t>浓厚。</a:t>
            </a:r>
            <a:endParaRPr lang="zh-CN" altLang="en-US" b="1" dirty="0">
              <a:effectLst/>
              <a:latin typeface="楷体" panose="02010609060101010101" charset="-122"/>
              <a:ea typeface="楷体" panose="02010609060101010101" charset="-122"/>
              <a:sym typeface="+mn-ea"/>
            </a:endParaRPr>
          </a:p>
          <a:p>
            <a:pPr algn="l"/>
            <a:r>
              <a:rPr lang="zh-CN" altLang="en-US" b="1" dirty="0">
                <a:effectLst/>
                <a:latin typeface="楷体" panose="02010609060101010101" charset="-122"/>
                <a:ea typeface="楷体" panose="02010609060101010101" charset="-122"/>
                <a:sym typeface="+mn-ea"/>
              </a:rPr>
              <a:t>         </a:t>
            </a:r>
            <a:r>
              <a:rPr lang="zh-CN" altLang="en-US" b="1" dirty="0">
                <a:effectLst/>
                <a:latin typeface="楷体" panose="02010609060101010101" charset="-122"/>
                <a:ea typeface="楷体" panose="02010609060101010101" charset="-122"/>
                <a:sym typeface="Wingdings" panose="05000000000000000000" pitchFamily="2" charset="2"/>
              </a:rPr>
              <a:t>对外：日本强大起来后，很快走上了</a:t>
            </a:r>
            <a:r>
              <a:rPr lang="zh-CN" altLang="en-US" b="1" dirty="0">
                <a:solidFill>
                  <a:srgbClr val="FF0000"/>
                </a:solidFill>
                <a:effectLst/>
                <a:latin typeface="楷体" panose="02010609060101010101" charset="-122"/>
                <a:ea typeface="楷体" panose="02010609060101010101" charset="-122"/>
                <a:sym typeface="Wingdings" panose="05000000000000000000" pitchFamily="2" charset="2"/>
              </a:rPr>
              <a:t>对外侵略</a:t>
            </a:r>
            <a:r>
              <a:rPr lang="zh-CN" altLang="en-US" b="1" dirty="0">
                <a:effectLst/>
                <a:latin typeface="楷体" panose="02010609060101010101" charset="-122"/>
                <a:ea typeface="楷体" panose="02010609060101010101" charset="-122"/>
                <a:sym typeface="Wingdings" panose="05000000000000000000" pitchFamily="2" charset="2"/>
              </a:rPr>
              <a:t>扩张的道路。</a:t>
            </a:r>
            <a:endParaRPr lang="zh-CN" altLang="en-US" b="1" dirty="0">
              <a:effectLst/>
              <a:latin typeface="楷体" panose="02010609060101010101" charset="-122"/>
              <a:ea typeface="楷体" panose="02010609060101010101" charset="-122"/>
              <a:sym typeface="Wingdings" panose="05000000000000000000" pitchFamily="2" charset="2"/>
            </a:endParaRPr>
          </a:p>
          <a:p>
            <a:pPr algn="l"/>
            <a:r>
              <a:rPr lang="zh-CN" altLang="en-US" b="1" dirty="0">
                <a:effectLst/>
                <a:latin typeface="楷体" panose="02010609060101010101" charset="-122"/>
                <a:ea typeface="楷体" panose="02010609060101010101" charset="-122"/>
                <a:sym typeface="Wingdings" panose="05000000000000000000" pitchFamily="2" charset="2"/>
              </a:rPr>
              <a:t>              </a:t>
            </a:r>
            <a:r>
              <a:rPr lang="en-US" altLang="zh-CN" b="1" dirty="0">
                <a:effectLst/>
                <a:latin typeface="微软雅黑" panose="020B0503020204020204" charset="-122"/>
                <a:ea typeface="微软雅黑" panose="020B0503020204020204" charset="-122"/>
                <a:sym typeface="+mn-ea"/>
              </a:rPr>
              <a:t>【</a:t>
            </a:r>
            <a:r>
              <a:rPr lang="zh-CN" altLang="en-US" b="1" dirty="0">
                <a:solidFill>
                  <a:srgbClr val="FF0000"/>
                </a:solidFill>
                <a:effectLst/>
                <a:latin typeface="微软雅黑" panose="020B0503020204020204" charset="-122"/>
                <a:ea typeface="微软雅黑" panose="020B0503020204020204" charset="-122"/>
                <a:sym typeface="+mn-ea"/>
              </a:rPr>
              <a:t>给中国和整个亚洲带来了灾难</a:t>
            </a:r>
            <a:r>
              <a:rPr lang="en-US" altLang="zh-CN" b="1" dirty="0">
                <a:effectLst/>
                <a:latin typeface="微软雅黑" panose="020B0503020204020204" charset="-122"/>
                <a:ea typeface="微软雅黑" panose="020B0503020204020204" charset="-122"/>
                <a:sym typeface="+mn-ea"/>
              </a:rPr>
              <a:t>】</a:t>
            </a:r>
            <a:endParaRPr lang="zh-CN" altLang="en-US"/>
          </a:p>
        </p:txBody>
      </p:sp>
      <p:sp>
        <p:nvSpPr>
          <p:cNvPr id="8" name="文本框 7"/>
          <p:cNvSpPr txBox="1"/>
          <p:nvPr/>
        </p:nvSpPr>
        <p:spPr>
          <a:xfrm>
            <a:off x="-5715" y="1986280"/>
            <a:ext cx="872490" cy="368300"/>
          </a:xfrm>
          <a:prstGeom prst="rect">
            <a:avLst/>
          </a:prstGeom>
          <a:noFill/>
        </p:spPr>
        <p:txBody>
          <a:bodyPr wrap="none" rtlCol="0" anchor="t">
            <a:spAutoFit/>
          </a:bodyPr>
          <a:p>
            <a:r>
              <a:rPr lang="zh-CN" altLang="en-US" b="1" dirty="0">
                <a:solidFill>
                  <a:schemeClr val="tx1"/>
                </a:solidFill>
                <a:latin typeface="方正粗黑宋简体" panose="02000000000000000000" charset="-122"/>
                <a:ea typeface="方正粗黑宋简体" panose="02000000000000000000" charset="-122"/>
                <a:sym typeface="+mn-ea"/>
              </a:rPr>
              <a:t>启示：</a:t>
            </a:r>
            <a:endParaRPr lang="zh-CN" altLang="en-US" b="1" dirty="0">
              <a:solidFill>
                <a:schemeClr val="tx1"/>
              </a:solidFill>
              <a:latin typeface="方正粗黑宋简体" panose="02000000000000000000" charset="-122"/>
              <a:ea typeface="方正粗黑宋简体" panose="02000000000000000000" charset="-122"/>
              <a:sym typeface="+mn-ea"/>
            </a:endParaRPr>
          </a:p>
        </p:txBody>
      </p:sp>
      <p:sp>
        <p:nvSpPr>
          <p:cNvPr id="9" name="文本框 8"/>
          <p:cNvSpPr txBox="1"/>
          <p:nvPr/>
        </p:nvSpPr>
        <p:spPr>
          <a:xfrm>
            <a:off x="737870" y="1986280"/>
            <a:ext cx="7723505" cy="1322070"/>
          </a:xfrm>
          <a:prstGeom prst="rect">
            <a:avLst/>
          </a:prstGeom>
          <a:noFill/>
        </p:spPr>
        <p:txBody>
          <a:bodyPr wrap="square" rtlCol="0" anchor="t">
            <a:spAutoFit/>
          </a:bodyPr>
          <a:p>
            <a:pPr algn="l" eaLnBrk="1" fontAlgn="base" latinLnBrk="1" hangingPunct="1"/>
            <a:r>
              <a:rPr lang="zh-CN" altLang="zh-CN" sz="2000" b="1" dirty="0">
                <a:effectLst/>
                <a:latin typeface="楷体" panose="02010609060101010101" charset="-122"/>
                <a:ea typeface="楷体" panose="02010609060101010101" charset="-122"/>
                <a:sym typeface="+mn-ea"/>
              </a:rPr>
              <a:t>①改革是社会发展的</a:t>
            </a:r>
            <a:r>
              <a:rPr lang="zh-CN" altLang="zh-CN" sz="2000" b="1" dirty="0">
                <a:solidFill>
                  <a:srgbClr val="FF0000"/>
                </a:solidFill>
                <a:effectLst/>
                <a:latin typeface="楷体" panose="02010609060101010101" charset="-122"/>
                <a:ea typeface="楷体" panose="02010609060101010101" charset="-122"/>
                <a:sym typeface="+mn-ea"/>
              </a:rPr>
              <a:t>动力；</a:t>
            </a:r>
            <a:endParaRPr lang="zh-CN" altLang="zh-CN" sz="2000" b="1" dirty="0">
              <a:solidFill>
                <a:srgbClr val="FF0000"/>
              </a:solidFill>
              <a:effectLst/>
              <a:latin typeface="楷体" panose="02010609060101010101" charset="-122"/>
              <a:ea typeface="楷体" panose="02010609060101010101" charset="-122"/>
              <a:sym typeface="+mn-ea"/>
            </a:endParaRPr>
          </a:p>
          <a:p>
            <a:pPr algn="l" eaLnBrk="1" fontAlgn="base" latinLnBrk="1" hangingPunct="1"/>
            <a:r>
              <a:rPr lang="zh-CN" altLang="zh-CN" sz="2000" b="1" dirty="0">
                <a:effectLst/>
                <a:latin typeface="楷体" panose="02010609060101010101" charset="-122"/>
                <a:ea typeface="楷体" panose="02010609060101010101" charset="-122"/>
                <a:sym typeface="+mn-ea"/>
              </a:rPr>
              <a:t>②改革必须具体问题具体分析，</a:t>
            </a:r>
            <a:r>
              <a:rPr lang="zh-CN" altLang="zh-CN" sz="2000" b="1" dirty="0">
                <a:solidFill>
                  <a:srgbClr val="FF0000"/>
                </a:solidFill>
                <a:effectLst/>
                <a:latin typeface="楷体" panose="02010609060101010101" charset="-122"/>
                <a:ea typeface="楷体" panose="02010609060101010101" charset="-122"/>
                <a:sym typeface="+mn-ea"/>
              </a:rPr>
              <a:t>符合</a:t>
            </a:r>
            <a:r>
              <a:rPr lang="zh-CN" altLang="zh-CN" sz="2000" b="1" dirty="0">
                <a:effectLst/>
                <a:latin typeface="楷体" panose="02010609060101010101" charset="-122"/>
                <a:ea typeface="楷体" panose="02010609060101010101" charset="-122"/>
                <a:sym typeface="+mn-ea"/>
              </a:rPr>
              <a:t>本国</a:t>
            </a:r>
            <a:r>
              <a:rPr lang="zh-CN" altLang="zh-CN" sz="2000" b="1" dirty="0">
                <a:solidFill>
                  <a:srgbClr val="FF0000"/>
                </a:solidFill>
                <a:effectLst/>
                <a:latin typeface="楷体" panose="02010609060101010101" charset="-122"/>
                <a:ea typeface="楷体" panose="02010609060101010101" charset="-122"/>
                <a:sym typeface="+mn-ea"/>
              </a:rPr>
              <a:t>国情；</a:t>
            </a:r>
            <a:endParaRPr lang="zh-CN" altLang="zh-CN" sz="2000" b="1" dirty="0">
              <a:solidFill>
                <a:srgbClr val="FF0000"/>
              </a:solidFill>
              <a:effectLst/>
              <a:latin typeface="楷体" panose="02010609060101010101" charset="-122"/>
              <a:ea typeface="楷体" panose="02010609060101010101" charset="-122"/>
              <a:sym typeface="+mn-ea"/>
            </a:endParaRPr>
          </a:p>
          <a:p>
            <a:pPr algn="l" eaLnBrk="1" fontAlgn="base" latinLnBrk="1" hangingPunct="1"/>
            <a:r>
              <a:rPr lang="zh-CN" altLang="zh-CN" sz="2000" b="1" dirty="0">
                <a:solidFill>
                  <a:schemeClr val="tx1"/>
                </a:solidFill>
                <a:effectLst/>
                <a:latin typeface="楷体" panose="02010609060101010101" charset="-122"/>
                <a:ea typeface="楷体" panose="02010609060101010101" charset="-122"/>
                <a:sym typeface="+mn-ea"/>
              </a:rPr>
              <a:t>③</a:t>
            </a:r>
            <a:r>
              <a:rPr lang="zh-CN" altLang="zh-CN" sz="2000" b="1" dirty="0">
                <a:effectLst/>
                <a:latin typeface="楷体" panose="02010609060101010101" charset="-122"/>
                <a:ea typeface="楷体" panose="02010609060101010101" charset="-122"/>
                <a:sym typeface="+mn-ea"/>
              </a:rPr>
              <a:t>向先进国家</a:t>
            </a:r>
            <a:r>
              <a:rPr lang="zh-CN" altLang="zh-CN" sz="2000" b="1" dirty="0">
                <a:solidFill>
                  <a:srgbClr val="FF0000"/>
                </a:solidFill>
                <a:effectLst/>
                <a:latin typeface="楷体" panose="02010609060101010101" charset="-122"/>
                <a:ea typeface="楷体" panose="02010609060101010101" charset="-122"/>
                <a:sym typeface="+mn-ea"/>
              </a:rPr>
              <a:t>学习</a:t>
            </a:r>
            <a:r>
              <a:rPr lang="zh-CN" altLang="zh-CN" sz="2000" b="1" dirty="0">
                <a:effectLst/>
                <a:latin typeface="楷体" panose="02010609060101010101" charset="-122"/>
                <a:ea typeface="楷体" panose="02010609060101010101" charset="-122"/>
                <a:sym typeface="+mn-ea"/>
              </a:rPr>
              <a:t>，引进先进的技术、制度、思想；</a:t>
            </a:r>
            <a:endParaRPr lang="zh-CN" altLang="zh-CN" sz="2000" b="1" dirty="0">
              <a:effectLst/>
              <a:latin typeface="楷体" panose="02010609060101010101" charset="-122"/>
              <a:ea typeface="楷体" panose="02010609060101010101" charset="-122"/>
              <a:sym typeface="+mn-ea"/>
            </a:endParaRPr>
          </a:p>
          <a:p>
            <a:pPr algn="l" eaLnBrk="1" fontAlgn="base" latinLnBrk="1" hangingPunct="1"/>
            <a:r>
              <a:rPr lang="zh-CN" altLang="zh-CN" sz="2000" b="1" dirty="0">
                <a:effectLst/>
                <a:latin typeface="楷体" panose="02010609060101010101" charset="-122"/>
                <a:ea typeface="楷体" panose="02010609060101010101" charset="-122"/>
                <a:sym typeface="+mn-ea"/>
              </a:rPr>
              <a:t>④重视教育，培养人才，坚持</a:t>
            </a:r>
            <a:r>
              <a:rPr lang="zh-CN" altLang="zh-CN" sz="2000" b="1" dirty="0">
                <a:solidFill>
                  <a:srgbClr val="FF0000"/>
                </a:solidFill>
                <a:effectLst/>
                <a:latin typeface="楷体" panose="02010609060101010101" charset="-122"/>
                <a:ea typeface="楷体" panose="02010609060101010101" charset="-122"/>
                <a:sym typeface="+mn-ea"/>
              </a:rPr>
              <a:t>科教兴国</a:t>
            </a:r>
            <a:r>
              <a:rPr lang="zh-CN" altLang="zh-CN" sz="2000" b="1" dirty="0">
                <a:effectLst/>
                <a:latin typeface="楷体" panose="02010609060101010101" charset="-122"/>
                <a:ea typeface="楷体" panose="02010609060101010101" charset="-122"/>
                <a:sym typeface="+mn-ea"/>
              </a:rPr>
              <a:t>，</a:t>
            </a:r>
            <a:r>
              <a:rPr lang="zh-CN" altLang="zh-CN" sz="2000" b="1" dirty="0">
                <a:solidFill>
                  <a:srgbClr val="FF0000"/>
                </a:solidFill>
                <a:effectLst/>
                <a:latin typeface="楷体" panose="02010609060101010101" charset="-122"/>
                <a:ea typeface="楷体" panose="02010609060101010101" charset="-122"/>
                <a:sym typeface="+mn-ea"/>
              </a:rPr>
              <a:t>人才强国</a:t>
            </a:r>
            <a:r>
              <a:rPr lang="zh-CN" altLang="zh-CN" sz="2000" b="1" dirty="0">
                <a:effectLst/>
                <a:latin typeface="楷体" panose="02010609060101010101" charset="-122"/>
                <a:ea typeface="楷体" panose="02010609060101010101" charset="-122"/>
                <a:sym typeface="+mn-ea"/>
              </a:rPr>
              <a:t>战略</a:t>
            </a:r>
            <a:endParaRPr lang="zh-CN" altLang="zh-CN" sz="2000" b="1" dirty="0">
              <a:effectLst/>
              <a:latin typeface="楷体" panose="02010609060101010101" charset="-122"/>
              <a:ea typeface="楷体" panose="02010609060101010101" charset="-122"/>
              <a:sym typeface="+mn-ea"/>
            </a:endParaRPr>
          </a:p>
        </p:txBody>
      </p:sp>
      <p:sp>
        <p:nvSpPr>
          <p:cNvPr id="10" name="文本框 9"/>
          <p:cNvSpPr txBox="1"/>
          <p:nvPr/>
        </p:nvSpPr>
        <p:spPr>
          <a:xfrm>
            <a:off x="3366135" y="3308350"/>
            <a:ext cx="5012690" cy="368300"/>
          </a:xfrm>
          <a:prstGeom prst="rect">
            <a:avLst/>
          </a:prstGeom>
          <a:noFill/>
        </p:spPr>
        <p:txBody>
          <a:bodyPr wrap="none" rtlCol="0" anchor="t">
            <a:spAutoFit/>
          </a:bodyPr>
          <a:p>
            <a:r>
              <a:rPr lang="zh-CN" altLang="en-US" b="1" dirty="0">
                <a:effectLst>
                  <a:outerShdw blurRad="38100" dist="19050" dir="2700000" algn="tl" rotWithShape="0">
                    <a:schemeClr val="dk1">
                      <a:alpha val="40000"/>
                    </a:schemeClr>
                  </a:outerShdw>
                  <a:reflection blurRad="6350" stA="55000" endA="300" endPos="45500" dir="5400000" sy="-100000" algn="bl" rotWithShape="0"/>
                </a:effectLst>
                <a:latin typeface="楷体" panose="02010609060101010101" charset="-122"/>
                <a:ea typeface="楷体" panose="02010609060101010101" charset="-122"/>
                <a:cs typeface="楷体" panose="02010609060101010101" charset="-122"/>
                <a:sym typeface="+mn-ea"/>
              </a:rPr>
              <a:t>比较一下俄国</a:t>
            </a:r>
            <a:r>
              <a:rPr lang="en-US" altLang="zh-CN" b="1" dirty="0">
                <a:effectLst>
                  <a:outerShdw blurRad="38100" dist="19050" dir="2700000" algn="tl" rotWithShape="0">
                    <a:schemeClr val="dk1">
                      <a:alpha val="40000"/>
                    </a:schemeClr>
                  </a:outerShdw>
                  <a:reflection blurRad="6350" stA="55000" endA="300" endPos="45500" dir="5400000" sy="-100000" algn="bl" rotWithShape="0"/>
                </a:effectLst>
                <a:latin typeface="楷体" panose="02010609060101010101" charset="-122"/>
                <a:ea typeface="楷体" panose="02010609060101010101" charset="-122"/>
                <a:cs typeface="楷体" panose="02010609060101010101" charset="-122"/>
                <a:sym typeface="+mn-ea"/>
              </a:rPr>
              <a:t>1861</a:t>
            </a:r>
            <a:r>
              <a:rPr lang="zh-CN" altLang="en-US" b="1" dirty="0">
                <a:effectLst>
                  <a:outerShdw blurRad="38100" dist="19050" dir="2700000" algn="tl" rotWithShape="0">
                    <a:schemeClr val="dk1">
                      <a:alpha val="40000"/>
                    </a:schemeClr>
                  </a:outerShdw>
                  <a:reflection blurRad="6350" stA="55000" endA="300" endPos="45500" dir="5400000" sy="-100000" algn="bl" rotWithShape="0"/>
                </a:effectLst>
                <a:latin typeface="楷体" panose="02010609060101010101" charset="-122"/>
                <a:ea typeface="楷体" panose="02010609060101010101" charset="-122"/>
                <a:cs typeface="楷体" panose="02010609060101010101" charset="-122"/>
                <a:sym typeface="+mn-ea"/>
              </a:rPr>
              <a:t>年改革和日本明治维新的异同</a:t>
            </a:r>
            <a:endParaRPr lang="zh-CN" altLang="en-US"/>
          </a:p>
        </p:txBody>
      </p:sp>
      <p:graphicFrame>
        <p:nvGraphicFramePr>
          <p:cNvPr id="52311" name="内容占位符 52310"/>
          <p:cNvGraphicFramePr>
            <a:graphicFrameLocks noGrp="1"/>
          </p:cNvGraphicFramePr>
          <p:nvPr>
            <p:ph idx="1"/>
          </p:nvPr>
        </p:nvGraphicFramePr>
        <p:xfrm>
          <a:off x="581660" y="3676650"/>
          <a:ext cx="10855960" cy="3179445"/>
        </p:xfrm>
        <a:graphic>
          <a:graphicData uri="http://schemas.openxmlformats.org/drawingml/2006/table">
            <a:tbl>
              <a:tblPr/>
              <a:tblGrid>
                <a:gridCol w="1356360"/>
                <a:gridCol w="1993265"/>
                <a:gridCol w="7506335"/>
              </a:tblGrid>
              <a:tr h="673100">
                <a:tc rowSpan="4">
                  <a:txBody>
                    <a:bodyPr/>
                    <a:lstStyle>
                      <a:lvl1pPr marL="342900" lvl="0" indent="-34290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Char char="n"/>
                        <a:defRPr sz="2800" u="none" kern="1200" baseline="0">
                          <a:solidFill>
                            <a:schemeClr val="tx1"/>
                          </a:solidFill>
                          <a:latin typeface="Tahoma" panose="020B060403050404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hlink"/>
                        </a:buClr>
                        <a:buSzPct val="55000"/>
                        <a:buFont typeface="Wingdings" panose="05000000000000000000" pitchFamily="2" charset="2"/>
                        <a:buChar char="n"/>
                        <a:defRPr sz="2400" b="0" i="0" u="none" kern="1200" baseline="0">
                          <a:solidFill>
                            <a:schemeClr val="tx1"/>
                          </a:solidFill>
                          <a:latin typeface="Tahoma" panose="020B060403050404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folHlink"/>
                        </a:buClr>
                        <a:buSzPct val="50000"/>
                        <a:buFont typeface="Wingdings" panose="05000000000000000000" pitchFamily="2" charset="2"/>
                        <a:buChar char="n"/>
                        <a:defRPr sz="2000" b="0" i="0" u="none" kern="1200" baseline="0">
                          <a:solidFill>
                            <a:schemeClr val="tx1"/>
                          </a:solidFill>
                          <a:latin typeface="Tahoma" panose="020B060403050404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55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accent1"/>
                        </a:buClr>
                        <a:buSzPct val="50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5pPr>
                    </a:lstStyle>
                    <a:p>
                      <a:pPr marL="0" lvl="0" indent="0">
                        <a:buNone/>
                      </a:pPr>
                      <a:r>
                        <a:rPr lang="zh-CN" altLang="en-US" sz="1795" b="1" dirty="0">
                          <a:solidFill>
                            <a:srgbClr val="000066"/>
                          </a:solidFill>
                          <a:latin typeface="楷体" panose="02010609060101010101" charset="-122"/>
                          <a:ea typeface="楷体" panose="02010609060101010101" charset="-122"/>
                        </a:rPr>
                        <a:t>相同点</a:t>
                      </a:r>
                      <a:endParaRPr lang="zh-CN" altLang="en-US" sz="1795" b="1" dirty="0">
                        <a:solidFill>
                          <a:srgbClr val="000066"/>
                        </a:solidFill>
                        <a:latin typeface="楷体" panose="02010609060101010101" charset="-122"/>
                        <a:ea typeface="楷体" panose="02010609060101010101" charset="-122"/>
                      </a:endParaRPr>
                    </a:p>
                  </a:txBody>
                  <a:tcPr marL="67333" marR="67333" marT="35013" marB="35013" anchor="ctr" anchorCtr="1">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Char char="n"/>
                        <a:defRPr sz="2800" u="none" kern="1200" baseline="0">
                          <a:solidFill>
                            <a:schemeClr val="tx1"/>
                          </a:solidFill>
                          <a:latin typeface="Tahoma" panose="020B060403050404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hlink"/>
                        </a:buClr>
                        <a:buSzPct val="55000"/>
                        <a:buFont typeface="Wingdings" panose="05000000000000000000" pitchFamily="2" charset="2"/>
                        <a:buChar char="n"/>
                        <a:defRPr sz="2400" b="0" i="0" u="none" kern="1200" baseline="0">
                          <a:solidFill>
                            <a:schemeClr val="tx1"/>
                          </a:solidFill>
                          <a:latin typeface="Tahoma" panose="020B060403050404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folHlink"/>
                        </a:buClr>
                        <a:buSzPct val="50000"/>
                        <a:buFont typeface="Wingdings" panose="05000000000000000000" pitchFamily="2" charset="2"/>
                        <a:buChar char="n"/>
                        <a:defRPr sz="2000" b="0" i="0" u="none" kern="1200" baseline="0">
                          <a:solidFill>
                            <a:schemeClr val="tx1"/>
                          </a:solidFill>
                          <a:latin typeface="Tahoma" panose="020B060403050404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55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accent1"/>
                        </a:buClr>
                        <a:buSzPct val="50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5pPr>
                    </a:lstStyle>
                    <a:p>
                      <a:pPr marL="0" lvl="0" indent="0" algn="ctr">
                        <a:buNone/>
                      </a:pPr>
                      <a:r>
                        <a:rPr lang="zh-CN" altLang="en-US" sz="1795" b="1" dirty="0">
                          <a:solidFill>
                            <a:srgbClr val="000066"/>
                          </a:solidFill>
                          <a:latin typeface="楷体" panose="02010609060101010101" charset="-122"/>
                          <a:ea typeface="楷体" panose="02010609060101010101" charset="-122"/>
                        </a:rPr>
                        <a:t>时代相同</a:t>
                      </a:r>
                      <a:endParaRPr lang="zh-CN" altLang="en-US" sz="1795" b="1" dirty="0">
                        <a:solidFill>
                          <a:srgbClr val="000066"/>
                        </a:solidFill>
                        <a:latin typeface="楷体" panose="02010609060101010101" charset="-122"/>
                        <a:ea typeface="楷体" panose="02010609060101010101" charset="-122"/>
                      </a:endParaRPr>
                    </a:p>
                    <a:p>
                      <a:pPr marL="0" lvl="0" indent="0" algn="ctr">
                        <a:buNone/>
                      </a:pPr>
                      <a:r>
                        <a:rPr lang="zh-CN" altLang="en-US" sz="1795" b="1" dirty="0">
                          <a:solidFill>
                            <a:srgbClr val="000066"/>
                          </a:solidFill>
                          <a:latin typeface="楷体" panose="02010609060101010101" charset="-122"/>
                          <a:ea typeface="楷体" panose="02010609060101010101" charset="-122"/>
                        </a:rPr>
                        <a:t>（背景相同）</a:t>
                      </a:r>
                      <a:endParaRPr lang="zh-CN" altLang="en-US" sz="1795" b="1" dirty="0">
                        <a:solidFill>
                          <a:srgbClr val="000066"/>
                        </a:solidFill>
                        <a:latin typeface="楷体" panose="02010609060101010101" charset="-122"/>
                        <a:ea typeface="楷体" panose="02010609060101010101" charset="-122"/>
                      </a:endParaRPr>
                    </a:p>
                  </a:txBody>
                  <a:tcPr marL="67333" marR="67333" marT="35013" marB="35013" anchor="ctr" anchorCtr="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Char char="n"/>
                        <a:defRPr sz="2800" u="none" kern="1200" baseline="0">
                          <a:solidFill>
                            <a:schemeClr val="tx1"/>
                          </a:solidFill>
                          <a:latin typeface="Tahoma" panose="020B060403050404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hlink"/>
                        </a:buClr>
                        <a:buSzPct val="55000"/>
                        <a:buFont typeface="Wingdings" panose="05000000000000000000" pitchFamily="2" charset="2"/>
                        <a:buChar char="n"/>
                        <a:defRPr sz="2400" b="0" i="0" u="none" kern="1200" baseline="0">
                          <a:solidFill>
                            <a:schemeClr val="tx1"/>
                          </a:solidFill>
                          <a:latin typeface="Tahoma" panose="020B060403050404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folHlink"/>
                        </a:buClr>
                        <a:buSzPct val="50000"/>
                        <a:buFont typeface="Wingdings" panose="05000000000000000000" pitchFamily="2" charset="2"/>
                        <a:buChar char="n"/>
                        <a:defRPr sz="2000" b="0" i="0" u="none" kern="1200" baseline="0">
                          <a:solidFill>
                            <a:schemeClr val="tx1"/>
                          </a:solidFill>
                          <a:latin typeface="Tahoma" panose="020B060403050404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55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accent1"/>
                        </a:buClr>
                        <a:buSzPct val="50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5pPr>
                    </a:lstStyle>
                    <a:p>
                      <a:pPr marL="0" lvl="0" indent="0">
                        <a:buNone/>
                      </a:pPr>
                      <a:r>
                        <a:rPr lang="zh-CN" altLang="en-US" sz="1795" b="1" dirty="0">
                          <a:latin typeface="楷体" panose="02010609060101010101" charset="-122"/>
                          <a:ea typeface="楷体" panose="02010609060101010101" charset="-122"/>
                          <a:cs typeface="楷体" panose="02010609060101010101" charset="-122"/>
                          <a:sym typeface="+mn-ea"/>
                        </a:rPr>
                        <a:t>都发生在</a:t>
                      </a:r>
                      <a:r>
                        <a:rPr lang="en-US" altLang="zh-CN" sz="1795" b="1" dirty="0">
                          <a:latin typeface="楷体" panose="02010609060101010101" charset="-122"/>
                          <a:ea typeface="楷体" panose="02010609060101010101" charset="-122"/>
                          <a:cs typeface="楷体" panose="02010609060101010101" charset="-122"/>
                          <a:sym typeface="+mn-ea"/>
                        </a:rPr>
                        <a:t>19</a:t>
                      </a:r>
                      <a:r>
                        <a:rPr lang="zh-CN" altLang="en-US" sz="1795" b="1" dirty="0">
                          <a:latin typeface="楷体" panose="02010609060101010101" charset="-122"/>
                          <a:ea typeface="楷体" panose="02010609060101010101" charset="-122"/>
                          <a:cs typeface="楷体" panose="02010609060101010101" charset="-122"/>
                          <a:sym typeface="+mn-ea"/>
                        </a:rPr>
                        <a:t>世纪</a:t>
                      </a:r>
                      <a:r>
                        <a:rPr lang="en-US" altLang="zh-CN" sz="1795" b="1" dirty="0">
                          <a:latin typeface="楷体" panose="02010609060101010101" charset="-122"/>
                          <a:ea typeface="楷体" panose="02010609060101010101" charset="-122"/>
                          <a:cs typeface="楷体" panose="02010609060101010101" charset="-122"/>
                          <a:sym typeface="+mn-ea"/>
                        </a:rPr>
                        <a:t>60</a:t>
                      </a:r>
                      <a:r>
                        <a:rPr lang="zh-CN" altLang="en-US" sz="1795" b="1" dirty="0">
                          <a:latin typeface="楷体" panose="02010609060101010101" charset="-122"/>
                          <a:ea typeface="楷体" panose="02010609060101010101" charset="-122"/>
                          <a:cs typeface="楷体" panose="02010609060101010101" charset="-122"/>
                          <a:sym typeface="+mn-ea"/>
                        </a:rPr>
                        <a:t>年代，都是</a:t>
                      </a:r>
                      <a:r>
                        <a:rPr lang="zh-CN" altLang="en-US" sz="1795" b="1" dirty="0">
                          <a:solidFill>
                            <a:srgbClr val="FF0000"/>
                          </a:solidFill>
                          <a:latin typeface="楷体" panose="02010609060101010101" charset="-122"/>
                          <a:ea typeface="楷体" panose="02010609060101010101" charset="-122"/>
                          <a:cs typeface="楷体" panose="02010609060101010101" charset="-122"/>
                          <a:sym typeface="+mn-ea"/>
                        </a:rPr>
                        <a:t>资本主义经济发展受阻碍</a:t>
                      </a:r>
                      <a:endParaRPr lang="zh-CN" altLang="en-US" sz="1795" b="1" dirty="0">
                        <a:latin typeface="楷体" panose="02010609060101010101" charset="-122"/>
                        <a:ea typeface="楷体" panose="02010609060101010101" charset="-122"/>
                      </a:endParaRPr>
                    </a:p>
                  </a:txBody>
                  <a:tcPr marL="67333" marR="67333" marT="35013" marB="35013" anchor="ctr" anchorCtr="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44170">
                <a:tc vMerge="1">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tcPr>
                </a:tc>
                <a:tc>
                  <a:txBody>
                    <a:bodyPr/>
                    <a:lstStyle>
                      <a:lvl1pPr marL="342900" lvl="0" indent="-34290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Char char="n"/>
                        <a:defRPr sz="2800" u="none" kern="1200" baseline="0">
                          <a:solidFill>
                            <a:schemeClr val="tx1"/>
                          </a:solidFill>
                          <a:latin typeface="Tahoma" panose="020B060403050404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hlink"/>
                        </a:buClr>
                        <a:buSzPct val="55000"/>
                        <a:buFont typeface="Wingdings" panose="05000000000000000000" pitchFamily="2" charset="2"/>
                        <a:buChar char="n"/>
                        <a:defRPr sz="2400" b="0" i="0" u="none" kern="1200" baseline="0">
                          <a:solidFill>
                            <a:schemeClr val="tx1"/>
                          </a:solidFill>
                          <a:latin typeface="Tahoma" panose="020B060403050404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folHlink"/>
                        </a:buClr>
                        <a:buSzPct val="50000"/>
                        <a:buFont typeface="Wingdings" panose="05000000000000000000" pitchFamily="2" charset="2"/>
                        <a:buChar char="n"/>
                        <a:defRPr sz="2000" b="0" i="0" u="none" kern="1200" baseline="0">
                          <a:solidFill>
                            <a:schemeClr val="tx1"/>
                          </a:solidFill>
                          <a:latin typeface="Tahoma" panose="020B060403050404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55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accent1"/>
                        </a:buClr>
                        <a:buSzPct val="50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5pPr>
                    </a:lstStyle>
                    <a:p>
                      <a:pPr marL="0" lvl="0" indent="0">
                        <a:buNone/>
                      </a:pPr>
                      <a:r>
                        <a:rPr lang="zh-CN" altLang="en-US" sz="1795" b="1" dirty="0">
                          <a:solidFill>
                            <a:srgbClr val="000066"/>
                          </a:solidFill>
                          <a:latin typeface="楷体" panose="02010609060101010101" charset="-122"/>
                          <a:ea typeface="楷体" panose="02010609060101010101" charset="-122"/>
                        </a:rPr>
                        <a:t>性质相同</a:t>
                      </a:r>
                      <a:endParaRPr lang="zh-CN" altLang="en-US" sz="1795" b="1" dirty="0">
                        <a:solidFill>
                          <a:srgbClr val="000066"/>
                        </a:solidFill>
                        <a:latin typeface="楷体" panose="02010609060101010101" charset="-122"/>
                        <a:ea typeface="楷体" panose="02010609060101010101" charset="-122"/>
                      </a:endParaRPr>
                    </a:p>
                  </a:txBody>
                  <a:tcPr marL="67333" marR="67333" marT="35013" marB="35013" anchor="ctr" anchorCtr="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Char char="n"/>
                        <a:defRPr sz="2800" u="none" kern="1200" baseline="0">
                          <a:solidFill>
                            <a:schemeClr val="tx1"/>
                          </a:solidFill>
                          <a:latin typeface="Tahoma" panose="020B060403050404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hlink"/>
                        </a:buClr>
                        <a:buSzPct val="55000"/>
                        <a:buFont typeface="Wingdings" panose="05000000000000000000" pitchFamily="2" charset="2"/>
                        <a:buChar char="n"/>
                        <a:defRPr sz="2400" b="0" i="0" u="none" kern="1200" baseline="0">
                          <a:solidFill>
                            <a:schemeClr val="tx1"/>
                          </a:solidFill>
                          <a:latin typeface="Tahoma" panose="020B060403050404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folHlink"/>
                        </a:buClr>
                        <a:buSzPct val="50000"/>
                        <a:buFont typeface="Wingdings" panose="05000000000000000000" pitchFamily="2" charset="2"/>
                        <a:buChar char="n"/>
                        <a:defRPr sz="2000" b="0" i="0" u="none" kern="1200" baseline="0">
                          <a:solidFill>
                            <a:schemeClr val="tx1"/>
                          </a:solidFill>
                          <a:latin typeface="Tahoma" panose="020B060403050404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55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accent1"/>
                        </a:buClr>
                        <a:buSzPct val="50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5pPr>
                    </a:lstStyle>
                    <a:p>
                      <a:pPr marL="0" lvl="0" indent="0">
                        <a:buNone/>
                      </a:pPr>
                      <a:r>
                        <a:rPr lang="zh-CN" altLang="en-US" sz="1795" b="1" dirty="0">
                          <a:latin typeface="楷体" panose="02010609060101010101" charset="-122"/>
                          <a:ea typeface="楷体" panose="02010609060101010101" charset="-122"/>
                          <a:sym typeface="+mn-ea"/>
                        </a:rPr>
                        <a:t>都是</a:t>
                      </a:r>
                      <a:r>
                        <a:rPr lang="zh-CN" altLang="en-US" sz="1795" b="1" dirty="0">
                          <a:solidFill>
                            <a:srgbClr val="FF0000"/>
                          </a:solidFill>
                          <a:latin typeface="楷体" panose="02010609060101010101" charset="-122"/>
                          <a:ea typeface="楷体" panose="02010609060101010101" charset="-122"/>
                          <a:cs typeface="楷体" panose="02010609060101010101" charset="-122"/>
                          <a:sym typeface="+mn-ea"/>
                        </a:rPr>
                        <a:t>自上而下的资产阶级性质</a:t>
                      </a:r>
                      <a:r>
                        <a:rPr lang="zh-CN" altLang="en-US" sz="1795" b="1" dirty="0">
                          <a:latin typeface="楷体" panose="02010609060101010101" charset="-122"/>
                          <a:ea typeface="楷体" panose="02010609060101010101" charset="-122"/>
                          <a:sym typeface="+mn-ea"/>
                        </a:rPr>
                        <a:t>的改革</a:t>
                      </a:r>
                      <a:endParaRPr lang="zh-CN" altLang="en-US" sz="1795" b="1" dirty="0">
                        <a:latin typeface="楷体" panose="02010609060101010101" charset="-122"/>
                        <a:ea typeface="楷体" panose="02010609060101010101" charset="-122"/>
                      </a:endParaRPr>
                    </a:p>
                  </a:txBody>
                  <a:tcPr marL="67333" marR="67333" marT="35013" marB="35013" anchor="ctr" anchorCtr="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53695">
                <a:tc vMerge="1">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tcPr>
                </a:tc>
                <a:tc>
                  <a:txBody>
                    <a:bodyPr/>
                    <a:lstStyle>
                      <a:lvl1pPr marL="342900" lvl="0" indent="-34290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Char char="n"/>
                        <a:defRPr sz="2800" u="none" kern="1200" baseline="0">
                          <a:solidFill>
                            <a:schemeClr val="tx1"/>
                          </a:solidFill>
                          <a:latin typeface="Tahoma" panose="020B060403050404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hlink"/>
                        </a:buClr>
                        <a:buSzPct val="55000"/>
                        <a:buFont typeface="Wingdings" panose="05000000000000000000" pitchFamily="2" charset="2"/>
                        <a:buChar char="n"/>
                        <a:defRPr sz="2400" b="0" i="0" u="none" kern="1200" baseline="0">
                          <a:solidFill>
                            <a:schemeClr val="tx1"/>
                          </a:solidFill>
                          <a:latin typeface="Tahoma" panose="020B060403050404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folHlink"/>
                        </a:buClr>
                        <a:buSzPct val="50000"/>
                        <a:buFont typeface="Wingdings" panose="05000000000000000000" pitchFamily="2" charset="2"/>
                        <a:buChar char="n"/>
                        <a:defRPr sz="2000" b="0" i="0" u="none" kern="1200" baseline="0">
                          <a:solidFill>
                            <a:schemeClr val="tx1"/>
                          </a:solidFill>
                          <a:latin typeface="Tahoma" panose="020B060403050404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55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accent1"/>
                        </a:buClr>
                        <a:buSzPct val="50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5pPr>
                    </a:lstStyle>
                    <a:p>
                      <a:pPr marL="0" lvl="0" indent="0">
                        <a:buNone/>
                      </a:pPr>
                      <a:r>
                        <a:rPr lang="zh-CN" altLang="en-US" sz="1795" b="1" dirty="0">
                          <a:solidFill>
                            <a:srgbClr val="000066"/>
                          </a:solidFill>
                          <a:latin typeface="楷体" panose="02010609060101010101" charset="-122"/>
                          <a:ea typeface="楷体" panose="02010609060101010101" charset="-122"/>
                        </a:rPr>
                        <a:t>结果相同</a:t>
                      </a:r>
                      <a:endParaRPr lang="zh-CN" altLang="en-US" sz="1795" b="1" dirty="0">
                        <a:solidFill>
                          <a:srgbClr val="990033"/>
                        </a:solidFill>
                        <a:latin typeface="楷体" panose="02010609060101010101" charset="-122"/>
                        <a:ea typeface="楷体" panose="02010609060101010101" charset="-122"/>
                      </a:endParaRPr>
                    </a:p>
                  </a:txBody>
                  <a:tcPr marL="67333" marR="67333" marT="35013" marB="35013" anchor="ctr" anchorCtr="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Char char="n"/>
                        <a:defRPr sz="2800" u="none" kern="1200" baseline="0">
                          <a:solidFill>
                            <a:schemeClr val="tx1"/>
                          </a:solidFill>
                          <a:latin typeface="Tahoma" panose="020B060403050404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hlink"/>
                        </a:buClr>
                        <a:buSzPct val="55000"/>
                        <a:buFont typeface="Wingdings" panose="05000000000000000000" pitchFamily="2" charset="2"/>
                        <a:buChar char="n"/>
                        <a:defRPr sz="2400" b="0" i="0" u="none" kern="1200" baseline="0">
                          <a:solidFill>
                            <a:schemeClr val="tx1"/>
                          </a:solidFill>
                          <a:latin typeface="Tahoma" panose="020B060403050404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folHlink"/>
                        </a:buClr>
                        <a:buSzPct val="50000"/>
                        <a:buFont typeface="Wingdings" panose="05000000000000000000" pitchFamily="2" charset="2"/>
                        <a:buChar char="n"/>
                        <a:defRPr sz="2000" b="0" i="0" u="none" kern="1200" baseline="0">
                          <a:solidFill>
                            <a:schemeClr val="tx1"/>
                          </a:solidFill>
                          <a:latin typeface="Tahoma" panose="020B060403050404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55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accent1"/>
                        </a:buClr>
                        <a:buSzPct val="50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5pPr>
                    </a:lstStyle>
                    <a:p>
                      <a:pPr marL="0" lvl="0" indent="0">
                        <a:buNone/>
                      </a:pPr>
                      <a:r>
                        <a:rPr lang="zh-CN" altLang="en-US" sz="1795" b="1" dirty="0">
                          <a:latin typeface="楷体" panose="02010609060101010101" charset="-122"/>
                          <a:ea typeface="楷体" panose="02010609060101010101" charset="-122"/>
                          <a:cs typeface="楷体" panose="02010609060101010101" charset="-122"/>
                          <a:sym typeface="+mn-ea"/>
                        </a:rPr>
                        <a:t>都</a:t>
                      </a:r>
                      <a:r>
                        <a:rPr lang="zh-CN" altLang="en-US" sz="1795" b="1" dirty="0">
                          <a:solidFill>
                            <a:srgbClr val="FF0000"/>
                          </a:solidFill>
                          <a:latin typeface="楷体" panose="02010609060101010101" charset="-122"/>
                          <a:ea typeface="楷体" panose="02010609060101010101" charset="-122"/>
                          <a:cs typeface="楷体" panose="02010609060101010101" charset="-122"/>
                          <a:sym typeface="+mn-ea"/>
                        </a:rPr>
                        <a:t>成功</a:t>
                      </a:r>
                      <a:r>
                        <a:rPr lang="zh-CN" altLang="en-US" sz="1795" b="1" dirty="0">
                          <a:latin typeface="楷体" panose="02010609060101010101" charset="-122"/>
                          <a:ea typeface="楷体" panose="02010609060101010101" charset="-122"/>
                          <a:cs typeface="楷体" panose="02010609060101010101" charset="-122"/>
                          <a:sym typeface="+mn-ea"/>
                        </a:rPr>
                        <a:t>了</a:t>
                      </a:r>
                      <a:r>
                        <a:rPr lang="en-US" altLang="zh-CN" sz="1795" b="1" dirty="0">
                          <a:latin typeface="楷体" panose="02010609060101010101" charset="-122"/>
                          <a:ea typeface="楷体" panose="02010609060101010101" charset="-122"/>
                          <a:cs typeface="楷体" panose="02010609060101010101" charset="-122"/>
                          <a:sym typeface="+mn-ea"/>
                        </a:rPr>
                        <a:t>,</a:t>
                      </a:r>
                      <a:r>
                        <a:rPr lang="zh-CN" altLang="en-US" sz="1795" b="1" dirty="0">
                          <a:latin typeface="楷体" panose="02010609060101010101" charset="-122"/>
                          <a:ea typeface="楷体" panose="02010609060101010101" charset="-122"/>
                          <a:cs typeface="楷体" panose="02010609060101010101" charset="-122"/>
                          <a:sym typeface="+mn-ea"/>
                        </a:rPr>
                        <a:t>且两国都</a:t>
                      </a:r>
                      <a:r>
                        <a:rPr lang="zh-CN" altLang="en-US" sz="1795" b="1" dirty="0">
                          <a:solidFill>
                            <a:srgbClr val="FF0000"/>
                          </a:solidFill>
                          <a:latin typeface="楷体" panose="02010609060101010101" charset="-122"/>
                          <a:ea typeface="楷体" panose="02010609060101010101" charset="-122"/>
                          <a:cs typeface="楷体" panose="02010609060101010101" charset="-122"/>
                          <a:sym typeface="+mn-ea"/>
                        </a:rPr>
                        <a:t>走上了资本主义道路</a:t>
                      </a:r>
                      <a:endParaRPr lang="zh-CN" altLang="en-US" sz="1795" b="1" dirty="0">
                        <a:latin typeface="楷体" panose="02010609060101010101" charset="-122"/>
                        <a:ea typeface="楷体" panose="02010609060101010101" charset="-122"/>
                      </a:endParaRPr>
                    </a:p>
                  </a:txBody>
                  <a:tcPr marL="67333" marR="67333" marT="35013" marB="35013" anchor="ctr" anchorCtr="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44170">
                <a:tc vMerge="1">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B w="12700" cap="flat" cmpd="sng">
                      <a:solidFill>
                        <a:schemeClr val="tx1"/>
                      </a:solidFill>
                      <a:prstDash val="solid"/>
                      <a:headEnd type="none" w="med" len="med"/>
                      <a:tailEnd type="none" w="med" len="med"/>
                    </a:lnB>
                  </a:tcPr>
                </a:tc>
                <a:tc>
                  <a:txBody>
                    <a:bodyPr/>
                    <a:lstStyle>
                      <a:lvl1pPr marL="342900" lvl="0" indent="-34290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Char char="n"/>
                        <a:defRPr sz="2800" u="none" kern="1200" baseline="0">
                          <a:solidFill>
                            <a:schemeClr val="tx1"/>
                          </a:solidFill>
                          <a:latin typeface="Tahoma" panose="020B060403050404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hlink"/>
                        </a:buClr>
                        <a:buSzPct val="55000"/>
                        <a:buFont typeface="Wingdings" panose="05000000000000000000" pitchFamily="2" charset="2"/>
                        <a:buChar char="n"/>
                        <a:defRPr sz="2400" b="0" i="0" u="none" kern="1200" baseline="0">
                          <a:solidFill>
                            <a:schemeClr val="tx1"/>
                          </a:solidFill>
                          <a:latin typeface="Tahoma" panose="020B060403050404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folHlink"/>
                        </a:buClr>
                        <a:buSzPct val="50000"/>
                        <a:buFont typeface="Wingdings" panose="05000000000000000000" pitchFamily="2" charset="2"/>
                        <a:buChar char="n"/>
                        <a:defRPr sz="2000" b="0" i="0" u="none" kern="1200" baseline="0">
                          <a:solidFill>
                            <a:schemeClr val="tx1"/>
                          </a:solidFill>
                          <a:latin typeface="Tahoma" panose="020B060403050404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55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accent1"/>
                        </a:buClr>
                        <a:buSzPct val="50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5pPr>
                    </a:lstStyle>
                    <a:p>
                      <a:pPr marL="0" lvl="0" indent="0">
                        <a:buNone/>
                      </a:pPr>
                      <a:r>
                        <a:rPr lang="zh-CN" altLang="en-US" sz="1795" b="1" dirty="0">
                          <a:solidFill>
                            <a:srgbClr val="000066"/>
                          </a:solidFill>
                          <a:latin typeface="楷体" panose="02010609060101010101" charset="-122"/>
                          <a:ea typeface="楷体" panose="02010609060101010101" charset="-122"/>
                        </a:rPr>
                        <a:t>局限性相同</a:t>
                      </a:r>
                      <a:endParaRPr lang="zh-CN" altLang="en-US" sz="1795" b="1" dirty="0">
                        <a:solidFill>
                          <a:srgbClr val="990033"/>
                        </a:solidFill>
                        <a:latin typeface="楷体" panose="02010609060101010101" charset="-122"/>
                        <a:ea typeface="楷体" panose="02010609060101010101" charset="-122"/>
                      </a:endParaRPr>
                    </a:p>
                  </a:txBody>
                  <a:tcPr marL="67333" marR="67333" marT="35013" marB="35013" anchor="ctr" anchorCtr="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Char char="n"/>
                        <a:defRPr sz="2800" u="none" kern="1200" baseline="0">
                          <a:solidFill>
                            <a:schemeClr val="tx1"/>
                          </a:solidFill>
                          <a:latin typeface="Tahoma" panose="020B060403050404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hlink"/>
                        </a:buClr>
                        <a:buSzPct val="55000"/>
                        <a:buFont typeface="Wingdings" panose="05000000000000000000" pitchFamily="2" charset="2"/>
                        <a:buChar char="n"/>
                        <a:defRPr sz="2400" b="0" i="0" u="none" kern="1200" baseline="0">
                          <a:solidFill>
                            <a:schemeClr val="tx1"/>
                          </a:solidFill>
                          <a:latin typeface="Tahoma" panose="020B060403050404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folHlink"/>
                        </a:buClr>
                        <a:buSzPct val="50000"/>
                        <a:buFont typeface="Wingdings" panose="05000000000000000000" pitchFamily="2" charset="2"/>
                        <a:buChar char="n"/>
                        <a:defRPr sz="2000" b="0" i="0" u="none" kern="1200" baseline="0">
                          <a:solidFill>
                            <a:schemeClr val="tx1"/>
                          </a:solidFill>
                          <a:latin typeface="Tahoma" panose="020B060403050404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55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accent1"/>
                        </a:buClr>
                        <a:buSzPct val="50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5pPr>
                    </a:lstStyle>
                    <a:p>
                      <a:pPr marL="0" lvl="0" indent="0">
                        <a:buNone/>
                      </a:pPr>
                      <a:r>
                        <a:rPr lang="zh-CN" altLang="en-US" sz="1795" b="1" dirty="0">
                          <a:latin typeface="楷体" panose="02010609060101010101" charset="-122"/>
                          <a:ea typeface="楷体" panose="02010609060101010101" charset="-122"/>
                          <a:cs typeface="楷体" panose="02010609060101010101" charset="-122"/>
                          <a:sym typeface="+mn-ea"/>
                        </a:rPr>
                        <a:t>改革都不彻底</a:t>
                      </a:r>
                      <a:r>
                        <a:rPr lang="en-US" altLang="zh-CN" sz="1795" b="1" dirty="0">
                          <a:latin typeface="楷体" panose="02010609060101010101" charset="-122"/>
                          <a:ea typeface="楷体" panose="02010609060101010101" charset="-122"/>
                          <a:cs typeface="楷体" panose="02010609060101010101" charset="-122"/>
                          <a:sym typeface="+mn-ea"/>
                        </a:rPr>
                        <a:t>,</a:t>
                      </a:r>
                      <a:r>
                        <a:rPr lang="zh-CN" altLang="en-US" sz="1795" b="1" dirty="0">
                          <a:latin typeface="楷体" panose="02010609060101010101" charset="-122"/>
                          <a:ea typeface="楷体" panose="02010609060101010101" charset="-122"/>
                          <a:cs typeface="楷体" panose="02010609060101010101" charset="-122"/>
                          <a:sym typeface="+mn-ea"/>
                        </a:rPr>
                        <a:t>都</a:t>
                      </a:r>
                      <a:r>
                        <a:rPr lang="zh-CN" altLang="en-US" sz="1795" b="1" dirty="0">
                          <a:solidFill>
                            <a:srgbClr val="FF0000"/>
                          </a:solidFill>
                          <a:latin typeface="楷体" panose="02010609060101010101" charset="-122"/>
                          <a:ea typeface="楷体" panose="02010609060101010101" charset="-122"/>
                          <a:cs typeface="楷体" panose="02010609060101010101" charset="-122"/>
                          <a:sym typeface="+mn-ea"/>
                        </a:rPr>
                        <a:t>保留</a:t>
                      </a:r>
                      <a:r>
                        <a:rPr lang="zh-CN" altLang="en-US" sz="1795" b="1" dirty="0">
                          <a:latin typeface="楷体" panose="02010609060101010101" charset="-122"/>
                          <a:ea typeface="楷体" panose="02010609060101010101" charset="-122"/>
                          <a:cs typeface="楷体" panose="02010609060101010101" charset="-122"/>
                          <a:sym typeface="+mn-ea"/>
                        </a:rPr>
                        <a:t>了大量的</a:t>
                      </a:r>
                      <a:r>
                        <a:rPr lang="zh-CN" altLang="en-US" sz="1795" b="1" dirty="0">
                          <a:solidFill>
                            <a:srgbClr val="FF0000"/>
                          </a:solidFill>
                          <a:latin typeface="楷体" panose="02010609060101010101" charset="-122"/>
                          <a:ea typeface="楷体" panose="02010609060101010101" charset="-122"/>
                          <a:cs typeface="楷体" panose="02010609060101010101" charset="-122"/>
                          <a:sym typeface="+mn-ea"/>
                        </a:rPr>
                        <a:t>封建残余</a:t>
                      </a:r>
                      <a:endParaRPr lang="zh-CN" altLang="en-US" sz="1795" b="1" dirty="0">
                        <a:latin typeface="楷体" panose="02010609060101010101" charset="-122"/>
                        <a:ea typeface="楷体" panose="02010609060101010101" charset="-122"/>
                      </a:endParaRPr>
                    </a:p>
                  </a:txBody>
                  <a:tcPr marL="67333" marR="67333" marT="35013" marB="35013" anchor="ctr" anchorCtr="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44170">
                <a:tc rowSpan="4">
                  <a:txBody>
                    <a:bodyPr/>
                    <a:lstStyle>
                      <a:lvl1pPr marL="342900" lvl="0" indent="-34290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Char char="n"/>
                        <a:defRPr sz="2800" u="none" kern="1200" baseline="0">
                          <a:solidFill>
                            <a:schemeClr val="tx1"/>
                          </a:solidFill>
                          <a:latin typeface="Tahoma" panose="020B060403050404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hlink"/>
                        </a:buClr>
                        <a:buSzPct val="55000"/>
                        <a:buFont typeface="Wingdings" panose="05000000000000000000" pitchFamily="2" charset="2"/>
                        <a:buChar char="n"/>
                        <a:defRPr sz="2400" b="0" i="0" u="none" kern="1200" baseline="0">
                          <a:solidFill>
                            <a:schemeClr val="tx1"/>
                          </a:solidFill>
                          <a:latin typeface="Tahoma" panose="020B060403050404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folHlink"/>
                        </a:buClr>
                        <a:buSzPct val="50000"/>
                        <a:buFont typeface="Wingdings" panose="05000000000000000000" pitchFamily="2" charset="2"/>
                        <a:buChar char="n"/>
                        <a:defRPr sz="2000" b="0" i="0" u="none" kern="1200" baseline="0">
                          <a:solidFill>
                            <a:schemeClr val="tx1"/>
                          </a:solidFill>
                          <a:latin typeface="Tahoma" panose="020B060403050404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55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accent1"/>
                        </a:buClr>
                        <a:buSzPct val="50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5pPr>
                    </a:lstStyle>
                    <a:p>
                      <a:pPr marL="0" lvl="0" indent="0">
                        <a:buNone/>
                      </a:pPr>
                      <a:r>
                        <a:rPr lang="zh-CN" altLang="en-US" sz="1795" b="1" dirty="0">
                          <a:solidFill>
                            <a:srgbClr val="000066"/>
                          </a:solidFill>
                          <a:latin typeface="楷体" panose="02010609060101010101" charset="-122"/>
                          <a:ea typeface="楷体" panose="02010609060101010101" charset="-122"/>
                        </a:rPr>
                        <a:t>不同点</a:t>
                      </a:r>
                      <a:endParaRPr lang="zh-CN" altLang="en-US" sz="1795" b="1" dirty="0">
                        <a:solidFill>
                          <a:srgbClr val="000066"/>
                        </a:solidFill>
                        <a:latin typeface="楷体" panose="02010609060101010101" charset="-122"/>
                        <a:ea typeface="楷体" panose="02010609060101010101" charset="-122"/>
                      </a:endParaRPr>
                    </a:p>
                  </a:txBody>
                  <a:tcPr marL="67333" marR="67333" marT="35013" marB="35013" anchor="ctr" anchorCtr="1">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rowSpan="2">
                  <a:txBody>
                    <a:bodyPr/>
                    <a:lstStyle>
                      <a:lvl1pPr marL="342900" lvl="0" indent="-34290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Char char="n"/>
                        <a:defRPr sz="2800" u="none" kern="1200" baseline="0">
                          <a:solidFill>
                            <a:schemeClr val="tx1"/>
                          </a:solidFill>
                          <a:latin typeface="Tahoma" panose="020B060403050404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hlink"/>
                        </a:buClr>
                        <a:buSzPct val="55000"/>
                        <a:buFont typeface="Wingdings" panose="05000000000000000000" pitchFamily="2" charset="2"/>
                        <a:buChar char="n"/>
                        <a:defRPr sz="2400" b="0" i="0" u="none" kern="1200" baseline="0">
                          <a:solidFill>
                            <a:schemeClr val="tx1"/>
                          </a:solidFill>
                          <a:latin typeface="Tahoma" panose="020B060403050404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folHlink"/>
                        </a:buClr>
                        <a:buSzPct val="50000"/>
                        <a:buFont typeface="Wingdings" panose="05000000000000000000" pitchFamily="2" charset="2"/>
                        <a:buChar char="n"/>
                        <a:defRPr sz="2000" b="0" i="0" u="none" kern="1200" baseline="0">
                          <a:solidFill>
                            <a:schemeClr val="tx1"/>
                          </a:solidFill>
                          <a:latin typeface="Tahoma" panose="020B060403050404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55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accent1"/>
                        </a:buClr>
                        <a:buSzPct val="50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5pPr>
                    </a:lstStyle>
                    <a:p>
                      <a:pPr marL="0" lvl="0" indent="0">
                        <a:buNone/>
                      </a:pPr>
                      <a:r>
                        <a:rPr lang="zh-CN" altLang="en-US" sz="1795" b="1" dirty="0">
                          <a:solidFill>
                            <a:srgbClr val="000066"/>
                          </a:solidFill>
                          <a:latin typeface="楷体" panose="02010609060101010101" charset="-122"/>
                          <a:ea typeface="楷体" panose="02010609060101010101" charset="-122"/>
                        </a:rPr>
                        <a:t>原因不同</a:t>
                      </a:r>
                      <a:endParaRPr lang="zh-CN" altLang="en-US" sz="1795" b="1" dirty="0">
                        <a:solidFill>
                          <a:srgbClr val="003300"/>
                        </a:solidFill>
                        <a:latin typeface="楷体" panose="02010609060101010101" charset="-122"/>
                        <a:ea typeface="楷体" panose="02010609060101010101" charset="-122"/>
                      </a:endParaRPr>
                    </a:p>
                  </a:txBody>
                  <a:tcPr marL="67333" marR="67333" marT="35013" marB="35013" anchor="ctr" anchorCtr="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Char char="n"/>
                        <a:defRPr sz="2800" u="none" kern="1200" baseline="0">
                          <a:solidFill>
                            <a:schemeClr val="tx1"/>
                          </a:solidFill>
                          <a:latin typeface="Tahoma" panose="020B060403050404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hlink"/>
                        </a:buClr>
                        <a:buSzPct val="55000"/>
                        <a:buFont typeface="Wingdings" panose="05000000000000000000" pitchFamily="2" charset="2"/>
                        <a:buChar char="n"/>
                        <a:defRPr sz="2400" b="0" i="0" u="none" kern="1200" baseline="0">
                          <a:solidFill>
                            <a:schemeClr val="tx1"/>
                          </a:solidFill>
                          <a:latin typeface="Tahoma" panose="020B060403050404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folHlink"/>
                        </a:buClr>
                        <a:buSzPct val="50000"/>
                        <a:buFont typeface="Wingdings" panose="05000000000000000000" pitchFamily="2" charset="2"/>
                        <a:buChar char="n"/>
                        <a:defRPr sz="2000" b="0" i="0" u="none" kern="1200" baseline="0">
                          <a:solidFill>
                            <a:schemeClr val="tx1"/>
                          </a:solidFill>
                          <a:latin typeface="Tahoma" panose="020B060403050404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55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accent1"/>
                        </a:buClr>
                        <a:buSzPct val="50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5pPr>
                    </a:lstStyle>
                    <a:p>
                      <a:pPr marL="0" lvl="0" indent="0">
                        <a:buNone/>
                      </a:pPr>
                      <a:r>
                        <a:rPr lang="zh-CN" altLang="en-US" sz="1795" b="1" dirty="0">
                          <a:latin typeface="楷体" panose="02010609060101010101" charset="-122"/>
                          <a:ea typeface="楷体" panose="02010609060101010101" charset="-122"/>
                          <a:sym typeface="+mn-ea"/>
                        </a:rPr>
                        <a:t>俄国是由于国内农奴制危机引起的</a:t>
                      </a:r>
                      <a:endParaRPr lang="zh-CN" altLang="en-US" sz="1795" b="1" dirty="0">
                        <a:latin typeface="楷体" panose="02010609060101010101" charset="-122"/>
                        <a:ea typeface="楷体" panose="02010609060101010101" charset="-122"/>
                      </a:endParaRPr>
                    </a:p>
                  </a:txBody>
                  <a:tcPr marL="67333" marR="67333" marT="35013" marB="35013" anchor="ctr" anchorCtr="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44170">
                <a:tc vMerge="1">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tcPr>
                </a:tc>
                <a:tc vMerge="1">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B w="12700" cap="flat" cmpd="sng">
                      <a:solidFill>
                        <a:schemeClr val="tx1"/>
                      </a:solidFill>
                      <a:prstDash val="solid"/>
                      <a:headEnd type="none" w="med" len="med"/>
                      <a:tailEnd type="none" w="med" len="med"/>
                    </a:lnB>
                  </a:tcPr>
                </a:tc>
                <a:tc>
                  <a:txBody>
                    <a:bodyPr/>
                    <a:lstStyle>
                      <a:lvl1pPr marL="342900" lvl="0" indent="-34290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Char char="n"/>
                        <a:defRPr sz="2800" u="none" kern="1200" baseline="0">
                          <a:solidFill>
                            <a:schemeClr val="tx1"/>
                          </a:solidFill>
                          <a:latin typeface="Tahoma" panose="020B060403050404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hlink"/>
                        </a:buClr>
                        <a:buSzPct val="55000"/>
                        <a:buFont typeface="Wingdings" panose="05000000000000000000" pitchFamily="2" charset="2"/>
                        <a:buChar char="n"/>
                        <a:defRPr sz="2400" b="0" i="0" u="none" kern="1200" baseline="0">
                          <a:solidFill>
                            <a:schemeClr val="tx1"/>
                          </a:solidFill>
                          <a:latin typeface="Tahoma" panose="020B060403050404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folHlink"/>
                        </a:buClr>
                        <a:buSzPct val="50000"/>
                        <a:buFont typeface="Wingdings" panose="05000000000000000000" pitchFamily="2" charset="2"/>
                        <a:buChar char="n"/>
                        <a:defRPr sz="2000" b="0" i="0" u="none" kern="1200" baseline="0">
                          <a:solidFill>
                            <a:schemeClr val="tx1"/>
                          </a:solidFill>
                          <a:latin typeface="Tahoma" panose="020B060403050404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55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accent1"/>
                        </a:buClr>
                        <a:buSzPct val="50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5pPr>
                    </a:lstStyle>
                    <a:p>
                      <a:pPr marL="0" lvl="0" indent="0">
                        <a:buNone/>
                      </a:pPr>
                      <a:r>
                        <a:rPr lang="zh-CN" altLang="en-US" sz="1795" b="1" dirty="0">
                          <a:latin typeface="楷体" panose="02010609060101010101" charset="-122"/>
                          <a:ea typeface="楷体" panose="02010609060101010101" charset="-122"/>
                          <a:cs typeface="楷体" panose="02010609060101010101" charset="-122"/>
                          <a:sym typeface="+mn-ea"/>
                        </a:rPr>
                        <a:t>日本当时内忧外患</a:t>
                      </a:r>
                      <a:r>
                        <a:rPr lang="en-US" altLang="zh-CN" sz="1795" b="1" dirty="0">
                          <a:latin typeface="楷体" panose="02010609060101010101" charset="-122"/>
                          <a:ea typeface="楷体" panose="02010609060101010101" charset="-122"/>
                          <a:cs typeface="楷体" panose="02010609060101010101" charset="-122"/>
                          <a:sym typeface="+mn-ea"/>
                        </a:rPr>
                        <a:t>,</a:t>
                      </a:r>
                      <a:r>
                        <a:rPr lang="zh-CN" altLang="en-US" sz="1795" b="1" dirty="0">
                          <a:latin typeface="楷体" panose="02010609060101010101" charset="-122"/>
                          <a:ea typeface="楷体" panose="02010609060101010101" charset="-122"/>
                          <a:cs typeface="楷体" panose="02010609060101010101" charset="-122"/>
                          <a:sym typeface="+mn-ea"/>
                        </a:rPr>
                        <a:t>面临着严重的民族危机</a:t>
                      </a:r>
                      <a:endParaRPr lang="zh-CN" altLang="en-US" sz="1795" b="1" dirty="0">
                        <a:latin typeface="楷体" panose="02010609060101010101" charset="-122"/>
                        <a:ea typeface="楷体" panose="02010609060101010101" charset="-122"/>
                      </a:endParaRPr>
                    </a:p>
                  </a:txBody>
                  <a:tcPr marL="67333" marR="67333" marT="35013" marB="35013" anchor="ctr" anchorCtr="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44170">
                <a:tc vMerge="1">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tcPr>
                </a:tc>
                <a:tc rowSpan="2">
                  <a:txBody>
                    <a:bodyPr/>
                    <a:lstStyle>
                      <a:lvl1pPr marL="342900" lvl="0" indent="-34290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Char char="n"/>
                        <a:defRPr sz="2800" u="none" kern="1200" baseline="0">
                          <a:solidFill>
                            <a:schemeClr val="tx1"/>
                          </a:solidFill>
                          <a:latin typeface="Tahoma" panose="020B060403050404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hlink"/>
                        </a:buClr>
                        <a:buSzPct val="55000"/>
                        <a:buFont typeface="Wingdings" panose="05000000000000000000" pitchFamily="2" charset="2"/>
                        <a:buChar char="n"/>
                        <a:defRPr sz="2400" b="0" i="0" u="none" kern="1200" baseline="0">
                          <a:solidFill>
                            <a:schemeClr val="tx1"/>
                          </a:solidFill>
                          <a:latin typeface="Tahoma" panose="020B060403050404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folHlink"/>
                        </a:buClr>
                        <a:buSzPct val="50000"/>
                        <a:buFont typeface="Wingdings" panose="05000000000000000000" pitchFamily="2" charset="2"/>
                        <a:buChar char="n"/>
                        <a:defRPr sz="2000" b="0" i="0" u="none" kern="1200" baseline="0">
                          <a:solidFill>
                            <a:schemeClr val="tx1"/>
                          </a:solidFill>
                          <a:latin typeface="Tahoma" panose="020B060403050404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55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accent1"/>
                        </a:buClr>
                        <a:buSzPct val="50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5pPr>
                    </a:lstStyle>
                    <a:p>
                      <a:pPr marL="0" lvl="0" indent="0">
                        <a:buNone/>
                      </a:pPr>
                      <a:r>
                        <a:rPr lang="zh-CN" altLang="en-US" sz="1795" b="1" dirty="0">
                          <a:solidFill>
                            <a:srgbClr val="000066"/>
                          </a:solidFill>
                          <a:latin typeface="楷体" panose="02010609060101010101" charset="-122"/>
                          <a:ea typeface="楷体" panose="02010609060101010101" charset="-122"/>
                        </a:rPr>
                        <a:t>目的不同</a:t>
                      </a:r>
                      <a:endParaRPr lang="zh-CN" altLang="en-US" sz="1795" b="1" dirty="0">
                        <a:solidFill>
                          <a:srgbClr val="003300"/>
                        </a:solidFill>
                        <a:latin typeface="楷体" panose="02010609060101010101" charset="-122"/>
                        <a:ea typeface="楷体" panose="02010609060101010101" charset="-122"/>
                      </a:endParaRPr>
                    </a:p>
                  </a:txBody>
                  <a:tcPr marL="67333" marR="67333" marT="35013" marB="35013" anchor="ctr" anchorCtr="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Char char="n"/>
                        <a:defRPr sz="2800" u="none" kern="1200" baseline="0">
                          <a:solidFill>
                            <a:schemeClr val="tx1"/>
                          </a:solidFill>
                          <a:latin typeface="Tahoma" panose="020B060403050404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hlink"/>
                        </a:buClr>
                        <a:buSzPct val="55000"/>
                        <a:buFont typeface="Wingdings" panose="05000000000000000000" pitchFamily="2" charset="2"/>
                        <a:buChar char="n"/>
                        <a:defRPr sz="2400" b="0" i="0" u="none" kern="1200" baseline="0">
                          <a:solidFill>
                            <a:schemeClr val="tx1"/>
                          </a:solidFill>
                          <a:latin typeface="Tahoma" panose="020B060403050404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folHlink"/>
                        </a:buClr>
                        <a:buSzPct val="50000"/>
                        <a:buFont typeface="Wingdings" panose="05000000000000000000" pitchFamily="2" charset="2"/>
                        <a:buChar char="n"/>
                        <a:defRPr sz="2000" b="0" i="0" u="none" kern="1200" baseline="0">
                          <a:solidFill>
                            <a:schemeClr val="tx1"/>
                          </a:solidFill>
                          <a:latin typeface="Tahoma" panose="020B060403050404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55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accent1"/>
                        </a:buClr>
                        <a:buSzPct val="50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5pPr>
                    </a:lstStyle>
                    <a:p>
                      <a:pPr marL="0" lvl="0" indent="0">
                        <a:buNone/>
                      </a:pPr>
                      <a:r>
                        <a:rPr lang="zh-CN" altLang="en-US" sz="1795" b="1" dirty="0">
                          <a:latin typeface="楷体" panose="02010609060101010101" charset="-122"/>
                          <a:ea typeface="楷体" panose="02010609060101010101" charset="-122"/>
                          <a:cs typeface="楷体" panose="02010609060101010101" charset="-122"/>
                          <a:sym typeface="+mn-ea"/>
                        </a:rPr>
                        <a:t>俄国是为了防止人民革命</a:t>
                      </a:r>
                      <a:r>
                        <a:rPr lang="en-US" altLang="zh-CN" sz="1795" b="1" dirty="0">
                          <a:latin typeface="楷体" panose="02010609060101010101" charset="-122"/>
                          <a:ea typeface="楷体" panose="02010609060101010101" charset="-122"/>
                          <a:cs typeface="楷体" panose="02010609060101010101" charset="-122"/>
                          <a:sym typeface="+mn-ea"/>
                        </a:rPr>
                        <a:t>,</a:t>
                      </a:r>
                      <a:r>
                        <a:rPr lang="zh-CN" altLang="en-US" sz="1795" b="1" dirty="0">
                          <a:latin typeface="楷体" panose="02010609060101010101" charset="-122"/>
                          <a:ea typeface="楷体" panose="02010609060101010101" charset="-122"/>
                          <a:cs typeface="楷体" panose="02010609060101010101" charset="-122"/>
                          <a:sym typeface="+mn-ea"/>
                        </a:rPr>
                        <a:t>维护自己的统治而进行的</a:t>
                      </a:r>
                      <a:endParaRPr lang="zh-CN" altLang="en-US" sz="1795" b="1" dirty="0">
                        <a:latin typeface="楷体" panose="02010609060101010101" charset="-122"/>
                        <a:ea typeface="楷体" panose="02010609060101010101" charset="-122"/>
                      </a:endParaRPr>
                    </a:p>
                  </a:txBody>
                  <a:tcPr marL="67333" marR="67333" marT="35013" marB="35013" anchor="ctr" anchorCtr="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31800">
                <a:tc vMerge="1">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B w="28575" cap="flat" cmpd="sng">
                      <a:solidFill>
                        <a:schemeClr val="tx1"/>
                      </a:solidFill>
                      <a:prstDash val="solid"/>
                      <a:headEnd type="none" w="med" len="med"/>
                      <a:tailEnd type="none" w="med" len="med"/>
                    </a:lnB>
                  </a:tcPr>
                </a:tc>
                <a:tc vMerge="1">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B w="28575" cap="flat" cmpd="sng">
                      <a:solidFill>
                        <a:schemeClr val="tx1"/>
                      </a:solidFill>
                      <a:prstDash val="solid"/>
                      <a:headEnd type="none" w="med" len="med"/>
                      <a:tailEnd type="none" w="med" len="med"/>
                    </a:lnB>
                  </a:tcPr>
                </a:tc>
                <a:tc>
                  <a:txBody>
                    <a:bodyPr/>
                    <a:lstStyle>
                      <a:lvl1pPr marL="342900" lvl="0" indent="-34290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Char char="n"/>
                        <a:defRPr sz="2800" u="none" kern="1200" baseline="0">
                          <a:solidFill>
                            <a:schemeClr val="tx1"/>
                          </a:solidFill>
                          <a:latin typeface="Tahoma" panose="020B060403050404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hlink"/>
                        </a:buClr>
                        <a:buSzPct val="55000"/>
                        <a:buFont typeface="Wingdings" panose="05000000000000000000" pitchFamily="2" charset="2"/>
                        <a:buChar char="n"/>
                        <a:defRPr sz="2400" b="0" i="0" u="none" kern="1200" baseline="0">
                          <a:solidFill>
                            <a:schemeClr val="tx1"/>
                          </a:solidFill>
                          <a:latin typeface="Tahoma" panose="020B060403050404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folHlink"/>
                        </a:buClr>
                        <a:buSzPct val="50000"/>
                        <a:buFont typeface="Wingdings" panose="05000000000000000000" pitchFamily="2" charset="2"/>
                        <a:buChar char="n"/>
                        <a:defRPr sz="2000" b="0" i="0" u="none" kern="1200" baseline="0">
                          <a:solidFill>
                            <a:schemeClr val="tx1"/>
                          </a:solidFill>
                          <a:latin typeface="Tahoma" panose="020B060403050404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55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accent1"/>
                        </a:buClr>
                        <a:buSzPct val="50000"/>
                        <a:buFont typeface="Wingdings" panose="05000000000000000000" pitchFamily="2" charset="2"/>
                        <a:buChar char="n"/>
                        <a:defRPr sz="1800" b="0" i="0" u="none" kern="1200" baseline="0">
                          <a:solidFill>
                            <a:schemeClr val="tx1"/>
                          </a:solidFill>
                          <a:latin typeface="Tahoma" panose="020B0604030504040204" pitchFamily="34" charset="0"/>
                          <a:ea typeface="宋体" panose="02010600030101010101" pitchFamily="2" charset="-122"/>
                        </a:defRPr>
                      </a:lvl5pPr>
                    </a:lstStyle>
                    <a:p>
                      <a:pPr marL="0" lvl="0" indent="0">
                        <a:buNone/>
                      </a:pPr>
                      <a:r>
                        <a:rPr lang="zh-CN" altLang="en-US" sz="1795" b="1" dirty="0">
                          <a:latin typeface="楷体" panose="02010609060101010101" charset="-122"/>
                          <a:ea typeface="楷体" panose="02010609060101010101" charset="-122"/>
                          <a:cs typeface="楷体" panose="02010609060101010101" charset="-122"/>
                          <a:sym typeface="+mn-ea"/>
                        </a:rPr>
                        <a:t>日本是为了发展资本主义</a:t>
                      </a:r>
                      <a:r>
                        <a:rPr lang="en-US" altLang="zh-CN" sz="1795" b="1" dirty="0">
                          <a:latin typeface="楷体" panose="02010609060101010101" charset="-122"/>
                          <a:ea typeface="楷体" panose="02010609060101010101" charset="-122"/>
                          <a:cs typeface="楷体" panose="02010609060101010101" charset="-122"/>
                          <a:sym typeface="+mn-ea"/>
                        </a:rPr>
                        <a:t>,</a:t>
                      </a:r>
                      <a:r>
                        <a:rPr lang="zh-CN" altLang="en-US" sz="1795" b="1" dirty="0">
                          <a:latin typeface="楷体" panose="02010609060101010101" charset="-122"/>
                          <a:ea typeface="楷体" panose="02010609060101010101" charset="-122"/>
                          <a:cs typeface="楷体" panose="02010609060101010101" charset="-122"/>
                          <a:sym typeface="+mn-ea"/>
                        </a:rPr>
                        <a:t>摆脱外来的侵略而进行的改革</a:t>
                      </a:r>
                      <a:endParaRPr lang="zh-CN" altLang="en-US" sz="1795" b="1" dirty="0">
                        <a:latin typeface="楷体" panose="02010609060101010101" charset="-122"/>
                        <a:ea typeface="楷体" panose="02010609060101010101" charset="-122"/>
                      </a:endParaRPr>
                    </a:p>
                  </a:txBody>
                  <a:tcPr marL="67333" marR="67333" marT="35013" marB="35013" anchor="ctr" anchorCtr="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additive="base">
                                        <p:cTn id="18" dur="500" fill="hold"/>
                                        <p:tgtEl>
                                          <p:spTgt spid="9"/>
                                        </p:tgtEl>
                                        <p:attrNameLst>
                                          <p:attrName>ppt_x</p:attrName>
                                        </p:attrNameLst>
                                      </p:cBhvr>
                                      <p:tavLst>
                                        <p:tav tm="0">
                                          <p:val>
                                            <p:strVal val="#ppt_x"/>
                                          </p:val>
                                        </p:tav>
                                        <p:tav tm="100000">
                                          <p:val>
                                            <p:strVal val="#ppt_x"/>
                                          </p:val>
                                        </p:tav>
                                      </p:tavLst>
                                    </p:anim>
                                    <p:anim calcmode="lin" valueType="num">
                                      <p:cBhvr additive="base">
                                        <p:cTn id="19"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 calcmode="lin" valueType="num">
                                      <p:cBhvr additive="base">
                                        <p:cTn id="24" dur="500" fill="hold"/>
                                        <p:tgtEl>
                                          <p:spTgt spid="10"/>
                                        </p:tgtEl>
                                        <p:attrNameLst>
                                          <p:attrName>ppt_x</p:attrName>
                                        </p:attrNameLst>
                                      </p:cBhvr>
                                      <p:tavLst>
                                        <p:tav tm="0">
                                          <p:val>
                                            <p:strVal val="#ppt_x"/>
                                          </p:val>
                                        </p:tav>
                                        <p:tav tm="100000">
                                          <p:val>
                                            <p:strVal val="#ppt_x"/>
                                          </p:val>
                                        </p:tav>
                                      </p:tavLst>
                                    </p:anim>
                                    <p:anim calcmode="lin" valueType="num">
                                      <p:cBhvr additive="base">
                                        <p:cTn id="25"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52311"/>
                                        </p:tgtEl>
                                        <p:attrNameLst>
                                          <p:attrName>style.visibility</p:attrName>
                                        </p:attrNameLst>
                                      </p:cBhvr>
                                      <p:to>
                                        <p:strVal val="visible"/>
                                      </p:to>
                                    </p:set>
                                    <p:anim calcmode="lin" valueType="num">
                                      <p:cBhvr additive="base">
                                        <p:cTn id="30" dur="500" fill="hold"/>
                                        <p:tgtEl>
                                          <p:spTgt spid="52311"/>
                                        </p:tgtEl>
                                        <p:attrNameLst>
                                          <p:attrName>ppt_x</p:attrName>
                                        </p:attrNameLst>
                                      </p:cBhvr>
                                      <p:tavLst>
                                        <p:tav tm="0">
                                          <p:val>
                                            <p:strVal val="#ppt_x"/>
                                          </p:val>
                                        </p:tav>
                                        <p:tav tm="100000">
                                          <p:val>
                                            <p:strVal val="#ppt_x"/>
                                          </p:val>
                                        </p:tav>
                                      </p:tavLst>
                                    </p:anim>
                                    <p:anim calcmode="lin" valueType="num">
                                      <p:cBhvr additive="base">
                                        <p:cTn id="31" dur="500" fill="hold"/>
                                        <p:tgtEl>
                                          <p:spTgt spid="523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 name="文本框 20"/>
          <p:cNvSpPr txBox="1"/>
          <p:nvPr/>
        </p:nvSpPr>
        <p:spPr>
          <a:xfrm>
            <a:off x="635" y="-8255"/>
            <a:ext cx="1420495" cy="398780"/>
          </a:xfrm>
          <a:prstGeom prst="rect">
            <a:avLst/>
          </a:prstGeom>
          <a:noFill/>
          <a:ln w="9525">
            <a:noFill/>
          </a:ln>
        </p:spPr>
        <p:txBody>
          <a:bodyPr wrap="square" anchor="t">
            <a:spAutoFit/>
          </a:bodyPr>
          <a:p>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直击中考</a:t>
            </a:r>
            <a:endPar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endParaRPr>
          </a:p>
        </p:txBody>
      </p:sp>
      <p:sp>
        <p:nvSpPr>
          <p:cNvPr id="100" name="文本框 99"/>
          <p:cNvSpPr txBox="1"/>
          <p:nvPr/>
        </p:nvSpPr>
        <p:spPr>
          <a:xfrm>
            <a:off x="635" y="390208"/>
            <a:ext cx="5080000" cy="6462395"/>
          </a:xfrm>
          <a:prstGeom prst="rect">
            <a:avLst/>
          </a:prstGeom>
          <a:noFill/>
          <a:ln w="9525">
            <a:noFill/>
          </a:ln>
        </p:spPr>
        <p:txBody>
          <a:bodyPr>
            <a:spAutoFit/>
          </a:bodyPr>
          <a:p>
            <a:pPr indent="0"/>
            <a:r>
              <a:rPr lang="en-US" altLang="zh-CN" b="1">
                <a:latin typeface="楷体" panose="02010609060101010101" charset="-122"/>
                <a:ea typeface="楷体" panose="02010609060101010101" charset="-122"/>
                <a:cs typeface="楷体" panose="02010609060101010101" charset="-122"/>
              </a:rPr>
              <a:t>1</a:t>
            </a:r>
            <a:r>
              <a:rPr lang="zh-CN" altLang="en-US" b="1">
                <a:latin typeface="楷体" panose="02010609060101010101" charset="-122"/>
                <a:ea typeface="楷体" panose="02010609060101010101" charset="-122"/>
                <a:cs typeface="楷体" panose="02010609060101010101" charset="-122"/>
              </a:rPr>
              <a:t>、</a:t>
            </a:r>
            <a:r>
              <a:rPr lang="zh-CN" b="1">
                <a:solidFill>
                  <a:srgbClr val="FF0000"/>
                </a:solidFill>
                <a:latin typeface="楷体" panose="02010609060101010101" charset="-122"/>
                <a:ea typeface="楷体" panose="02010609060101010101" charset="-122"/>
                <a:cs typeface="楷体" panose="02010609060101010101" charset="-122"/>
              </a:rPr>
              <a:t>（</a:t>
            </a:r>
            <a:r>
              <a:rPr lang="en-US" b="1">
                <a:solidFill>
                  <a:srgbClr val="FF0000"/>
                </a:solidFill>
                <a:latin typeface="楷体" panose="02010609060101010101" charset="-122"/>
                <a:ea typeface="楷体" panose="02010609060101010101" charset="-122"/>
                <a:cs typeface="楷体" panose="02010609060101010101" charset="-122"/>
              </a:rPr>
              <a:t>2019</a:t>
            </a:r>
            <a:r>
              <a:rPr lang="zh-CN" b="1">
                <a:solidFill>
                  <a:srgbClr val="FF0000"/>
                </a:solidFill>
                <a:latin typeface="楷体" panose="02010609060101010101" charset="-122"/>
                <a:ea typeface="楷体" panose="02010609060101010101" charset="-122"/>
                <a:cs typeface="楷体" panose="02010609060101010101" charset="-122"/>
              </a:rPr>
              <a:t>年黑龙江齐齐哈尔）</a:t>
            </a:r>
            <a:r>
              <a:rPr lang="zh-CN" b="1">
                <a:latin typeface="楷体" panose="02010609060101010101" charset="-122"/>
                <a:ea typeface="楷体" panose="02010609060101010101" charset="-122"/>
                <a:cs typeface="楷体" panose="02010609060101010101" charset="-122"/>
              </a:rPr>
              <a:t>列夫</a:t>
            </a:r>
            <a:r>
              <a:rPr lang="en-US"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托尔斯泰在《安娜</a:t>
            </a:r>
            <a:r>
              <a:rPr lang="en-US"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卡列尼娜》中，借列文（同情农奴的农奴主）之口说：</a:t>
            </a:r>
            <a:r>
              <a:rPr lang="en-US"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现在我们这里，一切都翻了一个身，一切都刚刚开始安排。</a:t>
            </a:r>
            <a:r>
              <a:rPr lang="en-US"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列文说的这些变化是因为（    </a:t>
            </a:r>
            <a:r>
              <a:rPr lang="en-US" altLang="zh-CN" b="1">
                <a:latin typeface="楷体" panose="02010609060101010101" charset="-122"/>
                <a:ea typeface="楷体" panose="02010609060101010101" charset="-122"/>
                <a:cs typeface="楷体" panose="02010609060101010101" charset="-122"/>
              </a:rPr>
              <a:t> </a:t>
            </a:r>
            <a:r>
              <a:rPr lang="zh-CN" b="1">
                <a:latin typeface="楷体" panose="02010609060101010101" charset="-122"/>
                <a:ea typeface="楷体" panose="02010609060101010101" charset="-122"/>
                <a:cs typeface="楷体" panose="02010609060101010101" charset="-122"/>
              </a:rPr>
              <a:t>）</a:t>
            </a:r>
            <a:r>
              <a:rPr lang="en-US" b="1">
                <a:latin typeface="楷体" panose="02010609060101010101" charset="-122"/>
                <a:ea typeface="楷体" panose="02010609060101010101" charset="-122"/>
                <a:cs typeface="楷体" panose="02010609060101010101" charset="-122"/>
              </a:rPr>
              <a:t>A</a:t>
            </a:r>
            <a:r>
              <a:rPr lang="en-US" altLang="zh-CN" b="1">
                <a:latin typeface="楷体" panose="02010609060101010101" charset="-122"/>
                <a:ea typeface="楷体" panose="02010609060101010101" charset="-122"/>
                <a:cs typeface="楷体" panose="02010609060101010101" charset="-122"/>
              </a:rPr>
              <a:t>.</a:t>
            </a:r>
            <a:r>
              <a:rPr lang="en-US" b="1">
                <a:latin typeface="楷体" panose="02010609060101010101" charset="-122"/>
                <a:ea typeface="楷体" panose="02010609060101010101" charset="-122"/>
                <a:cs typeface="楷体" panose="02010609060101010101" charset="-122"/>
              </a:rPr>
              <a:t>1861</a:t>
            </a:r>
            <a:r>
              <a:rPr lang="zh-CN" b="1">
                <a:latin typeface="楷体" panose="02010609060101010101" charset="-122"/>
                <a:ea typeface="楷体" panose="02010609060101010101" charset="-122"/>
                <a:cs typeface="楷体" panose="02010609060101010101" charset="-122"/>
              </a:rPr>
              <a:t>年改革  </a:t>
            </a:r>
            <a:r>
              <a:rPr lang="en-US" b="1">
                <a:latin typeface="楷体" panose="02010609060101010101" charset="-122"/>
                <a:ea typeface="楷体" panose="02010609060101010101" charset="-122"/>
                <a:cs typeface="楷体" panose="02010609060101010101" charset="-122"/>
              </a:rPr>
              <a:t>B</a:t>
            </a:r>
            <a:r>
              <a:rPr lang="en-US" altLang="zh-CN"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彼得一世改革</a:t>
            </a:r>
            <a:r>
              <a:rPr lang="en-US" b="1">
                <a:latin typeface="楷体" panose="02010609060101010101" charset="-122"/>
                <a:ea typeface="楷体" panose="02010609060101010101" charset="-122"/>
                <a:cs typeface="楷体" panose="02010609060101010101" charset="-122"/>
              </a:rPr>
              <a:t>C</a:t>
            </a:r>
            <a:r>
              <a:rPr lang="en-US" altLang="zh-CN"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十月革命    </a:t>
            </a:r>
            <a:r>
              <a:rPr lang="en-US" b="1">
                <a:latin typeface="楷体" panose="02010609060101010101" charset="-122"/>
                <a:ea typeface="楷体" panose="02010609060101010101" charset="-122"/>
                <a:cs typeface="楷体" panose="02010609060101010101" charset="-122"/>
              </a:rPr>
              <a:t>D</a:t>
            </a:r>
            <a:r>
              <a:rPr lang="en-US" altLang="zh-CN" b="1">
                <a:latin typeface="楷体" panose="02010609060101010101" charset="-122"/>
                <a:ea typeface="楷体" panose="02010609060101010101" charset="-122"/>
                <a:cs typeface="楷体" panose="02010609060101010101" charset="-122"/>
              </a:rPr>
              <a:t>.</a:t>
            </a:r>
            <a:r>
              <a:rPr lang="zh-CN" b="1">
                <a:latin typeface="楷体" panose="02010609060101010101" charset="-122"/>
                <a:ea typeface="楷体" panose="02010609060101010101" charset="-122"/>
                <a:cs typeface="楷体" panose="02010609060101010101" charset="-122"/>
              </a:rPr>
              <a:t>苏联模式</a:t>
            </a:r>
            <a:endParaRPr lang="zh-CN" b="1">
              <a:latin typeface="楷体" panose="02010609060101010101" charset="-122"/>
              <a:ea typeface="楷体" panose="02010609060101010101" charset="-122"/>
              <a:cs typeface="楷体" panose="02010609060101010101" charset="-122"/>
            </a:endParaRPr>
          </a:p>
          <a:p>
            <a:pPr indent="0"/>
            <a:r>
              <a:rPr lang="en-US" altLang="zh-CN" b="1">
                <a:latin typeface="楷体" panose="02010609060101010101" charset="-122"/>
                <a:ea typeface="楷体" panose="02010609060101010101" charset="-122"/>
                <a:cs typeface="楷体" panose="02010609060101010101" charset="-122"/>
              </a:rPr>
              <a:t>2</a:t>
            </a:r>
            <a:r>
              <a:rPr lang="zh-CN" altLang="en-US" b="1">
                <a:latin typeface="楷体" panose="02010609060101010101" charset="-122"/>
                <a:ea typeface="楷体" panose="02010609060101010101" charset="-122"/>
                <a:cs typeface="楷体" panose="02010609060101010101" charset="-122"/>
              </a:rPr>
              <a:t>、</a:t>
            </a:r>
            <a:r>
              <a:rPr lang="zh-CN" altLang="en-US" b="1">
                <a:solidFill>
                  <a:srgbClr val="FF0000"/>
                </a:solidFill>
                <a:latin typeface="楷体" panose="02010609060101010101" charset="-122"/>
                <a:ea typeface="楷体" panose="02010609060101010101" charset="-122"/>
                <a:cs typeface="楷体" panose="02010609060101010101" charset="-122"/>
              </a:rPr>
              <a:t>（2019年四川绵阳）</a:t>
            </a:r>
            <a:r>
              <a:rPr lang="zh-CN" altLang="en-US" b="1">
                <a:latin typeface="楷体" panose="02010609060101010101" charset="-122"/>
                <a:ea typeface="楷体" panose="02010609060101010101" charset="-122"/>
                <a:cs typeface="楷体" panose="02010609060101010101" charset="-122"/>
              </a:rPr>
              <a:t>习近平说：“民生没有终点站，只有新起点。”下列涉及改善民生问题的有（    ）</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①俄国1861年改革 ②战时共产主义政策</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③罗斯福新政 ④家庭联产承包责任制</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A</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①②③ B</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②③④   C</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①③④  D</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①②④</a:t>
            </a:r>
            <a:endParaRPr lang="zh-CN" altLang="en-US" b="1">
              <a:latin typeface="楷体" panose="02010609060101010101" charset="-122"/>
              <a:ea typeface="楷体" panose="02010609060101010101" charset="-122"/>
              <a:cs typeface="楷体" panose="02010609060101010101" charset="-122"/>
            </a:endParaRPr>
          </a:p>
          <a:p>
            <a:pPr indent="0"/>
            <a:r>
              <a:rPr lang="en-US" altLang="zh-CN" b="1">
                <a:latin typeface="楷体" panose="02010609060101010101" charset="-122"/>
                <a:ea typeface="楷体" panose="02010609060101010101" charset="-122"/>
                <a:cs typeface="楷体" panose="02010609060101010101" charset="-122"/>
              </a:rPr>
              <a:t>3</a:t>
            </a:r>
            <a:r>
              <a:rPr lang="zh-CN" altLang="en-US" b="1">
                <a:latin typeface="楷体" panose="02010609060101010101" charset="-122"/>
                <a:ea typeface="楷体" panose="02010609060101010101" charset="-122"/>
                <a:cs typeface="楷体" panose="02010609060101010101" charset="-122"/>
              </a:rPr>
              <a:t>、</a:t>
            </a:r>
            <a:r>
              <a:rPr lang="zh-CN" altLang="en-US" b="1">
                <a:solidFill>
                  <a:srgbClr val="FF0000"/>
                </a:solidFill>
                <a:latin typeface="楷体" panose="02010609060101010101" charset="-122"/>
                <a:ea typeface="楷体" panose="02010609060101010101" charset="-122"/>
                <a:cs typeface="楷体" panose="02010609060101010101" charset="-122"/>
              </a:rPr>
              <a:t>（2019年黑龙江大庆）</a:t>
            </a:r>
            <a:r>
              <a:rPr lang="zh-CN" altLang="en-US" b="1">
                <a:latin typeface="楷体" panose="02010609060101010101" charset="-122"/>
                <a:ea typeface="楷体" panose="02010609060101010101" charset="-122"/>
                <a:cs typeface="楷体" panose="02010609060101010101" charset="-122"/>
              </a:rPr>
              <a:t>19世纪六七十年代，通过改革走上了资本主义道路两个国家是（   ）</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A</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德国、日本	   B</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俄国、日本	</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C</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德国、意大利	   D</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俄国、意大利</a:t>
            </a:r>
            <a:endParaRPr lang="zh-CN" altLang="en-US" b="1">
              <a:latin typeface="楷体" panose="02010609060101010101" charset="-122"/>
              <a:ea typeface="楷体" panose="02010609060101010101" charset="-122"/>
              <a:cs typeface="楷体" panose="02010609060101010101" charset="-122"/>
            </a:endParaRPr>
          </a:p>
          <a:p>
            <a:pPr indent="0"/>
            <a:r>
              <a:rPr lang="en-US" altLang="zh-CN" b="1">
                <a:latin typeface="楷体" panose="02010609060101010101" charset="-122"/>
                <a:ea typeface="楷体" panose="02010609060101010101" charset="-122"/>
                <a:cs typeface="楷体" panose="02010609060101010101" charset="-122"/>
                <a:sym typeface="+mn-ea"/>
              </a:rPr>
              <a:t>4</a:t>
            </a:r>
            <a:r>
              <a:rPr lang="zh-CN" altLang="en-US" b="1">
                <a:latin typeface="楷体" panose="02010609060101010101" charset="-122"/>
                <a:ea typeface="楷体" panose="02010609060101010101" charset="-122"/>
                <a:cs typeface="楷体" panose="02010609060101010101" charset="-122"/>
                <a:sym typeface="+mn-ea"/>
              </a:rPr>
              <a:t>、</a:t>
            </a:r>
            <a:r>
              <a:rPr lang="zh-CN" b="1">
                <a:solidFill>
                  <a:srgbClr val="FF0000"/>
                </a:solidFill>
                <a:latin typeface="楷体" panose="02010609060101010101" charset="-122"/>
                <a:ea typeface="楷体" panose="02010609060101010101" charset="-122"/>
                <a:cs typeface="楷体" panose="02010609060101010101" charset="-122"/>
                <a:sym typeface="+mn-ea"/>
              </a:rPr>
              <a:t>（</a:t>
            </a:r>
            <a:r>
              <a:rPr lang="en-US" b="1">
                <a:solidFill>
                  <a:srgbClr val="FF0000"/>
                </a:solidFill>
                <a:latin typeface="楷体" panose="02010609060101010101" charset="-122"/>
                <a:ea typeface="楷体" panose="02010609060101010101" charset="-122"/>
                <a:cs typeface="楷体" panose="02010609060101010101" charset="-122"/>
                <a:sym typeface="+mn-ea"/>
              </a:rPr>
              <a:t>2019</a:t>
            </a:r>
            <a:r>
              <a:rPr lang="zh-CN" b="1">
                <a:solidFill>
                  <a:srgbClr val="FF0000"/>
                </a:solidFill>
                <a:latin typeface="楷体" panose="02010609060101010101" charset="-122"/>
                <a:ea typeface="楷体" panose="02010609060101010101" charset="-122"/>
                <a:cs typeface="楷体" panose="02010609060101010101" charset="-122"/>
                <a:sym typeface="+mn-ea"/>
              </a:rPr>
              <a:t>年山东德州）</a:t>
            </a:r>
            <a:r>
              <a:rPr lang="zh-CN" b="1">
                <a:latin typeface="楷体" panose="02010609060101010101" charset="-122"/>
                <a:ea typeface="楷体" panose="02010609060101010101" charset="-122"/>
                <a:cs typeface="楷体" panose="02010609060101010101" charset="-122"/>
                <a:sym typeface="+mn-ea"/>
              </a:rPr>
              <a:t>斯塔夫里阿诺斯在《全球通史》中说：</a:t>
            </a:r>
            <a:r>
              <a:rPr lang="en-US" b="1">
                <a:latin typeface="楷体" panose="02010609060101010101" charset="-122"/>
                <a:ea typeface="楷体" panose="02010609060101010101" charset="-122"/>
                <a:cs typeface="楷体" panose="02010609060101010101" charset="-122"/>
                <a:sym typeface="+mn-ea"/>
              </a:rPr>
              <a:t>“</a:t>
            </a:r>
            <a:r>
              <a:rPr lang="zh-CN" b="1">
                <a:latin typeface="楷体" panose="02010609060101010101" charset="-122"/>
                <a:ea typeface="楷体" panose="02010609060101010101" charset="-122"/>
                <a:cs typeface="楷体" panose="02010609060101010101" charset="-122"/>
                <a:sym typeface="+mn-ea"/>
              </a:rPr>
              <a:t>现在，日本又以</a:t>
            </a:r>
            <a:r>
              <a:rPr lang="en-US" b="1">
                <a:latin typeface="楷体" panose="02010609060101010101" charset="-122"/>
                <a:ea typeface="楷体" panose="02010609060101010101" charset="-122"/>
                <a:cs typeface="楷体" panose="02010609060101010101" charset="-122"/>
                <a:sym typeface="+mn-ea"/>
              </a:rPr>
              <a:t>‘</a:t>
            </a:r>
            <a:r>
              <a:rPr lang="zh-CN" b="1">
                <a:latin typeface="楷体" panose="02010609060101010101" charset="-122"/>
                <a:ea typeface="楷体" panose="02010609060101010101" charset="-122"/>
                <a:cs typeface="楷体" panose="02010609060101010101" charset="-122"/>
                <a:sym typeface="+mn-ea"/>
              </a:rPr>
              <a:t>东方道德，西方技艺</a:t>
            </a:r>
            <a:r>
              <a:rPr lang="en-US" b="1">
                <a:latin typeface="楷体" panose="02010609060101010101" charset="-122"/>
                <a:ea typeface="楷体" panose="02010609060101010101" charset="-122"/>
                <a:cs typeface="楷体" panose="02010609060101010101" charset="-122"/>
                <a:sym typeface="+mn-ea"/>
              </a:rPr>
              <a:t>’</a:t>
            </a:r>
            <a:r>
              <a:rPr lang="zh-CN" b="1">
                <a:latin typeface="楷体" panose="02010609060101010101" charset="-122"/>
                <a:ea typeface="楷体" panose="02010609060101010101" charset="-122"/>
                <a:cs typeface="楷体" panose="02010609060101010101" charset="-122"/>
                <a:sym typeface="+mn-ea"/>
              </a:rPr>
              <a:t>为口号，向西方借用了它所盼望的东西。</a:t>
            </a:r>
            <a:r>
              <a:rPr lang="en-US" b="1">
                <a:latin typeface="楷体" panose="02010609060101010101" charset="-122"/>
                <a:ea typeface="楷体" panose="02010609060101010101" charset="-122"/>
                <a:cs typeface="楷体" panose="02010609060101010101" charset="-122"/>
                <a:sym typeface="+mn-ea"/>
              </a:rPr>
              <a:t>”</a:t>
            </a:r>
            <a:r>
              <a:rPr lang="zh-CN" b="1">
                <a:latin typeface="楷体" panose="02010609060101010101" charset="-122"/>
                <a:ea typeface="楷体" panose="02010609060101010101" charset="-122"/>
                <a:cs typeface="楷体" panose="02010609060101010101" charset="-122"/>
                <a:sym typeface="+mn-ea"/>
              </a:rPr>
              <a:t>为此，日本进行了哪次著名改革？（   ）</a:t>
            </a:r>
            <a:r>
              <a:rPr lang="en-US" b="1">
                <a:latin typeface="楷体" panose="02010609060101010101" charset="-122"/>
                <a:ea typeface="楷体" panose="02010609060101010101" charset="-122"/>
                <a:cs typeface="楷体" panose="02010609060101010101" charset="-122"/>
                <a:sym typeface="+mn-ea"/>
              </a:rPr>
              <a:t>A</a:t>
            </a:r>
            <a:r>
              <a:rPr lang="en-US" altLang="zh-CN" b="1">
                <a:latin typeface="楷体" panose="02010609060101010101" charset="-122"/>
                <a:ea typeface="楷体" panose="02010609060101010101" charset="-122"/>
                <a:cs typeface="楷体" panose="02010609060101010101" charset="-122"/>
                <a:sym typeface="+mn-ea"/>
              </a:rPr>
              <a:t>.</a:t>
            </a:r>
            <a:r>
              <a:rPr lang="zh-CN" b="1">
                <a:latin typeface="楷体" panose="02010609060101010101" charset="-122"/>
                <a:ea typeface="楷体" panose="02010609060101010101" charset="-122"/>
                <a:cs typeface="楷体" panose="02010609060101010101" charset="-122"/>
                <a:sym typeface="+mn-ea"/>
              </a:rPr>
              <a:t>大化改新     </a:t>
            </a:r>
            <a:r>
              <a:rPr lang="en-US" b="1">
                <a:latin typeface="楷体" panose="02010609060101010101" charset="-122"/>
                <a:ea typeface="楷体" panose="02010609060101010101" charset="-122"/>
                <a:cs typeface="楷体" panose="02010609060101010101" charset="-122"/>
                <a:sym typeface="+mn-ea"/>
              </a:rPr>
              <a:t>B</a:t>
            </a:r>
            <a:r>
              <a:rPr lang="en-US" altLang="zh-CN" b="1">
                <a:latin typeface="楷体" panose="02010609060101010101" charset="-122"/>
                <a:ea typeface="楷体" panose="02010609060101010101" charset="-122"/>
                <a:cs typeface="楷体" panose="02010609060101010101" charset="-122"/>
                <a:sym typeface="+mn-ea"/>
              </a:rPr>
              <a:t>.</a:t>
            </a:r>
            <a:r>
              <a:rPr lang="zh-CN" b="1">
                <a:latin typeface="楷体" panose="02010609060101010101" charset="-122"/>
                <a:ea typeface="楷体" panose="02010609060101010101" charset="-122"/>
                <a:cs typeface="楷体" panose="02010609060101010101" charset="-122"/>
                <a:sym typeface="+mn-ea"/>
              </a:rPr>
              <a:t>彼得一世改革  </a:t>
            </a:r>
            <a:endParaRPr lang="zh-CN" b="1">
              <a:latin typeface="楷体" panose="02010609060101010101" charset="-122"/>
              <a:ea typeface="楷体" panose="02010609060101010101" charset="-122"/>
              <a:cs typeface="楷体" panose="02010609060101010101" charset="-122"/>
              <a:sym typeface="+mn-ea"/>
            </a:endParaRPr>
          </a:p>
          <a:p>
            <a:pPr indent="0"/>
            <a:r>
              <a:rPr lang="en-US" b="1">
                <a:latin typeface="楷体" panose="02010609060101010101" charset="-122"/>
                <a:ea typeface="楷体" panose="02010609060101010101" charset="-122"/>
                <a:cs typeface="楷体" panose="02010609060101010101" charset="-122"/>
                <a:sym typeface="+mn-ea"/>
              </a:rPr>
              <a:t>C</a:t>
            </a:r>
            <a:r>
              <a:rPr lang="en-US" altLang="zh-CN" b="1">
                <a:latin typeface="楷体" panose="02010609060101010101" charset="-122"/>
                <a:ea typeface="楷体" panose="02010609060101010101" charset="-122"/>
                <a:cs typeface="楷体" panose="02010609060101010101" charset="-122"/>
                <a:sym typeface="+mn-ea"/>
              </a:rPr>
              <a:t>.</a:t>
            </a:r>
            <a:r>
              <a:rPr lang="en-US" b="1">
                <a:latin typeface="楷体" panose="02010609060101010101" charset="-122"/>
                <a:ea typeface="楷体" panose="02010609060101010101" charset="-122"/>
                <a:cs typeface="楷体" panose="02010609060101010101" charset="-122"/>
                <a:sym typeface="+mn-ea"/>
              </a:rPr>
              <a:t>1861</a:t>
            </a:r>
            <a:r>
              <a:rPr lang="zh-CN" b="1">
                <a:latin typeface="楷体" panose="02010609060101010101" charset="-122"/>
                <a:ea typeface="楷体" panose="02010609060101010101" charset="-122"/>
                <a:cs typeface="楷体" panose="02010609060101010101" charset="-122"/>
                <a:sym typeface="+mn-ea"/>
              </a:rPr>
              <a:t>年改革   </a:t>
            </a:r>
            <a:r>
              <a:rPr lang="en-US" b="1">
                <a:latin typeface="楷体" panose="02010609060101010101" charset="-122"/>
                <a:ea typeface="楷体" panose="02010609060101010101" charset="-122"/>
                <a:cs typeface="楷体" panose="02010609060101010101" charset="-122"/>
                <a:sym typeface="+mn-ea"/>
              </a:rPr>
              <a:t>D</a:t>
            </a:r>
            <a:r>
              <a:rPr lang="en-US" altLang="zh-CN" b="1">
                <a:latin typeface="楷体" panose="02010609060101010101" charset="-122"/>
                <a:ea typeface="楷体" panose="02010609060101010101" charset="-122"/>
                <a:cs typeface="楷体" panose="02010609060101010101" charset="-122"/>
                <a:sym typeface="+mn-ea"/>
              </a:rPr>
              <a:t>.</a:t>
            </a:r>
            <a:r>
              <a:rPr lang="zh-CN" b="1">
                <a:latin typeface="楷体" panose="02010609060101010101" charset="-122"/>
                <a:ea typeface="楷体" panose="02010609060101010101" charset="-122"/>
                <a:cs typeface="楷体" panose="02010609060101010101" charset="-122"/>
                <a:sym typeface="+mn-ea"/>
              </a:rPr>
              <a:t>明治维新</a:t>
            </a:r>
            <a:endParaRPr lang="zh-CN" altLang="en-US" b="1">
              <a:latin typeface="楷体" panose="02010609060101010101" charset="-122"/>
              <a:ea typeface="楷体" panose="02010609060101010101" charset="-122"/>
              <a:cs typeface="楷体" panose="02010609060101010101" charset="-122"/>
            </a:endParaRPr>
          </a:p>
        </p:txBody>
      </p:sp>
      <p:sp>
        <p:nvSpPr>
          <p:cNvPr id="2" name="文本框 1"/>
          <p:cNvSpPr txBox="1"/>
          <p:nvPr/>
        </p:nvSpPr>
        <p:spPr>
          <a:xfrm>
            <a:off x="1597025" y="1461135"/>
            <a:ext cx="356870" cy="460375"/>
          </a:xfrm>
          <a:prstGeom prst="rect">
            <a:avLst/>
          </a:prstGeom>
          <a:noFill/>
        </p:spPr>
        <p:txBody>
          <a:bodyPr wrap="square" rtlCol="0" anchor="t">
            <a:spAutoFit/>
          </a:bodyPr>
          <a:p>
            <a:r>
              <a:rPr lang="en-US" altLang="zh-CN" sz="2400" b="1">
                <a:solidFill>
                  <a:srgbClr val="FF0000"/>
                </a:solidFill>
                <a:latin typeface="楷体" panose="02010609060101010101" charset="-122"/>
                <a:ea typeface="楷体" panose="02010609060101010101" charset="-122"/>
                <a:cs typeface="楷体" panose="02010609060101010101" charset="-122"/>
                <a:sym typeface="+mn-ea"/>
              </a:rPr>
              <a:t>A</a:t>
            </a:r>
            <a:endParaRPr lang="en-US" altLang="zh-CN" sz="2400" b="1">
              <a:solidFill>
                <a:srgbClr val="FF0000"/>
              </a:solidFill>
              <a:latin typeface="楷体" panose="02010609060101010101" charset="-122"/>
              <a:ea typeface="楷体" panose="02010609060101010101" charset="-122"/>
              <a:cs typeface="楷体" panose="02010609060101010101" charset="-122"/>
              <a:sym typeface="+mn-ea"/>
            </a:endParaRPr>
          </a:p>
        </p:txBody>
      </p:sp>
      <p:sp>
        <p:nvSpPr>
          <p:cNvPr id="4" name="文本框 3"/>
          <p:cNvSpPr txBox="1"/>
          <p:nvPr/>
        </p:nvSpPr>
        <p:spPr>
          <a:xfrm>
            <a:off x="817245" y="2791460"/>
            <a:ext cx="356870" cy="460375"/>
          </a:xfrm>
          <a:prstGeom prst="rect">
            <a:avLst/>
          </a:prstGeom>
          <a:noFill/>
        </p:spPr>
        <p:txBody>
          <a:bodyPr wrap="square" rtlCol="0" anchor="t">
            <a:spAutoFit/>
          </a:bodyPr>
          <a:p>
            <a:r>
              <a:rPr lang="en-US" altLang="zh-CN" sz="2400" b="1">
                <a:solidFill>
                  <a:srgbClr val="FF0000"/>
                </a:solidFill>
                <a:latin typeface="楷体" panose="02010609060101010101" charset="-122"/>
                <a:ea typeface="楷体" panose="02010609060101010101" charset="-122"/>
                <a:cs typeface="楷体" panose="02010609060101010101" charset="-122"/>
                <a:sym typeface="+mn-ea"/>
              </a:rPr>
              <a:t>C</a:t>
            </a:r>
            <a:endParaRPr lang="en-US" altLang="zh-CN" sz="2400" b="1">
              <a:solidFill>
                <a:srgbClr val="FF0000"/>
              </a:solidFill>
              <a:latin typeface="楷体" panose="02010609060101010101" charset="-122"/>
              <a:ea typeface="楷体" panose="02010609060101010101" charset="-122"/>
              <a:cs typeface="楷体" panose="02010609060101010101" charset="-122"/>
              <a:sym typeface="+mn-ea"/>
            </a:endParaRPr>
          </a:p>
        </p:txBody>
      </p:sp>
      <p:sp>
        <p:nvSpPr>
          <p:cNvPr id="5" name="文本框 4"/>
          <p:cNvSpPr txBox="1"/>
          <p:nvPr/>
        </p:nvSpPr>
        <p:spPr>
          <a:xfrm>
            <a:off x="5080635" y="390525"/>
            <a:ext cx="7095490" cy="6185535"/>
          </a:xfrm>
          <a:prstGeom prst="rect">
            <a:avLst/>
          </a:prstGeom>
          <a:noFill/>
          <a:ln w="9525">
            <a:noFill/>
          </a:ln>
        </p:spPr>
        <p:txBody>
          <a:bodyPr wrap="square">
            <a:spAutoFit/>
          </a:bodyPr>
          <a:p>
            <a:pPr indent="0"/>
            <a:r>
              <a:rPr lang="en-US" altLang="zh-CN" b="1">
                <a:latin typeface="楷体" panose="02010609060101010101" charset="-122"/>
                <a:ea typeface="楷体" panose="02010609060101010101" charset="-122"/>
                <a:cs typeface="楷体" panose="02010609060101010101" charset="-122"/>
              </a:rPr>
              <a:t>5</a:t>
            </a:r>
            <a:r>
              <a:rPr lang="zh-CN" altLang="en-US" b="1">
                <a:latin typeface="楷体" panose="02010609060101010101" charset="-122"/>
                <a:ea typeface="楷体" panose="02010609060101010101" charset="-122"/>
                <a:cs typeface="楷体" panose="02010609060101010101" charset="-122"/>
              </a:rPr>
              <a:t>、</a:t>
            </a:r>
            <a:r>
              <a:rPr lang="en-US" altLang="zh-CN" b="1">
                <a:solidFill>
                  <a:srgbClr val="FF0000"/>
                </a:solidFill>
                <a:latin typeface="楷体" panose="02010609060101010101" charset="-122"/>
                <a:ea typeface="楷体" panose="02010609060101010101" charset="-122"/>
                <a:cs typeface="楷体" panose="02010609060101010101" charset="-122"/>
              </a:rPr>
              <a:t>（2019年山东枣庄）</a:t>
            </a:r>
            <a:r>
              <a:rPr lang="en-US" altLang="zh-CN" b="1">
                <a:latin typeface="楷体" panose="02010609060101010101" charset="-122"/>
                <a:ea typeface="楷体" panose="02010609060101010101" charset="-122"/>
                <a:cs typeface="楷体" panose="02010609060101010101" charset="-122"/>
              </a:rPr>
              <a:t>19世纪中后期，在日本出现了“公历取代了农历……天皇带头吃起了牛肉，官员们穿上了燕尾服；理发馆生意开始忙碌起来，男人们剪掉发辫，修剪成西式短发”等现象。这些现象的出现是由于明治政府</a:t>
            </a:r>
            <a:r>
              <a:rPr lang="zh-CN" altLang="en-US" b="1">
                <a:latin typeface="楷体" panose="02010609060101010101" charset="-122"/>
                <a:ea typeface="楷体" panose="02010609060101010101" charset="-122"/>
                <a:cs typeface="楷体" panose="02010609060101010101" charset="-122"/>
              </a:rPr>
              <a:t>（    ）</a:t>
            </a:r>
            <a:endParaRPr lang="en-US" altLang="zh-CN" b="1">
              <a:latin typeface="楷体" panose="02010609060101010101" charset="-122"/>
              <a:ea typeface="楷体" panose="02010609060101010101" charset="-122"/>
              <a:cs typeface="楷体" panose="02010609060101010101" charset="-122"/>
            </a:endParaRPr>
          </a:p>
          <a:p>
            <a:pPr indent="0"/>
            <a:r>
              <a:rPr lang="en-US" altLang="zh-CN" b="1">
                <a:latin typeface="楷体" panose="02010609060101010101" charset="-122"/>
                <a:ea typeface="楷体" panose="02010609060101010101" charset="-122"/>
                <a:cs typeface="楷体" panose="02010609060101010101" charset="-122"/>
              </a:rPr>
              <a:t>A.提倡“文明开化”      B.建立新式军队</a:t>
            </a:r>
            <a:endParaRPr lang="en-US" altLang="zh-CN" b="1">
              <a:latin typeface="楷体" panose="02010609060101010101" charset="-122"/>
              <a:ea typeface="楷体" panose="02010609060101010101" charset="-122"/>
              <a:cs typeface="楷体" panose="02010609060101010101" charset="-122"/>
            </a:endParaRPr>
          </a:p>
          <a:p>
            <a:pPr indent="0"/>
            <a:r>
              <a:rPr lang="en-US" altLang="zh-CN" b="1">
                <a:latin typeface="楷体" panose="02010609060101010101" charset="-122"/>
                <a:ea typeface="楷体" panose="02010609060101010101" charset="-122"/>
                <a:cs typeface="楷体" panose="02010609060101010101" charset="-122"/>
              </a:rPr>
              <a:t>C.号召“殖产兴业”      D.废藩置县</a:t>
            </a:r>
            <a:endParaRPr lang="en-US" altLang="zh-CN" b="1">
              <a:latin typeface="楷体" panose="02010609060101010101" charset="-122"/>
              <a:ea typeface="楷体" panose="02010609060101010101" charset="-122"/>
              <a:cs typeface="楷体" panose="02010609060101010101" charset="-122"/>
            </a:endParaRPr>
          </a:p>
          <a:p>
            <a:pPr indent="0"/>
            <a:r>
              <a:rPr lang="en-US" altLang="zh-CN" b="1">
                <a:latin typeface="楷体" panose="02010609060101010101" charset="-122"/>
                <a:ea typeface="楷体" panose="02010609060101010101" charset="-122"/>
                <a:cs typeface="楷体" panose="02010609060101010101" charset="-122"/>
              </a:rPr>
              <a:t>6</a:t>
            </a:r>
            <a:r>
              <a:rPr lang="zh-CN" altLang="en-US" b="1">
                <a:latin typeface="楷体" panose="02010609060101010101" charset="-122"/>
                <a:ea typeface="楷体" panose="02010609060101010101" charset="-122"/>
                <a:cs typeface="楷体" panose="02010609060101010101" charset="-122"/>
              </a:rPr>
              <a:t>、</a:t>
            </a:r>
            <a:r>
              <a:rPr lang="zh-CN" altLang="en-US" b="1">
                <a:solidFill>
                  <a:srgbClr val="FF0000"/>
                </a:solidFill>
                <a:latin typeface="楷体" panose="02010609060101010101" charset="-122"/>
                <a:ea typeface="楷体" panose="02010609060101010101" charset="-122"/>
                <a:cs typeface="楷体" panose="02010609060101010101" charset="-122"/>
              </a:rPr>
              <a:t>（2019年广西梧州）</a:t>
            </a:r>
            <a:r>
              <a:rPr lang="zh-CN" altLang="en-US" b="1">
                <a:latin typeface="楷体" panose="02010609060101010101" charset="-122"/>
                <a:ea typeface="楷体" panose="02010609060101010101" charset="-122"/>
                <a:cs typeface="楷体" panose="02010609060101010101" charset="-122"/>
              </a:rPr>
              <a:t>比较是我们学习历史和研究历史的重要方法之一。与俄国废除农奴制改革相比，日本明治维新显著的不同点是（   ）</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A</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取得了民族独立        B</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促进了资本主义的发展</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C</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保留了封建残余        D</a:t>
            </a:r>
            <a:r>
              <a:rPr lang="en-US" altLang="zh-CN" b="1">
                <a:latin typeface="楷体" panose="02010609060101010101" charset="-122"/>
                <a:ea typeface="楷体" panose="02010609060101010101" charset="-122"/>
                <a:cs typeface="楷体" panose="02010609060101010101" charset="-122"/>
              </a:rPr>
              <a:t>.</a:t>
            </a:r>
            <a:r>
              <a:rPr lang="zh-CN" altLang="en-US" b="1">
                <a:latin typeface="楷体" panose="02010609060101010101" charset="-122"/>
                <a:ea typeface="楷体" panose="02010609060101010101" charset="-122"/>
                <a:cs typeface="楷体" panose="02010609060101010101" charset="-122"/>
              </a:rPr>
              <a:t>实行了自上面下改革</a:t>
            </a:r>
            <a:endParaRPr lang="zh-CN" altLang="en-US" b="1">
              <a:latin typeface="楷体" panose="02010609060101010101" charset="-122"/>
              <a:ea typeface="楷体" panose="02010609060101010101" charset="-122"/>
              <a:cs typeface="楷体" panose="02010609060101010101" charset="-122"/>
            </a:endParaRPr>
          </a:p>
          <a:p>
            <a:pPr indent="0"/>
            <a:r>
              <a:rPr lang="en-US" altLang="zh-CN" b="1">
                <a:latin typeface="楷体" panose="02010609060101010101" charset="-122"/>
                <a:ea typeface="楷体" panose="02010609060101010101" charset="-122"/>
                <a:cs typeface="楷体" panose="02010609060101010101" charset="-122"/>
              </a:rPr>
              <a:t>7</a:t>
            </a:r>
            <a:r>
              <a:rPr lang="zh-CN" altLang="en-US" b="1">
                <a:latin typeface="楷体" panose="02010609060101010101" charset="-122"/>
                <a:ea typeface="楷体" panose="02010609060101010101" charset="-122"/>
                <a:cs typeface="楷体" panose="02010609060101010101" charset="-122"/>
              </a:rPr>
              <a:t>、</a:t>
            </a:r>
            <a:r>
              <a:rPr lang="zh-CN" altLang="en-US" b="1">
                <a:solidFill>
                  <a:srgbClr val="FF0000"/>
                </a:solidFill>
                <a:latin typeface="楷体" panose="02010609060101010101" charset="-122"/>
                <a:ea typeface="楷体" panose="02010609060101010101" charset="-122"/>
                <a:cs typeface="楷体" panose="02010609060101010101" charset="-122"/>
              </a:rPr>
              <a:t>（2019年甘肃天水）</a:t>
            </a:r>
            <a:r>
              <a:rPr lang="zh-CN" altLang="en-US" b="1">
                <a:latin typeface="楷体" panose="02010609060101010101" charset="-122"/>
                <a:ea typeface="楷体" panose="02010609060101010101" charset="-122"/>
                <a:cs typeface="楷体" panose="02010609060101010101" charset="-122"/>
              </a:rPr>
              <a:t>阅读下列材料，回答问题。</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材料一  “诸位会深信，凡能够维护地主利益的措施，都一一地做到了。”                      ——1861年，俄国沙皇亚历山大二世</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材料二  “过去的西洋文明史是外国人引进（到日本）的，从此以后我们日本人要用自己的手将西洋文明带入国内。”</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                                 ——1868年，一位日本官员语</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（1）结合材料一，说出俄国当时发生了什么重大历史事件？该事件的性质是什么？</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（2）材料二中“我们日本人要用自己的手将西洋文明带入国内”，这句话指的是哪次改革？</a:t>
            </a:r>
            <a:endParaRPr lang="zh-CN" altLang="en-US" b="1">
              <a:latin typeface="楷体" panose="02010609060101010101" charset="-122"/>
              <a:ea typeface="楷体" panose="02010609060101010101" charset="-122"/>
              <a:cs typeface="楷体" panose="02010609060101010101" charset="-122"/>
            </a:endParaRPr>
          </a:p>
          <a:p>
            <a:pPr indent="0"/>
            <a:r>
              <a:rPr lang="zh-CN" altLang="en-US" b="1">
                <a:latin typeface="楷体" panose="02010609060101010101" charset="-122"/>
                <a:ea typeface="楷体" panose="02010609060101010101" charset="-122"/>
                <a:cs typeface="楷体" panose="02010609060101010101" charset="-122"/>
              </a:rPr>
              <a:t>（3）上述材料所反映出的历史事件对我国当今的改革有何启示？</a:t>
            </a:r>
            <a:endParaRPr lang="zh-CN" altLang="en-US" b="1">
              <a:latin typeface="楷体" panose="02010609060101010101" charset="-122"/>
              <a:ea typeface="楷体" panose="02010609060101010101" charset="-122"/>
              <a:cs typeface="楷体" panose="02010609060101010101" charset="-122"/>
            </a:endParaRPr>
          </a:p>
        </p:txBody>
      </p:sp>
      <p:sp>
        <p:nvSpPr>
          <p:cNvPr id="6" name="文本框 5"/>
          <p:cNvSpPr txBox="1"/>
          <p:nvPr/>
        </p:nvSpPr>
        <p:spPr>
          <a:xfrm>
            <a:off x="4460240" y="5841365"/>
            <a:ext cx="356870" cy="460375"/>
          </a:xfrm>
          <a:prstGeom prst="rect">
            <a:avLst/>
          </a:prstGeom>
          <a:noFill/>
        </p:spPr>
        <p:txBody>
          <a:bodyPr wrap="square" rtlCol="0" anchor="t">
            <a:spAutoFit/>
          </a:bodyPr>
          <a:p>
            <a:r>
              <a:rPr lang="en-US" altLang="zh-CN" sz="2400" b="1">
                <a:solidFill>
                  <a:srgbClr val="FF0000"/>
                </a:solidFill>
                <a:latin typeface="楷体" panose="02010609060101010101" charset="-122"/>
                <a:ea typeface="楷体" panose="02010609060101010101" charset="-122"/>
                <a:cs typeface="楷体" panose="02010609060101010101" charset="-122"/>
                <a:sym typeface="+mn-ea"/>
              </a:rPr>
              <a:t>D</a:t>
            </a:r>
            <a:endParaRPr lang="en-US" altLang="zh-CN" sz="2400" b="1">
              <a:solidFill>
                <a:srgbClr val="FF0000"/>
              </a:solidFill>
              <a:latin typeface="楷体" panose="02010609060101010101" charset="-122"/>
              <a:ea typeface="楷体" panose="02010609060101010101" charset="-122"/>
              <a:cs typeface="楷体" panose="02010609060101010101" charset="-122"/>
              <a:sym typeface="+mn-ea"/>
            </a:endParaRPr>
          </a:p>
        </p:txBody>
      </p:sp>
      <p:sp>
        <p:nvSpPr>
          <p:cNvPr id="7" name="文本框 6"/>
          <p:cNvSpPr txBox="1"/>
          <p:nvPr/>
        </p:nvSpPr>
        <p:spPr>
          <a:xfrm>
            <a:off x="7778750" y="1201420"/>
            <a:ext cx="356870" cy="460375"/>
          </a:xfrm>
          <a:prstGeom prst="rect">
            <a:avLst/>
          </a:prstGeom>
          <a:noFill/>
        </p:spPr>
        <p:txBody>
          <a:bodyPr wrap="square" rtlCol="0" anchor="t">
            <a:spAutoFit/>
          </a:bodyPr>
          <a:p>
            <a:r>
              <a:rPr lang="en-US" altLang="zh-CN" sz="2400" b="1">
                <a:solidFill>
                  <a:srgbClr val="FF0000"/>
                </a:solidFill>
                <a:latin typeface="楷体" panose="02010609060101010101" charset="-122"/>
                <a:ea typeface="楷体" panose="02010609060101010101" charset="-122"/>
                <a:cs typeface="楷体" panose="02010609060101010101" charset="-122"/>
                <a:sym typeface="+mn-ea"/>
              </a:rPr>
              <a:t>A</a:t>
            </a:r>
            <a:endParaRPr lang="en-US" altLang="zh-CN" sz="2400" b="1">
              <a:solidFill>
                <a:srgbClr val="FF0000"/>
              </a:solidFill>
              <a:latin typeface="楷体" panose="02010609060101010101" charset="-122"/>
              <a:ea typeface="楷体" panose="02010609060101010101" charset="-122"/>
              <a:cs typeface="楷体" panose="02010609060101010101" charset="-122"/>
              <a:sym typeface="+mn-ea"/>
            </a:endParaRPr>
          </a:p>
        </p:txBody>
      </p:sp>
      <p:sp>
        <p:nvSpPr>
          <p:cNvPr id="8" name="文本框 7"/>
          <p:cNvSpPr txBox="1"/>
          <p:nvPr/>
        </p:nvSpPr>
        <p:spPr>
          <a:xfrm>
            <a:off x="4460240" y="4221480"/>
            <a:ext cx="356870" cy="460375"/>
          </a:xfrm>
          <a:prstGeom prst="rect">
            <a:avLst/>
          </a:prstGeom>
          <a:noFill/>
        </p:spPr>
        <p:txBody>
          <a:bodyPr wrap="square" rtlCol="0" anchor="t">
            <a:spAutoFit/>
          </a:bodyPr>
          <a:p>
            <a:r>
              <a:rPr lang="en-US" altLang="zh-CN" sz="2400" b="1">
                <a:solidFill>
                  <a:srgbClr val="FF0000"/>
                </a:solidFill>
                <a:latin typeface="楷体" panose="02010609060101010101" charset="-122"/>
                <a:ea typeface="楷体" panose="02010609060101010101" charset="-122"/>
                <a:cs typeface="楷体" panose="02010609060101010101" charset="-122"/>
                <a:sym typeface="+mn-ea"/>
              </a:rPr>
              <a:t>B</a:t>
            </a:r>
            <a:endParaRPr lang="en-US" altLang="zh-CN" sz="2400" b="1">
              <a:solidFill>
                <a:srgbClr val="FF0000"/>
              </a:solidFill>
              <a:latin typeface="楷体" panose="02010609060101010101" charset="-122"/>
              <a:ea typeface="楷体" panose="02010609060101010101" charset="-122"/>
              <a:cs typeface="楷体" panose="02010609060101010101" charset="-122"/>
              <a:sym typeface="+mn-ea"/>
            </a:endParaRPr>
          </a:p>
        </p:txBody>
      </p:sp>
      <p:sp>
        <p:nvSpPr>
          <p:cNvPr id="9" name="文本框 8"/>
          <p:cNvSpPr txBox="1"/>
          <p:nvPr/>
        </p:nvSpPr>
        <p:spPr>
          <a:xfrm>
            <a:off x="5392420" y="2527935"/>
            <a:ext cx="356870" cy="460375"/>
          </a:xfrm>
          <a:prstGeom prst="rect">
            <a:avLst/>
          </a:prstGeom>
          <a:noFill/>
        </p:spPr>
        <p:txBody>
          <a:bodyPr wrap="square" rtlCol="0" anchor="t">
            <a:spAutoFit/>
          </a:bodyPr>
          <a:p>
            <a:r>
              <a:rPr lang="en-US" altLang="zh-CN" sz="2400" b="1">
                <a:solidFill>
                  <a:srgbClr val="FF0000"/>
                </a:solidFill>
                <a:latin typeface="楷体" panose="02010609060101010101" charset="-122"/>
                <a:ea typeface="楷体" panose="02010609060101010101" charset="-122"/>
                <a:cs typeface="楷体" panose="02010609060101010101" charset="-122"/>
                <a:sym typeface="+mn-ea"/>
              </a:rPr>
              <a:t>A</a:t>
            </a:r>
            <a:endParaRPr lang="en-US" altLang="zh-CN" sz="2400" b="1">
              <a:solidFill>
                <a:srgbClr val="FF0000"/>
              </a:solidFill>
              <a:latin typeface="楷体" panose="02010609060101010101" charset="-122"/>
              <a:ea typeface="楷体" panose="02010609060101010101" charset="-122"/>
              <a:cs typeface="楷体" panose="02010609060101010101" charset="-122"/>
              <a:sym typeface="+mn-ea"/>
            </a:endParaRPr>
          </a:p>
        </p:txBody>
      </p:sp>
      <p:sp>
        <p:nvSpPr>
          <p:cNvPr id="10" name="文本框 9"/>
          <p:cNvSpPr txBox="1"/>
          <p:nvPr/>
        </p:nvSpPr>
        <p:spPr>
          <a:xfrm>
            <a:off x="6490335" y="5036185"/>
            <a:ext cx="4276725" cy="645160"/>
          </a:xfrm>
          <a:prstGeom prst="rect">
            <a:avLst/>
          </a:prstGeom>
          <a:solidFill>
            <a:srgbClr val="FFFF00"/>
          </a:solidFill>
        </p:spPr>
        <p:txBody>
          <a:bodyPr wrap="square" rtlCol="0" anchor="t">
            <a:spAutoFit/>
          </a:bodyPr>
          <a:p>
            <a:pPr indent="0"/>
            <a:r>
              <a:rPr lang="zh-CN" altLang="en-US" b="1">
                <a:latin typeface="楷体" panose="02010609060101010101" charset="-122"/>
                <a:ea typeface="楷体" panose="02010609060101010101" charset="-122"/>
                <a:cs typeface="楷体" panose="02010609060101010101" charset="-122"/>
                <a:sym typeface="+mn-ea"/>
              </a:rPr>
              <a:t>俄国农奴制改革（俄国1861年改革）；</a:t>
            </a:r>
            <a:endParaRPr lang="zh-CN" altLang="en-US" b="1">
              <a:latin typeface="楷体" panose="02010609060101010101" charset="-122"/>
              <a:ea typeface="楷体" panose="02010609060101010101" charset="-122"/>
              <a:cs typeface="楷体" panose="02010609060101010101" charset="-122"/>
              <a:sym typeface="+mn-ea"/>
            </a:endParaRPr>
          </a:p>
          <a:p>
            <a:pPr indent="0"/>
            <a:r>
              <a:rPr lang="zh-CN" altLang="en-US" b="1">
                <a:latin typeface="楷体" panose="02010609060101010101" charset="-122"/>
                <a:ea typeface="楷体" panose="02010609060101010101" charset="-122"/>
                <a:cs typeface="楷体" panose="02010609060101010101" charset="-122"/>
                <a:sym typeface="+mn-ea"/>
              </a:rPr>
              <a:t>自上而下的资产阶级性质的改革。</a:t>
            </a:r>
            <a:endParaRPr lang="zh-CN" altLang="en-US"/>
          </a:p>
        </p:txBody>
      </p:sp>
      <p:sp>
        <p:nvSpPr>
          <p:cNvPr id="11" name="文本框 10"/>
          <p:cNvSpPr txBox="1"/>
          <p:nvPr/>
        </p:nvSpPr>
        <p:spPr>
          <a:xfrm>
            <a:off x="7640320" y="5839460"/>
            <a:ext cx="1657350" cy="368300"/>
          </a:xfrm>
          <a:prstGeom prst="rect">
            <a:avLst/>
          </a:prstGeom>
          <a:solidFill>
            <a:srgbClr val="FFFF00"/>
          </a:solidFill>
          <a:ln w="9525">
            <a:noFill/>
          </a:ln>
        </p:spPr>
        <p:txBody>
          <a:bodyPr wrap="square">
            <a:spAutoFit/>
          </a:bodyPr>
          <a:p>
            <a:pPr indent="0"/>
            <a:r>
              <a:rPr lang="zh-CN" b="1">
                <a:latin typeface="楷体" panose="02010609060101010101" charset="-122"/>
                <a:ea typeface="楷体" panose="02010609060101010101" charset="-122"/>
              </a:rPr>
              <a:t>日本明治维新</a:t>
            </a:r>
            <a:endParaRPr lang="zh-CN" altLang="en-US" b="1">
              <a:latin typeface="楷体" panose="02010609060101010101" charset="-122"/>
              <a:ea typeface="楷体" panose="02010609060101010101" charset="-122"/>
            </a:endParaRPr>
          </a:p>
        </p:txBody>
      </p:sp>
      <p:sp>
        <p:nvSpPr>
          <p:cNvPr id="12" name="文本框 11"/>
          <p:cNvSpPr txBox="1"/>
          <p:nvPr/>
        </p:nvSpPr>
        <p:spPr>
          <a:xfrm>
            <a:off x="5080635" y="6207760"/>
            <a:ext cx="7095490" cy="645160"/>
          </a:xfrm>
          <a:prstGeom prst="rect">
            <a:avLst/>
          </a:prstGeom>
          <a:solidFill>
            <a:srgbClr val="FFFF00"/>
          </a:solidFill>
          <a:ln w="9525">
            <a:noFill/>
          </a:ln>
        </p:spPr>
        <p:txBody>
          <a:bodyPr wrap="square">
            <a:spAutoFit/>
          </a:bodyPr>
          <a:p>
            <a:pPr indent="0"/>
            <a:r>
              <a:rPr lang="zh-CN" b="1">
                <a:solidFill>
                  <a:schemeClr val="tx1"/>
                </a:solidFill>
                <a:latin typeface="楷体" panose="02010609060101010101" charset="-122"/>
                <a:ea typeface="楷体" panose="02010609060101010101" charset="-122"/>
              </a:rPr>
              <a:t>维护国家主权，民族团结，坚持改革开放，鼓励发展工业，学习西方先进技术，大力发展教育，坚持科教兴国战略。</a:t>
            </a:r>
            <a:endParaRPr lang="zh-CN" altLang="en-US" b="1">
              <a:solidFill>
                <a:schemeClr val="tx1"/>
              </a:solidFill>
              <a:latin typeface="楷体" panose="02010609060101010101" charset="-122"/>
              <a:ea typeface="楷体"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P spid="7" grpId="0"/>
      <p:bldP spid="8" grpId="0"/>
      <p:bldP spid="9" grpId="0"/>
      <p:bldP spid="10" grpId="0" animBg="1"/>
      <p:bldP spid="11" grpId="0" bldLvl="0" animBg="1"/>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1651635" y="989965"/>
            <a:ext cx="7915910" cy="1076325"/>
          </a:xfrm>
          <a:prstGeom prst="rect">
            <a:avLst/>
          </a:prstGeom>
          <a:noFill/>
        </p:spPr>
        <p:txBody>
          <a:bodyPr wrap="square" rtlCol="0" anchor="t">
            <a:spAutoFit/>
            <a:scene3d>
              <a:camera prst="orthographicFront"/>
              <a:lightRig rig="threePt" dir="t"/>
            </a:scene3d>
          </a:bodyPr>
          <a:p>
            <a:pPr indent="0" algn="ctr">
              <a:buNone/>
            </a:pPr>
            <a:r>
              <a:rPr lang="zh-CN" altLang="en-US" sz="3200" b="1">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方正粗黑宋简体" panose="02000000000000000000" charset="-122"/>
                <a:ea typeface="方正粗黑宋简体" panose="02000000000000000000" charset="-122"/>
                <a:cs typeface="楷体" panose="02010609060101010101" charset="-122"/>
                <a:sym typeface="+mn-ea"/>
              </a:rPr>
              <a:t>第二单元</a:t>
            </a:r>
            <a:endParaRPr lang="zh-CN" altLang="en-US" sz="3200" b="1">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方正粗黑宋简体" panose="02000000000000000000" charset="-122"/>
              <a:ea typeface="方正粗黑宋简体" panose="02000000000000000000" charset="-122"/>
              <a:cs typeface="楷体" panose="02010609060101010101" charset="-122"/>
            </a:endParaRPr>
          </a:p>
          <a:p>
            <a:pPr indent="0" algn="ctr">
              <a:buNone/>
            </a:pPr>
            <a:r>
              <a:rPr lang="en-US" sz="3200" b="1">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方正粗黑宋简体" panose="02000000000000000000" charset="-122"/>
                <a:ea typeface="方正粗黑宋简体" panose="02000000000000000000" charset="-122"/>
                <a:cs typeface="楷体" panose="02010609060101010101" charset="-122"/>
                <a:sym typeface="+mn-ea"/>
              </a:rPr>
              <a:t>第二次工业革命和近代科学文化</a:t>
            </a:r>
            <a:endParaRPr lang="en-US" altLang="en-US" sz="3200" b="1">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方正粗黑宋简体" panose="02000000000000000000" charset="-122"/>
              <a:ea typeface="方正粗黑宋简体" panose="02000000000000000000" charset="-122"/>
              <a:cs typeface="楷体" panose="02010609060101010101" charset="-122"/>
              <a:sym typeface="+mn-ea"/>
            </a:endParaRPr>
          </a:p>
        </p:txBody>
      </p:sp>
      <p:sp>
        <p:nvSpPr>
          <p:cNvPr id="5" name="文本框 4"/>
          <p:cNvSpPr txBox="1"/>
          <p:nvPr/>
        </p:nvSpPr>
        <p:spPr>
          <a:xfrm>
            <a:off x="2558415" y="2967990"/>
            <a:ext cx="6461760" cy="1753235"/>
          </a:xfrm>
          <a:prstGeom prst="rect">
            <a:avLst/>
          </a:prstGeom>
          <a:noFill/>
        </p:spPr>
        <p:txBody>
          <a:bodyPr wrap="square" rtlCol="0" anchor="t">
            <a:spAutoFit/>
          </a:bodyPr>
          <a:p>
            <a:pPr indent="0" algn="l">
              <a:buNone/>
            </a:pPr>
            <a:r>
              <a:rPr lang="en-US" sz="3600" b="1">
                <a:solidFill>
                  <a:srgbClr val="FF0000"/>
                </a:solidFill>
                <a:latin typeface="楷体" panose="02010609060101010101" charset="-122"/>
                <a:ea typeface="楷体" panose="02010609060101010101" charset="-122"/>
                <a:cs typeface="楷体" panose="02010609060101010101" charset="-122"/>
                <a:sym typeface="+mn-ea"/>
              </a:rPr>
              <a:t>（1）第二次工业革命</a:t>
            </a:r>
            <a:endParaRPr lang="en-US" sz="3600" b="1">
              <a:solidFill>
                <a:srgbClr val="FF0000"/>
              </a:solidFill>
              <a:latin typeface="楷体" panose="02010609060101010101" charset="-122"/>
              <a:ea typeface="楷体" panose="02010609060101010101" charset="-122"/>
              <a:cs typeface="楷体" panose="02010609060101010101" charset="-122"/>
            </a:endParaRPr>
          </a:p>
          <a:p>
            <a:pPr indent="0" algn="l">
              <a:buNone/>
            </a:pPr>
            <a:r>
              <a:rPr lang="en-US" sz="3600" b="1">
                <a:solidFill>
                  <a:srgbClr val="FF0000"/>
                </a:solidFill>
                <a:latin typeface="楷体" panose="02010609060101010101" charset="-122"/>
                <a:ea typeface="楷体" panose="02010609060101010101" charset="-122"/>
                <a:cs typeface="楷体" panose="02010609060101010101" charset="-122"/>
                <a:sym typeface="+mn-ea"/>
              </a:rPr>
              <a:t>（2）工业化国家的社会变化</a:t>
            </a:r>
            <a:endParaRPr lang="en-US" sz="3600" b="1">
              <a:solidFill>
                <a:srgbClr val="FF0000"/>
              </a:solidFill>
              <a:latin typeface="楷体" panose="02010609060101010101" charset="-122"/>
              <a:ea typeface="楷体" panose="02010609060101010101" charset="-122"/>
              <a:cs typeface="楷体" panose="02010609060101010101" charset="-122"/>
            </a:endParaRPr>
          </a:p>
          <a:p>
            <a:pPr indent="0" algn="l">
              <a:buNone/>
            </a:pPr>
            <a:r>
              <a:rPr lang="en-US" sz="3600" b="1">
                <a:solidFill>
                  <a:srgbClr val="FF0000"/>
                </a:solidFill>
                <a:latin typeface="楷体" panose="02010609060101010101" charset="-122"/>
                <a:ea typeface="楷体" panose="02010609060101010101" charset="-122"/>
                <a:cs typeface="楷体" panose="02010609060101010101" charset="-122"/>
                <a:sym typeface="+mn-ea"/>
              </a:rPr>
              <a:t>（3）近代西方的科学家★</a:t>
            </a:r>
            <a:endParaRPr lang="en-US" altLang="en-US" sz="3600" b="1">
              <a:solidFill>
                <a:srgbClr val="FF0000"/>
              </a:solidFill>
              <a:effectLst/>
              <a:latin typeface="楷体" panose="02010609060101010101" charset="-122"/>
              <a:ea typeface="楷体" panose="02010609060101010101" charset="-122"/>
              <a:cs typeface="楷体" panose="02010609060101010101" charset="-122"/>
              <a:sym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 name="文本框 20"/>
          <p:cNvSpPr txBox="1"/>
          <p:nvPr/>
        </p:nvSpPr>
        <p:spPr>
          <a:xfrm>
            <a:off x="635" y="-8255"/>
            <a:ext cx="9619615" cy="398780"/>
          </a:xfrm>
          <a:prstGeom prst="rect">
            <a:avLst/>
          </a:prstGeom>
          <a:noFill/>
          <a:ln w="9525">
            <a:noFill/>
          </a:ln>
        </p:spPr>
        <p:txBody>
          <a:bodyPr wrap="square" anchor="t">
            <a:spAutoFit/>
          </a:bodyPr>
          <a:p>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第</a:t>
            </a:r>
            <a:r>
              <a:rPr lang="en-US"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5</a:t>
            </a:r>
            <a:r>
              <a:rPr lang="zh-CN" altLang="en-US" sz="2000" b="1">
                <a:solidFill>
                  <a:srgbClr val="C00000"/>
                </a:solidFill>
                <a:latin typeface="方正粗黑宋简体" panose="02000000000000000000" charset="-122"/>
                <a:ea typeface="方正粗黑宋简体" panose="02000000000000000000" charset="-122"/>
                <a:cs typeface="方正粗黑宋简体" panose="02000000000000000000" charset="-122"/>
              </a:rPr>
              <a:t>课 第二次工业革命</a:t>
            </a:r>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a:t>
            </a:r>
            <a:r>
              <a:rPr lang="en-US"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P18-22</a:t>
            </a:r>
            <a:r>
              <a:rPr lang="zh-CN" altLang="zh-CN" sz="2000" b="1">
                <a:solidFill>
                  <a:srgbClr val="C00000"/>
                </a:solidFill>
                <a:latin typeface="方正粗黑宋简体" panose="02000000000000000000" charset="-122"/>
                <a:ea typeface="方正粗黑宋简体" panose="02000000000000000000" charset="-122"/>
                <a:cs typeface="方正粗黑宋简体" panose="02000000000000000000" charset="-122"/>
              </a:rPr>
              <a:t>）</a:t>
            </a:r>
            <a:r>
              <a:rPr lang="zh-CN" altLang="en-US" sz="2000" b="1" dirty="0">
                <a:solidFill>
                  <a:schemeClr val="tx1"/>
                </a:solidFill>
                <a:latin typeface="Arial" panose="020B0604020202020204" pitchFamily="34" charset="0"/>
                <a:ea typeface="黑体" panose="02010609060101010101" pitchFamily="49" charset="-122"/>
                <a:sym typeface="+mn-ea"/>
              </a:rPr>
              <a:t>（</a:t>
            </a:r>
            <a:r>
              <a:rPr lang="en-US" altLang="zh-CN" sz="2000" b="1" dirty="0">
                <a:solidFill>
                  <a:schemeClr val="tx1"/>
                </a:solidFill>
                <a:latin typeface="Arial" panose="020B0604020202020204" pitchFamily="34" charset="0"/>
                <a:ea typeface="黑体" panose="02010609060101010101" pitchFamily="49" charset="-122"/>
                <a:sym typeface="+mn-ea"/>
              </a:rPr>
              <a:t>19</a:t>
            </a:r>
            <a:r>
              <a:rPr lang="zh-CN" altLang="en-US" sz="2000" b="1" dirty="0">
                <a:solidFill>
                  <a:schemeClr val="tx1"/>
                </a:solidFill>
                <a:latin typeface="Arial" panose="020B0604020202020204" pitchFamily="34" charset="0"/>
                <a:ea typeface="黑体" panose="02010609060101010101" pitchFamily="49" charset="-122"/>
                <a:sym typeface="+mn-ea"/>
              </a:rPr>
              <a:t>世纪</a:t>
            </a:r>
            <a:r>
              <a:rPr lang="en-US" altLang="zh-CN" sz="2000" b="1" dirty="0">
                <a:solidFill>
                  <a:schemeClr val="tx1"/>
                </a:solidFill>
                <a:latin typeface="Arial" panose="020B0604020202020204" pitchFamily="34" charset="0"/>
                <a:ea typeface="黑体" panose="02010609060101010101" pitchFamily="49" charset="-122"/>
                <a:sym typeface="+mn-ea"/>
              </a:rPr>
              <a:t>60</a:t>
            </a:r>
            <a:r>
              <a:rPr lang="zh-CN" altLang="en-US" sz="2000" b="1" dirty="0">
                <a:solidFill>
                  <a:schemeClr val="tx1"/>
                </a:solidFill>
                <a:latin typeface="Arial" panose="020B0604020202020204" pitchFamily="34" charset="0"/>
                <a:ea typeface="黑体" panose="02010609060101010101" pitchFamily="49" charset="-122"/>
                <a:sym typeface="+mn-ea"/>
              </a:rPr>
              <a:t>年代</a:t>
            </a:r>
            <a:r>
              <a:rPr lang="en-US" altLang="zh-CN" sz="2000" b="1" dirty="0">
                <a:solidFill>
                  <a:schemeClr val="tx1"/>
                </a:solidFill>
                <a:latin typeface="Arial" panose="020B0604020202020204" pitchFamily="34" charset="0"/>
                <a:ea typeface="黑体" panose="02010609060101010101" pitchFamily="49" charset="-122"/>
                <a:sym typeface="+mn-ea"/>
              </a:rPr>
              <a:t>-19</a:t>
            </a:r>
            <a:r>
              <a:rPr lang="zh-CN" altLang="en-US" sz="2000" b="1" dirty="0">
                <a:solidFill>
                  <a:schemeClr val="tx1"/>
                </a:solidFill>
                <a:latin typeface="Arial" panose="020B0604020202020204" pitchFamily="34" charset="0"/>
                <a:ea typeface="黑体" panose="02010609060101010101" pitchFamily="49" charset="-122"/>
                <a:sym typeface="+mn-ea"/>
              </a:rPr>
              <a:t>世纪末</a:t>
            </a:r>
            <a:r>
              <a:rPr lang="en-US" altLang="zh-CN" sz="2000" b="1" dirty="0">
                <a:solidFill>
                  <a:schemeClr val="tx1"/>
                </a:solidFill>
                <a:latin typeface="Arial" panose="020B0604020202020204" pitchFamily="34" charset="0"/>
                <a:ea typeface="黑体" panose="02010609060101010101" pitchFamily="49" charset="-122"/>
                <a:sym typeface="+mn-ea"/>
              </a:rPr>
              <a:t>20</a:t>
            </a:r>
            <a:r>
              <a:rPr lang="zh-CN" altLang="en-US" sz="2000" b="1" dirty="0">
                <a:solidFill>
                  <a:schemeClr val="tx1"/>
                </a:solidFill>
                <a:latin typeface="Arial" panose="020B0604020202020204" pitchFamily="34" charset="0"/>
                <a:ea typeface="黑体" panose="02010609060101010101" pitchFamily="49" charset="-122"/>
                <a:sym typeface="+mn-ea"/>
              </a:rPr>
              <a:t>世纪初）</a:t>
            </a:r>
            <a:endParaRPr kumimoji="1" lang="zh-CN" altLang="en-US" sz="2000" b="1" noProof="0" dirty="0">
              <a:solidFill>
                <a:schemeClr val="tx1"/>
              </a:solidFill>
              <a:latin typeface="Arial" panose="020B0604020202020204" pitchFamily="34" charset="0"/>
              <a:ea typeface="黑体" panose="02010609060101010101" pitchFamily="49" charset="-122"/>
              <a:cs typeface="方正粗黑宋简体" panose="02000000000000000000" charset="-122"/>
              <a:sym typeface="+mn-ea"/>
            </a:endParaRPr>
          </a:p>
        </p:txBody>
      </p:sp>
      <p:sp>
        <p:nvSpPr>
          <p:cNvPr id="4" name="文本框 3"/>
          <p:cNvSpPr txBox="1"/>
          <p:nvPr/>
        </p:nvSpPr>
        <p:spPr>
          <a:xfrm>
            <a:off x="635" y="390525"/>
            <a:ext cx="872490" cy="368300"/>
          </a:xfrm>
          <a:prstGeom prst="rect">
            <a:avLst/>
          </a:prstGeom>
          <a:noFill/>
        </p:spPr>
        <p:txBody>
          <a:bodyPr wrap="none" rtlCol="0" anchor="t">
            <a:spAutoFit/>
          </a:bodyPr>
          <a:p>
            <a:r>
              <a:rPr lang="zh-CN" altLang="en-US" b="1" dirty="0">
                <a:solidFill>
                  <a:schemeClr val="tx1"/>
                </a:solidFill>
                <a:latin typeface="方正粗黑宋简体" panose="02000000000000000000" charset="-122"/>
                <a:ea typeface="方正粗黑宋简体" panose="02000000000000000000" charset="-122"/>
                <a:sym typeface="+mn-ea"/>
              </a:rPr>
              <a:t>背景：</a:t>
            </a:r>
            <a:endParaRPr lang="zh-CN" altLang="en-US" b="1" dirty="0">
              <a:solidFill>
                <a:schemeClr val="tx1"/>
              </a:solidFill>
              <a:latin typeface="方正粗黑宋简体" panose="02000000000000000000" charset="-122"/>
              <a:ea typeface="方正粗黑宋简体" panose="02000000000000000000" charset="-122"/>
              <a:sym typeface="+mn-ea"/>
            </a:endParaRPr>
          </a:p>
        </p:txBody>
      </p:sp>
      <p:sp>
        <p:nvSpPr>
          <p:cNvPr id="5" name="文本框 4"/>
          <p:cNvSpPr txBox="1"/>
          <p:nvPr/>
        </p:nvSpPr>
        <p:spPr>
          <a:xfrm>
            <a:off x="669925" y="390525"/>
            <a:ext cx="3860800" cy="368300"/>
          </a:xfrm>
          <a:prstGeom prst="rect">
            <a:avLst/>
          </a:prstGeom>
          <a:noFill/>
        </p:spPr>
        <p:txBody>
          <a:bodyPr wrap="none" rtlCol="0" anchor="t">
            <a:spAutoFit/>
          </a:bodyPr>
          <a:p>
            <a:r>
              <a:rPr lang="zh-CN" altLang="zh-CN" b="1" dirty="0">
                <a:solidFill>
                  <a:schemeClr val="tx1"/>
                </a:solidFill>
                <a:latin typeface="楷体" panose="02010609060101010101" charset="-122"/>
                <a:ea typeface="楷体" panose="02010609060101010101" charset="-122"/>
                <a:cs typeface="楷体" panose="02010609060101010101" charset="-122"/>
                <a:sym typeface="+mn-ea"/>
              </a:rPr>
              <a:t>欧美主要资本主义国家</a:t>
            </a:r>
            <a:r>
              <a:rPr lang="zh-CN" altLang="zh-CN" b="1" dirty="0">
                <a:solidFill>
                  <a:srgbClr val="FF0000"/>
                </a:solidFill>
                <a:latin typeface="楷体" panose="02010609060101010101" charset="-122"/>
                <a:ea typeface="楷体" panose="02010609060101010101" charset="-122"/>
                <a:cs typeface="楷体" panose="02010609060101010101" charset="-122"/>
                <a:sym typeface="+mn-ea"/>
              </a:rPr>
              <a:t>经济</a:t>
            </a:r>
            <a:r>
              <a:rPr lang="zh-CN" altLang="zh-CN" b="1" dirty="0">
                <a:solidFill>
                  <a:schemeClr val="tx1"/>
                </a:solidFill>
                <a:latin typeface="楷体" panose="02010609060101010101" charset="-122"/>
                <a:ea typeface="楷体" panose="02010609060101010101" charset="-122"/>
                <a:cs typeface="楷体" panose="02010609060101010101" charset="-122"/>
                <a:sym typeface="+mn-ea"/>
              </a:rPr>
              <a:t>迅速发展</a:t>
            </a:r>
            <a:endParaRPr lang="zh-CN" altLang="zh-CN" b="1" dirty="0">
              <a:solidFill>
                <a:schemeClr val="tx1"/>
              </a:solidFill>
              <a:latin typeface="楷体" panose="02010609060101010101" charset="-122"/>
              <a:ea typeface="楷体" panose="02010609060101010101" charset="-122"/>
              <a:cs typeface="楷体" panose="02010609060101010101" charset="-122"/>
              <a:sym typeface="+mn-ea"/>
            </a:endParaRPr>
          </a:p>
        </p:txBody>
      </p:sp>
      <p:sp>
        <p:nvSpPr>
          <p:cNvPr id="6" name="文本框 5"/>
          <p:cNvSpPr txBox="1"/>
          <p:nvPr/>
        </p:nvSpPr>
        <p:spPr>
          <a:xfrm>
            <a:off x="5739765" y="390525"/>
            <a:ext cx="1332230" cy="368300"/>
          </a:xfrm>
          <a:prstGeom prst="rect">
            <a:avLst/>
          </a:prstGeom>
          <a:noFill/>
        </p:spPr>
        <p:txBody>
          <a:bodyPr wrap="none" rtlCol="0" anchor="t">
            <a:spAutoFit/>
          </a:bodyPr>
          <a:p>
            <a:r>
              <a:rPr lang="zh-CN" altLang="en-US" b="1" dirty="0">
                <a:solidFill>
                  <a:schemeClr val="tx1"/>
                </a:solidFill>
                <a:latin typeface="方正粗黑宋简体" panose="02000000000000000000" charset="-122"/>
                <a:ea typeface="方正粗黑宋简体" panose="02000000000000000000" charset="-122"/>
                <a:sym typeface="+mn-ea"/>
              </a:rPr>
              <a:t>开始时间：</a:t>
            </a:r>
            <a:endParaRPr lang="zh-CN" altLang="en-US" b="1" dirty="0">
              <a:solidFill>
                <a:schemeClr val="tx1"/>
              </a:solidFill>
              <a:latin typeface="方正粗黑宋简体" panose="02000000000000000000" charset="-122"/>
              <a:ea typeface="方正粗黑宋简体" panose="02000000000000000000" charset="-122"/>
              <a:sym typeface="+mn-ea"/>
            </a:endParaRPr>
          </a:p>
        </p:txBody>
      </p:sp>
      <p:sp>
        <p:nvSpPr>
          <p:cNvPr id="7" name="文本框 6"/>
          <p:cNvSpPr txBox="1"/>
          <p:nvPr/>
        </p:nvSpPr>
        <p:spPr>
          <a:xfrm>
            <a:off x="6979285" y="390525"/>
            <a:ext cx="5013960" cy="368300"/>
          </a:xfrm>
          <a:prstGeom prst="rect">
            <a:avLst/>
          </a:prstGeom>
          <a:noFill/>
        </p:spPr>
        <p:txBody>
          <a:bodyPr wrap="none" rtlCol="0" anchor="t">
            <a:spAutoFit/>
          </a:bodyPr>
          <a:p>
            <a:r>
              <a:rPr lang="en-US" altLang="zh-CN" b="1" dirty="0">
                <a:solidFill>
                  <a:srgbClr val="FF0000"/>
                </a:solidFill>
                <a:latin typeface="楷体" panose="02010609060101010101" charset="-122"/>
                <a:ea typeface="楷体" panose="02010609060101010101" charset="-122"/>
                <a:cs typeface="楷体" panose="02010609060101010101" charset="-122"/>
                <a:sym typeface="+mn-ea"/>
              </a:rPr>
              <a:t>19</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世纪六七十年代</a:t>
            </a:r>
            <a:r>
              <a:rPr lang="zh-CN" altLang="en-US" b="1" dirty="0">
                <a:solidFill>
                  <a:schemeClr val="tx1"/>
                </a:solidFill>
                <a:latin typeface="楷体" panose="02010609060101010101" charset="-122"/>
                <a:ea typeface="楷体" panose="02010609060101010101" charset="-122"/>
                <a:cs typeface="楷体" panose="02010609060101010101" charset="-122"/>
                <a:sym typeface="+mn-ea"/>
              </a:rPr>
              <a:t>（</a:t>
            </a:r>
            <a:r>
              <a:rPr lang="en-US" altLang="zh-CN" b="1" dirty="0">
                <a:solidFill>
                  <a:schemeClr val="tx1"/>
                </a:solidFill>
                <a:latin typeface="楷体" panose="02010609060101010101" charset="-122"/>
                <a:ea typeface="楷体" panose="02010609060101010101" charset="-122"/>
                <a:cs typeface="楷体" panose="02010609060101010101" charset="-122"/>
                <a:sym typeface="+mn-ea"/>
              </a:rPr>
              <a:t>1866</a:t>
            </a:r>
            <a:r>
              <a:rPr lang="zh-CN" altLang="en-US" b="1" dirty="0">
                <a:solidFill>
                  <a:schemeClr val="tx1"/>
                </a:solidFill>
                <a:latin typeface="楷体" panose="02010609060101010101" charset="-122"/>
                <a:ea typeface="楷体" panose="02010609060101010101" charset="-122"/>
                <a:cs typeface="楷体" panose="02010609060101010101" charset="-122"/>
                <a:sym typeface="+mn-ea"/>
              </a:rPr>
              <a:t>年西门子制成发电机）</a:t>
            </a:r>
            <a:endParaRPr lang="zh-CN" altLang="en-US" b="1" dirty="0">
              <a:solidFill>
                <a:schemeClr val="tx1"/>
              </a:solidFill>
              <a:latin typeface="楷体" panose="02010609060101010101" charset="-122"/>
              <a:ea typeface="楷体" panose="02010609060101010101" charset="-122"/>
              <a:cs typeface="楷体" panose="02010609060101010101" charset="-122"/>
              <a:sym typeface="+mn-ea"/>
            </a:endParaRPr>
          </a:p>
        </p:txBody>
      </p:sp>
      <p:sp>
        <p:nvSpPr>
          <p:cNvPr id="8" name="文本框 7"/>
          <p:cNvSpPr txBox="1"/>
          <p:nvPr/>
        </p:nvSpPr>
        <p:spPr>
          <a:xfrm>
            <a:off x="635" y="758825"/>
            <a:ext cx="872490" cy="368300"/>
          </a:xfrm>
          <a:prstGeom prst="rect">
            <a:avLst/>
          </a:prstGeom>
          <a:noFill/>
        </p:spPr>
        <p:txBody>
          <a:bodyPr wrap="none" rtlCol="0" anchor="t">
            <a:spAutoFit/>
          </a:bodyPr>
          <a:p>
            <a:r>
              <a:rPr lang="zh-CN" altLang="en-US" b="1" dirty="0">
                <a:solidFill>
                  <a:schemeClr val="tx1"/>
                </a:solidFill>
                <a:latin typeface="方正粗黑宋简体" panose="02000000000000000000" charset="-122"/>
                <a:ea typeface="方正粗黑宋简体" panose="02000000000000000000" charset="-122"/>
                <a:sym typeface="+mn-ea"/>
              </a:rPr>
              <a:t>特点：</a:t>
            </a:r>
            <a:endParaRPr lang="zh-CN" altLang="en-US" b="1" dirty="0">
              <a:solidFill>
                <a:schemeClr val="tx1"/>
              </a:solidFill>
              <a:latin typeface="方正粗黑宋简体" panose="02000000000000000000" charset="-122"/>
              <a:ea typeface="方正粗黑宋简体" panose="02000000000000000000" charset="-122"/>
              <a:sym typeface="+mn-ea"/>
            </a:endParaRPr>
          </a:p>
        </p:txBody>
      </p:sp>
      <p:sp>
        <p:nvSpPr>
          <p:cNvPr id="9" name="文本框 8"/>
          <p:cNvSpPr txBox="1"/>
          <p:nvPr/>
        </p:nvSpPr>
        <p:spPr>
          <a:xfrm>
            <a:off x="669925" y="758825"/>
            <a:ext cx="3171190" cy="368300"/>
          </a:xfrm>
          <a:prstGeom prst="rect">
            <a:avLst/>
          </a:prstGeom>
          <a:noFill/>
        </p:spPr>
        <p:txBody>
          <a:bodyPr wrap="none" rtlCol="0" anchor="t">
            <a:spAutoFit/>
          </a:bodyPr>
          <a:p>
            <a:r>
              <a:rPr lang="zh-CN" altLang="en-US" b="1" dirty="0">
                <a:solidFill>
                  <a:srgbClr val="FF0000"/>
                </a:solidFill>
                <a:latin typeface="楷体" panose="02010609060101010101" charset="-122"/>
                <a:ea typeface="楷体" panose="02010609060101010101" charset="-122"/>
                <a:sym typeface="+mn-ea"/>
              </a:rPr>
              <a:t>科学研究同工业生产紧密结合</a:t>
            </a:r>
            <a:endParaRPr lang="zh-CN" altLang="en-US" b="1" dirty="0">
              <a:solidFill>
                <a:srgbClr val="FF0000"/>
              </a:solidFill>
              <a:latin typeface="楷体" panose="02010609060101010101" charset="-122"/>
              <a:ea typeface="楷体" panose="02010609060101010101" charset="-122"/>
              <a:sym typeface="+mn-ea"/>
            </a:endParaRPr>
          </a:p>
        </p:txBody>
      </p:sp>
      <p:sp>
        <p:nvSpPr>
          <p:cNvPr id="10" name="文本框 9"/>
          <p:cNvSpPr txBox="1"/>
          <p:nvPr/>
        </p:nvSpPr>
        <p:spPr>
          <a:xfrm>
            <a:off x="5739765" y="758825"/>
            <a:ext cx="1332230" cy="368300"/>
          </a:xfrm>
          <a:prstGeom prst="rect">
            <a:avLst/>
          </a:prstGeom>
          <a:noFill/>
        </p:spPr>
        <p:txBody>
          <a:bodyPr wrap="none" rtlCol="0" anchor="t">
            <a:spAutoFit/>
          </a:bodyPr>
          <a:p>
            <a:r>
              <a:rPr lang="zh-CN" altLang="en-US" b="1" dirty="0">
                <a:solidFill>
                  <a:schemeClr val="tx1"/>
                </a:solidFill>
                <a:latin typeface="方正粗黑宋简体" panose="02000000000000000000" charset="-122"/>
                <a:ea typeface="方正粗黑宋简体" panose="02000000000000000000" charset="-122"/>
                <a:sym typeface="+mn-ea"/>
              </a:rPr>
              <a:t>理论指导：</a:t>
            </a:r>
            <a:endParaRPr lang="zh-CN" altLang="en-US" b="1" dirty="0">
              <a:solidFill>
                <a:schemeClr val="tx1"/>
              </a:solidFill>
              <a:latin typeface="方正粗黑宋简体" panose="02000000000000000000" charset="-122"/>
              <a:ea typeface="方正粗黑宋简体" panose="02000000000000000000" charset="-122"/>
              <a:sym typeface="+mn-ea"/>
            </a:endParaRPr>
          </a:p>
        </p:txBody>
      </p:sp>
      <p:sp>
        <p:nvSpPr>
          <p:cNvPr id="11" name="文本框 10"/>
          <p:cNvSpPr txBox="1"/>
          <p:nvPr/>
        </p:nvSpPr>
        <p:spPr>
          <a:xfrm>
            <a:off x="6979285" y="758825"/>
            <a:ext cx="3863340" cy="368300"/>
          </a:xfrm>
          <a:prstGeom prst="rect">
            <a:avLst/>
          </a:prstGeom>
          <a:noFill/>
        </p:spPr>
        <p:txBody>
          <a:bodyPr wrap="none" rtlCol="0" anchor="t">
            <a:spAutoFit/>
          </a:bodyPr>
          <a:p>
            <a:pPr>
              <a:lnSpc>
                <a:spcPct val="100000"/>
              </a:lnSpc>
            </a:pPr>
            <a:r>
              <a:rPr lang="en-US" altLang="zh-CN" b="1" dirty="0">
                <a:solidFill>
                  <a:srgbClr val="FF0000"/>
                </a:solidFill>
                <a:latin typeface="楷体" panose="02010609060101010101" charset="-122"/>
                <a:ea typeface="楷体" panose="02010609060101010101" charset="-122"/>
                <a:cs typeface="楷体" panose="02010609060101010101" charset="-122"/>
                <a:sym typeface="+mn-ea"/>
              </a:rPr>
              <a:t>1831</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年英国法拉第发现电磁感应现象</a:t>
            </a:r>
            <a:endParaRPr lang="zh-CN" altLang="en-US" b="1" dirty="0">
              <a:solidFill>
                <a:srgbClr val="FF0000"/>
              </a:solidFill>
              <a:latin typeface="楷体" panose="02010609060101010101" charset="-122"/>
              <a:ea typeface="楷体" panose="02010609060101010101" charset="-122"/>
              <a:cs typeface="楷体" panose="02010609060101010101" charset="-122"/>
              <a:sym typeface="+mn-ea"/>
            </a:endParaRPr>
          </a:p>
        </p:txBody>
      </p:sp>
      <p:sp>
        <p:nvSpPr>
          <p:cNvPr id="12" name="文本框 11"/>
          <p:cNvSpPr txBox="1"/>
          <p:nvPr/>
        </p:nvSpPr>
        <p:spPr>
          <a:xfrm>
            <a:off x="635" y="1127125"/>
            <a:ext cx="872490" cy="368300"/>
          </a:xfrm>
          <a:prstGeom prst="rect">
            <a:avLst/>
          </a:prstGeom>
          <a:noFill/>
        </p:spPr>
        <p:txBody>
          <a:bodyPr wrap="none" rtlCol="0" anchor="t">
            <a:spAutoFit/>
          </a:bodyPr>
          <a:p>
            <a:r>
              <a:rPr lang="zh-CN" altLang="en-US" b="1" dirty="0">
                <a:solidFill>
                  <a:schemeClr val="tx1"/>
                </a:solidFill>
                <a:latin typeface="方正粗黑宋简体" panose="02000000000000000000" charset="-122"/>
                <a:ea typeface="方正粗黑宋简体" panose="02000000000000000000" charset="-122"/>
                <a:sym typeface="+mn-ea"/>
              </a:rPr>
              <a:t>成就：</a:t>
            </a:r>
            <a:endParaRPr lang="zh-CN" altLang="en-US" b="1" dirty="0">
              <a:solidFill>
                <a:schemeClr val="tx1"/>
              </a:solidFill>
              <a:latin typeface="方正粗黑宋简体" panose="02000000000000000000" charset="-122"/>
              <a:ea typeface="方正粗黑宋简体" panose="02000000000000000000" charset="-122"/>
              <a:sym typeface="+mn-ea"/>
            </a:endParaRPr>
          </a:p>
        </p:txBody>
      </p:sp>
      <p:sp>
        <p:nvSpPr>
          <p:cNvPr id="13" name="文本框 12"/>
          <p:cNvSpPr txBox="1"/>
          <p:nvPr/>
        </p:nvSpPr>
        <p:spPr>
          <a:xfrm>
            <a:off x="635" y="1433195"/>
            <a:ext cx="1992630" cy="2030095"/>
          </a:xfrm>
          <a:prstGeom prst="rect">
            <a:avLst/>
          </a:prstGeom>
          <a:noFill/>
        </p:spPr>
        <p:txBody>
          <a:bodyPr wrap="square" rtlCol="0" anchor="t">
            <a:spAutoFit/>
          </a:bodyPr>
          <a:p>
            <a:pPr>
              <a:lnSpc>
                <a:spcPct val="100000"/>
              </a:lnSpc>
            </a:pPr>
            <a:r>
              <a:rPr lang="zh-CN" altLang="en-US" b="1" dirty="0">
                <a:solidFill>
                  <a:srgbClr val="FF0000"/>
                </a:solidFill>
                <a:latin typeface="方正粗黑宋简体" panose="02000000000000000000" charset="-122"/>
                <a:ea typeface="方正粗黑宋简体" panose="02000000000000000000" charset="-122"/>
                <a:cs typeface="方正粗黑宋简体" panose="02000000000000000000" charset="-122"/>
                <a:sym typeface="+mn-ea"/>
              </a:rPr>
              <a:t>电的应用</a:t>
            </a:r>
            <a:endParaRPr lang="zh-CN" altLang="en-US" b="1" dirty="0">
              <a:solidFill>
                <a:schemeClr val="tx1"/>
              </a:solidFill>
              <a:latin typeface="方正粗黑宋简体" panose="02000000000000000000" charset="-122"/>
              <a:ea typeface="方正粗黑宋简体" panose="02000000000000000000" charset="-122"/>
              <a:cs typeface="方正粗黑宋简体" panose="02000000000000000000" charset="-122"/>
            </a:endParaRPr>
          </a:p>
          <a:p>
            <a:pPr>
              <a:lnSpc>
                <a:spcPct val="100000"/>
              </a:lnSpc>
            </a:pPr>
            <a:r>
              <a:rPr lang="zh-CN" altLang="en-US" b="1" dirty="0">
                <a:solidFill>
                  <a:schemeClr val="tx1"/>
                </a:solidFill>
                <a:latin typeface="方正粗黑宋简体" panose="02000000000000000000" charset="-122"/>
                <a:ea typeface="方正粗黑宋简体" panose="02000000000000000000" charset="-122"/>
                <a:cs typeface="方正粗黑宋简体" panose="02000000000000000000" charset="-122"/>
                <a:sym typeface="+mn-ea"/>
              </a:rPr>
              <a:t>①最显著的成就：</a:t>
            </a:r>
            <a:endParaRPr lang="zh-CN" altLang="en-US" b="1" dirty="0">
              <a:solidFill>
                <a:schemeClr val="tx1"/>
              </a:solidFill>
              <a:latin typeface="方正粗黑宋简体" panose="02000000000000000000" charset="-122"/>
              <a:ea typeface="方正粗黑宋简体" panose="02000000000000000000" charset="-122"/>
              <a:cs typeface="方正粗黑宋简体" panose="02000000000000000000" charset="-122"/>
            </a:endParaRPr>
          </a:p>
          <a:p>
            <a:pPr>
              <a:lnSpc>
                <a:spcPct val="100000"/>
              </a:lnSpc>
            </a:pPr>
            <a:endParaRPr lang="zh-CN" altLang="en-US" b="1" dirty="0">
              <a:solidFill>
                <a:schemeClr val="tx1"/>
              </a:solidFill>
              <a:latin typeface="方正粗黑宋简体" panose="02000000000000000000" charset="-122"/>
              <a:ea typeface="方正粗黑宋简体" panose="02000000000000000000" charset="-122"/>
              <a:cs typeface="方正粗黑宋简体" panose="02000000000000000000" charset="-122"/>
              <a:sym typeface="宋体" panose="02010600030101010101" pitchFamily="2" charset="-122"/>
            </a:endParaRPr>
          </a:p>
          <a:p>
            <a:pPr>
              <a:lnSpc>
                <a:spcPct val="100000"/>
              </a:lnSpc>
            </a:pPr>
            <a:r>
              <a:rPr lang="zh-CN" altLang="en-US" b="1" dirty="0">
                <a:solidFill>
                  <a:schemeClr val="tx1"/>
                </a:solidFill>
                <a:latin typeface="方正粗黑宋简体" panose="02000000000000000000" charset="-122"/>
                <a:ea typeface="方正粗黑宋简体" panose="02000000000000000000" charset="-122"/>
                <a:cs typeface="方正粗黑宋简体" panose="02000000000000000000" charset="-122"/>
                <a:sym typeface="宋体" panose="02010600030101010101" pitchFamily="2" charset="-122"/>
              </a:rPr>
              <a:t>②发明：</a:t>
            </a:r>
            <a:endParaRPr lang="zh-CN" altLang="en-US" b="1" dirty="0">
              <a:solidFill>
                <a:schemeClr val="tx1"/>
              </a:solidFill>
              <a:latin typeface="方正粗黑宋简体" panose="02000000000000000000" charset="-122"/>
              <a:ea typeface="方正粗黑宋简体" panose="02000000000000000000" charset="-122"/>
              <a:cs typeface="方正粗黑宋简体" panose="02000000000000000000" charset="-122"/>
              <a:sym typeface="宋体" panose="02010600030101010101" pitchFamily="2" charset="-122"/>
            </a:endParaRPr>
          </a:p>
          <a:p>
            <a:pPr>
              <a:lnSpc>
                <a:spcPct val="100000"/>
              </a:lnSpc>
            </a:pPr>
            <a:endParaRPr lang="zh-CN" altLang="en-US" b="1" dirty="0">
              <a:solidFill>
                <a:schemeClr val="tx1"/>
              </a:solidFill>
              <a:latin typeface="方正粗黑宋简体" panose="02000000000000000000" charset="-122"/>
              <a:ea typeface="方正粗黑宋简体" panose="02000000000000000000" charset="-122"/>
              <a:cs typeface="方正粗黑宋简体" panose="02000000000000000000" charset="-122"/>
              <a:sym typeface="宋体" panose="02010600030101010101" pitchFamily="2" charset="-122"/>
            </a:endParaRPr>
          </a:p>
          <a:p>
            <a:pPr>
              <a:lnSpc>
                <a:spcPct val="100000"/>
              </a:lnSpc>
            </a:pPr>
            <a:endParaRPr lang="zh-CN" altLang="en-US" b="1" dirty="0">
              <a:solidFill>
                <a:schemeClr val="tx1"/>
              </a:solidFill>
              <a:latin typeface="方正粗黑宋简体" panose="02000000000000000000" charset="-122"/>
              <a:ea typeface="方正粗黑宋简体" panose="02000000000000000000" charset="-122"/>
              <a:cs typeface="方正粗黑宋简体" panose="02000000000000000000" charset="-122"/>
              <a:sym typeface="宋体" panose="02010600030101010101" pitchFamily="2" charset="-122"/>
            </a:endParaRPr>
          </a:p>
          <a:p>
            <a:pPr>
              <a:lnSpc>
                <a:spcPct val="100000"/>
              </a:lnSpc>
            </a:pPr>
            <a:r>
              <a:rPr lang="zh-CN" altLang="en-US" b="1" dirty="0">
                <a:solidFill>
                  <a:schemeClr val="tx1"/>
                </a:solidFill>
                <a:latin typeface="方正粗黑宋简体" panose="02000000000000000000" charset="-122"/>
                <a:ea typeface="方正粗黑宋简体" panose="02000000000000000000" charset="-122"/>
                <a:cs typeface="方正粗黑宋简体" panose="02000000000000000000" charset="-122"/>
                <a:sym typeface="宋体" panose="02010600030101010101" pitchFamily="2" charset="-122"/>
              </a:rPr>
              <a:t>影响：</a:t>
            </a:r>
            <a:endParaRPr lang="zh-CN" altLang="en-US" b="1" dirty="0">
              <a:solidFill>
                <a:schemeClr val="tx1"/>
              </a:solidFill>
              <a:latin typeface="方正粗黑宋简体" panose="02000000000000000000" charset="-122"/>
              <a:ea typeface="方正粗黑宋简体" panose="02000000000000000000" charset="-122"/>
              <a:cs typeface="方正粗黑宋简体" panose="02000000000000000000" charset="-122"/>
              <a:sym typeface="宋体" panose="02010600030101010101" pitchFamily="2" charset="-122"/>
            </a:endParaRPr>
          </a:p>
        </p:txBody>
      </p:sp>
      <p:sp>
        <p:nvSpPr>
          <p:cNvPr id="14" name="文本框 13"/>
          <p:cNvSpPr txBox="1"/>
          <p:nvPr/>
        </p:nvSpPr>
        <p:spPr>
          <a:xfrm>
            <a:off x="1878965" y="1689100"/>
            <a:ext cx="3860800" cy="368300"/>
          </a:xfrm>
          <a:prstGeom prst="rect">
            <a:avLst/>
          </a:prstGeom>
          <a:noFill/>
        </p:spPr>
        <p:txBody>
          <a:bodyPr wrap="none" rtlCol="0" anchor="t">
            <a:spAutoFit/>
          </a:bodyPr>
          <a:p>
            <a:r>
              <a:rPr lang="zh-CN" altLang="en-US" b="1" dirty="0">
                <a:solidFill>
                  <a:srgbClr val="FF0000"/>
                </a:solidFill>
                <a:latin typeface="楷体" panose="02010609060101010101" charset="-122"/>
                <a:ea typeface="楷体" panose="02010609060101010101" charset="-122"/>
                <a:sym typeface="+mn-ea"/>
              </a:rPr>
              <a:t>电力成为新的能源进入生产生活领域</a:t>
            </a:r>
            <a:endParaRPr lang="zh-CN" altLang="en-US"/>
          </a:p>
        </p:txBody>
      </p:sp>
      <p:sp>
        <p:nvSpPr>
          <p:cNvPr id="15" name="文本框 14"/>
          <p:cNvSpPr txBox="1"/>
          <p:nvPr/>
        </p:nvSpPr>
        <p:spPr>
          <a:xfrm>
            <a:off x="873125" y="1964690"/>
            <a:ext cx="5537835" cy="1198880"/>
          </a:xfrm>
          <a:prstGeom prst="rect">
            <a:avLst/>
          </a:prstGeom>
          <a:noFill/>
        </p:spPr>
        <p:txBody>
          <a:bodyPr wrap="square" rtlCol="0" anchor="t">
            <a:spAutoFit/>
          </a:bodyPr>
          <a:p>
            <a:r>
              <a:rPr lang="zh-CN" altLang="en-US"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rPr>
              <a:t>a</a:t>
            </a:r>
            <a:r>
              <a:rPr lang="en-US" altLang="zh-CN"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rPr>
              <a:t>.</a:t>
            </a:r>
            <a:r>
              <a:rPr lang="zh-CN" altLang="en-US" b="1" dirty="0">
                <a:solidFill>
                  <a:srgbClr val="FF0000"/>
                </a:solidFill>
                <a:latin typeface="楷体" panose="02010609060101010101" charset="-122"/>
                <a:ea typeface="楷体" panose="02010609060101010101" charset="-122"/>
                <a:cs typeface="楷体" panose="02010609060101010101" charset="-122"/>
                <a:sym typeface="宋体" panose="02010600030101010101" pitchFamily="2" charset="-122"/>
              </a:rPr>
              <a:t>美国</a:t>
            </a:r>
            <a:r>
              <a:rPr lang="zh-CN" altLang="en-US"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rPr>
              <a:t>发明家</a:t>
            </a:r>
            <a:r>
              <a:rPr lang="zh-CN" altLang="en-US" b="1" dirty="0">
                <a:solidFill>
                  <a:srgbClr val="FF0000"/>
                </a:solidFill>
                <a:latin typeface="楷体" panose="02010609060101010101" charset="-122"/>
                <a:ea typeface="楷体" panose="02010609060101010101" charset="-122"/>
                <a:cs typeface="楷体" panose="02010609060101010101" charset="-122"/>
                <a:sym typeface="宋体" panose="02010600030101010101" pitchFamily="2" charset="-122"/>
              </a:rPr>
              <a:t>爱迪生</a:t>
            </a:r>
            <a:r>
              <a:rPr lang="zh-CN" altLang="en-US"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rPr>
              <a:t>，发明了耐用的</a:t>
            </a:r>
            <a:r>
              <a:rPr lang="zh-CN" altLang="en-US" b="1" dirty="0">
                <a:solidFill>
                  <a:srgbClr val="FF0000"/>
                </a:solidFill>
                <a:latin typeface="楷体" panose="02010609060101010101" charset="-122"/>
                <a:ea typeface="楷体" panose="02010609060101010101" charset="-122"/>
                <a:cs typeface="楷体" panose="02010609060101010101" charset="-122"/>
                <a:sym typeface="宋体" panose="02010600030101010101" pitchFamily="2" charset="-122"/>
              </a:rPr>
              <a:t>白炽灯泡</a:t>
            </a:r>
            <a:r>
              <a:rPr lang="zh-CN" altLang="en-US"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rPr>
              <a:t>、</a:t>
            </a:r>
            <a:r>
              <a:rPr lang="zh-CN" altLang="en-US" b="1" dirty="0">
                <a:solidFill>
                  <a:srgbClr val="FF0000"/>
                </a:solidFill>
                <a:latin typeface="楷体" panose="02010609060101010101" charset="-122"/>
                <a:ea typeface="楷体" panose="02010609060101010101" charset="-122"/>
                <a:cs typeface="楷体" panose="02010609060101010101" charset="-122"/>
                <a:sym typeface="宋体" panose="02010600030101010101" pitchFamily="2" charset="-122"/>
              </a:rPr>
              <a:t>碱性蓄电池</a:t>
            </a:r>
            <a:r>
              <a:rPr lang="zh-CN" altLang="en-US"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rPr>
              <a:t>、</a:t>
            </a:r>
            <a:r>
              <a:rPr lang="zh-CN" altLang="en-US" b="1" dirty="0">
                <a:solidFill>
                  <a:srgbClr val="FF0000"/>
                </a:solidFill>
                <a:latin typeface="楷体" panose="02010609060101010101" charset="-122"/>
                <a:ea typeface="楷体" panose="02010609060101010101" charset="-122"/>
                <a:cs typeface="楷体" panose="02010609060101010101" charset="-122"/>
                <a:sym typeface="宋体" panose="02010600030101010101" pitchFamily="2" charset="-122"/>
              </a:rPr>
              <a:t>电影摄影机</a:t>
            </a:r>
            <a:r>
              <a:rPr lang="zh-CN" altLang="en-US"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rPr>
              <a:t>和</a:t>
            </a:r>
            <a:r>
              <a:rPr lang="zh-CN" altLang="en-US" b="1" dirty="0">
                <a:solidFill>
                  <a:srgbClr val="FF0000"/>
                </a:solidFill>
                <a:latin typeface="楷体" panose="02010609060101010101" charset="-122"/>
                <a:ea typeface="楷体" panose="02010609060101010101" charset="-122"/>
                <a:cs typeface="楷体" panose="02010609060101010101" charset="-122"/>
                <a:sym typeface="宋体" panose="02010600030101010101" pitchFamily="2" charset="-122"/>
              </a:rPr>
              <a:t>放映机</a:t>
            </a:r>
            <a:r>
              <a:rPr lang="zh-CN" altLang="en-US"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rPr>
              <a:t>等事物；</a:t>
            </a:r>
            <a:endParaRPr lang="zh-CN" altLang="en-US"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endParaRPr>
          </a:p>
          <a:p>
            <a:r>
              <a:rPr lang="zh-CN" altLang="en-US"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rPr>
              <a:t>b</a:t>
            </a:r>
            <a:r>
              <a:rPr lang="en-US" altLang="zh-CN"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rPr>
              <a:t>.</a:t>
            </a:r>
            <a:r>
              <a:rPr lang="zh-CN" altLang="en-US"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rPr>
              <a:t>他在</a:t>
            </a:r>
            <a:r>
              <a:rPr lang="zh-CN" altLang="en-US" b="1" dirty="0">
                <a:solidFill>
                  <a:srgbClr val="FF0000"/>
                </a:solidFill>
                <a:latin typeface="楷体" panose="02010609060101010101" charset="-122"/>
                <a:ea typeface="楷体" panose="02010609060101010101" charset="-122"/>
                <a:cs typeface="楷体" panose="02010609060101010101" charset="-122"/>
                <a:sym typeface="宋体" panose="02010600030101010101" pitchFamily="2" charset="-122"/>
              </a:rPr>
              <a:t>纽约</a:t>
            </a:r>
            <a:r>
              <a:rPr lang="zh-CN" altLang="en-US"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rPr>
              <a:t>建成了世界上第一座</a:t>
            </a:r>
            <a:r>
              <a:rPr lang="zh-CN" altLang="en-US" b="1" dirty="0">
                <a:solidFill>
                  <a:srgbClr val="FF0000"/>
                </a:solidFill>
                <a:latin typeface="楷体" panose="02010609060101010101" charset="-122"/>
                <a:ea typeface="楷体" panose="02010609060101010101" charset="-122"/>
                <a:cs typeface="楷体" panose="02010609060101010101" charset="-122"/>
                <a:sym typeface="宋体" panose="02010600030101010101" pitchFamily="2" charset="-122"/>
              </a:rPr>
              <a:t>火力发电站</a:t>
            </a:r>
            <a:r>
              <a:rPr lang="zh-CN" altLang="en-US"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rPr>
              <a:t>和</a:t>
            </a:r>
            <a:r>
              <a:rPr lang="zh-CN" altLang="en-US" b="1" dirty="0">
                <a:solidFill>
                  <a:srgbClr val="FF0000"/>
                </a:solidFill>
                <a:latin typeface="楷体" panose="02010609060101010101" charset="-122"/>
                <a:ea typeface="楷体" panose="02010609060101010101" charset="-122"/>
                <a:cs typeface="楷体" panose="02010609060101010101" charset="-122"/>
                <a:sym typeface="宋体" panose="02010600030101010101" pitchFamily="2" charset="-122"/>
              </a:rPr>
              <a:t>输电网</a:t>
            </a:r>
            <a:r>
              <a:rPr lang="zh-CN" altLang="en-US"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rPr>
              <a:t>；</a:t>
            </a:r>
            <a:endParaRPr lang="zh-CN" altLang="en-US"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endParaRPr>
          </a:p>
          <a:p>
            <a:r>
              <a:rPr lang="zh-CN" altLang="en-US"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rPr>
              <a:t>c</a:t>
            </a:r>
            <a:r>
              <a:rPr lang="en-US" altLang="zh-CN"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rPr>
              <a:t>.</a:t>
            </a:r>
            <a:r>
              <a:rPr lang="zh-CN" altLang="en-US" b="1" dirty="0">
                <a:solidFill>
                  <a:srgbClr val="FF0000"/>
                </a:solidFill>
                <a:latin typeface="楷体" panose="02010609060101010101" charset="-122"/>
                <a:ea typeface="楷体" panose="02010609060101010101" charset="-122"/>
                <a:cs typeface="楷体" panose="02010609060101010101" charset="-122"/>
                <a:sym typeface="宋体" panose="02010600030101010101" pitchFamily="2" charset="-122"/>
              </a:rPr>
              <a:t>发电机</a:t>
            </a:r>
            <a:r>
              <a:rPr lang="zh-CN" altLang="en-US"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rPr>
              <a:t>、</a:t>
            </a:r>
            <a:r>
              <a:rPr lang="zh-CN" altLang="en-US" b="1" dirty="0">
                <a:solidFill>
                  <a:srgbClr val="FF0000"/>
                </a:solidFill>
                <a:latin typeface="楷体" panose="02010609060101010101" charset="-122"/>
                <a:ea typeface="楷体" panose="02010609060101010101" charset="-122"/>
                <a:cs typeface="楷体" panose="02010609060101010101" charset="-122"/>
                <a:sym typeface="宋体" panose="02010600030101010101" pitchFamily="2" charset="-122"/>
              </a:rPr>
              <a:t>电动机</a:t>
            </a:r>
            <a:r>
              <a:rPr lang="zh-CN" altLang="en-US"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rPr>
              <a:t>、</a:t>
            </a:r>
            <a:r>
              <a:rPr lang="zh-CN" altLang="en-US" b="1" dirty="0">
                <a:solidFill>
                  <a:srgbClr val="FF0000"/>
                </a:solidFill>
                <a:latin typeface="楷体" panose="02010609060101010101" charset="-122"/>
                <a:ea typeface="楷体" panose="02010609060101010101" charset="-122"/>
                <a:cs typeface="楷体" panose="02010609060101010101" charset="-122"/>
                <a:sym typeface="宋体" panose="02010600030101010101" pitchFamily="2" charset="-122"/>
              </a:rPr>
              <a:t>电话</a:t>
            </a:r>
            <a:r>
              <a:rPr lang="zh-CN" altLang="en-US"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rPr>
              <a:t>、</a:t>
            </a:r>
            <a:r>
              <a:rPr lang="zh-CN" altLang="en-US" b="1" dirty="0">
                <a:solidFill>
                  <a:srgbClr val="FF0000"/>
                </a:solidFill>
                <a:effectLst/>
                <a:latin typeface="楷体" panose="02010609060101010101" charset="-122"/>
                <a:ea typeface="楷体" panose="02010609060101010101" charset="-122"/>
                <a:cs typeface="楷体" panose="02010609060101010101" charset="-122"/>
                <a:sym typeface="宋体" panose="02010600030101010101" pitchFamily="2" charset="-122"/>
              </a:rPr>
              <a:t>电车</a:t>
            </a:r>
            <a:r>
              <a:rPr lang="zh-CN" altLang="en-US"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rPr>
              <a:t>、</a:t>
            </a:r>
            <a:r>
              <a:rPr lang="zh-CN" altLang="en-US" b="1" dirty="0">
                <a:solidFill>
                  <a:srgbClr val="FF0000"/>
                </a:solidFill>
                <a:latin typeface="楷体" panose="02010609060101010101" charset="-122"/>
                <a:ea typeface="楷体" panose="02010609060101010101" charset="-122"/>
                <a:cs typeface="楷体" panose="02010609060101010101" charset="-122"/>
                <a:sym typeface="宋体" panose="02010600030101010101" pitchFamily="2" charset="-122"/>
              </a:rPr>
              <a:t>电报</a:t>
            </a:r>
            <a:r>
              <a:rPr lang="zh-CN" altLang="en-US"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rPr>
              <a:t>等纷纷问世。</a:t>
            </a:r>
            <a:endParaRPr lang="zh-CN" altLang="en-US" b="1" dirty="0">
              <a:solidFill>
                <a:schemeClr val="tx1"/>
              </a:solidFill>
              <a:latin typeface="楷体" panose="02010609060101010101" charset="-122"/>
              <a:ea typeface="楷体" panose="02010609060101010101" charset="-122"/>
              <a:cs typeface="楷体" panose="02010609060101010101" charset="-122"/>
              <a:sym typeface="宋体" panose="02010600030101010101" pitchFamily="2" charset="-122"/>
            </a:endParaRPr>
          </a:p>
        </p:txBody>
      </p:sp>
      <p:sp>
        <p:nvSpPr>
          <p:cNvPr id="16" name="文本框 15"/>
          <p:cNvSpPr txBox="1"/>
          <p:nvPr/>
        </p:nvSpPr>
        <p:spPr>
          <a:xfrm>
            <a:off x="873125" y="3094990"/>
            <a:ext cx="3171190" cy="368300"/>
          </a:xfrm>
          <a:prstGeom prst="rect">
            <a:avLst/>
          </a:prstGeom>
          <a:noFill/>
        </p:spPr>
        <p:txBody>
          <a:bodyPr wrap="none" rtlCol="0" anchor="t">
            <a:spAutoFit/>
          </a:bodyPr>
          <a:p>
            <a:r>
              <a:rPr lang="zh-CN" altLang="zh-CN" b="1" dirty="0">
                <a:solidFill>
                  <a:schemeClr val="tx1"/>
                </a:solidFill>
                <a:latin typeface="楷体" panose="02010609060101010101" charset="-122"/>
                <a:ea typeface="楷体" panose="02010609060101010101" charset="-122"/>
                <a:cs typeface="楷体" panose="02010609060101010101" charset="-122"/>
                <a:sym typeface="+mn-ea"/>
              </a:rPr>
              <a:t>人类社会进入了</a:t>
            </a:r>
            <a:r>
              <a:rPr lang="zh-CN" altLang="zh-CN" b="1" dirty="0">
                <a:solidFill>
                  <a:srgbClr val="FF0000"/>
                </a:solidFill>
                <a:latin typeface="楷体" panose="02010609060101010101" charset="-122"/>
                <a:ea typeface="楷体" panose="02010609060101010101" charset="-122"/>
                <a:cs typeface="楷体" panose="02010609060101010101" charset="-122"/>
                <a:sym typeface="+mn-ea"/>
              </a:rPr>
              <a:t>“电气时代”</a:t>
            </a:r>
            <a:endParaRPr lang="zh-CN" altLang="en-US"/>
          </a:p>
        </p:txBody>
      </p:sp>
      <p:sp>
        <p:nvSpPr>
          <p:cNvPr id="18" name="文本框 17"/>
          <p:cNvSpPr txBox="1"/>
          <p:nvPr/>
        </p:nvSpPr>
        <p:spPr>
          <a:xfrm>
            <a:off x="635" y="3463290"/>
            <a:ext cx="1562100" cy="368300"/>
          </a:xfrm>
          <a:prstGeom prst="rect">
            <a:avLst/>
          </a:prstGeom>
          <a:noFill/>
        </p:spPr>
        <p:txBody>
          <a:bodyPr wrap="none" rtlCol="0" anchor="t">
            <a:spAutoFit/>
          </a:bodyPr>
          <a:p>
            <a:r>
              <a:rPr lang="zh-CN" altLang="en-US" b="1" dirty="0">
                <a:solidFill>
                  <a:srgbClr val="FF0000"/>
                </a:solidFill>
                <a:latin typeface="方正粗黑宋简体" panose="02000000000000000000" charset="-122"/>
                <a:ea typeface="方正粗黑宋简体" panose="02000000000000000000" charset="-122"/>
                <a:sym typeface="+mn-ea"/>
              </a:rPr>
              <a:t>内燃机的发明</a:t>
            </a:r>
            <a:endParaRPr lang="zh-CN" altLang="en-US" b="1" dirty="0">
              <a:solidFill>
                <a:srgbClr val="FF0000"/>
              </a:solidFill>
              <a:latin typeface="方正粗黑宋简体" panose="02000000000000000000" charset="-122"/>
              <a:ea typeface="方正粗黑宋简体" panose="02000000000000000000" charset="-122"/>
              <a:sym typeface="+mn-ea"/>
            </a:endParaRPr>
          </a:p>
        </p:txBody>
      </p:sp>
      <p:sp>
        <p:nvSpPr>
          <p:cNvPr id="19" name="文本框 18"/>
          <p:cNvSpPr txBox="1"/>
          <p:nvPr/>
        </p:nvSpPr>
        <p:spPr>
          <a:xfrm>
            <a:off x="635" y="3763645"/>
            <a:ext cx="6410960" cy="2030095"/>
          </a:xfrm>
          <a:prstGeom prst="rect">
            <a:avLst/>
          </a:prstGeom>
          <a:noFill/>
        </p:spPr>
        <p:txBody>
          <a:bodyPr wrap="square" rtlCol="0" anchor="t">
            <a:spAutoFit/>
          </a:bodyPr>
          <a:p>
            <a:r>
              <a:rPr lang="en-US" altLang="zh-CN" b="1" dirty="0">
                <a:solidFill>
                  <a:schemeClr val="tx1"/>
                </a:solidFill>
                <a:latin typeface="楷体" panose="02010609060101010101" charset="-122"/>
                <a:ea typeface="楷体" panose="02010609060101010101" charset="-122"/>
                <a:cs typeface="楷体" panose="02010609060101010101" charset="-122"/>
                <a:sym typeface="+mn-ea"/>
              </a:rPr>
              <a:t>①1876年，德国人</a:t>
            </a:r>
            <a:r>
              <a:rPr lang="zh-CN" altLang="en-US" b="1" dirty="0">
                <a:solidFill>
                  <a:srgbClr val="FF0000"/>
                </a:solidFill>
                <a:latin typeface="楷体" panose="02010609060101010101" charset="-122"/>
                <a:ea typeface="楷体" panose="02010609060101010101" charset="-122"/>
                <a:sym typeface="+mn-ea"/>
              </a:rPr>
              <a:t>奥托</a:t>
            </a:r>
            <a:r>
              <a:rPr lang="en-US" altLang="zh-CN" b="1" dirty="0">
                <a:solidFill>
                  <a:schemeClr val="tx1"/>
                </a:solidFill>
                <a:latin typeface="楷体" panose="02010609060101010101" charset="-122"/>
                <a:ea typeface="楷体" panose="02010609060101010101" charset="-122"/>
                <a:cs typeface="楷体" panose="02010609060101010101" charset="-122"/>
                <a:sym typeface="+mn-ea"/>
              </a:rPr>
              <a:t>制造出一台</a:t>
            </a:r>
            <a:r>
              <a:rPr lang="zh-CN" altLang="en-US" b="1" dirty="0">
                <a:solidFill>
                  <a:srgbClr val="FF0000"/>
                </a:solidFill>
                <a:latin typeface="楷体" panose="02010609060101010101" charset="-122"/>
                <a:ea typeface="楷体" panose="02010609060101010101" charset="-122"/>
                <a:sym typeface="+mn-ea"/>
              </a:rPr>
              <a:t>煤气内燃机</a:t>
            </a:r>
            <a:r>
              <a:rPr lang="en-US" altLang="zh-CN" b="1" dirty="0">
                <a:solidFill>
                  <a:schemeClr val="tx1"/>
                </a:solidFill>
                <a:latin typeface="楷体" panose="02010609060101010101" charset="-122"/>
                <a:ea typeface="楷体" panose="02010609060101010101" charset="-122"/>
                <a:cs typeface="楷体" panose="02010609060101010101" charset="-122"/>
                <a:sym typeface="+mn-ea"/>
              </a:rPr>
              <a:t>。</a:t>
            </a:r>
            <a:endParaRPr lang="en-US" altLang="zh-CN" b="1" dirty="0">
              <a:solidFill>
                <a:schemeClr val="tx1"/>
              </a:solidFill>
              <a:latin typeface="楷体" panose="02010609060101010101" charset="-122"/>
              <a:ea typeface="楷体" panose="02010609060101010101" charset="-122"/>
              <a:cs typeface="楷体" panose="02010609060101010101" charset="-122"/>
            </a:endParaRPr>
          </a:p>
          <a:p>
            <a:r>
              <a:rPr lang="en-US" altLang="zh-CN" b="1" dirty="0">
                <a:solidFill>
                  <a:schemeClr val="tx1"/>
                </a:solidFill>
                <a:latin typeface="楷体" panose="02010609060101010101" charset="-122"/>
                <a:ea typeface="楷体" panose="02010609060101010101" charset="-122"/>
                <a:cs typeface="楷体" panose="02010609060101010101" charset="-122"/>
                <a:sym typeface="+mn-ea"/>
              </a:rPr>
              <a:t>②1883年，德国工程师</a:t>
            </a:r>
            <a:r>
              <a:rPr lang="zh-CN" altLang="en-US" b="1" dirty="0">
                <a:solidFill>
                  <a:srgbClr val="FF0000"/>
                </a:solidFill>
                <a:latin typeface="楷体" panose="02010609060101010101" charset="-122"/>
                <a:ea typeface="楷体" panose="02010609060101010101" charset="-122"/>
                <a:sym typeface="+mn-ea"/>
              </a:rPr>
              <a:t>戴姆勒</a:t>
            </a:r>
            <a:r>
              <a:rPr lang="en-US" altLang="zh-CN" b="1" dirty="0">
                <a:solidFill>
                  <a:schemeClr val="tx1"/>
                </a:solidFill>
                <a:latin typeface="楷体" panose="02010609060101010101" charset="-122"/>
                <a:ea typeface="楷体" panose="02010609060101010101" charset="-122"/>
                <a:cs typeface="楷体" panose="02010609060101010101" charset="-122"/>
                <a:sym typeface="+mn-ea"/>
              </a:rPr>
              <a:t>研制成</a:t>
            </a:r>
            <a:r>
              <a:rPr lang="zh-CN" altLang="en-US" b="1" dirty="0">
                <a:solidFill>
                  <a:srgbClr val="FF0000"/>
                </a:solidFill>
                <a:latin typeface="楷体" panose="02010609060101010101" charset="-122"/>
                <a:ea typeface="楷体" panose="02010609060101010101" charset="-122"/>
                <a:sym typeface="+mn-ea"/>
              </a:rPr>
              <a:t>汽油内燃机</a:t>
            </a:r>
            <a:r>
              <a:rPr lang="en-US" altLang="zh-CN" b="1" dirty="0">
                <a:solidFill>
                  <a:schemeClr val="tx1"/>
                </a:solidFill>
                <a:latin typeface="楷体" panose="02010609060101010101" charset="-122"/>
                <a:ea typeface="楷体" panose="02010609060101010101" charset="-122"/>
                <a:cs typeface="楷体" panose="02010609060101010101" charset="-122"/>
                <a:sym typeface="+mn-ea"/>
              </a:rPr>
              <a:t>。</a:t>
            </a:r>
            <a:endParaRPr lang="en-US" altLang="zh-CN" b="1" dirty="0">
              <a:solidFill>
                <a:schemeClr val="tx1"/>
              </a:solidFill>
              <a:latin typeface="楷体" panose="02010609060101010101" charset="-122"/>
              <a:ea typeface="楷体" panose="02010609060101010101" charset="-122"/>
              <a:cs typeface="楷体" panose="02010609060101010101" charset="-122"/>
            </a:endParaRPr>
          </a:p>
          <a:p>
            <a:r>
              <a:rPr lang="en-US" altLang="zh-CN" b="1" dirty="0">
                <a:solidFill>
                  <a:schemeClr val="tx1"/>
                </a:solidFill>
                <a:latin typeface="楷体" panose="02010609060101010101" charset="-122"/>
                <a:ea typeface="楷体" panose="02010609060101010101" charset="-122"/>
                <a:cs typeface="楷体" panose="02010609060101010101" charset="-122"/>
                <a:sym typeface="+mn-ea"/>
              </a:rPr>
              <a:t>③</a:t>
            </a:r>
            <a:r>
              <a:rPr lang="zh-CN" altLang="en-US" b="1" dirty="0">
                <a:solidFill>
                  <a:schemeClr val="tx1"/>
                </a:solidFill>
                <a:latin typeface="楷体" panose="02010609060101010101" charset="-122"/>
                <a:ea typeface="楷体" panose="02010609060101010101" charset="-122"/>
                <a:cs typeface="楷体" panose="02010609060101010101" charset="-122"/>
                <a:sym typeface="+mn-ea"/>
              </a:rPr>
              <a:t>几年后，</a:t>
            </a:r>
            <a:r>
              <a:rPr lang="en-US" altLang="zh-CN" b="1" dirty="0">
                <a:solidFill>
                  <a:schemeClr val="tx1"/>
                </a:solidFill>
                <a:latin typeface="楷体" panose="02010609060101010101" charset="-122"/>
                <a:ea typeface="楷体" panose="02010609060101010101" charset="-122"/>
                <a:cs typeface="楷体" panose="02010609060101010101" charset="-122"/>
                <a:sym typeface="+mn-ea"/>
              </a:rPr>
              <a:t>德国工程师</a:t>
            </a:r>
            <a:r>
              <a:rPr lang="zh-CN" altLang="en-US" b="1" dirty="0">
                <a:solidFill>
                  <a:srgbClr val="FF0000"/>
                </a:solidFill>
                <a:latin typeface="楷体" panose="02010609060101010101" charset="-122"/>
                <a:ea typeface="楷体" panose="02010609060101010101" charset="-122"/>
                <a:sym typeface="+mn-ea"/>
              </a:rPr>
              <a:t>狄塞尔</a:t>
            </a:r>
            <a:r>
              <a:rPr lang="en-US" altLang="zh-CN" b="1" dirty="0">
                <a:solidFill>
                  <a:schemeClr val="tx1"/>
                </a:solidFill>
                <a:latin typeface="楷体" panose="02010609060101010101" charset="-122"/>
                <a:ea typeface="楷体" panose="02010609060101010101" charset="-122"/>
                <a:cs typeface="楷体" panose="02010609060101010101" charset="-122"/>
                <a:sym typeface="+mn-ea"/>
              </a:rPr>
              <a:t>发明了</a:t>
            </a:r>
            <a:r>
              <a:rPr lang="zh-CN" altLang="en-US" b="1" dirty="0">
                <a:solidFill>
                  <a:srgbClr val="FF0000"/>
                </a:solidFill>
                <a:latin typeface="楷体" panose="02010609060101010101" charset="-122"/>
                <a:ea typeface="楷体" panose="02010609060101010101" charset="-122"/>
                <a:sym typeface="+mn-ea"/>
              </a:rPr>
              <a:t>柴油内燃机</a:t>
            </a:r>
            <a:r>
              <a:rPr lang="en-US" altLang="zh-CN" b="1" dirty="0">
                <a:solidFill>
                  <a:schemeClr val="tx1"/>
                </a:solidFill>
                <a:latin typeface="楷体" panose="02010609060101010101" charset="-122"/>
                <a:ea typeface="楷体" panose="02010609060101010101" charset="-122"/>
                <a:cs typeface="楷体" panose="02010609060101010101" charset="-122"/>
                <a:sym typeface="+mn-ea"/>
              </a:rPr>
              <a:t>。</a:t>
            </a:r>
            <a:endParaRPr lang="en-US" altLang="zh-CN" b="1" dirty="0">
              <a:solidFill>
                <a:schemeClr val="tx1"/>
              </a:solidFill>
              <a:latin typeface="楷体" panose="02010609060101010101" charset="-122"/>
              <a:ea typeface="楷体" panose="02010609060101010101" charset="-122"/>
              <a:cs typeface="楷体" panose="02010609060101010101" charset="-122"/>
            </a:endParaRPr>
          </a:p>
          <a:p>
            <a:r>
              <a:rPr lang="zh-CN" altLang="en-US" b="1" dirty="0">
                <a:solidFill>
                  <a:schemeClr val="tx1"/>
                </a:solidFill>
                <a:latin typeface="楷体" panose="02010609060101010101" charset="-122"/>
                <a:ea typeface="楷体" panose="02010609060101010101" charset="-122"/>
                <a:cs typeface="楷体" panose="02010609060101010101" charset="-122"/>
                <a:sym typeface="+mn-ea"/>
              </a:rPr>
              <a:t>内燃机的发明解决了交通运输工具的发动机问题。</a:t>
            </a:r>
            <a:endParaRPr lang="zh-CN" altLang="en-US" b="1" dirty="0">
              <a:solidFill>
                <a:schemeClr val="tx1"/>
              </a:solidFill>
              <a:latin typeface="楷体" panose="02010609060101010101" charset="-122"/>
              <a:ea typeface="楷体" panose="02010609060101010101" charset="-122"/>
              <a:cs typeface="楷体" panose="02010609060101010101" charset="-122"/>
            </a:endParaRPr>
          </a:p>
          <a:p>
            <a:r>
              <a:rPr lang="en-US" altLang="zh-CN" b="1" dirty="0">
                <a:solidFill>
                  <a:schemeClr val="tx1"/>
                </a:solidFill>
                <a:latin typeface="楷体" panose="02010609060101010101" charset="-122"/>
                <a:ea typeface="楷体" panose="02010609060101010101" charset="-122"/>
                <a:cs typeface="楷体" panose="02010609060101010101" charset="-122"/>
                <a:sym typeface="+mn-ea"/>
              </a:rPr>
              <a:t>①19世纪80年代，德国人</a:t>
            </a:r>
            <a:r>
              <a:rPr lang="zh-CN" altLang="en-US" b="1" dirty="0">
                <a:solidFill>
                  <a:srgbClr val="FF0000"/>
                </a:solidFill>
                <a:latin typeface="楷体" panose="02010609060101010101" charset="-122"/>
                <a:ea typeface="楷体" panose="02010609060101010101" charset="-122"/>
                <a:sym typeface="+mn-ea"/>
              </a:rPr>
              <a:t>本茨</a:t>
            </a:r>
            <a:r>
              <a:rPr lang="en-US" altLang="zh-CN" b="1" dirty="0">
                <a:solidFill>
                  <a:schemeClr val="tx1"/>
                </a:solidFill>
                <a:latin typeface="楷体" panose="02010609060101010101" charset="-122"/>
                <a:ea typeface="楷体" panose="02010609060101010101" charset="-122"/>
                <a:cs typeface="楷体" panose="02010609060101010101" charset="-122"/>
                <a:sym typeface="+mn-ea"/>
              </a:rPr>
              <a:t>制造出一辆</a:t>
            </a:r>
            <a:r>
              <a:rPr lang="zh-CN" altLang="en-US" b="1" dirty="0">
                <a:solidFill>
                  <a:schemeClr val="tx1"/>
                </a:solidFill>
                <a:latin typeface="楷体" panose="02010609060101010101" charset="-122"/>
                <a:ea typeface="楷体" panose="02010609060101010101" charset="-122"/>
                <a:cs typeface="楷体" panose="02010609060101010101" charset="-122"/>
                <a:sym typeface="+mn-ea"/>
              </a:rPr>
              <a:t>内燃机驱动</a:t>
            </a:r>
            <a:r>
              <a:rPr lang="en-US" altLang="zh-CN" b="1" dirty="0">
                <a:solidFill>
                  <a:schemeClr val="tx1"/>
                </a:solidFill>
                <a:latin typeface="楷体" panose="02010609060101010101" charset="-122"/>
                <a:ea typeface="楷体" panose="02010609060101010101" charset="-122"/>
                <a:cs typeface="楷体" panose="02010609060101010101" charset="-122"/>
                <a:sym typeface="+mn-ea"/>
              </a:rPr>
              <a:t>的</a:t>
            </a:r>
            <a:r>
              <a:rPr lang="zh-CN" altLang="en-US" b="1" dirty="0">
                <a:solidFill>
                  <a:srgbClr val="FF0000"/>
                </a:solidFill>
                <a:latin typeface="楷体" panose="02010609060101010101" charset="-122"/>
                <a:ea typeface="楷体" panose="02010609060101010101" charset="-122"/>
                <a:sym typeface="+mn-ea"/>
              </a:rPr>
              <a:t>汽车</a:t>
            </a:r>
            <a:r>
              <a:rPr lang="en-US" altLang="zh-CN" b="1" dirty="0">
                <a:solidFill>
                  <a:schemeClr val="tx1"/>
                </a:solidFill>
                <a:latin typeface="楷体" panose="02010609060101010101" charset="-122"/>
                <a:ea typeface="楷体" panose="02010609060101010101" charset="-122"/>
                <a:cs typeface="楷体" panose="02010609060101010101" charset="-122"/>
                <a:sym typeface="+mn-ea"/>
              </a:rPr>
              <a:t>②1913年，美国企业家</a:t>
            </a:r>
            <a:r>
              <a:rPr lang="zh-CN" altLang="en-US" b="1" dirty="0">
                <a:solidFill>
                  <a:srgbClr val="FF0000"/>
                </a:solidFill>
                <a:latin typeface="楷体" panose="02010609060101010101" charset="-122"/>
                <a:ea typeface="楷体" panose="02010609060101010101" charset="-122"/>
                <a:sym typeface="+mn-ea"/>
              </a:rPr>
              <a:t>福特</a:t>
            </a:r>
            <a:r>
              <a:rPr lang="en-US" altLang="zh-CN" b="1" dirty="0">
                <a:solidFill>
                  <a:schemeClr val="tx1"/>
                </a:solidFill>
                <a:latin typeface="楷体" panose="02010609060101010101" charset="-122"/>
                <a:ea typeface="楷体" panose="02010609060101010101" charset="-122"/>
                <a:cs typeface="楷体" panose="02010609060101010101" charset="-122"/>
                <a:sym typeface="+mn-ea"/>
              </a:rPr>
              <a:t>使用</a:t>
            </a:r>
            <a:r>
              <a:rPr lang="zh-CN" altLang="en-US" b="1" dirty="0">
                <a:solidFill>
                  <a:srgbClr val="FF0000"/>
                </a:solidFill>
                <a:latin typeface="楷体" panose="02010609060101010101" charset="-122"/>
                <a:ea typeface="楷体" panose="02010609060101010101" charset="-122"/>
                <a:sym typeface="+mn-ea"/>
              </a:rPr>
              <a:t>流水线</a:t>
            </a:r>
            <a:r>
              <a:rPr lang="en-US" altLang="zh-CN" b="1" dirty="0">
                <a:solidFill>
                  <a:schemeClr val="tx1"/>
                </a:solidFill>
                <a:latin typeface="楷体" panose="02010609060101010101" charset="-122"/>
                <a:ea typeface="楷体" panose="02010609060101010101" charset="-122"/>
                <a:cs typeface="楷体" panose="02010609060101010101" charset="-122"/>
                <a:sym typeface="+mn-ea"/>
              </a:rPr>
              <a:t>生产汽车</a:t>
            </a:r>
            <a:endParaRPr lang="en-US" altLang="zh-CN" b="1" dirty="0">
              <a:solidFill>
                <a:schemeClr val="tx1"/>
              </a:solidFill>
              <a:latin typeface="楷体" panose="02010609060101010101" charset="-122"/>
              <a:ea typeface="楷体" panose="02010609060101010101" charset="-122"/>
              <a:cs typeface="楷体" panose="02010609060101010101" charset="-122"/>
            </a:endParaRPr>
          </a:p>
          <a:p>
            <a:r>
              <a:rPr lang="en-US" altLang="zh-CN" b="1" dirty="0">
                <a:solidFill>
                  <a:schemeClr val="tx1"/>
                </a:solidFill>
                <a:latin typeface="楷体" panose="02010609060101010101" charset="-122"/>
                <a:ea typeface="楷体" panose="02010609060101010101" charset="-122"/>
                <a:cs typeface="楷体" panose="02010609060101010101" charset="-122"/>
                <a:sym typeface="+mn-ea"/>
              </a:rPr>
              <a:t>③1903年，</a:t>
            </a:r>
            <a:r>
              <a:rPr lang="zh-CN" altLang="en-US" b="1" dirty="0">
                <a:solidFill>
                  <a:srgbClr val="FF0000"/>
                </a:solidFill>
                <a:latin typeface="楷体" panose="02010609060101010101" charset="-122"/>
                <a:ea typeface="楷体" panose="02010609060101010101" charset="-122"/>
                <a:sym typeface="+mn-ea"/>
              </a:rPr>
              <a:t>莱特兄弟</a:t>
            </a:r>
            <a:r>
              <a:rPr lang="zh-CN" altLang="en-US" b="1" dirty="0">
                <a:solidFill>
                  <a:schemeClr val="tx1"/>
                </a:solidFill>
                <a:latin typeface="楷体" panose="02010609060101010101" charset="-122"/>
                <a:ea typeface="楷体" panose="02010609060101010101" charset="-122"/>
                <a:cs typeface="楷体" panose="02010609060101010101" charset="-122"/>
                <a:sym typeface="+mn-ea"/>
              </a:rPr>
              <a:t>的</a:t>
            </a:r>
            <a:r>
              <a:rPr lang="zh-CN" altLang="en-US" b="1" dirty="0">
                <a:solidFill>
                  <a:srgbClr val="FF0000"/>
                </a:solidFill>
                <a:latin typeface="楷体" panose="02010609060101010101" charset="-122"/>
                <a:ea typeface="楷体" panose="02010609060101010101" charset="-122"/>
                <a:sym typeface="+mn-ea"/>
              </a:rPr>
              <a:t>飞机</a:t>
            </a:r>
            <a:r>
              <a:rPr lang="zh-CN" altLang="en-US" b="1" dirty="0">
                <a:solidFill>
                  <a:schemeClr val="tx1"/>
                </a:solidFill>
                <a:latin typeface="楷体" panose="02010609060101010101" charset="-122"/>
                <a:ea typeface="楷体" panose="02010609060101010101" charset="-122"/>
                <a:cs typeface="楷体" panose="02010609060101010101" charset="-122"/>
                <a:sym typeface="+mn-ea"/>
              </a:rPr>
              <a:t>试飞成功。</a:t>
            </a:r>
            <a:endParaRPr lang="zh-CN" altLang="en-US" b="1" dirty="0">
              <a:solidFill>
                <a:schemeClr val="tx1"/>
              </a:solidFill>
              <a:latin typeface="楷体" panose="02010609060101010101" charset="-122"/>
              <a:ea typeface="楷体" panose="02010609060101010101" charset="-122"/>
              <a:cs typeface="楷体" panose="02010609060101010101" charset="-122"/>
              <a:sym typeface="+mn-ea"/>
            </a:endParaRPr>
          </a:p>
        </p:txBody>
      </p:sp>
      <p:sp>
        <p:nvSpPr>
          <p:cNvPr id="20" name="文本框 19"/>
          <p:cNvSpPr txBox="1"/>
          <p:nvPr/>
        </p:nvSpPr>
        <p:spPr>
          <a:xfrm>
            <a:off x="635" y="5731510"/>
            <a:ext cx="6409690" cy="1198880"/>
          </a:xfrm>
          <a:prstGeom prst="rect">
            <a:avLst/>
          </a:prstGeom>
          <a:noFill/>
        </p:spPr>
        <p:txBody>
          <a:bodyPr wrap="square" rtlCol="0" anchor="t">
            <a:spAutoFit/>
          </a:bodyPr>
          <a:p>
            <a:r>
              <a:rPr lang="zh-CN" altLang="en-US" b="1" dirty="0">
                <a:solidFill>
                  <a:schemeClr val="tx1"/>
                </a:solidFill>
                <a:latin typeface="方正粗黑宋简体" panose="02000000000000000000" charset="-122"/>
                <a:ea typeface="方正粗黑宋简体" panose="02000000000000000000" charset="-122"/>
                <a:sym typeface="+mn-ea"/>
              </a:rPr>
              <a:t>影响：</a:t>
            </a:r>
            <a:r>
              <a:rPr lang="en-US" altLang="zh-CN" b="1" dirty="0">
                <a:solidFill>
                  <a:schemeClr val="tx1"/>
                </a:solidFill>
                <a:latin typeface="楷体" panose="02010609060101010101" charset="-122"/>
                <a:ea typeface="楷体" panose="02010609060101010101" charset="-122"/>
                <a:sym typeface="+mn-ea"/>
              </a:rPr>
              <a:t>①内燃机的发明带动了相应的新兴工业的发展，为人们的生产和生活带来了极大的便利。</a:t>
            </a:r>
            <a:endParaRPr lang="en-US" altLang="zh-CN" b="1" dirty="0">
              <a:solidFill>
                <a:schemeClr val="tx1"/>
              </a:solidFill>
              <a:latin typeface="楷体" panose="02010609060101010101" charset="-122"/>
              <a:ea typeface="楷体" panose="02010609060101010101" charset="-122"/>
            </a:endParaRPr>
          </a:p>
          <a:p>
            <a:r>
              <a:rPr lang="en-US" altLang="zh-CN" b="1" dirty="0">
                <a:solidFill>
                  <a:schemeClr val="tx1"/>
                </a:solidFill>
                <a:latin typeface="楷体" panose="02010609060101010101" charset="-122"/>
                <a:ea typeface="楷体" panose="02010609060101010101" charset="-122"/>
                <a:sym typeface="+mn-ea"/>
              </a:rPr>
              <a:t>②</a:t>
            </a:r>
            <a:r>
              <a:rPr lang="en-US" altLang="zh-CN" b="1" dirty="0">
                <a:solidFill>
                  <a:schemeClr val="tx1"/>
                </a:solidFill>
                <a:latin typeface="楷体" panose="02010609060101010101" charset="-122"/>
                <a:ea typeface="楷体" panose="02010609060101010101" charset="-122"/>
                <a:sym typeface="宋体" panose="02010600030101010101" pitchFamily="2" charset="-122"/>
              </a:rPr>
              <a:t>内燃机的发明</a:t>
            </a:r>
            <a:r>
              <a:rPr lang="zh-CN" altLang="en-US" b="1" dirty="0">
                <a:solidFill>
                  <a:schemeClr val="tx1"/>
                </a:solidFill>
                <a:latin typeface="楷体" panose="02010609060101010101" charset="-122"/>
                <a:ea typeface="楷体" panose="02010609060101010101" charset="-122"/>
                <a:sym typeface="宋体" panose="02010600030101010101" pitchFamily="2" charset="-122"/>
              </a:rPr>
              <a:t>推动了石油开采业的发展，加速了石油化学工业的发展。</a:t>
            </a:r>
            <a:endParaRPr lang="zh-CN" altLang="en-US" b="1" dirty="0">
              <a:solidFill>
                <a:schemeClr val="tx1"/>
              </a:solidFill>
              <a:latin typeface="楷体" panose="02010609060101010101" charset="-122"/>
              <a:ea typeface="楷体" panose="02010609060101010101" charset="-122"/>
              <a:sym typeface="宋体" panose="02010600030101010101" pitchFamily="2" charset="-122"/>
            </a:endParaRPr>
          </a:p>
        </p:txBody>
      </p:sp>
      <p:sp>
        <p:nvSpPr>
          <p:cNvPr id="22" name="文本框 21"/>
          <p:cNvSpPr txBox="1"/>
          <p:nvPr/>
        </p:nvSpPr>
        <p:spPr>
          <a:xfrm>
            <a:off x="6411595" y="1495425"/>
            <a:ext cx="2021840" cy="368300"/>
          </a:xfrm>
          <a:prstGeom prst="rect">
            <a:avLst/>
          </a:prstGeom>
          <a:noFill/>
        </p:spPr>
        <p:txBody>
          <a:bodyPr wrap="none" rtlCol="0" anchor="t">
            <a:spAutoFit/>
          </a:bodyPr>
          <a:p>
            <a:r>
              <a:rPr lang="zh-CN" altLang="en-US" b="1" dirty="0">
                <a:solidFill>
                  <a:srgbClr val="FF0000"/>
                </a:solidFill>
                <a:latin typeface="方正粗黑宋简体" panose="02000000000000000000" charset="-122"/>
                <a:ea typeface="方正粗黑宋简体" panose="02000000000000000000" charset="-122"/>
                <a:sym typeface="+mn-ea"/>
              </a:rPr>
              <a:t>化学工业和新材料</a:t>
            </a:r>
            <a:endParaRPr lang="zh-CN" altLang="en-US" b="1" dirty="0">
              <a:solidFill>
                <a:srgbClr val="FF0000"/>
              </a:solidFill>
              <a:latin typeface="方正粗黑宋简体" panose="02000000000000000000" charset="-122"/>
              <a:ea typeface="方正粗黑宋简体" panose="02000000000000000000" charset="-122"/>
              <a:sym typeface="+mn-ea"/>
            </a:endParaRPr>
          </a:p>
        </p:txBody>
      </p:sp>
      <p:sp>
        <p:nvSpPr>
          <p:cNvPr id="23" name="文本框 22"/>
          <p:cNvSpPr txBox="1"/>
          <p:nvPr/>
        </p:nvSpPr>
        <p:spPr>
          <a:xfrm>
            <a:off x="6411595" y="1863725"/>
            <a:ext cx="5797550" cy="2861310"/>
          </a:xfrm>
          <a:prstGeom prst="rect">
            <a:avLst/>
          </a:prstGeom>
          <a:noFill/>
        </p:spPr>
        <p:txBody>
          <a:bodyPr wrap="square" rtlCol="0" anchor="t">
            <a:spAutoFit/>
          </a:bodyPr>
          <a:p>
            <a:pPr>
              <a:lnSpc>
                <a:spcPct val="100000"/>
              </a:lnSpc>
            </a:pPr>
            <a:r>
              <a:rPr lang="en-US" altLang="zh-CN" b="1" dirty="0">
                <a:solidFill>
                  <a:srgbClr val="0033CC"/>
                </a:solidFill>
                <a:latin typeface="楷体" panose="02010609060101010101" charset="-122"/>
                <a:ea typeface="楷体" panose="02010609060101010101" charset="-122"/>
                <a:cs typeface="楷体" panose="02010609060101010101" charset="-122"/>
                <a:sym typeface="+mn-ea"/>
              </a:rPr>
              <a:t>①</a:t>
            </a:r>
            <a:r>
              <a:rPr lang="zh-CN" altLang="en-US" b="1" dirty="0">
                <a:solidFill>
                  <a:srgbClr val="0033CC"/>
                </a:solidFill>
                <a:latin typeface="楷体" panose="02010609060101010101" charset="-122"/>
                <a:ea typeface="楷体" panose="02010609060101010101" charset="-122"/>
                <a:cs typeface="楷体" panose="02010609060101010101" charset="-122"/>
                <a:sym typeface="+mn-ea"/>
              </a:rPr>
              <a:t>化学工业：</a:t>
            </a:r>
            <a:endParaRPr lang="zh-CN" altLang="en-US" b="1" dirty="0">
              <a:solidFill>
                <a:srgbClr val="0033CC"/>
              </a:solidFill>
              <a:latin typeface="楷体" panose="02010609060101010101" charset="-122"/>
              <a:ea typeface="楷体" panose="02010609060101010101" charset="-122"/>
              <a:cs typeface="楷体" panose="02010609060101010101" charset="-122"/>
            </a:endParaRPr>
          </a:p>
          <a:p>
            <a:pPr>
              <a:lnSpc>
                <a:spcPct val="100000"/>
              </a:lnSpc>
            </a:pPr>
            <a:r>
              <a:rPr lang="en-US" altLang="zh-CN" b="1" dirty="0">
                <a:latin typeface="楷体" panose="02010609060101010101" charset="-122"/>
                <a:ea typeface="楷体" panose="02010609060101010101" charset="-122"/>
                <a:cs typeface="楷体" panose="02010609060101010101" charset="-122"/>
                <a:sym typeface="+mn-ea"/>
              </a:rPr>
              <a:t>19 世纪60--80年代，人们已经能够使用新方法生产</a:t>
            </a:r>
            <a:r>
              <a:rPr lang="zh-CN" altLang="en-US" b="1" dirty="0">
                <a:solidFill>
                  <a:srgbClr val="FF0000"/>
                </a:solidFill>
                <a:latin typeface="楷体" panose="02010609060101010101" charset="-122"/>
                <a:ea typeface="楷体" panose="02010609060101010101" charset="-122"/>
                <a:sym typeface="+mn-ea"/>
              </a:rPr>
              <a:t>碱</a:t>
            </a:r>
            <a:r>
              <a:rPr lang="en-US" altLang="zh-CN" b="1" dirty="0">
                <a:latin typeface="楷体" panose="02010609060101010101" charset="-122"/>
                <a:ea typeface="楷体" panose="02010609060101010101" charset="-122"/>
                <a:cs typeface="楷体" panose="02010609060101010101" charset="-122"/>
                <a:sym typeface="+mn-ea"/>
              </a:rPr>
              <a:t>、</a:t>
            </a:r>
            <a:r>
              <a:rPr lang="zh-CN" altLang="en-US" b="1" dirty="0">
                <a:solidFill>
                  <a:srgbClr val="FF0000"/>
                </a:solidFill>
                <a:latin typeface="楷体" panose="02010609060101010101" charset="-122"/>
                <a:ea typeface="楷体" panose="02010609060101010101" charset="-122"/>
                <a:sym typeface="+mn-ea"/>
              </a:rPr>
              <a:t>硫酸</a:t>
            </a:r>
            <a:r>
              <a:rPr lang="zh-CN" altLang="en-US" b="1" dirty="0">
                <a:latin typeface="楷体" panose="02010609060101010101" charset="-122"/>
                <a:ea typeface="楷体" panose="02010609060101010101" charset="-122"/>
                <a:cs typeface="楷体" panose="02010609060101010101" charset="-122"/>
                <a:sym typeface="+mn-ea"/>
              </a:rPr>
              <a:t>、</a:t>
            </a:r>
            <a:r>
              <a:rPr lang="en-US" altLang="zh-CN" b="1" dirty="0">
                <a:latin typeface="楷体" panose="02010609060101010101" charset="-122"/>
                <a:ea typeface="楷体" panose="02010609060101010101" charset="-122"/>
                <a:cs typeface="楷体" panose="02010609060101010101" charset="-122"/>
                <a:sym typeface="+mn-ea"/>
              </a:rPr>
              <a:t>人造染料等产品，而且产品成本更低、性能更好。</a:t>
            </a:r>
            <a:endParaRPr lang="en-US" altLang="zh-CN" b="1" dirty="0">
              <a:solidFill>
                <a:srgbClr val="0033CC"/>
              </a:solidFill>
              <a:latin typeface="楷体" panose="02010609060101010101" charset="-122"/>
              <a:ea typeface="楷体" panose="02010609060101010101" charset="-122"/>
              <a:cs typeface="楷体" panose="02010609060101010101" charset="-122"/>
            </a:endParaRPr>
          </a:p>
          <a:p>
            <a:pPr>
              <a:lnSpc>
                <a:spcPct val="100000"/>
              </a:lnSpc>
            </a:pPr>
            <a:r>
              <a:rPr lang="en-US" altLang="zh-CN" b="1" dirty="0">
                <a:solidFill>
                  <a:srgbClr val="0033CC"/>
                </a:solidFill>
                <a:latin typeface="楷体" panose="02010609060101010101" charset="-122"/>
                <a:ea typeface="楷体" panose="02010609060101010101" charset="-122"/>
                <a:cs typeface="楷体" panose="02010609060101010101" charset="-122"/>
                <a:sym typeface="+mn-ea"/>
              </a:rPr>
              <a:t>②</a:t>
            </a:r>
            <a:r>
              <a:rPr lang="zh-CN" altLang="en-US" b="1" dirty="0">
                <a:solidFill>
                  <a:srgbClr val="0033CC"/>
                </a:solidFill>
                <a:latin typeface="楷体" panose="02010609060101010101" charset="-122"/>
                <a:ea typeface="楷体" panose="02010609060101010101" charset="-122"/>
                <a:cs typeface="楷体" panose="02010609060101010101" charset="-122"/>
                <a:sym typeface="+mn-ea"/>
              </a:rPr>
              <a:t>新材料：</a:t>
            </a:r>
            <a:endParaRPr lang="zh-CN" altLang="en-US" b="1" dirty="0">
              <a:solidFill>
                <a:srgbClr val="0033CC"/>
              </a:solidFill>
              <a:latin typeface="楷体" panose="02010609060101010101" charset="-122"/>
              <a:ea typeface="楷体" panose="02010609060101010101" charset="-122"/>
              <a:cs typeface="楷体" panose="02010609060101010101" charset="-122"/>
            </a:endParaRPr>
          </a:p>
          <a:p>
            <a:pPr>
              <a:lnSpc>
                <a:spcPct val="100000"/>
              </a:lnSpc>
            </a:pPr>
            <a:r>
              <a:rPr lang="en-US" altLang="zh-CN" b="1" dirty="0">
                <a:latin typeface="楷体" panose="02010609060101010101" charset="-122"/>
                <a:ea typeface="楷体" panose="02010609060101010101" charset="-122"/>
                <a:cs typeface="楷体" panose="02010609060101010101" charset="-122"/>
                <a:sym typeface="+mn-ea"/>
              </a:rPr>
              <a:t>A.1867</a:t>
            </a:r>
            <a:r>
              <a:rPr lang="zh-CN" altLang="en-US" b="1" dirty="0">
                <a:latin typeface="楷体" panose="02010609060101010101" charset="-122"/>
                <a:ea typeface="楷体" panose="02010609060101010101" charset="-122"/>
                <a:cs typeface="楷体" panose="02010609060101010101" charset="-122"/>
                <a:sym typeface="+mn-ea"/>
              </a:rPr>
              <a:t>年，瑞典人化学家</a:t>
            </a:r>
            <a:r>
              <a:rPr lang="zh-CN" altLang="en-US" b="1" dirty="0">
                <a:solidFill>
                  <a:srgbClr val="FF0000"/>
                </a:solidFill>
                <a:latin typeface="楷体" panose="02010609060101010101" charset="-122"/>
                <a:ea typeface="楷体" panose="02010609060101010101" charset="-122"/>
                <a:sym typeface="+mn-ea"/>
              </a:rPr>
              <a:t>诺贝尔</a:t>
            </a:r>
            <a:r>
              <a:rPr lang="zh-CN" altLang="en-US" b="1" dirty="0">
                <a:latin typeface="楷体" panose="02010609060101010101" charset="-122"/>
                <a:ea typeface="楷体" panose="02010609060101010101" charset="-122"/>
                <a:cs typeface="楷体" panose="02010609060101010101" charset="-122"/>
                <a:sym typeface="+mn-ea"/>
              </a:rPr>
              <a:t>发明</a:t>
            </a:r>
            <a:r>
              <a:rPr lang="zh-CN" altLang="en-US" b="1" dirty="0">
                <a:solidFill>
                  <a:srgbClr val="FF0000"/>
                </a:solidFill>
                <a:latin typeface="楷体" panose="02010609060101010101" charset="-122"/>
                <a:ea typeface="楷体" panose="02010609060101010101" charset="-122"/>
                <a:sym typeface="+mn-ea"/>
              </a:rPr>
              <a:t>现代炸药</a:t>
            </a:r>
            <a:r>
              <a:rPr lang="en-US" altLang="zh-CN" b="1" dirty="0">
                <a:latin typeface="楷体" panose="02010609060101010101" charset="-122"/>
                <a:ea typeface="楷体" panose="02010609060101010101" charset="-122"/>
                <a:cs typeface="楷体" panose="02010609060101010101" charset="-122"/>
                <a:sym typeface="+mn-ea"/>
              </a:rPr>
              <a:t>,后来他又研制成</a:t>
            </a:r>
            <a:r>
              <a:rPr lang="zh-CN" altLang="en-US" b="1" dirty="0">
                <a:solidFill>
                  <a:srgbClr val="FF0000"/>
                </a:solidFill>
                <a:latin typeface="楷体" panose="02010609060101010101" charset="-122"/>
                <a:ea typeface="楷体" panose="02010609060101010101" charset="-122"/>
                <a:sym typeface="+mn-ea"/>
              </a:rPr>
              <a:t>无烟炸药</a:t>
            </a:r>
            <a:r>
              <a:rPr lang="zh-CN" altLang="en-US" b="1" dirty="0">
                <a:latin typeface="楷体" panose="02010609060101010101" charset="-122"/>
                <a:ea typeface="楷体" panose="02010609060101010101" charset="-122"/>
                <a:cs typeface="楷体" panose="02010609060101010101" charset="-122"/>
                <a:sym typeface="+mn-ea"/>
              </a:rPr>
              <a:t>；</a:t>
            </a:r>
            <a:endParaRPr lang="en-US" altLang="zh-CN" b="1" dirty="0">
              <a:latin typeface="楷体" panose="02010609060101010101" charset="-122"/>
              <a:ea typeface="楷体" panose="02010609060101010101" charset="-122"/>
              <a:cs typeface="楷体" panose="02010609060101010101" charset="-122"/>
            </a:endParaRPr>
          </a:p>
          <a:p>
            <a:pPr>
              <a:lnSpc>
                <a:spcPct val="100000"/>
              </a:lnSpc>
            </a:pPr>
            <a:r>
              <a:rPr lang="en-US" altLang="zh-CN" b="1" dirty="0">
                <a:latin typeface="楷体" panose="02010609060101010101" charset="-122"/>
                <a:ea typeface="楷体" panose="02010609060101010101" charset="-122"/>
                <a:cs typeface="楷体" panose="02010609060101010101" charset="-122"/>
                <a:sym typeface="+mn-ea"/>
              </a:rPr>
              <a:t>B.1869</a:t>
            </a:r>
            <a:r>
              <a:rPr lang="zh-CN" altLang="en-US" b="1" dirty="0">
                <a:latin typeface="楷体" panose="02010609060101010101" charset="-122"/>
                <a:ea typeface="楷体" panose="02010609060101010101" charset="-122"/>
                <a:cs typeface="楷体" panose="02010609060101010101" charset="-122"/>
                <a:sym typeface="+mn-ea"/>
              </a:rPr>
              <a:t>年，美国人</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海厄特</a:t>
            </a:r>
            <a:r>
              <a:rPr lang="zh-CN" altLang="en-US" b="1" dirty="0">
                <a:latin typeface="楷体" panose="02010609060101010101" charset="-122"/>
                <a:ea typeface="楷体" panose="02010609060101010101" charset="-122"/>
                <a:cs typeface="楷体" panose="02010609060101010101" charset="-122"/>
                <a:sym typeface="+mn-ea"/>
              </a:rPr>
              <a:t>发明了</a:t>
            </a:r>
            <a:r>
              <a:rPr lang="zh-CN" altLang="en-US" b="1" dirty="0">
                <a:solidFill>
                  <a:srgbClr val="FF0000"/>
                </a:solidFill>
                <a:latin typeface="楷体" panose="02010609060101010101" charset="-122"/>
                <a:ea typeface="楷体" panose="02010609060101010101" charset="-122"/>
                <a:sym typeface="+mn-ea"/>
              </a:rPr>
              <a:t>赛璐珞</a:t>
            </a:r>
            <a:r>
              <a:rPr lang="zh-CN" altLang="en-US" b="1" dirty="0">
                <a:latin typeface="楷体" panose="02010609060101010101" charset="-122"/>
                <a:ea typeface="楷体" panose="02010609060101010101" charset="-122"/>
                <a:cs typeface="楷体" panose="02010609060101010101" charset="-122"/>
                <a:sym typeface="+mn-ea"/>
              </a:rPr>
              <a:t>的制造技术，现代</a:t>
            </a:r>
            <a:r>
              <a:rPr lang="zh-CN" altLang="en-US" b="1" dirty="0">
                <a:solidFill>
                  <a:srgbClr val="FF0000"/>
                </a:solidFill>
                <a:latin typeface="楷体" panose="02010609060101010101" charset="-122"/>
                <a:ea typeface="楷体" panose="02010609060101010101" charset="-122"/>
                <a:sym typeface="+mn-ea"/>
              </a:rPr>
              <a:t>塑料工业</a:t>
            </a:r>
            <a:r>
              <a:rPr lang="zh-CN" altLang="en-US" b="1" dirty="0">
                <a:latin typeface="楷体" panose="02010609060101010101" charset="-122"/>
                <a:ea typeface="楷体" panose="02010609060101010101" charset="-122"/>
                <a:cs typeface="楷体" panose="02010609060101010101" charset="-122"/>
                <a:sym typeface="+mn-ea"/>
              </a:rPr>
              <a:t>由此诞生；</a:t>
            </a:r>
            <a:endParaRPr lang="en-US" altLang="zh-CN" b="1" dirty="0">
              <a:latin typeface="楷体" panose="02010609060101010101" charset="-122"/>
              <a:ea typeface="楷体" panose="02010609060101010101" charset="-122"/>
              <a:cs typeface="楷体" panose="02010609060101010101" charset="-122"/>
            </a:endParaRPr>
          </a:p>
          <a:p>
            <a:pPr>
              <a:lnSpc>
                <a:spcPct val="100000"/>
              </a:lnSpc>
            </a:pPr>
            <a:r>
              <a:rPr lang="en-US" altLang="zh-CN" b="1" dirty="0">
                <a:latin typeface="楷体" panose="02010609060101010101" charset="-122"/>
                <a:ea typeface="楷体" panose="02010609060101010101" charset="-122"/>
                <a:cs typeface="楷体" panose="02010609060101010101" charset="-122"/>
                <a:sym typeface="+mn-ea"/>
              </a:rPr>
              <a:t>C.1884</a:t>
            </a:r>
            <a:r>
              <a:rPr lang="zh-CN" altLang="en-US" b="1" dirty="0">
                <a:latin typeface="楷体" panose="02010609060101010101" charset="-122"/>
                <a:ea typeface="楷体" panose="02010609060101010101" charset="-122"/>
                <a:cs typeface="楷体" panose="02010609060101010101" charset="-122"/>
                <a:sym typeface="+mn-ea"/>
              </a:rPr>
              <a:t>年，法国人</a:t>
            </a:r>
            <a:r>
              <a:rPr lang="zh-CN" altLang="en-US" b="1" dirty="0">
                <a:solidFill>
                  <a:srgbClr val="FF0000"/>
                </a:solidFill>
                <a:latin typeface="楷体" panose="02010609060101010101" charset="-122"/>
                <a:ea typeface="楷体" panose="02010609060101010101" charset="-122"/>
                <a:sym typeface="+mn-ea"/>
              </a:rPr>
              <a:t>夏尔多内</a:t>
            </a:r>
            <a:r>
              <a:rPr lang="zh-CN" altLang="en-US" b="1" dirty="0">
                <a:latin typeface="楷体" panose="02010609060101010101" charset="-122"/>
                <a:ea typeface="楷体" panose="02010609060101010101" charset="-122"/>
                <a:cs typeface="楷体" panose="02010609060101010101" charset="-122"/>
                <a:sym typeface="+mn-ea"/>
              </a:rPr>
              <a:t>发明了</a:t>
            </a:r>
            <a:r>
              <a:rPr lang="zh-CN" altLang="en-US" b="1" dirty="0">
                <a:solidFill>
                  <a:srgbClr val="FF0000"/>
                </a:solidFill>
                <a:latin typeface="楷体" panose="02010609060101010101" charset="-122"/>
                <a:ea typeface="楷体" panose="02010609060101010101" charset="-122"/>
                <a:sym typeface="+mn-ea"/>
              </a:rPr>
              <a:t>人造纤维</a:t>
            </a:r>
            <a:r>
              <a:rPr lang="zh-CN" altLang="en-US" b="1" dirty="0">
                <a:latin typeface="楷体" panose="02010609060101010101" charset="-122"/>
                <a:ea typeface="楷体" panose="02010609060101010101" charset="-122"/>
                <a:cs typeface="楷体" panose="02010609060101010101" charset="-122"/>
                <a:sym typeface="+mn-ea"/>
              </a:rPr>
              <a:t>，开辟新的纺织品生产领域。</a:t>
            </a:r>
            <a:endParaRPr lang="zh-CN" altLang="en-US">
              <a:latin typeface="楷体" panose="02010609060101010101" charset="-122"/>
              <a:ea typeface="楷体" panose="02010609060101010101" charset="-122"/>
              <a:cs typeface="楷体" panose="02010609060101010101" charset="-122"/>
            </a:endParaRPr>
          </a:p>
        </p:txBody>
      </p:sp>
      <p:sp>
        <p:nvSpPr>
          <p:cNvPr id="24" name="文本框 23"/>
          <p:cNvSpPr txBox="1"/>
          <p:nvPr/>
        </p:nvSpPr>
        <p:spPr>
          <a:xfrm>
            <a:off x="6411595" y="4631690"/>
            <a:ext cx="1714500" cy="2091690"/>
          </a:xfrm>
          <a:prstGeom prst="rect">
            <a:avLst/>
          </a:prstGeom>
          <a:noFill/>
        </p:spPr>
        <p:txBody>
          <a:bodyPr wrap="none" rtlCol="0" anchor="t">
            <a:spAutoFit/>
          </a:bodyPr>
          <a:p>
            <a:pPr algn="l">
              <a:lnSpc>
                <a:spcPct val="130000"/>
              </a:lnSpc>
              <a:spcBef>
                <a:spcPts val="0"/>
              </a:spcBef>
              <a:spcAft>
                <a:spcPts val="0"/>
              </a:spcAft>
            </a:pPr>
            <a:r>
              <a:rPr lang="zh-CN" altLang="en-US" sz="2000" b="1" dirty="0">
                <a:latin typeface="方正粗黑宋简体" panose="02000000000000000000" charset="-122"/>
                <a:ea typeface="方正粗黑宋简体" panose="02000000000000000000" charset="-122"/>
                <a:sym typeface="+mn-ea"/>
              </a:rPr>
              <a:t>标志：</a:t>
            </a:r>
            <a:endParaRPr lang="zh-CN" altLang="en-US" sz="2000" b="1" dirty="0">
              <a:latin typeface="方正粗黑宋简体" panose="02000000000000000000" charset="-122"/>
              <a:ea typeface="方正粗黑宋简体" panose="02000000000000000000" charset="-122"/>
              <a:sym typeface="+mn-ea"/>
            </a:endParaRPr>
          </a:p>
          <a:p>
            <a:pPr algn="l">
              <a:lnSpc>
                <a:spcPct val="130000"/>
              </a:lnSpc>
              <a:spcBef>
                <a:spcPts val="0"/>
              </a:spcBef>
              <a:spcAft>
                <a:spcPts val="0"/>
              </a:spcAft>
            </a:pPr>
            <a:r>
              <a:rPr lang="zh-CN" altLang="en-US" sz="2000" b="1" dirty="0">
                <a:latin typeface="方正粗黑宋简体" panose="02000000000000000000" charset="-122"/>
                <a:ea typeface="方正粗黑宋简体" panose="02000000000000000000" charset="-122"/>
                <a:sym typeface="+mn-ea"/>
              </a:rPr>
              <a:t>动力：</a:t>
            </a:r>
            <a:endParaRPr lang="zh-CN" altLang="en-US" sz="2000" b="1" dirty="0">
              <a:latin typeface="方正粗黑宋简体" panose="02000000000000000000" charset="-122"/>
              <a:ea typeface="方正粗黑宋简体" panose="02000000000000000000" charset="-122"/>
              <a:sym typeface="+mn-ea"/>
            </a:endParaRPr>
          </a:p>
          <a:p>
            <a:pPr algn="l">
              <a:lnSpc>
                <a:spcPct val="130000"/>
              </a:lnSpc>
              <a:spcBef>
                <a:spcPts val="0"/>
              </a:spcBef>
              <a:spcAft>
                <a:spcPts val="0"/>
              </a:spcAft>
            </a:pPr>
            <a:r>
              <a:rPr lang="zh-CN" altLang="en-US" sz="2000" b="1" dirty="0">
                <a:latin typeface="方正粗黑宋简体" panose="02000000000000000000" charset="-122"/>
                <a:ea typeface="方正粗黑宋简体" panose="02000000000000000000" charset="-122"/>
                <a:sym typeface="+mn-ea"/>
              </a:rPr>
              <a:t>新能源：</a:t>
            </a:r>
            <a:endParaRPr lang="zh-CN" altLang="en-US" sz="2000" b="1" dirty="0">
              <a:latin typeface="方正粗黑宋简体" panose="02000000000000000000" charset="-122"/>
              <a:ea typeface="方正粗黑宋简体" panose="02000000000000000000" charset="-122"/>
              <a:sym typeface="+mn-ea"/>
            </a:endParaRPr>
          </a:p>
          <a:p>
            <a:pPr algn="l">
              <a:lnSpc>
                <a:spcPct val="130000"/>
              </a:lnSpc>
              <a:spcBef>
                <a:spcPts val="0"/>
              </a:spcBef>
              <a:spcAft>
                <a:spcPts val="0"/>
              </a:spcAft>
            </a:pPr>
            <a:r>
              <a:rPr lang="zh-CN" altLang="en-US" sz="2000" b="1" dirty="0">
                <a:latin typeface="方正粗黑宋简体" panose="02000000000000000000" charset="-122"/>
                <a:ea typeface="方正粗黑宋简体" panose="02000000000000000000" charset="-122"/>
                <a:sym typeface="+mn-ea"/>
              </a:rPr>
              <a:t>领先国家：</a:t>
            </a:r>
            <a:endParaRPr lang="zh-CN" altLang="en-US" sz="2000" b="1" dirty="0">
              <a:latin typeface="方正粗黑宋简体" panose="02000000000000000000" charset="-122"/>
              <a:ea typeface="方正粗黑宋简体" panose="02000000000000000000" charset="-122"/>
              <a:sym typeface="+mn-ea"/>
            </a:endParaRPr>
          </a:p>
          <a:p>
            <a:pPr algn="l">
              <a:lnSpc>
                <a:spcPct val="130000"/>
              </a:lnSpc>
              <a:spcBef>
                <a:spcPts val="0"/>
              </a:spcBef>
              <a:spcAft>
                <a:spcPts val="0"/>
              </a:spcAft>
            </a:pPr>
            <a:r>
              <a:rPr lang="zh-CN" altLang="en-US" sz="2000" b="1" dirty="0">
                <a:latin typeface="方正粗黑宋简体" panose="02000000000000000000" charset="-122"/>
                <a:ea typeface="方正粗黑宋简体" panose="02000000000000000000" charset="-122"/>
                <a:sym typeface="+mn-ea"/>
              </a:rPr>
              <a:t>新工业部门：</a:t>
            </a:r>
            <a:endParaRPr lang="zh-CN" altLang="en-US" sz="2000" b="1" dirty="0">
              <a:latin typeface="方正粗黑宋简体" panose="02000000000000000000" charset="-122"/>
              <a:ea typeface="方正粗黑宋简体" panose="02000000000000000000" charset="-122"/>
              <a:sym typeface="+mn-ea"/>
            </a:endParaRPr>
          </a:p>
        </p:txBody>
      </p:sp>
      <p:sp>
        <p:nvSpPr>
          <p:cNvPr id="25" name="文本框 24"/>
          <p:cNvSpPr txBox="1"/>
          <p:nvPr/>
        </p:nvSpPr>
        <p:spPr>
          <a:xfrm>
            <a:off x="7408545" y="4725035"/>
            <a:ext cx="2711450" cy="368300"/>
          </a:xfrm>
          <a:prstGeom prst="rect">
            <a:avLst/>
          </a:prstGeom>
          <a:noFill/>
        </p:spPr>
        <p:txBody>
          <a:bodyPr wrap="none" rtlCol="0" anchor="t">
            <a:spAutoFit/>
          </a:bodyPr>
          <a:p>
            <a:r>
              <a:rPr lang="zh-CN" altLang="en-US" b="1" dirty="0">
                <a:solidFill>
                  <a:srgbClr val="FF0000"/>
                </a:solidFill>
                <a:latin typeface="楷体" panose="02010609060101010101" charset="-122"/>
                <a:ea typeface="楷体" panose="02010609060101010101" charset="-122"/>
                <a:sym typeface="+mn-ea"/>
              </a:rPr>
              <a:t>电力和内燃机的广泛应用</a:t>
            </a:r>
            <a:endParaRPr lang="zh-CN" altLang="en-US" b="1" dirty="0">
              <a:solidFill>
                <a:srgbClr val="FF0000"/>
              </a:solidFill>
              <a:latin typeface="楷体" panose="02010609060101010101" charset="-122"/>
              <a:ea typeface="楷体" panose="02010609060101010101" charset="-122"/>
              <a:sym typeface="+mn-ea"/>
            </a:endParaRPr>
          </a:p>
        </p:txBody>
      </p:sp>
      <p:sp>
        <p:nvSpPr>
          <p:cNvPr id="26" name="文本框 25"/>
          <p:cNvSpPr txBox="1"/>
          <p:nvPr/>
        </p:nvSpPr>
        <p:spPr>
          <a:xfrm>
            <a:off x="7408545" y="5093335"/>
            <a:ext cx="1562100" cy="368300"/>
          </a:xfrm>
          <a:prstGeom prst="rect">
            <a:avLst/>
          </a:prstGeom>
          <a:noFill/>
        </p:spPr>
        <p:txBody>
          <a:bodyPr wrap="none" rtlCol="0" anchor="t">
            <a:spAutoFit/>
          </a:bodyPr>
          <a:p>
            <a:r>
              <a:rPr lang="zh-CN" altLang="en-US" b="1" dirty="0">
                <a:solidFill>
                  <a:srgbClr val="FF0000"/>
                </a:solidFill>
                <a:latin typeface="楷体" panose="02010609060101010101" charset="-122"/>
                <a:ea typeface="楷体" panose="02010609060101010101" charset="-122"/>
                <a:sym typeface="+mn-ea"/>
              </a:rPr>
              <a:t>电力、内燃机</a:t>
            </a:r>
            <a:endParaRPr lang="zh-CN" altLang="en-US" b="1" dirty="0">
              <a:solidFill>
                <a:srgbClr val="FF0000"/>
              </a:solidFill>
              <a:latin typeface="楷体" panose="02010609060101010101" charset="-122"/>
              <a:ea typeface="楷体" panose="02010609060101010101" charset="-122"/>
              <a:sym typeface="+mn-ea"/>
            </a:endParaRPr>
          </a:p>
        </p:txBody>
      </p:sp>
      <p:sp>
        <p:nvSpPr>
          <p:cNvPr id="27" name="文本框 26"/>
          <p:cNvSpPr txBox="1"/>
          <p:nvPr/>
        </p:nvSpPr>
        <p:spPr>
          <a:xfrm>
            <a:off x="7499350" y="5461635"/>
            <a:ext cx="1102360" cy="368300"/>
          </a:xfrm>
          <a:prstGeom prst="rect">
            <a:avLst/>
          </a:prstGeom>
          <a:noFill/>
        </p:spPr>
        <p:txBody>
          <a:bodyPr wrap="none" rtlCol="0" anchor="t">
            <a:spAutoFit/>
          </a:bodyPr>
          <a:p>
            <a:r>
              <a:rPr lang="zh-CN" altLang="en-US" b="1" dirty="0">
                <a:solidFill>
                  <a:srgbClr val="FF0000"/>
                </a:solidFill>
                <a:latin typeface="楷体" panose="02010609060101010101" charset="-122"/>
                <a:ea typeface="楷体" panose="02010609060101010101" charset="-122"/>
                <a:sym typeface="+mn-ea"/>
              </a:rPr>
              <a:t>电、石油</a:t>
            </a:r>
            <a:endParaRPr lang="zh-CN" altLang="en-US" b="1" dirty="0">
              <a:solidFill>
                <a:srgbClr val="FF0000"/>
              </a:solidFill>
              <a:latin typeface="楷体" panose="02010609060101010101" charset="-122"/>
              <a:ea typeface="楷体" panose="02010609060101010101" charset="-122"/>
              <a:sym typeface="+mn-ea"/>
            </a:endParaRPr>
          </a:p>
        </p:txBody>
      </p:sp>
      <p:sp>
        <p:nvSpPr>
          <p:cNvPr id="28" name="文本框 27"/>
          <p:cNvSpPr txBox="1"/>
          <p:nvPr/>
        </p:nvSpPr>
        <p:spPr>
          <a:xfrm>
            <a:off x="7790815" y="5892165"/>
            <a:ext cx="1332230" cy="368300"/>
          </a:xfrm>
          <a:prstGeom prst="rect">
            <a:avLst/>
          </a:prstGeom>
          <a:noFill/>
        </p:spPr>
        <p:txBody>
          <a:bodyPr wrap="none" rtlCol="0" anchor="t">
            <a:spAutoFit/>
          </a:bodyPr>
          <a:p>
            <a:r>
              <a:rPr lang="zh-CN" altLang="en-US" b="1" dirty="0">
                <a:solidFill>
                  <a:srgbClr val="FF0000"/>
                </a:solidFill>
                <a:latin typeface="楷体" panose="02010609060101010101" charset="-122"/>
                <a:ea typeface="楷体" panose="02010609060101010101" charset="-122"/>
                <a:sym typeface="+mn-ea"/>
              </a:rPr>
              <a:t>美国、德国</a:t>
            </a:r>
            <a:endParaRPr lang="zh-CN" altLang="en-US" b="1" dirty="0">
              <a:solidFill>
                <a:srgbClr val="FF0000"/>
              </a:solidFill>
              <a:latin typeface="楷体" panose="02010609060101010101" charset="-122"/>
              <a:ea typeface="楷体" panose="02010609060101010101" charset="-122"/>
              <a:sym typeface="+mn-ea"/>
            </a:endParaRPr>
          </a:p>
        </p:txBody>
      </p:sp>
      <p:sp>
        <p:nvSpPr>
          <p:cNvPr id="29" name="文本框 28"/>
          <p:cNvSpPr txBox="1"/>
          <p:nvPr/>
        </p:nvSpPr>
        <p:spPr>
          <a:xfrm>
            <a:off x="8003540" y="6260465"/>
            <a:ext cx="3630930" cy="368300"/>
          </a:xfrm>
          <a:prstGeom prst="rect">
            <a:avLst/>
          </a:prstGeom>
          <a:noFill/>
        </p:spPr>
        <p:txBody>
          <a:bodyPr wrap="none" rtlCol="0" anchor="t">
            <a:spAutoFit/>
          </a:bodyPr>
          <a:p>
            <a:r>
              <a:rPr lang="zh-CN" altLang="en-US" b="1" dirty="0">
                <a:solidFill>
                  <a:srgbClr val="FF0000"/>
                </a:solidFill>
                <a:latin typeface="楷体" panose="02010609060101010101" charset="-122"/>
                <a:ea typeface="楷体" panose="02010609060101010101" charset="-122"/>
                <a:sym typeface="+mn-ea"/>
              </a:rPr>
              <a:t>电力工业、汽车工业、石化工业等</a:t>
            </a:r>
            <a:endParaRPr lang="zh-CN" altLang="en-US" b="1" dirty="0">
              <a:solidFill>
                <a:srgbClr val="FF0000"/>
              </a:solidFill>
              <a:latin typeface="楷体" panose="02010609060101010101" charset="-122"/>
              <a:ea typeface="楷体" panose="02010609060101010101"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additive="base">
                                        <p:cTn id="22" dur="500" fill="hold"/>
                                        <p:tgtEl>
                                          <p:spTgt spid="11"/>
                                        </p:tgtEl>
                                        <p:attrNameLst>
                                          <p:attrName>ppt_x</p:attrName>
                                        </p:attrNameLst>
                                      </p:cBhvr>
                                      <p:tavLst>
                                        <p:tav tm="0">
                                          <p:val>
                                            <p:strVal val="#ppt_x"/>
                                          </p:val>
                                        </p:tav>
                                        <p:tav tm="100000">
                                          <p:val>
                                            <p:strVal val="#ppt_x"/>
                                          </p:val>
                                        </p:tav>
                                      </p:tavLst>
                                    </p:anim>
                                    <p:anim calcmode="lin" valueType="num">
                                      <p:cBhvr additive="base">
                                        <p:cTn id="2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 calcmode="lin" valueType="num">
                                      <p:cBhvr additive="base">
                                        <p:cTn id="28" dur="500" fill="hold"/>
                                        <p:tgtEl>
                                          <p:spTgt spid="14"/>
                                        </p:tgtEl>
                                        <p:attrNameLst>
                                          <p:attrName>ppt_x</p:attrName>
                                        </p:attrNameLst>
                                      </p:cBhvr>
                                      <p:tavLst>
                                        <p:tav tm="0">
                                          <p:val>
                                            <p:strVal val="#ppt_x"/>
                                          </p:val>
                                        </p:tav>
                                        <p:tav tm="100000">
                                          <p:val>
                                            <p:strVal val="#ppt_x"/>
                                          </p:val>
                                        </p:tav>
                                      </p:tavLst>
                                    </p:anim>
                                    <p:anim calcmode="lin" valueType="num">
                                      <p:cBhvr additive="base">
                                        <p:cTn id="29" dur="500" fill="hold"/>
                                        <p:tgtEl>
                                          <p:spTgt spid="14"/>
                                        </p:tgtEl>
                                        <p:attrNameLst>
                                          <p:attrName>ppt_y</p:attrName>
                                        </p:attrNameLst>
                                      </p:cBhvr>
                                      <p:tavLst>
                                        <p:tav tm="0">
                                          <p:val>
                                            <p:strVal val="1+#ppt_h/2"/>
                                          </p:val>
                                        </p:tav>
                                        <p:tav tm="100000">
                                          <p:val>
                                            <p:strVal val="#ppt_y"/>
                                          </p:val>
                                        </p:tav>
                                      </p:tavLst>
                                    </p:anim>
                                  </p:childTnLst>
                                </p:cTn>
                              </p:par>
                            </p:childTnLst>
                          </p:cTn>
                        </p:par>
                        <p:par>
                          <p:cTn id="30" fill="hold">
                            <p:stCondLst>
                              <p:cond delay="500"/>
                            </p:stCondLst>
                            <p:childTnLst>
                              <p:par>
                                <p:cTn id="31" presetID="2" presetClass="entr" presetSubtype="4" fill="hold" grpId="0" nodeType="afterEffect">
                                  <p:stCondLst>
                                    <p:cond delay="0"/>
                                  </p:stCondLst>
                                  <p:childTnLst>
                                    <p:set>
                                      <p:cBhvr>
                                        <p:cTn id="32" dur="1" fill="hold">
                                          <p:stCondLst>
                                            <p:cond delay="0"/>
                                          </p:stCondLst>
                                        </p:cTn>
                                        <p:tgtEl>
                                          <p:spTgt spid="15"/>
                                        </p:tgtEl>
                                        <p:attrNameLst>
                                          <p:attrName>style.visibility</p:attrName>
                                        </p:attrNameLst>
                                      </p:cBhvr>
                                      <p:to>
                                        <p:strVal val="visible"/>
                                      </p:to>
                                    </p:set>
                                    <p:anim calcmode="lin" valueType="num">
                                      <p:cBhvr additive="base">
                                        <p:cTn id="33" dur="500" fill="hold"/>
                                        <p:tgtEl>
                                          <p:spTgt spid="15"/>
                                        </p:tgtEl>
                                        <p:attrNameLst>
                                          <p:attrName>ppt_x</p:attrName>
                                        </p:attrNameLst>
                                      </p:cBhvr>
                                      <p:tavLst>
                                        <p:tav tm="0">
                                          <p:val>
                                            <p:strVal val="#ppt_x"/>
                                          </p:val>
                                        </p:tav>
                                        <p:tav tm="100000">
                                          <p:val>
                                            <p:strVal val="#ppt_x"/>
                                          </p:val>
                                        </p:tav>
                                      </p:tavLst>
                                    </p:anim>
                                    <p:anim calcmode="lin" valueType="num">
                                      <p:cBhvr additive="base">
                                        <p:cTn id="34" dur="500" fill="hold"/>
                                        <p:tgtEl>
                                          <p:spTgt spid="15"/>
                                        </p:tgtEl>
                                        <p:attrNameLst>
                                          <p:attrName>ppt_y</p:attrName>
                                        </p:attrNameLst>
                                      </p:cBhvr>
                                      <p:tavLst>
                                        <p:tav tm="0">
                                          <p:val>
                                            <p:strVal val="1+#ppt_h/2"/>
                                          </p:val>
                                        </p:tav>
                                        <p:tav tm="100000">
                                          <p:val>
                                            <p:strVal val="#ppt_y"/>
                                          </p:val>
                                        </p:tav>
                                      </p:tavLst>
                                    </p:anim>
                                  </p:childTnLst>
                                </p:cTn>
                              </p:par>
                            </p:childTnLst>
                          </p:cTn>
                        </p:par>
                        <p:par>
                          <p:cTn id="35" fill="hold">
                            <p:stCondLst>
                              <p:cond delay="1000"/>
                            </p:stCondLst>
                            <p:childTnLst>
                              <p:par>
                                <p:cTn id="36" presetID="2" presetClass="entr" presetSubtype="4" fill="hold" grpId="0" nodeType="afterEffect">
                                  <p:stCondLst>
                                    <p:cond delay="0"/>
                                  </p:stCondLst>
                                  <p:childTnLst>
                                    <p:set>
                                      <p:cBhvr>
                                        <p:cTn id="37" dur="1" fill="hold">
                                          <p:stCondLst>
                                            <p:cond delay="0"/>
                                          </p:stCondLst>
                                        </p:cTn>
                                        <p:tgtEl>
                                          <p:spTgt spid="16"/>
                                        </p:tgtEl>
                                        <p:attrNameLst>
                                          <p:attrName>style.visibility</p:attrName>
                                        </p:attrNameLst>
                                      </p:cBhvr>
                                      <p:to>
                                        <p:strVal val="visible"/>
                                      </p:to>
                                    </p:set>
                                    <p:anim calcmode="lin" valueType="num">
                                      <p:cBhvr additive="base">
                                        <p:cTn id="38" dur="500" fill="hold"/>
                                        <p:tgtEl>
                                          <p:spTgt spid="16"/>
                                        </p:tgtEl>
                                        <p:attrNameLst>
                                          <p:attrName>ppt_x</p:attrName>
                                        </p:attrNameLst>
                                      </p:cBhvr>
                                      <p:tavLst>
                                        <p:tav tm="0">
                                          <p:val>
                                            <p:strVal val="#ppt_x"/>
                                          </p:val>
                                        </p:tav>
                                        <p:tav tm="100000">
                                          <p:val>
                                            <p:strVal val="#ppt_x"/>
                                          </p:val>
                                        </p:tav>
                                      </p:tavLst>
                                    </p:anim>
                                    <p:anim calcmode="lin" valueType="num">
                                      <p:cBhvr additive="base">
                                        <p:cTn id="39"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9"/>
                                        </p:tgtEl>
                                        <p:attrNameLst>
                                          <p:attrName>style.visibility</p:attrName>
                                        </p:attrNameLst>
                                      </p:cBhvr>
                                      <p:to>
                                        <p:strVal val="visible"/>
                                      </p:to>
                                    </p:set>
                                    <p:anim calcmode="lin" valueType="num">
                                      <p:cBhvr additive="base">
                                        <p:cTn id="44" dur="500" fill="hold"/>
                                        <p:tgtEl>
                                          <p:spTgt spid="19"/>
                                        </p:tgtEl>
                                        <p:attrNameLst>
                                          <p:attrName>ppt_x</p:attrName>
                                        </p:attrNameLst>
                                      </p:cBhvr>
                                      <p:tavLst>
                                        <p:tav tm="0">
                                          <p:val>
                                            <p:strVal val="#ppt_x"/>
                                          </p:val>
                                        </p:tav>
                                        <p:tav tm="100000">
                                          <p:val>
                                            <p:strVal val="#ppt_x"/>
                                          </p:val>
                                        </p:tav>
                                      </p:tavLst>
                                    </p:anim>
                                    <p:anim calcmode="lin" valueType="num">
                                      <p:cBhvr additive="base">
                                        <p:cTn id="45" dur="500" fill="hold"/>
                                        <p:tgtEl>
                                          <p:spTgt spid="19"/>
                                        </p:tgtEl>
                                        <p:attrNameLst>
                                          <p:attrName>ppt_y</p:attrName>
                                        </p:attrNameLst>
                                      </p:cBhvr>
                                      <p:tavLst>
                                        <p:tav tm="0">
                                          <p:val>
                                            <p:strVal val="1+#ppt_h/2"/>
                                          </p:val>
                                        </p:tav>
                                        <p:tav tm="100000">
                                          <p:val>
                                            <p:strVal val="#ppt_y"/>
                                          </p:val>
                                        </p:tav>
                                      </p:tavLst>
                                    </p:anim>
                                  </p:childTnLst>
                                </p:cTn>
                              </p:par>
                            </p:childTnLst>
                          </p:cTn>
                        </p:par>
                        <p:par>
                          <p:cTn id="46" fill="hold">
                            <p:stCondLst>
                              <p:cond delay="500"/>
                            </p:stCondLst>
                            <p:childTnLst>
                              <p:par>
                                <p:cTn id="47" presetID="2" presetClass="entr" presetSubtype="4" fill="hold" grpId="0" nodeType="afterEffect">
                                  <p:stCondLst>
                                    <p:cond delay="0"/>
                                  </p:stCondLst>
                                  <p:childTnLst>
                                    <p:set>
                                      <p:cBhvr>
                                        <p:cTn id="48" dur="1" fill="hold">
                                          <p:stCondLst>
                                            <p:cond delay="0"/>
                                          </p:stCondLst>
                                        </p:cTn>
                                        <p:tgtEl>
                                          <p:spTgt spid="20"/>
                                        </p:tgtEl>
                                        <p:attrNameLst>
                                          <p:attrName>style.visibility</p:attrName>
                                        </p:attrNameLst>
                                      </p:cBhvr>
                                      <p:to>
                                        <p:strVal val="visible"/>
                                      </p:to>
                                    </p:set>
                                    <p:anim calcmode="lin" valueType="num">
                                      <p:cBhvr additive="base">
                                        <p:cTn id="49" dur="500" fill="hold"/>
                                        <p:tgtEl>
                                          <p:spTgt spid="20"/>
                                        </p:tgtEl>
                                        <p:attrNameLst>
                                          <p:attrName>ppt_x</p:attrName>
                                        </p:attrNameLst>
                                      </p:cBhvr>
                                      <p:tavLst>
                                        <p:tav tm="0">
                                          <p:val>
                                            <p:strVal val="#ppt_x"/>
                                          </p:val>
                                        </p:tav>
                                        <p:tav tm="100000">
                                          <p:val>
                                            <p:strVal val="#ppt_x"/>
                                          </p:val>
                                        </p:tav>
                                      </p:tavLst>
                                    </p:anim>
                                    <p:anim calcmode="lin" valueType="num">
                                      <p:cBhvr additive="base">
                                        <p:cTn id="5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3"/>
                                        </p:tgtEl>
                                        <p:attrNameLst>
                                          <p:attrName>style.visibility</p:attrName>
                                        </p:attrNameLst>
                                      </p:cBhvr>
                                      <p:to>
                                        <p:strVal val="visible"/>
                                      </p:to>
                                    </p:set>
                                    <p:anim calcmode="lin" valueType="num">
                                      <p:cBhvr additive="base">
                                        <p:cTn id="55" dur="500" fill="hold"/>
                                        <p:tgtEl>
                                          <p:spTgt spid="23"/>
                                        </p:tgtEl>
                                        <p:attrNameLst>
                                          <p:attrName>ppt_x</p:attrName>
                                        </p:attrNameLst>
                                      </p:cBhvr>
                                      <p:tavLst>
                                        <p:tav tm="0">
                                          <p:val>
                                            <p:strVal val="#ppt_x"/>
                                          </p:val>
                                        </p:tav>
                                        <p:tav tm="100000">
                                          <p:val>
                                            <p:strVal val="#ppt_x"/>
                                          </p:val>
                                        </p:tav>
                                      </p:tavLst>
                                    </p:anim>
                                    <p:anim calcmode="lin" valueType="num">
                                      <p:cBhvr additive="base">
                                        <p:cTn id="5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5"/>
                                        </p:tgtEl>
                                        <p:attrNameLst>
                                          <p:attrName>style.visibility</p:attrName>
                                        </p:attrNameLst>
                                      </p:cBhvr>
                                      <p:to>
                                        <p:strVal val="visible"/>
                                      </p:to>
                                    </p:set>
                                    <p:anim calcmode="lin" valueType="num">
                                      <p:cBhvr additive="base">
                                        <p:cTn id="61" dur="500" fill="hold"/>
                                        <p:tgtEl>
                                          <p:spTgt spid="25"/>
                                        </p:tgtEl>
                                        <p:attrNameLst>
                                          <p:attrName>ppt_x</p:attrName>
                                        </p:attrNameLst>
                                      </p:cBhvr>
                                      <p:tavLst>
                                        <p:tav tm="0">
                                          <p:val>
                                            <p:strVal val="#ppt_x"/>
                                          </p:val>
                                        </p:tav>
                                        <p:tav tm="100000">
                                          <p:val>
                                            <p:strVal val="#ppt_x"/>
                                          </p:val>
                                        </p:tav>
                                      </p:tavLst>
                                    </p:anim>
                                    <p:anim calcmode="lin" valueType="num">
                                      <p:cBhvr additive="base">
                                        <p:cTn id="62" dur="500" fill="hold"/>
                                        <p:tgtEl>
                                          <p:spTgt spid="25"/>
                                        </p:tgtEl>
                                        <p:attrNameLst>
                                          <p:attrName>ppt_y</p:attrName>
                                        </p:attrNameLst>
                                      </p:cBhvr>
                                      <p:tavLst>
                                        <p:tav tm="0">
                                          <p:val>
                                            <p:strVal val="1+#ppt_h/2"/>
                                          </p:val>
                                        </p:tav>
                                        <p:tav tm="100000">
                                          <p:val>
                                            <p:strVal val="#ppt_y"/>
                                          </p:val>
                                        </p:tav>
                                      </p:tavLst>
                                    </p:anim>
                                  </p:childTnLst>
                                </p:cTn>
                              </p:par>
                            </p:childTnLst>
                          </p:cTn>
                        </p:par>
                        <p:par>
                          <p:cTn id="63" fill="hold">
                            <p:stCondLst>
                              <p:cond delay="500"/>
                            </p:stCondLst>
                            <p:childTnLst>
                              <p:par>
                                <p:cTn id="64" presetID="2" presetClass="entr" presetSubtype="4" fill="hold" grpId="0" nodeType="afterEffect">
                                  <p:stCondLst>
                                    <p:cond delay="0"/>
                                  </p:stCondLst>
                                  <p:childTnLst>
                                    <p:set>
                                      <p:cBhvr>
                                        <p:cTn id="65" dur="1" fill="hold">
                                          <p:stCondLst>
                                            <p:cond delay="0"/>
                                          </p:stCondLst>
                                        </p:cTn>
                                        <p:tgtEl>
                                          <p:spTgt spid="26"/>
                                        </p:tgtEl>
                                        <p:attrNameLst>
                                          <p:attrName>style.visibility</p:attrName>
                                        </p:attrNameLst>
                                      </p:cBhvr>
                                      <p:to>
                                        <p:strVal val="visible"/>
                                      </p:to>
                                    </p:set>
                                    <p:anim calcmode="lin" valueType="num">
                                      <p:cBhvr additive="base">
                                        <p:cTn id="66" dur="500" fill="hold"/>
                                        <p:tgtEl>
                                          <p:spTgt spid="26"/>
                                        </p:tgtEl>
                                        <p:attrNameLst>
                                          <p:attrName>ppt_x</p:attrName>
                                        </p:attrNameLst>
                                      </p:cBhvr>
                                      <p:tavLst>
                                        <p:tav tm="0">
                                          <p:val>
                                            <p:strVal val="#ppt_x"/>
                                          </p:val>
                                        </p:tav>
                                        <p:tav tm="100000">
                                          <p:val>
                                            <p:strVal val="#ppt_x"/>
                                          </p:val>
                                        </p:tav>
                                      </p:tavLst>
                                    </p:anim>
                                    <p:anim calcmode="lin" valueType="num">
                                      <p:cBhvr additive="base">
                                        <p:cTn id="67" dur="500" fill="hold"/>
                                        <p:tgtEl>
                                          <p:spTgt spid="26"/>
                                        </p:tgtEl>
                                        <p:attrNameLst>
                                          <p:attrName>ppt_y</p:attrName>
                                        </p:attrNameLst>
                                      </p:cBhvr>
                                      <p:tavLst>
                                        <p:tav tm="0">
                                          <p:val>
                                            <p:strVal val="1+#ppt_h/2"/>
                                          </p:val>
                                        </p:tav>
                                        <p:tav tm="100000">
                                          <p:val>
                                            <p:strVal val="#ppt_y"/>
                                          </p:val>
                                        </p:tav>
                                      </p:tavLst>
                                    </p:anim>
                                  </p:childTnLst>
                                </p:cTn>
                              </p:par>
                            </p:childTnLst>
                          </p:cTn>
                        </p:par>
                        <p:par>
                          <p:cTn id="68" fill="hold">
                            <p:stCondLst>
                              <p:cond delay="1000"/>
                            </p:stCondLst>
                            <p:childTnLst>
                              <p:par>
                                <p:cTn id="69" presetID="2" presetClass="entr" presetSubtype="4" fill="hold" grpId="0" nodeType="afterEffect">
                                  <p:stCondLst>
                                    <p:cond delay="0"/>
                                  </p:stCondLst>
                                  <p:childTnLst>
                                    <p:set>
                                      <p:cBhvr>
                                        <p:cTn id="70" dur="1" fill="hold">
                                          <p:stCondLst>
                                            <p:cond delay="0"/>
                                          </p:stCondLst>
                                        </p:cTn>
                                        <p:tgtEl>
                                          <p:spTgt spid="27"/>
                                        </p:tgtEl>
                                        <p:attrNameLst>
                                          <p:attrName>style.visibility</p:attrName>
                                        </p:attrNameLst>
                                      </p:cBhvr>
                                      <p:to>
                                        <p:strVal val="visible"/>
                                      </p:to>
                                    </p:set>
                                    <p:anim calcmode="lin" valueType="num">
                                      <p:cBhvr additive="base">
                                        <p:cTn id="71" dur="500" fill="hold"/>
                                        <p:tgtEl>
                                          <p:spTgt spid="27"/>
                                        </p:tgtEl>
                                        <p:attrNameLst>
                                          <p:attrName>ppt_x</p:attrName>
                                        </p:attrNameLst>
                                      </p:cBhvr>
                                      <p:tavLst>
                                        <p:tav tm="0">
                                          <p:val>
                                            <p:strVal val="#ppt_x"/>
                                          </p:val>
                                        </p:tav>
                                        <p:tav tm="100000">
                                          <p:val>
                                            <p:strVal val="#ppt_x"/>
                                          </p:val>
                                        </p:tav>
                                      </p:tavLst>
                                    </p:anim>
                                    <p:anim calcmode="lin" valueType="num">
                                      <p:cBhvr additive="base">
                                        <p:cTn id="72" dur="500" fill="hold"/>
                                        <p:tgtEl>
                                          <p:spTgt spid="27"/>
                                        </p:tgtEl>
                                        <p:attrNameLst>
                                          <p:attrName>ppt_y</p:attrName>
                                        </p:attrNameLst>
                                      </p:cBhvr>
                                      <p:tavLst>
                                        <p:tav tm="0">
                                          <p:val>
                                            <p:strVal val="1+#ppt_h/2"/>
                                          </p:val>
                                        </p:tav>
                                        <p:tav tm="100000">
                                          <p:val>
                                            <p:strVal val="#ppt_y"/>
                                          </p:val>
                                        </p:tav>
                                      </p:tavLst>
                                    </p:anim>
                                  </p:childTnLst>
                                </p:cTn>
                              </p:par>
                            </p:childTnLst>
                          </p:cTn>
                        </p:par>
                        <p:par>
                          <p:cTn id="73" fill="hold">
                            <p:stCondLst>
                              <p:cond delay="1500"/>
                            </p:stCondLst>
                            <p:childTnLst>
                              <p:par>
                                <p:cTn id="74" presetID="2" presetClass="entr" presetSubtype="4" fill="hold" grpId="0" nodeType="afterEffect">
                                  <p:stCondLst>
                                    <p:cond delay="0"/>
                                  </p:stCondLst>
                                  <p:childTnLst>
                                    <p:set>
                                      <p:cBhvr>
                                        <p:cTn id="75" dur="1" fill="hold">
                                          <p:stCondLst>
                                            <p:cond delay="0"/>
                                          </p:stCondLst>
                                        </p:cTn>
                                        <p:tgtEl>
                                          <p:spTgt spid="28"/>
                                        </p:tgtEl>
                                        <p:attrNameLst>
                                          <p:attrName>style.visibility</p:attrName>
                                        </p:attrNameLst>
                                      </p:cBhvr>
                                      <p:to>
                                        <p:strVal val="visible"/>
                                      </p:to>
                                    </p:set>
                                    <p:anim calcmode="lin" valueType="num">
                                      <p:cBhvr additive="base">
                                        <p:cTn id="76" dur="500" fill="hold"/>
                                        <p:tgtEl>
                                          <p:spTgt spid="28"/>
                                        </p:tgtEl>
                                        <p:attrNameLst>
                                          <p:attrName>ppt_x</p:attrName>
                                        </p:attrNameLst>
                                      </p:cBhvr>
                                      <p:tavLst>
                                        <p:tav tm="0">
                                          <p:val>
                                            <p:strVal val="#ppt_x"/>
                                          </p:val>
                                        </p:tav>
                                        <p:tav tm="100000">
                                          <p:val>
                                            <p:strVal val="#ppt_x"/>
                                          </p:val>
                                        </p:tav>
                                      </p:tavLst>
                                    </p:anim>
                                    <p:anim calcmode="lin" valueType="num">
                                      <p:cBhvr additive="base">
                                        <p:cTn id="77" dur="500" fill="hold"/>
                                        <p:tgtEl>
                                          <p:spTgt spid="28"/>
                                        </p:tgtEl>
                                        <p:attrNameLst>
                                          <p:attrName>ppt_y</p:attrName>
                                        </p:attrNameLst>
                                      </p:cBhvr>
                                      <p:tavLst>
                                        <p:tav tm="0">
                                          <p:val>
                                            <p:strVal val="1+#ppt_h/2"/>
                                          </p:val>
                                        </p:tav>
                                        <p:tav tm="100000">
                                          <p:val>
                                            <p:strVal val="#ppt_y"/>
                                          </p:val>
                                        </p:tav>
                                      </p:tavLst>
                                    </p:anim>
                                  </p:childTnLst>
                                </p:cTn>
                              </p:par>
                            </p:childTnLst>
                          </p:cTn>
                        </p:par>
                        <p:par>
                          <p:cTn id="78" fill="hold">
                            <p:stCondLst>
                              <p:cond delay="2000"/>
                            </p:stCondLst>
                            <p:childTnLst>
                              <p:par>
                                <p:cTn id="79" presetID="2" presetClass="entr" presetSubtype="4" fill="hold" grpId="0" nodeType="afterEffect">
                                  <p:stCondLst>
                                    <p:cond delay="0"/>
                                  </p:stCondLst>
                                  <p:childTnLst>
                                    <p:set>
                                      <p:cBhvr>
                                        <p:cTn id="80" dur="1" fill="hold">
                                          <p:stCondLst>
                                            <p:cond delay="0"/>
                                          </p:stCondLst>
                                        </p:cTn>
                                        <p:tgtEl>
                                          <p:spTgt spid="29"/>
                                        </p:tgtEl>
                                        <p:attrNameLst>
                                          <p:attrName>style.visibility</p:attrName>
                                        </p:attrNameLst>
                                      </p:cBhvr>
                                      <p:to>
                                        <p:strVal val="visible"/>
                                      </p:to>
                                    </p:set>
                                    <p:anim calcmode="lin" valueType="num">
                                      <p:cBhvr additive="base">
                                        <p:cTn id="81" dur="500" fill="hold"/>
                                        <p:tgtEl>
                                          <p:spTgt spid="29"/>
                                        </p:tgtEl>
                                        <p:attrNameLst>
                                          <p:attrName>ppt_x</p:attrName>
                                        </p:attrNameLst>
                                      </p:cBhvr>
                                      <p:tavLst>
                                        <p:tav tm="0">
                                          <p:val>
                                            <p:strVal val="#ppt_x"/>
                                          </p:val>
                                        </p:tav>
                                        <p:tav tm="100000">
                                          <p:val>
                                            <p:strVal val="#ppt_x"/>
                                          </p:val>
                                        </p:tav>
                                      </p:tavLst>
                                    </p:anim>
                                    <p:anim calcmode="lin" valueType="num">
                                      <p:cBhvr additive="base">
                                        <p:cTn id="82"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P spid="11" grpId="0"/>
      <p:bldP spid="14" grpId="0"/>
      <p:bldP spid="15" grpId="0"/>
      <p:bldP spid="16" grpId="0"/>
      <p:bldP spid="19" grpId="0"/>
      <p:bldP spid="20" grpId="0"/>
      <p:bldP spid="23" grpId="0"/>
      <p:bldP spid="25" grpId="0"/>
      <p:bldP spid="26" grpId="0"/>
      <p:bldP spid="27" grpId="0"/>
      <p:bldP spid="28" grpId="0"/>
      <p:bldP spid="2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15875" y="1349375"/>
            <a:ext cx="872490" cy="368300"/>
          </a:xfrm>
          <a:prstGeom prst="rect">
            <a:avLst/>
          </a:prstGeom>
          <a:noFill/>
        </p:spPr>
        <p:txBody>
          <a:bodyPr wrap="none" rtlCol="0" anchor="t">
            <a:spAutoFit/>
          </a:bodyPr>
          <a:p>
            <a:r>
              <a:rPr lang="zh-CN" altLang="en-US" b="1" dirty="0">
                <a:latin typeface="方正粗黑宋简体" panose="02000000000000000000" charset="-122"/>
                <a:ea typeface="方正粗黑宋简体" panose="02000000000000000000" charset="-122"/>
                <a:sym typeface="+mn-ea"/>
              </a:rPr>
              <a:t>影响：</a:t>
            </a:r>
            <a:endParaRPr lang="zh-CN" altLang="en-US">
              <a:latin typeface="方正粗黑宋简体" panose="02000000000000000000" charset="-122"/>
              <a:ea typeface="方正粗黑宋简体" panose="02000000000000000000" charset="-122"/>
            </a:endParaRPr>
          </a:p>
        </p:txBody>
      </p:sp>
      <p:sp>
        <p:nvSpPr>
          <p:cNvPr id="5" name="文本框 4"/>
          <p:cNvSpPr txBox="1"/>
          <p:nvPr/>
        </p:nvSpPr>
        <p:spPr>
          <a:xfrm>
            <a:off x="-15875" y="1717675"/>
            <a:ext cx="11033760" cy="1476375"/>
          </a:xfrm>
          <a:prstGeom prst="rect">
            <a:avLst/>
          </a:prstGeom>
          <a:noFill/>
        </p:spPr>
        <p:txBody>
          <a:bodyPr wrap="square" rtlCol="0" anchor="t">
            <a:spAutoFit/>
          </a:bodyPr>
          <a:p>
            <a:r>
              <a:rPr lang="zh-CN" altLang="en-US" b="1" dirty="0">
                <a:solidFill>
                  <a:schemeClr val="tx1"/>
                </a:solidFill>
                <a:latin typeface="楷体" panose="02010609060101010101" charset="-122"/>
                <a:ea typeface="楷体" panose="02010609060101010101" charset="-122"/>
                <a:cs typeface="楷体" panose="02010609060101010101" charset="-122"/>
                <a:sym typeface="+mn-ea"/>
              </a:rPr>
              <a:t>①第二次工业革命促进了</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生产力</a:t>
            </a:r>
            <a:r>
              <a:rPr lang="zh-CN" altLang="en-US" b="1" dirty="0">
                <a:solidFill>
                  <a:schemeClr val="tx1"/>
                </a:solidFill>
                <a:latin typeface="楷体" panose="02010609060101010101" charset="-122"/>
                <a:ea typeface="楷体" panose="02010609060101010101" charset="-122"/>
                <a:cs typeface="楷体" panose="02010609060101010101" charset="-122"/>
                <a:sym typeface="+mn-ea"/>
              </a:rPr>
              <a:t>的发展，极大地改善了人们的生活，使</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欧美</a:t>
            </a:r>
            <a:r>
              <a:rPr lang="zh-CN" altLang="en-US" b="1" dirty="0">
                <a:solidFill>
                  <a:schemeClr val="tx1"/>
                </a:solidFill>
                <a:latin typeface="楷体" panose="02010609060101010101" charset="-122"/>
                <a:ea typeface="楷体" panose="02010609060101010101" charset="-122"/>
                <a:cs typeface="楷体" panose="02010609060101010101" charset="-122"/>
                <a:sym typeface="+mn-ea"/>
              </a:rPr>
              <a:t>资本主义国家取得跨越式发展，成为</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工业化强国</a:t>
            </a:r>
            <a:r>
              <a:rPr lang="zh-CN" altLang="en-US" b="1" dirty="0">
                <a:solidFill>
                  <a:schemeClr val="tx1"/>
                </a:solidFill>
                <a:latin typeface="楷体" panose="02010609060101010101" charset="-122"/>
                <a:ea typeface="楷体" panose="02010609060101010101" charset="-122"/>
                <a:cs typeface="楷体" panose="02010609060101010101" charset="-122"/>
                <a:sym typeface="+mn-ea"/>
              </a:rPr>
              <a:t>；</a:t>
            </a:r>
            <a:endParaRPr lang="zh-CN" altLang="en-US" b="1" dirty="0">
              <a:solidFill>
                <a:srgbClr val="474BE7"/>
              </a:solidFill>
              <a:latin typeface="楷体" panose="02010609060101010101" charset="-122"/>
              <a:ea typeface="楷体" panose="02010609060101010101" charset="-122"/>
              <a:cs typeface="楷体" panose="02010609060101010101" charset="-122"/>
              <a:sym typeface="+mn-ea"/>
            </a:endParaRPr>
          </a:p>
          <a:p>
            <a:r>
              <a:rPr lang="zh-CN" altLang="en-US" b="1" dirty="0">
                <a:solidFill>
                  <a:schemeClr val="tx1"/>
                </a:solidFill>
                <a:latin typeface="楷体" panose="02010609060101010101" charset="-122"/>
                <a:ea typeface="楷体" panose="02010609060101010101" charset="-122"/>
                <a:cs typeface="楷体" panose="02010609060101010101" charset="-122"/>
                <a:sym typeface="+mn-ea"/>
              </a:rPr>
              <a:t>②</a:t>
            </a:r>
            <a:r>
              <a:rPr lang="zh-CN" altLang="zh-CN" b="1" dirty="0">
                <a:solidFill>
                  <a:schemeClr val="tx1"/>
                </a:solidFill>
                <a:latin typeface="楷体" panose="02010609060101010101" charset="-122"/>
                <a:ea typeface="楷体" panose="02010609060101010101" charset="-122"/>
                <a:cs typeface="楷体" panose="02010609060101010101" charset="-122"/>
                <a:sym typeface="+mn-ea"/>
              </a:rPr>
              <a:t>在经济发展的基础上，</a:t>
            </a:r>
            <a:r>
              <a:rPr lang="zh-CN" altLang="en-US" b="1" dirty="0">
                <a:solidFill>
                  <a:schemeClr val="tx1"/>
                </a:solidFill>
                <a:latin typeface="楷体" panose="02010609060101010101" charset="-122"/>
                <a:ea typeface="楷体" panose="02010609060101010101" charset="-122"/>
                <a:cs typeface="楷体" panose="02010609060101010101" charset="-122"/>
                <a:sym typeface="+mn-ea"/>
              </a:rPr>
              <a:t>主要资本主义国家出现了</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垄断</a:t>
            </a:r>
            <a:r>
              <a:rPr lang="zh-CN" altLang="en-US" b="1" dirty="0">
                <a:solidFill>
                  <a:schemeClr val="tx1"/>
                </a:solidFill>
                <a:latin typeface="楷体" panose="02010609060101010101" charset="-122"/>
                <a:ea typeface="楷体" panose="02010609060101010101" charset="-122"/>
                <a:cs typeface="楷体" panose="02010609060101010101" charset="-122"/>
                <a:sym typeface="+mn-ea"/>
              </a:rPr>
              <a:t>组织，资本主义</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由自由资本主义向垄断资本主义即帝国主义阶段过渡</a:t>
            </a:r>
            <a:r>
              <a:rPr lang="zh-CN" altLang="en-US" b="1" dirty="0">
                <a:solidFill>
                  <a:schemeClr val="tx1"/>
                </a:solidFill>
                <a:latin typeface="楷体" panose="02010609060101010101" charset="-122"/>
                <a:ea typeface="楷体" panose="02010609060101010101" charset="-122"/>
                <a:cs typeface="楷体" panose="02010609060101010101" charset="-122"/>
                <a:sym typeface="+mn-ea"/>
              </a:rPr>
              <a:t>；</a:t>
            </a:r>
            <a:endParaRPr lang="zh-CN" altLang="en-US" b="1" dirty="0">
              <a:solidFill>
                <a:srgbClr val="474BE7"/>
              </a:solidFill>
              <a:latin typeface="楷体" panose="02010609060101010101" charset="-122"/>
              <a:ea typeface="楷体" panose="02010609060101010101" charset="-122"/>
              <a:cs typeface="楷体" panose="02010609060101010101" charset="-122"/>
              <a:sym typeface="+mn-ea"/>
            </a:endParaRPr>
          </a:p>
          <a:p>
            <a:r>
              <a:rPr lang="zh-CN" altLang="en-US" b="1" dirty="0">
                <a:solidFill>
                  <a:schemeClr val="tx1"/>
                </a:solidFill>
                <a:latin typeface="楷体" panose="02010609060101010101" charset="-122"/>
                <a:ea typeface="楷体" panose="02010609060101010101" charset="-122"/>
                <a:cs typeface="楷体" panose="02010609060101010101" charset="-122"/>
                <a:sym typeface="+mn-ea"/>
              </a:rPr>
              <a:t>③</a:t>
            </a:r>
            <a:r>
              <a:rPr lang="zh-CN" altLang="zh-CN" b="1" dirty="0">
                <a:solidFill>
                  <a:schemeClr val="tx1"/>
                </a:solidFill>
                <a:latin typeface="楷体" panose="02010609060101010101" charset="-122"/>
                <a:ea typeface="楷体" panose="02010609060101010101" charset="-122"/>
                <a:cs typeface="楷体" panose="02010609060101010101" charset="-122"/>
                <a:sym typeface="+mn-ea"/>
              </a:rPr>
              <a:t>随之而来的</a:t>
            </a:r>
            <a:r>
              <a:rPr lang="zh-CN" altLang="en-US" b="1" dirty="0">
                <a:solidFill>
                  <a:schemeClr val="tx1"/>
                </a:solidFill>
                <a:latin typeface="楷体" panose="02010609060101010101" charset="-122"/>
                <a:ea typeface="楷体" panose="02010609060101010101" charset="-122"/>
                <a:cs typeface="楷体" panose="02010609060101010101" charset="-122"/>
                <a:sym typeface="+mn-ea"/>
              </a:rPr>
              <a:t>资本主义</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对外扩张</a:t>
            </a:r>
            <a:r>
              <a:rPr lang="zh-CN" altLang="en-US" b="1" dirty="0">
                <a:solidFill>
                  <a:schemeClr val="tx1"/>
                </a:solidFill>
                <a:latin typeface="楷体" panose="02010609060101010101" charset="-122"/>
                <a:ea typeface="楷体" panose="02010609060101010101" charset="-122"/>
                <a:cs typeface="楷体" panose="02010609060101010101" charset="-122"/>
                <a:sym typeface="+mn-ea"/>
              </a:rPr>
              <a:t>增强，对世界产生了深远的影响，引发了</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一战</a:t>
            </a:r>
            <a:r>
              <a:rPr lang="zh-CN" altLang="en-US" b="1" dirty="0">
                <a:solidFill>
                  <a:schemeClr val="tx1"/>
                </a:solidFill>
                <a:effectLst/>
                <a:latin typeface="楷体" panose="02010609060101010101" charset="-122"/>
                <a:ea typeface="楷体" panose="02010609060101010101" charset="-122"/>
                <a:cs typeface="楷体" panose="02010609060101010101" charset="-122"/>
                <a:sym typeface="+mn-ea"/>
              </a:rPr>
              <a:t>。</a:t>
            </a:r>
            <a:endParaRPr lang="zh-CN" altLang="en-US" b="1" dirty="0">
              <a:solidFill>
                <a:schemeClr val="tx1"/>
              </a:solidFill>
              <a:effectLst/>
              <a:latin typeface="楷体" panose="02010609060101010101" charset="-122"/>
              <a:ea typeface="楷体" panose="02010609060101010101" charset="-122"/>
              <a:cs typeface="楷体" panose="02010609060101010101" charset="-122"/>
              <a:sym typeface="+mn-ea"/>
            </a:endParaRPr>
          </a:p>
        </p:txBody>
      </p:sp>
      <p:sp>
        <p:nvSpPr>
          <p:cNvPr id="6" name="文本框 5"/>
          <p:cNvSpPr txBox="1"/>
          <p:nvPr/>
        </p:nvSpPr>
        <p:spPr>
          <a:xfrm>
            <a:off x="-15875" y="3194050"/>
            <a:ext cx="872490" cy="368300"/>
          </a:xfrm>
          <a:prstGeom prst="rect">
            <a:avLst/>
          </a:prstGeom>
          <a:noFill/>
        </p:spPr>
        <p:txBody>
          <a:bodyPr wrap="none" rtlCol="0" anchor="t">
            <a:spAutoFit/>
          </a:bodyPr>
          <a:p>
            <a:r>
              <a:rPr lang="zh-CN" altLang="en-US" b="1">
                <a:ln>
                  <a:noFill/>
                </a:ln>
                <a:solidFill>
                  <a:schemeClr val="tx1"/>
                </a:solidFill>
                <a:effectLst/>
                <a:uLnTx/>
                <a:uFillTx/>
                <a:latin typeface="方正粗黑宋简体" panose="02000000000000000000" charset="-122"/>
                <a:ea typeface="方正粗黑宋简体" panose="02000000000000000000" charset="-122"/>
                <a:sym typeface="+mn-ea"/>
              </a:rPr>
              <a:t>启示：</a:t>
            </a:r>
            <a:endParaRPr lang="zh-CN" altLang="en-US" b="1">
              <a:ln>
                <a:noFill/>
              </a:ln>
              <a:solidFill>
                <a:schemeClr val="tx1"/>
              </a:solidFill>
              <a:effectLst/>
              <a:uLnTx/>
              <a:uFillTx/>
              <a:latin typeface="方正粗黑宋简体" panose="02000000000000000000" charset="-122"/>
              <a:ea typeface="方正粗黑宋简体" panose="02000000000000000000" charset="-122"/>
              <a:sym typeface="+mn-ea"/>
            </a:endParaRPr>
          </a:p>
        </p:txBody>
      </p:sp>
      <p:sp>
        <p:nvSpPr>
          <p:cNvPr id="7" name="文本框 6"/>
          <p:cNvSpPr txBox="1"/>
          <p:nvPr/>
        </p:nvSpPr>
        <p:spPr>
          <a:xfrm>
            <a:off x="-15875" y="-22860"/>
            <a:ext cx="872490" cy="368300"/>
          </a:xfrm>
          <a:prstGeom prst="rect">
            <a:avLst/>
          </a:prstGeom>
          <a:noFill/>
        </p:spPr>
        <p:txBody>
          <a:bodyPr wrap="none" rtlCol="0" anchor="t">
            <a:spAutoFit/>
          </a:bodyPr>
          <a:p>
            <a:r>
              <a:rPr lang="zh-CN" altLang="en-US" b="1" dirty="0">
                <a:solidFill>
                  <a:schemeClr val="tx1"/>
                </a:solidFill>
                <a:latin typeface="方正粗黑宋简体" panose="02000000000000000000" charset="-122"/>
                <a:ea typeface="方正粗黑宋简体" panose="02000000000000000000" charset="-122"/>
                <a:sym typeface="+mn-ea"/>
              </a:rPr>
              <a:t>特点：</a:t>
            </a:r>
            <a:endParaRPr lang="zh-CN" altLang="en-US" b="1" dirty="0">
              <a:solidFill>
                <a:schemeClr val="tx1"/>
              </a:solidFill>
              <a:latin typeface="方正粗黑宋简体" panose="02000000000000000000" charset="-122"/>
              <a:ea typeface="方正粗黑宋简体" panose="02000000000000000000" charset="-122"/>
              <a:sym typeface="+mn-ea"/>
            </a:endParaRPr>
          </a:p>
        </p:txBody>
      </p:sp>
      <p:sp>
        <p:nvSpPr>
          <p:cNvPr id="8" name="文本框 7"/>
          <p:cNvSpPr txBox="1"/>
          <p:nvPr/>
        </p:nvSpPr>
        <p:spPr>
          <a:xfrm>
            <a:off x="-15875" y="345440"/>
            <a:ext cx="4090670" cy="1003935"/>
          </a:xfrm>
          <a:prstGeom prst="rect">
            <a:avLst/>
          </a:prstGeom>
          <a:noFill/>
        </p:spPr>
        <p:txBody>
          <a:bodyPr wrap="none" rtlCol="0" anchor="t">
            <a:spAutoFit/>
          </a:bodyPr>
          <a:p>
            <a:pPr algn="l">
              <a:spcBef>
                <a:spcPct val="15000"/>
              </a:spcBef>
            </a:pPr>
            <a:r>
              <a:rPr lang="zh-CN" altLang="en-US" b="1" dirty="0">
                <a:solidFill>
                  <a:schemeClr val="tx1"/>
                </a:solidFill>
                <a:latin typeface="楷体" panose="02010609060101010101" charset="-122"/>
                <a:ea typeface="楷体" panose="02010609060101010101" charset="-122"/>
                <a:sym typeface="+mn-ea"/>
              </a:rPr>
              <a:t>①科学和技术紧密结合；</a:t>
            </a:r>
            <a:endParaRPr lang="zh-CN" altLang="en-US" b="1" dirty="0">
              <a:solidFill>
                <a:schemeClr val="tx1"/>
              </a:solidFill>
              <a:latin typeface="楷体" panose="02010609060101010101" charset="-122"/>
              <a:ea typeface="楷体" panose="02010609060101010101" charset="-122"/>
              <a:sym typeface="+mn-ea"/>
            </a:endParaRPr>
          </a:p>
          <a:p>
            <a:pPr algn="l">
              <a:spcBef>
                <a:spcPct val="15000"/>
              </a:spcBef>
            </a:pPr>
            <a:r>
              <a:rPr lang="zh-CN" altLang="en-US" b="1" dirty="0">
                <a:solidFill>
                  <a:schemeClr val="tx1"/>
                </a:solidFill>
                <a:latin typeface="楷体" panose="02010609060101010101" charset="-122"/>
                <a:ea typeface="楷体" panose="02010609060101010101" charset="-122"/>
                <a:sym typeface="+mn-ea"/>
              </a:rPr>
              <a:t>②同时在多个先进资本主义国家进行；</a:t>
            </a:r>
            <a:endParaRPr lang="zh-CN" altLang="en-US" b="1" dirty="0">
              <a:solidFill>
                <a:schemeClr val="tx1"/>
              </a:solidFill>
              <a:latin typeface="楷体" panose="02010609060101010101" charset="-122"/>
              <a:ea typeface="楷体" panose="02010609060101010101" charset="-122"/>
            </a:endParaRPr>
          </a:p>
          <a:p>
            <a:pPr algn="l">
              <a:spcBef>
                <a:spcPct val="15000"/>
              </a:spcBef>
            </a:pPr>
            <a:r>
              <a:rPr lang="zh-CN" altLang="en-US" b="1" dirty="0">
                <a:solidFill>
                  <a:schemeClr val="tx1"/>
                </a:solidFill>
                <a:latin typeface="楷体" panose="02010609060101010101" charset="-122"/>
                <a:ea typeface="楷体" panose="02010609060101010101" charset="-122"/>
                <a:sym typeface="+mn-ea"/>
              </a:rPr>
              <a:t>③与第一次工业革命交叉进行</a:t>
            </a:r>
            <a:endParaRPr lang="zh-CN" altLang="en-US" b="1" dirty="0">
              <a:solidFill>
                <a:schemeClr val="tx1"/>
              </a:solidFill>
              <a:latin typeface="楷体" panose="02010609060101010101" charset="-122"/>
              <a:ea typeface="楷体" panose="02010609060101010101" charset="-122"/>
              <a:sym typeface="+mn-ea"/>
            </a:endParaRPr>
          </a:p>
        </p:txBody>
      </p:sp>
      <p:sp>
        <p:nvSpPr>
          <p:cNvPr id="9" name="文本框 8"/>
          <p:cNvSpPr txBox="1"/>
          <p:nvPr/>
        </p:nvSpPr>
        <p:spPr>
          <a:xfrm>
            <a:off x="-15875" y="3562350"/>
            <a:ext cx="11033760" cy="1137285"/>
          </a:xfrm>
          <a:prstGeom prst="rect">
            <a:avLst/>
          </a:prstGeom>
          <a:noFill/>
        </p:spPr>
        <p:txBody>
          <a:bodyPr wrap="square" rtlCol="0" anchor="t">
            <a:spAutoFit/>
          </a:bodyPr>
          <a:p>
            <a:pPr marR="0" lvl="0" indent="0" algn="l" defTabSz="914400" rtl="0" eaLnBrk="1" fontAlgn="base" latinLnBrk="0" hangingPunct="1">
              <a:lnSpc>
                <a:spcPct val="100000"/>
              </a:lnSpc>
              <a:spcBef>
                <a:spcPct val="20000"/>
              </a:spcBef>
              <a:spcAft>
                <a:spcPct val="0"/>
              </a:spcAft>
              <a:buClrTx/>
              <a:buSzTx/>
              <a:buFont typeface="+mj-lt"/>
              <a:buNone/>
              <a:defRPr/>
            </a:pPr>
            <a:r>
              <a:rPr lang="zh-CN" altLang="en-US" sz="2000" b="1">
                <a:ln>
                  <a:noFill/>
                </a:ln>
                <a:solidFill>
                  <a:schemeClr val="tx1"/>
                </a:solidFill>
                <a:effectLst/>
                <a:uLnTx/>
                <a:uFillTx/>
                <a:latin typeface="楷体" panose="02010609060101010101" charset="-122"/>
                <a:ea typeface="楷体" panose="02010609060101010101" charset="-122"/>
                <a:sym typeface="+mn-ea"/>
              </a:rPr>
              <a:t>①</a:t>
            </a:r>
            <a:r>
              <a:rPr lang="zh-CN" altLang="en-US" sz="2000" b="1">
                <a:ln>
                  <a:noFill/>
                </a:ln>
                <a:solidFill>
                  <a:srgbClr val="FF0000"/>
                </a:solidFill>
                <a:effectLst/>
                <a:uLnTx/>
                <a:uFillTx/>
                <a:latin typeface="楷体" panose="02010609060101010101" charset="-122"/>
                <a:ea typeface="楷体" panose="02010609060101010101" charset="-122"/>
                <a:sym typeface="+mn-ea"/>
              </a:rPr>
              <a:t>科技是第一生产力，</a:t>
            </a:r>
            <a:r>
              <a:rPr lang="zh-CN" altLang="en-US" sz="2000" b="1">
                <a:ln>
                  <a:noFill/>
                </a:ln>
                <a:solidFill>
                  <a:schemeClr val="tx1"/>
                </a:solidFill>
                <a:effectLst/>
                <a:uLnTx/>
                <a:uFillTx/>
                <a:latin typeface="楷体" panose="02010609060101010101" charset="-122"/>
                <a:ea typeface="楷体" panose="02010609060101010101" charset="-122"/>
                <a:sym typeface="+mn-ea"/>
              </a:rPr>
              <a:t>科技推动社会进步。</a:t>
            </a:r>
            <a:endParaRPr kumimoji="0" lang="zh-CN" altLang="en-US" sz="2000" b="1" i="0" u="none" strike="noStrike" kern="1200" cap="none" spc="0" normalizeH="0" baseline="0" noProof="1">
              <a:ln>
                <a:noFill/>
              </a:ln>
              <a:solidFill>
                <a:schemeClr val="tx1"/>
              </a:solidFill>
              <a:effectLst/>
              <a:uLnTx/>
              <a:uFillTx/>
              <a:latin typeface="楷体" panose="02010609060101010101" charset="-122"/>
              <a:ea typeface="楷体" panose="02010609060101010101" charset="-122"/>
              <a:cs typeface="+mn-cs"/>
            </a:endParaRPr>
          </a:p>
          <a:p>
            <a:pPr marR="0" lvl="0" indent="0" algn="l" defTabSz="914400" rtl="0" eaLnBrk="1" fontAlgn="base" latinLnBrk="0" hangingPunct="1">
              <a:lnSpc>
                <a:spcPct val="100000"/>
              </a:lnSpc>
              <a:spcBef>
                <a:spcPct val="20000"/>
              </a:spcBef>
              <a:spcAft>
                <a:spcPct val="0"/>
              </a:spcAft>
              <a:buClrTx/>
              <a:buSzTx/>
              <a:buFont typeface="+mj-lt"/>
              <a:buNone/>
              <a:defRPr/>
            </a:pPr>
            <a:r>
              <a:rPr lang="zh-CN" altLang="en-US" sz="2000" b="1">
                <a:ln>
                  <a:noFill/>
                </a:ln>
                <a:solidFill>
                  <a:schemeClr val="tx1"/>
                </a:solidFill>
                <a:effectLst/>
                <a:uLnTx/>
                <a:uFillTx/>
                <a:latin typeface="楷体" panose="02010609060101010101" charset="-122"/>
                <a:ea typeface="楷体" panose="02010609060101010101" charset="-122"/>
                <a:sym typeface="+mn-ea"/>
              </a:rPr>
              <a:t>②科技是一把</a:t>
            </a:r>
            <a:r>
              <a:rPr lang="zh-CN" altLang="en-US" sz="2000" b="1">
                <a:ln>
                  <a:noFill/>
                </a:ln>
                <a:solidFill>
                  <a:srgbClr val="FF0000"/>
                </a:solidFill>
                <a:effectLst/>
                <a:uLnTx/>
                <a:uFillTx/>
                <a:latin typeface="楷体" panose="02010609060101010101" charset="-122"/>
                <a:ea typeface="楷体" panose="02010609060101010101" charset="-122"/>
                <a:sym typeface="+mn-ea"/>
              </a:rPr>
              <a:t>双刃剑</a:t>
            </a:r>
            <a:r>
              <a:rPr lang="zh-CN" altLang="en-US" sz="2000" b="1">
                <a:ln>
                  <a:noFill/>
                </a:ln>
                <a:solidFill>
                  <a:schemeClr val="tx1"/>
                </a:solidFill>
                <a:effectLst/>
                <a:uLnTx/>
                <a:uFillTx/>
                <a:latin typeface="楷体" panose="02010609060101010101" charset="-122"/>
                <a:ea typeface="楷体" panose="02010609060101010101" charset="-122"/>
                <a:sym typeface="+mn-ea"/>
              </a:rPr>
              <a:t>，</a:t>
            </a:r>
            <a:r>
              <a:rPr lang="zh-CN" altLang="en-US" sz="2000" b="1" dirty="0">
                <a:solidFill>
                  <a:schemeClr val="tx1"/>
                </a:solidFill>
                <a:effectLst/>
                <a:latin typeface="楷体" panose="02010609060101010101" charset="-122"/>
                <a:ea typeface="楷体" panose="02010609060101010101" charset="-122"/>
                <a:sym typeface="+mn-ea"/>
              </a:rPr>
              <a:t>发展还需</a:t>
            </a:r>
            <a:r>
              <a:rPr lang="zh-CN" altLang="en-US" sz="2000" b="1" dirty="0">
                <a:solidFill>
                  <a:srgbClr val="FF0000"/>
                </a:solidFill>
                <a:effectLst/>
                <a:latin typeface="楷体" panose="02010609060101010101" charset="-122"/>
                <a:ea typeface="楷体" panose="02010609060101010101" charset="-122"/>
                <a:sym typeface="+mn-ea"/>
              </a:rPr>
              <a:t>趋利避害，以人为本，走可持续发展道路！</a:t>
            </a:r>
            <a:endParaRPr lang="zh-CN" altLang="en-US" sz="2000" b="1" dirty="0">
              <a:solidFill>
                <a:schemeClr val="tx1"/>
              </a:solidFill>
              <a:effectLst/>
              <a:latin typeface="楷体" panose="02010609060101010101" charset="-122"/>
              <a:ea typeface="楷体" panose="02010609060101010101" charset="-122"/>
            </a:endParaRPr>
          </a:p>
          <a:p>
            <a:pPr marR="0" lvl="0" indent="0" algn="l" defTabSz="914400" rtl="0" eaLnBrk="1" fontAlgn="base" latinLnBrk="0" hangingPunct="1">
              <a:lnSpc>
                <a:spcPct val="100000"/>
              </a:lnSpc>
              <a:spcBef>
                <a:spcPct val="20000"/>
              </a:spcBef>
              <a:spcAft>
                <a:spcPct val="0"/>
              </a:spcAft>
              <a:buClrTx/>
              <a:buSzTx/>
              <a:buFont typeface="+mj-lt"/>
              <a:buNone/>
              <a:defRPr/>
            </a:pPr>
            <a:r>
              <a:rPr lang="zh-CN" altLang="en-US" sz="2000" b="1">
                <a:ln>
                  <a:noFill/>
                </a:ln>
                <a:solidFill>
                  <a:schemeClr val="tx1"/>
                </a:solidFill>
                <a:effectLst/>
                <a:uLnTx/>
                <a:uFillTx/>
                <a:latin typeface="楷体" panose="02010609060101010101" charset="-122"/>
                <a:ea typeface="楷体" panose="02010609060101010101" charset="-122"/>
                <a:sym typeface="+mn-ea"/>
              </a:rPr>
              <a:t>③</a:t>
            </a:r>
            <a:r>
              <a:rPr lang="zh-CN" altLang="en-US" sz="2000" b="1">
                <a:ln>
                  <a:noFill/>
                </a:ln>
                <a:solidFill>
                  <a:srgbClr val="FF0000"/>
                </a:solidFill>
                <a:effectLst/>
                <a:uLnTx/>
                <a:uFillTx/>
                <a:latin typeface="楷体" panose="02010609060101010101" charset="-122"/>
                <a:ea typeface="楷体" panose="02010609060101010101" charset="-122"/>
                <a:sym typeface="+mn-ea"/>
              </a:rPr>
              <a:t>创新</a:t>
            </a:r>
            <a:r>
              <a:rPr lang="zh-CN" altLang="en-US" sz="2000" b="1">
                <a:ln>
                  <a:noFill/>
                </a:ln>
                <a:solidFill>
                  <a:schemeClr val="tx1"/>
                </a:solidFill>
                <a:effectLst/>
                <a:uLnTx/>
                <a:uFillTx/>
                <a:latin typeface="楷体" panose="02010609060101010101" charset="-122"/>
                <a:ea typeface="楷体" panose="02010609060101010101" charset="-122"/>
                <a:sym typeface="+mn-ea"/>
              </a:rPr>
              <a:t>是一个民族进步的灵魂，我们要学习科学家勇于创新，努力探索科学奥秘的精神和品质。</a:t>
            </a:r>
            <a:endParaRPr lang="zh-CN" altLang="en-US" sz="2000" b="1">
              <a:ln>
                <a:noFill/>
              </a:ln>
              <a:solidFill>
                <a:schemeClr val="tx1"/>
              </a:solidFill>
              <a:effectLst/>
              <a:uLnTx/>
              <a:uFillTx/>
              <a:latin typeface="楷体" panose="02010609060101010101" charset="-122"/>
              <a:ea typeface="楷体" panose="02010609060101010101"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5" grpId="0"/>
      <p:bldP spid="9" grpId="0"/>
    </p:bldLst>
  </p:timing>
</p:sld>
</file>

<file path=ppt/tags/tag1.xml><?xml version="1.0" encoding="utf-8"?>
<p:tagLst xmlns:p="http://schemas.openxmlformats.org/presentationml/2006/main">
  <p:tag name="KSO_WM_UNIT_TABLE_BEAUTIFY" val="smartTable{e8e5a2f4-be3d-4844-8254-e2d348c164b6}"/>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12277</Words>
  <Application>WPS 演示</Application>
  <PresentationFormat>宽屏</PresentationFormat>
  <Paragraphs>1122</Paragraphs>
  <Slides>23</Slides>
  <Notes>0</Notes>
  <HiddenSlides>0</HiddenSlides>
  <MMClips>0</MMClips>
  <ScaleCrop>false</ScaleCrop>
  <HeadingPairs>
    <vt:vector size="6" baseType="variant">
      <vt:variant>
        <vt:lpstr>已用的字体</vt:lpstr>
      </vt:variant>
      <vt:variant>
        <vt:i4>19</vt:i4>
      </vt:variant>
      <vt:variant>
        <vt:lpstr>主题</vt:lpstr>
      </vt:variant>
      <vt:variant>
        <vt:i4>1</vt:i4>
      </vt:variant>
      <vt:variant>
        <vt:lpstr>幻灯片标题</vt:lpstr>
      </vt:variant>
      <vt:variant>
        <vt:i4>23</vt:i4>
      </vt:variant>
    </vt:vector>
  </HeadingPairs>
  <TitlesOfParts>
    <vt:vector size="43" baseType="lpstr">
      <vt:lpstr>Arial</vt:lpstr>
      <vt:lpstr>宋体</vt:lpstr>
      <vt:lpstr>Wingdings</vt:lpstr>
      <vt:lpstr>楷体</vt:lpstr>
      <vt:lpstr>方正粗黑宋简体</vt:lpstr>
      <vt:lpstr>楷体_GB2312</vt:lpstr>
      <vt:lpstr>Times New Roman</vt:lpstr>
      <vt:lpstr>黑体</vt:lpstr>
      <vt:lpstr>Arial</vt:lpstr>
      <vt:lpstr>微软雅黑</vt:lpstr>
      <vt:lpstr>Tahoma</vt:lpstr>
      <vt:lpstr>Arial Unicode MS</vt:lpstr>
      <vt:lpstr>Calibri Light</vt:lpstr>
      <vt:lpstr>Calibri</vt:lpstr>
      <vt:lpstr>Arial Rounded MT Bold</vt:lpstr>
      <vt:lpstr>新宋体</vt:lpstr>
      <vt:lpstr>Verdana</vt:lpstr>
      <vt:lpstr>MS PGothic</vt:lpstr>
      <vt:lpstr>隶书</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谨言慎行</cp:lastModifiedBy>
  <cp:revision>185</cp:revision>
  <dcterms:created xsi:type="dcterms:W3CDTF">2020-04-20T10:06:00Z</dcterms:created>
  <dcterms:modified xsi:type="dcterms:W3CDTF">2020-04-22T05:05:21Z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2052-10.1.0.7698</vt:lpwstr>
  </property>
</Properties>
</file>