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8" r:id="rId3"/>
    <p:sldId id="259" r:id="rId4"/>
    <p:sldId id="260" r:id="rId5"/>
    <p:sldId id="261" r:id="rId6"/>
    <p:sldId id="279" r:id="rId7"/>
    <p:sldId id="270" r:id="rId8"/>
    <p:sldId id="274" r:id="rId9"/>
    <p:sldId id="275" r:id="rId10"/>
    <p:sldId id="276" r:id="rId11"/>
    <p:sldId id="281" r:id="rId12"/>
    <p:sldId id="277" r:id="rId13"/>
    <p:sldId id="313" r:id="rId14"/>
    <p:sldId id="296" r:id="rId15"/>
    <p:sldId id="282" r:id="rId16"/>
    <p:sldId id="283" r:id="rId17"/>
    <p:sldId id="310" r:id="rId18"/>
    <p:sldId id="311" r:id="rId19"/>
    <p:sldId id="312" r:id="rId20"/>
    <p:sldId id="284" r:id="rId21"/>
    <p:sldId id="285" r:id="rId22"/>
    <p:sldId id="305" r:id="rId23"/>
    <p:sldId id="286" r:id="rId24"/>
    <p:sldId id="287" r:id="rId25"/>
    <p:sldId id="288" r:id="rId26"/>
    <p:sldId id="289" r:id="rId27"/>
    <p:sldId id="290" r:id="rId28"/>
    <p:sldId id="291" r:id="rId29"/>
    <p:sldId id="308" r:id="rId30"/>
    <p:sldId id="306" r:id="rId31"/>
    <p:sldId id="307" r:id="rId32"/>
    <p:sldId id="297" r:id="rId33"/>
    <p:sldId id="298" r:id="rId34"/>
    <p:sldId id="292" r:id="rId35"/>
    <p:sldId id="293" r:id="rId36"/>
    <p:sldId id="294" r:id="rId37"/>
    <p:sldId id="295" r:id="rId38"/>
    <p:sldId id="314" r:id="rId39"/>
    <p:sldId id="315" r:id="rId40"/>
    <p:sldId id="316" r:id="rId41"/>
    <p:sldId id="317" r:id="rId42"/>
    <p:sldId id="318" r:id="rId43"/>
    <p:sldId id="321" r:id="rId44"/>
    <p:sldId id="320" r:id="rId45"/>
    <p:sldId id="319" r:id="rId46"/>
    <p:sldId id="324" r:id="rId47"/>
    <p:sldId id="322" r:id="rId48"/>
    <p:sldId id="323" r:id="rId49"/>
    <p:sldId id="299" r:id="rId50"/>
    <p:sldId id="300" r:id="rId51"/>
    <p:sldId id="301" r:id="rId52"/>
    <p:sldId id="302" r:id="rId53"/>
    <p:sldId id="303" r:id="rId54"/>
    <p:sldId id="304"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4AE8D-81C7-4F2F-9A83-BFB23E396C18}" type="datetimeFigureOut">
              <a:rPr lang="zh-CN" altLang="en-US" smtClean="0"/>
              <a:t>2019/3/28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031AB-EF9F-44DC-A4BA-7C8EF33E2410}" type="slidenum">
              <a:rPr lang="zh-CN" altLang="en-US" smtClean="0"/>
              <a:t>‹#›</a:t>
            </a:fld>
            <a:endParaRPr lang="zh-CN" altLang="en-US"/>
          </a:p>
        </p:txBody>
      </p:sp>
    </p:spTree>
    <p:extLst>
      <p:ext uri="{BB962C8B-B14F-4D97-AF65-F5344CB8AC3E}">
        <p14:creationId xmlns:p14="http://schemas.microsoft.com/office/powerpoint/2010/main" val="173772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DE7EB1A-D2A0-4B7B-8CEA-CF4801CB3DF7}" type="slidenum">
              <a:rPr lang="zh-CN" altLang="en-US">
                <a:solidFill>
                  <a:srgbClr val="000000"/>
                </a:solidFill>
                <a:ea typeface="微软雅黑" panose="020B0503020204020204" pitchFamily="34" charset="-122"/>
              </a:rPr>
              <a:pPr/>
              <a:t>9</a:t>
            </a:fld>
            <a:endParaRPr lang="zh-CN" altLang="en-US">
              <a:solidFill>
                <a:srgbClr val="000000"/>
              </a:solidFill>
              <a:ea typeface="微软雅黑" panose="020B0503020204020204" pitchFamily="34" charset="-122"/>
            </a:endParaRPr>
          </a:p>
        </p:txBody>
      </p:sp>
    </p:spTree>
    <p:extLst>
      <p:ext uri="{BB962C8B-B14F-4D97-AF65-F5344CB8AC3E}">
        <p14:creationId xmlns:p14="http://schemas.microsoft.com/office/powerpoint/2010/main" val="126898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29697"/>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文本占位符 29698"/>
          <p:cNvSpPr>
            <a:spLocks noGrp="1" noChangeArrowheads="1"/>
          </p:cNvSpPr>
          <p:nvPr>
            <p:ph type="body" idx="4294967295"/>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p>
        </p:txBody>
      </p:sp>
      <p:sp>
        <p:nvSpPr>
          <p:cNvPr id="8196" name="灯片编号占位符 1"/>
          <p:cNvSpPr>
            <a:spLocks noGrp="1" noChangeArrowheads="1"/>
          </p:cNvSpPr>
          <p:nvPr>
            <p:ph type="sldNum" sz="quarter" idx="5"/>
          </p:nvPr>
        </p:nvSpPr>
        <p:spPr bwMode="auto">
          <a:solidFill>
            <a:srgbClr val="FFFFFF"/>
          </a:solidFill>
          <a:ln>
            <a:solidFill>
              <a:srgbClr val="0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2C10476-549D-459C-8F9D-57BCC7114AE6}" type="slidenum">
              <a:rPr lang="zh-CN" altLang="en-US">
                <a:latin typeface="Calibri" panose="020F0502020204030204" pitchFamily="34" charset="0"/>
              </a:rPr>
              <a:pPr/>
              <a:t>14</a:t>
            </a:fld>
            <a:endParaRPr lang="zh-CN" altLang="en-US">
              <a:latin typeface="Calibri" panose="020F0502020204030204" pitchFamily="34" charset="0"/>
            </a:endParaRPr>
          </a:p>
        </p:txBody>
      </p:sp>
    </p:spTree>
    <p:extLst>
      <p:ext uri="{BB962C8B-B14F-4D97-AF65-F5344CB8AC3E}">
        <p14:creationId xmlns:p14="http://schemas.microsoft.com/office/powerpoint/2010/main" val="414977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329296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305787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69369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1E7716F-0B9B-4DD8-9BC0-7F4BA8E04C09}" type="slidenum">
              <a:rPr lang="en-US" altLang="zh-CN"/>
              <a:pPr>
                <a:defRPr/>
              </a:pPr>
              <a:t>‹#›</a:t>
            </a:fld>
            <a:endParaRPr lang="en-US" altLang="zh-CN"/>
          </a:p>
        </p:txBody>
      </p:sp>
    </p:spTree>
    <p:extLst>
      <p:ext uri="{BB962C8B-B14F-4D97-AF65-F5344CB8AC3E}">
        <p14:creationId xmlns:p14="http://schemas.microsoft.com/office/powerpoint/2010/main" val="352202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223857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111109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230075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308055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135259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562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131469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E555BD5-A7D1-4E58-A28F-F63C8F37A9D7}" type="datetimeFigureOut">
              <a:rPr lang="zh-CN" altLang="en-US" smtClean="0"/>
              <a:t>2019/3/28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205112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55BD5-A7D1-4E58-A28F-F63C8F37A9D7}" type="datetimeFigureOut">
              <a:rPr lang="zh-CN" altLang="en-US" smtClean="0"/>
              <a:t>2019/3/28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F602C-3C18-4926-A602-536DE97A8906}" type="slidenum">
              <a:rPr lang="zh-CN" altLang="en-US" smtClean="0"/>
              <a:t>‹#›</a:t>
            </a:fld>
            <a:endParaRPr lang="zh-CN" altLang="en-US"/>
          </a:p>
        </p:txBody>
      </p:sp>
    </p:spTree>
    <p:extLst>
      <p:ext uri="{BB962C8B-B14F-4D97-AF65-F5344CB8AC3E}">
        <p14:creationId xmlns:p14="http://schemas.microsoft.com/office/powerpoint/2010/main" val="1817433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8.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10" Type="http://schemas.openxmlformats.org/officeDocument/2006/relationships/image" Target="../media/image17.wmf"/><Relationship Id="rId4" Type="http://schemas.openxmlformats.org/officeDocument/2006/relationships/image" Target="../media/image19.jpeg"/><Relationship Id="rId9"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http://www.zaobao.com/zaobao/special/special/kosovo/images/map280399.jp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52.xml"/><Relationship Id="rId4" Type="http://schemas.openxmlformats.org/officeDocument/2006/relationships/slide" Target="slide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3.gif"/><Relationship Id="rId5" Type="http://schemas.openxmlformats.org/officeDocument/2006/relationships/slide" Target="slide1.x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audio" Target="file:///C:\Documents%20and%20Settings\WuYQ\&#26700;&#38754;\&#21382;&#21490;ppt\&#32418;&#26071;&#39128;&#39128;hqpp.mp3" TargetMode="Externa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news3.xinhuanet.com/ziliao/2002-06/25/content_456741.htm" TargetMode="External"/><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slide" Target="slide23.xml"/><Relationship Id="rId4" Type="http://schemas.openxmlformats.org/officeDocument/2006/relationships/image" Target="../media/image58.jpeg"/></Relationships>
</file>

<file path=ppt/slides/_rels/slide52.xml.rels><?xml version="1.0" encoding="UTF-8" standalone="yes"?>
<Relationships xmlns="http://schemas.openxmlformats.org/package/2006/relationships"><Relationship Id="rId3" Type="http://schemas.openxmlformats.org/officeDocument/2006/relationships/image" Target="http://www.zaobao.com/zaobao/special/special/kosovo/images/protest100599.jpg"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62.jpeg"/><Relationship Id="rId7" Type="http://schemas.openxmlformats.org/officeDocument/2006/relationships/image" Target="../media/image64.jpeg"/><Relationship Id="rId2" Type="http://schemas.openxmlformats.org/officeDocument/2006/relationships/hyperlink" Target="http://image.baidu.com/i?ct=503316480&amp;z=0&amp;tn=baiduimagedetail&amp;word=%D0%ED%D0%D3%BB%A2&amp;in=2&amp;cl=2&amp;cm=1&amp;sc=0&amp;lm=-1&amp;pn=1&amp;rn=1" TargetMode="External"/><Relationship Id="rId1" Type="http://schemas.openxmlformats.org/officeDocument/2006/relationships/slideLayout" Target="../slideLayouts/slideLayout2.xml"/><Relationship Id="rId6" Type="http://schemas.openxmlformats.org/officeDocument/2006/relationships/hyperlink" Target="http://image.baidu.com/i?ct=503316480&amp;z=0&amp;tn=baiduimagedetail&amp;word=%C9%DB%D4%C6%BB%B7&amp;in=6&amp;cl=2&amp;cm=1&amp;sc=0&amp;lm=-1&amp;pn=5&amp;rn=1" TargetMode="External"/><Relationship Id="rId5" Type="http://schemas.openxmlformats.org/officeDocument/2006/relationships/image" Target="../media/image63.jpeg"/><Relationship Id="rId4" Type="http://schemas.openxmlformats.org/officeDocument/2006/relationships/hyperlink" Target="http://image.baidu.com/i?ct=503316480&amp;z=0&amp;tn=baiduimagedetail&amp;word=%D6%EC%D3%B1&amp;in=18&amp;cl=2&amp;cm=1&amp;sc=0&amp;lm=-1&amp;pn=17&amp;rn=1" TargetMode="External"/><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38.xml"/><Relationship Id="rId7" Type="http://schemas.openxmlformats.org/officeDocument/2006/relationships/slide" Target="slide46.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44.xml"/><Relationship Id="rId4" Type="http://schemas.openxmlformats.org/officeDocument/2006/relationships/slide" Target="slide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u"/>
          <p:cNvPicPr>
            <a:picLocks noChangeAspect="1" noChangeArrowheads="1"/>
          </p:cNvPicPr>
          <p:nvPr/>
        </p:nvPicPr>
        <p:blipFill>
          <a:blip r:embed="rId2">
            <a:extLst>
              <a:ext uri="{28A0092B-C50C-407E-A947-70E740481C1C}">
                <a14:useLocalDpi xmlns:a14="http://schemas.microsoft.com/office/drawing/2010/main" val="0"/>
              </a:ext>
            </a:extLst>
          </a:blip>
          <a:srcRect b="6573"/>
          <a:stretch>
            <a:fillRect/>
          </a:stretch>
        </p:blipFill>
        <p:spPr bwMode="auto">
          <a:xfrm>
            <a:off x="6400123" y="2895809"/>
            <a:ext cx="2747266" cy="184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俄罗斯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571" y="4723672"/>
            <a:ext cx="2661267" cy="213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国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856" y="2895809"/>
            <a:ext cx="2678467" cy="181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图像:Japan_flag_lar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164" y="4723672"/>
            <a:ext cx="3250749" cy="213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1" descr="图片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3676" y="4723672"/>
            <a:ext cx="3178822" cy="213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副标题 2"/>
          <p:cNvSpPr>
            <a:spLocks noGrp="1" noChangeArrowheads="1"/>
          </p:cNvSpPr>
          <p:nvPr/>
        </p:nvSpPr>
        <p:spPr bwMode="auto">
          <a:xfrm>
            <a:off x="2370696" y="686427"/>
            <a:ext cx="7678896" cy="1984222"/>
          </a:xfrm>
          <a:prstGeom prst="rect">
            <a:avLst/>
          </a:prstGeom>
          <a:noFill/>
          <a:ln w="9525">
            <a:noFill/>
            <a:miter lim="800000"/>
            <a:headEnd/>
            <a:tailEnd/>
          </a:ln>
        </p:spPr>
        <p:txBody>
          <a:bodyPr/>
          <a:lstStyle/>
          <a:p>
            <a:pPr marL="337757" indent="-337757" algn="ctr">
              <a:defRPr/>
            </a:pPr>
            <a:r>
              <a:rPr lang="zh-CN" altLang="en-US" sz="6501" b="1"/>
              <a:t>第21课</a:t>
            </a:r>
            <a:endParaRPr lang="en-US" altLang="zh-CN" sz="6501" b="1"/>
          </a:p>
          <a:p>
            <a:pPr marL="337757" indent="-337757" algn="ctr">
              <a:defRPr/>
            </a:pPr>
            <a:r>
              <a:rPr lang="zh-CN" altLang="en-US" sz="6501" b="1">
                <a:effectLst>
                  <a:outerShdw blurRad="38100" dist="38100" dir="2700000" algn="tl">
                    <a:srgbClr val="000000">
                      <a:alpha val="43137"/>
                    </a:srgbClr>
                  </a:outerShdw>
                </a:effectLst>
              </a:rPr>
              <a:t>冷战后的世界格局</a:t>
            </a:r>
          </a:p>
        </p:txBody>
      </p:sp>
    </p:spTree>
    <p:extLst>
      <p:ext uri="{BB962C8B-B14F-4D97-AF65-F5344CB8AC3E}">
        <p14:creationId xmlns:p14="http://schemas.microsoft.com/office/powerpoint/2010/main" val="128805461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4"/>
          <p:cNvSpPr txBox="1">
            <a:spLocks noChangeArrowheads="1"/>
          </p:cNvSpPr>
          <p:nvPr/>
        </p:nvSpPr>
        <p:spPr bwMode="auto">
          <a:xfrm>
            <a:off x="1534164" y="1143001"/>
            <a:ext cx="9123674" cy="30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2364" b="1"/>
              <a:t>⑴国家无论大小、强弱、贫富，都应当作为国际社会的平等成员参与国际事务；</a:t>
            </a:r>
            <a:endParaRPr lang="en-US" altLang="zh-CN" sz="2364" b="1"/>
          </a:p>
          <a:p>
            <a:pPr>
              <a:spcBef>
                <a:spcPct val="0"/>
              </a:spcBef>
              <a:buFontTx/>
              <a:buNone/>
            </a:pPr>
            <a:r>
              <a:rPr lang="zh-CN" altLang="en-US" sz="2364" b="1"/>
              <a:t>⑵各国有权根据各自的的国情，独立自主地选择本国的社会、政治、经济制度和发展道路；</a:t>
            </a:r>
            <a:endParaRPr lang="en-US" altLang="zh-CN" sz="2364" b="1"/>
          </a:p>
          <a:p>
            <a:pPr>
              <a:spcBef>
                <a:spcPct val="0"/>
              </a:spcBef>
              <a:buFontTx/>
              <a:buNone/>
            </a:pPr>
            <a:r>
              <a:rPr lang="zh-CN" altLang="en-US" sz="2364" b="1"/>
              <a:t>⑶国与国之间理应互相尊重，求同存异，平等相待，友好相处，不干涉别国的内政；</a:t>
            </a:r>
            <a:endParaRPr lang="en-US" altLang="zh-CN" sz="2364" b="1"/>
          </a:p>
          <a:p>
            <a:pPr>
              <a:spcBef>
                <a:spcPct val="0"/>
              </a:spcBef>
              <a:buFontTx/>
              <a:buNone/>
            </a:pPr>
            <a:r>
              <a:rPr lang="zh-CN" altLang="en-US" sz="2364" b="1"/>
              <a:t>⑷国与国之间的分歧和争端，应当遵照联合国宪章和国际法准则，通过协商和平解决，不得诉诸武力和武力威胁。</a:t>
            </a:r>
            <a:endParaRPr lang="zh-CN" altLang="en-US" sz="2364" b="1">
              <a:sym typeface="+mn-ea"/>
            </a:endParaRPr>
          </a:p>
        </p:txBody>
      </p:sp>
      <p:sp>
        <p:nvSpPr>
          <p:cNvPr id="6" name="矩形 5"/>
          <p:cNvSpPr/>
          <p:nvPr/>
        </p:nvSpPr>
        <p:spPr>
          <a:xfrm>
            <a:off x="1534164" y="1"/>
            <a:ext cx="2584650"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latin typeface="黑体" pitchFamily="49" charset="-122"/>
                <a:ea typeface="黑体" pitchFamily="49" charset="-122"/>
              </a:rPr>
              <a:t>知识链接</a:t>
            </a:r>
            <a:r>
              <a:rPr lang="en-US" altLang="zh-CN" sz="3152" b="1"/>
              <a:t>】</a:t>
            </a:r>
            <a:endParaRPr lang="zh-CN" altLang="en-US" sz="3152" b="1"/>
          </a:p>
        </p:txBody>
      </p:sp>
      <p:sp>
        <p:nvSpPr>
          <p:cNvPr id="7" name="矩形 6"/>
          <p:cNvSpPr/>
          <p:nvPr/>
        </p:nvSpPr>
        <p:spPr>
          <a:xfrm>
            <a:off x="1534164" y="4120117"/>
            <a:ext cx="9123674" cy="2737883"/>
          </a:xfrm>
          <a:prstGeom prst="rect">
            <a:avLst/>
          </a:prstGeom>
        </p:spPr>
        <p:txBody>
          <a:bodyPr>
            <a:spAutoFit/>
          </a:bodyPr>
          <a:lstStyle/>
          <a:p>
            <a:pPr>
              <a:defRPr/>
            </a:pPr>
            <a:r>
              <a:rPr lang="zh-CN" altLang="en-US" sz="2758" b="1">
                <a:solidFill>
                  <a:srgbClr val="FF0000"/>
                </a:solidFill>
                <a:effectLst>
                  <a:outerShdw blurRad="38100" dist="38100" dir="2700000" algn="tl">
                    <a:srgbClr val="000000">
                      <a:alpha val="43137"/>
                    </a:srgbClr>
                  </a:outerShdw>
                </a:effectLst>
                <a:latin typeface="黑体" pitchFamily="49" charset="-122"/>
                <a:ea typeface="黑体" pitchFamily="49" charset="-122"/>
                <a:sym typeface="+mn-ea"/>
              </a:rPr>
              <a:t>国际经济新秩序：</a:t>
            </a:r>
            <a:endParaRPr lang="en-US" altLang="zh-CN" sz="2758" b="1">
              <a:solidFill>
                <a:srgbClr val="FF0000"/>
              </a:solidFill>
              <a:effectLst>
                <a:outerShdw blurRad="38100" dist="38100" dir="2700000" algn="tl">
                  <a:srgbClr val="000000">
                    <a:alpha val="43137"/>
                  </a:srgbClr>
                </a:outerShdw>
              </a:effectLst>
              <a:latin typeface="黑体" pitchFamily="49" charset="-122"/>
              <a:ea typeface="黑体" pitchFamily="49" charset="-122"/>
              <a:sym typeface="+mn-ea"/>
            </a:endParaRPr>
          </a:p>
          <a:p>
            <a:pPr>
              <a:defRPr/>
            </a:pPr>
            <a:r>
              <a:rPr lang="zh-CN" altLang="en-US" sz="2364" b="1">
                <a:sym typeface="+mn-ea"/>
              </a:rPr>
              <a:t>⑴各国有权对本国资源及其开发，实行有效控制；</a:t>
            </a:r>
            <a:endParaRPr lang="en-US" altLang="zh-CN" sz="2364" b="1">
              <a:sym typeface="+mn-ea"/>
            </a:endParaRPr>
          </a:p>
          <a:p>
            <a:pPr>
              <a:defRPr/>
            </a:pPr>
            <a:r>
              <a:rPr lang="zh-CN" altLang="en-US" sz="2364" b="1">
                <a:sym typeface="+mn-ea"/>
              </a:rPr>
              <a:t>⑵有权参与处理国际经济事务；</a:t>
            </a:r>
            <a:endParaRPr lang="en-US" altLang="zh-CN" sz="2364" b="1">
              <a:sym typeface="+mn-ea"/>
            </a:endParaRPr>
          </a:p>
          <a:p>
            <a:pPr>
              <a:defRPr/>
            </a:pPr>
            <a:r>
              <a:rPr lang="zh-CN" altLang="en-US" sz="2364" b="1">
                <a:sym typeface="+mn-ea"/>
              </a:rPr>
              <a:t>⑶发达国家应尊重和照顾发展中国家的利益和需要，在提供援助时不应附加任何政治条件；</a:t>
            </a:r>
            <a:endParaRPr lang="en-US" altLang="zh-CN" sz="2364" b="1">
              <a:sym typeface="+mn-ea"/>
            </a:endParaRPr>
          </a:p>
          <a:p>
            <a:pPr>
              <a:defRPr/>
            </a:pPr>
            <a:r>
              <a:rPr lang="zh-CN" altLang="en-US" sz="2364" b="1">
                <a:sym typeface="+mn-ea"/>
              </a:rPr>
              <a:t>⑷加强南北对话与合作，在商品、贸易、资金、债务和货币、金融等主要领域做出必要的调整和改革，做到经济上互惠互利。</a:t>
            </a:r>
          </a:p>
        </p:txBody>
      </p:sp>
      <p:sp>
        <p:nvSpPr>
          <p:cNvPr id="8" name="矩形 7"/>
          <p:cNvSpPr/>
          <p:nvPr/>
        </p:nvSpPr>
        <p:spPr>
          <a:xfrm>
            <a:off x="1534164" y="609810"/>
            <a:ext cx="3063115" cy="523810"/>
          </a:xfrm>
          <a:prstGeom prst="rect">
            <a:avLst/>
          </a:prstGeom>
        </p:spPr>
        <p:txBody>
          <a:bodyPr wrap="none">
            <a:spAutoFit/>
          </a:bodyPr>
          <a:lstStyle/>
          <a:p>
            <a:pPr>
              <a:defRPr/>
            </a:pPr>
            <a:r>
              <a:rPr lang="zh-CN" altLang="en-US" sz="2758" b="1">
                <a:solidFill>
                  <a:srgbClr val="FF0000"/>
                </a:solidFill>
                <a:effectLst>
                  <a:outerShdw blurRad="38100" dist="38100" dir="2700000" algn="tl">
                    <a:srgbClr val="000000">
                      <a:alpha val="43137"/>
                    </a:srgbClr>
                  </a:outerShdw>
                </a:effectLst>
                <a:latin typeface="黑体" pitchFamily="49" charset="-122"/>
                <a:ea typeface="黑体" pitchFamily="49" charset="-122"/>
                <a:sym typeface="+mn-ea"/>
              </a:rPr>
              <a:t>国际政治新秩序：</a:t>
            </a:r>
          </a:p>
        </p:txBody>
      </p:sp>
    </p:spTree>
    <p:custDataLst>
      <p:tags r:id="rId1"/>
    </p:custDataLst>
    <p:extLst>
      <p:ext uri="{BB962C8B-B14F-4D97-AF65-F5344CB8AC3E}">
        <p14:creationId xmlns:p14="http://schemas.microsoft.com/office/powerpoint/2010/main" val="1243377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919289" y="1453009"/>
            <a:ext cx="8366125"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4000" b="1" dirty="0">
                <a:latin typeface="隶书" panose="02010509060101010101" pitchFamily="49" charset="-122"/>
                <a:ea typeface="隶书" panose="02010509060101010101" pitchFamily="49" charset="-122"/>
              </a:rPr>
              <a:t>    </a:t>
            </a:r>
            <a:endParaRPr kumimoji="1" lang="zh-CN" altLang="en-US" sz="4000" b="1" dirty="0">
              <a:latin typeface="隶书" panose="02010509060101010101" pitchFamily="49" charset="-122"/>
              <a:ea typeface="隶书" panose="02010509060101010101" pitchFamily="49" charset="-122"/>
            </a:endParaRPr>
          </a:p>
          <a:p>
            <a:r>
              <a:rPr kumimoji="1" lang="zh-CN" altLang="en-US" sz="4000" b="1" dirty="0">
                <a:latin typeface="隶书" panose="02010509060101010101" pitchFamily="49" charset="-122"/>
                <a:ea typeface="隶书" panose="02010509060101010101" pitchFamily="49" charset="-122"/>
              </a:rPr>
              <a:t>    在新的世界格局</a:t>
            </a:r>
            <a:r>
              <a:rPr kumimoji="1" lang="zh-CN" altLang="en-US" sz="4000" b="1" dirty="0" smtClean="0">
                <a:latin typeface="隶书" panose="02010509060101010101" pitchFamily="49" charset="-122"/>
                <a:ea typeface="隶书" panose="02010509060101010101" pitchFamily="49" charset="-122"/>
              </a:rPr>
              <a:t>形</a:t>
            </a:r>
            <a:endParaRPr lang="zh-CN" alt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eaLnBrk="1" hangingPunct="1"/>
            <a:r>
              <a:rPr kumimoji="1" lang="zh-CN" altLang="en-US" sz="4000" b="1" dirty="0" smtClean="0">
                <a:latin typeface="隶书" panose="02010509060101010101" pitchFamily="49" charset="-122"/>
                <a:ea typeface="隶书" panose="02010509060101010101" pitchFamily="49" charset="-122"/>
              </a:rPr>
              <a:t>成</a:t>
            </a:r>
            <a:r>
              <a:rPr kumimoji="1" lang="zh-CN" altLang="en-US" sz="4000" b="1" dirty="0">
                <a:latin typeface="隶书" panose="02010509060101010101" pitchFamily="49" charset="-122"/>
                <a:ea typeface="隶书" panose="02010509060101010101" pitchFamily="49" charset="-122"/>
              </a:rPr>
              <a:t>过程中，</a:t>
            </a:r>
            <a:r>
              <a:rPr kumimoji="1" lang="zh-CN" altLang="en-US" sz="4000" b="1" dirty="0">
                <a:solidFill>
                  <a:srgbClr val="EC1423"/>
                </a:solidFill>
                <a:latin typeface="隶书" panose="02010509060101010101" pitchFamily="49" charset="-122"/>
                <a:ea typeface="隶书" panose="02010509060101010101" pitchFamily="49" charset="-122"/>
              </a:rPr>
              <a:t>经济实力越来越具有决定性的作用。</a:t>
            </a:r>
          </a:p>
          <a:p>
            <a:pPr eaLnBrk="1" hangingPunct="1"/>
            <a:r>
              <a:rPr kumimoji="1" lang="zh-CN" altLang="en-US" sz="4000" b="1" dirty="0">
                <a:latin typeface="隶书" panose="02010509060101010101" pitchFamily="49" charset="-122"/>
                <a:ea typeface="隶书" panose="02010509060101010101" pitchFamily="49" charset="-122"/>
              </a:rPr>
              <a:t>    因此，世界政治格局的多极化趋势，根源在于</a:t>
            </a:r>
            <a:r>
              <a:rPr kumimoji="1" lang="zh-CN" altLang="en-US" sz="4400" b="1" i="1" u="sng" dirty="0">
                <a:solidFill>
                  <a:srgbClr val="EC1423"/>
                </a:solidFill>
                <a:latin typeface="黑体" panose="02010609060101010101" pitchFamily="49" charset="-122"/>
                <a:ea typeface="黑体" panose="02010609060101010101" pitchFamily="49" charset="-122"/>
              </a:rPr>
              <a:t>经济结构的多极化</a:t>
            </a:r>
            <a:r>
              <a:rPr kumimoji="1" lang="zh-CN" altLang="en-US" sz="4000" b="1" u="sng" dirty="0">
                <a:solidFill>
                  <a:srgbClr val="EC1423"/>
                </a:solidFill>
                <a:latin typeface="隶书" panose="02010509060101010101" pitchFamily="49" charset="-122"/>
                <a:ea typeface="隶书" panose="02010509060101010101" pitchFamily="49" charset="-122"/>
              </a:rPr>
              <a:t>。</a:t>
            </a:r>
          </a:p>
        </p:txBody>
      </p:sp>
      <p:sp>
        <p:nvSpPr>
          <p:cNvPr id="3" name="矩形 2"/>
          <p:cNvSpPr/>
          <p:nvPr/>
        </p:nvSpPr>
        <p:spPr>
          <a:xfrm>
            <a:off x="-279017" y="262979"/>
            <a:ext cx="3663182" cy="923330"/>
          </a:xfrm>
          <a:prstGeom prst="rect">
            <a:avLst/>
          </a:prstGeom>
          <a:noFill/>
        </p:spPr>
        <p:txBody>
          <a:bodyPr wrap="none" lIns="91440" tIns="45720" rIns="91440" bIns="45720">
            <a:spAutoFit/>
            <a:scene3d>
              <a:camera prst="perspectiveContrastingLeftFacing"/>
              <a:lightRig rig="soft" dir="t">
                <a:rot lat="0" lon="0" rev="15600000"/>
              </a:lightRig>
            </a:scene3d>
            <a:sp3d prstMaterial="softEdge"/>
          </a:bodyPr>
          <a:lstStyle/>
          <a:p>
            <a:pPr algn="ctr"/>
            <a:r>
              <a:rPr lang="zh-CN" altLang="en-US" sz="5400" b="1" dirty="0">
                <a:ln/>
                <a:solidFill>
                  <a:schemeClr val="accent4"/>
                </a:solidFill>
              </a:rPr>
              <a:t>你</a:t>
            </a:r>
            <a:r>
              <a:rPr lang="zh-CN" altLang="en-US" sz="5400" b="1" dirty="0" smtClean="0">
                <a:ln/>
                <a:solidFill>
                  <a:schemeClr val="accent4"/>
                </a:solidFill>
              </a:rPr>
              <a:t>知道吗？</a:t>
            </a:r>
            <a:endParaRPr lang="zh-CN" altLang="en-US" sz="5400" b="1" cap="none" spc="0" dirty="0">
              <a:ln/>
              <a:solidFill>
                <a:schemeClr val="accent4"/>
              </a:solidFill>
              <a:effectLst/>
            </a:endParaRPr>
          </a:p>
        </p:txBody>
      </p:sp>
    </p:spTree>
    <p:extLst>
      <p:ext uri="{BB962C8B-B14F-4D97-AF65-F5344CB8AC3E}">
        <p14:creationId xmlns:p14="http://schemas.microsoft.com/office/powerpoint/2010/main" val="2270315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6194"/>
                                        </p:tgtEl>
                                        <p:attrNameLst>
                                          <p:attrName>style.visibility</p:attrName>
                                        </p:attrNameLst>
                                      </p:cBhvr>
                                      <p:to>
                                        <p:strVal val="visible"/>
                                      </p:to>
                                    </p:set>
                                    <p:anim by="(-#ppt_w*2)" calcmode="lin" valueType="num">
                                      <p:cBhvr rctx="PPT">
                                        <p:cTn id="7" dur="250" autoRev="1" fill="hold">
                                          <p:stCondLst>
                                            <p:cond delay="0"/>
                                          </p:stCondLst>
                                        </p:cTn>
                                        <p:tgtEl>
                                          <p:spTgt spid="136194"/>
                                        </p:tgtEl>
                                        <p:attrNameLst>
                                          <p:attrName>ppt_w</p:attrName>
                                        </p:attrNameLst>
                                      </p:cBhvr>
                                    </p:anim>
                                    <p:anim by="(#ppt_w*0.50)" calcmode="lin" valueType="num">
                                      <p:cBhvr>
                                        <p:cTn id="8" dur="250" decel="50000" autoRev="1" fill="hold">
                                          <p:stCondLst>
                                            <p:cond delay="0"/>
                                          </p:stCondLst>
                                        </p:cTn>
                                        <p:tgtEl>
                                          <p:spTgt spid="136194"/>
                                        </p:tgtEl>
                                        <p:attrNameLst>
                                          <p:attrName>ppt_x</p:attrName>
                                        </p:attrNameLst>
                                      </p:cBhvr>
                                    </p:anim>
                                    <p:anim from="(-#ppt_h/2)" to="(#ppt_y)" calcmode="lin" valueType="num">
                                      <p:cBhvr>
                                        <p:cTn id="9" dur="500" fill="hold">
                                          <p:stCondLst>
                                            <p:cond delay="0"/>
                                          </p:stCondLst>
                                        </p:cTn>
                                        <p:tgtEl>
                                          <p:spTgt spid="136194"/>
                                        </p:tgtEl>
                                        <p:attrNameLst>
                                          <p:attrName>ppt_y</p:attrName>
                                        </p:attrNameLst>
                                      </p:cBhvr>
                                    </p:anim>
                                    <p:animRot by="21600000">
                                      <p:cBhvr>
                                        <p:cTn id="10" dur="500" fill="hold">
                                          <p:stCondLst>
                                            <p:cond delay="0"/>
                                          </p:stCondLst>
                                        </p:cTn>
                                        <p:tgtEl>
                                          <p:spTgt spid="136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ss0.bdstatic.com/70cFuHSh_Q1YnxGkpoWK1HF6hhy/it/u=4182141142,3362308948&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146" y="1"/>
            <a:ext cx="2290691" cy="15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534164" y="1"/>
            <a:ext cx="5094246"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latin typeface="黑体" pitchFamily="49" charset="-122"/>
                <a:ea typeface="黑体" pitchFamily="49" charset="-122"/>
              </a:rPr>
              <a:t>建立国际新秩序的努力</a:t>
            </a:r>
            <a:r>
              <a:rPr lang="en-US" altLang="zh-CN" sz="3152" b="1"/>
              <a:t>】</a:t>
            </a:r>
            <a:endParaRPr lang="zh-CN" altLang="en-US" sz="3152" b="1"/>
          </a:p>
        </p:txBody>
      </p:sp>
      <p:sp>
        <p:nvSpPr>
          <p:cNvPr id="9" name="文本框 4"/>
          <p:cNvSpPr txBox="1"/>
          <p:nvPr/>
        </p:nvSpPr>
        <p:spPr>
          <a:xfrm>
            <a:off x="1534164" y="1143001"/>
            <a:ext cx="7375556" cy="1987350"/>
          </a:xfrm>
          <a:prstGeom prst="rect">
            <a:avLst/>
          </a:prstGeom>
          <a:noFill/>
          <a:ln>
            <a:solidFill>
              <a:schemeClr val="accent1"/>
            </a:solidFill>
          </a:ln>
        </p:spPr>
        <p:txBody>
          <a:bodyPr>
            <a:spAutoFit/>
          </a:bodyPr>
          <a:lstStyle/>
          <a:p>
            <a:pPr>
              <a:lnSpc>
                <a:spcPct val="110000"/>
              </a:lnSpc>
              <a:defRPr/>
            </a:pPr>
            <a:r>
              <a:rPr lang="zh-CN" altLang="en-US" sz="2758" b="1">
                <a:latin typeface="宋体" panose="02010600030101010101" pitchFamily="2" charset="-122"/>
                <a:cs typeface="宋体" panose="02010600030101010101" pitchFamily="2" charset="-122"/>
              </a:rPr>
              <a:t>  冷战结束后，随着世界多极化趋势的发展，建立国际政治经济新秩序，成为大多数国家的要求。各国</a:t>
            </a:r>
            <a:r>
              <a:rPr lang="zh-CN" altLang="en-US" sz="2758" b="1">
                <a:solidFill>
                  <a:srgbClr val="FF0000"/>
                </a:solidFill>
                <a:latin typeface="宋体" panose="02010600030101010101" pitchFamily="2" charset="-122"/>
                <a:cs typeface="宋体" panose="02010600030101010101" pitchFamily="2" charset="-122"/>
              </a:rPr>
              <a:t>致力于发展经济，力争增强</a:t>
            </a:r>
            <a:r>
              <a:rPr lang="zh-CN" altLang="en-US" sz="2758" b="1" u="sng">
                <a:solidFill>
                  <a:srgbClr val="FF0000"/>
                </a:solidFill>
                <a:effectLst>
                  <a:outerShdw blurRad="38100" dist="38100" dir="2700000" algn="tl">
                    <a:srgbClr val="000000">
                      <a:alpha val="43137"/>
                    </a:srgbClr>
                  </a:outerShdw>
                </a:effectLst>
                <a:latin typeface="宋体" panose="02010600030101010101" pitchFamily="2" charset="-122"/>
                <a:cs typeface="宋体" panose="02010600030101010101" pitchFamily="2" charset="-122"/>
              </a:rPr>
              <a:t>经济实力</a:t>
            </a:r>
            <a:r>
              <a:rPr lang="zh-CN" altLang="en-US" sz="2758" b="1">
                <a:solidFill>
                  <a:srgbClr val="FF0000"/>
                </a:solidFill>
                <a:latin typeface="宋体" panose="02010600030101010101" pitchFamily="2" charset="-122"/>
                <a:cs typeface="宋体" panose="02010600030101010101" pitchFamily="2" charset="-122"/>
              </a:rPr>
              <a:t>，在新的世界格局中占据有利地位。</a:t>
            </a:r>
          </a:p>
        </p:txBody>
      </p:sp>
      <p:sp>
        <p:nvSpPr>
          <p:cNvPr id="10" name="矩形 9"/>
          <p:cNvSpPr/>
          <p:nvPr/>
        </p:nvSpPr>
        <p:spPr>
          <a:xfrm>
            <a:off x="1534164" y="609810"/>
            <a:ext cx="6302918" cy="523810"/>
          </a:xfrm>
          <a:prstGeom prst="rect">
            <a:avLst/>
          </a:prstGeom>
        </p:spPr>
        <p:txBody>
          <a:bodyPr wrap="none">
            <a:spAutoFit/>
          </a:bodyPr>
          <a:lstStyle/>
          <a:p>
            <a:pPr>
              <a:defRPr/>
            </a:pPr>
            <a:r>
              <a:rPr lang="zh-CN" altLang="en-US" sz="2758" b="1">
                <a:solidFill>
                  <a:srgbClr val="FF0000"/>
                </a:solidFill>
                <a:effectLst>
                  <a:outerShdw blurRad="38100" dist="38100" dir="2700000" algn="tl">
                    <a:srgbClr val="000000">
                      <a:alpha val="43137"/>
                    </a:srgbClr>
                  </a:outerShdw>
                </a:effectLst>
                <a:latin typeface="黑体" pitchFamily="49" charset="-122"/>
                <a:ea typeface="黑体" pitchFamily="49" charset="-122"/>
                <a:sym typeface="+mn-ea"/>
              </a:rPr>
              <a:t>大多数国家对建立世界新秩序的态度：</a:t>
            </a:r>
          </a:p>
        </p:txBody>
      </p:sp>
      <p:sp>
        <p:nvSpPr>
          <p:cNvPr id="11" name="文本框 6"/>
          <p:cNvSpPr txBox="1">
            <a:spLocks noChangeArrowheads="1"/>
          </p:cNvSpPr>
          <p:nvPr/>
        </p:nvSpPr>
        <p:spPr bwMode="auto">
          <a:xfrm>
            <a:off x="1534164" y="3921539"/>
            <a:ext cx="9123674" cy="29364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FontTx/>
              <a:buNone/>
            </a:pPr>
            <a:r>
              <a:rPr lang="zh-CN" altLang="en-US" sz="2758" b="1">
                <a:latin typeface="宋体" panose="02010600030101010101" pitchFamily="2" charset="-122"/>
                <a:sym typeface="+mn-ea"/>
              </a:rPr>
              <a:t>①</a:t>
            </a:r>
            <a:r>
              <a:rPr lang="zh-CN" altLang="en-US" sz="2758" b="1">
                <a:latin typeface="宋体" panose="02010600030101010101" pitchFamily="2" charset="-122"/>
              </a:rPr>
              <a:t>在国际关系中弘扬</a:t>
            </a:r>
            <a:r>
              <a:rPr lang="zh-CN" altLang="en-US" sz="2758" b="1">
                <a:solidFill>
                  <a:srgbClr val="FF0000"/>
                </a:solidFill>
                <a:latin typeface="宋体" panose="02010600030101010101" pitchFamily="2" charset="-122"/>
              </a:rPr>
              <a:t>平等互信</a:t>
            </a:r>
            <a:r>
              <a:rPr lang="zh-CN" altLang="en-US" sz="2758" b="1">
                <a:latin typeface="宋体" panose="02010600030101010101" pitchFamily="2" charset="-122"/>
              </a:rPr>
              <a:t>、</a:t>
            </a:r>
            <a:r>
              <a:rPr lang="zh-CN" altLang="en-US" sz="2758" b="1">
                <a:solidFill>
                  <a:srgbClr val="FF0000"/>
                </a:solidFill>
                <a:latin typeface="宋体" panose="02010600030101010101" pitchFamily="2" charset="-122"/>
              </a:rPr>
              <a:t>包容互鉴</a:t>
            </a:r>
            <a:r>
              <a:rPr lang="zh-CN" altLang="en-US" sz="2758" b="1">
                <a:latin typeface="宋体" panose="02010600030101010101" pitchFamily="2" charset="-122"/>
              </a:rPr>
              <a:t>、</a:t>
            </a:r>
            <a:r>
              <a:rPr lang="zh-CN" altLang="en-US" sz="2758" b="1">
                <a:solidFill>
                  <a:srgbClr val="FF0000"/>
                </a:solidFill>
                <a:latin typeface="宋体" panose="02010600030101010101" pitchFamily="2" charset="-122"/>
              </a:rPr>
              <a:t>合作共贏</a:t>
            </a:r>
            <a:r>
              <a:rPr lang="zh-CN" altLang="en-US" sz="2758" b="1">
                <a:latin typeface="宋体" panose="02010600030101010101" pitchFamily="2" charset="-122"/>
              </a:rPr>
              <a:t>的精神，共同维护国际公平正义。</a:t>
            </a:r>
          </a:p>
          <a:p>
            <a:pPr>
              <a:lnSpc>
                <a:spcPct val="110000"/>
              </a:lnSpc>
              <a:spcBef>
                <a:spcPct val="0"/>
              </a:spcBef>
              <a:buFontTx/>
              <a:buNone/>
            </a:pPr>
            <a:r>
              <a:rPr lang="zh-CN" altLang="en-US" sz="2758" b="1">
                <a:latin typeface="宋体" panose="02010600030101010101" pitchFamily="2" charset="-122"/>
                <a:sym typeface="+mn-ea"/>
              </a:rPr>
              <a:t>②</a:t>
            </a:r>
            <a:r>
              <a:rPr lang="zh-CN" altLang="en-US" sz="2758" b="1">
                <a:latin typeface="宋体" panose="02010600030101010101" pitchFamily="2" charset="-122"/>
              </a:rPr>
              <a:t>中国始终不渝地走</a:t>
            </a:r>
            <a:r>
              <a:rPr lang="zh-CN" altLang="en-US" sz="2758" b="1">
                <a:solidFill>
                  <a:srgbClr val="FF0000"/>
                </a:solidFill>
                <a:latin typeface="宋体" panose="02010600030101010101" pitchFamily="2" charset="-122"/>
              </a:rPr>
              <a:t>和平</a:t>
            </a:r>
            <a:r>
              <a:rPr lang="zh-CN" altLang="en-US" sz="2758" b="1">
                <a:latin typeface="宋体" panose="02010600030101010101" pitchFamily="2" charset="-122"/>
              </a:rPr>
              <a:t>发展道路，坚定地奉行</a:t>
            </a:r>
            <a:r>
              <a:rPr lang="zh-CN" altLang="en-US" sz="2758" b="1">
                <a:solidFill>
                  <a:srgbClr val="FF0000"/>
                </a:solidFill>
                <a:latin typeface="宋体" panose="02010600030101010101" pitchFamily="2" charset="-122"/>
              </a:rPr>
              <a:t>独立自主的和平外交政策</a:t>
            </a:r>
            <a:r>
              <a:rPr lang="zh-CN" altLang="en-US" sz="2758" b="1">
                <a:latin typeface="宋体" panose="02010600030101010101" pitchFamily="2" charset="-122"/>
              </a:rPr>
              <a:t>。</a:t>
            </a:r>
          </a:p>
          <a:p>
            <a:pPr>
              <a:lnSpc>
                <a:spcPct val="110000"/>
              </a:lnSpc>
              <a:spcBef>
                <a:spcPct val="0"/>
              </a:spcBef>
              <a:buFontTx/>
              <a:buNone/>
            </a:pPr>
            <a:r>
              <a:rPr lang="zh-CN" altLang="en-US" sz="2758" b="1">
                <a:latin typeface="宋体" panose="02010600030101010101" pitchFamily="2" charset="-122"/>
                <a:sym typeface="+mn-ea"/>
              </a:rPr>
              <a:t>③</a:t>
            </a:r>
            <a:r>
              <a:rPr lang="zh-CN" altLang="en-US" sz="2758" b="1">
                <a:latin typeface="宋体" panose="02010600030101010101" pitchFamily="2" charset="-122"/>
              </a:rPr>
              <a:t>中国反对各种形式的</a:t>
            </a:r>
            <a:r>
              <a:rPr lang="zh-CN" altLang="en-US" sz="2758" b="1">
                <a:solidFill>
                  <a:srgbClr val="FF0000"/>
                </a:solidFill>
                <a:latin typeface="宋体" panose="02010600030101010101" pitchFamily="2" charset="-122"/>
              </a:rPr>
              <a:t>霸权主义</a:t>
            </a:r>
            <a:r>
              <a:rPr lang="zh-CN" altLang="en-US" sz="2758" b="1">
                <a:latin typeface="宋体" panose="02010600030101010101" pitchFamily="2" charset="-122"/>
              </a:rPr>
              <a:t>和</a:t>
            </a:r>
            <a:r>
              <a:rPr lang="zh-CN" altLang="en-US" sz="2758" b="1">
                <a:solidFill>
                  <a:srgbClr val="FF0000"/>
                </a:solidFill>
                <a:latin typeface="宋体" panose="02010600030101010101" pitchFamily="2" charset="-122"/>
              </a:rPr>
              <a:t>强权政治</a:t>
            </a:r>
            <a:r>
              <a:rPr lang="zh-CN" altLang="en-US" sz="2758" b="1">
                <a:latin typeface="宋体" panose="02010600030101010101" pitchFamily="2" charset="-122"/>
              </a:rPr>
              <a:t>，绝</a:t>
            </a:r>
            <a:r>
              <a:rPr lang="zh-CN" altLang="en-US" sz="2758" b="1">
                <a:solidFill>
                  <a:srgbClr val="FF0000"/>
                </a:solidFill>
                <a:latin typeface="宋体" panose="02010600030101010101" pitchFamily="2" charset="-122"/>
              </a:rPr>
              <a:t>不干沙别国内政</a:t>
            </a:r>
            <a:r>
              <a:rPr lang="zh-CN" altLang="en-US" sz="2758" b="1">
                <a:latin typeface="宋体" panose="02010600030101010101" pitchFamily="2" charset="-122"/>
              </a:rPr>
              <a:t>。</a:t>
            </a:r>
          </a:p>
        </p:txBody>
      </p:sp>
      <p:sp>
        <p:nvSpPr>
          <p:cNvPr id="12" name="矩形 11"/>
          <p:cNvSpPr/>
          <p:nvPr/>
        </p:nvSpPr>
        <p:spPr>
          <a:xfrm>
            <a:off x="1534164" y="3277331"/>
            <a:ext cx="5582093" cy="523810"/>
          </a:xfrm>
          <a:prstGeom prst="rect">
            <a:avLst/>
          </a:prstGeom>
        </p:spPr>
        <p:txBody>
          <a:bodyPr wrap="none">
            <a:spAutoFit/>
          </a:bodyPr>
          <a:lstStyle/>
          <a:p>
            <a:pPr>
              <a:defRPr/>
            </a:pPr>
            <a:r>
              <a:rPr lang="zh-CN" altLang="en-US" sz="2758" b="1">
                <a:solidFill>
                  <a:srgbClr val="FF0000"/>
                </a:solidFill>
                <a:effectLst>
                  <a:outerShdw blurRad="38100" dist="38100" dir="2700000" algn="tl">
                    <a:srgbClr val="000000">
                      <a:alpha val="43137"/>
                    </a:srgbClr>
                  </a:outerShdw>
                </a:effectLst>
                <a:latin typeface="黑体" pitchFamily="49" charset="-122"/>
                <a:ea typeface="黑体" pitchFamily="49" charset="-122"/>
                <a:sym typeface="+mn-ea"/>
              </a:rPr>
              <a:t>中国对建立国际新秩序的</a:t>
            </a:r>
            <a:r>
              <a:rPr lang="en-US" altLang="zh-CN" sz="2758" b="1">
                <a:solidFill>
                  <a:srgbClr val="FF0000"/>
                </a:solidFill>
                <a:effectLst>
                  <a:outerShdw blurRad="38100" dist="38100" dir="2700000" algn="tl">
                    <a:srgbClr val="000000">
                      <a:alpha val="43137"/>
                    </a:srgbClr>
                  </a:outerShdw>
                </a:effectLst>
                <a:latin typeface="黑体" pitchFamily="49" charset="-122"/>
                <a:ea typeface="黑体" pitchFamily="49" charset="-122"/>
                <a:sym typeface="+mn-ea"/>
              </a:rPr>
              <a:t>【</a:t>
            </a:r>
            <a:r>
              <a:rPr lang="zh-CN" altLang="en-US" sz="2758" b="1">
                <a:solidFill>
                  <a:srgbClr val="FF0000"/>
                </a:solidFill>
                <a:effectLst>
                  <a:outerShdw blurRad="38100" dist="38100" dir="2700000" algn="tl">
                    <a:srgbClr val="000000">
                      <a:alpha val="43137"/>
                    </a:srgbClr>
                  </a:outerShdw>
                </a:effectLst>
                <a:latin typeface="黑体" pitchFamily="49" charset="-122"/>
                <a:ea typeface="黑体" pitchFamily="49" charset="-122"/>
                <a:sym typeface="+mn-ea"/>
              </a:rPr>
              <a:t>主张</a:t>
            </a:r>
            <a:r>
              <a:rPr lang="en-US" altLang="zh-CN" sz="2758" b="1">
                <a:solidFill>
                  <a:srgbClr val="FF0000"/>
                </a:solidFill>
                <a:effectLst>
                  <a:outerShdw blurRad="38100" dist="38100" dir="2700000" algn="tl">
                    <a:srgbClr val="000000">
                      <a:alpha val="43137"/>
                    </a:srgbClr>
                  </a:outerShdw>
                </a:effectLst>
                <a:latin typeface="黑体" pitchFamily="49" charset="-122"/>
                <a:ea typeface="黑体" pitchFamily="49" charset="-122"/>
                <a:sym typeface="+mn-ea"/>
              </a:rPr>
              <a:t>】</a:t>
            </a:r>
            <a:endParaRPr lang="zh-CN" altLang="en-US" sz="2758" b="1">
              <a:solidFill>
                <a:srgbClr val="FF0000"/>
              </a:solidFill>
              <a:effectLst>
                <a:outerShdw blurRad="38100" dist="38100" dir="2700000" algn="tl">
                  <a:srgbClr val="000000">
                    <a:alpha val="43137"/>
                  </a:srgbClr>
                </a:outerShdw>
              </a:effectLst>
              <a:latin typeface="黑体" pitchFamily="49" charset="-122"/>
              <a:ea typeface="黑体" pitchFamily="49" charset="-122"/>
              <a:sym typeface="+mn-ea"/>
            </a:endParaRPr>
          </a:p>
        </p:txBody>
      </p:sp>
    </p:spTree>
    <p:extLst>
      <p:ext uri="{BB962C8B-B14F-4D97-AF65-F5344CB8AC3E}">
        <p14:creationId xmlns:p14="http://schemas.microsoft.com/office/powerpoint/2010/main" val="4112254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026"/>
          <p:cNvSpPr>
            <a:spLocks noGrp="1" noChangeArrowheads="1"/>
          </p:cNvSpPr>
          <p:nvPr>
            <p:ph type="title" idx="4294967295"/>
          </p:nvPr>
        </p:nvSpPr>
        <p:spPr>
          <a:xfrm>
            <a:off x="1981200" y="1171575"/>
            <a:ext cx="8229600" cy="685800"/>
          </a:xfrm>
        </p:spPr>
        <p:txBody>
          <a:bodyPr/>
          <a:lstStyle/>
          <a:p>
            <a:pPr algn="r"/>
            <a:r>
              <a:rPr lang="zh-CN" altLang="en-US" sz="2800" b="1">
                <a:ea typeface="宋体" panose="02010600030101010101" pitchFamily="2" charset="-122"/>
              </a:rPr>
              <a:t>    我们中国应如何面对当前世界局势的发展变化？</a:t>
            </a:r>
          </a:p>
        </p:txBody>
      </p:sp>
      <p:sp>
        <p:nvSpPr>
          <p:cNvPr id="4" name="矩形 3"/>
          <p:cNvSpPr/>
          <p:nvPr/>
        </p:nvSpPr>
        <p:spPr>
          <a:xfrm>
            <a:off x="560618" y="1171575"/>
            <a:ext cx="1420582" cy="584775"/>
          </a:xfrm>
          <a:prstGeom prst="rect">
            <a:avLst/>
          </a:prstGeom>
          <a:solidFill>
            <a:schemeClr val="accent1">
              <a:lumMod val="75000"/>
            </a:schemeClr>
          </a:solidFill>
        </p:spPr>
        <p:txBody>
          <a:bodyPr wrap="none">
            <a:spAutoFit/>
          </a:bodyPr>
          <a:lstStyle/>
          <a:p>
            <a:pPr eaLnBrk="1" hangingPunct="1">
              <a:defRPr/>
            </a:pPr>
            <a:r>
              <a:rPr lang="zh-CN" altLang="en-US" sz="3200" b="1" dirty="0">
                <a:solidFill>
                  <a:srgbClr val="FFFF00"/>
                </a:solidFill>
              </a:rPr>
              <a:t>探究：</a:t>
            </a:r>
          </a:p>
        </p:txBody>
      </p:sp>
      <p:sp>
        <p:nvSpPr>
          <p:cNvPr id="6" name="矩形 5"/>
          <p:cNvSpPr/>
          <p:nvPr/>
        </p:nvSpPr>
        <p:spPr>
          <a:xfrm>
            <a:off x="1981200" y="2009775"/>
            <a:ext cx="8305800" cy="393954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nSpc>
                <a:spcPts val="5000"/>
              </a:lnSpc>
              <a:defRPr/>
            </a:pPr>
            <a:r>
              <a:rPr lang="zh-CN" altLang="en-US" sz="2800" b="1" dirty="0">
                <a:latin typeface="宋体" panose="02010600030101010101" pitchFamily="2" charset="-122"/>
                <a:ea typeface="宋体" panose="02010600030101010101" pitchFamily="2" charset="-122"/>
                <a:sym typeface="Wingdings" pitchFamily="2" charset="2"/>
              </a:rPr>
              <a:t>（</a:t>
            </a:r>
            <a:r>
              <a:rPr lang="en-US" altLang="zh-CN" sz="2800" b="1" dirty="0">
                <a:latin typeface="宋体" panose="02010600030101010101" pitchFamily="2" charset="-122"/>
                <a:ea typeface="宋体" panose="02010600030101010101" pitchFamily="2" charset="-122"/>
                <a:sym typeface="Wingdings" pitchFamily="2" charset="2"/>
              </a:rPr>
              <a:t>1</a:t>
            </a:r>
            <a:r>
              <a:rPr lang="zh-CN" altLang="en-US" sz="2800" b="1" dirty="0">
                <a:latin typeface="宋体" panose="02010600030101010101" pitchFamily="2" charset="-122"/>
                <a:ea typeface="宋体" panose="02010600030101010101" pitchFamily="2" charset="-122"/>
                <a:sym typeface="Wingdings" pitchFamily="2" charset="2"/>
              </a:rPr>
              <a:t>）国际竞争的实质是综合国力的竞争，中国要搞好稳定、发展经济，提高综合国力。</a:t>
            </a:r>
          </a:p>
          <a:p>
            <a:pPr>
              <a:lnSpc>
                <a:spcPts val="5000"/>
              </a:lnSpc>
              <a:defRPr/>
            </a:pPr>
            <a:r>
              <a:rPr lang="zh-CN" altLang="en-US" sz="2800" b="1" dirty="0">
                <a:latin typeface="宋体" panose="02010600030101010101" pitchFamily="2" charset="-122"/>
                <a:ea typeface="宋体" panose="02010600030101010101" pitchFamily="2" charset="-122"/>
                <a:sym typeface="Wingdings" pitchFamily="2" charset="2"/>
              </a:rPr>
              <a:t>（</a:t>
            </a:r>
            <a:r>
              <a:rPr lang="en-US" altLang="zh-CN" sz="2800" b="1" dirty="0">
                <a:latin typeface="宋体" panose="02010600030101010101" pitchFamily="2" charset="-122"/>
                <a:ea typeface="宋体" panose="02010600030101010101" pitchFamily="2" charset="-122"/>
                <a:sym typeface="Wingdings" pitchFamily="2" charset="2"/>
              </a:rPr>
              <a:t>2</a:t>
            </a:r>
            <a:r>
              <a:rPr lang="zh-CN" altLang="en-US" sz="2800" b="1" dirty="0">
                <a:latin typeface="宋体" panose="02010600030101010101" pitchFamily="2" charset="-122"/>
                <a:ea typeface="宋体" panose="02010600030101010101" pitchFamily="2" charset="-122"/>
                <a:sym typeface="Wingdings" pitchFamily="2" charset="2"/>
              </a:rPr>
              <a:t>）中国是一个热爱和平的国家，主张通过协商对话解决矛盾冲突，坚决反对霸权主义和恐怖主义。</a:t>
            </a:r>
          </a:p>
          <a:p>
            <a:pPr>
              <a:lnSpc>
                <a:spcPts val="5000"/>
              </a:lnSpc>
              <a:defRPr/>
            </a:pPr>
            <a:r>
              <a:rPr lang="zh-CN" altLang="en-US" sz="2800" b="1" dirty="0">
                <a:latin typeface="宋体" panose="02010600030101010101" pitchFamily="2" charset="-122"/>
                <a:ea typeface="宋体" panose="02010600030101010101" pitchFamily="2" charset="-122"/>
                <a:sym typeface="Wingdings" pitchFamily="2" charset="2"/>
              </a:rPr>
              <a:t>（</a:t>
            </a:r>
            <a:r>
              <a:rPr lang="en-US" altLang="zh-CN" sz="2800" b="1" dirty="0">
                <a:latin typeface="宋体" panose="02010600030101010101" pitchFamily="2" charset="-122"/>
                <a:ea typeface="宋体" panose="02010600030101010101" pitchFamily="2" charset="-122"/>
                <a:sym typeface="Wingdings" pitchFamily="2" charset="2"/>
              </a:rPr>
              <a:t>3</a:t>
            </a:r>
            <a:r>
              <a:rPr lang="zh-CN" altLang="en-US" sz="2800" b="1" dirty="0">
                <a:latin typeface="宋体" panose="02010600030101010101" pitchFamily="2" charset="-122"/>
                <a:ea typeface="宋体" panose="02010600030101010101" pitchFamily="2" charset="-122"/>
                <a:sym typeface="Wingdings" pitchFamily="2" charset="2"/>
              </a:rPr>
              <a:t>）</a:t>
            </a:r>
            <a:r>
              <a:rPr lang="zh-CN" altLang="en-US" sz="2800" b="1" kern="0" dirty="0">
                <a:latin typeface="宋体" panose="02010600030101010101" pitchFamily="2" charset="-122"/>
                <a:ea typeface="宋体" panose="02010600030101010101" pitchFamily="2" charset="-122"/>
              </a:rPr>
              <a:t>加强国际合作，</a:t>
            </a:r>
            <a:r>
              <a:rPr lang="zh-CN" altLang="en-US" sz="2800" b="1" dirty="0">
                <a:latin typeface="宋体" panose="02010600030101010101" pitchFamily="2" charset="-122"/>
                <a:ea typeface="宋体" panose="02010600030101010101" pitchFamily="2" charset="-122"/>
              </a:rPr>
              <a:t>积极参与国际事务，在国际事务中发挥更大作用。</a:t>
            </a:r>
            <a:endParaRPr lang="zh-CN" altLang="en-US" sz="2800" b="1" dirty="0">
              <a:latin typeface="宋体" panose="02010600030101010101" pitchFamily="2" charset="-122"/>
              <a:ea typeface="宋体" panose="02010600030101010101" pitchFamily="2" charset="-122"/>
              <a:sym typeface="Wingdings" pitchFamily="2" charset="2"/>
            </a:endParaRPr>
          </a:p>
        </p:txBody>
      </p:sp>
    </p:spTree>
    <p:extLst>
      <p:ext uri="{BB962C8B-B14F-4D97-AF65-F5344CB8AC3E}">
        <p14:creationId xmlns:p14="http://schemas.microsoft.com/office/powerpoint/2010/main" val="3068066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28673"/>
          <p:cNvSpPr txBox="1">
            <a:spLocks noChangeArrowheads="1"/>
          </p:cNvSpPr>
          <p:nvPr/>
        </p:nvSpPr>
        <p:spPr bwMode="auto">
          <a:xfrm>
            <a:off x="1534164" y="4303060"/>
            <a:ext cx="9123674" cy="2554941"/>
          </a:xfrm>
          <a:prstGeom prst="rect">
            <a:avLst/>
          </a:prstGeom>
          <a:noFill/>
          <a:ln w="9525">
            <a:noFill/>
            <a:miter lim="800000"/>
            <a:headEnd/>
            <a:tailEnd/>
          </a:ln>
        </p:spPr>
        <p:txBody>
          <a:bodyPr>
            <a:spAutoFit/>
          </a:bodyPr>
          <a:lstStyle/>
          <a:p>
            <a:pPr>
              <a:defRPr/>
            </a:pPr>
            <a:r>
              <a:rPr lang="zh-CN" altLang="en-US" sz="3152" b="1">
                <a:effectLst>
                  <a:outerShdw blurRad="38100" dist="38100" dir="2700000" algn="tl">
                    <a:srgbClr val="000000">
                      <a:alpha val="43137"/>
                    </a:srgbClr>
                  </a:outerShdw>
                </a:effectLst>
              </a:rPr>
              <a:t>①</a:t>
            </a:r>
            <a:r>
              <a:rPr lang="en-US" altLang="zh-CN" sz="3152" b="1"/>
              <a:t>1999</a:t>
            </a:r>
            <a:r>
              <a:rPr lang="zh-CN" altLang="en-US" sz="3152" b="1"/>
              <a:t>年，以美国为首的北约越过联合国安理会，轰炸南斯拉夫联盟共和国，中国驻南大使馆遭到北约导弹袭击。</a:t>
            </a:r>
          </a:p>
          <a:p>
            <a:pPr>
              <a:defRPr/>
            </a:pPr>
            <a:r>
              <a:rPr lang="zh-CN" altLang="en-US" sz="3152" b="1">
                <a:effectLst>
                  <a:outerShdw blurRad="38100" dist="38100" dir="2700000" algn="tl">
                    <a:srgbClr val="000000">
                      <a:alpha val="43137"/>
                    </a:srgbClr>
                  </a:outerShdw>
                </a:effectLst>
              </a:rPr>
              <a:t>②</a:t>
            </a:r>
            <a:r>
              <a:rPr lang="en-US" altLang="zh-CN" sz="3152" b="1"/>
              <a:t>2003</a:t>
            </a:r>
            <a:r>
              <a:rPr lang="zh-CN" altLang="en-US" sz="3152" b="1"/>
              <a:t>年，美国未经过联合国授权，拉拢部分国家，发动战争，占领</a:t>
            </a:r>
            <a:r>
              <a:rPr lang="zh-CN" altLang="en-US" sz="3152" b="1" u="sng"/>
              <a:t>伊拉克</a:t>
            </a:r>
            <a:r>
              <a:rPr lang="zh-CN" altLang="en-US" sz="3152" b="1"/>
              <a:t>。</a:t>
            </a:r>
          </a:p>
        </p:txBody>
      </p:sp>
      <p:sp>
        <p:nvSpPr>
          <p:cNvPr id="3" name="矩形 2"/>
          <p:cNvSpPr/>
          <p:nvPr/>
        </p:nvSpPr>
        <p:spPr>
          <a:xfrm>
            <a:off x="1534164" y="1"/>
            <a:ext cx="5103628" cy="575409"/>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zh-CN" altLang="en-US" sz="3152" b="1" dirty="0" smtClean="0"/>
              <a:t>三、</a:t>
            </a:r>
            <a:r>
              <a:rPr lang="en-US" altLang="zh-CN" sz="3152" b="1" dirty="0"/>
              <a:t>【</a:t>
            </a:r>
            <a:r>
              <a:rPr lang="zh-CN" altLang="en-US" sz="3152" b="1" dirty="0">
                <a:latin typeface="黑体" pitchFamily="49" charset="-122"/>
                <a:ea typeface="黑体" pitchFamily="49" charset="-122"/>
              </a:rPr>
              <a:t>霸权主义与地区冲突</a:t>
            </a:r>
            <a:r>
              <a:rPr lang="en-US" altLang="zh-CN" sz="3152" b="1" dirty="0"/>
              <a:t>】</a:t>
            </a:r>
            <a:endParaRPr lang="zh-CN" altLang="en-US" sz="3152" b="1" dirty="0"/>
          </a:p>
        </p:txBody>
      </p:sp>
      <p:pic>
        <p:nvPicPr>
          <p:cNvPr id="7172"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792" y="1"/>
            <a:ext cx="4020046" cy="320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534164" y="838097"/>
            <a:ext cx="2661267" cy="584791"/>
          </a:xfrm>
          <a:prstGeom prst="rect">
            <a:avLst/>
          </a:prstGeom>
        </p:spPr>
        <p:txBody>
          <a:bodyPr>
            <a:spAutoFit/>
          </a:bodyPr>
          <a:lstStyle/>
          <a:p>
            <a:pPr>
              <a:defRPr/>
            </a:pPr>
            <a:r>
              <a:rPr lang="zh-CN" altLang="en-US" sz="3152" b="1">
                <a:solidFill>
                  <a:srgbClr val="000000"/>
                </a:solidFill>
                <a:effectLst>
                  <a:outerShdw blurRad="38100" dist="38100" dir="2700000" algn="tl">
                    <a:srgbClr val="000000">
                      <a:alpha val="43137"/>
                    </a:srgbClr>
                  </a:outerShdw>
                </a:effectLst>
              </a:rPr>
              <a:t>⒈</a:t>
            </a:r>
            <a:r>
              <a:rPr lang="zh-CN" altLang="en-US" sz="3152" b="1" u="sng">
                <a:solidFill>
                  <a:srgbClr val="000000"/>
                </a:solidFill>
                <a:effectLst>
                  <a:outerShdw blurRad="38100" dist="38100" dir="2700000" algn="tl">
                    <a:srgbClr val="000000">
                      <a:alpha val="43137"/>
                    </a:srgbClr>
                  </a:outerShdw>
                </a:effectLst>
              </a:rPr>
              <a:t>时代主题</a:t>
            </a:r>
            <a:r>
              <a:rPr lang="zh-CN" altLang="en-US" sz="3152" b="1">
                <a:solidFill>
                  <a:srgbClr val="000000"/>
                </a:solidFill>
              </a:rPr>
              <a:t>：</a:t>
            </a:r>
          </a:p>
        </p:txBody>
      </p:sp>
      <p:sp>
        <p:nvSpPr>
          <p:cNvPr id="6" name="矩形 5"/>
          <p:cNvSpPr>
            <a:spLocks noChangeArrowheads="1"/>
          </p:cNvSpPr>
          <p:nvPr/>
        </p:nvSpPr>
        <p:spPr bwMode="auto">
          <a:xfrm>
            <a:off x="1534164" y="2209384"/>
            <a:ext cx="5094246" cy="156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3152" b="1">
                <a:solidFill>
                  <a:srgbClr val="000000"/>
                </a:solidFill>
              </a:rPr>
              <a:t>       霸权主义、地区冲突、民族矛盾、宗教纷争、恐怖主义等。</a:t>
            </a:r>
          </a:p>
        </p:txBody>
      </p:sp>
      <p:sp>
        <p:nvSpPr>
          <p:cNvPr id="7" name="矩形 6"/>
          <p:cNvSpPr/>
          <p:nvPr/>
        </p:nvSpPr>
        <p:spPr>
          <a:xfrm>
            <a:off x="3890527" y="838096"/>
            <a:ext cx="2495524" cy="645772"/>
          </a:xfrm>
          <a:prstGeom prst="rect">
            <a:avLst/>
          </a:prstGeom>
        </p:spPr>
        <p:txBody>
          <a:bodyPr wrap="none">
            <a:spAutoFit/>
          </a:bodyPr>
          <a:lstStyle/>
          <a:p>
            <a:pPr>
              <a:defRPr/>
            </a:pPr>
            <a:r>
              <a:rPr lang="zh-CN" altLang="en-US" sz="3546" b="1">
                <a:solidFill>
                  <a:srgbClr val="C00000"/>
                </a:solidFill>
                <a:effectLst>
                  <a:outerShdw blurRad="38100" dist="38100" dir="2700000" algn="tl">
                    <a:srgbClr val="000000">
                      <a:alpha val="43137"/>
                    </a:srgbClr>
                  </a:outerShdw>
                </a:effectLst>
              </a:rPr>
              <a:t>和平与发展</a:t>
            </a:r>
            <a:endParaRPr lang="zh-CN" altLang="en-US" sz="3546"/>
          </a:p>
        </p:txBody>
      </p:sp>
      <p:sp>
        <p:nvSpPr>
          <p:cNvPr id="9" name="矩形 8"/>
          <p:cNvSpPr/>
          <p:nvPr/>
        </p:nvSpPr>
        <p:spPr>
          <a:xfrm>
            <a:off x="1534164" y="1599576"/>
            <a:ext cx="4706471" cy="584791"/>
          </a:xfrm>
          <a:prstGeom prst="rect">
            <a:avLst/>
          </a:prstGeom>
        </p:spPr>
        <p:txBody>
          <a:bodyPr wrap="none">
            <a:spAutoFit/>
          </a:bodyPr>
          <a:lstStyle/>
          <a:p>
            <a:pPr>
              <a:defRPr/>
            </a:pPr>
            <a:r>
              <a:rPr lang="zh-CN" altLang="en-US" sz="3152" b="1">
                <a:solidFill>
                  <a:srgbClr val="000000"/>
                </a:solidFill>
                <a:effectLst>
                  <a:outerShdw blurRad="38100" dist="38100" dir="2700000" algn="tl">
                    <a:srgbClr val="000000">
                      <a:alpha val="43137"/>
                    </a:srgbClr>
                  </a:outerShdw>
                </a:effectLst>
              </a:rPr>
              <a:t>⒉</a:t>
            </a:r>
            <a:r>
              <a:rPr lang="zh-CN" altLang="en-US" sz="3152" b="1" u="sng">
                <a:solidFill>
                  <a:srgbClr val="000000"/>
                </a:solidFill>
                <a:effectLst>
                  <a:outerShdw blurRad="38100" dist="38100" dir="2700000" algn="tl">
                    <a:srgbClr val="000000">
                      <a:alpha val="43137"/>
                    </a:srgbClr>
                  </a:outerShdw>
                </a:effectLst>
              </a:rPr>
              <a:t>威胁世界和平的因素</a:t>
            </a:r>
            <a:r>
              <a:rPr lang="zh-CN" altLang="en-US" sz="3152" b="1">
                <a:solidFill>
                  <a:srgbClr val="000000"/>
                </a:solidFill>
                <a:effectLst>
                  <a:outerShdw blurRad="38100" dist="38100" dir="2700000" algn="tl">
                    <a:srgbClr val="000000">
                      <a:alpha val="43137"/>
                    </a:srgbClr>
                  </a:outerShdw>
                </a:effectLst>
              </a:rPr>
              <a:t>：</a:t>
            </a:r>
          </a:p>
        </p:txBody>
      </p:sp>
      <p:sp>
        <p:nvSpPr>
          <p:cNvPr id="10" name="矩形 9"/>
          <p:cNvSpPr/>
          <p:nvPr/>
        </p:nvSpPr>
        <p:spPr>
          <a:xfrm>
            <a:off x="1534164" y="3733905"/>
            <a:ext cx="5527367" cy="584791"/>
          </a:xfrm>
          <a:prstGeom prst="rect">
            <a:avLst/>
          </a:prstGeom>
        </p:spPr>
        <p:txBody>
          <a:bodyPr wrap="none">
            <a:spAutoFit/>
          </a:bodyPr>
          <a:lstStyle/>
          <a:p>
            <a:pPr>
              <a:defRPr/>
            </a:pPr>
            <a:r>
              <a:rPr lang="zh-CN" altLang="en-US" sz="3152" b="1">
                <a:effectLst>
                  <a:outerShdw blurRad="38100" dist="38100" dir="2700000" algn="tl">
                    <a:srgbClr val="000000">
                      <a:alpha val="43137"/>
                    </a:srgbClr>
                  </a:outerShdw>
                </a:effectLst>
              </a:rPr>
              <a:t>⒊</a:t>
            </a:r>
            <a:r>
              <a:rPr lang="zh-CN" altLang="en-US" sz="3152" b="1" u="sng">
                <a:effectLst>
                  <a:outerShdw blurRad="38100" dist="38100" dir="2700000" algn="tl">
                    <a:srgbClr val="000000">
                      <a:alpha val="43137"/>
                    </a:srgbClr>
                  </a:outerShdw>
                </a:effectLst>
              </a:rPr>
              <a:t>美国推行霸权主义的表现</a:t>
            </a:r>
            <a:r>
              <a:rPr lang="zh-CN" altLang="en-US" sz="3152" b="1"/>
              <a:t>：</a:t>
            </a:r>
          </a:p>
        </p:txBody>
      </p:sp>
    </p:spTree>
    <p:extLst>
      <p:ext uri="{BB962C8B-B14F-4D97-AF65-F5344CB8AC3E}">
        <p14:creationId xmlns:p14="http://schemas.microsoft.com/office/powerpoint/2010/main" val="2966498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2279650" y="1773239"/>
            <a:ext cx="7632700" cy="22891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zh-CN" sz="3600" b="1">
                <a:effectLst>
                  <a:outerShdw blurRad="38100" dist="38100" dir="2700000" algn="tl">
                    <a:srgbClr val="C0C0C0"/>
                  </a:outerShdw>
                </a:effectLst>
                <a:latin typeface="Arial" panose="020B0604020202020204" pitchFamily="34" charset="0"/>
                <a:ea typeface="隶书" panose="02010509060101010101" pitchFamily="49" charset="-122"/>
              </a:rPr>
              <a:t>       </a:t>
            </a:r>
            <a:r>
              <a:rPr lang="zh-CN" altLang="en-US" sz="3600" b="1">
                <a:solidFill>
                  <a:srgbClr val="000000"/>
                </a:solidFill>
                <a:effectLst>
                  <a:outerShdw blurRad="38100" dist="38100" dir="2700000" algn="tl">
                    <a:srgbClr val="C0C0C0"/>
                  </a:outerShdw>
                </a:effectLst>
                <a:latin typeface="Arial" panose="020B0604020202020204" pitchFamily="34" charset="0"/>
                <a:ea typeface="隶书" panose="02010509060101010101" pitchFamily="49" charset="-122"/>
              </a:rPr>
              <a:t>两极格局结束，世界走向缓和，但明显呈现出缓和与紧张、和平和动荡并存的局面。和平和发展成为时代的主题。</a:t>
            </a:r>
          </a:p>
        </p:txBody>
      </p:sp>
      <p:sp>
        <p:nvSpPr>
          <p:cNvPr id="23556" name="Rectangle 4"/>
          <p:cNvSpPr>
            <a:spLocks noChangeArrowheads="1"/>
          </p:cNvSpPr>
          <p:nvPr/>
        </p:nvSpPr>
        <p:spPr bwMode="auto">
          <a:xfrm>
            <a:off x="2279650" y="5165795"/>
            <a:ext cx="7853432" cy="70788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zh-CN" altLang="en-US" sz="4000" b="1">
                <a:solidFill>
                  <a:srgbClr val="000000"/>
                </a:solidFill>
                <a:latin typeface="隶书" panose="02010509060101010101" pitchFamily="49" charset="-122"/>
                <a:ea typeface="隶书" panose="02010509060101010101" pitchFamily="49" charset="-122"/>
              </a:rPr>
              <a:t>威胁当今世界安全的因素有哪些</a:t>
            </a:r>
            <a:r>
              <a:rPr kumimoji="1" lang="en-US" altLang="zh-CN" sz="4000" b="1">
                <a:solidFill>
                  <a:srgbClr val="000000"/>
                </a:solidFill>
                <a:latin typeface="隶书" panose="02010509060101010101" pitchFamily="49" charset="-122"/>
                <a:ea typeface="隶书" panose="02010509060101010101" pitchFamily="49" charset="-122"/>
              </a:rPr>
              <a:t>?</a:t>
            </a:r>
            <a:r>
              <a:rPr kumimoji="1" lang="en-US" altLang="zh-CN" sz="3200" b="1">
                <a:solidFill>
                  <a:srgbClr val="000000"/>
                </a:solidFill>
                <a:latin typeface="隶书" panose="02010509060101010101" pitchFamily="49" charset="-122"/>
                <a:ea typeface="隶书" panose="02010509060101010101" pitchFamily="49" charset="-122"/>
              </a:rPr>
              <a:t> </a:t>
            </a:r>
          </a:p>
        </p:txBody>
      </p:sp>
      <p:sp>
        <p:nvSpPr>
          <p:cNvPr id="23557" name="WordArt 5"/>
          <p:cNvSpPr>
            <a:spLocks noChangeArrowheads="1" noChangeShapeType="1" noTextEdit="1"/>
          </p:cNvSpPr>
          <p:nvPr/>
        </p:nvSpPr>
        <p:spPr bwMode="auto">
          <a:xfrm>
            <a:off x="2135188" y="4221164"/>
            <a:ext cx="2665412" cy="935037"/>
          </a:xfrm>
          <a:prstGeom prst="rect">
            <a:avLst/>
          </a:prstGeom>
        </p:spPr>
        <p:txBody>
          <a:bodyPr wrap="none" fromWordArt="1">
            <a:prstTxWarp prst="textPlain">
              <a:avLst>
                <a:gd name="adj" fmla="val 50000"/>
              </a:avLst>
            </a:prstTxWarp>
          </a:bodyPr>
          <a:lstStyle/>
          <a:p>
            <a:pPr algn="ctr" eaLnBrk="1" hangingPunct="1">
              <a:defRPr/>
            </a:pPr>
            <a:r>
              <a:rPr lang="zh-CN" altLang="en-US" sz="3600" kern="10">
                <a:ln w="25400">
                  <a:solidFill>
                    <a:srgbClr val="0000FF"/>
                  </a:solidFill>
                  <a:round/>
                  <a:headEnd/>
                  <a:tailEnd/>
                </a:ln>
                <a:solidFill>
                  <a:srgbClr val="00FF00">
                    <a:alpha val="67000"/>
                  </a:srgbClr>
                </a:solidFill>
                <a:effectLst>
                  <a:outerShdw dist="35921" dir="2700000" algn="ctr" rotWithShape="0">
                    <a:srgbClr val="990000"/>
                  </a:outerShdw>
                </a:effectLst>
                <a:latin typeface="宋体" panose="02010600030101010101" pitchFamily="2" charset="-122"/>
              </a:rPr>
              <a:t>你知道吗</a:t>
            </a:r>
            <a:r>
              <a:rPr lang="en-US" altLang="zh-CN" sz="3600" kern="10">
                <a:ln w="25400">
                  <a:solidFill>
                    <a:srgbClr val="0000FF"/>
                  </a:solidFill>
                  <a:round/>
                  <a:headEnd/>
                  <a:tailEnd/>
                </a:ln>
                <a:solidFill>
                  <a:srgbClr val="00FF00">
                    <a:alpha val="67000"/>
                  </a:srgbClr>
                </a:solidFill>
                <a:effectLst>
                  <a:outerShdw dist="35921" dir="2700000" algn="ctr" rotWithShape="0">
                    <a:srgbClr val="990000"/>
                  </a:outerShdw>
                </a:effectLst>
                <a:latin typeface="宋体" panose="02010600030101010101" pitchFamily="2" charset="-122"/>
              </a:rPr>
              <a:t>?</a:t>
            </a:r>
            <a:endParaRPr lang="zh-CN" altLang="en-US" sz="3600" kern="10">
              <a:ln w="25400">
                <a:solidFill>
                  <a:srgbClr val="0000FF"/>
                </a:solidFill>
                <a:round/>
                <a:headEnd/>
                <a:tailEnd/>
              </a:ln>
              <a:solidFill>
                <a:srgbClr val="00FF00">
                  <a:alpha val="67000"/>
                </a:srgbClr>
              </a:solidFill>
              <a:effectLst>
                <a:outerShdw dist="35921" dir="2700000" algn="ctr" rotWithShape="0">
                  <a:srgbClr val="990000"/>
                </a:outerShdw>
              </a:effectLst>
              <a:latin typeface="宋体" panose="02010600030101010101" pitchFamily="2" charset="-122"/>
            </a:endParaRPr>
          </a:p>
        </p:txBody>
      </p:sp>
    </p:spTree>
    <p:extLst>
      <p:ext uri="{BB962C8B-B14F-4D97-AF65-F5344CB8AC3E}">
        <p14:creationId xmlns:p14="http://schemas.microsoft.com/office/powerpoint/2010/main" val="3045467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3555"/>
                                        </p:tgtEl>
                                        <p:attrNameLst>
                                          <p:attrName>style.visibility</p:attrName>
                                        </p:attrNameLst>
                                      </p:cBhvr>
                                      <p:to>
                                        <p:strVal val="visible"/>
                                      </p:to>
                                    </p:set>
                                    <p:anim by="(-#ppt_w*2)" calcmode="lin" valueType="num">
                                      <p:cBhvr rctx="PPT">
                                        <p:cTn id="7" dur="250" autoRev="1" fill="hold">
                                          <p:stCondLst>
                                            <p:cond delay="0"/>
                                          </p:stCondLst>
                                        </p:cTn>
                                        <p:tgtEl>
                                          <p:spTgt spid="23555"/>
                                        </p:tgtEl>
                                        <p:attrNameLst>
                                          <p:attrName>ppt_w</p:attrName>
                                        </p:attrNameLst>
                                      </p:cBhvr>
                                    </p:anim>
                                    <p:anim by="(#ppt_w*0.50)" calcmode="lin" valueType="num">
                                      <p:cBhvr>
                                        <p:cTn id="8" dur="250" decel="50000" autoRev="1" fill="hold">
                                          <p:stCondLst>
                                            <p:cond delay="0"/>
                                          </p:stCondLst>
                                        </p:cTn>
                                        <p:tgtEl>
                                          <p:spTgt spid="23555"/>
                                        </p:tgtEl>
                                        <p:attrNameLst>
                                          <p:attrName>ppt_x</p:attrName>
                                        </p:attrNameLst>
                                      </p:cBhvr>
                                    </p:anim>
                                    <p:anim from="(-#ppt_h/2)" to="(#ppt_y)" calcmode="lin" valueType="num">
                                      <p:cBhvr>
                                        <p:cTn id="9" dur="500" fill="hold">
                                          <p:stCondLst>
                                            <p:cond delay="0"/>
                                          </p:stCondLst>
                                        </p:cTn>
                                        <p:tgtEl>
                                          <p:spTgt spid="23555"/>
                                        </p:tgtEl>
                                        <p:attrNameLst>
                                          <p:attrName>ppt_y</p:attrName>
                                        </p:attrNameLst>
                                      </p:cBhvr>
                                    </p:anim>
                                    <p:animRot by="21600000">
                                      <p:cBhvr>
                                        <p:cTn id="10" dur="500" fill="hold">
                                          <p:stCondLst>
                                            <p:cond delay="0"/>
                                          </p:stCondLst>
                                        </p:cTn>
                                        <p:tgtEl>
                                          <p:spTgt spid="2355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dissolve">
                                      <p:cBhvr>
                                        <p:cTn id="15" dur="500"/>
                                        <p:tgtEl>
                                          <p:spTgt spid="23557"/>
                                        </p:tgtEl>
                                      </p:cBhvr>
                                    </p:animEffect>
                                  </p:childTnLst>
                                  <p:subTnLst>
                                    <p:audio>
                                      <p:cMediaNode>
                                        <p:cTn display="0" masterRel="sameClick">
                                          <p:stCondLst>
                                            <p:cond evt="begin" delay="0">
                                              <p:tn val="13"/>
                                            </p:cond>
                                          </p:stCondLst>
                                          <p:endCondLst>
                                            <p:cond evt="onStopAudio" delay="0">
                                              <p:tgtEl>
                                                <p:sldTgt/>
                                              </p:tgtEl>
                                            </p:cond>
                                          </p:endCondLst>
                                        </p:cTn>
                                        <p:tgtEl>
                                          <p:sndTgt r:embed="rId2" name="push.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556"/>
                                        </p:tgtEl>
                                        <p:attrNameLst>
                                          <p:attrName>style.visibility</p:attrName>
                                        </p:attrNameLst>
                                      </p:cBhvr>
                                      <p:to>
                                        <p:strVal val="visible"/>
                                      </p:to>
                                    </p:set>
                                    <p:animEffect transition="in" filter="wipe(down)">
                                      <p:cBhvr>
                                        <p:cTn id="20"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063750" y="3055810"/>
            <a:ext cx="793908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3200" b="1">
                <a:latin typeface="华文新魏" panose="02010800040101010101" pitchFamily="2" charset="-122"/>
                <a:ea typeface="华文新魏" panose="02010800040101010101" pitchFamily="2" charset="-122"/>
              </a:rPr>
              <a:t>    (2</a:t>
            </a:r>
            <a:r>
              <a:rPr kumimoji="1" lang="zh-CN" altLang="en-US" sz="3200" b="1">
                <a:latin typeface="华文新魏" panose="02010800040101010101" pitchFamily="2" charset="-122"/>
                <a:ea typeface="华文新魏" panose="02010800040101010101" pitchFamily="2" charset="-122"/>
              </a:rPr>
              <a:t>）霸权主义、强权政治</a:t>
            </a:r>
            <a:r>
              <a:rPr kumimoji="1" lang="zh-CN" altLang="zh-CN" b="1">
                <a:latin typeface="Arial" panose="020B0604020202020204" pitchFamily="34" charset="0"/>
              </a:rPr>
              <a:t>。</a:t>
            </a:r>
            <a:r>
              <a:rPr kumimoji="1" lang="zh-CN" altLang="en-US" sz="3200" b="1">
                <a:latin typeface="华文新魏" panose="02010800040101010101" pitchFamily="2" charset="-122"/>
                <a:ea typeface="华文新魏" panose="02010800040101010101" pitchFamily="2" charset="-122"/>
              </a:rPr>
              <a:t>二战后美国一直想称霸世界，冷战时期（遏制苏联等社会主义国家，防止共产主义扩张），冷战后（保持美国作为世界超级大国地位，建立美国主导的国际新秩序）</a:t>
            </a:r>
            <a:r>
              <a:rPr kumimoji="1" lang="en-US" altLang="zh-CN" sz="3200" b="1">
                <a:latin typeface="华文新魏" panose="02010800040101010101" pitchFamily="2" charset="-122"/>
                <a:ea typeface="华文新魏" panose="02010800040101010101" pitchFamily="2" charset="-122"/>
              </a:rPr>
              <a:t>.</a:t>
            </a:r>
          </a:p>
        </p:txBody>
      </p:sp>
      <p:sp>
        <p:nvSpPr>
          <p:cNvPr id="24579" name="Rectangle 3"/>
          <p:cNvSpPr>
            <a:spLocks noChangeArrowheads="1"/>
          </p:cNvSpPr>
          <p:nvPr/>
        </p:nvSpPr>
        <p:spPr bwMode="auto">
          <a:xfrm>
            <a:off x="2063750" y="1773238"/>
            <a:ext cx="7704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3200">
                <a:latin typeface="华文新魏" panose="02010800040101010101" pitchFamily="2" charset="-122"/>
                <a:ea typeface="华文新魏" panose="02010800040101010101" pitchFamily="2" charset="-122"/>
              </a:rPr>
              <a:t>    (l</a:t>
            </a:r>
            <a:r>
              <a:rPr kumimoji="1" lang="zh-CN" altLang="en-US" sz="3200">
                <a:latin typeface="华文新魏" panose="02010800040101010101" pitchFamily="2" charset="-122"/>
                <a:ea typeface="华文新魏" panose="02010800040101010101" pitchFamily="2" charset="-122"/>
              </a:rPr>
              <a:t>）</a:t>
            </a:r>
            <a:r>
              <a:rPr kumimoji="1" lang="zh-CN" altLang="en-US" sz="3200" b="1">
                <a:latin typeface="华文新魏" panose="02010800040101010101" pitchFamily="2" charset="-122"/>
                <a:ea typeface="华文新魏" panose="02010800040101010101" pitchFamily="2" charset="-122"/>
              </a:rPr>
              <a:t>地区冲突、民族矛盾、宗教纷争，如科索沃战争、巴以冲突；</a:t>
            </a:r>
          </a:p>
        </p:txBody>
      </p:sp>
      <p:sp>
        <p:nvSpPr>
          <p:cNvPr id="24580" name="Rectangle 4"/>
          <p:cNvSpPr>
            <a:spLocks noChangeArrowheads="1"/>
          </p:cNvSpPr>
          <p:nvPr/>
        </p:nvSpPr>
        <p:spPr bwMode="auto">
          <a:xfrm>
            <a:off x="2063750" y="5661025"/>
            <a:ext cx="32972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3200" b="1">
                <a:latin typeface="华文新魏" panose="02010800040101010101" pitchFamily="2" charset="-122"/>
                <a:ea typeface="华文新魏" panose="02010800040101010101" pitchFamily="2" charset="-122"/>
              </a:rPr>
              <a:t>   (3</a:t>
            </a:r>
            <a:r>
              <a:rPr kumimoji="1" lang="zh-CN" altLang="en-US" sz="3200" b="1">
                <a:latin typeface="华文新魏" panose="02010800040101010101" pitchFamily="2" charset="-122"/>
                <a:ea typeface="华文新魏" panose="02010800040101010101" pitchFamily="2" charset="-122"/>
              </a:rPr>
              <a:t>）恐怖主义。</a:t>
            </a:r>
          </a:p>
        </p:txBody>
      </p:sp>
      <p:sp>
        <p:nvSpPr>
          <p:cNvPr id="24581" name="Rectangle 5"/>
          <p:cNvSpPr>
            <a:spLocks noChangeArrowheads="1"/>
          </p:cNvSpPr>
          <p:nvPr/>
        </p:nvSpPr>
        <p:spPr bwMode="auto">
          <a:xfrm>
            <a:off x="2063750" y="981075"/>
            <a:ext cx="664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zh-CN" altLang="en-US" sz="3600" b="1">
                <a:latin typeface="Arial" panose="020B0604020202020204" pitchFamily="34" charset="0"/>
                <a:ea typeface="华文新魏" panose="02010800040101010101" pitchFamily="2" charset="-122"/>
              </a:rPr>
              <a:t>威助世界和平的因素依然存在：</a:t>
            </a:r>
            <a:r>
              <a:rPr kumimoji="1" lang="zh-CN" altLang="en-US">
                <a:latin typeface="Arial" panose="020B0604020202020204" pitchFamily="34" charset="0"/>
              </a:rPr>
              <a:t> </a:t>
            </a:r>
          </a:p>
        </p:txBody>
      </p:sp>
    </p:spTree>
    <p:extLst>
      <p:ext uri="{BB962C8B-B14F-4D97-AF65-F5344CB8AC3E}">
        <p14:creationId xmlns:p14="http://schemas.microsoft.com/office/powerpoint/2010/main" val="769761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dissolve">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1000" fill="hold"/>
                                        <p:tgtEl>
                                          <p:spTgt spid="24579"/>
                                        </p:tgtEl>
                                        <p:attrNameLst>
                                          <p:attrName>ppt_w</p:attrName>
                                        </p:attrNameLst>
                                      </p:cBhvr>
                                      <p:tavLst>
                                        <p:tav tm="0">
                                          <p:val>
                                            <p:fltVal val="0"/>
                                          </p:val>
                                        </p:tav>
                                        <p:tav tm="100000">
                                          <p:val>
                                            <p:strVal val="#ppt_w"/>
                                          </p:val>
                                        </p:tav>
                                      </p:tavLst>
                                    </p:anim>
                                    <p:anim calcmode="lin" valueType="num">
                                      <p:cBhvr>
                                        <p:cTn id="13" dur="1000" fill="hold"/>
                                        <p:tgtEl>
                                          <p:spTgt spid="24579"/>
                                        </p:tgtEl>
                                        <p:attrNameLst>
                                          <p:attrName>ppt_h</p:attrName>
                                        </p:attrNameLst>
                                      </p:cBhvr>
                                      <p:tavLst>
                                        <p:tav tm="0">
                                          <p:val>
                                            <p:fltVal val="0"/>
                                          </p:val>
                                        </p:tav>
                                        <p:tav tm="100000">
                                          <p:val>
                                            <p:strVal val="#ppt_h"/>
                                          </p:val>
                                        </p:tav>
                                      </p:tavLst>
                                    </p:anim>
                                    <p:anim calcmode="lin" valueType="num">
                                      <p:cBhvr>
                                        <p:cTn id="14" dur="1000" fill="hold"/>
                                        <p:tgtEl>
                                          <p:spTgt spid="2457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45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24578"/>
                                        </p:tgtEl>
                                        <p:attrNameLst>
                                          <p:attrName>style.visibility</p:attrName>
                                        </p:attrNameLst>
                                      </p:cBhvr>
                                      <p:to>
                                        <p:strVal val="visible"/>
                                      </p:to>
                                    </p:set>
                                    <p:anim calcmode="lin" valueType="num">
                                      <p:cBhvr>
                                        <p:cTn id="20" dur="1000" fill="hold"/>
                                        <p:tgtEl>
                                          <p:spTgt spid="24578"/>
                                        </p:tgtEl>
                                        <p:attrNameLst>
                                          <p:attrName>ppt_w</p:attrName>
                                        </p:attrNameLst>
                                      </p:cBhvr>
                                      <p:tavLst>
                                        <p:tav tm="0">
                                          <p:val>
                                            <p:fltVal val="0"/>
                                          </p:val>
                                        </p:tav>
                                        <p:tav tm="100000">
                                          <p:val>
                                            <p:strVal val="#ppt_w"/>
                                          </p:val>
                                        </p:tav>
                                      </p:tavLst>
                                    </p:anim>
                                    <p:anim calcmode="lin" valueType="num">
                                      <p:cBhvr>
                                        <p:cTn id="21" dur="1000" fill="hold"/>
                                        <p:tgtEl>
                                          <p:spTgt spid="24578"/>
                                        </p:tgtEl>
                                        <p:attrNameLst>
                                          <p:attrName>ppt_h</p:attrName>
                                        </p:attrNameLst>
                                      </p:cBhvr>
                                      <p:tavLst>
                                        <p:tav tm="0">
                                          <p:val>
                                            <p:fltVal val="0"/>
                                          </p:val>
                                        </p:tav>
                                        <p:tav tm="100000">
                                          <p:val>
                                            <p:strVal val="#ppt_h"/>
                                          </p:val>
                                        </p:tav>
                                      </p:tavLst>
                                    </p:anim>
                                    <p:anim calcmode="lin" valueType="num">
                                      <p:cBhvr>
                                        <p:cTn id="22" dur="1000" fill="hold"/>
                                        <p:tgtEl>
                                          <p:spTgt spid="2457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45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24580"/>
                                        </p:tgtEl>
                                        <p:attrNameLst>
                                          <p:attrName>style.visibility</p:attrName>
                                        </p:attrNameLst>
                                      </p:cBhvr>
                                      <p:to>
                                        <p:strVal val="visible"/>
                                      </p:to>
                                    </p:set>
                                    <p:anim calcmode="lin" valueType="num">
                                      <p:cBhvr>
                                        <p:cTn id="28" dur="1000" fill="hold"/>
                                        <p:tgtEl>
                                          <p:spTgt spid="24580"/>
                                        </p:tgtEl>
                                        <p:attrNameLst>
                                          <p:attrName>ppt_w</p:attrName>
                                        </p:attrNameLst>
                                      </p:cBhvr>
                                      <p:tavLst>
                                        <p:tav tm="0">
                                          <p:val>
                                            <p:fltVal val="0"/>
                                          </p:val>
                                        </p:tav>
                                        <p:tav tm="100000">
                                          <p:val>
                                            <p:strVal val="#ppt_w"/>
                                          </p:val>
                                        </p:tav>
                                      </p:tavLst>
                                    </p:anim>
                                    <p:anim calcmode="lin" valueType="num">
                                      <p:cBhvr>
                                        <p:cTn id="29" dur="1000" fill="hold"/>
                                        <p:tgtEl>
                                          <p:spTgt spid="24580"/>
                                        </p:tgtEl>
                                        <p:attrNameLst>
                                          <p:attrName>ppt_h</p:attrName>
                                        </p:attrNameLst>
                                      </p:cBhvr>
                                      <p:tavLst>
                                        <p:tav tm="0">
                                          <p:val>
                                            <p:fltVal val="0"/>
                                          </p:val>
                                        </p:tav>
                                        <p:tav tm="100000">
                                          <p:val>
                                            <p:strVal val="#ppt_h"/>
                                          </p:val>
                                        </p:tav>
                                      </p:tavLst>
                                    </p:anim>
                                    <p:anim calcmode="lin" valueType="num">
                                      <p:cBhvr>
                                        <p:cTn id="30" dur="1000" fill="hold"/>
                                        <p:tgtEl>
                                          <p:spTgt spid="2458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45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P spid="24580" grpId="0"/>
      <p:bldP spid="2458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内容占位符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819400" y="714375"/>
            <a:ext cx="6324600" cy="4343400"/>
          </a:xfrm>
        </p:spPr>
      </p:pic>
      <p:sp>
        <p:nvSpPr>
          <p:cNvPr id="22531" name="文本框 4"/>
          <p:cNvSpPr txBox="1">
            <a:spLocks noChangeArrowheads="1"/>
          </p:cNvSpPr>
          <p:nvPr/>
        </p:nvSpPr>
        <p:spPr bwMode="auto">
          <a:xfrm>
            <a:off x="4648200" y="5334001"/>
            <a:ext cx="2540000" cy="523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buFont typeface="Arial" panose="020B0604020202020204" pitchFamily="34" charset="0"/>
              <a:buNone/>
              <a:defRPr/>
            </a:pPr>
            <a:r>
              <a:rPr lang="zh-CN" altLang="en-US" sz="2800" b="1" dirty="0">
                <a:latin typeface="宋体" panose="02010600030101010101" pitchFamily="2" charset="-122"/>
                <a:ea typeface="宋体" panose="02010600030101010101" pitchFamily="2" charset="-122"/>
              </a:rPr>
              <a:t>巴以冲突</a:t>
            </a:r>
          </a:p>
        </p:txBody>
      </p:sp>
    </p:spTree>
    <p:extLst>
      <p:ext uri="{BB962C8B-B14F-4D97-AF65-F5344CB8AC3E}">
        <p14:creationId xmlns:p14="http://schemas.microsoft.com/office/powerpoint/2010/main" val="166399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825500"/>
            <a:ext cx="6189663"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文本框 2"/>
          <p:cNvSpPr txBox="1">
            <a:spLocks noChangeArrowheads="1"/>
          </p:cNvSpPr>
          <p:nvPr/>
        </p:nvSpPr>
        <p:spPr bwMode="auto">
          <a:xfrm>
            <a:off x="1981200" y="5029201"/>
            <a:ext cx="8077200" cy="8302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1" hangingPunct="1">
              <a:buFont typeface="Arial" panose="020B0604020202020204" pitchFamily="34" charset="0"/>
              <a:buNone/>
              <a:defRPr/>
            </a:pPr>
            <a:r>
              <a:rPr lang="zh-CN" altLang="en-US" sz="2400" dirty="0">
                <a:latin typeface="黑体" pitchFamily="49" charset="-122"/>
                <a:ea typeface="黑体" pitchFamily="49" charset="-122"/>
              </a:rPr>
              <a:t>据统计，仅今年1月份，克什米尔地区就发生了134次冲突事件。2017年更是发生了881次冲突事件。</a:t>
            </a:r>
          </a:p>
        </p:txBody>
      </p:sp>
      <p:sp>
        <p:nvSpPr>
          <p:cNvPr id="15364" name="文本框 3"/>
          <p:cNvSpPr txBox="1">
            <a:spLocks noChangeArrowheads="1"/>
          </p:cNvSpPr>
          <p:nvPr/>
        </p:nvSpPr>
        <p:spPr bwMode="auto">
          <a:xfrm>
            <a:off x="2590801" y="4060825"/>
            <a:ext cx="6659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t>印巴矛盾升级！刚说“不打了”, 转脸就开火</a:t>
            </a:r>
          </a:p>
        </p:txBody>
      </p:sp>
    </p:spTree>
    <p:extLst>
      <p:ext uri="{BB962C8B-B14F-4D97-AF65-F5344CB8AC3E}">
        <p14:creationId xmlns:p14="http://schemas.microsoft.com/office/powerpoint/2010/main" val="674251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673101"/>
            <a:ext cx="4786313"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文本框 2"/>
          <p:cNvSpPr txBox="1">
            <a:spLocks noChangeArrowheads="1"/>
          </p:cNvSpPr>
          <p:nvPr/>
        </p:nvSpPr>
        <p:spPr bwMode="auto">
          <a:xfrm>
            <a:off x="2743200" y="3810000"/>
            <a:ext cx="6858000" cy="19383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1" hangingPunct="1">
              <a:buFont typeface="Arial" panose="020B0604020202020204" pitchFamily="34" charset="0"/>
              <a:buNone/>
              <a:defRPr/>
            </a:pPr>
            <a:r>
              <a:rPr lang="zh-CN" altLang="en-US" sz="2400" b="1" dirty="0">
                <a:latin typeface="宋体" panose="02010600030101010101" pitchFamily="2" charset="-122"/>
                <a:ea typeface="宋体" panose="02010600030101010101" pitchFamily="2" charset="-122"/>
              </a:rPr>
              <a:t>阿以冲突可能迎来新挑战，近日，据以色列媒体报道，在7月19号，以色列议会通过“犹太民族国家法案”，规定在以色列犹太民族独享有自决权。以色列这一法案刚出台便引起国际社会的反弹，欧盟、土耳其和巴勒斯坦纷纷予以谴责。</a:t>
            </a:r>
          </a:p>
        </p:txBody>
      </p:sp>
    </p:spTree>
    <p:extLst>
      <p:ext uri="{BB962C8B-B14F-4D97-AF65-F5344CB8AC3E}">
        <p14:creationId xmlns:p14="http://schemas.microsoft.com/office/powerpoint/2010/main" val="2895649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4164" y="1"/>
            <a:ext cx="2650322" cy="584791"/>
          </a:xfrm>
          <a:prstGeom prst="rect">
            <a:avLst/>
          </a:prstGeom>
          <a:solidFill>
            <a:schemeClr val="accent1">
              <a:lumMod val="90000"/>
            </a:schemeClr>
          </a:solidFill>
          <a:ln w="50800">
            <a:solidFill>
              <a:schemeClr val="accent4">
                <a:lumMod val="50000"/>
                <a:lumOff val="50000"/>
              </a:schemeClr>
            </a:solidFill>
          </a:ln>
        </p:spPr>
        <p:txBody>
          <a:bodyPr wrap="none">
            <a:spAutoFit/>
          </a:bodyPr>
          <a:lstStyle/>
          <a:p>
            <a:pPr eaLnBrk="1" hangingPunct="1">
              <a:defRPr/>
            </a:pPr>
            <a:r>
              <a:rPr lang="en-US" altLang="zh-CN" sz="3152" b="1"/>
              <a:t>【</a:t>
            </a:r>
            <a:r>
              <a:rPr lang="zh-CN" altLang="en-US" sz="3152" b="1">
                <a:latin typeface="黑体" pitchFamily="49" charset="-122"/>
                <a:ea typeface="黑体" pitchFamily="49" charset="-122"/>
              </a:rPr>
              <a:t>学习目标</a:t>
            </a:r>
            <a:r>
              <a:rPr lang="en-US" altLang="zh-CN" sz="3152" b="1"/>
              <a:t>】</a:t>
            </a:r>
            <a:endParaRPr lang="zh-CN" altLang="en-US" sz="3152" b="1"/>
          </a:p>
        </p:txBody>
      </p:sp>
      <p:sp>
        <p:nvSpPr>
          <p:cNvPr id="5123" name="文本框 3073"/>
          <p:cNvSpPr txBox="1">
            <a:spLocks noChangeArrowheads="1"/>
          </p:cNvSpPr>
          <p:nvPr/>
        </p:nvSpPr>
        <p:spPr bwMode="auto">
          <a:xfrm>
            <a:off x="1534164" y="894387"/>
            <a:ext cx="9123674" cy="596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Times New Roman" panose="02020603050405020304" pitchFamily="18" charset="0"/>
              <a:buNone/>
            </a:pPr>
            <a:r>
              <a:rPr lang="zh-CN" altLang="en-US" sz="3546">
                <a:latin typeface="黑体" panose="02010609060101010101" pitchFamily="49" charset="-122"/>
                <a:ea typeface="黑体" panose="02010609060101010101" pitchFamily="49" charset="-122"/>
              </a:rPr>
              <a:t>⒈了解冷战结束后，世界形势的总趋势是走向缓和，但仍然存在着很多矛盾冲突；世界政治格局朝着多极化方向发展。</a:t>
            </a:r>
          </a:p>
          <a:p>
            <a:pPr eaLnBrk="1" hangingPunct="1">
              <a:buFont typeface="Times New Roman" panose="02020603050405020304" pitchFamily="18" charset="0"/>
              <a:buNone/>
            </a:pPr>
            <a:r>
              <a:rPr lang="zh-CN" altLang="en-US" sz="3546">
                <a:latin typeface="黑体" panose="02010609060101010101" pitchFamily="49" charset="-122"/>
                <a:ea typeface="黑体" panose="02010609060101010101" pitchFamily="49" charset="-122"/>
              </a:rPr>
              <a:t>⒉分析苏联解体后世界形势的基本特点</a:t>
            </a:r>
            <a:r>
              <a:rPr lang="en-US" altLang="zh-CN" sz="3546">
                <a:latin typeface="黑体" panose="02010609060101010101" pitchFamily="49" charset="-122"/>
                <a:ea typeface="黑体" panose="02010609060101010101" pitchFamily="49" charset="-122"/>
              </a:rPr>
              <a:t>——</a:t>
            </a:r>
            <a:r>
              <a:rPr lang="zh-CN" altLang="en-US" sz="3546">
                <a:latin typeface="黑体" panose="02010609060101010101" pitchFamily="49" charset="-122"/>
                <a:ea typeface="黑体" panose="02010609060101010101" pitchFamily="49" charset="-122"/>
              </a:rPr>
              <a:t>美国、欧盟、日本、中国和俄罗斯等国家实力对比的变化。</a:t>
            </a:r>
          </a:p>
          <a:p>
            <a:pPr eaLnBrk="1" hangingPunct="1">
              <a:buFont typeface="Times New Roman" panose="02020603050405020304" pitchFamily="18" charset="0"/>
              <a:buNone/>
            </a:pPr>
            <a:r>
              <a:rPr lang="zh-CN" altLang="en-US" sz="3546">
                <a:latin typeface="黑体" panose="02010609060101010101" pitchFamily="49" charset="-122"/>
                <a:ea typeface="黑体" panose="02010609060101010101" pitchFamily="49" charset="-122"/>
              </a:rPr>
              <a:t>⒊认识到地区冲突、民族矛盾等成为威胁当今世界安全的因素。</a:t>
            </a:r>
          </a:p>
          <a:p>
            <a:pPr eaLnBrk="1" hangingPunct="1">
              <a:buFont typeface="Times New Roman" panose="02020603050405020304" pitchFamily="18" charset="0"/>
              <a:buNone/>
            </a:pPr>
            <a:r>
              <a:rPr lang="zh-CN" altLang="en-US" sz="3546">
                <a:latin typeface="黑体" panose="02010609060101010101" pitchFamily="49" charset="-122"/>
                <a:ea typeface="黑体" panose="02010609060101010101" pitchFamily="49" charset="-122"/>
              </a:rPr>
              <a:t>⒋认识到经济实力决定各国在世界格局中的地位。</a:t>
            </a:r>
          </a:p>
        </p:txBody>
      </p:sp>
    </p:spTree>
    <p:extLst>
      <p:ext uri="{BB962C8B-B14F-4D97-AF65-F5344CB8AC3E}">
        <p14:creationId xmlns:p14="http://schemas.microsoft.com/office/powerpoint/2010/main" val="2239249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566989" y="1989139"/>
            <a:ext cx="727233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4400" b="1">
                <a:solidFill>
                  <a:srgbClr val="FF0000"/>
                </a:solidFill>
                <a:latin typeface="Arial" panose="020B0604020202020204" pitchFamily="34" charset="0"/>
              </a:rPr>
              <a:t>     </a:t>
            </a:r>
            <a:r>
              <a:rPr kumimoji="1" lang="zh-CN" altLang="en-US" sz="4400" b="1">
                <a:solidFill>
                  <a:srgbClr val="000000"/>
                </a:solidFill>
                <a:latin typeface="Arial" panose="020B0604020202020204" pitchFamily="34" charset="0"/>
              </a:rPr>
              <a:t>美国为了称霸世界</a:t>
            </a:r>
            <a:r>
              <a:rPr kumimoji="1" lang="en-US" altLang="zh-CN" sz="4400" b="1">
                <a:solidFill>
                  <a:srgbClr val="000000"/>
                </a:solidFill>
                <a:latin typeface="Arial" panose="020B0604020202020204" pitchFamily="34" charset="0"/>
              </a:rPr>
              <a:t>, </a:t>
            </a:r>
            <a:r>
              <a:rPr kumimoji="1" lang="zh-CN" altLang="en-US" sz="4400" b="1">
                <a:solidFill>
                  <a:srgbClr val="000000"/>
                </a:solidFill>
                <a:latin typeface="Arial" panose="020B0604020202020204" pitchFamily="34" charset="0"/>
              </a:rPr>
              <a:t>利用北约军事集团随意干涉其他国家和地区的事务</a:t>
            </a:r>
            <a:r>
              <a:rPr kumimoji="1" lang="en-US" altLang="zh-CN" sz="4400" b="1">
                <a:solidFill>
                  <a:schemeClr val="tx2"/>
                </a:solidFill>
                <a:latin typeface="Arial" panose="020B0604020202020204" pitchFamily="34" charset="0"/>
              </a:rPr>
              <a:t>,</a:t>
            </a:r>
            <a:r>
              <a:rPr kumimoji="1" lang="en-US" altLang="zh-CN" sz="4400" b="1">
                <a:solidFill>
                  <a:srgbClr val="FF0000"/>
                </a:solidFill>
                <a:latin typeface="Arial" panose="020B0604020202020204" pitchFamily="34" charset="0"/>
              </a:rPr>
              <a:t> </a:t>
            </a:r>
            <a:r>
              <a:rPr kumimoji="1" lang="zh-CN" altLang="en-US" sz="4400" b="1" i="1" u="sng">
                <a:solidFill>
                  <a:srgbClr val="EC1423"/>
                </a:solidFill>
                <a:latin typeface="Arial" panose="020B0604020202020204" pitchFamily="34" charset="0"/>
              </a:rPr>
              <a:t>表现在哪里</a:t>
            </a:r>
            <a:r>
              <a:rPr kumimoji="1" lang="zh-CN" altLang="en-US" sz="4400" b="1">
                <a:solidFill>
                  <a:srgbClr val="EC1423"/>
                </a:solidFill>
                <a:latin typeface="Arial" panose="020B0604020202020204" pitchFamily="34" charset="0"/>
              </a:rPr>
              <a:t>？</a:t>
            </a:r>
          </a:p>
        </p:txBody>
      </p:sp>
      <p:pic>
        <p:nvPicPr>
          <p:cNvPr id="9219" name="Picture 3" descr="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69215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u=1932397833,3991039420&amp;g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663" y="4868863"/>
            <a:ext cx="19431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1" name="Object 5"/>
          <p:cNvGraphicFramePr>
            <a:graphicFrameLocks noChangeAspect="1"/>
          </p:cNvGraphicFramePr>
          <p:nvPr/>
        </p:nvGraphicFramePr>
        <p:xfrm>
          <a:off x="2855914" y="6245226"/>
          <a:ext cx="6696075" cy="612775"/>
        </p:xfrm>
        <a:graphic>
          <a:graphicData uri="http://schemas.openxmlformats.org/presentationml/2006/ole">
            <mc:AlternateContent xmlns:mc="http://schemas.openxmlformats.org/markup-compatibility/2006">
              <mc:Choice xmlns:v="urn:schemas-microsoft-com:vml" Requires="v">
                <p:oleObj spid="_x0000_s1068" name="剪辑" r:id="rId5" imgW="3298241" imgH="613562" progId="MS_ClipArt_Gallery.2">
                  <p:embed/>
                </p:oleObj>
              </mc:Choice>
              <mc:Fallback>
                <p:oleObj name="剪辑" r:id="rId5" imgW="3298241" imgH="613562"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914" y="6245226"/>
                        <a:ext cx="6696075"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524000" y="5516564"/>
          <a:ext cx="1258888" cy="1341437"/>
        </p:xfrm>
        <a:graphic>
          <a:graphicData uri="http://schemas.openxmlformats.org/presentationml/2006/ole">
            <mc:AlternateContent xmlns:mc="http://schemas.openxmlformats.org/markup-compatibility/2006">
              <mc:Choice xmlns:v="urn:schemas-microsoft-com:vml" Requires="v">
                <p:oleObj spid="_x0000_s1069" name="剪辑" r:id="rId7" imgW="957377" imgH="816559" progId="MS_ClipArt_Gallery.2">
                  <p:embed/>
                </p:oleObj>
              </mc:Choice>
              <mc:Fallback>
                <p:oleObj name="剪辑" r:id="rId7" imgW="957377" imgH="816559"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516564"/>
                        <a:ext cx="1258888" cy="134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9480550" y="5589588"/>
          <a:ext cx="1187450" cy="1268412"/>
        </p:xfrm>
        <a:graphic>
          <a:graphicData uri="http://schemas.openxmlformats.org/presentationml/2006/ole">
            <mc:AlternateContent xmlns:mc="http://schemas.openxmlformats.org/markup-compatibility/2006">
              <mc:Choice xmlns:v="urn:schemas-microsoft-com:vml" Requires="v">
                <p:oleObj spid="_x0000_s1070" name="剪辑" r:id="rId9" imgW="957377" imgH="816559" progId="MS_ClipArt_Gallery.2">
                  <p:embed/>
                </p:oleObj>
              </mc:Choice>
              <mc:Fallback>
                <p:oleObj name="剪辑" r:id="rId9" imgW="957377" imgH="816559"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0550" y="5589588"/>
                        <a:ext cx="1187450" cy="126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4" name="WordArt 8"/>
          <p:cNvSpPr>
            <a:spLocks noChangeArrowheads="1" noChangeShapeType="1" noTextEdit="1"/>
          </p:cNvSpPr>
          <p:nvPr/>
        </p:nvSpPr>
        <p:spPr bwMode="auto">
          <a:xfrm>
            <a:off x="3863975" y="692150"/>
            <a:ext cx="3048000" cy="762000"/>
          </a:xfrm>
          <a:prstGeom prst="rect">
            <a:avLst/>
          </a:prstGeom>
        </p:spPr>
        <p:txBody>
          <a:bodyPr wrap="none" fromWordArt="1">
            <a:prstTxWarp prst="textWave1">
              <a:avLst>
                <a:gd name="adj1" fmla="val 13005"/>
                <a:gd name="adj2" fmla="val 0"/>
              </a:avLst>
            </a:prstTxWarp>
          </a:bodyPr>
          <a:lstStyle/>
          <a:p>
            <a:pPr algn="ctr"/>
            <a:r>
              <a:rPr lang="zh-CN" altLang="en-US" sz="6000" kern="10">
                <a:ln w="9525">
                  <a:solidFill>
                    <a:srgbClr val="000000"/>
                  </a:solidFill>
                  <a:round/>
                  <a:headEnd/>
                  <a:tailEnd/>
                </a:ln>
                <a:solidFill>
                  <a:srgbClr val="000000"/>
                </a:solidFill>
                <a:latin typeface="华文彩云" panose="02010800040101010101" pitchFamily="2" charset="-122"/>
                <a:ea typeface="华文彩云" panose="02010800040101010101" pitchFamily="2" charset="-122"/>
              </a:rPr>
              <a:t>想一想：</a:t>
            </a:r>
          </a:p>
        </p:txBody>
      </p:sp>
    </p:spTree>
    <p:extLst>
      <p:ext uri="{BB962C8B-B14F-4D97-AF65-F5344CB8AC3E}">
        <p14:creationId xmlns:p14="http://schemas.microsoft.com/office/powerpoint/2010/main" val="103199132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战争态势图 40k"/>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0" y="1"/>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1774826" y="5367250"/>
            <a:ext cx="8569325" cy="1200329"/>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2400" b="1">
                <a:latin typeface="Arial" panose="020B0604020202020204" pitchFamily="34" charset="0"/>
              </a:rPr>
              <a:t>1999</a:t>
            </a:r>
            <a:r>
              <a:rPr kumimoji="1" lang="zh-CN" altLang="en-US" sz="2400" b="1">
                <a:latin typeface="Arial" panose="020B0604020202020204" pitchFamily="34" charset="0"/>
              </a:rPr>
              <a:t>年</a:t>
            </a:r>
            <a:r>
              <a:rPr kumimoji="1" lang="en-US" altLang="zh-CN" sz="2400" b="1">
                <a:latin typeface="Arial" panose="020B0604020202020204" pitchFamily="34" charset="0"/>
              </a:rPr>
              <a:t>3</a:t>
            </a:r>
            <a:r>
              <a:rPr kumimoji="1" lang="zh-CN" altLang="en-US" sz="2400" b="1">
                <a:latin typeface="Arial" panose="020B0604020202020204" pitchFamily="34" charset="0"/>
              </a:rPr>
              <a:t>月</a:t>
            </a:r>
            <a:r>
              <a:rPr kumimoji="1" lang="en-US" altLang="zh-CN" sz="2400" b="1">
                <a:latin typeface="Arial" panose="020B0604020202020204" pitchFamily="34" charset="0"/>
              </a:rPr>
              <a:t>24</a:t>
            </a:r>
            <a:r>
              <a:rPr kumimoji="1" lang="zh-CN" altLang="en-US" sz="2400" b="1">
                <a:latin typeface="Arial" panose="020B0604020202020204" pitchFamily="34" charset="0"/>
              </a:rPr>
              <a:t>日开始，以美国为首的北约打着“人道主义干涉”的幌子，凭借占绝对优势的空中力量和高技术武器，对主权国家南斯拉夫联盟共和国</a:t>
            </a:r>
            <a:r>
              <a:rPr kumimoji="1" lang="en-US" altLang="zh-CN" sz="2400" b="1">
                <a:latin typeface="Arial" panose="020B0604020202020204" pitchFamily="34" charset="0"/>
              </a:rPr>
              <a:t>(</a:t>
            </a:r>
            <a:r>
              <a:rPr kumimoji="1" lang="zh-CN" altLang="en-US" sz="2400" b="1">
                <a:latin typeface="Arial" panose="020B0604020202020204" pitchFamily="34" charset="0"/>
              </a:rPr>
              <a:t>简称南联盟</a:t>
            </a:r>
            <a:r>
              <a:rPr kumimoji="1" lang="en-US" altLang="zh-CN" sz="2400" b="1">
                <a:latin typeface="Arial" panose="020B0604020202020204" pitchFamily="34" charset="0"/>
              </a:rPr>
              <a:t>)</a:t>
            </a:r>
            <a:r>
              <a:rPr kumimoji="1" lang="zh-CN" altLang="en-US" sz="2400" b="1">
                <a:latin typeface="Arial" panose="020B0604020202020204" pitchFamily="34" charset="0"/>
              </a:rPr>
              <a:t>进行持续</a:t>
            </a:r>
            <a:r>
              <a:rPr kumimoji="1" lang="en-US" altLang="zh-CN" sz="2400" b="1">
                <a:latin typeface="Arial" panose="020B0604020202020204" pitchFamily="34" charset="0"/>
              </a:rPr>
              <a:t>78</a:t>
            </a:r>
            <a:r>
              <a:rPr kumimoji="1" lang="zh-CN" altLang="en-US" sz="2400" b="1">
                <a:latin typeface="Arial" panose="020B0604020202020204" pitchFamily="34" charset="0"/>
              </a:rPr>
              <a:t>天的轰炸</a:t>
            </a:r>
            <a:r>
              <a:rPr kumimoji="1" lang="en-US" altLang="zh-CN" sz="2400" b="1">
                <a:latin typeface="Arial" panose="020B0604020202020204" pitchFamily="34" charset="0"/>
              </a:rPr>
              <a:t>. </a:t>
            </a:r>
          </a:p>
        </p:txBody>
      </p:sp>
    </p:spTree>
    <p:extLst>
      <p:ext uri="{BB962C8B-B14F-4D97-AF65-F5344CB8AC3E}">
        <p14:creationId xmlns:p14="http://schemas.microsoft.com/office/powerpoint/2010/main" val="539130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29699"/>
                                        </p:tgtEl>
                                        <p:attrNameLst>
                                          <p:attrName>style.visibility</p:attrName>
                                        </p:attrNameLst>
                                      </p:cBhvr>
                                      <p:to>
                                        <p:strVal val="visible"/>
                                      </p:to>
                                    </p:set>
                                    <p:anim by="(-#ppt_w*2)" calcmode="lin" valueType="num">
                                      <p:cBhvr rctx="PPT">
                                        <p:cTn id="13" dur="250" autoRev="1" fill="hold">
                                          <p:stCondLst>
                                            <p:cond delay="0"/>
                                          </p:stCondLst>
                                        </p:cTn>
                                        <p:tgtEl>
                                          <p:spTgt spid="29699"/>
                                        </p:tgtEl>
                                        <p:attrNameLst>
                                          <p:attrName>ppt_w</p:attrName>
                                        </p:attrNameLst>
                                      </p:cBhvr>
                                    </p:anim>
                                    <p:anim by="(#ppt_w*0.50)" calcmode="lin" valueType="num">
                                      <p:cBhvr>
                                        <p:cTn id="14" dur="250" decel="50000" autoRev="1" fill="hold">
                                          <p:stCondLst>
                                            <p:cond delay="0"/>
                                          </p:stCondLst>
                                        </p:cTn>
                                        <p:tgtEl>
                                          <p:spTgt spid="29699"/>
                                        </p:tgtEl>
                                        <p:attrNameLst>
                                          <p:attrName>ppt_x</p:attrName>
                                        </p:attrNameLst>
                                      </p:cBhvr>
                                    </p:anim>
                                    <p:anim from="(-#ppt_h/2)" to="(#ppt_y)" calcmode="lin" valueType="num">
                                      <p:cBhvr>
                                        <p:cTn id="15" dur="500" fill="hold">
                                          <p:stCondLst>
                                            <p:cond delay="0"/>
                                          </p:stCondLst>
                                        </p:cTn>
                                        <p:tgtEl>
                                          <p:spTgt spid="29699"/>
                                        </p:tgtEl>
                                        <p:attrNameLst>
                                          <p:attrName>ppt_y</p:attrName>
                                        </p:attrNameLst>
                                      </p:cBhvr>
                                    </p:anim>
                                    <p:animRot by="21600000">
                                      <p:cBhvr>
                                        <p:cTn id="16" dur="500" fill="hold">
                                          <p:stCondLst>
                                            <p:cond delay="0"/>
                                          </p:stCondLst>
                                        </p:cTn>
                                        <p:tgtEl>
                                          <p:spTgt spid="296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2299" y="3964481"/>
            <a:ext cx="8763000" cy="267765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1" hangingPunct="1">
              <a:buSzPct val="100000"/>
              <a:buFont typeface="Arial" panose="020B0604020202020204" pitchFamily="34" charset="0"/>
              <a:buNone/>
              <a:defRPr/>
            </a:pPr>
            <a:r>
              <a:rPr lang="zh-CN" altLang="en-US" sz="2400" b="1" dirty="0">
                <a:solidFill>
                  <a:srgbClr val="FF0000"/>
                </a:solidFill>
                <a:latin typeface="宋体" panose="02010600030101010101" pitchFamily="2" charset="-122"/>
                <a:ea typeface="宋体" panose="02010600030101010101" pitchFamily="2" charset="-122"/>
                <a:sym typeface="Arial" pitchFamily="34" charset="0"/>
              </a:rPr>
              <a:t>起因：南联盟共和国反对科索沃独立</a:t>
            </a:r>
          </a:p>
          <a:p>
            <a:pPr eaLnBrk="1" hangingPunct="1">
              <a:buSzPct val="100000"/>
              <a:buFont typeface="Arial" panose="020B0604020202020204" pitchFamily="34" charset="0"/>
              <a:buNone/>
              <a:defRPr/>
            </a:pPr>
            <a:r>
              <a:rPr lang="zh-CN" altLang="en-US" sz="2400" b="1" dirty="0">
                <a:solidFill>
                  <a:srgbClr val="FF0000"/>
                </a:solidFill>
                <a:latin typeface="宋体" panose="02010600030101010101" pitchFamily="2" charset="-122"/>
                <a:ea typeface="宋体" panose="02010600030101010101" pitchFamily="2" charset="-122"/>
                <a:sym typeface="Arial" pitchFamily="34" charset="0"/>
              </a:rPr>
              <a:t>进程：以美国为首的北约介入科索沃危机，并绕过联合国，对南联盟进行轰炸，致使</a:t>
            </a:r>
            <a:r>
              <a:rPr lang="en-US" altLang="zh-CN" sz="2400" b="1" dirty="0">
                <a:solidFill>
                  <a:srgbClr val="FF0000"/>
                </a:solidFill>
                <a:latin typeface="宋体" panose="02010600030101010101" pitchFamily="2" charset="-122"/>
                <a:ea typeface="宋体" panose="02010600030101010101" pitchFamily="2" charset="-122"/>
                <a:sym typeface="Arial" pitchFamily="34" charset="0"/>
              </a:rPr>
              <a:t>100</a:t>
            </a:r>
            <a:r>
              <a:rPr lang="zh-CN" altLang="en-US" sz="2400" b="1" dirty="0">
                <a:solidFill>
                  <a:srgbClr val="FF0000"/>
                </a:solidFill>
                <a:latin typeface="宋体" panose="02010600030101010101" pitchFamily="2" charset="-122"/>
                <a:ea typeface="宋体" panose="02010600030101010101" pitchFamily="2" charset="-122"/>
                <a:sym typeface="Arial" pitchFamily="34" charset="0"/>
              </a:rPr>
              <a:t>万科索沃人流离失所，许多无辜平民伤亡 。</a:t>
            </a:r>
          </a:p>
          <a:p>
            <a:pPr eaLnBrk="1" hangingPunct="1">
              <a:buSzPct val="100000"/>
              <a:buFont typeface="Arial" panose="020B0604020202020204" pitchFamily="34" charset="0"/>
              <a:buNone/>
              <a:defRPr/>
            </a:pPr>
            <a:r>
              <a:rPr lang="zh-CN" altLang="en-US" sz="2400" b="1" dirty="0">
                <a:solidFill>
                  <a:srgbClr val="FF0000"/>
                </a:solidFill>
                <a:latin typeface="宋体" panose="02010600030101010101" pitchFamily="2" charset="-122"/>
                <a:ea typeface="宋体" panose="02010600030101010101" pitchFamily="2" charset="-122"/>
                <a:sym typeface="Arial" pitchFamily="34" charset="0"/>
              </a:rPr>
              <a:t>对手：北约</a:t>
            </a:r>
            <a:r>
              <a:rPr lang="en-US" altLang="zh-CN" sz="2400" b="1" dirty="0">
                <a:solidFill>
                  <a:srgbClr val="FF0000"/>
                </a:solidFill>
                <a:latin typeface="宋体" panose="02010600030101010101" pitchFamily="2" charset="-122"/>
                <a:ea typeface="宋体" panose="02010600030101010101" pitchFamily="2" charset="-122"/>
                <a:sym typeface="Arial" pitchFamily="34" charset="0"/>
              </a:rPr>
              <a:t>VS</a:t>
            </a:r>
            <a:r>
              <a:rPr lang="zh-CN" altLang="en-US" sz="2400" b="1" dirty="0">
                <a:solidFill>
                  <a:srgbClr val="FF0000"/>
                </a:solidFill>
                <a:latin typeface="宋体" panose="02010600030101010101" pitchFamily="2" charset="-122"/>
                <a:ea typeface="宋体" panose="02010600030101010101" pitchFamily="2" charset="-122"/>
                <a:sym typeface="Arial" pitchFamily="34" charset="0"/>
              </a:rPr>
              <a:t>南联盟共和国</a:t>
            </a:r>
          </a:p>
          <a:p>
            <a:pPr eaLnBrk="1" hangingPunct="1">
              <a:buSzPct val="100000"/>
              <a:buFont typeface="Arial" panose="020B0604020202020204" pitchFamily="34" charset="0"/>
              <a:buNone/>
              <a:defRPr/>
            </a:pPr>
            <a:r>
              <a:rPr lang="zh-CN" altLang="en-US" sz="2400" b="1" dirty="0">
                <a:solidFill>
                  <a:srgbClr val="FF0000"/>
                </a:solidFill>
                <a:latin typeface="宋体" panose="02010600030101010101" pitchFamily="2" charset="-122"/>
                <a:ea typeface="宋体" panose="02010600030101010101" pitchFamily="2" charset="-122"/>
                <a:sym typeface="Arial" pitchFamily="34" charset="0"/>
              </a:rPr>
              <a:t>时间：1999年3月24日起共计78天轰炸。</a:t>
            </a:r>
          </a:p>
          <a:p>
            <a:pPr eaLnBrk="1" hangingPunct="1">
              <a:buSzPct val="100000"/>
              <a:buFont typeface="Arial" panose="020B0604020202020204" pitchFamily="34" charset="0"/>
              <a:buNone/>
              <a:defRPr/>
            </a:pPr>
            <a:r>
              <a:rPr lang="zh-CN" altLang="en-US" sz="2400" b="1" dirty="0">
                <a:solidFill>
                  <a:srgbClr val="FF0000"/>
                </a:solidFill>
                <a:latin typeface="宋体" panose="02010600030101010101" pitchFamily="2" charset="-122"/>
                <a:ea typeface="宋体" panose="02010600030101010101" pitchFamily="2" charset="-122"/>
                <a:sym typeface="Arial" pitchFamily="34" charset="0"/>
              </a:rPr>
              <a:t>结果：南联盟军警撤出科索沃。</a:t>
            </a:r>
            <a:endParaRPr lang="en-US" altLang="zh-CN" sz="2400" dirty="0">
              <a:solidFill>
                <a:srgbClr val="663300"/>
              </a:solidFill>
              <a:latin typeface="宋体" panose="02010600030101010101" pitchFamily="2" charset="-122"/>
              <a:ea typeface="宋体" panose="02010600030101010101" pitchFamily="2" charset="-122"/>
              <a:sym typeface="Arial" pitchFamily="34" charset="0"/>
            </a:endParaRPr>
          </a:p>
        </p:txBody>
      </p:sp>
      <p:pic>
        <p:nvPicPr>
          <p:cNvPr id="14339" name="Picture 3" descr="1144829135[1]"/>
          <p:cNvPicPr>
            <a:picLocks noChangeAspect="1" noChangeArrowheads="1"/>
          </p:cNvPicPr>
          <p:nvPr/>
        </p:nvPicPr>
        <p:blipFill>
          <a:blip r:embed="rId2">
            <a:extLst>
              <a:ext uri="{28A0092B-C50C-407E-A947-70E740481C1C}">
                <a14:useLocalDpi xmlns:a14="http://schemas.microsoft.com/office/drawing/2010/main" val="0"/>
              </a:ext>
            </a:extLst>
          </a:blip>
          <a:srcRect b="5659"/>
          <a:stretch>
            <a:fillRect/>
          </a:stretch>
        </p:blipFill>
        <p:spPr bwMode="auto">
          <a:xfrm>
            <a:off x="92299" y="0"/>
            <a:ext cx="3810000" cy="296214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 Box 3"/>
          <p:cNvSpPr txBox="1">
            <a:spLocks noChangeArrowheads="1"/>
          </p:cNvSpPr>
          <p:nvPr/>
        </p:nvSpPr>
        <p:spPr bwMode="auto">
          <a:xfrm>
            <a:off x="4759818" y="697641"/>
            <a:ext cx="7140261" cy="304698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500" b="1" dirty="0">
                <a:sym typeface="Arial" panose="020B0604020202020204" pitchFamily="34" charset="0"/>
              </a:rPr>
              <a:t>       </a:t>
            </a:r>
            <a:r>
              <a:rPr lang="zh-CN" altLang="en-US" sz="2400" b="1" dirty="0">
                <a:sym typeface="Arial" panose="020B0604020202020204" pitchFamily="34" charset="0"/>
              </a:rPr>
              <a:t>南联盟地处巴尔干半岛西北，战略地位十分重要，是北约向东扩张的严重障碍。科索沃是南斯拉夫联盟塞尔维亚共和国的一个自治省，人口</a:t>
            </a:r>
            <a:r>
              <a:rPr lang="en-US" altLang="zh-CN" sz="2400" b="1" dirty="0">
                <a:sym typeface="Arial" panose="020B0604020202020204" pitchFamily="34" charset="0"/>
              </a:rPr>
              <a:t>200</a:t>
            </a:r>
            <a:r>
              <a:rPr lang="zh-CN" altLang="en-US" sz="2400" b="1" dirty="0">
                <a:sym typeface="Arial" panose="020B0604020202020204" pitchFamily="34" charset="0"/>
              </a:rPr>
              <a:t>万，阿尔巴尼亚族人占</a:t>
            </a:r>
            <a:r>
              <a:rPr lang="en-US" altLang="zh-CN" sz="2400" b="1" dirty="0">
                <a:sym typeface="Arial" panose="020B0604020202020204" pitchFamily="34" charset="0"/>
              </a:rPr>
              <a:t>90%</a:t>
            </a:r>
            <a:r>
              <a:rPr lang="zh-CN" altLang="en-US" sz="2400" b="1" dirty="0">
                <a:sym typeface="Arial" panose="020B0604020202020204" pitchFamily="34" charset="0"/>
              </a:rPr>
              <a:t>左右。在东欧剧变和南斯拉夫联邦逐渐解体的影响下，阿族人自行组织“议会”，成立“共和国”，选举“总统”，要求脱离南联盟独立。科索沃危机是南联盟内部民族矛盾和国际影响造成的。</a:t>
            </a:r>
          </a:p>
        </p:txBody>
      </p:sp>
    </p:spTree>
    <p:extLst>
      <p:ext uri="{BB962C8B-B14F-4D97-AF65-F5344CB8AC3E}">
        <p14:creationId xmlns:p14="http://schemas.microsoft.com/office/powerpoint/2010/main" val="1842872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竹蜻蜓"/>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8388" y="0"/>
            <a:ext cx="165576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ChangeArrowheads="1"/>
          </p:cNvSpPr>
          <p:nvPr/>
        </p:nvSpPr>
        <p:spPr bwMode="auto">
          <a:xfrm>
            <a:off x="1069659" y="269878"/>
            <a:ext cx="364394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zh-CN" altLang="en-US" sz="4400" b="1" dirty="0" smtClean="0">
                <a:latin typeface="Arial" panose="020B0604020202020204" pitchFamily="34" charset="0"/>
                <a:ea typeface="隶书" panose="02010509060101010101" pitchFamily="49" charset="-122"/>
              </a:rPr>
              <a:t>科</a:t>
            </a:r>
            <a:r>
              <a:rPr kumimoji="1" lang="zh-CN" altLang="en-US" sz="4400" b="1" dirty="0">
                <a:latin typeface="Arial" panose="020B0604020202020204" pitchFamily="34" charset="0"/>
                <a:ea typeface="隶书" panose="02010509060101010101" pitchFamily="49" charset="-122"/>
              </a:rPr>
              <a:t>索沃战争：</a:t>
            </a:r>
            <a:r>
              <a:rPr kumimoji="1" lang="zh-CN" altLang="en-US" dirty="0">
                <a:latin typeface="Arial" panose="020B0604020202020204" pitchFamily="34" charset="0"/>
              </a:rPr>
              <a:t> </a:t>
            </a:r>
          </a:p>
        </p:txBody>
      </p:sp>
      <p:sp>
        <p:nvSpPr>
          <p:cNvPr id="31748" name="Rectangle 4"/>
          <p:cNvSpPr>
            <a:spLocks noChangeArrowheads="1"/>
          </p:cNvSpPr>
          <p:nvPr/>
        </p:nvSpPr>
        <p:spPr bwMode="auto">
          <a:xfrm>
            <a:off x="2424114" y="981075"/>
            <a:ext cx="2771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zh-CN" altLang="en-US" sz="3600" b="1">
                <a:latin typeface="宋体" panose="02010600030101010101" pitchFamily="2" charset="-122"/>
              </a:rPr>
              <a:t>（</a:t>
            </a:r>
            <a:r>
              <a:rPr kumimoji="1" lang="en-US" altLang="zh-CN" sz="3600" b="1">
                <a:latin typeface="宋体" panose="02010600030101010101" pitchFamily="2" charset="-122"/>
              </a:rPr>
              <a:t>1</a:t>
            </a:r>
            <a:r>
              <a:rPr kumimoji="1" lang="zh-CN" altLang="en-US" sz="3600" b="1">
                <a:latin typeface="宋体" panose="02010600030101010101" pitchFamily="2" charset="-122"/>
              </a:rPr>
              <a:t>）概况：</a:t>
            </a:r>
            <a:r>
              <a:rPr kumimoji="1" lang="zh-CN" altLang="en-US">
                <a:latin typeface="Arial" panose="020B0604020202020204" pitchFamily="34" charset="0"/>
              </a:rPr>
              <a:t> </a:t>
            </a:r>
          </a:p>
        </p:txBody>
      </p:sp>
      <p:sp>
        <p:nvSpPr>
          <p:cNvPr id="31749" name="Rectangle 5"/>
          <p:cNvSpPr>
            <a:spLocks noChangeArrowheads="1"/>
          </p:cNvSpPr>
          <p:nvPr/>
        </p:nvSpPr>
        <p:spPr bwMode="auto">
          <a:xfrm>
            <a:off x="1774825" y="1615948"/>
            <a:ext cx="835183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algn="ctr" eaLnBrk="1" hangingPunct="1"/>
            <a:r>
              <a:rPr kumimoji="1" lang="en-US" altLang="zh-CN" sz="3200" b="1" dirty="0">
                <a:latin typeface="宋体" panose="02010600030101010101" pitchFamily="2" charset="-122"/>
              </a:rPr>
              <a:t>    ①1999</a:t>
            </a:r>
            <a:r>
              <a:rPr kumimoji="1" lang="zh-CN" altLang="en-US" sz="3200" b="1" dirty="0">
                <a:latin typeface="宋体" panose="02010600030101010101" pitchFamily="2" charset="-122"/>
              </a:rPr>
              <a:t>年</a:t>
            </a:r>
            <a:r>
              <a:rPr kumimoji="1" lang="en-US" altLang="zh-CN" sz="3200" b="1" dirty="0">
                <a:latin typeface="宋体" panose="02010600030101010101" pitchFamily="2" charset="-122"/>
              </a:rPr>
              <a:t>3</a:t>
            </a:r>
            <a:r>
              <a:rPr kumimoji="1" lang="zh-CN" altLang="en-US" sz="3200" b="1" dirty="0">
                <a:latin typeface="宋体" panose="02010600030101010101" pitchFamily="2" charset="-122"/>
              </a:rPr>
              <a:t>月</a:t>
            </a:r>
            <a:r>
              <a:rPr kumimoji="1" lang="en-US" altLang="zh-CN" sz="3200" b="1" dirty="0">
                <a:latin typeface="宋体" panose="02010600030101010101" pitchFamily="2" charset="-122"/>
              </a:rPr>
              <a:t>24</a:t>
            </a:r>
            <a:r>
              <a:rPr kumimoji="1" lang="zh-CN" altLang="en-US" sz="3200" b="1" dirty="0">
                <a:latin typeface="宋体" panose="02010600030101010101" pitchFamily="2" charset="-122"/>
              </a:rPr>
              <a:t>日开始，</a:t>
            </a:r>
            <a:r>
              <a:rPr kumimoji="1" lang="zh-CN" altLang="en-US" sz="3200" b="1" dirty="0">
                <a:solidFill>
                  <a:srgbClr val="EC1423"/>
                </a:solidFill>
                <a:latin typeface="宋体" panose="02010600030101010101" pitchFamily="2" charset="-122"/>
                <a:hlinkClick r:id="rId4" action="ppaction://hlinksldjump"/>
              </a:rPr>
              <a:t>美国为首的北约对主权国家南斯拉夫联盟用兵，持续了</a:t>
            </a:r>
            <a:r>
              <a:rPr kumimoji="1" lang="en-US" altLang="zh-CN" sz="3200" b="1" dirty="0">
                <a:solidFill>
                  <a:srgbClr val="EC1423"/>
                </a:solidFill>
                <a:latin typeface="宋体" panose="02010600030101010101" pitchFamily="2" charset="-122"/>
                <a:hlinkClick r:id="rId4" action="ppaction://hlinksldjump"/>
              </a:rPr>
              <a:t>78</a:t>
            </a:r>
            <a:r>
              <a:rPr kumimoji="1" lang="zh-CN" altLang="en-US" sz="3200" b="1" dirty="0">
                <a:solidFill>
                  <a:srgbClr val="EC1423"/>
                </a:solidFill>
                <a:latin typeface="宋体" panose="02010600030101010101" pitchFamily="2" charset="-122"/>
                <a:hlinkClick r:id="rId4" action="ppaction://hlinksldjump"/>
              </a:rPr>
              <a:t>天的轰炸，南斯拉夫联盟不得不全面让步，接受　　和平协议，彻底丧失了对科索沃的控制权。</a:t>
            </a:r>
            <a:endParaRPr kumimoji="1" lang="zh-CN" altLang="en-US" sz="3200" b="1" dirty="0">
              <a:solidFill>
                <a:srgbClr val="EC1423"/>
              </a:solidFill>
              <a:latin typeface="宋体" panose="02010600030101010101" pitchFamily="2" charset="-122"/>
            </a:endParaRPr>
          </a:p>
          <a:p>
            <a:pPr algn="ctr" eaLnBrk="1" hangingPunct="1"/>
            <a:endParaRPr kumimoji="1" lang="en-US" altLang="zh-CN" sz="3200" b="1" dirty="0">
              <a:latin typeface="宋体" panose="02010600030101010101" pitchFamily="2" charset="-122"/>
            </a:endParaRPr>
          </a:p>
        </p:txBody>
      </p:sp>
      <p:sp>
        <p:nvSpPr>
          <p:cNvPr id="31750" name="Rectangle 6"/>
          <p:cNvSpPr>
            <a:spLocks noChangeArrowheads="1"/>
          </p:cNvSpPr>
          <p:nvPr/>
        </p:nvSpPr>
        <p:spPr bwMode="auto">
          <a:xfrm>
            <a:off x="1992313" y="3716338"/>
            <a:ext cx="8064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3200" b="1" dirty="0">
                <a:latin typeface="Arial" panose="020B0604020202020204" pitchFamily="34" charset="0"/>
              </a:rPr>
              <a:t>      ②1999</a:t>
            </a:r>
            <a:r>
              <a:rPr kumimoji="1" lang="zh-CN" altLang="en-US" sz="3200" b="1" dirty="0">
                <a:latin typeface="Arial" panose="020B0604020202020204" pitchFamily="34" charset="0"/>
              </a:rPr>
              <a:t>年</a:t>
            </a:r>
            <a:r>
              <a:rPr kumimoji="1" lang="en-US" altLang="zh-CN" sz="3200" b="1" dirty="0">
                <a:latin typeface="Arial" panose="020B0604020202020204" pitchFamily="34" charset="0"/>
              </a:rPr>
              <a:t>5</a:t>
            </a:r>
            <a:r>
              <a:rPr kumimoji="1" lang="zh-CN" altLang="en-US" sz="3200" b="1" dirty="0">
                <a:latin typeface="Arial" panose="020B0604020202020204" pitchFamily="34" charset="0"/>
              </a:rPr>
              <a:t>月</a:t>
            </a:r>
            <a:r>
              <a:rPr kumimoji="1" lang="en-US" altLang="zh-CN" sz="3200" b="1" dirty="0">
                <a:latin typeface="Arial" panose="020B0604020202020204" pitchFamily="34" charset="0"/>
              </a:rPr>
              <a:t>8</a:t>
            </a:r>
            <a:r>
              <a:rPr kumimoji="1" lang="zh-CN" altLang="en-US" sz="3200" b="1" dirty="0">
                <a:latin typeface="Arial" panose="020B0604020202020204" pitchFamily="34" charset="0"/>
              </a:rPr>
              <a:t>日，北约轰炸</a:t>
            </a:r>
            <a:r>
              <a:rPr kumimoji="1" lang="zh-CN" altLang="en-US" sz="3200" b="1" dirty="0">
                <a:latin typeface="Arial" panose="020B0604020202020204" pitchFamily="34" charset="0"/>
                <a:hlinkClick r:id="rId5" action="ppaction://hlinksldjump"/>
              </a:rPr>
              <a:t>中国驻南联盟大使馆，侵犯中国主权</a:t>
            </a:r>
            <a:endParaRPr kumimoji="1" lang="zh-CN" altLang="en-US" sz="3200" b="1" dirty="0">
              <a:latin typeface="Arial" panose="020B0604020202020204" pitchFamily="34" charset="0"/>
            </a:endParaRPr>
          </a:p>
        </p:txBody>
      </p:sp>
      <p:sp>
        <p:nvSpPr>
          <p:cNvPr id="31751" name="Rectangle 7"/>
          <p:cNvSpPr>
            <a:spLocks noChangeArrowheads="1"/>
          </p:cNvSpPr>
          <p:nvPr/>
        </p:nvSpPr>
        <p:spPr bwMode="auto">
          <a:xfrm>
            <a:off x="2063750" y="5516563"/>
            <a:ext cx="828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zh-CN" altLang="en-US" sz="3200" b="1">
                <a:latin typeface="华文中宋" panose="02010600040101010101" pitchFamily="2" charset="-122"/>
                <a:ea typeface="华文中宋" panose="02010600040101010101" pitchFamily="2" charset="-122"/>
              </a:rPr>
              <a:t>有人认为北约是为了维护人权和正义才轰炸南联盟的，</a:t>
            </a:r>
            <a:r>
              <a:rPr kumimoji="1" lang="zh-CN" altLang="en-US" sz="3200" b="1">
                <a:latin typeface="华文中宋" panose="02010600040101010101" pitchFamily="2" charset="-122"/>
                <a:ea typeface="华文中宋" panose="02010600040101010101" pitchFamily="2" charset="-122"/>
                <a:hlinkClick r:id="rId6" action="ppaction://hlinksldjump"/>
              </a:rPr>
              <a:t>你认为这种看法对吗</a:t>
            </a:r>
            <a:r>
              <a:rPr kumimoji="1" lang="en-US" altLang="zh-CN" sz="3200" b="1">
                <a:latin typeface="华文中宋" panose="02010600040101010101" pitchFamily="2" charset="-122"/>
                <a:ea typeface="华文中宋" panose="02010600040101010101" pitchFamily="2" charset="-122"/>
                <a:hlinkClick r:id="rId6" action="ppaction://hlinksldjump"/>
              </a:rPr>
              <a:t>?</a:t>
            </a:r>
            <a:endParaRPr kumimoji="1" lang="en-US" altLang="zh-CN" sz="3200" b="1">
              <a:latin typeface="华文中宋" panose="02010600040101010101" pitchFamily="2" charset="-122"/>
              <a:ea typeface="华文中宋" panose="02010600040101010101" pitchFamily="2" charset="-122"/>
            </a:endParaRPr>
          </a:p>
        </p:txBody>
      </p:sp>
      <p:sp>
        <p:nvSpPr>
          <p:cNvPr id="31752" name="WordArt 8"/>
          <p:cNvSpPr>
            <a:spLocks noChangeArrowheads="1" noChangeShapeType="1" noTextEdit="1"/>
          </p:cNvSpPr>
          <p:nvPr/>
        </p:nvSpPr>
        <p:spPr bwMode="auto">
          <a:xfrm>
            <a:off x="1774826" y="4868863"/>
            <a:ext cx="2233613" cy="647700"/>
          </a:xfrm>
          <a:prstGeom prst="rect">
            <a:avLst/>
          </a:prstGeom>
        </p:spPr>
        <p:txBody>
          <a:bodyPr wrap="none" fromWordArt="1">
            <a:prstTxWarp prst="textPlain">
              <a:avLst>
                <a:gd name="adj" fmla="val 50000"/>
              </a:avLst>
            </a:prstTxWarp>
          </a:bodyPr>
          <a:lstStyle/>
          <a:p>
            <a:pPr algn="ctr"/>
            <a:r>
              <a:rPr lang="zh-CN" altLang="en-US" sz="3600" kern="10">
                <a:ln w="34925">
                  <a:solidFill>
                    <a:srgbClr val="FF0000"/>
                  </a:solidFill>
                  <a:round/>
                  <a:headEnd/>
                  <a:tailEnd/>
                </a:ln>
                <a:solidFill>
                  <a:srgbClr val="FF0000"/>
                </a:solidFill>
                <a:effectLst>
                  <a:outerShdw dist="35921" dir="2700000" algn="ctr" rotWithShape="0">
                    <a:srgbClr val="990000"/>
                  </a:outerShdw>
                </a:effectLst>
                <a:latin typeface="宋体" panose="02010600030101010101" pitchFamily="2" charset="-122"/>
              </a:rPr>
              <a:t>你说我说</a:t>
            </a:r>
          </a:p>
        </p:txBody>
      </p:sp>
    </p:spTree>
    <p:extLst>
      <p:ext uri="{BB962C8B-B14F-4D97-AF65-F5344CB8AC3E}">
        <p14:creationId xmlns:p14="http://schemas.microsoft.com/office/powerpoint/2010/main" val="16940727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1000" fill="hold"/>
                                        <p:tgtEl>
                                          <p:spTgt spid="31748"/>
                                        </p:tgtEl>
                                        <p:attrNameLst>
                                          <p:attrName>ppt_w</p:attrName>
                                        </p:attrNameLst>
                                      </p:cBhvr>
                                      <p:tavLst>
                                        <p:tav tm="0">
                                          <p:val>
                                            <p:fltVal val="0"/>
                                          </p:val>
                                        </p:tav>
                                        <p:tav tm="100000">
                                          <p:val>
                                            <p:strVal val="#ppt_w"/>
                                          </p:val>
                                        </p:tav>
                                      </p:tavLst>
                                    </p:anim>
                                    <p:anim calcmode="lin" valueType="num">
                                      <p:cBhvr>
                                        <p:cTn id="13" dur="1000" fill="hold"/>
                                        <p:tgtEl>
                                          <p:spTgt spid="31748"/>
                                        </p:tgtEl>
                                        <p:attrNameLst>
                                          <p:attrName>ppt_h</p:attrName>
                                        </p:attrNameLst>
                                      </p:cBhvr>
                                      <p:tavLst>
                                        <p:tav tm="0">
                                          <p:val>
                                            <p:fltVal val="0"/>
                                          </p:val>
                                        </p:tav>
                                        <p:tav tm="100000">
                                          <p:val>
                                            <p:strVal val="#ppt_h"/>
                                          </p:val>
                                        </p:tav>
                                      </p:tavLst>
                                    </p:anim>
                                    <p:anim calcmode="lin" valueType="num">
                                      <p:cBhvr>
                                        <p:cTn id="14" dur="1000" fill="hold"/>
                                        <p:tgtEl>
                                          <p:spTgt spid="3174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17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31749"/>
                                        </p:tgtEl>
                                        <p:attrNameLst>
                                          <p:attrName>style.visibility</p:attrName>
                                        </p:attrNameLst>
                                      </p:cBhvr>
                                      <p:to>
                                        <p:strVal val="visible"/>
                                      </p:to>
                                    </p:set>
                                    <p:anim calcmode="discrete" valueType="clr">
                                      <p:cBhvr override="childStyle">
                                        <p:cTn id="20" dur="80"/>
                                        <p:tgtEl>
                                          <p:spTgt spid="31749"/>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1749"/>
                                        </p:tgtEl>
                                        <p:attrNameLst>
                                          <p:attrName>fillcolor</p:attrName>
                                        </p:attrNameLst>
                                      </p:cBhvr>
                                      <p:tavLst>
                                        <p:tav tm="0">
                                          <p:val>
                                            <p:clrVal>
                                              <a:schemeClr val="accent2"/>
                                            </p:clrVal>
                                          </p:val>
                                        </p:tav>
                                        <p:tav tm="50000">
                                          <p:val>
                                            <p:clrVal>
                                              <a:schemeClr val="hlink"/>
                                            </p:clrVal>
                                          </p:val>
                                        </p:tav>
                                      </p:tavLst>
                                    </p:anim>
                                    <p:set>
                                      <p:cBhvr>
                                        <p:cTn id="22" dur="80"/>
                                        <p:tgtEl>
                                          <p:spTgt spid="31749"/>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1750"/>
                                        </p:tgtEl>
                                        <p:attrNameLst>
                                          <p:attrName>style.visibility</p:attrName>
                                        </p:attrNameLst>
                                      </p:cBhvr>
                                      <p:to>
                                        <p:strVal val="visible"/>
                                      </p:to>
                                    </p:set>
                                    <p:anim calcmode="discrete" valueType="clr">
                                      <p:cBhvr override="childStyle">
                                        <p:cTn id="27" dur="80"/>
                                        <p:tgtEl>
                                          <p:spTgt spid="3175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1750"/>
                                        </p:tgtEl>
                                        <p:attrNameLst>
                                          <p:attrName>fillcolor</p:attrName>
                                        </p:attrNameLst>
                                      </p:cBhvr>
                                      <p:tavLst>
                                        <p:tav tm="0">
                                          <p:val>
                                            <p:clrVal>
                                              <a:schemeClr val="accent2"/>
                                            </p:clrVal>
                                          </p:val>
                                        </p:tav>
                                        <p:tav tm="50000">
                                          <p:val>
                                            <p:clrVal>
                                              <a:schemeClr val="hlink"/>
                                            </p:clrVal>
                                          </p:val>
                                        </p:tav>
                                      </p:tavLst>
                                    </p:anim>
                                    <p:set>
                                      <p:cBhvr>
                                        <p:cTn id="29" dur="80"/>
                                        <p:tgtEl>
                                          <p:spTgt spid="31750"/>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31752"/>
                                        </p:tgtEl>
                                        <p:attrNameLst>
                                          <p:attrName>style.visibility</p:attrName>
                                        </p:attrNameLst>
                                      </p:cBhvr>
                                      <p:to>
                                        <p:strVal val="visible"/>
                                      </p:to>
                                    </p:set>
                                    <p:animEffect transition="in" filter="slide(fromTop)">
                                      <p:cBhvr>
                                        <p:cTn id="34" dur="500"/>
                                        <p:tgtEl>
                                          <p:spTgt spid="31752"/>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1751"/>
                                        </p:tgtEl>
                                        <p:attrNameLst>
                                          <p:attrName>style.visibility</p:attrName>
                                        </p:attrNameLst>
                                      </p:cBhvr>
                                      <p:to>
                                        <p:strVal val="visible"/>
                                      </p:to>
                                    </p:set>
                                    <p:anim by="(-#ppt_w*2)" calcmode="lin" valueType="num">
                                      <p:cBhvr rctx="PPT">
                                        <p:cTn id="39" dur="250" autoRev="1" fill="hold">
                                          <p:stCondLst>
                                            <p:cond delay="0"/>
                                          </p:stCondLst>
                                        </p:cTn>
                                        <p:tgtEl>
                                          <p:spTgt spid="31751"/>
                                        </p:tgtEl>
                                        <p:attrNameLst>
                                          <p:attrName>ppt_w</p:attrName>
                                        </p:attrNameLst>
                                      </p:cBhvr>
                                    </p:anim>
                                    <p:anim by="(#ppt_w*0.50)" calcmode="lin" valueType="num">
                                      <p:cBhvr>
                                        <p:cTn id="40" dur="250" decel="50000" autoRev="1" fill="hold">
                                          <p:stCondLst>
                                            <p:cond delay="0"/>
                                          </p:stCondLst>
                                        </p:cTn>
                                        <p:tgtEl>
                                          <p:spTgt spid="31751"/>
                                        </p:tgtEl>
                                        <p:attrNameLst>
                                          <p:attrName>ppt_x</p:attrName>
                                        </p:attrNameLst>
                                      </p:cBhvr>
                                    </p:anim>
                                    <p:anim from="(-#ppt_h/2)" to="(#ppt_y)" calcmode="lin" valueType="num">
                                      <p:cBhvr>
                                        <p:cTn id="41" dur="500" fill="hold">
                                          <p:stCondLst>
                                            <p:cond delay="0"/>
                                          </p:stCondLst>
                                        </p:cTn>
                                        <p:tgtEl>
                                          <p:spTgt spid="31751"/>
                                        </p:tgtEl>
                                        <p:attrNameLst>
                                          <p:attrName>ppt_y</p:attrName>
                                        </p:attrNameLst>
                                      </p:cBhvr>
                                    </p:anim>
                                    <p:animRot by="21600000">
                                      <p:cBhvr>
                                        <p:cTn id="42" dur="500" fill="hold">
                                          <p:stCondLst>
                                            <p:cond delay="0"/>
                                          </p:stCondLst>
                                        </p:cTn>
                                        <p:tgtEl>
                                          <p:spTgt spid="317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49" grpId="0"/>
      <p:bldP spid="31750" grpId="0"/>
      <p:bldP spid="31751" grpId="0"/>
      <p:bldP spid="317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1524000" y="260350"/>
            <a:ext cx="9144000" cy="6597650"/>
          </a:xfrm>
        </p:spPr>
        <p:txBody>
          <a:bodyPr/>
          <a:lstStyle/>
          <a:p>
            <a:pPr eaLnBrk="1" hangingPunct="1">
              <a:lnSpc>
                <a:spcPct val="90000"/>
              </a:lnSpc>
            </a:pPr>
            <a:r>
              <a:rPr lang="zh-CN" altLang="en-US" b="1" dirty="0" smtClean="0"/>
              <a:t>这种看法不对。</a:t>
            </a:r>
          </a:p>
          <a:p>
            <a:pPr eaLnBrk="1" hangingPunct="1">
              <a:lnSpc>
                <a:spcPct val="90000"/>
              </a:lnSpc>
            </a:pPr>
            <a:r>
              <a:rPr lang="zh-CN" altLang="en-US" b="1" dirty="0" smtClean="0"/>
              <a:t>因为以美国为首的北约打着捍卫</a:t>
            </a:r>
            <a:r>
              <a:rPr lang="zh-CN" altLang="en-US" b="1" dirty="0" smtClean="0">
                <a:latin typeface="宋体" panose="02010600030101010101" pitchFamily="2" charset="-122"/>
              </a:rPr>
              <a:t>“</a:t>
            </a:r>
            <a:r>
              <a:rPr lang="zh-CN" altLang="en-US" b="1" dirty="0" smtClean="0"/>
              <a:t>人权</a:t>
            </a:r>
            <a:r>
              <a:rPr lang="zh-CN" altLang="en-US" b="1" dirty="0" smtClean="0">
                <a:latin typeface="宋体" panose="02010600030101010101" pitchFamily="2" charset="-122"/>
              </a:rPr>
              <a:t>”</a:t>
            </a:r>
            <a:r>
              <a:rPr lang="zh-CN" altLang="en-US" b="1" dirty="0" smtClean="0"/>
              <a:t>和维护</a:t>
            </a:r>
            <a:r>
              <a:rPr lang="zh-CN" altLang="en-US" b="1" dirty="0" smtClean="0">
                <a:latin typeface="宋体" panose="02010600030101010101" pitchFamily="2" charset="-122"/>
              </a:rPr>
              <a:t>“</a:t>
            </a:r>
            <a:r>
              <a:rPr lang="zh-CN" altLang="en-US" b="1" dirty="0" smtClean="0"/>
              <a:t>正义</a:t>
            </a:r>
            <a:r>
              <a:rPr lang="zh-CN" altLang="en-US" b="1" dirty="0" smtClean="0">
                <a:latin typeface="宋体" panose="02010600030101010101" pitchFamily="2" charset="-122"/>
              </a:rPr>
              <a:t>”</a:t>
            </a:r>
            <a:r>
              <a:rPr lang="zh-CN" altLang="en-US" b="1" dirty="0" smtClean="0"/>
              <a:t>的旗号，对主权国家南斯拉夫联盟进行了轰炸，严重违背了国际法基本原则。</a:t>
            </a:r>
          </a:p>
          <a:p>
            <a:pPr eaLnBrk="1" hangingPunct="1">
              <a:lnSpc>
                <a:spcPct val="90000"/>
              </a:lnSpc>
            </a:pPr>
            <a:r>
              <a:rPr lang="zh-CN" altLang="en-US" b="1" dirty="0" smtClean="0"/>
              <a:t>以美国为首的北约对南联盟的轰炸，不仅侵犯了南联盟的主权，给南联盟人民的生产生活带来了灾难，而且对欧洲与世界和平造成了严重的危害和威胁。</a:t>
            </a:r>
          </a:p>
          <a:p>
            <a:pPr eaLnBrk="1" hangingPunct="1">
              <a:lnSpc>
                <a:spcPct val="90000"/>
              </a:lnSpc>
            </a:pPr>
            <a:r>
              <a:rPr lang="zh-CN" altLang="en-US" b="1" dirty="0" smtClean="0"/>
              <a:t>因此</a:t>
            </a:r>
            <a:r>
              <a:rPr lang="zh-CN" altLang="en-US" b="1" dirty="0"/>
              <a:t>，</a:t>
            </a:r>
            <a:r>
              <a:rPr lang="zh-CN" altLang="en-US" b="1" dirty="0" smtClean="0"/>
              <a:t>美国所谓的</a:t>
            </a:r>
            <a:r>
              <a:rPr lang="zh-CN" altLang="en-US" b="1" dirty="0" smtClean="0">
                <a:latin typeface="宋体" panose="02010600030101010101" pitchFamily="2" charset="-122"/>
              </a:rPr>
              <a:t>“</a:t>
            </a:r>
            <a:r>
              <a:rPr lang="zh-CN" altLang="en-US" b="1" dirty="0" smtClean="0"/>
              <a:t>人权</a:t>
            </a:r>
            <a:r>
              <a:rPr lang="zh-CN" altLang="en-US" b="1" dirty="0" smtClean="0">
                <a:latin typeface="宋体" panose="02010600030101010101" pitchFamily="2" charset="-122"/>
              </a:rPr>
              <a:t>”</a:t>
            </a:r>
            <a:r>
              <a:rPr lang="zh-CN" altLang="en-US" b="1" dirty="0" smtClean="0"/>
              <a:t>和</a:t>
            </a:r>
            <a:r>
              <a:rPr lang="zh-CN" altLang="en-US" b="1" dirty="0" smtClean="0">
                <a:latin typeface="宋体" panose="02010600030101010101" pitchFamily="2" charset="-122"/>
              </a:rPr>
              <a:t>“</a:t>
            </a:r>
            <a:r>
              <a:rPr lang="zh-CN" altLang="en-US" b="1" dirty="0" smtClean="0"/>
              <a:t>正义</a:t>
            </a:r>
            <a:r>
              <a:rPr lang="zh-CN" altLang="en-US" b="1" dirty="0" smtClean="0">
                <a:latin typeface="宋体" panose="02010600030101010101" pitchFamily="2" charset="-122"/>
              </a:rPr>
              <a:t>”</a:t>
            </a:r>
            <a:r>
              <a:rPr lang="zh-CN" altLang="en-US" b="1" dirty="0" smtClean="0"/>
              <a:t>，是美国企图利用它作为世界上唯一的超级大国地位加紧推行霸权主义，实施自己称霸世界的野心，最终实现领导世界的全球战略目标。</a:t>
            </a:r>
          </a:p>
          <a:p>
            <a:pPr eaLnBrk="1" hangingPunct="1">
              <a:lnSpc>
                <a:spcPct val="90000"/>
              </a:lnSpc>
            </a:pPr>
            <a:r>
              <a:rPr lang="zh-CN" altLang="en-US" b="1" dirty="0" smtClean="0"/>
              <a:t>我们一定要反对霸权主义，维护世界和平！</a:t>
            </a:r>
          </a:p>
        </p:txBody>
      </p:sp>
    </p:spTree>
    <p:extLst>
      <p:ext uri="{BB962C8B-B14F-4D97-AF65-F5344CB8AC3E}">
        <p14:creationId xmlns:p14="http://schemas.microsoft.com/office/powerpoint/2010/main" val="22552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5714">
                                            <p:txEl>
                                              <p:pRg st="0" end="0"/>
                                            </p:txEl>
                                          </p:spTgt>
                                        </p:tgtEl>
                                        <p:attrNameLst>
                                          <p:attrName>style.visibility</p:attrName>
                                        </p:attrNameLst>
                                      </p:cBhvr>
                                      <p:to>
                                        <p:strVal val="visible"/>
                                      </p:to>
                                    </p:set>
                                    <p:anim calcmode="discrete" valueType="clr">
                                      <p:cBhvr override="childStyle">
                                        <p:cTn id="7" dur="80"/>
                                        <p:tgtEl>
                                          <p:spTgt spid="1157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1571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5714">
                                            <p:txEl>
                                              <p:pRg st="1" end="1"/>
                                            </p:txEl>
                                          </p:spTgt>
                                        </p:tgtEl>
                                        <p:attrNameLst>
                                          <p:attrName>style.visibility</p:attrName>
                                        </p:attrNameLst>
                                      </p:cBhvr>
                                      <p:to>
                                        <p:strVal val="visible"/>
                                      </p:to>
                                    </p:set>
                                    <p:anim calcmode="discrete" valueType="clr">
                                      <p:cBhvr override="childStyle">
                                        <p:cTn id="14" dur="80"/>
                                        <p:tgtEl>
                                          <p:spTgt spid="1157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571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15714">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15714">
                                            <p:txEl>
                                              <p:pRg st="2" end="2"/>
                                            </p:txEl>
                                          </p:spTgt>
                                        </p:tgtEl>
                                        <p:attrNameLst>
                                          <p:attrName>style.visibility</p:attrName>
                                        </p:attrNameLst>
                                      </p:cBhvr>
                                      <p:to>
                                        <p:strVal val="visible"/>
                                      </p:to>
                                    </p:set>
                                    <p:anim calcmode="discrete" valueType="clr">
                                      <p:cBhvr override="childStyle">
                                        <p:cTn id="21" dur="80"/>
                                        <p:tgtEl>
                                          <p:spTgt spid="1157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571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15714">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15714">
                                            <p:txEl>
                                              <p:pRg st="3" end="3"/>
                                            </p:txEl>
                                          </p:spTgt>
                                        </p:tgtEl>
                                        <p:attrNameLst>
                                          <p:attrName>style.visibility</p:attrName>
                                        </p:attrNameLst>
                                      </p:cBhvr>
                                      <p:to>
                                        <p:strVal val="visible"/>
                                      </p:to>
                                    </p:set>
                                    <p:anim calcmode="discrete" valueType="clr">
                                      <p:cBhvr override="childStyle">
                                        <p:cTn id="28" dur="80"/>
                                        <p:tgtEl>
                                          <p:spTgt spid="1157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5714">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15714">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15714">
                                            <p:txEl>
                                              <p:pRg st="4" end="4"/>
                                            </p:txEl>
                                          </p:spTgt>
                                        </p:tgtEl>
                                        <p:attrNameLst>
                                          <p:attrName>style.visibility</p:attrName>
                                        </p:attrNameLst>
                                      </p:cBhvr>
                                      <p:to>
                                        <p:strVal val="visible"/>
                                      </p:to>
                                    </p:set>
                                    <p:anim calcmode="discrete" valueType="clr">
                                      <p:cBhvr override="childStyle">
                                        <p:cTn id="35" dur="80"/>
                                        <p:tgtEl>
                                          <p:spTgt spid="11571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5714">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1571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03388" y="2492376"/>
            <a:ext cx="89646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en-US" altLang="zh-CN" sz="3600">
                <a:latin typeface="Arial" panose="020B0604020202020204" pitchFamily="34" charset="0"/>
              </a:rPr>
              <a:t>       </a:t>
            </a:r>
            <a:r>
              <a:rPr lang="zh-CN" altLang="en-US" sz="3600">
                <a:latin typeface="Arial" panose="020B0604020202020204" pitchFamily="34" charset="0"/>
              </a:rPr>
              <a:t>２００８年２月１７日</a:t>
            </a:r>
            <a:r>
              <a:rPr lang="zh-CN" altLang="en-US" sz="3600" b="1">
                <a:solidFill>
                  <a:srgbClr val="000000"/>
                </a:solidFill>
                <a:latin typeface="Arial" panose="020B0604020202020204" pitchFamily="34" charset="0"/>
                <a:ea typeface="楷体_GB2312" pitchFamily="49" charset="-122"/>
              </a:rPr>
              <a:t>科索沃宣布独立后，美国是怎样做的？</a:t>
            </a:r>
          </a:p>
        </p:txBody>
      </p:sp>
      <p:sp>
        <p:nvSpPr>
          <p:cNvPr id="13315" name="AutoShape 3"/>
          <p:cNvSpPr>
            <a:spLocks noChangeArrowheads="1"/>
          </p:cNvSpPr>
          <p:nvPr/>
        </p:nvSpPr>
        <p:spPr bwMode="auto">
          <a:xfrm>
            <a:off x="1703388" y="333376"/>
            <a:ext cx="4392612" cy="1008063"/>
          </a:xfrm>
          <a:prstGeom prst="cloudCallout">
            <a:avLst>
              <a:gd name="adj1" fmla="val 111185"/>
              <a:gd name="adj2" fmla="val -77403"/>
            </a:avLst>
          </a:prstGeom>
          <a:solidFill>
            <a:srgbClr val="FF0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algn="ctr" eaLnBrk="1" hangingPunct="1"/>
            <a:r>
              <a:rPr lang="zh-CN" altLang="en-US" sz="4800" b="1">
                <a:solidFill>
                  <a:srgbClr val="0000FF"/>
                </a:solidFill>
                <a:latin typeface="Times New Roman" panose="02020603050405020304" pitchFamily="18" charset="0"/>
              </a:rPr>
              <a:t>动脑筋</a:t>
            </a:r>
          </a:p>
        </p:txBody>
      </p:sp>
      <p:graphicFrame>
        <p:nvGraphicFramePr>
          <p:cNvPr id="13316" name="Object 4"/>
          <p:cNvGraphicFramePr>
            <a:graphicFrameLocks noChangeAspect="1"/>
          </p:cNvGraphicFramePr>
          <p:nvPr/>
        </p:nvGraphicFramePr>
        <p:xfrm>
          <a:off x="3287713" y="6475414"/>
          <a:ext cx="5562600" cy="765175"/>
        </p:xfrm>
        <a:graphic>
          <a:graphicData uri="http://schemas.openxmlformats.org/presentationml/2006/ole">
            <mc:AlternateContent xmlns:mc="http://schemas.openxmlformats.org/markup-compatibility/2006">
              <mc:Choice xmlns:v="urn:schemas-microsoft-com:vml" Requires="v">
                <p:oleObj spid="_x0000_s2078" name="剪辑" r:id="rId3" imgW="3298241" imgH="613562" progId="MS_ClipArt_Gallery.2">
                  <p:embed/>
                </p:oleObj>
              </mc:Choice>
              <mc:Fallback>
                <p:oleObj name="剪辑" r:id="rId3" imgW="3298241" imgH="613562"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713" y="6475414"/>
                        <a:ext cx="55626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17" name="Picture 5" descr="047">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56588" y="4449764"/>
            <a:ext cx="2411412"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8" name="Object 6"/>
          <p:cNvGraphicFramePr>
            <a:graphicFrameLocks noGrp="1" noChangeAspect="1"/>
          </p:cNvGraphicFramePr>
          <p:nvPr>
            <p:ph/>
          </p:nvPr>
        </p:nvGraphicFramePr>
        <p:xfrm>
          <a:off x="1524001" y="5373688"/>
          <a:ext cx="1763713" cy="1484312"/>
        </p:xfrm>
        <a:graphic>
          <a:graphicData uri="http://schemas.openxmlformats.org/presentationml/2006/ole">
            <mc:AlternateContent xmlns:mc="http://schemas.openxmlformats.org/markup-compatibility/2006">
              <mc:Choice xmlns:v="urn:schemas-microsoft-com:vml" Requires="v">
                <p:oleObj spid="_x0000_s2079" name="剪辑" r:id="rId7" imgW="957377" imgH="816559" progId="MS_ClipArt_Gallery.2">
                  <p:embed/>
                </p:oleObj>
              </mc:Choice>
              <mc:Fallback>
                <p:oleObj name="剪辑" r:id="rId7" imgW="957377" imgH="816559"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5373688"/>
                        <a:ext cx="1763713" cy="148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5" name="Text Box 9"/>
          <p:cNvSpPr txBox="1">
            <a:spLocks noChangeArrowheads="1"/>
          </p:cNvSpPr>
          <p:nvPr/>
        </p:nvSpPr>
        <p:spPr bwMode="auto">
          <a:xfrm>
            <a:off x="1703389" y="3068639"/>
            <a:ext cx="95408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en-US" altLang="zh-CN" sz="3600">
                <a:latin typeface="Arial" panose="020B0604020202020204" pitchFamily="34" charset="0"/>
              </a:rPr>
              <a:t>                                   </a:t>
            </a:r>
            <a:endParaRPr lang="en-US" altLang="zh-CN" sz="3600" b="1">
              <a:solidFill>
                <a:srgbClr val="000000"/>
              </a:solidFill>
              <a:latin typeface="Arial" panose="020B0604020202020204" pitchFamily="34" charset="0"/>
              <a:ea typeface="楷体_GB2312" pitchFamily="49" charset="-122"/>
            </a:endParaRPr>
          </a:p>
          <a:p>
            <a:pPr eaLnBrk="1" hangingPunct="1"/>
            <a:endParaRPr lang="en-US" altLang="zh-CN" sz="3600" b="1">
              <a:solidFill>
                <a:srgbClr val="000000"/>
              </a:solidFill>
              <a:latin typeface="Arial" panose="020B0604020202020204" pitchFamily="34" charset="0"/>
              <a:ea typeface="楷体_GB2312" pitchFamily="49" charset="-122"/>
            </a:endParaRPr>
          </a:p>
        </p:txBody>
      </p:sp>
    </p:spTree>
    <p:extLst>
      <p:ext uri="{BB962C8B-B14F-4D97-AF65-F5344CB8AC3E}">
        <p14:creationId xmlns:p14="http://schemas.microsoft.com/office/powerpoint/2010/main" val="2418189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38"/>
                                        </p:tgtEl>
                                        <p:attrNameLst>
                                          <p:attrName>style.visibility</p:attrName>
                                        </p:attrNameLst>
                                      </p:cBhvr>
                                      <p:to>
                                        <p:strVal val="visible"/>
                                      </p:to>
                                    </p:set>
                                    <p:anim calcmode="discrete" valueType="clr">
                                      <p:cBhvr override="childStyle">
                                        <p:cTn id="7" dur="80"/>
                                        <p:tgtEl>
                                          <p:spTgt spid="399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38"/>
                                        </p:tgtEl>
                                        <p:attrNameLst>
                                          <p:attrName>fillcolor</p:attrName>
                                        </p:attrNameLst>
                                      </p:cBhvr>
                                      <p:tavLst>
                                        <p:tav tm="0">
                                          <p:val>
                                            <p:clrVal>
                                              <a:schemeClr val="accent2"/>
                                            </p:clrVal>
                                          </p:val>
                                        </p:tav>
                                        <p:tav tm="50000">
                                          <p:val>
                                            <p:clrVal>
                                              <a:schemeClr val="hlink"/>
                                            </p:clrVal>
                                          </p:val>
                                        </p:tav>
                                      </p:tavLst>
                                    </p:anim>
                                    <p:set>
                                      <p:cBhvr>
                                        <p:cTn id="9" dur="80"/>
                                        <p:tgtEl>
                                          <p:spTgt spid="3993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5"/>
                                        </p:tgtEl>
                                        <p:attrNameLst>
                                          <p:attrName>style.visibility</p:attrName>
                                        </p:attrNameLst>
                                      </p:cBhvr>
                                      <p:to>
                                        <p:strVal val="visible"/>
                                      </p:to>
                                    </p:set>
                                    <p:anim calcmode="discrete" valueType="clr">
                                      <p:cBhvr override="childStyle">
                                        <p:cTn id="14" dur="80"/>
                                        <p:tgtEl>
                                          <p:spTgt spid="3994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5"/>
                                        </p:tgtEl>
                                        <p:attrNameLst>
                                          <p:attrName>fillcolor</p:attrName>
                                        </p:attrNameLst>
                                      </p:cBhvr>
                                      <p:tavLst>
                                        <p:tav tm="0">
                                          <p:val>
                                            <p:clrVal>
                                              <a:schemeClr val="accent2"/>
                                            </p:clrVal>
                                          </p:val>
                                        </p:tav>
                                        <p:tav tm="50000">
                                          <p:val>
                                            <p:clrVal>
                                              <a:schemeClr val="hlink"/>
                                            </p:clrVal>
                                          </p:val>
                                        </p:tav>
                                      </p:tavLst>
                                    </p:anim>
                                    <p:set>
                                      <p:cBhvr>
                                        <p:cTn id="16" dur="80"/>
                                        <p:tgtEl>
                                          <p:spTgt spid="399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flipH="1">
            <a:off x="4656139" y="1628776"/>
            <a:ext cx="5832475" cy="1230313"/>
          </a:xfrm>
          <a:prstGeom prst="cloudCallout">
            <a:avLst>
              <a:gd name="adj1" fmla="val 46843"/>
              <a:gd name="adj2" fmla="val 174000"/>
            </a:avLst>
          </a:prstGeom>
          <a:solidFill>
            <a:srgbClr val="CCFF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algn="ctr" eaLnBrk="1" hangingPunct="1"/>
            <a:r>
              <a:rPr kumimoji="1" lang="en-US" altLang="zh-CN" sz="4000" b="1">
                <a:solidFill>
                  <a:srgbClr val="000000"/>
                </a:solidFill>
                <a:latin typeface="Times New Roman" panose="02020603050405020304" pitchFamily="18" charset="0"/>
                <a:ea typeface="黑体" panose="02010609060101010101" pitchFamily="49" charset="-122"/>
              </a:rPr>
              <a:t>It is a good idea!</a:t>
            </a:r>
          </a:p>
        </p:txBody>
      </p:sp>
      <p:pic>
        <p:nvPicPr>
          <p:cNvPr id="14339" name="Picture 3" descr="写作"/>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8388" y="5229225"/>
            <a:ext cx="17526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u=3957115390,861155875&amp;g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1" y="3284538"/>
            <a:ext cx="19605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AutoShape 5"/>
          <p:cNvSpPr>
            <a:spLocks noChangeArrowheads="1"/>
          </p:cNvSpPr>
          <p:nvPr/>
        </p:nvSpPr>
        <p:spPr bwMode="auto">
          <a:xfrm>
            <a:off x="1847850" y="333376"/>
            <a:ext cx="5111750" cy="1439863"/>
          </a:xfrm>
          <a:prstGeom prst="horizontalScroll">
            <a:avLst>
              <a:gd name="adj" fmla="val 12500"/>
            </a:avLst>
          </a:prstGeom>
          <a:solidFill>
            <a:srgbClr val="FF9966"/>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endParaRPr lang="zh-CN" altLang="en-US"/>
          </a:p>
        </p:txBody>
      </p:sp>
      <p:sp>
        <p:nvSpPr>
          <p:cNvPr id="14342" name="Text Box 6"/>
          <p:cNvSpPr txBox="1">
            <a:spLocks noChangeArrowheads="1"/>
          </p:cNvSpPr>
          <p:nvPr/>
        </p:nvSpPr>
        <p:spPr bwMode="auto">
          <a:xfrm>
            <a:off x="2063751" y="549275"/>
            <a:ext cx="53783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en-US" altLang="zh-CN" sz="5400" b="1">
                <a:latin typeface="Arial" panose="020B0604020202020204" pitchFamily="34" charset="0"/>
                <a:ea typeface="华文琥珀" panose="02010800040101010101" pitchFamily="2" charset="-122"/>
              </a:rPr>
              <a:t>“</a:t>
            </a:r>
            <a:r>
              <a:rPr lang="zh-CN" altLang="en-US" sz="5400" b="1">
                <a:latin typeface="Arial" panose="020B0604020202020204" pitchFamily="34" charset="0"/>
                <a:ea typeface="华文琥珀" panose="02010800040101010101" pitchFamily="2" charset="-122"/>
              </a:rPr>
              <a:t>人权高于主权”</a:t>
            </a:r>
          </a:p>
        </p:txBody>
      </p:sp>
      <p:sp>
        <p:nvSpPr>
          <p:cNvPr id="40967" name="Text Box 7"/>
          <p:cNvSpPr txBox="1">
            <a:spLocks noChangeArrowheads="1"/>
          </p:cNvSpPr>
          <p:nvPr/>
        </p:nvSpPr>
        <p:spPr bwMode="auto">
          <a:xfrm>
            <a:off x="5375275" y="3284539"/>
            <a:ext cx="3817938"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en-US" altLang="zh-CN" sz="3600" b="1">
                <a:solidFill>
                  <a:srgbClr val="FF0000"/>
                </a:solidFill>
                <a:latin typeface="Arial" panose="020B0604020202020204" pitchFamily="34" charset="0"/>
              </a:rPr>
              <a:t>  Are</a:t>
            </a:r>
          </a:p>
          <a:p>
            <a:pPr eaLnBrk="1" hangingPunct="1"/>
            <a:r>
              <a:rPr lang="en-US" altLang="zh-CN" sz="3600" b="1">
                <a:solidFill>
                  <a:srgbClr val="FF0000"/>
                </a:solidFill>
                <a:latin typeface="Arial" panose="020B0604020202020204" pitchFamily="34" charset="0"/>
              </a:rPr>
              <a:t>      you </a:t>
            </a:r>
          </a:p>
          <a:p>
            <a:pPr eaLnBrk="1" hangingPunct="1"/>
            <a:r>
              <a:rPr lang="en-US" altLang="zh-CN" sz="3600" b="1">
                <a:solidFill>
                  <a:srgbClr val="FF0000"/>
                </a:solidFill>
                <a:latin typeface="Arial" panose="020B0604020202020204" pitchFamily="34" charset="0"/>
              </a:rPr>
              <a:t>       agree </a:t>
            </a:r>
          </a:p>
          <a:p>
            <a:pPr eaLnBrk="1" hangingPunct="1"/>
            <a:r>
              <a:rPr lang="en-US" altLang="zh-CN" sz="3600" b="1">
                <a:solidFill>
                  <a:srgbClr val="FF0000"/>
                </a:solidFill>
                <a:latin typeface="Arial" panose="020B0604020202020204" pitchFamily="34" charset="0"/>
              </a:rPr>
              <a:t>               with </a:t>
            </a:r>
          </a:p>
          <a:p>
            <a:pPr eaLnBrk="1" hangingPunct="1"/>
            <a:r>
              <a:rPr lang="en-US" altLang="zh-CN" sz="3600" b="1">
                <a:solidFill>
                  <a:srgbClr val="FF0000"/>
                </a:solidFill>
                <a:latin typeface="Arial" panose="020B0604020202020204" pitchFamily="34" charset="0"/>
              </a:rPr>
              <a:t>                     he? </a:t>
            </a:r>
          </a:p>
          <a:p>
            <a:pPr eaLnBrk="1" hangingPunct="1"/>
            <a:r>
              <a:rPr lang="en-US" altLang="zh-CN" sz="3600" b="1">
                <a:solidFill>
                  <a:srgbClr val="FF0000"/>
                </a:solidFill>
                <a:latin typeface="Arial" panose="020B0604020202020204" pitchFamily="34" charset="0"/>
              </a:rPr>
              <a:t>      Why????</a:t>
            </a:r>
          </a:p>
        </p:txBody>
      </p:sp>
    </p:spTree>
    <p:extLst>
      <p:ext uri="{BB962C8B-B14F-4D97-AF65-F5344CB8AC3E}">
        <p14:creationId xmlns:p14="http://schemas.microsoft.com/office/powerpoint/2010/main" val="788308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strVal val="#ppt_w*0.05"/>
                                          </p:val>
                                        </p:tav>
                                        <p:tav tm="100000">
                                          <p:val>
                                            <p:strVal val="#ppt_w"/>
                                          </p:val>
                                        </p:tav>
                                      </p:tavLst>
                                    </p:anim>
                                    <p:anim calcmode="lin" valueType="num">
                                      <p:cBhvr>
                                        <p:cTn id="8" dur="500" fill="hold"/>
                                        <p:tgtEl>
                                          <p:spTgt spid="40962"/>
                                        </p:tgtEl>
                                        <p:attrNameLst>
                                          <p:attrName>ppt_h</p:attrName>
                                        </p:attrNameLst>
                                      </p:cBhvr>
                                      <p:tavLst>
                                        <p:tav tm="0">
                                          <p:val>
                                            <p:strVal val="#ppt_h"/>
                                          </p:val>
                                        </p:tav>
                                        <p:tav tm="100000">
                                          <p:val>
                                            <p:strVal val="#ppt_h"/>
                                          </p:val>
                                        </p:tav>
                                      </p:tavLst>
                                    </p:anim>
                                    <p:anim calcmode="lin" valueType="num">
                                      <p:cBhvr>
                                        <p:cTn id="9" dur="500" fill="hold"/>
                                        <p:tgtEl>
                                          <p:spTgt spid="40962"/>
                                        </p:tgtEl>
                                        <p:attrNameLst>
                                          <p:attrName>ppt_x</p:attrName>
                                        </p:attrNameLst>
                                      </p:cBhvr>
                                      <p:tavLst>
                                        <p:tav tm="0">
                                          <p:val>
                                            <p:strVal val="#ppt_x-.2"/>
                                          </p:val>
                                        </p:tav>
                                        <p:tav tm="100000">
                                          <p:val>
                                            <p:strVal val="#ppt_x"/>
                                          </p:val>
                                        </p:tav>
                                      </p:tavLst>
                                    </p:anim>
                                    <p:anim calcmode="lin" valueType="num">
                                      <p:cBhvr>
                                        <p:cTn id="10" dur="500" fill="hold"/>
                                        <p:tgtEl>
                                          <p:spTgt spid="40962"/>
                                        </p:tgtEl>
                                        <p:attrNameLst>
                                          <p:attrName>ppt_y</p:attrName>
                                        </p:attrNameLst>
                                      </p:cBhvr>
                                      <p:tavLst>
                                        <p:tav tm="0">
                                          <p:val>
                                            <p:strVal val="#ppt_y"/>
                                          </p:val>
                                        </p:tav>
                                        <p:tav tm="100000">
                                          <p:val>
                                            <p:strVal val="#ppt_y"/>
                                          </p:val>
                                        </p:tav>
                                      </p:tavLst>
                                    </p:anim>
                                    <p:animEffect transition="in" filter="fade">
                                      <p:cBhvr>
                                        <p:cTn id="11" dur="500"/>
                                        <p:tgtEl>
                                          <p:spTgt spid="409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40967"/>
                                        </p:tgtEl>
                                        <p:attrNameLst>
                                          <p:attrName>style.visibility</p:attrName>
                                        </p:attrNameLst>
                                      </p:cBhvr>
                                      <p:to>
                                        <p:strVal val="visible"/>
                                      </p:to>
                                    </p:set>
                                    <p:anim calcmode="lin" valueType="num">
                                      <p:cBhvr>
                                        <p:cTn id="16" dur="500" fill="hold"/>
                                        <p:tgtEl>
                                          <p:spTgt spid="40967"/>
                                        </p:tgtEl>
                                        <p:attrNameLst>
                                          <p:attrName>ppt_w</p:attrName>
                                        </p:attrNameLst>
                                      </p:cBhvr>
                                      <p:tavLst>
                                        <p:tav tm="0">
                                          <p:val>
                                            <p:strVal val="#ppt_w*0.05"/>
                                          </p:val>
                                        </p:tav>
                                        <p:tav tm="100000">
                                          <p:val>
                                            <p:strVal val="#ppt_w"/>
                                          </p:val>
                                        </p:tav>
                                      </p:tavLst>
                                    </p:anim>
                                    <p:anim calcmode="lin" valueType="num">
                                      <p:cBhvr>
                                        <p:cTn id="17" dur="500" fill="hold"/>
                                        <p:tgtEl>
                                          <p:spTgt spid="40967"/>
                                        </p:tgtEl>
                                        <p:attrNameLst>
                                          <p:attrName>ppt_h</p:attrName>
                                        </p:attrNameLst>
                                      </p:cBhvr>
                                      <p:tavLst>
                                        <p:tav tm="0">
                                          <p:val>
                                            <p:strVal val="#ppt_h"/>
                                          </p:val>
                                        </p:tav>
                                        <p:tav tm="100000">
                                          <p:val>
                                            <p:strVal val="#ppt_h"/>
                                          </p:val>
                                        </p:tav>
                                      </p:tavLst>
                                    </p:anim>
                                    <p:anim calcmode="lin" valueType="num">
                                      <p:cBhvr>
                                        <p:cTn id="18" dur="500" fill="hold"/>
                                        <p:tgtEl>
                                          <p:spTgt spid="40967"/>
                                        </p:tgtEl>
                                        <p:attrNameLst>
                                          <p:attrName>ppt_x</p:attrName>
                                        </p:attrNameLst>
                                      </p:cBhvr>
                                      <p:tavLst>
                                        <p:tav tm="0">
                                          <p:val>
                                            <p:strVal val="#ppt_x-.2"/>
                                          </p:val>
                                        </p:tav>
                                        <p:tav tm="100000">
                                          <p:val>
                                            <p:strVal val="#ppt_x"/>
                                          </p:val>
                                        </p:tav>
                                      </p:tavLst>
                                    </p:anim>
                                    <p:anim calcmode="lin" valueType="num">
                                      <p:cBhvr>
                                        <p:cTn id="19" dur="500" fill="hold"/>
                                        <p:tgtEl>
                                          <p:spTgt spid="40967"/>
                                        </p:tgtEl>
                                        <p:attrNameLst>
                                          <p:attrName>ppt_y</p:attrName>
                                        </p:attrNameLst>
                                      </p:cBhvr>
                                      <p:tavLst>
                                        <p:tav tm="0">
                                          <p:val>
                                            <p:strVal val="#ppt_y"/>
                                          </p:val>
                                        </p:tav>
                                        <p:tav tm="100000">
                                          <p:val>
                                            <p:strVal val="#ppt_y"/>
                                          </p:val>
                                        </p:tav>
                                      </p:tavLst>
                                    </p:anim>
                                    <p:animEffect transition="in" filter="fade">
                                      <p:cBhvr>
                                        <p:cTn id="20"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703388" y="1134418"/>
            <a:ext cx="8748712"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04800">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zh-CN" altLang="en-US" sz="2800" b="1">
                <a:latin typeface="Arial" panose="020B0604020202020204" pitchFamily="34" charset="0"/>
              </a:rPr>
              <a:t>材料一：</a:t>
            </a:r>
            <a:r>
              <a:rPr kumimoji="1" lang="zh-CN" altLang="en-US" sz="2400">
                <a:latin typeface="楷体_GB2312" pitchFamily="49" charset="-122"/>
                <a:ea typeface="楷体_GB2312" pitchFamily="49" charset="-122"/>
              </a:rPr>
              <a:t>美国在参加和尊重国际人权公约方面一直保持着很差的纪录。美国是除索马里之外唯一没有加入</a:t>
            </a:r>
            <a:r>
              <a:rPr kumimoji="1" lang="en-US" altLang="zh-CN" sz="2400">
                <a:latin typeface="楷体_GB2312" pitchFamily="49" charset="-122"/>
                <a:ea typeface="楷体_GB2312" pitchFamily="49" charset="-122"/>
              </a:rPr>
              <a:t>《</a:t>
            </a:r>
            <a:r>
              <a:rPr kumimoji="1" lang="zh-CN" altLang="en-US" sz="2400">
                <a:latin typeface="楷体_GB2312" pitchFamily="49" charset="-122"/>
                <a:ea typeface="楷体_GB2312" pitchFamily="49" charset="-122"/>
              </a:rPr>
              <a:t>儿童权利公约</a:t>
            </a:r>
            <a:r>
              <a:rPr kumimoji="1" lang="en-US" altLang="zh-CN" sz="2400">
                <a:latin typeface="楷体_GB2312" pitchFamily="49" charset="-122"/>
                <a:ea typeface="楷体_GB2312" pitchFamily="49" charset="-122"/>
              </a:rPr>
              <a:t>》</a:t>
            </a:r>
            <a:r>
              <a:rPr kumimoji="1" lang="zh-CN" altLang="en-US" sz="2400">
                <a:latin typeface="楷体_GB2312" pitchFamily="49" charset="-122"/>
                <a:ea typeface="楷体_GB2312" pitchFamily="49" charset="-122"/>
              </a:rPr>
              <a:t>的国家，也是世界上少数几个没有加入</a:t>
            </a:r>
            <a:r>
              <a:rPr kumimoji="1" lang="en-US" altLang="zh-CN" sz="2400">
                <a:latin typeface="楷体_GB2312" pitchFamily="49" charset="-122"/>
                <a:ea typeface="楷体_GB2312" pitchFamily="49" charset="-122"/>
              </a:rPr>
              <a:t>《</a:t>
            </a:r>
            <a:r>
              <a:rPr kumimoji="1" lang="zh-CN" altLang="en-US" sz="2400">
                <a:latin typeface="楷体_GB2312" pitchFamily="49" charset="-122"/>
                <a:ea typeface="楷体_GB2312" pitchFamily="49" charset="-122"/>
              </a:rPr>
              <a:t>消除对妇女一切形式歧视公约</a:t>
            </a:r>
            <a:r>
              <a:rPr kumimoji="1" lang="en-US" altLang="zh-CN" sz="2400">
                <a:latin typeface="楷体_GB2312" pitchFamily="49" charset="-122"/>
                <a:ea typeface="楷体_GB2312" pitchFamily="49" charset="-122"/>
              </a:rPr>
              <a:t>》</a:t>
            </a:r>
            <a:r>
              <a:rPr kumimoji="1" lang="zh-CN" altLang="en-US" sz="2400">
                <a:latin typeface="楷体_GB2312" pitchFamily="49" charset="-122"/>
                <a:ea typeface="楷体_GB2312" pitchFamily="49" charset="-122"/>
              </a:rPr>
              <a:t>的国家之一。美国签署</a:t>
            </a:r>
            <a:r>
              <a:rPr kumimoji="1" lang="en-US" altLang="zh-CN" sz="2400">
                <a:latin typeface="楷体_GB2312" pitchFamily="49" charset="-122"/>
                <a:ea typeface="楷体_GB2312" pitchFamily="49" charset="-122"/>
              </a:rPr>
              <a:t>《</a:t>
            </a:r>
            <a:r>
              <a:rPr kumimoji="1" lang="zh-CN" altLang="en-US" sz="2400">
                <a:latin typeface="楷体_GB2312" pitchFamily="49" charset="-122"/>
                <a:ea typeface="楷体_GB2312" pitchFamily="49" charset="-122"/>
              </a:rPr>
              <a:t>经济、社会、文化权利国际公约</a:t>
            </a:r>
            <a:r>
              <a:rPr kumimoji="1" lang="en-US" altLang="zh-CN" sz="2400">
                <a:latin typeface="楷体_GB2312" pitchFamily="49" charset="-122"/>
                <a:ea typeface="楷体_GB2312" pitchFamily="49" charset="-122"/>
              </a:rPr>
              <a:t>》</a:t>
            </a:r>
            <a:r>
              <a:rPr kumimoji="1" lang="zh-CN" altLang="en-US" sz="2400">
                <a:latin typeface="楷体_GB2312" pitchFamily="49" charset="-122"/>
                <a:ea typeface="楷体_GB2312" pitchFamily="49" charset="-122"/>
              </a:rPr>
              <a:t>已经</a:t>
            </a:r>
            <a:r>
              <a:rPr kumimoji="1" lang="en-US" altLang="zh-CN" sz="2400">
                <a:latin typeface="楷体_GB2312" pitchFamily="49" charset="-122"/>
                <a:ea typeface="楷体_GB2312" pitchFamily="49" charset="-122"/>
              </a:rPr>
              <a:t>23</a:t>
            </a:r>
            <a:r>
              <a:rPr kumimoji="1" lang="zh-CN" altLang="en-US" sz="2400">
                <a:latin typeface="楷体_GB2312" pitchFamily="49" charset="-122"/>
                <a:ea typeface="楷体_GB2312" pitchFamily="49" charset="-122"/>
              </a:rPr>
              <a:t>年，但至今仍未批准该公约。</a:t>
            </a:r>
            <a:r>
              <a:rPr kumimoji="1" lang="en-US" altLang="zh-CN" sz="2400">
                <a:latin typeface="楷体_GB2312" pitchFamily="49" charset="-122"/>
                <a:ea typeface="楷体_GB2312" pitchFamily="49" charset="-122"/>
              </a:rPr>
              <a:t>1999</a:t>
            </a:r>
            <a:r>
              <a:rPr kumimoji="1" lang="zh-CN" altLang="en-US" sz="2400">
                <a:latin typeface="楷体_GB2312" pitchFamily="49" charset="-122"/>
                <a:ea typeface="楷体_GB2312" pitchFamily="49" charset="-122"/>
              </a:rPr>
              <a:t>年</a:t>
            </a:r>
            <a:r>
              <a:rPr kumimoji="1" lang="en-US" altLang="zh-CN" sz="2400">
                <a:latin typeface="楷体_GB2312" pitchFamily="49" charset="-122"/>
                <a:ea typeface="楷体_GB2312" pitchFamily="49" charset="-122"/>
              </a:rPr>
              <a:t>6</a:t>
            </a:r>
            <a:r>
              <a:rPr kumimoji="1" lang="zh-CN" altLang="en-US" sz="2400">
                <a:latin typeface="楷体_GB2312" pitchFamily="49" charset="-122"/>
                <a:ea typeface="楷体_GB2312" pitchFamily="49" charset="-122"/>
              </a:rPr>
              <a:t>月</a:t>
            </a:r>
            <a:r>
              <a:rPr kumimoji="1" lang="en-US" altLang="zh-CN" sz="2400">
                <a:latin typeface="楷体_GB2312" pitchFamily="49" charset="-122"/>
                <a:ea typeface="楷体_GB2312" pitchFamily="49" charset="-122"/>
              </a:rPr>
              <a:t>8</a:t>
            </a:r>
            <a:r>
              <a:rPr kumimoji="1" lang="zh-CN" altLang="en-US" sz="2400">
                <a:latin typeface="楷体_GB2312" pitchFamily="49" charset="-122"/>
                <a:ea typeface="楷体_GB2312" pitchFamily="49" charset="-122"/>
              </a:rPr>
              <a:t>日美洲国家组织成员国签署了</a:t>
            </a:r>
            <a:r>
              <a:rPr kumimoji="1" lang="en-US" altLang="zh-CN" sz="2400">
                <a:latin typeface="楷体_GB2312" pitchFamily="49" charset="-122"/>
                <a:ea typeface="楷体_GB2312" pitchFamily="49" charset="-122"/>
              </a:rPr>
              <a:t>《</a:t>
            </a:r>
            <a:r>
              <a:rPr kumimoji="1" lang="zh-CN" altLang="en-US" sz="2400">
                <a:latin typeface="楷体_GB2312" pitchFamily="49" charset="-122"/>
                <a:ea typeface="楷体_GB2312" pitchFamily="49" charset="-122"/>
              </a:rPr>
              <a:t>美洲消除对残疾人一切形式歧视的公约</a:t>
            </a:r>
            <a:r>
              <a:rPr kumimoji="1" lang="en-US" altLang="zh-CN" sz="2400">
                <a:latin typeface="楷体_GB2312" pitchFamily="49" charset="-122"/>
                <a:ea typeface="楷体_GB2312" pitchFamily="49" charset="-122"/>
              </a:rPr>
              <a:t>》</a:t>
            </a:r>
            <a:r>
              <a:rPr kumimoji="1" lang="zh-CN" altLang="en-US" sz="2400">
                <a:latin typeface="楷体_GB2312" pitchFamily="49" charset="-122"/>
                <a:ea typeface="楷体_GB2312" pitchFamily="49" charset="-122"/>
              </a:rPr>
              <a:t>，而美国是没有在公约上签字的个别国家之一。</a:t>
            </a:r>
          </a:p>
          <a:p>
            <a:pPr eaLnBrk="1" hangingPunct="1"/>
            <a:r>
              <a:rPr kumimoji="1" lang="zh-CN" altLang="en-US" sz="2400">
                <a:latin typeface="Arial" panose="020B0604020202020204" pitchFamily="34" charset="0"/>
              </a:rPr>
              <a:t>                                        </a:t>
            </a:r>
            <a:r>
              <a:rPr kumimoji="1" lang="en-US" altLang="zh-CN" sz="2400">
                <a:latin typeface="宋体" panose="02010600030101010101" pitchFamily="2" charset="-122"/>
              </a:rPr>
              <a:t>——《1999</a:t>
            </a:r>
            <a:r>
              <a:rPr kumimoji="1" lang="zh-CN" altLang="en-US" sz="2400">
                <a:latin typeface="宋体" panose="02010600030101010101" pitchFamily="2" charset="-122"/>
              </a:rPr>
              <a:t>年的美国人权纪录</a:t>
            </a:r>
            <a:r>
              <a:rPr kumimoji="1" lang="en-US" altLang="zh-CN" sz="2400">
                <a:latin typeface="宋体" panose="02010600030101010101" pitchFamily="2" charset="-122"/>
              </a:rPr>
              <a:t>》</a:t>
            </a:r>
          </a:p>
          <a:p>
            <a:pPr eaLnBrk="1" hangingPunct="1"/>
            <a:r>
              <a:rPr kumimoji="1" lang="zh-CN" altLang="en-US" sz="2800" b="1">
                <a:latin typeface="Arial" panose="020B0604020202020204" pitchFamily="34" charset="0"/>
              </a:rPr>
              <a:t>材料二：</a:t>
            </a:r>
            <a:r>
              <a:rPr kumimoji="1" lang="zh-CN" altLang="en-US" sz="2400">
                <a:latin typeface="楷体_GB2312" pitchFamily="49" charset="-122"/>
                <a:ea typeface="楷体_GB2312" pitchFamily="49" charset="-122"/>
              </a:rPr>
              <a:t>有资料显示，美国在海湾战争中向伊拉克投掷</a:t>
            </a:r>
            <a:r>
              <a:rPr kumimoji="1" lang="en-US" altLang="zh-CN" sz="2400">
                <a:latin typeface="楷体_GB2312" pitchFamily="49" charset="-122"/>
                <a:ea typeface="楷体_GB2312" pitchFamily="49" charset="-122"/>
              </a:rPr>
              <a:t>94</a:t>
            </a:r>
            <a:r>
              <a:rPr kumimoji="1" lang="zh-CN" altLang="en-US" sz="2400">
                <a:latin typeface="楷体_GB2312" pitchFamily="49" charset="-122"/>
                <a:ea typeface="楷体_GB2312" pitchFamily="49" charset="-122"/>
              </a:rPr>
              <a:t>万多枚贫铀弹，总重量约</a:t>
            </a:r>
            <a:r>
              <a:rPr kumimoji="1" lang="en-US" altLang="zh-CN" sz="2400">
                <a:latin typeface="楷体_GB2312" pitchFamily="49" charset="-122"/>
                <a:ea typeface="楷体_GB2312" pitchFamily="49" charset="-122"/>
              </a:rPr>
              <a:t>320</a:t>
            </a:r>
            <a:r>
              <a:rPr kumimoji="1" lang="zh-CN" altLang="en-US" sz="2400">
                <a:latin typeface="楷体_GB2312" pitchFamily="49" charset="-122"/>
                <a:ea typeface="楷体_GB2312" pitchFamily="49" charset="-122"/>
              </a:rPr>
              <a:t>吨，对伊拉克的环境和人民的生活健康造成了严重破坏。伊拉克卫生部发布报告指出，伊拉克的癌症患者在海湾战争后大量增加，由</a:t>
            </a:r>
            <a:r>
              <a:rPr kumimoji="1" lang="en-US" altLang="zh-CN" sz="2400">
                <a:latin typeface="楷体_GB2312" pitchFamily="49" charset="-122"/>
                <a:ea typeface="楷体_GB2312" pitchFamily="49" charset="-122"/>
              </a:rPr>
              <a:t>1989</a:t>
            </a:r>
            <a:r>
              <a:rPr kumimoji="1" lang="zh-CN" altLang="en-US" sz="2400">
                <a:latin typeface="楷体_GB2312" pitchFamily="49" charset="-122"/>
                <a:ea typeface="楷体_GB2312" pitchFamily="49" charset="-122"/>
              </a:rPr>
              <a:t>年的</a:t>
            </a:r>
            <a:r>
              <a:rPr kumimoji="1" lang="en-US" altLang="zh-CN" sz="2400">
                <a:latin typeface="楷体_GB2312" pitchFamily="49" charset="-122"/>
                <a:ea typeface="楷体_GB2312" pitchFamily="49" charset="-122"/>
              </a:rPr>
              <a:t>6555</a:t>
            </a:r>
            <a:r>
              <a:rPr kumimoji="1" lang="zh-CN" altLang="en-US" sz="2400">
                <a:latin typeface="楷体_GB2312" pitchFamily="49" charset="-122"/>
                <a:ea typeface="楷体_GB2312" pitchFamily="49" charset="-122"/>
              </a:rPr>
              <a:t>人增加到</a:t>
            </a:r>
            <a:r>
              <a:rPr kumimoji="1" lang="en-US" altLang="zh-CN" sz="2400">
                <a:latin typeface="楷体_GB2312" pitchFamily="49" charset="-122"/>
                <a:ea typeface="楷体_GB2312" pitchFamily="49" charset="-122"/>
              </a:rPr>
              <a:t>1997</a:t>
            </a:r>
            <a:r>
              <a:rPr kumimoji="1" lang="zh-CN" altLang="en-US" sz="2400">
                <a:latin typeface="楷体_GB2312" pitchFamily="49" charset="-122"/>
                <a:ea typeface="楷体_GB2312" pitchFamily="49" charset="-122"/>
              </a:rPr>
              <a:t>年的</a:t>
            </a:r>
            <a:r>
              <a:rPr kumimoji="1" lang="en-US" altLang="zh-CN" sz="2400">
                <a:latin typeface="楷体_GB2312" pitchFamily="49" charset="-122"/>
                <a:ea typeface="楷体_GB2312" pitchFamily="49" charset="-122"/>
              </a:rPr>
              <a:t>10931</a:t>
            </a:r>
            <a:r>
              <a:rPr kumimoji="1" lang="zh-CN" altLang="en-US" sz="2400">
                <a:latin typeface="楷体_GB2312" pitchFamily="49" charset="-122"/>
                <a:ea typeface="楷体_GB2312" pitchFamily="49" charset="-122"/>
              </a:rPr>
              <a:t>人。</a:t>
            </a:r>
          </a:p>
          <a:p>
            <a:pPr eaLnBrk="1" hangingPunct="1"/>
            <a:r>
              <a:rPr kumimoji="1" lang="zh-CN" altLang="en-US" sz="2400">
                <a:latin typeface="楷体_GB2312" pitchFamily="49" charset="-122"/>
                <a:ea typeface="楷体_GB2312" pitchFamily="49" charset="-122"/>
              </a:rPr>
              <a:t>                        </a:t>
            </a:r>
            <a:r>
              <a:rPr kumimoji="1" lang="en-US" altLang="zh-CN" sz="2400">
                <a:latin typeface="宋体" panose="02010600030101010101" pitchFamily="2" charset="-122"/>
              </a:rPr>
              <a:t>——《2001</a:t>
            </a:r>
            <a:r>
              <a:rPr kumimoji="1" lang="zh-CN" altLang="en-US" sz="2400">
                <a:latin typeface="宋体" panose="02010600030101010101" pitchFamily="2" charset="-122"/>
              </a:rPr>
              <a:t>年的美国人权纪录</a:t>
            </a:r>
            <a:r>
              <a:rPr kumimoji="1" lang="en-US" altLang="zh-CN" sz="2400">
                <a:latin typeface="宋体" panose="02010600030101010101" pitchFamily="2" charset="-122"/>
              </a:rPr>
              <a:t>》</a:t>
            </a:r>
          </a:p>
        </p:txBody>
      </p:sp>
      <p:sp>
        <p:nvSpPr>
          <p:cNvPr id="15363" name="Text Box 3"/>
          <p:cNvSpPr txBox="1">
            <a:spLocks noChangeArrowheads="1"/>
          </p:cNvSpPr>
          <p:nvPr/>
        </p:nvSpPr>
        <p:spPr bwMode="auto">
          <a:xfrm>
            <a:off x="2063750" y="260350"/>
            <a:ext cx="27574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lang="zh-CN" altLang="en-US" sz="4000" b="1">
                <a:solidFill>
                  <a:srgbClr val="FF0000"/>
                </a:solidFill>
                <a:latin typeface="Arial" panose="020B0604020202020204" pitchFamily="34" charset="0"/>
              </a:rPr>
              <a:t>阅读材料：</a:t>
            </a:r>
          </a:p>
        </p:txBody>
      </p:sp>
    </p:spTree>
    <p:extLst>
      <p:ext uri="{BB962C8B-B14F-4D97-AF65-F5344CB8AC3E}">
        <p14:creationId xmlns:p14="http://schemas.microsoft.com/office/powerpoint/2010/main" val="2343577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609725" y="161712"/>
            <a:ext cx="7823200" cy="771525"/>
          </a:xfrm>
          <a:prstGeom prst="rect">
            <a:avLst/>
          </a:prstGeom>
          <a:noFill/>
          <a:ln w="9525" algn="ctr">
            <a:solidFill>
              <a:srgbClr val="EC142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zh-CN" altLang="en-US" sz="4400" b="1">
                <a:latin typeface="隶书" panose="02010509060101010101" pitchFamily="49" charset="-122"/>
                <a:ea typeface="隶书" panose="02010509060101010101" pitchFamily="49" charset="-122"/>
              </a:rPr>
              <a:t>（</a:t>
            </a:r>
            <a:r>
              <a:rPr kumimoji="1" lang="en-US" altLang="zh-CN" sz="4400" b="1">
                <a:latin typeface="隶书" panose="02010509060101010101" pitchFamily="49" charset="-122"/>
                <a:ea typeface="隶书" panose="02010509060101010101" pitchFamily="49" charset="-122"/>
              </a:rPr>
              <a:t>2</a:t>
            </a:r>
            <a:r>
              <a:rPr kumimoji="1" lang="zh-CN" altLang="en-US" sz="4400" b="1">
                <a:latin typeface="隶书" panose="02010509060101010101" pitchFamily="49" charset="-122"/>
                <a:ea typeface="隶书" panose="02010509060101010101" pitchFamily="49" charset="-122"/>
              </a:rPr>
              <a:t>）对人权高于主权的认识：</a:t>
            </a:r>
            <a:r>
              <a:rPr kumimoji="1" lang="zh-CN" altLang="en-US">
                <a:latin typeface="Arial" panose="020B0604020202020204" pitchFamily="34" charset="0"/>
              </a:rPr>
              <a:t> </a:t>
            </a:r>
          </a:p>
        </p:txBody>
      </p:sp>
      <p:sp>
        <p:nvSpPr>
          <p:cNvPr id="137219" name="Rectangle 3"/>
          <p:cNvSpPr>
            <a:spLocks noChangeArrowheads="1"/>
          </p:cNvSpPr>
          <p:nvPr/>
        </p:nvSpPr>
        <p:spPr bwMode="auto">
          <a:xfrm>
            <a:off x="1992314" y="1162785"/>
            <a:ext cx="828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2400" b="1">
                <a:latin typeface="Arial" panose="020B0604020202020204" pitchFamily="34" charset="0"/>
              </a:rPr>
              <a:t> </a:t>
            </a:r>
            <a:endParaRPr kumimoji="1" lang="en-US" altLang="zh-CN">
              <a:latin typeface="Arial" panose="020B0604020202020204" pitchFamily="34" charset="0"/>
            </a:endParaRPr>
          </a:p>
        </p:txBody>
      </p:sp>
      <p:sp>
        <p:nvSpPr>
          <p:cNvPr id="137220" name="Rectangle 4"/>
          <p:cNvSpPr>
            <a:spLocks noChangeArrowheads="1"/>
          </p:cNvSpPr>
          <p:nvPr/>
        </p:nvSpPr>
        <p:spPr bwMode="auto">
          <a:xfrm>
            <a:off x="1847850" y="1425354"/>
            <a:ext cx="93694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3600" b="1" dirty="0">
                <a:latin typeface="Arial" panose="020B0604020202020204" pitchFamily="34" charset="0"/>
              </a:rPr>
              <a:t>①</a:t>
            </a:r>
            <a:r>
              <a:rPr kumimoji="1" lang="zh-CN" altLang="en-US" sz="3600" b="1" dirty="0">
                <a:latin typeface="Arial" panose="020B0604020202020204" pitchFamily="34" charset="0"/>
              </a:rPr>
              <a:t>实质：推行霸权主义、强权政治的外交政策。</a:t>
            </a:r>
          </a:p>
        </p:txBody>
      </p:sp>
      <p:sp>
        <p:nvSpPr>
          <p:cNvPr id="137221" name="Rectangle 5"/>
          <p:cNvSpPr>
            <a:spLocks noChangeArrowheads="1"/>
          </p:cNvSpPr>
          <p:nvPr/>
        </p:nvSpPr>
        <p:spPr bwMode="auto">
          <a:xfrm>
            <a:off x="1884363" y="2292466"/>
            <a:ext cx="83518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3200" b="1" dirty="0">
                <a:latin typeface="Arial" panose="020B0604020202020204" pitchFamily="34" charset="0"/>
              </a:rPr>
              <a:t>②</a:t>
            </a:r>
            <a:r>
              <a:rPr kumimoji="1" lang="zh-CN" altLang="en-US" sz="3200" b="1" dirty="0">
                <a:latin typeface="Arial" panose="020B0604020202020204" pitchFamily="34" charset="0"/>
              </a:rPr>
              <a:t>美国置联合国宪章和国际关系准则于不顾，承认主权国家地区的独立．如科索沃</a:t>
            </a:r>
          </a:p>
        </p:txBody>
      </p:sp>
      <p:sp>
        <p:nvSpPr>
          <p:cNvPr id="137222" name="Rectangle 6"/>
          <p:cNvSpPr>
            <a:spLocks noChangeArrowheads="1"/>
          </p:cNvSpPr>
          <p:nvPr/>
        </p:nvSpPr>
        <p:spPr bwMode="auto">
          <a:xfrm>
            <a:off x="1847850" y="3542778"/>
            <a:ext cx="91678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3200" b="1" dirty="0">
                <a:latin typeface="Arial" panose="020B0604020202020204" pitchFamily="34" charset="0"/>
              </a:rPr>
              <a:t>③</a:t>
            </a:r>
            <a:r>
              <a:rPr kumimoji="1" lang="zh-CN" altLang="en-US" sz="3200" b="1" dirty="0">
                <a:latin typeface="Arial" panose="020B0604020202020204" pitchFamily="34" charset="0"/>
              </a:rPr>
              <a:t>所谓“人权高于主权”，就是以霸权代替人权，是为干涉别国内政，对主权国家动武制造借口。</a:t>
            </a:r>
          </a:p>
        </p:txBody>
      </p:sp>
      <p:sp>
        <p:nvSpPr>
          <p:cNvPr id="137223" name="Rectangle 7"/>
          <p:cNvSpPr>
            <a:spLocks noChangeArrowheads="1"/>
          </p:cNvSpPr>
          <p:nvPr/>
        </p:nvSpPr>
        <p:spPr bwMode="auto">
          <a:xfrm>
            <a:off x="1847851" y="4669980"/>
            <a:ext cx="84248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3200" b="1" dirty="0">
                <a:latin typeface="Arial" panose="020B0604020202020204" pitchFamily="34" charset="0"/>
              </a:rPr>
              <a:t>④</a:t>
            </a:r>
            <a:r>
              <a:rPr kumimoji="1" lang="zh-CN" altLang="en-US" sz="3200" b="1" dirty="0">
                <a:latin typeface="Arial" panose="020B0604020202020204" pitchFamily="34" charset="0"/>
              </a:rPr>
              <a:t>中国奉行独立自主和平外交政策，反对任何形式的霸权主义</a:t>
            </a:r>
            <a:r>
              <a:rPr kumimoji="1" lang="zh-CN" altLang="en-US" sz="2400" b="1" dirty="0">
                <a:latin typeface="Arial" panose="020B0604020202020204" pitchFamily="34" charset="0"/>
              </a:rPr>
              <a:t>。</a:t>
            </a:r>
          </a:p>
        </p:txBody>
      </p:sp>
      <p:sp>
        <p:nvSpPr>
          <p:cNvPr id="137224" name="Rectangle 8"/>
          <p:cNvSpPr>
            <a:spLocks noChangeArrowheads="1"/>
          </p:cNvSpPr>
          <p:nvPr/>
        </p:nvSpPr>
        <p:spPr bwMode="auto">
          <a:xfrm>
            <a:off x="1847850" y="5798701"/>
            <a:ext cx="88360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3200" b="1" dirty="0">
                <a:latin typeface="Arial" panose="020B0604020202020204" pitchFamily="34" charset="0"/>
              </a:rPr>
              <a:t>⑤</a:t>
            </a:r>
            <a:r>
              <a:rPr kumimoji="1" lang="zh-CN" altLang="en-US" sz="3200" b="1" dirty="0">
                <a:latin typeface="Arial" panose="020B0604020202020204" pitchFamily="34" charset="0"/>
              </a:rPr>
              <a:t>和平与发展是世界潮流，霸权主义不得人心。</a:t>
            </a:r>
          </a:p>
        </p:txBody>
      </p:sp>
    </p:spTree>
    <p:extLst>
      <p:ext uri="{BB962C8B-B14F-4D97-AF65-F5344CB8AC3E}">
        <p14:creationId xmlns:p14="http://schemas.microsoft.com/office/powerpoint/2010/main" val="1227263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slide(fromBottom)">
                                      <p:cBhvr>
                                        <p:cTn id="7" dur="500"/>
                                        <p:tgtEl>
                                          <p:spTgt spid="1372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37219"/>
                                        </p:tgtEl>
                                        <p:attrNameLst>
                                          <p:attrName>style.visibility</p:attrName>
                                        </p:attrNameLst>
                                      </p:cBhvr>
                                      <p:to>
                                        <p:strVal val="visible"/>
                                      </p:to>
                                    </p:set>
                                    <p:anim calcmode="lin" valueType="num">
                                      <p:cBhvr>
                                        <p:cTn id="12" dur="500" fill="hold"/>
                                        <p:tgtEl>
                                          <p:spTgt spid="137219"/>
                                        </p:tgtEl>
                                        <p:attrNameLst>
                                          <p:attrName>ppt_w</p:attrName>
                                        </p:attrNameLst>
                                      </p:cBhvr>
                                      <p:tavLst>
                                        <p:tav tm="0">
                                          <p:val>
                                            <p:strVal val="#ppt_w*0.05"/>
                                          </p:val>
                                        </p:tav>
                                        <p:tav tm="100000">
                                          <p:val>
                                            <p:strVal val="#ppt_w"/>
                                          </p:val>
                                        </p:tav>
                                      </p:tavLst>
                                    </p:anim>
                                    <p:anim calcmode="lin" valueType="num">
                                      <p:cBhvr>
                                        <p:cTn id="13" dur="500" fill="hold"/>
                                        <p:tgtEl>
                                          <p:spTgt spid="137219"/>
                                        </p:tgtEl>
                                        <p:attrNameLst>
                                          <p:attrName>ppt_h</p:attrName>
                                        </p:attrNameLst>
                                      </p:cBhvr>
                                      <p:tavLst>
                                        <p:tav tm="0">
                                          <p:val>
                                            <p:strVal val="#ppt_h"/>
                                          </p:val>
                                        </p:tav>
                                        <p:tav tm="100000">
                                          <p:val>
                                            <p:strVal val="#ppt_h"/>
                                          </p:val>
                                        </p:tav>
                                      </p:tavLst>
                                    </p:anim>
                                    <p:anim calcmode="lin" valueType="num">
                                      <p:cBhvr>
                                        <p:cTn id="14" dur="500" fill="hold"/>
                                        <p:tgtEl>
                                          <p:spTgt spid="137219"/>
                                        </p:tgtEl>
                                        <p:attrNameLst>
                                          <p:attrName>ppt_x</p:attrName>
                                        </p:attrNameLst>
                                      </p:cBhvr>
                                      <p:tavLst>
                                        <p:tav tm="0">
                                          <p:val>
                                            <p:strVal val="#ppt_x-.2"/>
                                          </p:val>
                                        </p:tav>
                                        <p:tav tm="100000">
                                          <p:val>
                                            <p:strVal val="#ppt_x"/>
                                          </p:val>
                                        </p:tav>
                                      </p:tavLst>
                                    </p:anim>
                                    <p:anim calcmode="lin" valueType="num">
                                      <p:cBhvr>
                                        <p:cTn id="15" dur="500" fill="hold"/>
                                        <p:tgtEl>
                                          <p:spTgt spid="137219"/>
                                        </p:tgtEl>
                                        <p:attrNameLst>
                                          <p:attrName>ppt_y</p:attrName>
                                        </p:attrNameLst>
                                      </p:cBhvr>
                                      <p:tavLst>
                                        <p:tav tm="0">
                                          <p:val>
                                            <p:strVal val="#ppt_y"/>
                                          </p:val>
                                        </p:tav>
                                        <p:tav tm="100000">
                                          <p:val>
                                            <p:strVal val="#ppt_y"/>
                                          </p:val>
                                        </p:tav>
                                      </p:tavLst>
                                    </p:anim>
                                    <p:animEffect transition="in" filter="fade">
                                      <p:cBhvr>
                                        <p:cTn id="16" dur="500"/>
                                        <p:tgtEl>
                                          <p:spTgt spid="1372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37220"/>
                                        </p:tgtEl>
                                        <p:attrNameLst>
                                          <p:attrName>style.visibility</p:attrName>
                                        </p:attrNameLst>
                                      </p:cBhvr>
                                      <p:to>
                                        <p:strVal val="visible"/>
                                      </p:to>
                                    </p:set>
                                    <p:anim calcmode="lin" valueType="num">
                                      <p:cBhvr>
                                        <p:cTn id="21" dur="500" fill="hold"/>
                                        <p:tgtEl>
                                          <p:spTgt spid="137220"/>
                                        </p:tgtEl>
                                        <p:attrNameLst>
                                          <p:attrName>ppt_w</p:attrName>
                                        </p:attrNameLst>
                                      </p:cBhvr>
                                      <p:tavLst>
                                        <p:tav tm="0">
                                          <p:val>
                                            <p:strVal val="#ppt_w*0.05"/>
                                          </p:val>
                                        </p:tav>
                                        <p:tav tm="100000">
                                          <p:val>
                                            <p:strVal val="#ppt_w"/>
                                          </p:val>
                                        </p:tav>
                                      </p:tavLst>
                                    </p:anim>
                                    <p:anim calcmode="lin" valueType="num">
                                      <p:cBhvr>
                                        <p:cTn id="22" dur="500" fill="hold"/>
                                        <p:tgtEl>
                                          <p:spTgt spid="137220"/>
                                        </p:tgtEl>
                                        <p:attrNameLst>
                                          <p:attrName>ppt_h</p:attrName>
                                        </p:attrNameLst>
                                      </p:cBhvr>
                                      <p:tavLst>
                                        <p:tav tm="0">
                                          <p:val>
                                            <p:strVal val="#ppt_h"/>
                                          </p:val>
                                        </p:tav>
                                        <p:tav tm="100000">
                                          <p:val>
                                            <p:strVal val="#ppt_h"/>
                                          </p:val>
                                        </p:tav>
                                      </p:tavLst>
                                    </p:anim>
                                    <p:anim calcmode="lin" valueType="num">
                                      <p:cBhvr>
                                        <p:cTn id="23" dur="500" fill="hold"/>
                                        <p:tgtEl>
                                          <p:spTgt spid="137220"/>
                                        </p:tgtEl>
                                        <p:attrNameLst>
                                          <p:attrName>ppt_x</p:attrName>
                                        </p:attrNameLst>
                                      </p:cBhvr>
                                      <p:tavLst>
                                        <p:tav tm="0">
                                          <p:val>
                                            <p:strVal val="#ppt_x-.2"/>
                                          </p:val>
                                        </p:tav>
                                        <p:tav tm="100000">
                                          <p:val>
                                            <p:strVal val="#ppt_x"/>
                                          </p:val>
                                        </p:tav>
                                      </p:tavLst>
                                    </p:anim>
                                    <p:anim calcmode="lin" valueType="num">
                                      <p:cBhvr>
                                        <p:cTn id="24" dur="500" fill="hold"/>
                                        <p:tgtEl>
                                          <p:spTgt spid="137220"/>
                                        </p:tgtEl>
                                        <p:attrNameLst>
                                          <p:attrName>ppt_y</p:attrName>
                                        </p:attrNameLst>
                                      </p:cBhvr>
                                      <p:tavLst>
                                        <p:tav tm="0">
                                          <p:val>
                                            <p:strVal val="#ppt_y"/>
                                          </p:val>
                                        </p:tav>
                                        <p:tav tm="100000">
                                          <p:val>
                                            <p:strVal val="#ppt_y"/>
                                          </p:val>
                                        </p:tav>
                                      </p:tavLst>
                                    </p:anim>
                                    <p:animEffect transition="in" filter="fade">
                                      <p:cBhvr>
                                        <p:cTn id="25" dur="500"/>
                                        <p:tgtEl>
                                          <p:spTgt spid="1372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37221"/>
                                        </p:tgtEl>
                                        <p:attrNameLst>
                                          <p:attrName>style.visibility</p:attrName>
                                        </p:attrNameLst>
                                      </p:cBhvr>
                                      <p:to>
                                        <p:strVal val="visible"/>
                                      </p:to>
                                    </p:set>
                                    <p:anim calcmode="lin" valueType="num">
                                      <p:cBhvr>
                                        <p:cTn id="30" dur="500" fill="hold"/>
                                        <p:tgtEl>
                                          <p:spTgt spid="137221"/>
                                        </p:tgtEl>
                                        <p:attrNameLst>
                                          <p:attrName>ppt_w</p:attrName>
                                        </p:attrNameLst>
                                      </p:cBhvr>
                                      <p:tavLst>
                                        <p:tav tm="0">
                                          <p:val>
                                            <p:strVal val="#ppt_w*0.05"/>
                                          </p:val>
                                        </p:tav>
                                        <p:tav tm="100000">
                                          <p:val>
                                            <p:strVal val="#ppt_w"/>
                                          </p:val>
                                        </p:tav>
                                      </p:tavLst>
                                    </p:anim>
                                    <p:anim calcmode="lin" valueType="num">
                                      <p:cBhvr>
                                        <p:cTn id="31" dur="500" fill="hold"/>
                                        <p:tgtEl>
                                          <p:spTgt spid="137221"/>
                                        </p:tgtEl>
                                        <p:attrNameLst>
                                          <p:attrName>ppt_h</p:attrName>
                                        </p:attrNameLst>
                                      </p:cBhvr>
                                      <p:tavLst>
                                        <p:tav tm="0">
                                          <p:val>
                                            <p:strVal val="#ppt_h"/>
                                          </p:val>
                                        </p:tav>
                                        <p:tav tm="100000">
                                          <p:val>
                                            <p:strVal val="#ppt_h"/>
                                          </p:val>
                                        </p:tav>
                                      </p:tavLst>
                                    </p:anim>
                                    <p:anim calcmode="lin" valueType="num">
                                      <p:cBhvr>
                                        <p:cTn id="32" dur="500" fill="hold"/>
                                        <p:tgtEl>
                                          <p:spTgt spid="137221"/>
                                        </p:tgtEl>
                                        <p:attrNameLst>
                                          <p:attrName>ppt_x</p:attrName>
                                        </p:attrNameLst>
                                      </p:cBhvr>
                                      <p:tavLst>
                                        <p:tav tm="0">
                                          <p:val>
                                            <p:strVal val="#ppt_x-.2"/>
                                          </p:val>
                                        </p:tav>
                                        <p:tav tm="100000">
                                          <p:val>
                                            <p:strVal val="#ppt_x"/>
                                          </p:val>
                                        </p:tav>
                                      </p:tavLst>
                                    </p:anim>
                                    <p:anim calcmode="lin" valueType="num">
                                      <p:cBhvr>
                                        <p:cTn id="33" dur="500" fill="hold"/>
                                        <p:tgtEl>
                                          <p:spTgt spid="137221"/>
                                        </p:tgtEl>
                                        <p:attrNameLst>
                                          <p:attrName>ppt_y</p:attrName>
                                        </p:attrNameLst>
                                      </p:cBhvr>
                                      <p:tavLst>
                                        <p:tav tm="0">
                                          <p:val>
                                            <p:strVal val="#ppt_y"/>
                                          </p:val>
                                        </p:tav>
                                        <p:tav tm="100000">
                                          <p:val>
                                            <p:strVal val="#ppt_y"/>
                                          </p:val>
                                        </p:tav>
                                      </p:tavLst>
                                    </p:anim>
                                    <p:animEffect transition="in" filter="fade">
                                      <p:cBhvr>
                                        <p:cTn id="34" dur="500"/>
                                        <p:tgtEl>
                                          <p:spTgt spid="1372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137222"/>
                                        </p:tgtEl>
                                        <p:attrNameLst>
                                          <p:attrName>style.visibility</p:attrName>
                                        </p:attrNameLst>
                                      </p:cBhvr>
                                      <p:to>
                                        <p:strVal val="visible"/>
                                      </p:to>
                                    </p:set>
                                    <p:anim calcmode="lin" valueType="num">
                                      <p:cBhvr>
                                        <p:cTn id="39" dur="500" fill="hold"/>
                                        <p:tgtEl>
                                          <p:spTgt spid="137222"/>
                                        </p:tgtEl>
                                        <p:attrNameLst>
                                          <p:attrName>ppt_w</p:attrName>
                                        </p:attrNameLst>
                                      </p:cBhvr>
                                      <p:tavLst>
                                        <p:tav tm="0">
                                          <p:val>
                                            <p:strVal val="#ppt_w*0.05"/>
                                          </p:val>
                                        </p:tav>
                                        <p:tav tm="100000">
                                          <p:val>
                                            <p:strVal val="#ppt_w"/>
                                          </p:val>
                                        </p:tav>
                                      </p:tavLst>
                                    </p:anim>
                                    <p:anim calcmode="lin" valueType="num">
                                      <p:cBhvr>
                                        <p:cTn id="40" dur="500" fill="hold"/>
                                        <p:tgtEl>
                                          <p:spTgt spid="137222"/>
                                        </p:tgtEl>
                                        <p:attrNameLst>
                                          <p:attrName>ppt_h</p:attrName>
                                        </p:attrNameLst>
                                      </p:cBhvr>
                                      <p:tavLst>
                                        <p:tav tm="0">
                                          <p:val>
                                            <p:strVal val="#ppt_h"/>
                                          </p:val>
                                        </p:tav>
                                        <p:tav tm="100000">
                                          <p:val>
                                            <p:strVal val="#ppt_h"/>
                                          </p:val>
                                        </p:tav>
                                      </p:tavLst>
                                    </p:anim>
                                    <p:anim calcmode="lin" valueType="num">
                                      <p:cBhvr>
                                        <p:cTn id="41" dur="500" fill="hold"/>
                                        <p:tgtEl>
                                          <p:spTgt spid="137222"/>
                                        </p:tgtEl>
                                        <p:attrNameLst>
                                          <p:attrName>ppt_x</p:attrName>
                                        </p:attrNameLst>
                                      </p:cBhvr>
                                      <p:tavLst>
                                        <p:tav tm="0">
                                          <p:val>
                                            <p:strVal val="#ppt_x-.2"/>
                                          </p:val>
                                        </p:tav>
                                        <p:tav tm="100000">
                                          <p:val>
                                            <p:strVal val="#ppt_x"/>
                                          </p:val>
                                        </p:tav>
                                      </p:tavLst>
                                    </p:anim>
                                    <p:anim calcmode="lin" valueType="num">
                                      <p:cBhvr>
                                        <p:cTn id="42" dur="500" fill="hold"/>
                                        <p:tgtEl>
                                          <p:spTgt spid="137222"/>
                                        </p:tgtEl>
                                        <p:attrNameLst>
                                          <p:attrName>ppt_y</p:attrName>
                                        </p:attrNameLst>
                                      </p:cBhvr>
                                      <p:tavLst>
                                        <p:tav tm="0">
                                          <p:val>
                                            <p:strVal val="#ppt_y"/>
                                          </p:val>
                                        </p:tav>
                                        <p:tav tm="100000">
                                          <p:val>
                                            <p:strVal val="#ppt_y"/>
                                          </p:val>
                                        </p:tav>
                                      </p:tavLst>
                                    </p:anim>
                                    <p:animEffect transition="in" filter="fade">
                                      <p:cBhvr>
                                        <p:cTn id="43" dur="500"/>
                                        <p:tgtEl>
                                          <p:spTgt spid="1372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137223"/>
                                        </p:tgtEl>
                                        <p:attrNameLst>
                                          <p:attrName>style.visibility</p:attrName>
                                        </p:attrNameLst>
                                      </p:cBhvr>
                                      <p:to>
                                        <p:strVal val="visible"/>
                                      </p:to>
                                    </p:set>
                                    <p:anim calcmode="lin" valueType="num">
                                      <p:cBhvr>
                                        <p:cTn id="48" dur="500" fill="hold"/>
                                        <p:tgtEl>
                                          <p:spTgt spid="137223"/>
                                        </p:tgtEl>
                                        <p:attrNameLst>
                                          <p:attrName>ppt_w</p:attrName>
                                        </p:attrNameLst>
                                      </p:cBhvr>
                                      <p:tavLst>
                                        <p:tav tm="0">
                                          <p:val>
                                            <p:strVal val="#ppt_w*0.05"/>
                                          </p:val>
                                        </p:tav>
                                        <p:tav tm="100000">
                                          <p:val>
                                            <p:strVal val="#ppt_w"/>
                                          </p:val>
                                        </p:tav>
                                      </p:tavLst>
                                    </p:anim>
                                    <p:anim calcmode="lin" valueType="num">
                                      <p:cBhvr>
                                        <p:cTn id="49" dur="500" fill="hold"/>
                                        <p:tgtEl>
                                          <p:spTgt spid="137223"/>
                                        </p:tgtEl>
                                        <p:attrNameLst>
                                          <p:attrName>ppt_h</p:attrName>
                                        </p:attrNameLst>
                                      </p:cBhvr>
                                      <p:tavLst>
                                        <p:tav tm="0">
                                          <p:val>
                                            <p:strVal val="#ppt_h"/>
                                          </p:val>
                                        </p:tav>
                                        <p:tav tm="100000">
                                          <p:val>
                                            <p:strVal val="#ppt_h"/>
                                          </p:val>
                                        </p:tav>
                                      </p:tavLst>
                                    </p:anim>
                                    <p:anim calcmode="lin" valueType="num">
                                      <p:cBhvr>
                                        <p:cTn id="50" dur="500" fill="hold"/>
                                        <p:tgtEl>
                                          <p:spTgt spid="137223"/>
                                        </p:tgtEl>
                                        <p:attrNameLst>
                                          <p:attrName>ppt_x</p:attrName>
                                        </p:attrNameLst>
                                      </p:cBhvr>
                                      <p:tavLst>
                                        <p:tav tm="0">
                                          <p:val>
                                            <p:strVal val="#ppt_x-.2"/>
                                          </p:val>
                                        </p:tav>
                                        <p:tav tm="100000">
                                          <p:val>
                                            <p:strVal val="#ppt_x"/>
                                          </p:val>
                                        </p:tav>
                                      </p:tavLst>
                                    </p:anim>
                                    <p:anim calcmode="lin" valueType="num">
                                      <p:cBhvr>
                                        <p:cTn id="51" dur="500" fill="hold"/>
                                        <p:tgtEl>
                                          <p:spTgt spid="137223"/>
                                        </p:tgtEl>
                                        <p:attrNameLst>
                                          <p:attrName>ppt_y</p:attrName>
                                        </p:attrNameLst>
                                      </p:cBhvr>
                                      <p:tavLst>
                                        <p:tav tm="0">
                                          <p:val>
                                            <p:strVal val="#ppt_y"/>
                                          </p:val>
                                        </p:tav>
                                        <p:tav tm="100000">
                                          <p:val>
                                            <p:strVal val="#ppt_y"/>
                                          </p:val>
                                        </p:tav>
                                      </p:tavLst>
                                    </p:anim>
                                    <p:animEffect transition="in" filter="fade">
                                      <p:cBhvr>
                                        <p:cTn id="52" dur="500"/>
                                        <p:tgtEl>
                                          <p:spTgt spid="13722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4" presetClass="entr" presetSubtype="0" accel="100000" fill="hold" grpId="0" nodeType="clickEffect">
                                  <p:stCondLst>
                                    <p:cond delay="0"/>
                                  </p:stCondLst>
                                  <p:childTnLst>
                                    <p:set>
                                      <p:cBhvr>
                                        <p:cTn id="56" dur="1" fill="hold">
                                          <p:stCondLst>
                                            <p:cond delay="0"/>
                                          </p:stCondLst>
                                        </p:cTn>
                                        <p:tgtEl>
                                          <p:spTgt spid="137224"/>
                                        </p:tgtEl>
                                        <p:attrNameLst>
                                          <p:attrName>style.visibility</p:attrName>
                                        </p:attrNameLst>
                                      </p:cBhvr>
                                      <p:to>
                                        <p:strVal val="visible"/>
                                      </p:to>
                                    </p:set>
                                    <p:anim calcmode="lin" valueType="num">
                                      <p:cBhvr>
                                        <p:cTn id="57" dur="500" fill="hold"/>
                                        <p:tgtEl>
                                          <p:spTgt spid="137224"/>
                                        </p:tgtEl>
                                        <p:attrNameLst>
                                          <p:attrName>ppt_w</p:attrName>
                                        </p:attrNameLst>
                                      </p:cBhvr>
                                      <p:tavLst>
                                        <p:tav tm="0">
                                          <p:val>
                                            <p:strVal val="#ppt_w*0.05"/>
                                          </p:val>
                                        </p:tav>
                                        <p:tav tm="100000">
                                          <p:val>
                                            <p:strVal val="#ppt_w"/>
                                          </p:val>
                                        </p:tav>
                                      </p:tavLst>
                                    </p:anim>
                                    <p:anim calcmode="lin" valueType="num">
                                      <p:cBhvr>
                                        <p:cTn id="58" dur="500" fill="hold"/>
                                        <p:tgtEl>
                                          <p:spTgt spid="137224"/>
                                        </p:tgtEl>
                                        <p:attrNameLst>
                                          <p:attrName>ppt_h</p:attrName>
                                        </p:attrNameLst>
                                      </p:cBhvr>
                                      <p:tavLst>
                                        <p:tav tm="0">
                                          <p:val>
                                            <p:strVal val="#ppt_h"/>
                                          </p:val>
                                        </p:tav>
                                        <p:tav tm="100000">
                                          <p:val>
                                            <p:strVal val="#ppt_h"/>
                                          </p:val>
                                        </p:tav>
                                      </p:tavLst>
                                    </p:anim>
                                    <p:anim calcmode="lin" valueType="num">
                                      <p:cBhvr>
                                        <p:cTn id="59" dur="500" fill="hold"/>
                                        <p:tgtEl>
                                          <p:spTgt spid="137224"/>
                                        </p:tgtEl>
                                        <p:attrNameLst>
                                          <p:attrName>ppt_x</p:attrName>
                                        </p:attrNameLst>
                                      </p:cBhvr>
                                      <p:tavLst>
                                        <p:tav tm="0">
                                          <p:val>
                                            <p:strVal val="#ppt_x-.2"/>
                                          </p:val>
                                        </p:tav>
                                        <p:tav tm="100000">
                                          <p:val>
                                            <p:strVal val="#ppt_x"/>
                                          </p:val>
                                        </p:tav>
                                      </p:tavLst>
                                    </p:anim>
                                    <p:anim calcmode="lin" valueType="num">
                                      <p:cBhvr>
                                        <p:cTn id="60" dur="500" fill="hold"/>
                                        <p:tgtEl>
                                          <p:spTgt spid="137224"/>
                                        </p:tgtEl>
                                        <p:attrNameLst>
                                          <p:attrName>ppt_y</p:attrName>
                                        </p:attrNameLst>
                                      </p:cBhvr>
                                      <p:tavLst>
                                        <p:tav tm="0">
                                          <p:val>
                                            <p:strVal val="#ppt_y"/>
                                          </p:val>
                                        </p:tav>
                                        <p:tav tm="100000">
                                          <p:val>
                                            <p:strVal val="#ppt_y"/>
                                          </p:val>
                                        </p:tav>
                                      </p:tavLst>
                                    </p:anim>
                                    <p:animEffect transition="in" filter="fade">
                                      <p:cBhvr>
                                        <p:cTn id="61" dur="500"/>
                                        <p:tgtEl>
                                          <p:spTgt spid="137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nimBg="1"/>
      <p:bldP spid="137219" grpId="0"/>
      <p:bldP spid="137220" grpId="0"/>
      <p:bldP spid="137221" grpId="0"/>
      <p:bldP spid="137222" grpId="0"/>
      <p:bldP spid="137223" grpId="0"/>
      <p:bldP spid="1372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67000" y="1228726"/>
            <a:ext cx="24384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ym typeface="Arial" panose="020B0604020202020204" pitchFamily="34" charset="0"/>
              </a:rPr>
              <a:t>人权高于主权</a:t>
            </a:r>
          </a:p>
        </p:txBody>
      </p:sp>
      <p:sp>
        <p:nvSpPr>
          <p:cNvPr id="12293" name="Text Box 6"/>
          <p:cNvSpPr txBox="1">
            <a:spLocks noChangeArrowheads="1"/>
          </p:cNvSpPr>
          <p:nvPr/>
        </p:nvSpPr>
        <p:spPr bwMode="auto">
          <a:xfrm>
            <a:off x="1676400" y="4124326"/>
            <a:ext cx="57150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ym typeface="Arial" panose="020B0604020202020204" pitchFamily="34" charset="0"/>
              </a:rPr>
              <a:t>利用北约插手别国事务和地区争端</a:t>
            </a:r>
          </a:p>
        </p:txBody>
      </p:sp>
      <p:sp>
        <p:nvSpPr>
          <p:cNvPr id="12294" name="Text Box 7"/>
          <p:cNvSpPr txBox="1">
            <a:spLocks noChangeArrowheads="1"/>
          </p:cNvSpPr>
          <p:nvPr/>
        </p:nvSpPr>
        <p:spPr bwMode="auto">
          <a:xfrm>
            <a:off x="2743200" y="3133726"/>
            <a:ext cx="19812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ym typeface="Arial" panose="020B0604020202020204" pitchFamily="34" charset="0"/>
              </a:rPr>
              <a:t>越过联合国</a:t>
            </a:r>
          </a:p>
        </p:txBody>
      </p:sp>
      <p:sp>
        <p:nvSpPr>
          <p:cNvPr id="12295" name="Text Box 8"/>
          <p:cNvSpPr txBox="1">
            <a:spLocks noChangeArrowheads="1"/>
          </p:cNvSpPr>
          <p:nvPr/>
        </p:nvSpPr>
        <p:spPr bwMode="auto">
          <a:xfrm>
            <a:off x="1676400" y="2143126"/>
            <a:ext cx="38100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sym typeface="Arial" panose="020B0604020202020204" pitchFamily="34" charset="0"/>
              </a:rPr>
              <a:t>拥有大规模杀伤性武器</a:t>
            </a:r>
          </a:p>
        </p:txBody>
      </p:sp>
      <p:sp>
        <p:nvSpPr>
          <p:cNvPr id="11" name="矩形 10"/>
          <p:cNvSpPr/>
          <p:nvPr/>
        </p:nvSpPr>
        <p:spPr>
          <a:xfrm>
            <a:off x="3048000" y="5114926"/>
            <a:ext cx="5181600" cy="5238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eaLnBrk="1" hangingPunct="1">
              <a:spcBef>
                <a:spcPct val="50000"/>
              </a:spcBef>
              <a:buSzPct val="100000"/>
              <a:buFont typeface="Arial" panose="020B0604020202020204" pitchFamily="34" charset="0"/>
              <a:buNone/>
              <a:defRPr/>
            </a:pPr>
            <a:r>
              <a:rPr lang="zh-CN" altLang="en-US" sz="2800" b="1" dirty="0">
                <a:solidFill>
                  <a:srgbClr val="FF0000"/>
                </a:solidFill>
                <a:latin typeface="宋体" panose="02010600030101010101" pitchFamily="2" charset="-122"/>
                <a:ea typeface="宋体" panose="02010600030101010101" pitchFamily="2" charset="-122"/>
                <a:sym typeface="Arial" pitchFamily="34" charset="0"/>
              </a:rPr>
              <a:t>美国的霸权主义</a:t>
            </a:r>
          </a:p>
        </p:txBody>
      </p:sp>
      <p:pic>
        <p:nvPicPr>
          <p:cNvPr id="74754" name="Picture 2" descr="https://gss3.bdstatic.com/7Po3dSag_xI4khGkpoWK1HF6hhy/baike/c0%3Dbaike80%2C5%2C5%2C80%2C26/sign=3ebae75b596034a83defb0d3aa7a2231/4b90f603738da9779e8de871b551f8198718e3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000125"/>
            <a:ext cx="487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2715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ppt_x"/>
                                          </p:val>
                                        </p:tav>
                                        <p:tav tm="100000">
                                          <p:val>
                                            <p:strVal val="#ppt_x"/>
                                          </p:val>
                                        </p:tav>
                                      </p:tavLst>
                                    </p:anim>
                                    <p:anim calcmode="lin" valueType="num">
                                      <p:cBhvr additive="base">
                                        <p:cTn id="8"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p:cTn id="19" dur="500" fill="hold"/>
                                        <p:tgtEl>
                                          <p:spTgt spid="12295"/>
                                        </p:tgtEl>
                                        <p:attrNameLst>
                                          <p:attrName>ppt_x</p:attrName>
                                        </p:attrNameLst>
                                      </p:cBhvr>
                                      <p:tavLst>
                                        <p:tav tm="0">
                                          <p:val>
                                            <p:strVal val="#ppt_x"/>
                                          </p:val>
                                        </p:tav>
                                        <p:tav tm="100000">
                                          <p:val>
                                            <p:strVal val="#ppt_x"/>
                                          </p:val>
                                        </p:tav>
                                      </p:tavLst>
                                    </p:anim>
                                    <p:anim calcmode="lin" valueType="num">
                                      <p:cBhvr>
                                        <p:cTn id="20"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p:cTn id="25" dur="500" fill="hold"/>
                                        <p:tgtEl>
                                          <p:spTgt spid="12294"/>
                                        </p:tgtEl>
                                        <p:attrNameLst>
                                          <p:attrName>ppt_x</p:attrName>
                                        </p:attrNameLst>
                                      </p:cBhvr>
                                      <p:tavLst>
                                        <p:tav tm="0">
                                          <p:val>
                                            <p:strVal val="#ppt_x"/>
                                          </p:val>
                                        </p:tav>
                                        <p:tav tm="100000">
                                          <p:val>
                                            <p:strVal val="#ppt_x"/>
                                          </p:val>
                                        </p:tav>
                                      </p:tavLst>
                                    </p:anim>
                                    <p:anim calcmode="lin" valueType="num">
                                      <p:cBhvr>
                                        <p:cTn id="26"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3"/>
                                        </p:tgtEl>
                                        <p:attrNameLst>
                                          <p:attrName>style.visibility</p:attrName>
                                        </p:attrNameLst>
                                      </p:cBhvr>
                                      <p:to>
                                        <p:strVal val="visible"/>
                                      </p:to>
                                    </p:set>
                                    <p:anim calcmode="lin" valueType="num">
                                      <p:cBhvr>
                                        <p:cTn id="31" dur="500" fill="hold"/>
                                        <p:tgtEl>
                                          <p:spTgt spid="12293"/>
                                        </p:tgtEl>
                                        <p:attrNameLst>
                                          <p:attrName>ppt_x</p:attrName>
                                        </p:attrNameLst>
                                      </p:cBhvr>
                                      <p:tavLst>
                                        <p:tav tm="0">
                                          <p:val>
                                            <p:strVal val="#ppt_x"/>
                                          </p:val>
                                        </p:tav>
                                        <p:tav tm="100000">
                                          <p:val>
                                            <p:strVal val="#ppt_x"/>
                                          </p:val>
                                        </p:tav>
                                      </p:tavLst>
                                    </p:anim>
                                    <p:anim calcmode="lin" valueType="num">
                                      <p:cBhvr>
                                        <p:cTn id="32"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293" grpId="0" bldLvl="0" animBg="1"/>
      <p:bldP spid="12294" grpId="0" bldLvl="0" animBg="1"/>
      <p:bldP spid="12295" grpId="0" bldLvl="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1534164" y="795880"/>
            <a:ext cx="9123674" cy="606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3152" b="1">
                <a:latin typeface="黑体" panose="02010609060101010101" pitchFamily="49" charset="-122"/>
                <a:ea typeface="黑体" panose="02010609060101010101" pitchFamily="49" charset="-122"/>
              </a:rPr>
              <a:t>    </a:t>
            </a:r>
            <a:r>
              <a:rPr lang="zh-CN" altLang="en-US" sz="3152" b="1">
                <a:latin typeface="黑体" panose="02010609060101010101" pitchFamily="49" charset="-122"/>
                <a:ea typeface="黑体" panose="02010609060101010101" pitchFamily="49" charset="-122"/>
              </a:rPr>
              <a:t>近代以来，世界格局发生了几次重要变化，请同学们根据所学知识，回答下列问题：</a:t>
            </a:r>
          </a:p>
          <a:p>
            <a:pPr>
              <a:spcBef>
                <a:spcPct val="50000"/>
              </a:spcBef>
              <a:buFontTx/>
              <a:buNone/>
            </a:pPr>
            <a:r>
              <a:rPr lang="zh-CN" altLang="en-US" sz="3152" b="1">
                <a:latin typeface="黑体" panose="02010609060101010101" pitchFamily="49" charset="-122"/>
                <a:ea typeface="黑体" panose="02010609060101010101" pitchFamily="49" charset="-122"/>
              </a:rPr>
              <a:t>⑴一战后，形成了什么样世界政治格局？</a:t>
            </a:r>
          </a:p>
          <a:p>
            <a:pPr>
              <a:spcBef>
                <a:spcPct val="50000"/>
              </a:spcBef>
              <a:buFontTx/>
              <a:buNone/>
            </a:pPr>
            <a:r>
              <a:rPr lang="zh-CN" altLang="en-US" sz="3152" b="1">
                <a:latin typeface="黑体" panose="02010609060101010101" pitchFamily="49" charset="-122"/>
                <a:ea typeface="黑体" panose="02010609060101010101" pitchFamily="49" charset="-122"/>
              </a:rPr>
              <a:t>    </a:t>
            </a:r>
          </a:p>
          <a:p>
            <a:pPr>
              <a:spcBef>
                <a:spcPct val="50000"/>
              </a:spcBef>
              <a:buFontTx/>
              <a:buNone/>
            </a:pPr>
            <a:r>
              <a:rPr lang="zh-CN" altLang="en-US" sz="3152" b="1">
                <a:latin typeface="黑体" panose="02010609060101010101" pitchFamily="49" charset="-122"/>
                <a:ea typeface="黑体" panose="02010609060101010101" pitchFamily="49" charset="-122"/>
              </a:rPr>
              <a:t>⑵二战后，形成了什么样的世界格局？</a:t>
            </a:r>
          </a:p>
          <a:p>
            <a:pPr>
              <a:spcBef>
                <a:spcPct val="50000"/>
              </a:spcBef>
              <a:buFontTx/>
              <a:buNone/>
            </a:pPr>
            <a:endParaRPr lang="zh-CN" altLang="en-US" sz="3152" b="1">
              <a:latin typeface="黑体" panose="02010609060101010101" pitchFamily="49" charset="-122"/>
              <a:ea typeface="黑体" panose="02010609060101010101" pitchFamily="49" charset="-122"/>
            </a:endParaRPr>
          </a:p>
          <a:p>
            <a:pPr>
              <a:spcBef>
                <a:spcPct val="50000"/>
              </a:spcBef>
              <a:buFontTx/>
              <a:buNone/>
            </a:pPr>
            <a:r>
              <a:rPr lang="zh-CN" altLang="en-US" sz="3152" b="1">
                <a:latin typeface="黑体" panose="02010609060101010101" pitchFamily="49" charset="-122"/>
                <a:ea typeface="黑体" panose="02010609060101010101" pitchFamily="49" charset="-122"/>
              </a:rPr>
              <a:t>⑶</a:t>
            </a:r>
            <a:r>
              <a:rPr lang="en-US" altLang="zh-CN" sz="3152" b="1">
                <a:latin typeface="黑体" panose="02010609060101010101" pitchFamily="49" charset="-122"/>
                <a:ea typeface="黑体" panose="02010609060101010101" pitchFamily="49" charset="-122"/>
              </a:rPr>
              <a:t>20</a:t>
            </a:r>
            <a:r>
              <a:rPr lang="zh-CN" altLang="en-US" sz="3152" b="1">
                <a:latin typeface="黑体" panose="02010609060101010101" pitchFamily="49" charset="-122"/>
                <a:ea typeface="黑体" panose="02010609060101010101" pitchFamily="49" charset="-122"/>
              </a:rPr>
              <a:t>世纪</a:t>
            </a:r>
            <a:r>
              <a:rPr lang="en-US" altLang="zh-CN" sz="3152" b="1">
                <a:latin typeface="黑体" panose="02010609060101010101" pitchFamily="49" charset="-122"/>
                <a:ea typeface="黑体" panose="02010609060101010101" pitchFamily="49" charset="-122"/>
              </a:rPr>
              <a:t>90</a:t>
            </a:r>
            <a:r>
              <a:rPr lang="zh-CN" altLang="en-US" sz="3152" b="1">
                <a:latin typeface="黑体" panose="02010609060101010101" pitchFamily="49" charset="-122"/>
                <a:ea typeface="黑体" panose="02010609060101010101" pitchFamily="49" charset="-122"/>
              </a:rPr>
              <a:t>年代，世界格局又发生了什么变化？</a:t>
            </a:r>
          </a:p>
          <a:p>
            <a:pPr>
              <a:spcBef>
                <a:spcPct val="50000"/>
              </a:spcBef>
              <a:buFontTx/>
              <a:buNone/>
            </a:pPr>
            <a:endParaRPr lang="zh-CN" altLang="en-US" sz="2758" b="1">
              <a:latin typeface="黑体" panose="02010609060101010101" pitchFamily="49" charset="-122"/>
              <a:ea typeface="黑体" panose="02010609060101010101" pitchFamily="49" charset="-122"/>
            </a:endParaRPr>
          </a:p>
          <a:p>
            <a:pPr>
              <a:spcBef>
                <a:spcPct val="50000"/>
              </a:spcBef>
              <a:buFontTx/>
              <a:buNone/>
            </a:pPr>
            <a:r>
              <a:rPr lang="zh-CN" altLang="en-US" sz="2758" b="1">
                <a:latin typeface="黑体" panose="02010609060101010101" pitchFamily="49" charset="-122"/>
                <a:ea typeface="黑体" panose="02010609060101010101" pitchFamily="49" charset="-122"/>
              </a:rPr>
              <a:t>    </a:t>
            </a:r>
            <a:endParaRPr lang="zh-CN" altLang="en-US" sz="3152" b="1">
              <a:latin typeface="黑体" panose="02010609060101010101" pitchFamily="49" charset="-122"/>
              <a:ea typeface="黑体" panose="02010609060101010101" pitchFamily="49" charset="-122"/>
            </a:endParaRPr>
          </a:p>
        </p:txBody>
      </p:sp>
      <p:sp>
        <p:nvSpPr>
          <p:cNvPr id="3084" name="文本框 3083"/>
          <p:cNvSpPr txBox="1">
            <a:spLocks noChangeArrowheads="1"/>
          </p:cNvSpPr>
          <p:nvPr/>
        </p:nvSpPr>
        <p:spPr bwMode="auto">
          <a:xfrm>
            <a:off x="3055559" y="4267097"/>
            <a:ext cx="4448474" cy="58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zh-CN" altLang="en-US" sz="3152" b="1">
                <a:solidFill>
                  <a:srgbClr val="FF0000"/>
                </a:solidFill>
                <a:ea typeface="黑体" panose="02010609060101010101" pitchFamily="49" charset="-122"/>
              </a:rPr>
              <a:t>美苏对峙的两极格局</a:t>
            </a:r>
          </a:p>
        </p:txBody>
      </p:sp>
      <p:sp>
        <p:nvSpPr>
          <p:cNvPr id="3085" name="文本框 3084"/>
          <p:cNvSpPr txBox="1">
            <a:spLocks noChangeArrowheads="1"/>
          </p:cNvSpPr>
          <p:nvPr/>
        </p:nvSpPr>
        <p:spPr bwMode="auto">
          <a:xfrm>
            <a:off x="1534164" y="5715001"/>
            <a:ext cx="9275343" cy="58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3152" b="1">
                <a:solidFill>
                  <a:srgbClr val="FF0000"/>
                </a:solidFill>
                <a:latin typeface="黑体" panose="02010609060101010101" pitchFamily="49" charset="-122"/>
                <a:ea typeface="黑体" panose="02010609060101010101" pitchFamily="49" charset="-122"/>
              </a:rPr>
              <a:t>1991</a:t>
            </a:r>
            <a:r>
              <a:rPr lang="zh-CN" altLang="en-US" sz="3152" b="1">
                <a:solidFill>
                  <a:srgbClr val="FF0000"/>
                </a:solidFill>
                <a:latin typeface="黑体" panose="02010609060101010101" pitchFamily="49" charset="-122"/>
                <a:ea typeface="黑体" panose="02010609060101010101" pitchFamily="49" charset="-122"/>
              </a:rPr>
              <a:t>年底，苏联解体，两极格局结束，冷战结束。</a:t>
            </a:r>
          </a:p>
        </p:txBody>
      </p:sp>
      <p:sp>
        <p:nvSpPr>
          <p:cNvPr id="5" name="矩形 4"/>
          <p:cNvSpPr/>
          <p:nvPr/>
        </p:nvSpPr>
        <p:spPr>
          <a:xfrm>
            <a:off x="1534164" y="1"/>
            <a:ext cx="2509597"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latin typeface="黑体" pitchFamily="49" charset="-122"/>
                <a:ea typeface="黑体" pitchFamily="49" charset="-122"/>
              </a:rPr>
              <a:t>导入新课</a:t>
            </a:r>
            <a:r>
              <a:rPr lang="en-US" altLang="zh-CN" sz="3152" b="1"/>
              <a:t>】</a:t>
            </a:r>
            <a:endParaRPr lang="zh-CN" altLang="en-US" sz="3152" b="1"/>
          </a:p>
        </p:txBody>
      </p:sp>
      <p:sp>
        <p:nvSpPr>
          <p:cNvPr id="6" name="文本框 3083"/>
          <p:cNvSpPr txBox="1">
            <a:spLocks noChangeArrowheads="1"/>
          </p:cNvSpPr>
          <p:nvPr/>
        </p:nvSpPr>
        <p:spPr bwMode="auto">
          <a:xfrm>
            <a:off x="2370696" y="2742575"/>
            <a:ext cx="6234119" cy="58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zh-CN" altLang="en-US" sz="3152" b="1">
                <a:solidFill>
                  <a:srgbClr val="FF0000"/>
                </a:solidFill>
                <a:ea typeface="黑体" panose="02010609060101010101" pitchFamily="49" charset="-122"/>
              </a:rPr>
              <a:t>形成了凡尔赛</a:t>
            </a:r>
            <a:r>
              <a:rPr lang="en-US" altLang="zh-CN" sz="3152" b="1">
                <a:solidFill>
                  <a:srgbClr val="FF0000"/>
                </a:solidFill>
                <a:ea typeface="黑体" panose="02010609060101010101" pitchFamily="49" charset="-122"/>
              </a:rPr>
              <a:t>——</a:t>
            </a:r>
            <a:r>
              <a:rPr lang="zh-CN" altLang="en-US" sz="3152" b="1">
                <a:solidFill>
                  <a:srgbClr val="FF0000"/>
                </a:solidFill>
                <a:ea typeface="黑体" panose="02010609060101010101" pitchFamily="49" charset="-122"/>
              </a:rPr>
              <a:t>华盛顿体系</a:t>
            </a:r>
          </a:p>
        </p:txBody>
      </p:sp>
    </p:spTree>
    <p:extLst>
      <p:ext uri="{BB962C8B-B14F-4D97-AF65-F5344CB8AC3E}">
        <p14:creationId xmlns:p14="http://schemas.microsoft.com/office/powerpoint/2010/main" val="8214322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84"/>
                                        </p:tgtEl>
                                        <p:attrNameLst>
                                          <p:attrName>style.visibility</p:attrName>
                                        </p:attrNameLst>
                                      </p:cBhvr>
                                      <p:to>
                                        <p:strVal val="visible"/>
                                      </p:to>
                                    </p:set>
                                    <p:anim calcmode="lin" valueType="num">
                                      <p:cBhvr additive="base">
                                        <p:cTn id="13" dur="500" fill="hold"/>
                                        <p:tgtEl>
                                          <p:spTgt spid="3084"/>
                                        </p:tgtEl>
                                        <p:attrNameLst>
                                          <p:attrName>ppt_x</p:attrName>
                                        </p:attrNameLst>
                                      </p:cBhvr>
                                      <p:tavLst>
                                        <p:tav tm="0">
                                          <p:val>
                                            <p:strVal val="#ppt_x"/>
                                          </p:val>
                                        </p:tav>
                                        <p:tav tm="100000">
                                          <p:val>
                                            <p:strVal val="#ppt_x"/>
                                          </p:val>
                                        </p:tav>
                                      </p:tavLst>
                                    </p:anim>
                                    <p:anim calcmode="lin" valueType="num">
                                      <p:cBhvr additive="base">
                                        <p:cTn id="14"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85"/>
                                        </p:tgtEl>
                                        <p:attrNameLst>
                                          <p:attrName>style.visibility</p:attrName>
                                        </p:attrNameLst>
                                      </p:cBhvr>
                                      <p:to>
                                        <p:strVal val="visible"/>
                                      </p:to>
                                    </p:set>
                                    <p:anim calcmode="lin" valueType="num">
                                      <p:cBhvr additive="base">
                                        <p:cTn id="19" dur="500" fill="hold"/>
                                        <p:tgtEl>
                                          <p:spTgt spid="3085"/>
                                        </p:tgtEl>
                                        <p:attrNameLst>
                                          <p:attrName>ppt_x</p:attrName>
                                        </p:attrNameLst>
                                      </p:cBhvr>
                                      <p:tavLst>
                                        <p:tav tm="0">
                                          <p:val>
                                            <p:strVal val="#ppt_x"/>
                                          </p:val>
                                        </p:tav>
                                        <p:tav tm="100000">
                                          <p:val>
                                            <p:strVal val="#ppt_x"/>
                                          </p:val>
                                        </p:tav>
                                      </p:tavLst>
                                    </p:anim>
                                    <p:anim calcmode="lin" valueType="num">
                                      <p:cBhvr additive="base">
                                        <p:cTn id="20"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88" y="3352800"/>
            <a:ext cx="36941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3352800"/>
            <a:ext cx="38846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762000"/>
            <a:ext cx="32464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838201"/>
            <a:ext cx="37544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2"/>
          <p:cNvSpPr txBox="1">
            <a:spLocks noChangeArrowheads="1"/>
          </p:cNvSpPr>
          <p:nvPr/>
        </p:nvSpPr>
        <p:spPr bwMode="auto">
          <a:xfrm>
            <a:off x="3429000" y="2971800"/>
            <a:ext cx="5943600" cy="508000"/>
          </a:xfrm>
          <a:prstGeom prst="rect">
            <a:avLst/>
          </a:prstGeom>
          <a:solidFill>
            <a:srgbClr val="FFFF99"/>
          </a:solidFill>
          <a:ln w="12700">
            <a:solidFill>
              <a:srgbClr val="0000FF"/>
            </a:solid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700" b="1">
                <a:solidFill>
                  <a:srgbClr val="000000"/>
                </a:solidFill>
                <a:sym typeface="Arial" panose="020B0604020202020204" pitchFamily="34" charset="0"/>
              </a:rPr>
              <a:t>进入21世纪，战火纷飞中的伊拉克</a:t>
            </a:r>
            <a:r>
              <a:rPr lang="zh-CN" altLang="en-US" sz="2700">
                <a:solidFill>
                  <a:srgbClr val="000000"/>
                </a:solidFill>
                <a:sym typeface="宋体" panose="02010600030101010101" pitchFamily="2" charset="-122"/>
              </a:rPr>
              <a:t>···</a:t>
            </a:r>
          </a:p>
        </p:txBody>
      </p:sp>
    </p:spTree>
    <p:extLst>
      <p:ext uri="{BB962C8B-B14F-4D97-AF65-F5344CB8AC3E}">
        <p14:creationId xmlns:p14="http://schemas.microsoft.com/office/powerpoint/2010/main" val="2426727247"/>
      </p:ext>
    </p:extLst>
  </p:cSld>
  <p:clrMapOvr>
    <a:masterClrMapping/>
  </p:clrMapOvr>
  <p:transition advClick="0"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2000" fill="hold"/>
                                        <p:tgtEl>
                                          <p:spTgt spid="13315"/>
                                        </p:tgtEl>
                                        <p:attrNameLst>
                                          <p:attrName>ppt_x</p:attrName>
                                        </p:attrNameLst>
                                      </p:cBhvr>
                                      <p:tavLst>
                                        <p:tav tm="0">
                                          <p:val>
                                            <p:strVal val="0-#ppt_w/2"/>
                                          </p:val>
                                        </p:tav>
                                        <p:tav tm="100000">
                                          <p:val>
                                            <p:strVal val="#ppt_x"/>
                                          </p:val>
                                        </p:tav>
                                      </p:tavLst>
                                    </p:anim>
                                    <p:anim calcmode="lin" valueType="num">
                                      <p:cBhvr>
                                        <p:cTn id="8" dur="20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p:cTn id="13" dur="2000" fill="hold"/>
                                        <p:tgtEl>
                                          <p:spTgt spid="13316"/>
                                        </p:tgtEl>
                                        <p:attrNameLst>
                                          <p:attrName>ppt_x</p:attrName>
                                        </p:attrNameLst>
                                      </p:cBhvr>
                                      <p:tavLst>
                                        <p:tav tm="0">
                                          <p:val>
                                            <p:strVal val="1+#ppt_w/2"/>
                                          </p:val>
                                        </p:tav>
                                        <p:tav tm="100000">
                                          <p:val>
                                            <p:strVal val="#ppt_x"/>
                                          </p:val>
                                        </p:tav>
                                      </p:tavLst>
                                    </p:anim>
                                    <p:anim calcmode="lin" valueType="num">
                                      <p:cBhvr>
                                        <p:cTn id="14" dur="20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4339"/>
                                        </p:tgtEl>
                                        <p:attrNameLst>
                                          <p:attrName>style.visibility</p:attrName>
                                        </p:attrNameLst>
                                      </p:cBhvr>
                                      <p:to>
                                        <p:strVal val="visible"/>
                                      </p:to>
                                    </p:set>
                                    <p:anim calcmode="lin" valueType="num">
                                      <p:cBhvr>
                                        <p:cTn id="19" dur="2000" fill="hold"/>
                                        <p:tgtEl>
                                          <p:spTgt spid="14339"/>
                                        </p:tgtEl>
                                        <p:attrNameLst>
                                          <p:attrName>ppt_x</p:attrName>
                                        </p:attrNameLst>
                                      </p:cBhvr>
                                      <p:tavLst>
                                        <p:tav tm="0">
                                          <p:val>
                                            <p:strVal val="1+#ppt_w/2"/>
                                          </p:val>
                                        </p:tav>
                                        <p:tav tm="100000">
                                          <p:val>
                                            <p:strVal val="#ppt_x"/>
                                          </p:val>
                                        </p:tav>
                                      </p:tavLst>
                                    </p:anim>
                                    <p:anim calcmode="lin" valueType="num">
                                      <p:cBhvr>
                                        <p:cTn id="20" dur="20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4341"/>
                                        </p:tgtEl>
                                        <p:attrNameLst>
                                          <p:attrName>style.visibility</p:attrName>
                                        </p:attrNameLst>
                                      </p:cBhvr>
                                      <p:to>
                                        <p:strVal val="visible"/>
                                      </p:to>
                                    </p:set>
                                    <p:animEffect transition="in" filter="checkerboard(across)">
                                      <p:cBhvr>
                                        <p:cTn id="25"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817564"/>
            <a:ext cx="35052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08038"/>
            <a:ext cx="35814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p:cNvSpPr txBox="1">
            <a:spLocks noChangeArrowheads="1"/>
          </p:cNvSpPr>
          <p:nvPr/>
        </p:nvSpPr>
        <p:spPr bwMode="auto">
          <a:xfrm>
            <a:off x="1676400" y="3505200"/>
            <a:ext cx="8763000" cy="25923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lnSpc>
                <a:spcPts val="3500"/>
              </a:lnSpc>
              <a:buSzPct val="100000"/>
              <a:defRPr/>
            </a:pPr>
            <a:r>
              <a:rPr lang="zh-CN" altLang="en-US" sz="2800" dirty="0">
                <a:solidFill>
                  <a:srgbClr val="FF0000"/>
                </a:solidFill>
                <a:latin typeface="黑体" pitchFamily="49" charset="-122"/>
                <a:ea typeface="黑体" pitchFamily="49" charset="-122"/>
                <a:sym typeface="Arial" pitchFamily="34" charset="0"/>
              </a:rPr>
              <a:t>伊拉克战争代价</a:t>
            </a:r>
          </a:p>
          <a:p>
            <a:pPr>
              <a:lnSpc>
                <a:spcPts val="4000"/>
              </a:lnSpc>
              <a:buSzPct val="100000"/>
              <a:defRPr/>
            </a:pPr>
            <a:r>
              <a:rPr lang="zh-CN" altLang="en-US" sz="2800" dirty="0">
                <a:solidFill>
                  <a:srgbClr val="FF0000"/>
                </a:solidFill>
                <a:latin typeface="黑体" pitchFamily="49" charset="-122"/>
                <a:ea typeface="黑体" pitchFamily="49" charset="-122"/>
                <a:sym typeface="Arial" pitchFamily="34" charset="0"/>
              </a:rPr>
              <a:t>美方：</a:t>
            </a:r>
            <a:r>
              <a:rPr lang="zh-CN" altLang="en-US" sz="2800" dirty="0">
                <a:solidFill>
                  <a:schemeClr val="tx1"/>
                </a:solidFill>
                <a:latin typeface="黑体" pitchFamily="49" charset="-122"/>
                <a:ea typeface="黑体" pitchFamily="49" charset="-122"/>
                <a:sym typeface="Arial" pitchFamily="34" charset="0"/>
              </a:rPr>
              <a:t>14,491名军人死亡；81,541名左右军人伤残；</a:t>
            </a:r>
            <a:endParaRPr lang="en-US" altLang="zh-CN" sz="2800" dirty="0">
              <a:solidFill>
                <a:schemeClr val="tx1"/>
              </a:solidFill>
              <a:latin typeface="黑体" pitchFamily="49" charset="-122"/>
              <a:ea typeface="黑体" pitchFamily="49" charset="-122"/>
              <a:sym typeface="Arial" pitchFamily="34" charset="0"/>
            </a:endParaRPr>
          </a:p>
          <a:p>
            <a:pPr>
              <a:lnSpc>
                <a:spcPts val="4000"/>
              </a:lnSpc>
              <a:buSzPct val="100000"/>
              <a:defRPr/>
            </a:pPr>
            <a:r>
              <a:rPr lang="en-US" altLang="zh-CN" sz="2800" dirty="0">
                <a:solidFill>
                  <a:schemeClr val="tx1"/>
                </a:solidFill>
                <a:latin typeface="黑体" pitchFamily="49" charset="-122"/>
                <a:ea typeface="黑体" pitchFamily="49" charset="-122"/>
                <a:sym typeface="Arial" pitchFamily="34" charset="0"/>
              </a:rPr>
              <a:t>      </a:t>
            </a:r>
            <a:r>
              <a:rPr lang="zh-CN" altLang="en-US" sz="2800" dirty="0">
                <a:solidFill>
                  <a:schemeClr val="tx1"/>
                </a:solidFill>
                <a:latin typeface="黑体" pitchFamily="49" charset="-122"/>
                <a:ea typeface="黑体" pitchFamily="49" charset="-122"/>
                <a:sym typeface="Arial" pitchFamily="34" charset="0"/>
              </a:rPr>
              <a:t>10,630亿美元战争开支；500亿美元重建</a:t>
            </a:r>
          </a:p>
          <a:p>
            <a:pPr>
              <a:lnSpc>
                <a:spcPts val="4000"/>
              </a:lnSpc>
              <a:buSzPct val="100000"/>
              <a:defRPr/>
            </a:pPr>
            <a:r>
              <a:rPr lang="zh-CN" altLang="en-US" sz="2700" dirty="0">
                <a:solidFill>
                  <a:srgbClr val="FF0000"/>
                </a:solidFill>
                <a:latin typeface="黑体" pitchFamily="49" charset="-122"/>
                <a:ea typeface="黑体" pitchFamily="49" charset="-122"/>
                <a:sym typeface="Arial" pitchFamily="34" charset="0"/>
              </a:rPr>
              <a:t>伊方：</a:t>
            </a:r>
            <a:r>
              <a:rPr lang="zh-CN" altLang="en-US" sz="2700" dirty="0">
                <a:solidFill>
                  <a:schemeClr val="tx1"/>
                </a:solidFill>
                <a:latin typeface="黑体" pitchFamily="49" charset="-122"/>
                <a:ea typeface="黑体" pitchFamily="49" charset="-122"/>
                <a:sym typeface="Arial" pitchFamily="34" charset="0"/>
              </a:rPr>
              <a:t>7,600-10,800名士兵伤亡，武装分子26,544人伤亡。       </a:t>
            </a:r>
            <a:endParaRPr lang="en-US" altLang="zh-CN" sz="2700" dirty="0">
              <a:solidFill>
                <a:schemeClr val="tx1"/>
              </a:solidFill>
              <a:latin typeface="黑体" pitchFamily="49" charset="-122"/>
              <a:ea typeface="黑体" pitchFamily="49" charset="-122"/>
              <a:sym typeface="Arial" pitchFamily="34" charset="0"/>
            </a:endParaRPr>
          </a:p>
          <a:p>
            <a:pPr>
              <a:lnSpc>
                <a:spcPts val="4000"/>
              </a:lnSpc>
              <a:buSzPct val="100000"/>
              <a:defRPr/>
            </a:pPr>
            <a:r>
              <a:rPr lang="en-US" altLang="zh-CN" sz="2700" dirty="0">
                <a:solidFill>
                  <a:schemeClr val="tx1"/>
                </a:solidFill>
                <a:latin typeface="黑体" pitchFamily="49" charset="-122"/>
                <a:ea typeface="黑体" pitchFamily="49" charset="-122"/>
                <a:sym typeface="Arial" pitchFamily="34" charset="0"/>
              </a:rPr>
              <a:t>      </a:t>
            </a:r>
            <a:r>
              <a:rPr lang="zh-CN" altLang="en-US" sz="2800" dirty="0">
                <a:solidFill>
                  <a:schemeClr val="tx1"/>
                </a:solidFill>
                <a:latin typeface="黑体" pitchFamily="49" charset="-122"/>
                <a:ea typeface="黑体" pitchFamily="49" charset="-122"/>
                <a:sym typeface="Arial" pitchFamily="34" charset="0"/>
              </a:rPr>
              <a:t>平民死亡10～18万。480万难民。</a:t>
            </a:r>
          </a:p>
        </p:txBody>
      </p:sp>
    </p:spTree>
    <p:extLst>
      <p:ext uri="{BB962C8B-B14F-4D97-AF65-F5344CB8AC3E}">
        <p14:creationId xmlns:p14="http://schemas.microsoft.com/office/powerpoint/2010/main" val="313690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2000" fill="hold"/>
                                        <p:tgtEl>
                                          <p:spTgt spid="15363"/>
                                        </p:tgtEl>
                                        <p:attrNameLst>
                                          <p:attrName>ppt_x</p:attrName>
                                        </p:attrNameLst>
                                      </p:cBhvr>
                                      <p:tavLst>
                                        <p:tav tm="0">
                                          <p:val>
                                            <p:strVal val="#ppt_x"/>
                                          </p:val>
                                        </p:tav>
                                        <p:tav tm="100000">
                                          <p:val>
                                            <p:strVal val="#ppt_x"/>
                                          </p:val>
                                        </p:tav>
                                      </p:tavLst>
                                    </p:anim>
                                    <p:anim calcmode="lin" valueType="num">
                                      <p:cBhvr>
                                        <p:cTn id="8" dur="2000" fill="hold"/>
                                        <p:tgtEl>
                                          <p:spTgt spid="153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p:cTn id="13" dur="2000" fill="hold"/>
                                        <p:tgtEl>
                                          <p:spTgt spid="15364"/>
                                        </p:tgtEl>
                                        <p:attrNameLst>
                                          <p:attrName>ppt_x</p:attrName>
                                        </p:attrNameLst>
                                      </p:cBhvr>
                                      <p:tavLst>
                                        <p:tav tm="0">
                                          <p:val>
                                            <p:strVal val="#ppt_x"/>
                                          </p:val>
                                        </p:tav>
                                        <p:tav tm="100000">
                                          <p:val>
                                            <p:strVal val="#ppt_x"/>
                                          </p:val>
                                        </p:tav>
                                      </p:tavLst>
                                    </p:anim>
                                    <p:anim calcmode="lin" valueType="num">
                                      <p:cBhvr>
                                        <p:cTn id="14" dur="20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gss3.bdstatic.com/7Po3dSag_xI4khGkpoWK1HF6hhy/baike/c0%3Dbaike80%2C5%2C5%2C80%2C26/sign=3ebae75b596034a83defb0d3aa7a2231/4b90f603738da9779e8de871b551f8198718e3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921" y="0"/>
            <a:ext cx="5245917" cy="327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534164" y="1"/>
            <a:ext cx="3801140"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solidFill>
                  <a:srgbClr val="FF0000"/>
                </a:solidFill>
                <a:effectLst>
                  <a:outerShdw blurRad="38100" dist="38100" dir="2700000" algn="tl">
                    <a:srgbClr val="000000">
                      <a:alpha val="43137"/>
                    </a:srgbClr>
                  </a:outerShdw>
                </a:effectLst>
                <a:latin typeface="黑体" pitchFamily="49" charset="-122"/>
                <a:ea typeface="黑体" pitchFamily="49" charset="-122"/>
                <a:sym typeface="Arial" pitchFamily="34" charset="0"/>
              </a:rPr>
              <a:t>美国的霸权主义</a:t>
            </a:r>
            <a:r>
              <a:rPr lang="en-US" altLang="zh-CN" sz="3152" b="1"/>
              <a:t>】</a:t>
            </a:r>
            <a:endParaRPr lang="zh-CN" altLang="en-US" sz="3152" b="1"/>
          </a:p>
        </p:txBody>
      </p:sp>
      <p:sp>
        <p:nvSpPr>
          <p:cNvPr id="10" name="Text Box 6"/>
          <p:cNvSpPr txBox="1">
            <a:spLocks noChangeArrowheads="1"/>
          </p:cNvSpPr>
          <p:nvPr/>
        </p:nvSpPr>
        <p:spPr bwMode="auto">
          <a:xfrm>
            <a:off x="1534164" y="3317984"/>
            <a:ext cx="9123674" cy="354001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3152">
                <a:latin typeface="黑体" panose="02010609060101010101" pitchFamily="49" charset="-122"/>
                <a:ea typeface="黑体" panose="02010609060101010101" pitchFamily="49" charset="-122"/>
                <a:sym typeface="Wingdings" panose="05000000000000000000" pitchFamily="2" charset="2"/>
              </a:rPr>
              <a:t>⑴冷战结束后，地区冲突、民族矛盾、宗教纷争不断。霸权主义利用并介入这些矛盾，将其转化为国际冲突，直接威胁世界的和平与发展。如：科索沃战争、伊拉克战争等。</a:t>
            </a:r>
          </a:p>
          <a:p>
            <a:pPr>
              <a:spcBef>
                <a:spcPct val="0"/>
              </a:spcBef>
              <a:buFontTx/>
              <a:buNone/>
            </a:pPr>
            <a:r>
              <a:rPr lang="zh-CN" altLang="en-US" sz="3152">
                <a:latin typeface="黑体" panose="02010609060101010101" pitchFamily="49" charset="-122"/>
                <a:ea typeface="黑体" panose="02010609060101010101" pitchFamily="49" charset="-122"/>
                <a:sym typeface="Wingdings" panose="05000000000000000000" pitchFamily="2" charset="2"/>
              </a:rPr>
              <a:t>⑵打着“人权”幌子，粗暴干涉他国内政。如美国多次发表</a:t>
            </a:r>
            <a:r>
              <a:rPr lang="en-US" altLang="zh-CN" sz="3152">
                <a:latin typeface="黑体" panose="02010609060101010101" pitchFamily="49" charset="-122"/>
                <a:ea typeface="黑体" panose="02010609060101010101" pitchFamily="49" charset="-122"/>
                <a:sym typeface="Wingdings" panose="05000000000000000000" pitchFamily="2" charset="2"/>
              </a:rPr>
              <a:t>《</a:t>
            </a:r>
            <a:r>
              <a:rPr lang="zh-CN" altLang="en-US" sz="3152">
                <a:latin typeface="黑体" panose="02010609060101010101" pitchFamily="49" charset="-122"/>
                <a:ea typeface="黑体" panose="02010609060101010101" pitchFamily="49" charset="-122"/>
                <a:sym typeface="Wingdings" panose="05000000000000000000" pitchFamily="2" charset="2"/>
              </a:rPr>
              <a:t>中国人权状况白皮书</a:t>
            </a:r>
            <a:r>
              <a:rPr lang="en-US" altLang="zh-CN" sz="3152">
                <a:latin typeface="黑体" panose="02010609060101010101" pitchFamily="49" charset="-122"/>
                <a:ea typeface="黑体" panose="02010609060101010101" pitchFamily="49" charset="-122"/>
                <a:sym typeface="Wingdings" panose="05000000000000000000" pitchFamily="2" charset="2"/>
              </a:rPr>
              <a:t>》</a:t>
            </a:r>
            <a:r>
              <a:rPr lang="zh-CN" altLang="en-US" sz="3152">
                <a:latin typeface="黑体" panose="02010609060101010101" pitchFamily="49" charset="-122"/>
                <a:ea typeface="黑体" panose="02010609060101010101" pitchFamily="49" charset="-122"/>
                <a:sym typeface="Wingdings" panose="05000000000000000000" pitchFamily="2" charset="2"/>
              </a:rPr>
              <a:t>。</a:t>
            </a:r>
          </a:p>
          <a:p>
            <a:pPr>
              <a:spcBef>
                <a:spcPct val="0"/>
              </a:spcBef>
              <a:buFontTx/>
              <a:buNone/>
            </a:pPr>
            <a:r>
              <a:rPr lang="zh-CN" altLang="en-US" sz="3152">
                <a:latin typeface="黑体" panose="02010609060101010101" pitchFamily="49" charset="-122"/>
                <a:ea typeface="黑体" panose="02010609060101010101" pitchFamily="49" charset="-122"/>
                <a:sym typeface="Wingdings" panose="05000000000000000000" pitchFamily="2" charset="2"/>
              </a:rPr>
              <a:t>⑶导致恐怖主义的泛滥。如“</a:t>
            </a:r>
            <a:r>
              <a:rPr lang="en-US" altLang="zh-CN" sz="3152">
                <a:latin typeface="黑体" panose="02010609060101010101" pitchFamily="49" charset="-122"/>
                <a:ea typeface="黑体" panose="02010609060101010101" pitchFamily="49" charset="-122"/>
                <a:sym typeface="Wingdings" panose="05000000000000000000" pitchFamily="2" charset="2"/>
              </a:rPr>
              <a:t>9.11”</a:t>
            </a:r>
            <a:r>
              <a:rPr lang="zh-CN" altLang="en-US" sz="3152">
                <a:latin typeface="黑体" panose="02010609060101010101" pitchFamily="49" charset="-122"/>
                <a:ea typeface="黑体" panose="02010609060101010101" pitchFamily="49" charset="-122"/>
                <a:sym typeface="Wingdings" panose="05000000000000000000" pitchFamily="2" charset="2"/>
              </a:rPr>
              <a:t>事件。</a:t>
            </a:r>
            <a:endParaRPr lang="zh-CN" altLang="en-US" sz="3152">
              <a:latin typeface="黑体" panose="02010609060101010101" pitchFamily="49" charset="-122"/>
              <a:ea typeface="黑体" panose="02010609060101010101" pitchFamily="49" charset="-122"/>
            </a:endParaRPr>
          </a:p>
        </p:txBody>
      </p:sp>
      <p:sp>
        <p:nvSpPr>
          <p:cNvPr id="21509" name="TextBox 11"/>
          <p:cNvSpPr txBox="1">
            <a:spLocks noChangeArrowheads="1"/>
          </p:cNvSpPr>
          <p:nvPr/>
        </p:nvSpPr>
        <p:spPr bwMode="auto">
          <a:xfrm rot="-2094017">
            <a:off x="2419168" y="1252454"/>
            <a:ext cx="2737884" cy="1569866"/>
          </a:xfrm>
          <a:prstGeom prst="rect">
            <a:avLst/>
          </a:prstGeom>
          <a:noFill/>
          <a:ln w="698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9456">
                <a:solidFill>
                  <a:srgbClr val="FF0000"/>
                </a:solidFill>
                <a:latin typeface="黑体" panose="02010609060101010101" pitchFamily="49" charset="-122"/>
                <a:ea typeface="黑体" panose="02010609060101010101" pitchFamily="49" charset="-122"/>
              </a:rPr>
              <a:t>危害</a:t>
            </a:r>
          </a:p>
        </p:txBody>
      </p:sp>
    </p:spTree>
    <p:extLst>
      <p:ext uri="{BB962C8B-B14F-4D97-AF65-F5344CB8AC3E}">
        <p14:creationId xmlns:p14="http://schemas.microsoft.com/office/powerpoint/2010/main" val="344375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4164" y="1599576"/>
            <a:ext cx="9123674" cy="5030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矩形 2"/>
          <p:cNvSpPr/>
          <p:nvPr/>
        </p:nvSpPr>
        <p:spPr>
          <a:xfrm>
            <a:off x="1534164" y="1"/>
            <a:ext cx="2509597"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latin typeface="黑体" pitchFamily="49" charset="-122"/>
                <a:ea typeface="黑体" pitchFamily="49" charset="-122"/>
              </a:rPr>
              <a:t>课堂小结</a:t>
            </a:r>
            <a:r>
              <a:rPr lang="en-US" altLang="zh-CN" sz="3152" b="1"/>
              <a:t>】</a:t>
            </a:r>
            <a:endParaRPr lang="zh-CN" altLang="en-US" sz="3152" b="1"/>
          </a:p>
        </p:txBody>
      </p:sp>
    </p:spTree>
    <p:extLst>
      <p:ext uri="{BB962C8B-B14F-4D97-AF65-F5344CB8AC3E}">
        <p14:creationId xmlns:p14="http://schemas.microsoft.com/office/powerpoint/2010/main" val="7358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WordArt 2"/>
          <p:cNvSpPr>
            <a:spLocks noChangeArrowheads="1" noChangeShapeType="1" noTextEdit="1"/>
          </p:cNvSpPr>
          <p:nvPr/>
        </p:nvSpPr>
        <p:spPr bwMode="auto">
          <a:xfrm>
            <a:off x="1919289" y="476250"/>
            <a:ext cx="3133725" cy="685800"/>
          </a:xfrm>
          <a:prstGeom prst="rect">
            <a:avLst/>
          </a:prstGeom>
        </p:spPr>
        <p:txBody>
          <a:bodyPr wrap="none" fromWordArt="1">
            <a:prstTxWarp prst="textPlain">
              <a:avLst>
                <a:gd name="adj" fmla="val 50000"/>
              </a:avLst>
            </a:prstTxWarp>
          </a:bodyPr>
          <a:lstStyle/>
          <a:p>
            <a:pPr algn="ctr" eaLnBrk="1" hangingPunct="1">
              <a:defRPr/>
            </a:pPr>
            <a:r>
              <a:rPr lang="zh-CN" altLang="en-US" sz="5400" b="1" kern="10">
                <a:ln w="19050">
                  <a:solidFill>
                    <a:srgbClr val="99CCFF"/>
                  </a:solidFill>
                  <a:round/>
                  <a:headEnd/>
                  <a:tailEnd/>
                </a:ln>
                <a:solidFill>
                  <a:srgbClr val="0066CC"/>
                </a:solidFill>
                <a:effectLst>
                  <a:outerShdw dist="35921" dir="2700000" algn="ctr" rotWithShape="0">
                    <a:srgbClr val="990000"/>
                  </a:outerShdw>
                </a:effectLst>
                <a:latin typeface="隶书" panose="02010509060101010101" pitchFamily="49" charset="-122"/>
                <a:ea typeface="隶书" panose="02010509060101010101" pitchFamily="49" charset="-122"/>
              </a:rPr>
              <a:t>巩固练习</a:t>
            </a:r>
            <a:r>
              <a:rPr lang="en-US" altLang="zh-CN" sz="5400" b="1" kern="10">
                <a:ln w="19050">
                  <a:solidFill>
                    <a:srgbClr val="99CCFF"/>
                  </a:solidFill>
                  <a:round/>
                  <a:headEnd/>
                  <a:tailEnd/>
                </a:ln>
                <a:solidFill>
                  <a:srgbClr val="0066CC"/>
                </a:solidFill>
                <a:effectLst>
                  <a:outerShdw dist="35921" dir="2700000" algn="ctr" rotWithShape="0">
                    <a:srgbClr val="990000"/>
                  </a:outerShdw>
                </a:effectLst>
                <a:latin typeface="隶书" panose="02010509060101010101" pitchFamily="49" charset="-122"/>
                <a:ea typeface="隶书" panose="02010509060101010101" pitchFamily="49" charset="-122"/>
              </a:rPr>
              <a:t>:</a:t>
            </a:r>
            <a:endParaRPr lang="zh-CN" altLang="en-US" sz="5400" b="1" kern="10">
              <a:ln w="19050">
                <a:solidFill>
                  <a:srgbClr val="99CCFF"/>
                </a:solidFill>
                <a:round/>
                <a:headEnd/>
                <a:tailEnd/>
              </a:ln>
              <a:solidFill>
                <a:srgbClr val="0066CC"/>
              </a:solidFill>
              <a:effectLst>
                <a:outerShdw dist="35921" dir="2700000" algn="ctr" rotWithShape="0">
                  <a:srgbClr val="990000"/>
                </a:outerShdw>
              </a:effectLst>
              <a:latin typeface="隶书" panose="02010509060101010101" pitchFamily="49" charset="-122"/>
              <a:ea typeface="隶书" panose="02010509060101010101" pitchFamily="49" charset="-122"/>
            </a:endParaRPr>
          </a:p>
        </p:txBody>
      </p:sp>
      <p:sp>
        <p:nvSpPr>
          <p:cNvPr id="17411" name="Text Box 3"/>
          <p:cNvSpPr txBox="1">
            <a:spLocks noChangeArrowheads="1"/>
          </p:cNvSpPr>
          <p:nvPr/>
        </p:nvSpPr>
        <p:spPr bwMode="auto">
          <a:xfrm>
            <a:off x="2135188" y="1628776"/>
            <a:ext cx="853281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25000"/>
              </a:spcBef>
              <a:spcAft>
                <a:spcPct val="25000"/>
              </a:spcAft>
            </a:pPr>
            <a:r>
              <a:rPr lang="en-US" altLang="zh-CN" sz="4000" b="1">
                <a:solidFill>
                  <a:srgbClr val="FF0000"/>
                </a:solidFill>
                <a:latin typeface="Arial" panose="020B0604020202020204" pitchFamily="34" charset="0"/>
              </a:rPr>
              <a:t>1</a:t>
            </a:r>
            <a:r>
              <a:rPr lang="zh-CN" altLang="en-US" sz="4000" b="1">
                <a:solidFill>
                  <a:srgbClr val="FF0000"/>
                </a:solidFill>
                <a:latin typeface="Arial" panose="020B0604020202020204" pitchFamily="34" charset="0"/>
              </a:rPr>
              <a:t>、当今世界政治格局的发展趋势</a:t>
            </a:r>
            <a:r>
              <a:rPr lang="en-US" altLang="zh-CN" sz="4000" b="1">
                <a:solidFill>
                  <a:srgbClr val="FF0000"/>
                </a:solidFill>
                <a:latin typeface="Arial" panose="020B0604020202020204" pitchFamily="34" charset="0"/>
              </a:rPr>
              <a:t>(   )</a:t>
            </a:r>
          </a:p>
          <a:p>
            <a:pPr eaLnBrk="1" hangingPunct="1">
              <a:spcBef>
                <a:spcPct val="25000"/>
              </a:spcBef>
              <a:spcAft>
                <a:spcPct val="25000"/>
              </a:spcAft>
            </a:pPr>
            <a:r>
              <a:rPr lang="en-US" altLang="zh-CN" sz="4000" b="1">
                <a:latin typeface="楷体_GB2312" pitchFamily="49" charset="-122"/>
                <a:ea typeface="楷体_GB2312" pitchFamily="49" charset="-122"/>
              </a:rPr>
              <a:t>A </a:t>
            </a:r>
            <a:r>
              <a:rPr lang="zh-CN" altLang="en-US" sz="4000" b="1">
                <a:latin typeface="楷体_GB2312" pitchFamily="49" charset="-122"/>
                <a:ea typeface="楷体_GB2312" pitchFamily="49" charset="-122"/>
              </a:rPr>
              <a:t>两极格局</a:t>
            </a:r>
          </a:p>
          <a:p>
            <a:pPr eaLnBrk="1" hangingPunct="1">
              <a:spcBef>
                <a:spcPct val="25000"/>
              </a:spcBef>
              <a:spcAft>
                <a:spcPct val="25000"/>
              </a:spcAft>
            </a:pPr>
            <a:r>
              <a:rPr lang="en-US" altLang="zh-CN" sz="4000" b="1">
                <a:latin typeface="楷体_GB2312" pitchFamily="49" charset="-122"/>
                <a:ea typeface="楷体_GB2312" pitchFamily="49" charset="-122"/>
              </a:rPr>
              <a:t>B </a:t>
            </a:r>
            <a:r>
              <a:rPr lang="zh-CN" altLang="en-US" sz="4000" b="1">
                <a:latin typeface="楷体_GB2312" pitchFamily="49" charset="-122"/>
                <a:ea typeface="楷体_GB2312" pitchFamily="49" charset="-122"/>
              </a:rPr>
              <a:t>一极格局</a:t>
            </a:r>
          </a:p>
          <a:p>
            <a:pPr eaLnBrk="1" hangingPunct="1">
              <a:spcBef>
                <a:spcPct val="25000"/>
              </a:spcBef>
              <a:spcAft>
                <a:spcPct val="25000"/>
              </a:spcAft>
            </a:pPr>
            <a:r>
              <a:rPr lang="en-US" altLang="zh-CN" sz="4000" b="1">
                <a:latin typeface="楷体_GB2312" pitchFamily="49" charset="-122"/>
                <a:ea typeface="楷体_GB2312" pitchFamily="49" charset="-122"/>
              </a:rPr>
              <a:t>C </a:t>
            </a:r>
            <a:r>
              <a:rPr lang="zh-CN" altLang="en-US" sz="4000" b="1">
                <a:latin typeface="楷体_GB2312" pitchFamily="49" charset="-122"/>
                <a:ea typeface="楷体_GB2312" pitchFamily="49" charset="-122"/>
              </a:rPr>
              <a:t>多极化格局</a:t>
            </a:r>
          </a:p>
          <a:p>
            <a:pPr eaLnBrk="1" hangingPunct="1">
              <a:spcBef>
                <a:spcPct val="25000"/>
              </a:spcBef>
              <a:spcAft>
                <a:spcPct val="25000"/>
              </a:spcAft>
            </a:pPr>
            <a:r>
              <a:rPr lang="en-US" altLang="zh-CN" sz="4000" b="1">
                <a:latin typeface="楷体_GB2312" pitchFamily="49" charset="-122"/>
                <a:ea typeface="楷体_GB2312" pitchFamily="49" charset="-122"/>
              </a:rPr>
              <a:t>D </a:t>
            </a:r>
            <a:r>
              <a:rPr lang="en-US" altLang="zh-CN" sz="4000" b="1">
                <a:latin typeface="Arial" panose="020B0604020202020204" pitchFamily="34" charset="0"/>
                <a:ea typeface="楷体_GB2312" pitchFamily="49" charset="-122"/>
              </a:rPr>
              <a:t>“</a:t>
            </a:r>
            <a:r>
              <a:rPr lang="zh-CN" altLang="en-US" sz="4000" b="1">
                <a:latin typeface="楷体_GB2312" pitchFamily="49" charset="-122"/>
                <a:ea typeface="楷体_GB2312" pitchFamily="49" charset="-122"/>
              </a:rPr>
              <a:t>一超多强</a:t>
            </a:r>
            <a:r>
              <a:rPr lang="zh-CN" altLang="en-US" sz="4000" b="1">
                <a:latin typeface="Arial" panose="020B0604020202020204" pitchFamily="34" charset="0"/>
                <a:ea typeface="楷体_GB2312" pitchFamily="49" charset="-122"/>
              </a:rPr>
              <a:t>”</a:t>
            </a:r>
            <a:endParaRPr lang="zh-CN" altLang="en-US" sz="4000" b="1">
              <a:latin typeface="楷体_GB2312" pitchFamily="49" charset="-122"/>
              <a:ea typeface="楷体_GB2312" pitchFamily="49" charset="-122"/>
            </a:endParaRPr>
          </a:p>
        </p:txBody>
      </p:sp>
      <p:sp>
        <p:nvSpPr>
          <p:cNvPr id="46084" name="Text Box 4"/>
          <p:cNvSpPr txBox="1">
            <a:spLocks noChangeArrowheads="1"/>
          </p:cNvSpPr>
          <p:nvPr/>
        </p:nvSpPr>
        <p:spPr bwMode="auto">
          <a:xfrm>
            <a:off x="9767889" y="1700214"/>
            <a:ext cx="828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3200" b="1">
                <a:latin typeface="Arial" panose="020B0604020202020204" pitchFamily="34" charset="0"/>
              </a:rPr>
              <a:t>C</a:t>
            </a:r>
          </a:p>
        </p:txBody>
      </p:sp>
    </p:spTree>
    <p:extLst>
      <p:ext uri="{BB962C8B-B14F-4D97-AF65-F5344CB8AC3E}">
        <p14:creationId xmlns:p14="http://schemas.microsoft.com/office/powerpoint/2010/main" val="32306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linds(horizontal)">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774826" y="981076"/>
            <a:ext cx="856932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25000"/>
              </a:spcBef>
              <a:spcAft>
                <a:spcPct val="25000"/>
              </a:spcAft>
            </a:pPr>
            <a:r>
              <a:rPr kumimoji="1" lang="en-US" altLang="zh-CN" sz="3200" b="1">
                <a:solidFill>
                  <a:srgbClr val="FF0000"/>
                </a:solidFill>
                <a:latin typeface="Arial" panose="020B0604020202020204" pitchFamily="34" charset="0"/>
              </a:rPr>
              <a:t>2.</a:t>
            </a:r>
            <a:r>
              <a:rPr kumimoji="1" lang="zh-CN" altLang="en-US" sz="3200" b="1">
                <a:solidFill>
                  <a:srgbClr val="FF0000"/>
                </a:solidFill>
                <a:latin typeface="Arial" panose="020B0604020202020204" pitchFamily="34" charset="0"/>
              </a:rPr>
              <a:t>下面关于科索沃战争的说法，不正确的是</a:t>
            </a:r>
            <a:r>
              <a:rPr kumimoji="1" lang="en-US" altLang="zh-CN" sz="3200" b="1">
                <a:solidFill>
                  <a:srgbClr val="FF0000"/>
                </a:solidFill>
                <a:latin typeface="Arial" panose="020B0604020202020204" pitchFamily="34" charset="0"/>
              </a:rPr>
              <a:t>(   )</a:t>
            </a:r>
          </a:p>
          <a:p>
            <a:pPr eaLnBrk="1" hangingPunct="1">
              <a:spcBef>
                <a:spcPct val="25000"/>
              </a:spcBef>
              <a:spcAft>
                <a:spcPct val="25000"/>
              </a:spcAft>
            </a:pPr>
            <a:r>
              <a:rPr kumimoji="1" lang="en-US" altLang="zh-CN" sz="3200" b="1">
                <a:latin typeface="Arial" panose="020B0604020202020204" pitchFamily="34" charset="0"/>
              </a:rPr>
              <a:t>A.</a:t>
            </a:r>
            <a:r>
              <a:rPr kumimoji="1" lang="zh-CN" altLang="en-US" sz="3200" b="1">
                <a:latin typeface="Arial" panose="020B0604020202020204" pitchFamily="34" charset="0"/>
              </a:rPr>
              <a:t>科索沃战争是二战结束以来首次不经过</a:t>
            </a:r>
          </a:p>
          <a:p>
            <a:pPr eaLnBrk="1" hangingPunct="1">
              <a:spcBef>
                <a:spcPct val="25000"/>
              </a:spcBef>
              <a:spcAft>
                <a:spcPct val="25000"/>
              </a:spcAft>
            </a:pPr>
            <a:r>
              <a:rPr kumimoji="1" lang="zh-CN" altLang="en-US" sz="3200" b="1">
                <a:latin typeface="Arial" panose="020B0604020202020204" pitchFamily="34" charset="0"/>
              </a:rPr>
              <a:t>    联合国发动的战争</a:t>
            </a:r>
          </a:p>
          <a:p>
            <a:pPr eaLnBrk="1" hangingPunct="1">
              <a:spcBef>
                <a:spcPct val="25000"/>
              </a:spcBef>
              <a:spcAft>
                <a:spcPct val="25000"/>
              </a:spcAft>
            </a:pPr>
            <a:r>
              <a:rPr kumimoji="1" lang="en-US" altLang="zh-CN" sz="3200" b="1">
                <a:latin typeface="Arial" panose="020B0604020202020204" pitchFamily="34" charset="0"/>
              </a:rPr>
              <a:t>B.</a:t>
            </a:r>
            <a:r>
              <a:rPr kumimoji="1" lang="zh-CN" altLang="en-US" sz="3200" b="1">
                <a:latin typeface="Arial" panose="020B0604020202020204" pitchFamily="34" charset="0"/>
              </a:rPr>
              <a:t>科索沃战争以南联盟的胜利而结束</a:t>
            </a:r>
          </a:p>
          <a:p>
            <a:pPr eaLnBrk="1" hangingPunct="1">
              <a:spcBef>
                <a:spcPct val="25000"/>
              </a:spcBef>
              <a:spcAft>
                <a:spcPct val="25000"/>
              </a:spcAft>
            </a:pPr>
            <a:r>
              <a:rPr kumimoji="1" lang="en-US" altLang="zh-CN" sz="3200" b="1">
                <a:latin typeface="Arial" panose="020B0604020202020204" pitchFamily="34" charset="0"/>
              </a:rPr>
              <a:t>C.</a:t>
            </a:r>
            <a:r>
              <a:rPr kumimoji="1" lang="zh-CN" altLang="en-US" sz="3200" b="1">
                <a:latin typeface="Arial" panose="020B0604020202020204" pitchFamily="34" charset="0"/>
              </a:rPr>
              <a:t>科索沃战争表明世界多极化格局受阻</a:t>
            </a:r>
          </a:p>
          <a:p>
            <a:pPr eaLnBrk="1" hangingPunct="1">
              <a:spcBef>
                <a:spcPct val="25000"/>
              </a:spcBef>
              <a:spcAft>
                <a:spcPct val="25000"/>
              </a:spcAft>
            </a:pPr>
            <a:r>
              <a:rPr kumimoji="1" lang="en-US" altLang="zh-CN" sz="3200" b="1">
                <a:latin typeface="Arial" panose="020B0604020202020204" pitchFamily="34" charset="0"/>
              </a:rPr>
              <a:t>D.</a:t>
            </a:r>
            <a:r>
              <a:rPr kumimoji="1" lang="zh-CN" altLang="en-US" sz="3200" b="1">
                <a:latin typeface="Arial" panose="020B0604020202020204" pitchFamily="34" charset="0"/>
              </a:rPr>
              <a:t>美国首次打出“人权高于主权”的幌子 </a:t>
            </a:r>
          </a:p>
        </p:txBody>
      </p:sp>
      <p:sp>
        <p:nvSpPr>
          <p:cNvPr id="47107" name="Text Box 3"/>
          <p:cNvSpPr txBox="1">
            <a:spLocks noChangeArrowheads="1"/>
          </p:cNvSpPr>
          <p:nvPr/>
        </p:nvSpPr>
        <p:spPr bwMode="auto">
          <a:xfrm>
            <a:off x="9588501" y="1038226"/>
            <a:ext cx="828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en-US" altLang="zh-CN" sz="2800" b="1">
                <a:latin typeface="Arial" panose="020B0604020202020204" pitchFamily="34" charset="0"/>
              </a:rPr>
              <a:t>B</a:t>
            </a:r>
          </a:p>
        </p:txBody>
      </p:sp>
    </p:spTree>
    <p:extLst>
      <p:ext uri="{BB962C8B-B14F-4D97-AF65-F5344CB8AC3E}">
        <p14:creationId xmlns:p14="http://schemas.microsoft.com/office/powerpoint/2010/main" val="459103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blinds(horizontal)">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CN" altLang="en-US" smtClean="0"/>
              <a:t>作业布置</a:t>
            </a:r>
          </a:p>
        </p:txBody>
      </p:sp>
      <p:sp>
        <p:nvSpPr>
          <p:cNvPr id="19459" name="Rectangle 3"/>
          <p:cNvSpPr>
            <a:spLocks noGrp="1" noChangeArrowheads="1"/>
          </p:cNvSpPr>
          <p:nvPr>
            <p:ph type="body" idx="1"/>
          </p:nvPr>
        </p:nvSpPr>
        <p:spPr/>
        <p:txBody>
          <a:bodyPr/>
          <a:lstStyle/>
          <a:p>
            <a:pPr eaLnBrk="1" hangingPunct="1"/>
            <a:r>
              <a:rPr lang="en-US" altLang="zh-CN" smtClean="0"/>
              <a:t>“</a:t>
            </a:r>
            <a:r>
              <a:rPr lang="zh-CN" altLang="en-US" smtClean="0"/>
              <a:t>以人权是否高于主权”为题，写一篇</a:t>
            </a:r>
            <a:r>
              <a:rPr lang="en-US" altLang="zh-CN" smtClean="0"/>
              <a:t>200</a:t>
            </a:r>
            <a:r>
              <a:rPr lang="zh-CN" altLang="en-US" smtClean="0"/>
              <a:t>字左右的短文，驳斥美国人权观。</a:t>
            </a:r>
          </a:p>
          <a:p>
            <a:pPr eaLnBrk="1" hangingPunct="1"/>
            <a:r>
              <a:rPr lang="zh-CN" altLang="en-US" smtClean="0"/>
              <a:t>要求：要有一定史实，字迹工整，中心明确。</a:t>
            </a:r>
          </a:p>
        </p:txBody>
      </p:sp>
      <p:pic>
        <p:nvPicPr>
          <p:cNvPr id="19460" name="Picture 5" descr="MCj019973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25" y="4508501"/>
            <a:ext cx="177323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107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eaLnBrk="1" hangingPunct="1"/>
            <a:endParaRPr lang="zh-CN" altLang="zh-CN" smtClean="0"/>
          </a:p>
        </p:txBody>
      </p:sp>
      <p:pic>
        <p:nvPicPr>
          <p:cNvPr id="20483" name="Picture 6" descr="20070513141330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577388" cy="70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Text Box 7"/>
          <p:cNvSpPr txBox="1">
            <a:spLocks noChangeArrowheads="1"/>
          </p:cNvSpPr>
          <p:nvPr/>
        </p:nvSpPr>
        <p:spPr bwMode="auto">
          <a:xfrm>
            <a:off x="4151314" y="476251"/>
            <a:ext cx="46815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spcBef>
                <a:spcPct val="50000"/>
              </a:spcBef>
            </a:pPr>
            <a:r>
              <a:rPr lang="zh-CN" altLang="en-US" sz="6000" b="1">
                <a:solidFill>
                  <a:schemeClr val="bg1"/>
                </a:solidFill>
                <a:latin typeface="Arial" panose="020B0604020202020204" pitchFamily="34" charset="0"/>
                <a:ea typeface="方正舒体" panose="02010601030101010101" pitchFamily="2" charset="-122"/>
              </a:rPr>
              <a:t>谢 谢 指 导！</a:t>
            </a:r>
          </a:p>
        </p:txBody>
      </p:sp>
      <p:pic>
        <p:nvPicPr>
          <p:cNvPr id="79880" name="红旗飘飘hqpp.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0056813" y="6381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583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10000" fill="hold" grpId="0" nodeType="with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79879"/>
                                        </p:tgtEl>
                                        <p:attrNameLst>
                                          <p:attrName>ppt_x</p:attrName>
                                          <p:attrName>ppt_y</p:attrName>
                                        </p:attrNameLst>
                                      </p:cBhvr>
                                    </p:animMotion>
                                    <p:animRot by="1500000">
                                      <p:cBhvr>
                                        <p:cTn id="7" dur="500" fill="hold">
                                          <p:stCondLst>
                                            <p:cond delay="0"/>
                                          </p:stCondLst>
                                        </p:cTn>
                                        <p:tgtEl>
                                          <p:spTgt spid="79879"/>
                                        </p:tgtEl>
                                        <p:attrNameLst>
                                          <p:attrName>r</p:attrName>
                                        </p:attrNameLst>
                                      </p:cBhvr>
                                    </p:animRot>
                                    <p:animRot by="-1500000">
                                      <p:cBhvr>
                                        <p:cTn id="8" dur="500" fill="hold">
                                          <p:stCondLst>
                                            <p:cond delay="500"/>
                                          </p:stCondLst>
                                        </p:cTn>
                                        <p:tgtEl>
                                          <p:spTgt spid="79879"/>
                                        </p:tgtEl>
                                        <p:attrNameLst>
                                          <p:attrName>r</p:attrName>
                                        </p:attrNameLst>
                                      </p:cBhvr>
                                    </p:animRot>
                                    <p:animRot by="-1500000">
                                      <p:cBhvr>
                                        <p:cTn id="9" dur="500" fill="hold">
                                          <p:stCondLst>
                                            <p:cond delay="1000"/>
                                          </p:stCondLst>
                                        </p:cTn>
                                        <p:tgtEl>
                                          <p:spTgt spid="79879"/>
                                        </p:tgtEl>
                                        <p:attrNameLst>
                                          <p:attrName>r</p:attrName>
                                        </p:attrNameLst>
                                      </p:cBhvr>
                                    </p:animRot>
                                    <p:animRot by="1500000">
                                      <p:cBhvr>
                                        <p:cTn id="10" dur="500" fill="hold">
                                          <p:stCondLst>
                                            <p:cond delay="1500"/>
                                          </p:stCondLst>
                                        </p:cTn>
                                        <p:tgtEl>
                                          <p:spTgt spid="798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988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79880"/>
                                        </p:tgtEl>
                                      </p:cBhvr>
                                    </p:cmd>
                                  </p:childTnLst>
                                </p:cTn>
                              </p:par>
                            </p:childTnLst>
                          </p:cTn>
                        </p:par>
                      </p:childTnLst>
                    </p:cTn>
                  </p:par>
                </p:childTnLst>
              </p:cTn>
              <p:nextCondLst>
                <p:cond evt="onClick" delay="0">
                  <p:tgtEl>
                    <p:spTgt spid="79880"/>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79880"/>
                </p:tgtEl>
              </p:cMediaNode>
            </p:audio>
          </p:childTnLst>
        </p:cTn>
      </p:par>
    </p:tnLst>
    <p:bldLst>
      <p:bldP spid="7987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xinsrc_430401010805863285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164" y="996022"/>
            <a:ext cx="9123674" cy="585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4347102" y="7819"/>
            <a:ext cx="5094246" cy="102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zh-CN" altLang="en-US" sz="5987" b="1">
                <a:solidFill>
                  <a:srgbClr val="000099"/>
                </a:solidFill>
                <a:effectLst>
                  <a:outerShdw blurRad="38100" dist="38100" dir="2700000" algn="tl">
                    <a:srgbClr val="C0C0C0"/>
                  </a:outerShdw>
                </a:effectLst>
                <a:ea typeface="华文彩云" panose="02010800040101010101" pitchFamily="2" charset="-122"/>
              </a:rPr>
              <a:t>北  约  东  扩</a:t>
            </a:r>
          </a:p>
        </p:txBody>
      </p:sp>
      <p:pic>
        <p:nvPicPr>
          <p:cNvPr id="32772" name="Picture 4" descr="NATO-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9745" y="267378"/>
            <a:ext cx="1222744" cy="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176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zh-CN" altLang="zh-CN" smtClean="0">
              <a:ea typeface="宋体" panose="02010600030101010101" pitchFamily="2" charset="-122"/>
            </a:endParaRPr>
          </a:p>
        </p:txBody>
      </p:sp>
      <p:sp>
        <p:nvSpPr>
          <p:cNvPr id="142339" name="Rectangle 3"/>
          <p:cNvSpPr>
            <a:spLocks noGrp="1" noChangeArrowheads="1"/>
          </p:cNvSpPr>
          <p:nvPr>
            <p:ph type="body" idx="1"/>
          </p:nvPr>
        </p:nvSpPr>
        <p:spPr>
          <a:xfrm>
            <a:off x="2193226" y="727079"/>
            <a:ext cx="8210524" cy="4526655"/>
          </a:xfrm>
        </p:spPr>
        <p:txBody>
          <a:bodyPr>
            <a:normAutofit fontScale="92500" lnSpcReduction="10000"/>
          </a:bodyPr>
          <a:lstStyle/>
          <a:p>
            <a:pPr>
              <a:lnSpc>
                <a:spcPct val="80000"/>
              </a:lnSpc>
            </a:pPr>
            <a:r>
              <a:rPr kumimoji="1" lang="zh-CN" altLang="en-US" sz="1773" dirty="0">
                <a:ea typeface="宋体" panose="02010600030101010101" pitchFamily="2" charset="-122"/>
              </a:rPr>
              <a:t>　</a:t>
            </a:r>
            <a:r>
              <a:rPr kumimoji="1" lang="zh-CN" altLang="en-US" sz="1970" b="1" dirty="0">
                <a:ea typeface="宋体" panose="02010600030101010101" pitchFamily="2" charset="-122"/>
              </a:rPr>
              <a:t>北大西洋公约组织也称“北大西洋联盟”“北大西洋集         </a:t>
            </a:r>
          </a:p>
          <a:p>
            <a:pPr>
              <a:lnSpc>
                <a:spcPct val="80000"/>
              </a:lnSpc>
            </a:pPr>
            <a:r>
              <a:rPr kumimoji="1" lang="zh-CN" altLang="en-US" sz="1970" b="1" dirty="0">
                <a:ea typeface="宋体" panose="02010600030101010101" pitchFamily="2" charset="-122"/>
              </a:rPr>
              <a:t>               团”， 简称</a:t>
            </a:r>
            <a:r>
              <a:rPr kumimoji="1" lang="zh-CN" altLang="en-US" sz="1970" b="1" dirty="0">
                <a:solidFill>
                  <a:srgbClr val="FF0000"/>
                </a:solidFill>
                <a:ea typeface="宋体" panose="02010600030101010101" pitchFamily="2" charset="-122"/>
              </a:rPr>
              <a:t>“北约”。</a:t>
            </a:r>
            <a:r>
              <a:rPr kumimoji="1" lang="zh-CN" altLang="en-US" sz="1970" b="1" dirty="0">
                <a:ea typeface="宋体" panose="02010600030101010101" pitchFamily="2" charset="-122"/>
              </a:rPr>
              <a:t>是战后美国为了维护其在欧洲</a:t>
            </a:r>
          </a:p>
          <a:p>
            <a:pPr>
              <a:lnSpc>
                <a:spcPct val="80000"/>
              </a:lnSpc>
            </a:pPr>
            <a:r>
              <a:rPr kumimoji="1" lang="zh-CN" altLang="en-US" sz="1970" b="1" dirty="0">
                <a:ea typeface="宋体" panose="02010600030101010101" pitchFamily="2" charset="-122"/>
              </a:rPr>
              <a:t>               的霸权地位，联合西方国家建立的军事政治组织。                                                          </a:t>
            </a:r>
          </a:p>
          <a:p>
            <a:pPr>
              <a:lnSpc>
                <a:spcPct val="80000"/>
              </a:lnSpc>
            </a:pPr>
            <a:r>
              <a:rPr kumimoji="1" lang="zh-CN" altLang="en-US" sz="1970" b="1" dirty="0">
                <a:ea typeface="宋体" panose="02010600030101010101" pitchFamily="2" charset="-122"/>
              </a:rPr>
              <a:t>                   </a:t>
            </a:r>
            <a:r>
              <a:rPr kumimoji="1" lang="en-US" altLang="zh-CN" sz="1970" b="1" dirty="0">
                <a:ea typeface="宋体" panose="02010600030101010101" pitchFamily="2" charset="-122"/>
              </a:rPr>
              <a:t>1949</a:t>
            </a:r>
            <a:r>
              <a:rPr kumimoji="1" lang="zh-CN" altLang="en-US" sz="1970" b="1" dirty="0">
                <a:ea typeface="宋体" panose="02010600030101010101" pitchFamily="2" charset="-122"/>
              </a:rPr>
              <a:t>年</a:t>
            </a:r>
            <a:r>
              <a:rPr kumimoji="1" lang="en-US" altLang="zh-CN" sz="1970" b="1" dirty="0">
                <a:ea typeface="宋体" panose="02010600030101010101" pitchFamily="2" charset="-122"/>
              </a:rPr>
              <a:t>4</a:t>
            </a:r>
            <a:r>
              <a:rPr kumimoji="1" lang="zh-CN" altLang="en-US" sz="1970" b="1" dirty="0">
                <a:ea typeface="宋体" panose="02010600030101010101" pitchFamily="2" charset="-122"/>
              </a:rPr>
              <a:t>月</a:t>
            </a:r>
            <a:r>
              <a:rPr kumimoji="1" lang="en-US" altLang="zh-CN" sz="1970" b="1" dirty="0">
                <a:ea typeface="宋体" panose="02010600030101010101" pitchFamily="2" charset="-122"/>
              </a:rPr>
              <a:t>4</a:t>
            </a:r>
            <a:r>
              <a:rPr kumimoji="1" lang="zh-CN" altLang="en-US" sz="1970" b="1" dirty="0">
                <a:ea typeface="宋体" panose="02010600030101010101" pitchFamily="2" charset="-122"/>
              </a:rPr>
              <a:t>日，美、加、比、法、卢、荷、英、丹麦、挪威、冰岛、葡萄牙和意大利在华盛顿签署了北大西洋公约，决定成</a:t>
            </a:r>
          </a:p>
          <a:p>
            <a:pPr>
              <a:lnSpc>
                <a:spcPct val="80000"/>
              </a:lnSpc>
            </a:pPr>
            <a:r>
              <a:rPr kumimoji="1" lang="zh-CN" altLang="en-US" sz="1970" b="1" dirty="0">
                <a:ea typeface="宋体" panose="02010600030101010101" pitchFamily="2" charset="-122"/>
              </a:rPr>
              <a:t>立北大西洋公约组织，同年</a:t>
            </a:r>
            <a:r>
              <a:rPr kumimoji="1" lang="en-US" altLang="zh-CN" sz="1970" b="1" dirty="0">
                <a:ea typeface="宋体" panose="02010600030101010101" pitchFamily="2" charset="-122"/>
              </a:rPr>
              <a:t>8</a:t>
            </a:r>
            <a:r>
              <a:rPr kumimoji="1" lang="zh-CN" altLang="en-US" sz="1970" b="1" dirty="0">
                <a:ea typeface="宋体" panose="02010600030101010101" pitchFamily="2" charset="-122"/>
              </a:rPr>
              <a:t>月</a:t>
            </a:r>
            <a:r>
              <a:rPr kumimoji="1" lang="en-US" altLang="zh-CN" sz="1970" b="1" dirty="0">
                <a:ea typeface="宋体" panose="02010600030101010101" pitchFamily="2" charset="-122"/>
              </a:rPr>
              <a:t>24</a:t>
            </a:r>
            <a:r>
              <a:rPr kumimoji="1" lang="zh-CN" altLang="en-US" sz="1970" b="1" dirty="0">
                <a:ea typeface="宋体" panose="02010600030101010101" pitchFamily="2" charset="-122"/>
              </a:rPr>
              <a:t>日各国完成批准手续，该组织正式成立。希腊、土耳其于</a:t>
            </a:r>
            <a:r>
              <a:rPr kumimoji="1" lang="en-US" altLang="zh-CN" sz="1970" b="1" dirty="0">
                <a:ea typeface="宋体" panose="02010600030101010101" pitchFamily="2" charset="-122"/>
              </a:rPr>
              <a:t>1952</a:t>
            </a:r>
            <a:r>
              <a:rPr kumimoji="1" lang="zh-CN" altLang="en-US" sz="1970" b="1" dirty="0">
                <a:ea typeface="宋体" panose="02010600030101010101" pitchFamily="2" charset="-122"/>
              </a:rPr>
              <a:t>年</a:t>
            </a:r>
            <a:r>
              <a:rPr kumimoji="1" lang="en-US" altLang="zh-CN" sz="1970" b="1" dirty="0">
                <a:ea typeface="宋体" panose="02010600030101010101" pitchFamily="2" charset="-122"/>
              </a:rPr>
              <a:t>2</a:t>
            </a:r>
            <a:r>
              <a:rPr kumimoji="1" lang="zh-CN" altLang="en-US" sz="1970" b="1" dirty="0">
                <a:ea typeface="宋体" panose="02010600030101010101" pitchFamily="2" charset="-122"/>
              </a:rPr>
              <a:t>月</a:t>
            </a:r>
            <a:r>
              <a:rPr kumimoji="1" lang="en-US" altLang="zh-CN" sz="1970" b="1" dirty="0">
                <a:ea typeface="宋体" panose="02010600030101010101" pitchFamily="2" charset="-122"/>
              </a:rPr>
              <a:t>18</a:t>
            </a:r>
            <a:r>
              <a:rPr kumimoji="1" lang="zh-CN" altLang="en-US" sz="1970" b="1" dirty="0">
                <a:ea typeface="宋体" panose="02010600030101010101" pitchFamily="2" charset="-122"/>
              </a:rPr>
              <a:t>日、联邦德国于</a:t>
            </a:r>
            <a:r>
              <a:rPr kumimoji="1" lang="en-US" altLang="zh-CN" sz="1970" b="1" dirty="0">
                <a:ea typeface="宋体" panose="02010600030101010101" pitchFamily="2" charset="-122"/>
              </a:rPr>
              <a:t>1955</a:t>
            </a:r>
            <a:r>
              <a:rPr kumimoji="1" lang="zh-CN" altLang="en-US" sz="1970" b="1" dirty="0">
                <a:ea typeface="宋体" panose="02010600030101010101" pitchFamily="2" charset="-122"/>
              </a:rPr>
              <a:t>年</a:t>
            </a:r>
            <a:r>
              <a:rPr kumimoji="1" lang="en-US" altLang="zh-CN" sz="1970" b="1" dirty="0">
                <a:ea typeface="宋体" panose="02010600030101010101" pitchFamily="2" charset="-122"/>
              </a:rPr>
              <a:t>5</a:t>
            </a:r>
            <a:r>
              <a:rPr kumimoji="1" lang="zh-CN" altLang="en-US" sz="1970" b="1" dirty="0">
                <a:ea typeface="宋体" panose="02010600030101010101" pitchFamily="2" charset="-122"/>
              </a:rPr>
              <a:t>月</a:t>
            </a:r>
            <a:r>
              <a:rPr kumimoji="1" lang="en-US" altLang="zh-CN" sz="1970" b="1" dirty="0">
                <a:ea typeface="宋体" panose="02010600030101010101" pitchFamily="2" charset="-122"/>
              </a:rPr>
              <a:t>6</a:t>
            </a:r>
            <a:r>
              <a:rPr kumimoji="1" lang="zh-CN" altLang="en-US" sz="1970" b="1" dirty="0">
                <a:ea typeface="宋体" panose="02010600030101010101" pitchFamily="2" charset="-122"/>
              </a:rPr>
              <a:t>日、西班牙于</a:t>
            </a:r>
            <a:r>
              <a:rPr kumimoji="1" lang="en-US" altLang="zh-CN" sz="1970" b="1" dirty="0">
                <a:ea typeface="宋体" panose="02010600030101010101" pitchFamily="2" charset="-122"/>
              </a:rPr>
              <a:t>1982</a:t>
            </a:r>
            <a:r>
              <a:rPr kumimoji="1" lang="zh-CN" altLang="en-US" sz="1970" b="1" dirty="0">
                <a:ea typeface="宋体" panose="02010600030101010101" pitchFamily="2" charset="-122"/>
              </a:rPr>
              <a:t>年正式加入该组织。</a:t>
            </a:r>
            <a:r>
              <a:rPr kumimoji="1" lang="en-US" altLang="zh-CN" sz="1970" b="1" dirty="0">
                <a:ea typeface="宋体" panose="02010600030101010101" pitchFamily="2" charset="-122"/>
              </a:rPr>
              <a:t>1996</a:t>
            </a:r>
            <a:r>
              <a:rPr kumimoji="1" lang="zh-CN" altLang="en-US" sz="1970" b="1" dirty="0">
                <a:ea typeface="宋体" panose="02010600030101010101" pitchFamily="2" charset="-122"/>
              </a:rPr>
              <a:t>年接收波兰、捷克和匈牙利。</a:t>
            </a:r>
          </a:p>
          <a:p>
            <a:pPr>
              <a:lnSpc>
                <a:spcPct val="80000"/>
              </a:lnSpc>
            </a:pPr>
            <a:r>
              <a:rPr kumimoji="1" lang="zh-CN" altLang="en-US" sz="1970" b="1" dirty="0">
                <a:ea typeface="宋体" panose="02010600030101010101" pitchFamily="2" charset="-122"/>
              </a:rPr>
              <a:t>        </a:t>
            </a:r>
            <a:r>
              <a:rPr kumimoji="1" lang="en-US" altLang="zh-CN" sz="1970" b="1" dirty="0">
                <a:ea typeface="宋体" panose="02010600030101010101" pitchFamily="2" charset="-122"/>
              </a:rPr>
              <a:t>1991</a:t>
            </a:r>
            <a:r>
              <a:rPr kumimoji="1" lang="zh-CN" altLang="en-US" sz="1970" b="1" dirty="0">
                <a:ea typeface="宋体" panose="02010600030101010101" pitchFamily="2" charset="-122"/>
              </a:rPr>
              <a:t>年</a:t>
            </a:r>
            <a:r>
              <a:rPr kumimoji="1" lang="en-US" altLang="zh-CN" sz="1970" b="1" dirty="0">
                <a:ea typeface="宋体" panose="02010600030101010101" pitchFamily="2" charset="-122"/>
              </a:rPr>
              <a:t>12</a:t>
            </a:r>
            <a:r>
              <a:rPr kumimoji="1" lang="zh-CN" altLang="en-US" sz="1970" b="1" dirty="0">
                <a:ea typeface="宋体" panose="02010600030101010101" pitchFamily="2" charset="-122"/>
              </a:rPr>
              <a:t>月，北约首创成立了由北约国家、原华约国家、独联体</a:t>
            </a:r>
          </a:p>
          <a:p>
            <a:pPr>
              <a:lnSpc>
                <a:spcPct val="80000"/>
              </a:lnSpc>
            </a:pPr>
            <a:r>
              <a:rPr kumimoji="1" lang="zh-CN" altLang="en-US" sz="1970" b="1" dirty="0">
                <a:ea typeface="宋体" panose="02010600030101010101" pitchFamily="2" charset="-122"/>
              </a:rPr>
              <a:t>及波罗的海</a:t>
            </a:r>
            <a:r>
              <a:rPr kumimoji="1" lang="en-US" altLang="zh-CN" sz="1970" b="1" dirty="0">
                <a:ea typeface="宋体" panose="02010600030101010101" pitchFamily="2" charset="-122"/>
              </a:rPr>
              <a:t>3</a:t>
            </a:r>
            <a:r>
              <a:rPr kumimoji="1" lang="zh-CN" altLang="en-US" sz="1970" b="1" dirty="0">
                <a:ea typeface="宋体" panose="02010600030101010101" pitchFamily="2" charset="-122"/>
              </a:rPr>
              <a:t>国组成的北大西洋合作委员会。</a:t>
            </a:r>
            <a:r>
              <a:rPr kumimoji="1" lang="en-US" altLang="zh-CN" sz="1970" b="1" dirty="0">
                <a:ea typeface="宋体" panose="02010600030101010101" pitchFamily="2" charset="-122"/>
              </a:rPr>
              <a:t>1994</a:t>
            </a:r>
            <a:r>
              <a:rPr kumimoji="1" lang="zh-CN" altLang="en-US" sz="1970" b="1" dirty="0">
                <a:ea typeface="宋体" panose="02010600030101010101" pitchFamily="2" charset="-122"/>
              </a:rPr>
              <a:t>年</a:t>
            </a:r>
            <a:r>
              <a:rPr kumimoji="1" lang="en-US" altLang="zh-CN" sz="1970" b="1" dirty="0">
                <a:ea typeface="宋体" panose="02010600030101010101" pitchFamily="2" charset="-122"/>
              </a:rPr>
              <a:t>1</a:t>
            </a:r>
            <a:r>
              <a:rPr kumimoji="1" lang="zh-CN" altLang="en-US" sz="1970" b="1" dirty="0">
                <a:ea typeface="宋体" panose="02010600030101010101" pitchFamily="2" charset="-122"/>
              </a:rPr>
              <a:t>月在布鲁塞尔举行的</a:t>
            </a:r>
          </a:p>
          <a:p>
            <a:pPr>
              <a:lnSpc>
                <a:spcPct val="80000"/>
              </a:lnSpc>
            </a:pPr>
            <a:r>
              <a:rPr kumimoji="1" lang="zh-CN" altLang="en-US" sz="1970" b="1" dirty="0">
                <a:ea typeface="宋体" panose="02010600030101010101" pitchFamily="2" charset="-122"/>
              </a:rPr>
              <a:t>首脑会议一致通过了同中欧、东欧国家和俄罗斯建立“和平伙伴关系”的方案。</a:t>
            </a:r>
            <a:r>
              <a:rPr kumimoji="1" lang="en-US" altLang="zh-CN" sz="1970" b="1" dirty="0">
                <a:ea typeface="宋体" panose="02010600030101010101" pitchFamily="2" charset="-122"/>
              </a:rPr>
              <a:t>1997</a:t>
            </a:r>
            <a:r>
              <a:rPr kumimoji="1" lang="zh-CN" altLang="en-US" sz="1970" b="1" dirty="0">
                <a:ea typeface="宋体" panose="02010600030101010101" pitchFamily="2" charset="-122"/>
              </a:rPr>
              <a:t>年</a:t>
            </a:r>
            <a:r>
              <a:rPr kumimoji="1" lang="en-US" altLang="zh-CN" sz="1970" b="1" dirty="0">
                <a:ea typeface="宋体" panose="02010600030101010101" pitchFamily="2" charset="-122"/>
              </a:rPr>
              <a:t>5</a:t>
            </a:r>
            <a:r>
              <a:rPr kumimoji="1" lang="zh-CN" altLang="en-US" sz="1970" b="1" dirty="0">
                <a:ea typeface="宋体" panose="02010600030101010101" pitchFamily="2" charset="-122"/>
              </a:rPr>
              <a:t>月，为“把北约与伙伴国的政治军事合作提高到一个新水平”，</a:t>
            </a:r>
          </a:p>
          <a:p>
            <a:pPr>
              <a:lnSpc>
                <a:spcPct val="80000"/>
              </a:lnSpc>
            </a:pPr>
            <a:r>
              <a:rPr kumimoji="1" lang="zh-CN" altLang="en-US" sz="1970" b="1" dirty="0">
                <a:ea typeface="宋体" panose="02010600030101010101" pitchFamily="2" charset="-122"/>
              </a:rPr>
              <a:t>加强欧洲和大西洋地区的安全与稳定，北约国家与伙伴国家外长共同决定</a:t>
            </a:r>
          </a:p>
          <a:p>
            <a:pPr>
              <a:lnSpc>
                <a:spcPct val="80000"/>
              </a:lnSpc>
            </a:pPr>
            <a:r>
              <a:rPr kumimoji="1" lang="zh-CN" altLang="en-US" sz="1970" b="1" dirty="0">
                <a:ea typeface="宋体" panose="02010600030101010101" pitchFamily="2" charset="-122"/>
              </a:rPr>
              <a:t>成立欧洲北大西洋伙伴关系委员会。</a:t>
            </a:r>
          </a:p>
          <a:p>
            <a:pPr>
              <a:lnSpc>
                <a:spcPct val="80000"/>
              </a:lnSpc>
            </a:pPr>
            <a:r>
              <a:rPr kumimoji="1" lang="zh-CN" altLang="en-US" sz="1970" b="1" dirty="0">
                <a:ea typeface="宋体" panose="02010600030101010101" pitchFamily="2" charset="-122"/>
              </a:rPr>
              <a:t>     该组织的宗旨是缔约国实行集体“防御”，任何缔约国同他国发生战争时，必须给予援助，包括使用武力。 </a:t>
            </a:r>
          </a:p>
          <a:p>
            <a:pPr>
              <a:lnSpc>
                <a:spcPct val="80000"/>
              </a:lnSpc>
            </a:pPr>
            <a:endParaRPr lang="en-US" altLang="zh-CN" sz="1970" dirty="0">
              <a:ea typeface="宋体" panose="02010600030101010101" pitchFamily="2" charset="-122"/>
            </a:endParaRPr>
          </a:p>
        </p:txBody>
      </p:sp>
    </p:spTree>
    <p:extLst>
      <p:ext uri="{BB962C8B-B14F-4D97-AF65-F5344CB8AC3E}">
        <p14:creationId xmlns:p14="http://schemas.microsoft.com/office/powerpoint/2010/main" val="2681208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7313" y="1294671"/>
            <a:ext cx="3676051" cy="2647195"/>
            <a:chOff x="0" y="0"/>
            <a:chExt cx="2321" cy="2223"/>
          </a:xfrm>
        </p:grpSpPr>
        <p:sp>
          <p:nvSpPr>
            <p:cNvPr id="17430" name="Freeform 3"/>
            <p:cNvSpPr>
              <a:spLocks noChangeArrowheads="1"/>
            </p:cNvSpPr>
            <p:nvPr/>
          </p:nvSpPr>
          <p:spPr bwMode="auto">
            <a:xfrm>
              <a:off x="1361" y="227"/>
              <a:ext cx="960" cy="1699"/>
            </a:xfrm>
            <a:custGeom>
              <a:avLst/>
              <a:gdLst>
                <a:gd name="T0" fmla="*/ 0 w 1128"/>
                <a:gd name="T1" fmla="*/ 0 h 2390"/>
                <a:gd name="T2" fmla="*/ 141 w 1128"/>
                <a:gd name="T3" fmla="*/ 26 h 2390"/>
                <a:gd name="T4" fmla="*/ 109 w 1128"/>
                <a:gd name="T5" fmla="*/ 14 h 2390"/>
                <a:gd name="T6" fmla="*/ 191 w 1128"/>
                <a:gd name="T7" fmla="*/ 29 h 2390"/>
                <a:gd name="T8" fmla="*/ 100 w 1128"/>
                <a:gd name="T9" fmla="*/ 45 h 2390"/>
                <a:gd name="T10" fmla="*/ 149 w 1128"/>
                <a:gd name="T11" fmla="*/ 32 h 2390"/>
                <a:gd name="T12" fmla="*/ 31 w 1128"/>
                <a:gd name="T13" fmla="*/ 53 h 2390"/>
                <a:gd name="T14" fmla="*/ 43 w 1128"/>
                <a:gd name="T15" fmla="*/ 47 h 2390"/>
                <a:gd name="T16" fmla="*/ 56 w 1128"/>
                <a:gd name="T17" fmla="*/ 39 h 2390"/>
                <a:gd name="T18" fmla="*/ 64 w 1128"/>
                <a:gd name="T19" fmla="*/ 32 h 2390"/>
                <a:gd name="T20" fmla="*/ 66 w 1128"/>
                <a:gd name="T21" fmla="*/ 28 h 2390"/>
                <a:gd name="T22" fmla="*/ 61 w 1128"/>
                <a:gd name="T23" fmla="*/ 22 h 2390"/>
                <a:gd name="T24" fmla="*/ 55 w 1128"/>
                <a:gd name="T25" fmla="*/ 16 h 2390"/>
                <a:gd name="T26" fmla="*/ 41 w 1128"/>
                <a:gd name="T27" fmla="*/ 11 h 2390"/>
                <a:gd name="T28" fmla="*/ 0 w 1128"/>
                <a:gd name="T29" fmla="*/ 0 h 2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8"/>
                <a:gd name="T46" fmla="*/ 0 h 2390"/>
                <a:gd name="T47" fmla="*/ 1128 w 1128"/>
                <a:gd name="T48" fmla="*/ 2390 h 23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8" h="2390">
                  <a:moveTo>
                    <a:pt x="0" y="0"/>
                  </a:moveTo>
                  <a:lnTo>
                    <a:pt x="831" y="1085"/>
                  </a:lnTo>
                  <a:lnTo>
                    <a:pt x="639" y="605"/>
                  </a:lnTo>
                  <a:lnTo>
                    <a:pt x="1128" y="1241"/>
                  </a:lnTo>
                  <a:lnTo>
                    <a:pt x="593" y="1932"/>
                  </a:lnTo>
                  <a:lnTo>
                    <a:pt x="879" y="1373"/>
                  </a:lnTo>
                  <a:lnTo>
                    <a:pt x="176" y="2284"/>
                  </a:lnTo>
                  <a:cubicBezTo>
                    <a:pt x="72" y="2390"/>
                    <a:pt x="229" y="2113"/>
                    <a:pt x="254" y="2011"/>
                  </a:cubicBezTo>
                  <a:cubicBezTo>
                    <a:pt x="279" y="1909"/>
                    <a:pt x="306" y="1776"/>
                    <a:pt x="326" y="1670"/>
                  </a:cubicBezTo>
                  <a:cubicBezTo>
                    <a:pt x="346" y="1564"/>
                    <a:pt x="362" y="1451"/>
                    <a:pt x="372" y="1371"/>
                  </a:cubicBezTo>
                  <a:cubicBezTo>
                    <a:pt x="382" y="1291"/>
                    <a:pt x="386" y="1261"/>
                    <a:pt x="385" y="1189"/>
                  </a:cubicBezTo>
                  <a:cubicBezTo>
                    <a:pt x="384" y="1117"/>
                    <a:pt x="376" y="1022"/>
                    <a:pt x="365" y="939"/>
                  </a:cubicBezTo>
                  <a:cubicBezTo>
                    <a:pt x="354" y="856"/>
                    <a:pt x="341" y="771"/>
                    <a:pt x="320" y="693"/>
                  </a:cubicBezTo>
                  <a:cubicBezTo>
                    <a:pt x="299" y="615"/>
                    <a:pt x="294" y="586"/>
                    <a:pt x="241" y="471"/>
                  </a:cubicBezTo>
                  <a:cubicBezTo>
                    <a:pt x="188" y="356"/>
                    <a:pt x="50" y="98"/>
                    <a:pt x="0" y="0"/>
                  </a:cubicBezTo>
                  <a:close/>
                </a:path>
              </a:pathLst>
            </a:custGeom>
            <a:gradFill rotWithShape="1">
              <a:gsLst>
                <a:gs pos="0">
                  <a:srgbClr val="808080"/>
                </a:gs>
                <a:gs pos="100000">
                  <a:srgbClr val="000000"/>
                </a:gs>
              </a:gsLst>
              <a:path path="rect">
                <a:fillToRect l="100000" t="100000"/>
              </a:path>
            </a:gradFill>
            <a:ln w="9525">
              <a:solidFill>
                <a:schemeClr val="tx1"/>
              </a:solidFill>
              <a:round/>
              <a:headEnd/>
              <a:tailEnd/>
            </a:ln>
          </p:spPr>
          <p:txBody>
            <a:bodyPr/>
            <a:lstStyle/>
            <a:p>
              <a:endParaRPr lang="zh-CN" altLang="en-US" sz="1773"/>
            </a:p>
          </p:txBody>
        </p:sp>
        <p:pic>
          <p:nvPicPr>
            <p:cNvPr id="17431" name="Object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70" cy="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grpSp>
        <p:nvGrpSpPr>
          <p:cNvPr id="3" name="Group 5"/>
          <p:cNvGrpSpPr>
            <a:grpSpLocks/>
          </p:cNvGrpSpPr>
          <p:nvPr/>
        </p:nvGrpSpPr>
        <p:grpSpPr bwMode="auto">
          <a:xfrm>
            <a:off x="2294079" y="3885576"/>
            <a:ext cx="7675769" cy="1296233"/>
            <a:chOff x="-1" y="1"/>
            <a:chExt cx="4846" cy="1088"/>
          </a:xfrm>
        </p:grpSpPr>
        <p:sp>
          <p:nvSpPr>
            <p:cNvPr id="17422" name="AutoShape 6"/>
            <p:cNvSpPr>
              <a:spLocks noChangeArrowheads="1"/>
            </p:cNvSpPr>
            <p:nvPr/>
          </p:nvSpPr>
          <p:spPr bwMode="auto">
            <a:xfrm>
              <a:off x="2177" y="636"/>
              <a:ext cx="499" cy="453"/>
            </a:xfrm>
            <a:prstGeom prst="flowChartExtract">
              <a:avLst/>
            </a:prstGeom>
            <a:gradFill rotWithShape="1">
              <a:gsLst>
                <a:gs pos="0">
                  <a:srgbClr val="FFBF00"/>
                </a:gs>
                <a:gs pos="10001">
                  <a:srgbClr val="F27300"/>
                </a:gs>
                <a:gs pos="25000">
                  <a:srgbClr val="8F0040"/>
                </a:gs>
                <a:gs pos="50000">
                  <a:srgbClr val="400040"/>
                </a:gs>
                <a:gs pos="80000">
                  <a:srgbClr val="000040"/>
                </a:gs>
                <a:gs pos="100000">
                  <a:srgbClr val="0000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281" noProof="1">
                <a:sym typeface="Arial" panose="020B0604020202020204" pitchFamily="34" charset="0"/>
              </a:endParaRPr>
            </a:p>
          </p:txBody>
        </p:sp>
        <p:grpSp>
          <p:nvGrpSpPr>
            <p:cNvPr id="17423" name="Group 7"/>
            <p:cNvGrpSpPr>
              <a:grpSpLocks/>
            </p:cNvGrpSpPr>
            <p:nvPr/>
          </p:nvGrpSpPr>
          <p:grpSpPr bwMode="auto">
            <a:xfrm>
              <a:off x="91" y="91"/>
              <a:ext cx="4717" cy="562"/>
              <a:chOff x="0" y="0"/>
              <a:chExt cx="4717" cy="562"/>
            </a:xfrm>
          </p:grpSpPr>
          <p:sp>
            <p:nvSpPr>
              <p:cNvPr id="18440" name="AutoShape 8"/>
              <p:cNvSpPr>
                <a:spLocks noChangeArrowheads="1"/>
              </p:cNvSpPr>
              <p:nvPr/>
            </p:nvSpPr>
            <p:spPr bwMode="auto">
              <a:xfrm>
                <a:off x="0" y="3"/>
                <a:ext cx="2448" cy="542"/>
              </a:xfrm>
              <a:prstGeom prst="cube">
                <a:avLst>
                  <a:gd name="adj" fmla="val 25000"/>
                </a:avLst>
              </a:prstGeom>
              <a:gradFill rotWithShape="1">
                <a:gsLst>
                  <a:gs pos="0">
                    <a:schemeClr val="accent2"/>
                  </a:gs>
                  <a:gs pos="100000">
                    <a:schemeClr val="accent2">
                      <a:gamma/>
                      <a:shade val="46275"/>
                      <a:invGamma/>
                    </a:schemeClr>
                  </a:gs>
                </a:gsLst>
                <a:lin ang="5400000" scaled="1"/>
              </a:gradFill>
              <a:ln w="9525" cmpd="sng">
                <a:solidFill>
                  <a:schemeClr val="tx1"/>
                </a:solidFill>
                <a:miter lim="800000"/>
              </a:ln>
              <a:effectLst/>
              <a:extLst/>
            </p:spPr>
            <p:txBody>
              <a:bodyPr wrap="none" anchor="ctr"/>
              <a:lstStyle/>
              <a:p>
                <a:pPr eaLnBrk="1" hangingPunct="1">
                  <a:buFont typeface="Arial" panose="020B0604020202020204" pitchFamily="34" charset="0"/>
                  <a:buNone/>
                  <a:defRPr/>
                </a:pPr>
                <a:endParaRPr lang="zh-CN" altLang="en-US" sz="1330"/>
              </a:p>
            </p:txBody>
          </p:sp>
          <p:sp>
            <p:nvSpPr>
              <p:cNvPr id="17427" name="AutoShape 9"/>
              <p:cNvSpPr>
                <a:spLocks noChangeArrowheads="1"/>
              </p:cNvSpPr>
              <p:nvPr/>
            </p:nvSpPr>
            <p:spPr bwMode="auto">
              <a:xfrm>
                <a:off x="2313" y="2"/>
                <a:ext cx="2404" cy="543"/>
              </a:xfrm>
              <a:prstGeom prst="cube">
                <a:avLst>
                  <a:gd name="adj" fmla="val 25000"/>
                </a:avLst>
              </a:prstGeom>
              <a:solidFill>
                <a:srgbClr val="CC33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281" noProof="1">
                  <a:sym typeface="Arial" panose="020B0604020202020204" pitchFamily="34" charset="0"/>
                </a:endParaRPr>
              </a:p>
            </p:txBody>
          </p:sp>
          <p:sp>
            <p:nvSpPr>
              <p:cNvPr id="17428" name="Text Box 10"/>
              <p:cNvSpPr txBox="1">
                <a:spLocks noChangeArrowheads="1"/>
              </p:cNvSpPr>
              <p:nvPr/>
            </p:nvSpPr>
            <p:spPr bwMode="auto">
              <a:xfrm>
                <a:off x="499" y="136"/>
                <a:ext cx="14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zh-CN" sz="2364" b="1">
                    <a:solidFill>
                      <a:schemeClr val="bg1"/>
                    </a:solidFill>
                    <a:sym typeface="Arial" panose="020B0604020202020204" pitchFamily="34" charset="0"/>
                  </a:rPr>
                  <a:t> </a:t>
                </a:r>
                <a:r>
                  <a:rPr lang="zh-CN" altLang="en-US" sz="2660" b="1">
                    <a:solidFill>
                      <a:schemeClr val="bg1"/>
                    </a:solidFill>
                    <a:sym typeface="Arial" panose="020B0604020202020204" pitchFamily="34" charset="0"/>
                  </a:rPr>
                  <a:t>两        极</a:t>
                </a:r>
              </a:p>
            </p:txBody>
          </p:sp>
          <p:sp>
            <p:nvSpPr>
              <p:cNvPr id="17429" name="Text Box 11"/>
              <p:cNvSpPr txBox="1">
                <a:spLocks noChangeArrowheads="1"/>
              </p:cNvSpPr>
              <p:nvPr/>
            </p:nvSpPr>
            <p:spPr bwMode="auto">
              <a:xfrm>
                <a:off x="2585" y="136"/>
                <a:ext cx="145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zh-CN" sz="2660" b="1">
                    <a:solidFill>
                      <a:schemeClr val="bg1"/>
                    </a:solidFill>
                    <a:sym typeface="Arial" panose="020B0604020202020204" pitchFamily="34" charset="0"/>
                  </a:rPr>
                  <a:t> </a:t>
                </a:r>
                <a:r>
                  <a:rPr lang="zh-CN" altLang="en-US" sz="2660" b="1">
                    <a:solidFill>
                      <a:schemeClr val="bg1"/>
                    </a:solidFill>
                    <a:sym typeface="Arial" panose="020B0604020202020204" pitchFamily="34" charset="0"/>
                  </a:rPr>
                  <a:t>格        局</a:t>
                </a:r>
              </a:p>
            </p:txBody>
          </p:sp>
        </p:grpSp>
        <p:sp>
          <p:nvSpPr>
            <p:cNvPr id="17424" name="AutoShape 12"/>
            <p:cNvSpPr>
              <a:spLocks noChangeArrowheads="1"/>
            </p:cNvSpPr>
            <p:nvPr/>
          </p:nvSpPr>
          <p:spPr bwMode="auto">
            <a:xfrm rot="-5400000">
              <a:off x="995" y="-998"/>
              <a:ext cx="185" cy="2177"/>
            </a:xfrm>
            <a:prstGeom prst="flowChartMagneticDrum">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281" noProof="1">
                <a:sym typeface="Arial" panose="020B0604020202020204" pitchFamily="34" charset="0"/>
              </a:endParaRPr>
            </a:p>
          </p:txBody>
        </p:sp>
        <p:sp>
          <p:nvSpPr>
            <p:cNvPr id="17425" name="AutoShape 13"/>
            <p:cNvSpPr>
              <a:spLocks noChangeArrowheads="1"/>
            </p:cNvSpPr>
            <p:nvPr/>
          </p:nvSpPr>
          <p:spPr bwMode="auto">
            <a:xfrm rot="-5400000">
              <a:off x="3663" y="-952"/>
              <a:ext cx="183" cy="2177"/>
            </a:xfrm>
            <a:prstGeom prst="flowChartMagneticDrum">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281" noProof="1">
                <a:sym typeface="Arial" panose="020B0604020202020204" pitchFamily="34" charset="0"/>
              </a:endParaRPr>
            </a:p>
          </p:txBody>
        </p:sp>
      </p:grpSp>
      <p:sp>
        <p:nvSpPr>
          <p:cNvPr id="18446" name="Text Box 14"/>
          <p:cNvSpPr txBox="1">
            <a:spLocks noChangeArrowheads="1"/>
          </p:cNvSpPr>
          <p:nvPr/>
        </p:nvSpPr>
        <p:spPr bwMode="auto">
          <a:xfrm>
            <a:off x="3293228" y="2565888"/>
            <a:ext cx="1366596" cy="119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zh-CN" altLang="en-US" sz="7092" b="1">
              <a:solidFill>
                <a:schemeClr val="accent2"/>
              </a:solidFill>
              <a:sym typeface="Arial" panose="020B0604020202020204" pitchFamily="34" charset="0"/>
            </a:endParaRPr>
          </a:p>
        </p:txBody>
      </p:sp>
      <p:grpSp>
        <p:nvGrpSpPr>
          <p:cNvPr id="5" name="Group 15"/>
          <p:cNvGrpSpPr>
            <a:grpSpLocks/>
          </p:cNvGrpSpPr>
          <p:nvPr/>
        </p:nvGrpSpPr>
        <p:grpSpPr bwMode="auto">
          <a:xfrm>
            <a:off x="6628410" y="1219618"/>
            <a:ext cx="3552525" cy="2808246"/>
            <a:chOff x="0" y="0"/>
            <a:chExt cx="2242" cy="2358"/>
          </a:xfrm>
        </p:grpSpPr>
        <p:sp>
          <p:nvSpPr>
            <p:cNvPr id="17420" name="Freeform 16"/>
            <p:cNvSpPr>
              <a:spLocks noChangeArrowheads="1"/>
            </p:cNvSpPr>
            <p:nvPr/>
          </p:nvSpPr>
          <p:spPr bwMode="auto">
            <a:xfrm rot="10769894">
              <a:off x="0" y="362"/>
              <a:ext cx="869" cy="1697"/>
            </a:xfrm>
            <a:custGeom>
              <a:avLst/>
              <a:gdLst>
                <a:gd name="T0" fmla="*/ 0 w 1128"/>
                <a:gd name="T1" fmla="*/ 0 h 2390"/>
                <a:gd name="T2" fmla="*/ 47 w 1128"/>
                <a:gd name="T3" fmla="*/ 26 h 2390"/>
                <a:gd name="T4" fmla="*/ 36 w 1128"/>
                <a:gd name="T5" fmla="*/ 14 h 2390"/>
                <a:gd name="T6" fmla="*/ 64 w 1128"/>
                <a:gd name="T7" fmla="*/ 28 h 2390"/>
                <a:gd name="T8" fmla="*/ 34 w 1128"/>
                <a:gd name="T9" fmla="*/ 45 h 2390"/>
                <a:gd name="T10" fmla="*/ 50 w 1128"/>
                <a:gd name="T11" fmla="*/ 32 h 2390"/>
                <a:gd name="T12" fmla="*/ 10 w 1128"/>
                <a:gd name="T13" fmla="*/ 53 h 2390"/>
                <a:gd name="T14" fmla="*/ 15 w 1128"/>
                <a:gd name="T15" fmla="*/ 46 h 2390"/>
                <a:gd name="T16" fmla="*/ 19 w 1128"/>
                <a:gd name="T17" fmla="*/ 39 h 2390"/>
                <a:gd name="T18" fmla="*/ 21 w 1128"/>
                <a:gd name="T19" fmla="*/ 32 h 2390"/>
                <a:gd name="T20" fmla="*/ 22 w 1128"/>
                <a:gd name="T21" fmla="*/ 28 h 2390"/>
                <a:gd name="T22" fmla="*/ 21 w 1128"/>
                <a:gd name="T23" fmla="*/ 22 h 2390"/>
                <a:gd name="T24" fmla="*/ 18 w 1128"/>
                <a:gd name="T25" fmla="*/ 16 h 2390"/>
                <a:gd name="T26" fmla="*/ 14 w 1128"/>
                <a:gd name="T27" fmla="*/ 11 h 2390"/>
                <a:gd name="T28" fmla="*/ 0 w 1128"/>
                <a:gd name="T29" fmla="*/ 0 h 2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8"/>
                <a:gd name="T46" fmla="*/ 0 h 2390"/>
                <a:gd name="T47" fmla="*/ 1128 w 1128"/>
                <a:gd name="T48" fmla="*/ 2390 h 23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8" h="2390">
                  <a:moveTo>
                    <a:pt x="0" y="0"/>
                  </a:moveTo>
                  <a:lnTo>
                    <a:pt x="831" y="1085"/>
                  </a:lnTo>
                  <a:lnTo>
                    <a:pt x="639" y="605"/>
                  </a:lnTo>
                  <a:lnTo>
                    <a:pt x="1128" y="1241"/>
                  </a:lnTo>
                  <a:lnTo>
                    <a:pt x="593" y="1932"/>
                  </a:lnTo>
                  <a:lnTo>
                    <a:pt x="879" y="1373"/>
                  </a:lnTo>
                  <a:lnTo>
                    <a:pt x="176" y="2284"/>
                  </a:lnTo>
                  <a:cubicBezTo>
                    <a:pt x="72" y="2390"/>
                    <a:pt x="229" y="2113"/>
                    <a:pt x="254" y="2011"/>
                  </a:cubicBezTo>
                  <a:cubicBezTo>
                    <a:pt x="279" y="1909"/>
                    <a:pt x="306" y="1776"/>
                    <a:pt x="326" y="1670"/>
                  </a:cubicBezTo>
                  <a:cubicBezTo>
                    <a:pt x="346" y="1564"/>
                    <a:pt x="362" y="1451"/>
                    <a:pt x="372" y="1371"/>
                  </a:cubicBezTo>
                  <a:cubicBezTo>
                    <a:pt x="382" y="1291"/>
                    <a:pt x="386" y="1261"/>
                    <a:pt x="385" y="1189"/>
                  </a:cubicBezTo>
                  <a:cubicBezTo>
                    <a:pt x="384" y="1117"/>
                    <a:pt x="376" y="1022"/>
                    <a:pt x="365" y="939"/>
                  </a:cubicBezTo>
                  <a:cubicBezTo>
                    <a:pt x="354" y="856"/>
                    <a:pt x="341" y="771"/>
                    <a:pt x="320" y="693"/>
                  </a:cubicBezTo>
                  <a:cubicBezTo>
                    <a:pt x="299" y="615"/>
                    <a:pt x="294" y="586"/>
                    <a:pt x="241" y="471"/>
                  </a:cubicBezTo>
                  <a:cubicBezTo>
                    <a:pt x="188" y="356"/>
                    <a:pt x="50" y="98"/>
                    <a:pt x="0" y="0"/>
                  </a:cubicBezTo>
                  <a:close/>
                </a:path>
              </a:pathLst>
            </a:custGeom>
            <a:gradFill rotWithShape="1">
              <a:gsLst>
                <a:gs pos="0">
                  <a:srgbClr val="000000"/>
                </a:gs>
                <a:gs pos="20000">
                  <a:srgbClr val="000040"/>
                </a:gs>
                <a:gs pos="50000">
                  <a:srgbClr val="400040"/>
                </a:gs>
                <a:gs pos="75000">
                  <a:srgbClr val="8F0040"/>
                </a:gs>
                <a:gs pos="89999">
                  <a:srgbClr val="F27300"/>
                </a:gs>
                <a:gs pos="100000">
                  <a:srgbClr val="FFBF00"/>
                </a:gs>
              </a:gsLst>
              <a:path path="rect">
                <a:fillToRect t="100000" r="100000"/>
              </a:path>
            </a:gradFill>
            <a:ln w="9525">
              <a:solidFill>
                <a:srgbClr val="FF3300"/>
              </a:solidFill>
              <a:round/>
              <a:headEnd/>
              <a:tailEnd/>
            </a:ln>
          </p:spPr>
          <p:txBody>
            <a:bodyPr/>
            <a:lstStyle/>
            <a:p>
              <a:endParaRPr lang="zh-CN" altLang="en-US" sz="1773"/>
            </a:p>
          </p:txBody>
        </p:sp>
        <p:pic>
          <p:nvPicPr>
            <p:cNvPr id="17421" name="Object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 y="0"/>
              <a:ext cx="1743" cy="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sp>
        <p:nvSpPr>
          <p:cNvPr id="18450" name="Text Box 18"/>
          <p:cNvSpPr txBox="1">
            <a:spLocks noChangeArrowheads="1"/>
          </p:cNvSpPr>
          <p:nvPr/>
        </p:nvSpPr>
        <p:spPr bwMode="auto">
          <a:xfrm>
            <a:off x="8179513" y="2619050"/>
            <a:ext cx="1365033" cy="119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7092" b="1">
                <a:solidFill>
                  <a:schemeClr val="bg1"/>
                </a:solidFill>
                <a:sym typeface="Arial" panose="020B0604020202020204" pitchFamily="34" charset="0"/>
              </a:rPr>
              <a:t>苏</a:t>
            </a:r>
          </a:p>
        </p:txBody>
      </p:sp>
      <p:sp>
        <p:nvSpPr>
          <p:cNvPr id="18451" name="AutoShape 19"/>
          <p:cNvSpPr>
            <a:spLocks noChangeArrowheads="1"/>
          </p:cNvSpPr>
          <p:nvPr/>
        </p:nvSpPr>
        <p:spPr bwMode="auto">
          <a:xfrm>
            <a:off x="7388325" y="1676192"/>
            <a:ext cx="2872355" cy="2378254"/>
          </a:xfrm>
          <a:prstGeom prst="irregularSeal1">
            <a:avLst/>
          </a:prstGeom>
          <a:gradFill rotWithShape="1">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281" noProof="1">
              <a:sym typeface="Arial" panose="020B0604020202020204" pitchFamily="34" charset="0"/>
            </a:endParaRPr>
          </a:p>
        </p:txBody>
      </p:sp>
      <p:sp>
        <p:nvSpPr>
          <p:cNvPr id="18452" name="Text Box 20"/>
          <p:cNvSpPr txBox="1">
            <a:spLocks noChangeArrowheads="1"/>
          </p:cNvSpPr>
          <p:nvPr/>
        </p:nvSpPr>
        <p:spPr bwMode="auto">
          <a:xfrm>
            <a:off x="7616612" y="2437672"/>
            <a:ext cx="2509597" cy="78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4433" b="1">
                <a:solidFill>
                  <a:schemeClr val="bg1"/>
                </a:solidFill>
                <a:sym typeface="Arial" panose="020B0604020202020204" pitchFamily="34" charset="0"/>
              </a:rPr>
              <a:t>苏联解体</a:t>
            </a:r>
          </a:p>
        </p:txBody>
      </p:sp>
      <p:sp>
        <p:nvSpPr>
          <p:cNvPr id="24" name="Rectangle 3"/>
          <p:cNvSpPr>
            <a:spLocks noChangeArrowheads="1"/>
          </p:cNvSpPr>
          <p:nvPr/>
        </p:nvSpPr>
        <p:spPr bwMode="auto">
          <a:xfrm>
            <a:off x="1534164" y="5486713"/>
            <a:ext cx="9123674" cy="1199290"/>
          </a:xfrm>
          <a:prstGeom prst="rect">
            <a:avLst/>
          </a:prstGeom>
          <a:solidFill>
            <a:schemeClr val="bg1"/>
          </a:solidFill>
          <a:ln w="9525">
            <a:solidFill>
              <a:srgbClr val="0066CC"/>
            </a:solidFill>
            <a:miter lim="800000"/>
            <a:headEnd/>
            <a:tailEnd/>
          </a:ln>
        </p:spPr>
        <p:txBody>
          <a:bodyPr anchor="ctr">
            <a:spAutoFit/>
          </a:bodyPr>
          <a:lstStyle/>
          <a:p>
            <a:pPr eaLnBrk="1" hangingPunct="1">
              <a:defRPr/>
            </a:pPr>
            <a:r>
              <a:rPr lang="zh-CN" altLang="en-US" sz="3152" b="1">
                <a:latin typeface="黑体" pitchFamily="49" charset="-122"/>
                <a:ea typeface="黑体" pitchFamily="49" charset="-122"/>
                <a:sym typeface="Arial" pitchFamily="34" charset="0"/>
              </a:rPr>
              <a:t>   </a:t>
            </a:r>
            <a:r>
              <a:rPr lang="zh-CN" altLang="en-US" sz="3546" b="1">
                <a:latin typeface="黑体" pitchFamily="49" charset="-122"/>
                <a:ea typeface="黑体" pitchFamily="49" charset="-122"/>
                <a:sym typeface="Arial" pitchFamily="34" charset="0"/>
              </a:rPr>
              <a:t>美国企图凭借强大的经济、军事和科技力量建立一个以美国为主导的“</a:t>
            </a:r>
            <a:r>
              <a:rPr lang="zh-CN" altLang="en-US" sz="3546" b="1" u="sng">
                <a:solidFill>
                  <a:srgbClr val="FF0000"/>
                </a:solidFill>
                <a:effectLst>
                  <a:outerShdw blurRad="38100" dist="38100" dir="2700000" algn="tl">
                    <a:srgbClr val="000000">
                      <a:alpha val="43137"/>
                    </a:srgbClr>
                  </a:outerShdw>
                </a:effectLst>
                <a:latin typeface="黑体" pitchFamily="49" charset="-122"/>
                <a:ea typeface="黑体" pitchFamily="49" charset="-122"/>
                <a:sym typeface="Arial" pitchFamily="34" charset="0"/>
              </a:rPr>
              <a:t>单极世界</a:t>
            </a:r>
            <a:r>
              <a:rPr lang="zh-CN" altLang="en-US" sz="3546" b="1">
                <a:latin typeface="黑体" pitchFamily="49" charset="-122"/>
                <a:ea typeface="黑体" pitchFamily="49" charset="-122"/>
                <a:sym typeface="Arial" pitchFamily="34" charset="0"/>
              </a:rPr>
              <a:t>”</a:t>
            </a:r>
          </a:p>
        </p:txBody>
      </p:sp>
      <p:sp>
        <p:nvSpPr>
          <p:cNvPr id="26" name="矩形 25"/>
          <p:cNvSpPr/>
          <p:nvPr/>
        </p:nvSpPr>
        <p:spPr>
          <a:xfrm>
            <a:off x="483175" y="406120"/>
            <a:ext cx="5834109" cy="577402"/>
          </a:xfrm>
          <a:prstGeom prst="rect">
            <a:avLst/>
          </a:prstGeom>
          <a:solidFill>
            <a:schemeClr val="accent1">
              <a:lumMod val="90000"/>
            </a:schemeClr>
          </a:solidFill>
          <a:ln w="50800">
            <a:solidFill>
              <a:schemeClr val="accent4">
                <a:lumMod val="50000"/>
                <a:lumOff val="50000"/>
              </a:schemeClr>
            </a:solidFill>
          </a:ln>
        </p:spPr>
        <p:txBody>
          <a:bodyPr wrap="square">
            <a:spAutoFit/>
          </a:bodyPr>
          <a:lstStyle/>
          <a:p>
            <a:pPr eaLnBrk="1" hangingPunct="1">
              <a:defRPr/>
            </a:pPr>
            <a:r>
              <a:rPr lang="zh-CN" altLang="en-US" sz="3152" b="1" dirty="0" smtClean="0"/>
              <a:t>一、</a:t>
            </a:r>
            <a:r>
              <a:rPr lang="en-US" altLang="zh-CN" sz="3152" b="1" dirty="0" smtClean="0"/>
              <a:t>【</a:t>
            </a:r>
            <a:r>
              <a:rPr lang="zh-CN" altLang="en-US" sz="3152" b="1" dirty="0">
                <a:latin typeface="黑体" pitchFamily="49" charset="-122"/>
                <a:ea typeface="黑体" pitchFamily="49" charset="-122"/>
              </a:rPr>
              <a:t>世界多极化趋势的发展</a:t>
            </a:r>
            <a:r>
              <a:rPr lang="en-US" altLang="zh-CN" sz="3152" b="1" dirty="0"/>
              <a:t>】</a:t>
            </a:r>
            <a:endParaRPr lang="zh-CN" altLang="en-US" sz="3152" b="1" dirty="0"/>
          </a:p>
        </p:txBody>
      </p:sp>
      <p:pic>
        <p:nvPicPr>
          <p:cNvPr id="27" name="Picture 5" descr="https://gss0.bdstatic.com/-4o3dSag_xI4khGkpoWK1HF6hhy/baike/c0%3Dbaike150%2C5%2C5%2C150%2C50/sign=b6a01ab4788b4710da22f59ea2a7a898/c995d143ad4bd1137ff155a750afa40f4bfb05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7272" y="1981097"/>
            <a:ext cx="2204692" cy="13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331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par>
                                <p:cTn id="14" presetID="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18446"/>
                                        </p:tgtEl>
                                        <p:attrNameLst>
                                          <p:attrName>style.visibility</p:attrName>
                                        </p:attrNameLst>
                                      </p:cBhvr>
                                      <p:to>
                                        <p:strVal val="visible"/>
                                      </p:to>
                                    </p:set>
                                    <p:anim calcmode="lin" valueType="num">
                                      <p:cBhvr>
                                        <p:cTn id="20" dur="500" fill="hold"/>
                                        <p:tgtEl>
                                          <p:spTgt spid="18446"/>
                                        </p:tgtEl>
                                        <p:attrNameLst>
                                          <p:attrName>ppt_w</p:attrName>
                                        </p:attrNameLst>
                                      </p:cBhvr>
                                      <p:tavLst>
                                        <p:tav tm="0">
                                          <p:val>
                                            <p:fltVal val="0"/>
                                          </p:val>
                                        </p:tav>
                                        <p:tav tm="100000">
                                          <p:val>
                                            <p:strVal val="#ppt_w"/>
                                          </p:val>
                                        </p:tav>
                                      </p:tavLst>
                                    </p:anim>
                                    <p:anim calcmode="lin" valueType="num">
                                      <p:cBhvr>
                                        <p:cTn id="21" dur="500" fill="hold"/>
                                        <p:tgtEl>
                                          <p:spTgt spid="18446"/>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8450"/>
                                        </p:tgtEl>
                                        <p:attrNameLst>
                                          <p:attrName>style.visibility</p:attrName>
                                        </p:attrNameLst>
                                      </p:cBhvr>
                                      <p:to>
                                        <p:strVal val="visible"/>
                                      </p:to>
                                    </p:set>
                                    <p:anim calcmode="lin" valueType="num">
                                      <p:cBhvr>
                                        <p:cTn id="28" dur="500" fill="hold"/>
                                        <p:tgtEl>
                                          <p:spTgt spid="18450"/>
                                        </p:tgtEl>
                                        <p:attrNameLst>
                                          <p:attrName>ppt_w</p:attrName>
                                        </p:attrNameLst>
                                      </p:cBhvr>
                                      <p:tavLst>
                                        <p:tav tm="0">
                                          <p:val>
                                            <p:fltVal val="0"/>
                                          </p:val>
                                        </p:tav>
                                        <p:tav tm="100000">
                                          <p:val>
                                            <p:strVal val="#ppt_w"/>
                                          </p:val>
                                        </p:tav>
                                      </p:tavLst>
                                    </p:anim>
                                    <p:anim calcmode="lin" valueType="num">
                                      <p:cBhvr>
                                        <p:cTn id="29" dur="500" fill="hold"/>
                                        <p:tgtEl>
                                          <p:spTgt spid="18450"/>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repeatCount="3000" fill="hold" grpId="0" nodeType="clickEffect">
                                  <p:stCondLst>
                                    <p:cond delay="0"/>
                                  </p:stCondLst>
                                  <p:childTnLst>
                                    <p:set>
                                      <p:cBhvr>
                                        <p:cTn id="33" dur="1" fill="hold">
                                          <p:stCondLst>
                                            <p:cond delay="0"/>
                                          </p:stCondLst>
                                        </p:cTn>
                                        <p:tgtEl>
                                          <p:spTgt spid="18451"/>
                                        </p:tgtEl>
                                        <p:attrNameLst>
                                          <p:attrName>style.visibility</p:attrName>
                                        </p:attrNameLst>
                                      </p:cBhvr>
                                      <p:to>
                                        <p:strVal val="visible"/>
                                      </p:to>
                                    </p:set>
                                    <p:anim calcmode="lin" valueType="num">
                                      <p:cBhvr>
                                        <p:cTn id="34" dur="500" fill="hold"/>
                                        <p:tgtEl>
                                          <p:spTgt spid="18451"/>
                                        </p:tgtEl>
                                        <p:attrNameLst>
                                          <p:attrName>ppt_w</p:attrName>
                                        </p:attrNameLst>
                                      </p:cBhvr>
                                      <p:tavLst>
                                        <p:tav tm="0">
                                          <p:val>
                                            <p:fltVal val="0"/>
                                          </p:val>
                                        </p:tav>
                                        <p:tav tm="100000">
                                          <p:val>
                                            <p:strVal val="#ppt_w"/>
                                          </p:val>
                                        </p:tav>
                                      </p:tavLst>
                                    </p:anim>
                                    <p:anim calcmode="lin" valueType="num">
                                      <p:cBhvr>
                                        <p:cTn id="35" dur="500" fill="hold"/>
                                        <p:tgtEl>
                                          <p:spTgt spid="18451"/>
                                        </p:tgtEl>
                                        <p:attrNameLst>
                                          <p:attrName>ppt_h</p:attrName>
                                        </p:attrNameLst>
                                      </p:cBhvr>
                                      <p:tavLst>
                                        <p:tav tm="0">
                                          <p:val>
                                            <p:fltVal val="0"/>
                                          </p:val>
                                        </p:tav>
                                        <p:tav tm="100000">
                                          <p:val>
                                            <p:strVal val="#ppt_h"/>
                                          </p:val>
                                        </p:tav>
                                      </p:tavLst>
                                    </p:anim>
                                  </p:childTnLst>
                                </p:cTn>
                              </p:par>
                            </p:childTnLst>
                          </p:cTn>
                        </p:par>
                        <p:par>
                          <p:cTn id="36" fill="hold" nodeType="afterGroup">
                            <p:stCondLst>
                              <p:cond delay="1500"/>
                            </p:stCondLst>
                            <p:childTnLst>
                              <p:par>
                                <p:cTn id="37" presetID="9" presetClass="exit" presetSubtype="0" fill="hold" grpId="1" nodeType="afterEffect">
                                  <p:stCondLst>
                                    <p:cond delay="0"/>
                                  </p:stCondLst>
                                  <p:childTnLst>
                                    <p:animEffect transition="out" filter="dissolve">
                                      <p:cBhvr>
                                        <p:cTn id="38" dur="500"/>
                                        <p:tgtEl>
                                          <p:spTgt spid="18451"/>
                                        </p:tgtEl>
                                      </p:cBhvr>
                                    </p:animEffect>
                                    <p:set>
                                      <p:cBhvr>
                                        <p:cTn id="39" dur="1" fill="hold">
                                          <p:stCondLst>
                                            <p:cond delay="499"/>
                                          </p:stCondLst>
                                        </p:cTn>
                                        <p:tgtEl>
                                          <p:spTgt spid="18451"/>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18450"/>
                                        </p:tgtEl>
                                      </p:cBhvr>
                                    </p:animEffect>
                                    <p:set>
                                      <p:cBhvr>
                                        <p:cTn id="42" dur="1" fill="hold">
                                          <p:stCondLst>
                                            <p:cond delay="499"/>
                                          </p:stCondLst>
                                        </p:cTn>
                                        <p:tgtEl>
                                          <p:spTgt spid="18450"/>
                                        </p:tgtEl>
                                        <p:attrNameLst>
                                          <p:attrName>style.visibility</p:attrName>
                                        </p:attrNameLst>
                                      </p:cBhvr>
                                      <p:to>
                                        <p:strVal val="hidden"/>
                                      </p:to>
                                    </p:set>
                                  </p:childTnLst>
                                </p:cTn>
                              </p:par>
                            </p:childTnLst>
                          </p:cTn>
                        </p:par>
                        <p:par>
                          <p:cTn id="43" fill="hold" nodeType="afterGroup">
                            <p:stCondLst>
                              <p:cond delay="2000"/>
                            </p:stCondLst>
                            <p:childTnLst>
                              <p:par>
                                <p:cTn id="44" presetID="23" presetClass="entr" presetSubtype="16" fill="hold" grpId="0" nodeType="afterEffect">
                                  <p:stCondLst>
                                    <p:cond delay="0"/>
                                  </p:stCondLst>
                                  <p:childTnLst>
                                    <p:set>
                                      <p:cBhvr>
                                        <p:cTn id="45" dur="1" fill="hold">
                                          <p:stCondLst>
                                            <p:cond delay="0"/>
                                          </p:stCondLst>
                                        </p:cTn>
                                        <p:tgtEl>
                                          <p:spTgt spid="18452"/>
                                        </p:tgtEl>
                                        <p:attrNameLst>
                                          <p:attrName>style.visibility</p:attrName>
                                        </p:attrNameLst>
                                      </p:cBhvr>
                                      <p:to>
                                        <p:strVal val="visible"/>
                                      </p:to>
                                    </p:set>
                                    <p:anim calcmode="lin" valueType="num">
                                      <p:cBhvr>
                                        <p:cTn id="46" dur="1000" fill="hold"/>
                                        <p:tgtEl>
                                          <p:spTgt spid="18452"/>
                                        </p:tgtEl>
                                        <p:attrNameLst>
                                          <p:attrName>ppt_w</p:attrName>
                                        </p:attrNameLst>
                                      </p:cBhvr>
                                      <p:tavLst>
                                        <p:tav tm="0">
                                          <p:val>
                                            <p:fltVal val="0"/>
                                          </p:val>
                                        </p:tav>
                                        <p:tav tm="100000">
                                          <p:val>
                                            <p:strVal val="#ppt_w"/>
                                          </p:val>
                                        </p:tav>
                                      </p:tavLst>
                                    </p:anim>
                                    <p:anim calcmode="lin" valueType="num">
                                      <p:cBhvr>
                                        <p:cTn id="47" dur="1000" fill="hold"/>
                                        <p:tgtEl>
                                          <p:spTgt spid="18452"/>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8452"/>
                                        </p:tgtEl>
                                        <p:attrNameLst>
                                          <p:attrName>style.visibility</p:attrName>
                                        </p:attrNameLst>
                                      </p:cBhvr>
                                      <p:to>
                                        <p:strVal val="hidden"/>
                                      </p:to>
                                    </p:set>
                                  </p:subTnLst>
                                </p:cTn>
                              </p:par>
                            </p:childTnLst>
                          </p:cTn>
                        </p:par>
                        <p:par>
                          <p:cTn id="48" fill="hold" nodeType="afterGroup">
                            <p:stCondLst>
                              <p:cond delay="3000"/>
                            </p:stCondLst>
                            <p:childTnLst>
                              <p:par>
                                <p:cTn id="49" presetID="9" presetClass="exit" presetSubtype="0" fill="hold" nodeType="afterEffect">
                                  <p:stCondLst>
                                    <p:cond delay="0"/>
                                  </p:stCondLst>
                                  <p:childTnLst>
                                    <p:animEffect transition="out" filter="dissolv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par>
                          <p:cTn id="52" fill="hold" nodeType="afterGroup">
                            <p:stCondLst>
                              <p:cond delay="3500"/>
                            </p:stCondLst>
                            <p:childTnLst>
                              <p:par>
                                <p:cTn id="53" presetID="9" presetClass="exit" presetSubtype="0" fill="hold" nodeType="afterEffect">
                                  <p:stCondLst>
                                    <p:cond delay="0"/>
                                  </p:stCondLst>
                                  <p:childTnLst>
                                    <p:animEffect transition="out" filter="dissolv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P spid="18450" grpId="0"/>
      <p:bldP spid="18450" grpId="1"/>
      <p:bldP spid="18451" grpId="0" bldLvl="0" animBg="1"/>
      <p:bldP spid="18451" grpId="1" bldLvl="0" animBg="1"/>
      <p:bldP spid="18452"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zh-CN" altLang="zh-CN" smtClean="0">
              <a:ea typeface="宋体" panose="02010600030101010101" pitchFamily="2" charset="-122"/>
            </a:endParaRPr>
          </a:p>
        </p:txBody>
      </p:sp>
      <p:pic>
        <p:nvPicPr>
          <p:cNvPr id="34819" name="Picture 3" descr="imag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b="4527"/>
          <a:stretch>
            <a:fillRect/>
          </a:stretch>
        </p:blipFill>
        <p:spPr>
          <a:xfrm>
            <a:off x="1534164" y="7819"/>
            <a:ext cx="9123674" cy="6842364"/>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8450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164" y="7820"/>
            <a:ext cx="4941012" cy="600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200512904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032" y="7820"/>
            <a:ext cx="4212369" cy="600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4"/>
          <p:cNvSpPr>
            <a:spLocks noChangeArrowheads="1"/>
          </p:cNvSpPr>
          <p:nvPr/>
        </p:nvSpPr>
        <p:spPr bwMode="auto">
          <a:xfrm>
            <a:off x="1534164" y="6143431"/>
            <a:ext cx="9123674" cy="714570"/>
          </a:xfrm>
          <a:prstGeom prst="rect">
            <a:avLst/>
          </a:prstGeom>
          <a:solidFill>
            <a:schemeClr val="hlink"/>
          </a:solidFill>
          <a:ln>
            <a:noFill/>
          </a:ln>
          <a:effectLst/>
          <a:scene3d>
            <a:camera prst="legacyPerspectiveTopRight"/>
            <a:lightRig rig="legacyFlat3" dir="b"/>
          </a:scene3d>
          <a:sp3d extrusionH="887400" prstMaterial="legacyMatte">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defRPr/>
            </a:pPr>
            <a:r>
              <a:rPr lang="zh-CN" altLang="en-US" sz="3991">
                <a:solidFill>
                  <a:srgbClr val="FFE101"/>
                </a:solidFill>
                <a:latin typeface="华文新魏" panose="02010800040101010101" pitchFamily="2" charset="-122"/>
                <a:ea typeface="华文新魏" panose="02010800040101010101" pitchFamily="2" charset="-122"/>
              </a:rPr>
              <a:t>美国导弹防御系统拦截弹发射</a:t>
            </a:r>
            <a:r>
              <a:rPr lang="zh-CN" altLang="en-US" sz="3991">
                <a:latin typeface="华文新魏" panose="02010800040101010101" pitchFamily="2" charset="-122"/>
                <a:ea typeface="华文新魏" panose="02010800040101010101" pitchFamily="2" charset="-122"/>
              </a:rPr>
              <a:t> </a:t>
            </a:r>
          </a:p>
        </p:txBody>
      </p:sp>
    </p:spTree>
    <p:extLst>
      <p:ext uri="{BB962C8B-B14F-4D97-AF65-F5344CB8AC3E}">
        <p14:creationId xmlns:p14="http://schemas.microsoft.com/office/powerpoint/2010/main" val="2986307154"/>
      </p:ext>
    </p:extLst>
  </p:cSld>
  <p:clrMapOvr>
    <a:masterClrMapping/>
  </p:clrMapOvr>
  <p:transition>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ic_1818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164" y="7819"/>
            <a:ext cx="7794604" cy="543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1857833" y="5511732"/>
            <a:ext cx="7327083" cy="70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sz="3991" b="1">
                <a:ea typeface="华文行楷" panose="02010800040101010101" pitchFamily="2" charset="-122"/>
              </a:rPr>
              <a:t>热衷于维护世界和平的美国军队</a:t>
            </a:r>
          </a:p>
        </p:txBody>
      </p:sp>
      <p:pic>
        <p:nvPicPr>
          <p:cNvPr id="36868" name="Picture 5" descr="bfzn_007">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2620" y="5585221"/>
            <a:ext cx="1008529" cy="91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39258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文本框 15362"/>
          <p:cNvSpPr txBox="1">
            <a:spLocks noChangeArrowheads="1"/>
          </p:cNvSpPr>
          <p:nvPr/>
        </p:nvSpPr>
        <p:spPr bwMode="auto">
          <a:xfrm>
            <a:off x="1685835" y="1219618"/>
            <a:ext cx="8820332" cy="17293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just" eaLnBrk="1" hangingPunct="1">
              <a:defRPr/>
            </a:pPr>
            <a:r>
              <a:rPr lang="zh-CN" altLang="en-US" sz="2758">
                <a:latin typeface="黑体" pitchFamily="49" charset="-122"/>
                <a:ea typeface="黑体" pitchFamily="49" charset="-122"/>
              </a:rPr>
              <a:t>   </a:t>
            </a:r>
            <a:r>
              <a:rPr lang="zh-CN" altLang="en-US" sz="3546">
                <a:latin typeface="黑体" pitchFamily="49" charset="-122"/>
                <a:ea typeface="黑体" pitchFamily="49" charset="-122"/>
              </a:rPr>
              <a:t>俄罗斯凭借丰富的自然资源，致力于国家复兴，</a:t>
            </a:r>
            <a:r>
              <a:rPr lang="zh-CN" altLang="en-US" sz="3546" b="1" u="sng">
                <a:effectLst>
                  <a:outerShdw blurRad="38100" dist="38100" dir="2700000" algn="tl">
                    <a:srgbClr val="000000">
                      <a:alpha val="43137"/>
                    </a:srgbClr>
                  </a:outerShdw>
                </a:effectLst>
                <a:latin typeface="黑体" pitchFamily="49" charset="-122"/>
                <a:ea typeface="黑体" pitchFamily="49" charset="-122"/>
              </a:rPr>
              <a:t>力求在国际舞台上扮演更重要的角色</a:t>
            </a:r>
            <a:r>
              <a:rPr lang="zh-CN" altLang="en-US" sz="3546">
                <a:latin typeface="黑体" pitchFamily="49" charset="-122"/>
                <a:ea typeface="黑体" pitchFamily="49" charset="-122"/>
              </a:rPr>
              <a:t>。</a:t>
            </a:r>
          </a:p>
        </p:txBody>
      </p:sp>
      <p:sp>
        <p:nvSpPr>
          <p:cNvPr id="5" name="矩形 4"/>
          <p:cNvSpPr/>
          <p:nvPr/>
        </p:nvSpPr>
        <p:spPr>
          <a:xfrm>
            <a:off x="1534164" y="1"/>
            <a:ext cx="2129639"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effectLst>
                  <a:outerShdw blurRad="38100" dist="38100" dir="2700000" algn="tl">
                    <a:srgbClr val="000000">
                      <a:alpha val="43137"/>
                    </a:srgbClr>
                  </a:outerShdw>
                </a:effectLst>
                <a:latin typeface="黑体" pitchFamily="49" charset="-122"/>
                <a:ea typeface="黑体" pitchFamily="49" charset="-122"/>
              </a:rPr>
              <a:t>俄罗斯</a:t>
            </a:r>
            <a:r>
              <a:rPr lang="en-US" altLang="zh-CN" sz="3152" b="1"/>
              <a:t>】</a:t>
            </a:r>
            <a:endParaRPr lang="zh-CN" altLang="en-US" sz="3152" b="1"/>
          </a:p>
        </p:txBody>
      </p:sp>
      <p:pic>
        <p:nvPicPr>
          <p:cNvPr id="23556" name="Picture 6" descr="http://imgmini.eastday.com/mobile/20160428/20160428192317_8199fce15d3f5e2472817f4fc81d51a7_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220" y="3429001"/>
            <a:ext cx="456261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http://p3.pstatp.com/large/6ef000af79e6095e9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164" y="3429001"/>
            <a:ext cx="456261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左箭头 1">
            <a:hlinkClick r:id="rId4" action="ppaction://hlinksldjump"/>
          </p:cNvPr>
          <p:cNvSpPr/>
          <p:nvPr/>
        </p:nvSpPr>
        <p:spPr>
          <a:xfrm>
            <a:off x="11044238" y="624363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4763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ppt_x"/>
                                          </p:val>
                                        </p:tav>
                                        <p:tav tm="100000">
                                          <p:val>
                                            <p:strVal val="#ppt_x"/>
                                          </p:val>
                                        </p:tav>
                                      </p:tavLst>
                                    </p:anim>
                                    <p:anim calcmode="lin" valueType="num">
                                      <p:cBhvr additive="base">
                                        <p:cTn id="8"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文本框 19458"/>
          <p:cNvSpPr txBox="1">
            <a:spLocks noChangeArrowheads="1"/>
          </p:cNvSpPr>
          <p:nvPr/>
        </p:nvSpPr>
        <p:spPr bwMode="auto">
          <a:xfrm>
            <a:off x="1534164" y="991331"/>
            <a:ext cx="9123674" cy="23485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nSpc>
                <a:spcPts val="4334"/>
              </a:lnSpc>
              <a:defRPr/>
            </a:pPr>
            <a:r>
              <a:rPr lang="zh-CN" altLang="en-US" sz="3152">
                <a:latin typeface="黑体" pitchFamily="49" charset="-122"/>
                <a:ea typeface="黑体" pitchFamily="49" charset="-122"/>
              </a:rPr>
              <a:t>   </a:t>
            </a:r>
            <a:r>
              <a:rPr lang="zh-CN" altLang="en-US" sz="3546">
                <a:latin typeface="黑体" pitchFamily="49" charset="-122"/>
                <a:ea typeface="黑体" pitchFamily="49" charset="-122"/>
              </a:rPr>
              <a:t>日本是世界上经济大国，</a:t>
            </a:r>
            <a:r>
              <a:rPr lang="en-US" altLang="zh-CN" sz="3546">
                <a:latin typeface="黑体" pitchFamily="49" charset="-122"/>
                <a:ea typeface="黑体" pitchFamily="49" charset="-122"/>
              </a:rPr>
              <a:t>GDP</a:t>
            </a:r>
            <a:r>
              <a:rPr lang="zh-CN" altLang="en-US" sz="3546">
                <a:latin typeface="黑体" pitchFamily="49" charset="-122"/>
                <a:ea typeface="黑体" pitchFamily="49" charset="-122"/>
              </a:rPr>
              <a:t>值约为美国的</a:t>
            </a:r>
            <a:r>
              <a:rPr lang="en-US" altLang="zh-CN" sz="3546">
                <a:latin typeface="黑体" pitchFamily="49" charset="-122"/>
                <a:ea typeface="黑体" pitchFamily="49" charset="-122"/>
              </a:rPr>
              <a:t>50%</a:t>
            </a:r>
            <a:r>
              <a:rPr lang="zh-CN" altLang="en-US" sz="3546">
                <a:latin typeface="黑体" pitchFamily="49" charset="-122"/>
                <a:ea typeface="黑体" pitchFamily="49" charset="-122"/>
              </a:rPr>
              <a:t>左右。其军事力量在质量上已超过英、法、德等国，居世界第二位。</a:t>
            </a:r>
            <a:r>
              <a:rPr lang="zh-CN" altLang="en-US" sz="3546" b="1" u="sng">
                <a:effectLst>
                  <a:outerShdw blurRad="38100" dist="38100" dir="2700000" algn="tl">
                    <a:srgbClr val="000000">
                      <a:alpha val="43137"/>
                    </a:srgbClr>
                  </a:outerShdw>
                </a:effectLst>
                <a:latin typeface="黑体" pitchFamily="49" charset="-122"/>
                <a:ea typeface="黑体" pitchFamily="49" charset="-122"/>
              </a:rPr>
              <a:t>日本积极谋求政治大国的地位</a:t>
            </a:r>
            <a:r>
              <a:rPr lang="zh-CN" altLang="en-US" sz="3546" b="1">
                <a:effectLst>
                  <a:outerShdw blurRad="38100" dist="38100" dir="2700000" algn="tl">
                    <a:srgbClr val="000000">
                      <a:alpha val="43137"/>
                    </a:srgbClr>
                  </a:outerShdw>
                </a:effectLst>
                <a:latin typeface="黑体" pitchFamily="49" charset="-122"/>
                <a:ea typeface="黑体" pitchFamily="49" charset="-122"/>
              </a:rPr>
              <a:t>。</a:t>
            </a:r>
          </a:p>
        </p:txBody>
      </p:sp>
      <p:pic>
        <p:nvPicPr>
          <p:cNvPr id="20483" name="Picture 5" descr="https://gss0.bdstatic.com/94o3dSag_xI4khGkpoWK1HF6hhy/baike/c0%3Dbaike116%2C5%2C5%2C116%2C38/sign=6604e8e77fd98d1062d904634056d36b/8d5494eef01f3a29652cabd59a25bc315d607c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640" y="3657288"/>
            <a:ext cx="4675198" cy="32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534164" y="1"/>
            <a:ext cx="1748118"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effectLst>
                  <a:outerShdw blurRad="38100" dist="38100" dir="2700000" algn="tl">
                    <a:srgbClr val="000000">
                      <a:alpha val="43137"/>
                    </a:srgbClr>
                  </a:outerShdw>
                </a:effectLst>
                <a:latin typeface="黑体" pitchFamily="49" charset="-122"/>
                <a:ea typeface="黑体" pitchFamily="49" charset="-122"/>
              </a:rPr>
              <a:t>日本</a:t>
            </a:r>
            <a:r>
              <a:rPr lang="en-US" altLang="zh-CN" sz="3152" b="1"/>
              <a:t>】</a:t>
            </a:r>
            <a:endParaRPr lang="zh-CN" altLang="en-US" sz="3152" b="1"/>
          </a:p>
        </p:txBody>
      </p:sp>
      <p:pic>
        <p:nvPicPr>
          <p:cNvPr id="20485" name="Picture 8" descr="1177299242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164" y="3658852"/>
            <a:ext cx="4486002" cy="319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左箭头 1">
            <a:hlinkClick r:id="rId4" action="ppaction://hlinksldjump"/>
          </p:cNvPr>
          <p:cNvSpPr/>
          <p:nvPr/>
        </p:nvSpPr>
        <p:spPr>
          <a:xfrm>
            <a:off x="10901363" y="611505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64734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12289"/>
          <p:cNvSpPr txBox="1">
            <a:spLocks noChangeArrowheads="1"/>
          </p:cNvSpPr>
          <p:nvPr/>
        </p:nvSpPr>
        <p:spPr bwMode="auto">
          <a:xfrm>
            <a:off x="1534164" y="609809"/>
            <a:ext cx="5930779" cy="255337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just">
              <a:lnSpc>
                <a:spcPts val="4728"/>
              </a:lnSpc>
              <a:defRPr/>
            </a:pPr>
            <a:r>
              <a:rPr lang="zh-CN" altLang="en-US" sz="3940" b="1"/>
              <a:t>      欧盟成立后，欧洲的实力进一步增强，地位进一步提高，在国际事务中发挥日益重要的作用。</a:t>
            </a:r>
            <a:endParaRPr lang="zh-CN" altLang="en-US" sz="2758">
              <a:latin typeface="黑体" pitchFamily="49" charset="-122"/>
              <a:ea typeface="黑体" pitchFamily="49" charset="-122"/>
            </a:endParaRPr>
          </a:p>
        </p:txBody>
      </p:sp>
      <p:sp>
        <p:nvSpPr>
          <p:cNvPr id="29700" name="文本框 18434"/>
          <p:cNvSpPr txBox="1">
            <a:spLocks noChangeArrowheads="1"/>
          </p:cNvSpPr>
          <p:nvPr/>
        </p:nvSpPr>
        <p:spPr bwMode="auto">
          <a:xfrm>
            <a:off x="1534164" y="4190480"/>
            <a:ext cx="6159066" cy="235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4334"/>
              </a:lnSpc>
              <a:spcBef>
                <a:spcPct val="0"/>
              </a:spcBef>
              <a:buNone/>
            </a:pPr>
            <a:r>
              <a:rPr lang="zh-CN" altLang="en-US" sz="3152" b="1">
                <a:solidFill>
                  <a:srgbClr val="FF0000"/>
                </a:solidFill>
                <a:latin typeface="Times New Roman" panose="02020603050405020304" pitchFamily="18" charset="0"/>
                <a:ea typeface="楷体_GB2312" pitchFamily="49" charset="-122"/>
              </a:rPr>
              <a:t>      </a:t>
            </a:r>
            <a:r>
              <a:rPr lang="zh-CN" altLang="en-US" sz="3152" b="1">
                <a:latin typeface="黑体" panose="02010609060101010101" pitchFamily="49" charset="-122"/>
                <a:ea typeface="黑体" panose="02010609060101010101" pitchFamily="49" charset="-122"/>
              </a:rPr>
              <a:t>欧盟委员会前主席普罗迪称，欧洲的一个主要目标是建立“一个和美国平起平坐的欧洲大陆上的超级大国”</a:t>
            </a:r>
            <a:r>
              <a:rPr lang="zh-CN" altLang="en-US" sz="3152" b="1">
                <a:latin typeface="Times New Roman" panose="02020603050405020304" pitchFamily="18" charset="0"/>
                <a:ea typeface="楷体_GB2312" pitchFamily="49" charset="-122"/>
              </a:rPr>
              <a:t>。</a:t>
            </a:r>
          </a:p>
        </p:txBody>
      </p:sp>
      <p:pic>
        <p:nvPicPr>
          <p:cNvPr id="19460" name="图片 18435" descr="xinsrc_1204011309145501834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943" y="2243783"/>
            <a:ext cx="3192895" cy="461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https://gss3.bdstatic.com/7Po3dSag_xI4khGkpoWK1HF6hhy/baike/w%3D268%3Bg%3D0/sign=79b27a0ac11349547e1eef626e75f565/63d9f2d3572c11df8e817da8692762d0f603c2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634" y="1"/>
            <a:ext cx="3188204" cy="213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534164" y="1"/>
            <a:ext cx="1748118"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effectLst>
                  <a:outerShdw blurRad="38100" dist="38100" dir="2700000" algn="tl">
                    <a:srgbClr val="000000">
                      <a:alpha val="43137"/>
                    </a:srgbClr>
                  </a:outerShdw>
                </a:effectLst>
                <a:latin typeface="黑体" pitchFamily="49" charset="-122"/>
                <a:ea typeface="黑体" pitchFamily="49" charset="-122"/>
              </a:rPr>
              <a:t>欧盟</a:t>
            </a:r>
            <a:r>
              <a:rPr lang="en-US" altLang="zh-CN" sz="3152" b="1"/>
              <a:t>】</a:t>
            </a:r>
            <a:endParaRPr lang="zh-CN" altLang="en-US" sz="3152" b="1"/>
          </a:p>
        </p:txBody>
      </p:sp>
      <p:sp>
        <p:nvSpPr>
          <p:cNvPr id="2" name="左箭头 1">
            <a:hlinkClick r:id="rId5" action="ppaction://hlinksldjump"/>
          </p:cNvPr>
          <p:cNvSpPr/>
          <p:nvPr/>
        </p:nvSpPr>
        <p:spPr>
          <a:xfrm>
            <a:off x="10999279" y="605595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3929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ppt_x"/>
                                          </p:val>
                                        </p:tav>
                                        <p:tav tm="100000">
                                          <p:val>
                                            <p:strVal val="#ppt_x"/>
                                          </p:val>
                                        </p:tav>
                                      </p:tavLst>
                                    </p:anim>
                                    <p:anim calcmode="lin" valueType="num">
                                      <p:cBhvr additive="base">
                                        <p:cTn id="14"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0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6" descr="http://world.people.com.cn/mediafile/201103/21/F201103210456571968613434.jpg"/>
          <p:cNvSpPr>
            <a:spLocks noChangeAspect="1" noChangeArrowheads="1"/>
          </p:cNvSpPr>
          <p:nvPr/>
        </p:nvSpPr>
        <p:spPr bwMode="auto">
          <a:xfrm>
            <a:off x="1709289" y="-182942"/>
            <a:ext cx="304905" cy="30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1773"/>
          </a:p>
        </p:txBody>
      </p:sp>
      <p:sp>
        <p:nvSpPr>
          <p:cNvPr id="24579" name="AutoShape 8" descr="http://world.people.com.cn/mediafile/201103/21/F201103210456571968613434.jpg"/>
          <p:cNvSpPr>
            <a:spLocks noChangeAspect="1" noChangeArrowheads="1"/>
          </p:cNvSpPr>
          <p:nvPr/>
        </p:nvSpPr>
        <p:spPr bwMode="auto">
          <a:xfrm>
            <a:off x="1709289" y="-182942"/>
            <a:ext cx="304905" cy="30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1773"/>
          </a:p>
        </p:txBody>
      </p:sp>
      <p:sp>
        <p:nvSpPr>
          <p:cNvPr id="24580" name="AutoShape 10" descr="http://world.people.com.cn/mediafile/201103/21/F201103210456571968613434.jpg"/>
          <p:cNvSpPr>
            <a:spLocks noChangeAspect="1" noChangeArrowheads="1"/>
          </p:cNvSpPr>
          <p:nvPr/>
        </p:nvSpPr>
        <p:spPr bwMode="auto">
          <a:xfrm>
            <a:off x="1709289" y="-182942"/>
            <a:ext cx="304905" cy="30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1773"/>
          </a:p>
        </p:txBody>
      </p:sp>
      <p:sp>
        <p:nvSpPr>
          <p:cNvPr id="10" name="矩形 9"/>
          <p:cNvSpPr/>
          <p:nvPr/>
        </p:nvSpPr>
        <p:spPr>
          <a:xfrm>
            <a:off x="1115898" y="273601"/>
            <a:ext cx="2964607"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latin typeface="黑体" pitchFamily="49" charset="-122"/>
                <a:ea typeface="黑体" pitchFamily="49" charset="-122"/>
              </a:rPr>
              <a:t>发展中国家</a:t>
            </a:r>
            <a:r>
              <a:rPr lang="en-US" altLang="zh-CN" sz="3152" b="1"/>
              <a:t>】</a:t>
            </a:r>
            <a:endParaRPr lang="zh-CN" altLang="en-US" sz="3152" b="1"/>
          </a:p>
        </p:txBody>
      </p:sp>
      <p:sp>
        <p:nvSpPr>
          <p:cNvPr id="11" name="矩形 10"/>
          <p:cNvSpPr/>
          <p:nvPr/>
        </p:nvSpPr>
        <p:spPr>
          <a:xfrm>
            <a:off x="1534164" y="1066383"/>
            <a:ext cx="9047056" cy="1569866"/>
          </a:xfrm>
          <a:prstGeom prst="rect">
            <a:avLst/>
          </a:prstGeom>
        </p:spPr>
        <p:txBody>
          <a:bodyPr>
            <a:spAutoFit/>
          </a:bodyPr>
          <a:lstStyle/>
          <a:p>
            <a:pPr>
              <a:defRPr/>
            </a:pPr>
            <a:r>
              <a:rPr lang="zh-CN" altLang="en-US" sz="3152">
                <a:latin typeface="黑体" pitchFamily="49" charset="-122"/>
                <a:ea typeface="黑体" pitchFamily="49" charset="-122"/>
              </a:rPr>
              <a:t>  广大发展中国家的总体实力在不断增强，国际影响力不断扩大，</a:t>
            </a:r>
            <a:r>
              <a:rPr lang="zh-CN" altLang="en-US" sz="3152" b="1" u="sng">
                <a:effectLst>
                  <a:outerShdw blurRad="38100" dist="38100" dir="2700000" algn="tl">
                    <a:srgbClr val="000000">
                      <a:alpha val="43137"/>
                    </a:srgbClr>
                  </a:outerShdw>
                </a:effectLst>
                <a:latin typeface="黑体" pitchFamily="49" charset="-122"/>
                <a:ea typeface="黑体" pitchFamily="49" charset="-122"/>
              </a:rPr>
              <a:t>成为推动世界多极化趋势的一支不可忽视的力量</a:t>
            </a:r>
            <a:r>
              <a:rPr lang="zh-CN" altLang="en-US" sz="3152">
                <a:latin typeface="黑体" pitchFamily="49" charset="-122"/>
                <a:ea typeface="黑体" pitchFamily="49" charset="-122"/>
              </a:rPr>
              <a:t>。</a:t>
            </a:r>
          </a:p>
        </p:txBody>
      </p:sp>
      <p:grpSp>
        <p:nvGrpSpPr>
          <p:cNvPr id="2" name="组合 10258"/>
          <p:cNvGrpSpPr>
            <a:grpSpLocks/>
          </p:cNvGrpSpPr>
          <p:nvPr/>
        </p:nvGrpSpPr>
        <p:grpSpPr bwMode="auto">
          <a:xfrm>
            <a:off x="1685835" y="3124096"/>
            <a:ext cx="1824734" cy="1815353"/>
            <a:chOff x="0" y="0"/>
            <a:chExt cx="1089" cy="1043"/>
          </a:xfrm>
        </p:grpSpPr>
        <p:sp>
          <p:nvSpPr>
            <p:cNvPr id="24591" name="椭圆 10259"/>
            <p:cNvSpPr>
              <a:spLocks noChangeArrowheads="1"/>
            </p:cNvSpPr>
            <p:nvPr/>
          </p:nvSpPr>
          <p:spPr bwMode="auto">
            <a:xfrm>
              <a:off x="0" y="0"/>
              <a:ext cx="1089" cy="1043"/>
            </a:xfrm>
            <a:prstGeom prst="ellipse">
              <a:avLst/>
            </a:prstGeom>
            <a:gradFill rotWithShape="1">
              <a:gsLst>
                <a:gs pos="0">
                  <a:schemeClr val="accent2"/>
                </a:gs>
                <a:gs pos="100000">
                  <a:srgbClr val="181847"/>
                </a:gs>
              </a:gsLst>
              <a:path path="shape">
                <a:fillToRect l="50000" t="50000" r="50000" b="50000"/>
              </a:path>
            </a:gra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24592" name="文本框 10260"/>
            <p:cNvSpPr txBox="1">
              <a:spLocks noChangeArrowheads="1"/>
            </p:cNvSpPr>
            <p:nvPr/>
          </p:nvSpPr>
          <p:spPr bwMode="auto">
            <a:xfrm>
              <a:off x="91" y="239"/>
              <a:ext cx="907"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4728" b="1">
                  <a:solidFill>
                    <a:schemeClr val="bg1"/>
                  </a:solidFill>
                </a:rPr>
                <a:t>印度</a:t>
              </a:r>
            </a:p>
          </p:txBody>
        </p:sp>
      </p:grpSp>
      <p:grpSp>
        <p:nvGrpSpPr>
          <p:cNvPr id="3" name="组合 10261"/>
          <p:cNvGrpSpPr>
            <a:grpSpLocks/>
          </p:cNvGrpSpPr>
          <p:nvPr/>
        </p:nvGrpSpPr>
        <p:grpSpPr bwMode="auto">
          <a:xfrm>
            <a:off x="3890527" y="3352384"/>
            <a:ext cx="1598011" cy="1501067"/>
            <a:chOff x="0" y="0"/>
            <a:chExt cx="1089" cy="1089"/>
          </a:xfrm>
        </p:grpSpPr>
        <p:sp>
          <p:nvSpPr>
            <p:cNvPr id="24589" name="椭圆 10262"/>
            <p:cNvSpPr>
              <a:spLocks noChangeArrowheads="1"/>
            </p:cNvSpPr>
            <p:nvPr/>
          </p:nvSpPr>
          <p:spPr bwMode="auto">
            <a:xfrm>
              <a:off x="0" y="0"/>
              <a:ext cx="1089" cy="1089"/>
            </a:xfrm>
            <a:prstGeom prst="ellipse">
              <a:avLst/>
            </a:prstGeom>
            <a:gradFill rotWithShape="1">
              <a:gsLst>
                <a:gs pos="0">
                  <a:srgbClr val="33CC33"/>
                </a:gs>
                <a:gs pos="100000">
                  <a:srgbClr val="185E18"/>
                </a:gs>
              </a:gsLst>
              <a:path path="shape">
                <a:fillToRect l="50000" t="50000" r="50000" b="50000"/>
              </a:path>
            </a:gra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24590" name="文本框 10263"/>
            <p:cNvSpPr txBox="1">
              <a:spLocks noChangeArrowheads="1"/>
            </p:cNvSpPr>
            <p:nvPr/>
          </p:nvSpPr>
          <p:spPr bwMode="auto">
            <a:xfrm>
              <a:off x="156" y="277"/>
              <a:ext cx="830"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3940" b="1">
                  <a:solidFill>
                    <a:srgbClr val="FF3300"/>
                  </a:solidFill>
                </a:rPr>
                <a:t>巴西</a:t>
              </a:r>
            </a:p>
          </p:txBody>
        </p:sp>
      </p:grpSp>
      <p:grpSp>
        <p:nvGrpSpPr>
          <p:cNvPr id="4" name="组合 10252"/>
          <p:cNvGrpSpPr>
            <a:grpSpLocks/>
          </p:cNvGrpSpPr>
          <p:nvPr/>
        </p:nvGrpSpPr>
        <p:grpSpPr bwMode="auto">
          <a:xfrm>
            <a:off x="5943549" y="3277330"/>
            <a:ext cx="1673064" cy="1522958"/>
            <a:chOff x="0" y="0"/>
            <a:chExt cx="952" cy="953"/>
          </a:xfrm>
        </p:grpSpPr>
        <p:sp>
          <p:nvSpPr>
            <p:cNvPr id="24587" name="椭圆 10253"/>
            <p:cNvSpPr>
              <a:spLocks noChangeArrowheads="1"/>
            </p:cNvSpPr>
            <p:nvPr/>
          </p:nvSpPr>
          <p:spPr bwMode="auto">
            <a:xfrm>
              <a:off x="0" y="0"/>
              <a:ext cx="952" cy="953"/>
            </a:xfrm>
            <a:prstGeom prst="ellipse">
              <a:avLst/>
            </a:prstGeom>
            <a:gradFill rotWithShape="1">
              <a:gsLst>
                <a:gs pos="0">
                  <a:schemeClr val="accent1"/>
                </a:gs>
                <a:gs pos="100000">
                  <a:srgbClr val="576869"/>
                </a:gs>
              </a:gsLst>
              <a:path path="shape">
                <a:fillToRect l="50000" t="50000" r="50000" b="50000"/>
              </a:path>
            </a:gra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24588" name="文本框 10254"/>
            <p:cNvSpPr txBox="1">
              <a:spLocks noChangeArrowheads="1"/>
            </p:cNvSpPr>
            <p:nvPr/>
          </p:nvSpPr>
          <p:spPr bwMode="auto">
            <a:xfrm>
              <a:off x="130" y="221"/>
              <a:ext cx="81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4728" b="1"/>
                <a:t>南非</a:t>
              </a:r>
            </a:p>
          </p:txBody>
        </p:sp>
      </p:grpSp>
      <p:sp>
        <p:nvSpPr>
          <p:cNvPr id="22" name="TextBox 21"/>
          <p:cNvSpPr txBox="1">
            <a:spLocks noChangeArrowheads="1"/>
          </p:cNvSpPr>
          <p:nvPr/>
        </p:nvSpPr>
        <p:spPr bwMode="auto">
          <a:xfrm>
            <a:off x="6856698" y="4800288"/>
            <a:ext cx="3801140" cy="193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n-US" altLang="zh-CN" sz="11820">
                <a:latin typeface="华文琥珀" panose="02010800040101010101" pitchFamily="2" charset="-122"/>
                <a:ea typeface="华文琥珀" panose="02010800040101010101" pitchFamily="2" charset="-122"/>
              </a:rPr>
              <a:t>……</a:t>
            </a:r>
            <a:endParaRPr lang="zh-CN" altLang="en-US" sz="11820">
              <a:latin typeface="华文琥珀" panose="02010800040101010101" pitchFamily="2" charset="-122"/>
              <a:ea typeface="华文琥珀" panose="02010800040101010101" pitchFamily="2" charset="-122"/>
            </a:endParaRPr>
          </a:p>
        </p:txBody>
      </p:sp>
      <p:sp>
        <p:nvSpPr>
          <p:cNvPr id="5" name="左箭头 4">
            <a:hlinkClick r:id="rId2" action="ppaction://hlinksldjump"/>
          </p:cNvPr>
          <p:cNvSpPr/>
          <p:nvPr/>
        </p:nvSpPr>
        <p:spPr>
          <a:xfrm>
            <a:off x="10158413" y="480028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78039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14337"/>
          <p:cNvSpPr txBox="1">
            <a:spLocks noChangeArrowheads="1"/>
          </p:cNvSpPr>
          <p:nvPr/>
        </p:nvSpPr>
        <p:spPr bwMode="auto">
          <a:xfrm>
            <a:off x="1534164" y="761480"/>
            <a:ext cx="9123674" cy="230945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just" eaLnBrk="1" hangingPunct="1">
              <a:buFont typeface="Arial" panose="020B0604020202020204" pitchFamily="34" charset="0"/>
              <a:buNone/>
              <a:defRPr/>
            </a:pPr>
            <a:r>
              <a:rPr lang="zh-CN" altLang="en-US" sz="2758" b="1"/>
              <a:t>     </a:t>
            </a:r>
            <a:r>
              <a:rPr lang="zh-CN" altLang="en-US" sz="3546">
                <a:latin typeface="黑体" pitchFamily="49" charset="-122"/>
                <a:ea typeface="黑体" pitchFamily="49" charset="-122"/>
              </a:rPr>
              <a:t>中国通过</a:t>
            </a:r>
            <a:r>
              <a:rPr lang="zh-CN" altLang="en-US" sz="3546" b="1">
                <a:effectLst>
                  <a:outerShdw blurRad="38100" dist="38100" dir="2700000" algn="tl">
                    <a:srgbClr val="000000">
                      <a:alpha val="43137"/>
                    </a:srgbClr>
                  </a:outerShdw>
                </a:effectLst>
                <a:latin typeface="黑体" pitchFamily="49" charset="-122"/>
                <a:ea typeface="黑体" pitchFamily="49" charset="-122"/>
              </a:rPr>
              <a:t>改革开放</a:t>
            </a:r>
            <a:r>
              <a:rPr lang="zh-CN" altLang="en-US" sz="3546">
                <a:latin typeface="黑体" pitchFamily="49" charset="-122"/>
                <a:ea typeface="黑体" pitchFamily="49" charset="-122"/>
              </a:rPr>
              <a:t>，经济快速发展，国家综合实力显著增强。</a:t>
            </a:r>
            <a:r>
              <a:rPr lang="en-US" altLang="zh-CN" sz="3546">
                <a:latin typeface="黑体" pitchFamily="49" charset="-122"/>
                <a:ea typeface="黑体" pitchFamily="49" charset="-122"/>
              </a:rPr>
              <a:t>2010</a:t>
            </a:r>
            <a:r>
              <a:rPr lang="zh-CN" altLang="en-US" sz="3546">
                <a:latin typeface="黑体" pitchFamily="49" charset="-122"/>
                <a:ea typeface="黑体" pitchFamily="49" charset="-122"/>
              </a:rPr>
              <a:t>年，中国的经济规模已经位居世界第二，</a:t>
            </a:r>
            <a:r>
              <a:rPr lang="zh-CN" altLang="en-US" sz="3546" b="1" u="sng">
                <a:effectLst>
                  <a:outerShdw blurRad="38100" dist="38100" dir="2700000" algn="tl">
                    <a:srgbClr val="000000">
                      <a:alpha val="43137"/>
                    </a:srgbClr>
                  </a:outerShdw>
                </a:effectLst>
                <a:latin typeface="黑体" pitchFamily="49" charset="-122"/>
                <a:ea typeface="黑体" pitchFamily="49" charset="-122"/>
              </a:rPr>
              <a:t>中国的和平崛起对世界格局产生了重大影响</a:t>
            </a:r>
            <a:r>
              <a:rPr lang="zh-CN" altLang="en-US" sz="3546">
                <a:latin typeface="黑体" pitchFamily="49" charset="-122"/>
                <a:ea typeface="黑体" pitchFamily="49" charset="-122"/>
              </a:rPr>
              <a:t>。</a:t>
            </a:r>
          </a:p>
        </p:txBody>
      </p:sp>
      <p:sp>
        <p:nvSpPr>
          <p:cNvPr id="22531" name="AutoShape 7" descr="data:image/jpeg;base64,/9j/4AAQSkZJRgABAQAAAQABAAD/2wBDAAgGBgcGBQgHBwcJCQgKDBQNDAsLDBkSEw8UHRofHh0aHBwgJC4nICIsIxwcKDcpLDAxNDQ0Hyc5PTgyPC4zNDL/2wBDAQkJCQwLDBgNDRgyIRwhMjIyMjIyMjIyMjIyMjIyMjIyMjIyMjIyMjIyMjIyMjIyMjIyMjIyMjIyMjIyMjIyMjL/wAARCAEsAf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HcKN1Q5pQeKgslByK868a+BdOuC95azLa3TZbY3Kua9CVjUF5aW9/F5cw3AdCOq1FROSsdGFrujPmR86yafd2FwVbfFKvQrn+YrotJ8d+I9JEaPK1zAp+7KO31rvNQ8PXUMv7mPz4+gOORUll4U+1WubpRDk42Fa4kqidkfQzx+GqwtUijb8NeJrTxJYiaH5Jl4lhPVTW3xXIWfgmPTdQS9068eCRTgqB8rj0IrrkyV+Y845xXdBytqfP4iNPnbp7Dh0paBilx6A1RymR4h1238O6U9/cIzgEKqr1Yms3Q/Hei61tjE4guG6RS8Gm+OfD+peItLS0sZYkUPuYP3xXmsfwu8SmYZSJecb9/T3rGU5qWmx62HoYadH95KzPdAAVBB4IpGXFYfhfRdQ0XTktr7UnuyowARwv41uketbLY8ycYxk1F3GEYFJinkU0imRvoxMZ49RivFbvxZr/hbxHd2kk5mhSUt5cndT6Gva8enrXBfEbwn/AGpZ/wBp2iZuoFO8Acuv/wBasqie6PSy6VNVOSqtGdRoWtW2v6XHe25A3D5l67T3FaR4r5u0rW9S0W6EthcPEwPKD7pPuK9s8D+IrnxLo8lzdRokscmw7ehqadTm0Ncflzw6518J0n4UmM1IQAar3V1BZqjzyBFZwoz3J7Vuzyld7D8UhHqKkGCARyKwPFHiaPw1bQzS2ctwshK5jH3frSbsaQpyk+VI2CKMVieF/FFv4ptZp4LeSERMFO/ua3tv5HpQncU4ODsxu32o2j0p+KQ9aCCM9aDTiKaRQAZpdxFJikoAlDECnK+aiBp6nigCbNBFMBpd1ACFaaQBSk0wnmgBc0ZptFAC5pOKQ0lADuKQ0lGaQDqTApe1FMApCKWmsaAEooNFABRgUUtIBMUvajNFABilHWm0uaAHg4pc0wc80tAEm4UoYVDmlFMCfIoBFRbqUGgCTNFNBooGUYrhpOGgdD3zVjOKZml7UkD1HZoGKbSgUxD8n1pSaaKXn04pDu+g9Tginbz61HnmjNBOq3JlenBwagzSg4pjehZz0waM/jWNquvWuior3gmEbfxohYD61Rg8deHJ1BXVIQfRuKTkuppGhUkvdVzp+Sc0h4rIh8S6LcYEeq2jE9P3gq1LqNuls00UiXG0Z2xMGJpcyE6U1o0XM8UhzjiuXXxexchrQKo9Wwag1XxW89r5diGhkYYLnqPpUOtFGkcLUbtY6aTUbOO7W1e4jWZhkIzcn8KssFYbSAQRXz1eaJr13qDXcl2ZJd3EpkIbFdZpvibxRolqFm8rUol6qc7wPr3qFXTdjtqZdyxUoSuzA8faIuh+IW8uIC3uQZE44B7iq2g+MdS8P27Q2BiMbkko471Z8aeMY/FEdtG1jJbTQMSSx9q49SVc4xWE5csrxPpsLTdbDqFdXPbPDfxItNUdLXUk+z3LYAb+FjXS63BcPHBd2w877M/mGAf8tRjpXzgLhwwYHkHgjqPeu/0L4q3mn2a295ardbBhX3YP41rCtfc8nG5Pyvnobdjrb34labZ2Dt9nkF2jbWtZOGBrf0bWNO8TaUtxEEZWHzxPglT6EV5H4l1/RvE0TXbWr2l+v3dmCH+tYGia3qPh68W6spTj+KPPDfWj21nqQsocqXNFNSPou1s7axQpaW8cCsdxCDGTU9c54V8Y6f4ltgqSLFdgfPCx7+1dMVrpi01dHhVqc4TtMjNJjJqQjFNximZ3IqSpwlHligLkGKbjmpiMGmHFADcUqmlwaTGOlAC0oORQAfSjpQAh6UUE0UAJRS02gBM0lLSUAGaKKMUgHUtNzRupgOJpp5NITRmgANJS5ooAKM0UYpAGaKKMGgAoxS4ooAAcUZpKWgAB5peKTiigBc0oNNzQKAJQeKKjzRTAbilxS96XigAUcUoxSZozSBkcyzMn7qQKfcVj3EmoWjEuW2k9RyK2+9LgNwRkehqZRvsaRmlujg9Y8bXWnXCWNlELu/kGVjA6V0vhu61m708vrVqsFwW+VVPUVbi0qxgvJLyO1jW4fAL7eaujOKUYtPU3q1abilGIvFGKBRz6VpbU43uNdElQpIqup6hhkGuY1jwFomrozJbC2m/vx8DP0rqCQOpA/Gk3p3dfzqWkzopTrUneJ5AvwtmtWmuL+bbaxkn9z8zuPXFaGmweG9KtBrWm3F7cS252/ZmJBY+6mvUMx/3l596zNS0/S542M4hhfHDhgvNZyjyrQ7JYqpVsp/kcdcX76lOJ2jVC4GEA6e31q+PD1+1p54UA9RGTyRS6daeXeNJZS295JHyUV84rotO1K6lEx1C2W0WNgFZmA3+9YRpKTuyqlWUNII82PiXTLG5aG63h1OCkkZBFNm8f6Wkm2GzYp3fFbfjq90k3UaalpCz2jjH22Ijcp/CuJ1DwYht1u9EvI72BskR5AcD6d6l07PQ78P7Oa/eKzOnnk0zXrLzFgi8yRfvJjP41yFx4T1CGOR1CSRpk4U8kVz6SXFnKwV5IZF4IBwRWgniDVGiMJvH2kY98Vm/M9ShSnD4HdGaylTxz7U0EdcmrAhllfcoLE96txabESDNMEz1qOax6DXVmYH2tkHmrSSBgc4z61durO0C7YJA7is0xSRckHHrRuCT3JoJp7O4S5tJWjmQ5VlOOa9t8BeMx4ks2trkhL6EZcf3l9a8LJZcccHvXZ/DOW1t/FCz3NykAVCoDHG8mt6M7Ox5Oa4WFSk521R7rg4pcUmeARyKd15Fd9z4vXqGMUhFLk8U0mgdmMI5qPGKlNNY8UDGZozSZptAJ3JN2BTCeaMikNAC0ZpM8UZpALRRjJpSKAG4pMUpoxQAmKKD1pKAF70w06kOKAEopKM80AOHWlpOlFAC0UlLQAtGaSl7UALkUmaQ0UAFFFFMAozSGlHNIAoB5oooAXiikooAUdKKQE4qO4uYLO2ae5lWKJRku5xQ3YqMXLREuaK841f4sWcMvlaVbNcMDy8nygj2qgnxX1S4byrXQ1kmJwAHJ5PSo9ojs+oVuXmaPVx0oxVTTWum06Br8It0yguE6A+lXRx3zVnDJNOwmKUHHWnAUY5oAjkmjhGZZVRR/eIFZV74o0O1jYTanAvBB2Nk1dvtJtNSTZcqxGMcNisH/AIVt4ayS1pIx9PMNS79Dpoqlf3zyPXb9hqkosNXubm3dsqd5GPas1rjUcZ827I9dzV7afC/hbwvC9/LZMyZGCUaTH4VUn8f+D4V2+SzAcYFqR/MVg6b6s9ylj42UacLnj0epX68G9uAfTef8aSa5nuSDJcTOf9pya6rWfFvh+/lcJ4dTZ/DIH2k/lXKhfOmZ44SsZOQueg+tYzdup7GGtVV3Cw+z1C806bzbS5lgfuyNgmpdW13V9XZGvL6WVUGAM4/QUwx28ODNLk/3V6iprW3jvd6221pRyIycFvp6ms1UlsjepQo7tIorPPLB5MkkjRn+EkkVPpV7daNqcV7aj94h6HoRTLid7Zyr2zxN6OCD+tVnvpW6YH0ppyT1Bwozhyo6/wARajo3iS0W5a1NjqaDJK/deuRzBB0yx9aqtPIxwzGmgEnJOfrTbuRQhGirQLUuoSEYT5B7VXMjuckk004HalUUkkW5NscHxggkGrUN8QMPgiqJyTTTkUNIOdo0JMH5o24PY1C+7IJBBHOQe9VN5Hepo7nbwwyKSVhOcZaM9J8OfFKfSdOSz1C3a7Ea4jkVsHHofWpX+JmvNq9rcG3+zacXAMezO8H3rzuPyn74HcV2Ph7xdZ6fbLp2rQi6sc4BK5ZP8a3hUd9TzMVl9GMXOMbnuMM63EMcqH5WUEc+tB+tY2i6rpV9Yxrpd3HJEowqBvmUemOtaW4g812Jqx8lOm4t6WJd2KaTxTc5pB978adyEIGB6fnRnivMNS8cz+GfG99aSL5+nswZkz8yHHUf4V3mj6/peu24msLpHPeMnDD6io503Y6J4WcIqVtGaXNHandOKQ8GqMPUSl4oxRimIcGxQWzTcUuKQCE0vNJ3pQaAEpKUmkHNADTSGnGkNACUnelwaQjmgB1FGaO9AC0tJxnFGT2oAWg5GRjH41la/bajeaLcw6Tci3vSP3ch559PavC9ZsfidCskl698YowSzxyjGB1PFUkB9D7wTjcpPoDSk4NfIlt4h12O6jeDUrvziw2/OeTmvqjw+19JoFjJqa4vGiHmjvmkwuaeaM0AcCjvSAWgcUuOKSgAooooAKKKKAMXWvElnoihCHuLqTiK2jG52P07CuMv/Dfivxg5nv5V0+1/5ZwE9vevSRFH53neWnm/39o3fnUgqZRudNOv7LWK1PID8I9SMgH2+3Cdz3r0Tw14atfDmnLbRYllPLysvJPtW5z2NOA5pRppF1sdVqqz2GgccVIBgAnp3oCj0rmvF+h63q8ES6RftbqARJFnG78apt20OejFTlaWhf1fxRo+hJm/vERiMqg5Y/hXI33xd02JitjZzXHfc3yisI/CrxDcS5luIjxgs7k1dtvgxd9bnU40H+ytYuUz16dDA0170rnQaD8T9K1m8is54ZLWWQ7VLfdJ+td6FzyM15WPBPhDw44m1bVPPkU5CB8HP0FaV18WdEsohHZW004UYGT2q4yt8Rz1cH7WX+zxbR6GUVl2soI9COtULjQtLuVJmsIHz1ygrzOT4zT7yU0xAvbLVDL8ZbxkwmmxBu3zUOtBBHLcXHZHc3XgDw7dNn7AEP8As8Vz+sfCuKW2P9l3jxPj7rj5TXBXvxG8T30u8X7QL2WIYqNPiF4pjH/ITdvqAaycqb6HpU8HjqaupGdrfhvVtBl8u+tXVc8SqMqfxrKRmQiRWKlTwRxXSX3jrxBqVm1tdXatG4wfkGTXNEY/HrXO0k7o9igqrhaqes+BIJfF2lzpr1tHPaxjbFMy/OT9a898V2Nhp3iG4tNMkLwRnGSc4PcVBY67qunwmCzv5oYj/ArcVQYs8hLEsSckk5yfWrlJNHNQwdSFZyvoMCk0pUDualHyqcVGSQayPU5dCI0DI6U44zSjGOBTM7ajfrTGNPIJHNNI46UEtEZo49aUjmmnpTMZIerEcZpd5zjNRcjFPUEmgakye3vLiyn821nkilHRlOK9K8F/Em5lvoNM1j50kIRJ+4PvXmG3B5pVZkZXBwVIIPpWkJtM5MTg4VIttH1SBmlHAJB6VleH9Ui1bQrW7jkD7oxux645rT7/AIV2J3R8lOPJU5WfOXim5F14n1KZuf3xX8qyrW/urG4E9rO8Mq9CpxXR+PPDl5o+uXVx5Tta3DmRJAOBntXHlsdM8d64pJpn1tGcKlGKPXvCXxSE0kdlroCknatwOmfevUgysqupUqwyCD1HbFfJ+/PBr0bwZ8SZtJgh07Uh51quFST+JB6e4ranU6M8nGZfe8qZ7ZjmlIxVayvbbUbOO6tZRLG/QqelWCecV0Jp7HitOLsxKPxoJphoJA0dqKQigAzRmm0UALmkzmkPSkB5oAdmg9aMUhzmgBcc1Hc3MNnbSXNxII4YwWZz2FSd+aiubeO8tJ7aT5opoypx6YoAjsb+11K1S8sbhLi3k+66HI+lWQTmvEfhbqx0PxPrmkSysbGFJJADyF2Ht+Fet6Lrdh4hsBe6dMJYScHsVPuKGFyTWbi7t9Gu57BUe6jjLqH6cV4Drfxc8Qavpk2nOkEKyZSR4wckeleu/EnWhofgq8cP++uB5UXPUnr+lfNt5pl3ZWVpeXEZWO7UvEf7wzjP6VS2Ey/4R1Sz0fxLZ39/bC4t4nyU9/X8K+sbedbm3huIzlJUDr+NeUeAPhhoVxollrN+Gu55h5ioW+RfbHevWUARVRV2qowFHGBQwQvPelzSfjSUhjwaKaMUueaAFooopAFFFFACDp1qREJHtT40Udefwomura1GZpY4h28w4p6IIxlLYBGfaniMd6w7/wAa+H9NDedqURcDOxDuJ/KuTvPjJYK7LZ6ZcSgdGdguah1Io6qeCr1PhielBQvJOBXO6/450bw+hSSUTTjpFEcnPue1eU6/8Sta1mMwwFbKFuojbLH8a4xndnLyOzuTkljkmsZV+x62FyRyd6ux6Le/F/XJZ2FrbWsMWflDKWOPfmsLU/iD4l1JPLfUDEh6iEBa5Ykk0qj5s1g6k2e3DL8PDaA+SaWZi0jl3PUsck03nvSn5aZk45qNep2xioik0n0NIaUdKB7i0lBoHXmgLC54prZJpT7U/btGWoDlvoNVKUnbxTmPHpTOv1pFWsKDzTccmnH1pCeaAZGw5oHFOIz2pvQ0GTQnJppyKeSOwpNuaZLGHtTCPapSoHXmjBYcAYFBm4sjVNzAVKAF7UBSOlGGNBUVYRjTdwxzSkM/SoipFMznJmvpPifWNCYnTbtokJyUOCp/A12ei/F3UYplj1e2inhJ/wBZGu1l/Doa8y5xSBmA61pGTR51bC06l20e4eL3j8b+FIjomox5jfzHgLAFx6H0rxOdHhkaGRcOhwR6GmxzzRE+XKy/7pIpuS5yxyacnczw9D2Wi2ExSglcUtNJqTrkux2Xg3xdd6Bdrhi9u3+siJ4Ir3bTtRt9Vso7q1ffG4/I+lfLkTlCGB5HSvQ/h74rbTdRS1uZP9FuGCn/AGG7H6VpTqWdmcOPwUa0OaC1R7XSYp2O+AR2IPX3pM+tdSPmmtRMUlOyKQ4oAYaTtTjikoENPSmjrTmpooAkzQQDTcil+hoGZ+v5/wCEf1LY5Qi3fDDqOK8V+F/jqaxur7T9Wv2a2eFniaZshWA9fevbdYga70W+t14MkDr+lfIa21w921vFE7yhiNiLk/lVIlnS+GPEltpHiLU727jaWG7hmj46gt0Ndz8C7+Q3+qWIJ8pkEig9Ac1x3g34d6p4nv3ScPZWkPMssiEH6AdzXrdroejfCjQNR1NLiWWWRML5gGS3ZR+NDA4j4za9FeeIrXRlbNtaAGXHJ3Hr+lc94+8V6V4gtNKstKs3hisIvLEjn73TtWl4X8CXnxAt9V127ujCzO3lMeQ79cfSub1xNEtdEsbK0gmTVoZHW+8wcZHAx7UIRWs/GPiOxs0srXV7mG3j+6iNgCvXfhB4j8QawbuDU5Zbm0RcpPJyVb0z3ryrwp4O1PxRdhbaFhapzLOR8qgdcep9q9m8AeMfDsmzwzY2s9nNB8q+dt/esOp4PWmxnou7IzSZNBH/AOukqRi7qcpqM0ZNAEuacMEVGGpwNIBxzRQpooAw7yXxZJLMlla2UcecRu78keuK8e8c2uu2GoxR61ffaJZV3qFbgDOK7X4gePp7G4/szR5gsq486VecH0Feaa94j1HxHcR3GourSRpsUgY4rnqyWx72X4aompyWhlg4OcnNPBz3qNQD1NOOBwK5T6KEUh4JHFL360xTxR3oNYuw/qcU5eKToKQHPWg0Q40lAPtS9aChMcUoHY0Z4pVGaAsDDmjbxk1Kq0j+lIvlEG0YxzR35oA4460EUAkIQNuc0zPPAqXkjA4pgGG5oE0KEJqeOJe55pozj2pQTUNiaEdME4GagZCatBc01giD3qY3M2iqE+bHSlC44pW5ORQzE8+laoaVhhwD0yaYacxyeKb1pkMQHmlDYNA96CKCUwD7SaacMfSgjNMYUGcxjLg0004moyc1SOeTSCgHFNBp6oW4AyaoyWuwmaOtXoNLlnxyFz61ow+HCTmWUADqBUuSRp7KbWxhKMmrtoWWZQCfw7VvXdnYQWqoYvvHAI61lYhgUsvKjoDUqV9janSa1Z6R4Z8f6hEI7a+iWeIlUjboR9a9TJ3YIxgjOK+abG11bU7gSWcEk7QsDhBnHpX0XpjTtpNobnImMSmQH+9iuui5Pc+bzalSjK9Ms55pCaWm963PGAiikJpN1AwbpTO9KWpueaBD8U7IpmeKWgYuAeMZBHSsbT/C2i6XfyXtpp8UdxKSTJjJBNbGaQZLDmncRT1TUrPRdOnv7x1it4uXYCvCvF/iO4+JHiez0jRw5swwCcYyT1Y/StH4ueLZdV1OPw1p+5443Hmhed7+n4V2Pw18CDwvYtfXig6jcJgj/nmvp9aYihr3jGx+GOmW/huwtDNcpAG39FBPc+teDXt3LfXs11OcyyuXb6mvRfjVYXCeMlufKcxSwLhgvHArz+y0q91KcQ2dpNM5OAFUmmSdbo/xJ1LQfCf9i6dBHExLFrjHzYNc7oF/NbeJ7C7Vz5n2lCTn1bmu50P4LaxfxCXUbiOyBHCMNzU7wv8ACbVZPFKjUo2hsbWYMZD/AMtMHjFIbPf852n1AppFLgAYXoOKWkUhmOaAKfigAUAR856Uu4in5ppxSGKGopneigD5mZ5HZndi7E5JPeozGJOQfwp4cHtQVzyvWvNP0PlSXKtiJlK/w4puasAHoevvTSitzjBoDlIwKXvTiuKaOtA7DxjvR3oAzTgue9BokJnjilUEmnBewFSKgTkigtRYwR+tPXAzkUpx9KQ49almqSQhbPSmk96dlR2pvWgl3FB707GaRUJ57U4/KMA0FpAVGOtNHXGKcfu1H3oB2J1xjBoOB3qIGjknmlYTQ5npoyevSnbCScUoHbFOwlHuMIGKiPHA6VMwBHWoyB3pkTRHikCnmpdvHWm9OKZk0QkEmn44GaTFT2sTTTBe3c+gpN2ItqaGnaILuHzp3MaE4XHU1dvPD1jBEP3rhgOuepq1ZStiSUgLbQL8o9T2rm7m7mnmLu55OeTWScmyXBX1GPpb5IjYOKiOlXC8lMD3NXIrtkGTGceopTdljja341opMqVGm9SithtzuYD6c0/MVtjA5pJ5mUsC2B6CqTuW5PNWrs55uEPhNGK9O7p9KuTXkkcCkgbmOetY1tu3jAOR6VbuyTCpJ59KlxTNYVG4tssi4+2sqyMoxworb8P6Hby3stxqi+ZZWsZlaNDzJjsK5CByrlgQCOma2bXVGaBomyCeAQetNe6YTbqwcUz3DSdA0VvsWs6MjWgdA37tuHU9mHqK6Inn0HavnfTPGWueHJjHaXIa3U58mT5lH+Fe5eGtZ/t7QbW/KqkswJeMMDg12wqJo+UxmFq03eWpqMRmmk0pphrXzOC99DK1TxDYaRe2trduyPcnCNjj8a0j0H86wfFvhtPEuk+Up2XUXzQSdMH0q5odte2Oi29rqM6T3MY2l0z07Zz3qU2bzjDkujSNNPWlpDVmA8dKXNMzil5NIAJzRnGRRjnpSgYPSgGcdo3w50rS/ENxrkrvd3cshdPMHEZPcCuxH3u+aeB78+9Q3S3Js5hZ7Bc7D5RccBvegR5nrOo6hZ/F630+/uIptIulDJBOilACPf3r0y3srS1UC1tYIQehiiC/qK+ervTdT1j4kR2XivU4baVSC0vmDaq+gx0r1bxzcwWHglZrXWzYiIAQSRkN5xA+7VCO1Hy8/wA6O2Pw6VwvwsuNUvvCxvdU1AXZml/dgtlkAruc9uaQxwPFJmm5ozQA7NJupM5pKQC5pDRg0UDFxRTcmigD5fzipUYnpUZUjgilUkdDXnH6CrljIbqOPWgr6VCGOalWTtSNYtMaVwaNoIqXGRxTVTDYNBpyDQMVLGmetOVeafg0rmqhYZ904pCcnrTiKbt44ouU0xGPHWkHNP8ALNAUAc0gSYKoxk0oA9KAM07oOBQWkIW7U00v1pGFAMTPFJiilAyfagkAKeMd6UACkIJPFBVrIQnmk69KUjmjAA60CY1gQOMUwkjHQ0/p3pnQ0GUhjNz0xTGqQrmrVvpzzJ5jkRx+p7/SncyabKSIzuFUZJPArestNbKxbWBbl3xwPar+h6dCs0jCLO0cM/rV7Ub1IwYxneR8qqOprnnUu7IyTd7Gdqc0VvZC2jHykjGOhxXPvas3zsVVTzVtiVczXJO4fwntWfNO0jMSeD2rSEbI1sktSdpoo02x9B1z3qjcXLu+c4+lMJPPrUTkk1qlY5qk9NBjMW5PJpAfSnKM4oZSnUVZyNdSz5UkOGwQcZNMaR3Kg8+lNad3O5mPTFMRhn5snjilYtS6D3QAHJ5FNidkYipFjLxlgwyO1RyMwAzT3FL3XdFt1SeLg5k9qitNSvrCYNbXc0LL3RiBUUDMZAM4NJcIUfvzQtCK0Y1Fdnf6L8WNUsgsWpRrdxf3ujivQNG8f6FrtxFawTSR3UvCxOvOa+elc8irumXkmnalbXcTFXhkVh+daxm1ueXWwMJRbitT6dJ9qYTmuWg8f6Zd6tbadZpJcyzAFmjHypXUkHJroTVjwqlNwdmOHNLim9MevvVZtUsl1JdONyn2xl3iHPOKollqne3f+VHcgdRVHUNc0vR086/voYFU9HYZP4d6BHP+LPiPpHhG5NpMr3N5tyYo/wCH61heGfjFa65rcGnXOnNbmdtkbqcgE9M15H481Cw1TxhfXunTSTW8rbgz+vfHtWRpWpyaVqttqEIDS27h1DdDirsRfU+hPH/jrVPCOoWkFlpouY5oySxBPzZ6cVxOoa14813R7jUr2caRpSDBZh5e7PQDuaswfHdm2/bdEhkI5JBz+WelddFqmjfFnwxcWaPLA0Z8x4QfmGOlA73PGQnhmPTkur29vL/U5Rl4kGAn1Y12uumO/wDhno0sGg3a2VjdASRy53FcdR7GsHwXo2h2XjGW38TiS1SJs28U4wrkHjNfQkN1a3ECiG4t5IcAABgRjtxSYkjjfAfirw9qcZ0nR9PmsXjTe0TIQD68122OOtRRQWkLM0EVsjMOTGqgn8qnHTpSZSG/hRTs5FGT2pAIBR+FO3fLzSAigBOaCKUdaUigYzFFPAooA+aGi5wDn60xoSBnb+VSFvnNODYGc5rzL3P0rlRVMfoeaAuOtWMK5weKYwZT7UxciQ0H0qTOcDv60znsKlUY6daVzWI9RgUZOaMnPNJnnpUs6FsOoopQKEUlcYaQVJtzUwtJ2UOIjtPftQ2kS9CuOlIelStEyoDjANRHnpQmmK6Gc04DNAU0/FMEhuMGnYx9KUCkY4oLtYPpR39qbvoL0CTQHGetITignNNCk0EPyEJoxmnLHk4xmrSWuAoOSx6KBSbSM7a6kKRDhiPl/nVoTiPa0x3Y+6vpRPEYAC5+f+76VmyOSxyalK7CbSRpvrlwodI8KGpgvLhVEzPlsYHrVGCPe5PappOTnHtT5VciMepBNM8rlnYk+9VyTzUzjmoyD25q0YzvciJzUL1MeOtQkVRy1Bq9akJLDB5NMFO6VRmloRNkcdqUMOOKVgSaWNRuGRQZWaZM+AqlsgkdAKrsSc/1qdiDliSOwqBsb+pIoRU72HRnDAg1amImgDY5HFV1wWyRgCpFkHPzUeY42tZlQgq3pViOIvHuzkfTrTZEB5znHWuh8G6dbzeILSXVDJBYo2/eynYxHQE1SVzlq1FSTbIfC2ut4V1xbuS1LqQVZWGCR7V7loPiPTfEVsZrGX51+/EfvL9ak1Dw/o+s2wFzZwyI4+V0Azj1BFYPh/wBb+G/EDajZXsjW5QjyWHc9Oe9dEYtHg161OqrtWZa8beMrfwhpBlJWS9lBWCHPU/3j7CvBtA8Z3GneMk8QagJLp8tvGcZyOg9qvfFma4bx7eJMxZVC+Wp6Ae1cSAXYBQSTwBW6R5rbud3r/xX8Q6vJItrN9gtj0SH72PrWFp+geI/Fdzut7e6uyessjEgfia77wF8I2vki1PxAGjtz80VvnBf3b0Feka54s8N+BrQW0jIjqMR2sA+Yj+n40AfPfibwXq3hMWzamsS/aASmxs9Ko6RZWVy9y2oXZt44oiy7Rku3YCtTxv41uvGOqrcyxiG3i+WGIc7R7+9cwCxIx1JqkIXaW+7kjoK95+DXhW50myuNYvEaJ7lQkUbf3PU1S+HPwtiWKDWtbUOzASQW3UY9Wr1LUrtrKKBYfLUyyCNWfhUHrUNlIh13w3pHiW3MOqWkcv92QDDr9DXnlz8EwkxOm+IbmCIn7rZyPyNd5Lq9zausbrHdHDnNuCenqKqp4kuvOVmt1MAVmkIHzKO3FF2MwvDvwwl0DWbfUn8R3dz5OT5bA4b2OTXS61NqEV6gszKEwudoG3lhnd7Yqta6/eXX2kokWI4wyAjAJPvT7LXLu7vIIGCbSP3hVDwc+9FwKsupaorqd0hZkICKnQ+pzUkeo6wkY3o0hmmbyiExjAPyn26EGtDUNTurbU/s8YhWMp8rMMndjODVAeINRSRFdIHJVThVIByu489qALGmX1xJqKRFriVWjJkLqAqkfyrfHXHOK5u2129e3tZ2hR1kZjKFUgqgHOPWkHiSaWJpo2hiVF3ZcE7x/hQB068GnYrm21y8S6yIllgfyyqqp34Zc1saTfNqFj9oeMxnzHTZjkbWxzQBbANFSbaKQHzP9mm25MTk/7tIsM2ceWw+orYtvEUiQMJhuc/dIFZ11f3N0wZpTjPAHFeSr3P0qLY9dMu5T8lu5HXOMVaTQr1wA6Kg9Sajt9avU2Ay5Vf4abc6ldXB5kZV9jUvmuVab2L0fhvC5luVUnkUraPZKSBqCbqy/tk3llC5IPrUQJ3Z4z9KXLIuMJ9zVfw/Kcm3njl9gcVTl067g4eE8dcc1GLqZTlWK/Q06G9nhm8zzWJ6HJzTs0aKM1uyFkdTyh/KlXnsa0TrEhP+rjYepWnwasFJ8yKPOcghalykVzTIrTSZ7gF2Bjj9TUwvP7MlaEETIBxg1He6vcXQKK2yP0Ws05pcre4RjKXxGuNUjLEG1TDdcUjxWc67hA0X+0p4rKU1LFNJCflPB7Gh0+xfsktiy2l7mxBOj+x4p40O9bog5HGTUcN2kcqM8eUyC/vWtfeJ1vWQLbLHHHwiDj8zS99I55yrKajFaFVPDkmf3twiD25q+vhuwVCWmaRvas065P5gKxqFXtT5fEV0+RGqJ9BUP2jJlTrSZV1DTI7Z/lBCnpWf5GWABzmrdxfXFzxLJn8KrZxznmtoXtqdcKdlqPOnTLyQoHuaYYghxxSF/Uk/jTd4qlcaSW5Ytow8mwkKPXNaHnW1ihEWJJj39Kx/M9KQE+uKmUOZ6kSSew65lkmdnY/MaqbMYyamcZGe3rTRjFaLTYxlEVOOlSEqwx3qPr0pQcH3qgWiGsvJ/lUBYqSAKtOpcA4+nFQFc5Vhg9jTMJorvg5qBjVhkI4xUDjnFNHJUVhopS3ahaRutMx6Ac0KxU5puaM0yL6k27cM981HIRngYNOVzt9vpUbHJoHJ3QhY0isaCM03vTRk20TIw3dM8dK9b+HHii21OzHh/UkiMoXEW9Rh19PrXkCnsamt7iW1uI54HKSRtuVgeQaqLsc+Ipe1hY9kubyf4f67HDIzyaFdt8obnyG/wAK75HSaNJY2DI6hlYdwe9cVpmoWnxH8HyWdzhbuNcPnqr9mHtU3gG6vrW2n8PaqjLc2J/dM3R4+2DXSn1PAq00o26nl/xqiUeNo2VCGa3XJx96ug+Ffw8QRJr2r2+5s5toXHT/AGiK9WvdH0zUpop72wguJY+FeRMkCrgAUAKAAOAAOBWlzjtYS4uEtLWa4fhIY2f24FfIviDVpdZ129v5WLNNKxHPbPFfUXjE3J8H6mtpG0k7QkKq9TnivnTSPh/4k1q4WODTpEUnl5RtUUIGcpnJ9qt2VpcX1zFbWsTSzyNhVUZJNW9S0OfSvED6RclfPjlEbbemTX0p4U8F6N4YtIHtrRWvDGN9w/LZxzj0qm7CSNDwvYXOmeGdPsrxy1xFCA3PT2rUkRJVMbRq6nqpHWlzk9Otcz4xl8TDT0h8MwxPPJkPK7coPUVAzYnudN0tB9omtrZRn7zAVnDxR4XBYLq1iCRjhxz7V5xa/CLW9XvDc+JdYJ3clVYs3+ArqovhF4SS38p7ad3xjeZOaY0dbatpl4pktDbTKVwTGQ3HpxVlbS2Uowt4wV5U7eleMeKvCd78NZLfXfD2oT/YxIFkiZun19Qa9T8JeJbfxTocGoRbRIRiZB/C3pTBM2DBE8omaJDIBgMRzilMEf8AzzQj0xUm00YpAQpbQRH93EijnoKDZ2z7d1vGQv3Rt6VNinD0oAZ5MZYsUUscc49KkRAowqgDrxTgKXmkA5RxRQDjtRQB8vKMU4dcjio/mHJoEgz3rzD9LTJgME89acMgY7VEGB6mngjHBpG0WLznjNO5JyaTOByKXtwKDRDgRSYBNKDQcZpG1rgM9KOaUYpQByaTGkAyRijArR0nR73WZhHZW7yerAfKPxq7rvhv+wYo1uLuN7pjzEnOB71XJK1zmeNoqoqad2YGfands0hGTz0oZSRwam5082lwLkjApo3Z5NPiieSRY40Z3boqjJNd94d+F+o6mEn1Bvs0B52/xEVUKcp7I4MZj6GHV6jOBKszAKNzHoBRgjpX0NZ+B9F0ewl8i1RpQh/ePyc4r5+uMrdzg8Ykb+daVaLprUwy7NY42pJQVkiHJ70hFOzzSZxWB66SGEUm2nsOfSk79qabJaQ3p2oyDTyM8VGV96ZEtBHOV4pqDI9KdtGz71KsTPwFY/QU0n2OapNR1bI3O0gZNSKoPNRycEED8acrZI5phfUUb+3H1pobkq/NP3L1c0m+JunWhMmTI5F2NnqCOKrtGr8jg1OfLYnJqPanYmg55pMgaEp71CwPpVlnAOAaZkN1Iq0c84roViKQ1I+Ae1M7jI4pnPJWFViOD0p2B1zT0VHOBSmIDvQyoxdiIhSPeoyOalZWBwRmmHpTRnKw0HFAYdKQ0hpmbdjc8La/N4c1uK8Rj5RO2VP7y19EW00N3BDdxbWWRAyPjqD2zXy31BB6V7f8KtTkvfCzW8jEm1k2An+6ea3pPozyMfSVuZHoOOBjig9KajcUrMOlbHkDSfem7/nA9+aY5phOHzQFj588V24l+MTwkZDXaf0r6IJ5A9BxXgeuL5nxzjX1ukr3gkFzntTZJy8njeFPiBH4Z8v70YPm/wC31x+VaHivWb7QtGku9P0576bO3y15x7mvHdGnk1L44eaWJ23L/kBiut+JXj/WvD1+dO06BYUdM/aWXOfpRYZu/DrxfqHiy0vm1C3SGW2kC/ICK7KC4hnY+RNHI4PzKrglfrXzl8Pr/wAST+KQmlXMmbiQPc8ZUjuSK9U1H4fXieMLfWdE1A2kbyB7mPccH1wPehoSZa+LA3fDu9x/DIn86zPgja+X4NuZsczT4+uBW38TovM+HeqA9lU/juqj8HCB4BhI/wCezGmHU9BAJGaMULjp2qQY9qQyPFGOelSlRmkxSAQH2p2O9A+tOH1pgJtop4I9KKAPlZTxg0m09cULzmpFO047V5Z+krUAvy5BpU4PzU3kHNPB3dRSZpEkYggYNKDtGAaYPl4IzQDxg0jZMlGTQM55pqNg+1SIAzAEHmk3Y1UkJ8v0rp/BvhSbxNeszAx2MRHmSevsKpaRpL6rfQ2cEeXkbH0Hqa9G8T39r4X8OR6Bpc3k3QQFto5IPU5rSly/E+h4uZY2d1Qo/E/wMjxX4jttFiTRvDjpCq5WeRB82R2zWR4e8Eat4ol+0yu8VuTlppOWb6Zqz4D8LL4j1iS6uSXt7cgvu/5aNXtsvlabpzvGiokSZABwOK6acfa+89jxsVjFgV7CjrPqzx3xb4Q0/wAP2UdtZ2stzcyKWM5PCgVyWi+H77XrpbezjJ5+ZyOFHrXptol/8Q7O8S7jNmkc2IriPqVB6e9dzoegWOhWKW1nEFA6tjlj6mqeHjJ+Qo51UwtFwk7zMfwt4C03w/CshUTXWPmkccg+1dgFG3AHFKoHel7V0xio6I+crVp1pc1R3ZDOgeJ1PdTXy5q8Qi1q+j/uzsP1r6lkPynPpXy94gYN4j1Ijp9obFc2L2PpeFm1WkvIzCOafGhZhjBNIBg9KUMVOV6157Pt+UvSWcnlrvXI9qrSwxxyADBXv6irdhcz3E6wBWkMhCqqjJNdvpfgeXcIruwkmnk5BxhIx6k9zUwhUeyPMxGYUsN8bPN5YtrjH3W5FbXhzwjqPiW4C2y7IAfnlI4H09a9Os/hJYjm8uZJBnO1eB9BXfadplrpdoltaRLFEowABXdSwz3keDjuIYuLVDc5PSvhhoFhZ+XPb/aZGXDu/f6V0C+G9JjtPsqWcSoE2DCjIGK2MY6U1hzmuxU0tEfLTxVab5pTZ87+PvDFh4a1OO2s3lPmAuVfnA7YrjmZQOhBr334j+E/7c01r22jdr2AfIFGSw9MV5Lp/hGYSXDa6JNNt0TKvLgZb2HeuGrSalofXZdmUHhkpvVHKFjnNMzzxVq9jtkupVtZGeAHCMwwT71UPWsdj0+fmjzDc800sR0NKQaZTRjJiE0gG7qcUGm5qjJsdgY60xhg8UFqQnNMyk0ICc8VZSUsBuxkUWFul5qFtbSSrCksgVpG6KD3r1r/AIU7YYheHUpidyltwGGHtirUOY5KmMjR3OY8LaLaxatCfEUTwW88X7kuPlYn3qr4s8D3nh+Vp0Xz7FzlJk7Z7GvatQOgak58OXckP2jywFiYfMoxwQareH9Pkj0JtPvZY7yKKR4kfcG3pnjPuOn4VoqehwfX5OfOz5tZSD0NNxx0rufE/gy6sNT1ApGsWnxfvEmkOAc/wj1NclYwi5vreGOMu8kgAUc55rPld7HoKtCUOZMp8AY/WvXvhp4g0S30aLS9/k3zyEurdJD25ql458AQ29sdU0yIqqAGaEdvcVyPg7SpNU8SWgt1fbC4kd8cKBWivFnHVcK9N6n0GjkCkLmmg8U0muhHhtWHFiaQfM4HvimkkU5T84/3qGK54Nqk4f44q46C8UV7yw++R1wa+f8AULdofjSI+pN8rfrX0IQCxGR3FNiR4J8OkMvxYuXIyyNM2PxrpvjPrttFp0GjCJXuZD5hcj7i+xrnfCDjSfjLPBPhTJLIgJ9+RXqHiy58HwBX8SG0eSP7qNzJ9MCmI+ctKuNUt7jGlyXKTOMfuScn24r6U8BnWf8AhE7ZddVlvFJALn5ivbPvXH2/xO8DaPxpulOp9UiUH8zXV+FviFo/iy+azsY7hJ1QuRIOCPrQxIl+IcbSfD7WFHXygfyNYXwUl83wOyD/AJZ3Bz7V1/iu0a98I6tboAWa2bH4DNef/Ai4J0jVLQ8GOVTijoN7nreCBgUDrTsH0pwQmkMTNGafsPpRsP8AdoAZmnDkUhX1BoBIoAcAaKQMaKEB8vFVz8q8UoX0qeaJopCD1HXHSo8g855ryk7n6clYjPBzinRks2OKeNpHPNM2AHIPQ9KTCzHbTyD2oUYPXFAYqeR1p7EtjgUGm4RFSxDEVPGUjbkjGarhec4rV8OaHN4g122sIlO12zI3ZVHWhR5nYzrzVGm5y2Ou8O6haeGdPOp3MMjXF0CIQo6L657Vyup6pJfXs1y7O+88FucD611fxD1WCIw6Pp8yGG2HlyQ7OVI964VGeZhEibncgBQMnNVUg17iPNy2MZKWJqLV/kdv8N7zWTqRtdPZVtgfMncrnj0rv49av/EerG108xtp8b7LoyLgqR1A9c1j2MCeCPBe3Ef9qXvAVjyxPYfhXYeDtHj0nRYlWIxyyjfKCcncetd1GNopHzWZYinUrSqxXp/mbdtaw2sKxQRrGg6KowKsBRjpQqgU+uk8TfcTAoPSlwKQmgCKYZQ/Svl7XkWPxBqCqeBO386+o3HH1r5o8YxRW/i7UI4hhfMyfqa5MV8J9PwxO2IkvIwjWtoGgXniK/8AstnGeOXkPRB70vh3QbrxDqItrdDtX5nfHQV714T8OwaDpSwxwhJG5Y9yfrXPRpc7uz283zeOGi4U37xxHgzTLHSNeu4IohK8cixmSTgLgckE16tGEZAVwR61z8XhdJtdfU7za7KT5UajCr7n1NdGihVwBgCvQhHl0Ph8VXdaXM3qLijpSjiirRy7jTTW604000DWg1hk1h+IvCumeJbcQ30O4j7rg4K1uZOaO/tSeq1HGXI7o8D8XfC+50K0mv7GUXFpFy6n7yivOjtIyK+uLy1hvbaS3uY1khkGGRhkEeleBfEDwfeabrks9rZE2Mn3PJThfauKrStqj6XK8z5/3dVnn574phFTsuGII5qIrntXOe40REU0ipMH0phBqkYyQwijjFOxmkYYqjFoRsbeuK+jvAk9zP4N0+S63F9mNx67c8V4n4L8Nv4m19LYgi2jHmTN6KK+ioIY7W3ighXbFGoVQPauikjw8xnFvlMPxFp9paGXxOlm1zf2sOEVTwR615b4H8ZrYeJZ3v5xb6fdFnePkqre3pXugKlHDqCrDBB7j3rxHx/4FOmTSatpsZNm5JkiA/1Z/wAKqV1qjnwsoT/dzPW5YdN8S6WGHkXcDKTGTyoOMDPvXn3gvwxaaJ4tvbXUkRr+L95bH+Er6ge1P+DlpqMdne3TswsJDtSNu7eorstc0H+0tV03UoJRDcWcoJYD7ydxTSvqRzezbgnoXZkEkbRuAyuuGB6EVmaPoVhoUEkVlEF8xyzsepzzitaTBOQMA8iozyaqyOfmlHRMOp54pMUppRTJEoHBp1GBmhiOAuPA1zL8UI/EGY2ss+Y2TyrDtivQMfMT+lMnmS2t5Z3DbI1LNtGSQK8v1T42WEGY9N0+SZxkbpTgU9xbGv4r8Bw3PiG38Tw3qWRtnWS4L9CF5zVp9C8EeP7mS9icXMy/6xkcqfx9q8k1fxz4m8ZsNMBPlTNxbQL96r2laP478CO9/Z6fIqMv7wbdwK+9MVz2TT/AHhfT1xFpELH+9L8xrZ07QtK0qV5LCwgt3cYZo1wTXL/D3x4vi+1kiuUWLUoOZEXow9RXcKKTEjnvHSXx8EaqdOcpcCEk4HJX+L9K8w+AszjVtUhJ+QxBj9c17iVVkZGAIdSpB6EHqK5/w14M0nwvcXk+no2+6bLFj90eg9qY9zpdwx1pwkUVDj1pwA9aQyUTDNODg9agozzQBZ+U96YyjNRBqMmgB23iim5I70UDsfNiNuUI4y46MKglUA5A57imQylxx96rA2un+0O1eTY/T1aUblYY7U44I44oK85H41IyICuG4PU07jRGe2KATipZIfKx8wOe4qPgUJl6DgSK9R8EXlr4a8G3XiD7KZp94QjoSM9q8zt4vObHavYLu2t9N+FscMqK/mBSQOOSRV0pJNvseNnU+aMKXdnGa/c23i3xZBLp8BiNwVV+OpPevV9O+H+h2N5Beraj7RGoGe2R3x61w3w2sYLjXVLRKWgG9Seor2njpXRhv3i52fPZtiJ0ZLD03ZJHHN4Uub7xv/bF/Mslpbpi1h/unuTXZIoAAxQAM04dK7EktjxJVHPR9ApaKKZAU08GnU1vagCKZwkbtnopNfMOrl9Q8Q3bxgvLLcMFA7819H38ckVneOHLBoztX0OK4/wf4BttPkj1G8Blum+cbhwpNc9aDnZHs5VjI4NTqPfoXfh54Yk0DR91yB9on+Zhj7vtXahVx0FCgLgU8VtGKirI8yvWlXqOpPdiAClxRRVGImKTFLRQAwimkVISKYxpDGd6XvSUZpAIec+uK838ceJNc8P6xbAxQnSJHXfLsyQM8ivR881R1LTbTV7J7O8iWSFwQQ3+etJpvQ1oVIwneSPAfH2hfYNZbULRN2n3g82N1GQCe1cS74JGOK+moPDUWm+FZ9LDfbFUMYRMASuei14bL4A8ULuk/sd23dgy/wCNcVSk07n0eAx0ZQ5ZO1jkyeODTGOa1b3w7rNgD9q0q5iHclM/yrKIx1/Ko5Wej7WMldMZnmnIjyyqiKWdjgKO5r0fRPhimveDodTtborfOrHYfukjt7VZ8HfC/UTdx6hqbfYzbzfJCRuMm3qfpWqps8+pjoJPUv8Aws0XV9FursX+ntFBcxhllJ5BHavTwpx0qU7V6HNMZ8DiumKsj56tU9rPmIpuFwOpqEW8c0DwzqrxuCrKw4INSZLnNKTimZ7O6GW1vbafapa2kKwwx/dRRgCkZxjihsnPNQseaYeYjHNMNOzTTSAbSjrSYpelAC0vem4NOx3zxQwHYDfKQMHjBrwn4l6V4Z0a8a00y2Z9WuW3SYbKxZPQD1NeneOPGMHhPRzICHvpQRDF3B/vH2rh/ht4NuNZ1J/FWvhpNz7oI3/jbruPt6VSJbudH8L/AAPHoGlrql9Ep1Gcbl3DJiT0+tdd4o1qHQPDWoX0zAERMEU/xMeAK1HlihR5ZZFSFFyzHgKB3NeDeOPEV38QvE9voOiKz2cb7VI6Oe7H2oESfBjTL688WT6uuUtYlbzD0DE9q9+GPXisLwxoFr4Z0G30y1AJQfvH/vt3NbIPpSZSRKCKXNRilpAO3UnU0nenAUwClFAHNOAouAgzTsU4LTttAEeKKkEZopjPlCOQowIq/GwkAZT81ZoqaJ9h56V5TP0OjOzL+QxweGpSv93qaI9jpnNPBUYyM1DPQjZlcKxfDHGKlIiQ4YmptquPl/I0x4ASCcg1NyZRsXNOUT3PlxDqK7PUbi7u9JtrSV8xwjkD2rl9AhCakD3KmuyjVSu09+tcdWo4uyPOxMY8ycuhrfDC0aLVLqVhj5ABntXoGvX93p+mST2Vs1zMMBI1Gc1yHgULHrF2wPLqOK6vxLqM2l6FcXVum+WMZANe1gnfDpnx2ZNzxb8y/pss81jBJcpsmZQXX0PpV4VlaDenUtGtbtvvSIGPHfvWoK7IfCjzZqzsLRRRVEhTT1NLQaAK9wSFCgA5OMGpQoGOBxUOd92B/dHNWAOKQ2GBmnUYFJTEBoopKACkzRRjNACE0xqeVppWgCM00tzTVuIpZHjjkVnjOGVTkj60pFSU0MZjmoy55p5BpvlknJOKNg9SMv60wn61P5HI5/OqsbRzSSpFKHaJtsgHY9aL9xrVCND56lXQMvQgjNcaPBPh7WNdu5p7BVkt32FE4Vs9yK7hVZe+RkVzehXTf8Jfr8fZfLb9KiUVc3pzmk2nsaul6RZaLZ/ZbCPy4c7gmfWrDuR1qwZFAxjr2qGRUYdhVGLbk7lRn5NNzmnSIqg81WaQr9KQySRwpwDUatnNV3fLdakiOaBkjNgVAx5qcrmoyh9KBDO1KF4zShcdadjjigCIg+lN781Oc46VGyHPNACAdKzdf1208O6RLqF44VU4Rc8u3oBWlnmvLfGPh7WfGPj9dMLMml2yK5fHygHr9TTEzA8OaNf/ABI8UTazqgb+zo3zzwPZBXS/EbW9a8H6pp17pJCaeYfKEZX5Mjsa9D0zTbXSNOhsLKMRwRDAA4yfX60++sLTU7Rra+tUngbqjrkUAj5+1Xx34o8aGLSYlwJT/qbdfvn39q9T8C+DrLwPpxvdTlhjvpRiSWRgBGD/AAjPeuk0zw9pGilhp1hDbF/vOq/Nj615efEmpWeu6toOr2Q1nTrdzK4k5ZI89RTWpLR7NDNFMgeGVJFx95GDD9KmGMV5b8M44rzxFreq6YHh0gkJFDk4B+leng0ikSg0meaaDxSjk0gJBinioR1qQHtQA+nAHPWmZpdwHemgJh9aXNRB+OooVsmmBMGIopoNFID5QC+tSKMdRxTFkx2pxbnIrzD9DSiOWQoeM4q1FIGx61RzmnxsVIqWjanUaZrxYPWnPJ5WQMk1RWY4/Cu90XwSNb8ETasjsLoMxQdiFPSpjSlJ6E4nFwoJSnszO0+3uJvDY1Gwg8y4gmZZiOqpt64rt9DsoNb8JLfRHF5GD5gB6kdq574Uu0utX2lyA+VPbkuPcHH9atWPhfXdP8VT6La3Mttp8xMhlVSQV9M9K3WHhJao8HGVm6koOVrWfyNTwdqkSeJ403KfMUqceor1O6t4ruB4Zk3RsOQe9fPmoW8fg7xJCkV9JPcRzB5AY9oA+te/2F0l9YQ3CEMsqBhitsJDki4M8vNqaUo1obMnt4Ut4EhiUIijAUdqsCowQMU8Gu21tDxhaKTNLQAvakPpRRQBGsarIW/iPepaSigBaSiigBCaydR1+x0y6it7uUxNJ91iOPzrVYZqC4tILlds8Mcg9GXNA4tdSSKQSRhgcgjII7088UxECAKowBwAKcetLUQm7AqJ5Qqs7HAA59MVKcYrg/iPrk1lpg0yxc/bb0iNcdQp4OKUnZXNaNKVSajE2fD1rpbT3mpaahzcyt5khOd5B7e1b2Bisrw/YLpGgWdiOTFEAT6mtBpMfSkmKppKxJkCmM4wageU9zUTOxzzTvcki1bUk03TLm8bpGhPX2rlPhtdNd6FeX8gYPdXjyHJz6VD8Sr77P4ca2VvnnPT2q74HtTZ+DdPjYYZ1Ln8STWPNedjv9koYXm6s6rzBniuR8OMr+KvEE6tuy6p9CK6JnEaFieAMn8K5HwQGkttRvX4+1XTMPoKuT1MaStCT7nYtKAck5qGS4LjpTDzjnrWNqupfZdX0zT1OHuXJbHoKHKxlCDlsa7FiKZxtwRU+OcUyQADkU7iKUirnIpqPtapigzUbR85pgTq2cVLgYqmjkHmrIII60gEkChGJ6AZp+0BUIOQVBqC7byrKaTGQEPGafBJutYWIxlFP6UASFQBmo9pY1IxyKAMCgCMpikAUVNs3UxoT2piG7QTxSbOA2ce5pNpVgWz9K831Tw3451vXJ7eXWY7TRzISrRsd230AA5P40AdNrPjDRtHkMUlwbi4PAgtxuc/4V5x4n0u61nU5dfnb/hHrSWLZK0rnzJh3wveu0vNO0n4d+HJNRtNON9dKQokfl5G9ST0H0rz2T/hLdf0/Vdfv7SAW4hODdA/Ip7Rr600Jl3wp8P/ABNLpxnsddk060kffEATlx2YgGvXtFttQs9Lhg1W8S7ukGGlRdu4dvxrzT4UWfixViuLm4KaLtwkc3JYf7I7CvWu2eaTGhwxThiowT6CndqAJBjFBbAzTB0o6ikAu4nvSAnd1oxSYoGPLcU9DUYGacvFAiwrcUU1VopgfKgbaTxThk80KnrTwAK8w/QYxfUQLT1XHNKBxSg0joUUPXp9K9o+EmrW76BcabNIqmByfmPVW5/xrxZWPY1agu5bcOI2x5i7WGeCKunNxdzmx+EWKpcidj6I0DwZp+ha1earaMXe6GApPCgnPFa2t6tFoenyX00EsqJ97y0yR7/SuD+FPis3ls2kXkpMsIzCzH7y+n4V3uu6Lb69p5srh5FiJBcRtjcPQ+1d8GnG6PiMVTnTr8tZnnfxE0+x1vw5B4jsSG+UEuB95TVn4TeKPtNlJo1zIPNgP7sk/eX/AOtUd5ZDUA/gsQvp0SfNA6jcsiD1riNX0XUvAOvWky3AJPzIy8Z55BFYzbjLmPWoqnXwzw03r0Powd6eOlc/4V8Q2viLSkuImHmgYkTPKmt+uqMuZXR8/UhKnJxktUOFKKZuAp2aZAtFJRQAtFJmjNAC0U3NG6gLi0hppYetMckAnPOKVxDy1NLgVkaRc6tPPc/2haxwxK+IdrZLD1NaLNwScDA55ouXKPQratqcGladNe3DYihXc3/1q8z0GT/hN/Hrattf7FaoNm4d6pfEXxK+tanFoOnEyIrgPs/jfsPwr0HwdocXh7REtiB5zDfK3q1YX55W6HqqmsLh+d/FLb0OgEeD1qG9E62Mpt0DzAHYpOMmpWba2a5jXrq5m1vTLe0ukRN5a4jD4YittEjzacXOV0aOmfbhp6f2kU+09XC9B7VYJGf1rmtX1ua98QW+g2D7WYeZcyr/AAIOw9zW9JIlrbvJI2I4lyxJ9Ki6tc0dNtq+7PKfiHeSX/i620yFshAqkDnk16haQC0sYLdfuxxqo/KvHdNvFu/FlzrdyC6rKWRexYn5RXssO+RAWG1iASB24rKk7ts9DHr2cIUzI8Uah/Znhu8uP4ynloPVm4FL4c097Dw5ZwsmG2bmz6msnxOP7V8S6RoETZRZPtVxj0XoD+Nd4NrRKq4wBirWrOGfuUlHqZqjnBHNcraaHdyeOdR1a9VvIiVY7UN05AyR+NdjIrI+7gjNSffTOOaq12RCbitCkgJOTmnsVPFOJIJ7VXcjd1p2ICRBniq78GpS4FQs4Y0wGMKcjFabupSc/WkBV1qQnQbwBipEZOR1qXTCf7Gsg5LN5K5J+lct451i6sLSG3gGEnBDOR+lW/BOszappbRyr/x74RW7EUCOnDkVIJBxUJIPSjuKALYan5qqGNSBzmgCV1DDmoCuDUgJJpCuT1oAiZFddrKrD0YZFeZ/GVorfQoT9smhmkbYtujYVx3JFeoY5rlPHXguPxhpccCSiK5hJaJj0+lNAzL+E9/eX3g9Fu7uGYoxSGMMNyqPUV3g/H15FeXeFPhLPol/bahc6m6zRPuMcPAYema9SAB5FNgJUqpxTBxUimkAFD2pMVKCT16U7YDQMiA4pADnpVkQ5FKIaBFfbRirHlCmhOaBCx9KKeq9aKYXPlRSSeaBim7jsB7mkB4NeWfoalsS5yOKbz600GnCkap3HDp05qVRxlsikt+ZOakk5k29qluxXNZm54Otbm98VWUVncm2l3bvNHUAdRivetUXxAmraYbB4msVP+lh+CR7V86WV1Npt4l3auUmg2ujehJwa928P+INQ1DX7a2nkXyWtPNZQvVsV14eelj5bO4NVOdHYvFEH84xpvUfe28gfWuTTUfC/jKW5s3jikuIS0eJRhuO6115A8s5Gc8V4f8AEbRrbQNVW/0xpbeaUl22vxmumo7I8rCU1OVr69DIa/v/AAF4xuUs3Plxvkxk5Doe1e1+GfFth4isllt5MS4+eJj8ymvnG81O71KRZryXzZAAu5hyRT7DUrvSrn7VZTNFLGMgqeD9fWuWFZxlY+kxWVRr0FUb95dT6sBp2a5bwfrF3q+iQXN0VMhHJUYzXTLyM13RlzHyNSDhJxZIDRmmGjNFzMcTzRnmm0lAh4OTTGOOBx3FIWI6UmSRzQF7GB5uu3N1qFtLDFBDsxbXCMScnuRV7RLe8s9Lit9QuvtNyv3pMYzVm9dorOZ1+8kZYfWuD8AX95ql7qV5eXUsrq2xVJ+UDPYVL01N4Lng2egSSKiFy2F6k15l4z8dSSudG0DMtxJ8jSIM7fYe9T+LdWvLjxHZ6J5pjs5ziTy+GI+tdNofhnSdIiDWlookPWRuWP41F+bRHZRpwoRVWauc54E8EjSR/aepKJL5+UDc7P8A69dhqeqW2k2L3l4xWFByAOfwrRKg44qlf2lvdWkn2iFJRGC6hxkZAqlFRWhz1q0q9TmmZmv66mleHJdRzy0eY88EkjjiuS8H2kllot14i1BWnv7kEx7uTjtiuWuNVvPEniC1sdRmLWxm2+WnygCuq04HUPHUthM7ra2KDyY0OAPr61g5uTPRdFUqNur1NPwdotzZpdanqIzfXr7mB/gXsKzPiF4hFrZNpVu486YYlIP3U7138nEZI6gH+RP9K8TMa6r4vjF3lxLcENz29KKr5VYWCSq1XUn9kv8AhbQWlvLCFkysZFzMewP8K16lLcJbxM7cKikk9sCkgsre0UrDGEyecd6g1GJHtJYnXKNGcj1qoR5YnLiK7rVlc5fwkkt9qmpa9NyZn8qHPZBXbQzhBz3rM0+2htLGGCBAkarwoqhqd3NDqOmwxthJpSH9wAaqOmpnU/eSsdDK+7BByKjNx5YwBVMyv60wyMTyas5mWjvfLA4qrLvB5pwlYA801mJHNMCPJ70UUUAG2lA4pRS4pDOX8eIh8NlioJEg69an8FRonheAqoBZ2zgdai8fADw2f+uoqx4J/wCRXtv95v50AbwXgU8KKB0p+OB70xDcAEU7vS4oPFAxwJ9KR5kiZA52722r7mnDpXCeN9QuYdZtIo5SqJh1A9aBHfYHek2A1FaO0lpFIxyzICfyqwvJoGRlOKaVPFT4oxmgCHbSgc1KFBNAjBPegQKCRUgHFNUc47VMvWgGC5qTB9KYakSgSE2ZpfLFPFLimAwJjoKKlAGKKBH/2Q=="/>
          <p:cNvSpPr>
            <a:spLocks noChangeAspect="1" noChangeArrowheads="1"/>
          </p:cNvSpPr>
          <p:nvPr/>
        </p:nvSpPr>
        <p:spPr bwMode="auto">
          <a:xfrm>
            <a:off x="1688962" y="451885"/>
            <a:ext cx="304904" cy="30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22532" name="AutoShape 9" descr="data:image/jpeg;base64,/9j/4AAQSkZJRgABAQAAAQABAAD/2wBDAAgGBgcGBQgHBwcJCQgKDBQNDAsLDBkSEw8UHRofHh0aHBwgJC4nICIsIxwcKDcpLDAxNDQ0Hyc5PTgyPC4zNDL/2wBDAQkJCQwLDBgNDRgyIRwhMjIyMjIyMjIyMjIyMjIyMjIyMjIyMjIyMjIyMjIyMjIyMjIyMjIyMjIyMjIyMjIyMjL/wAARCAEsAf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HcKN1Q5pQeKgslByK868a+BdOuC95azLa3TZbY3Kua9CVjUF5aW9/F5cw3AdCOq1FROSsdGFrujPmR86yafd2FwVbfFKvQrn+YrotJ8d+I9JEaPK1zAp+7KO31rvNQ8PXUMv7mPz4+gOORUll4U+1WubpRDk42Fa4kqidkfQzx+GqwtUijb8NeJrTxJYiaH5Jl4lhPVTW3xXIWfgmPTdQS9068eCRTgqB8rj0IrrkyV+Y845xXdBytqfP4iNPnbp7Dh0paBilx6A1RymR4h1238O6U9/cIzgEKqr1Yms3Q/Hei61tjE4guG6RS8Gm+OfD+peItLS0sZYkUPuYP3xXmsfwu8SmYZSJecb9/T3rGU5qWmx62HoYadH95KzPdAAVBB4IpGXFYfhfRdQ0XTktr7UnuyowARwv41uketbLY8ycYxk1F3GEYFJinkU0imRvoxMZ49RivFbvxZr/hbxHd2kk5mhSUt5cndT6Gva8enrXBfEbwn/AGpZ/wBp2iZuoFO8Acuv/wBasqie6PSy6VNVOSqtGdRoWtW2v6XHe25A3D5l67T3FaR4r5u0rW9S0W6EthcPEwPKD7pPuK9s8D+IrnxLo8lzdRokscmw7ehqadTm0Ncflzw6518J0n4UmM1IQAar3V1BZqjzyBFZwoz3J7Vuzyld7D8UhHqKkGCARyKwPFHiaPw1bQzS2ctwshK5jH3frSbsaQpyk+VI2CKMVieF/FFv4ptZp4LeSERMFO/ua3tv5HpQncU4ODsxu32o2j0p+KQ9aCCM9aDTiKaRQAZpdxFJikoAlDECnK+aiBp6nigCbNBFMBpd1ACFaaQBSk0wnmgBc0ZptFAC5pOKQ0lADuKQ0lGaQDqTApe1FMApCKWmsaAEooNFABRgUUtIBMUvajNFABilHWm0uaAHg4pc0wc80tAEm4UoYVDmlFMCfIoBFRbqUGgCTNFNBooGUYrhpOGgdD3zVjOKZml7UkD1HZoGKbSgUxD8n1pSaaKXn04pDu+g9Tginbz61HnmjNBOq3JlenBwagzSg4pjehZz0waM/jWNquvWuior3gmEbfxohYD61Rg8deHJ1BXVIQfRuKTkuppGhUkvdVzp+Sc0h4rIh8S6LcYEeq2jE9P3gq1LqNuls00UiXG0Z2xMGJpcyE6U1o0XM8UhzjiuXXxexchrQKo9Wwag1XxW89r5diGhkYYLnqPpUOtFGkcLUbtY6aTUbOO7W1e4jWZhkIzcn8KssFYbSAQRXz1eaJr13qDXcl2ZJd3EpkIbFdZpvibxRolqFm8rUol6qc7wPr3qFXTdjtqZdyxUoSuzA8faIuh+IW8uIC3uQZE44B7iq2g+MdS8P27Q2BiMbkko471Z8aeMY/FEdtG1jJbTQMSSx9q49SVc4xWE5csrxPpsLTdbDqFdXPbPDfxItNUdLXUk+z3LYAb+FjXS63BcPHBd2w877M/mGAf8tRjpXzgLhwwYHkHgjqPeu/0L4q3mn2a295ardbBhX3YP41rCtfc8nG5Pyvnobdjrb34labZ2Dt9nkF2jbWtZOGBrf0bWNO8TaUtxEEZWHzxPglT6EV5H4l1/RvE0TXbWr2l+v3dmCH+tYGia3qPh68W6spTj+KPPDfWj21nqQsocqXNFNSPou1s7axQpaW8cCsdxCDGTU9c54V8Y6f4ltgqSLFdgfPCx7+1dMVrpi01dHhVqc4TtMjNJjJqQjFNximZ3IqSpwlHligLkGKbjmpiMGmHFADcUqmlwaTGOlAC0oORQAfSjpQAh6UUE0UAJRS02gBM0lLSUAGaKKMUgHUtNzRupgOJpp5NITRmgANJS5ooAKM0UYpAGaKKMGgAoxS4ooAAcUZpKWgAB5peKTiigBc0oNNzQKAJQeKKjzRTAbilxS96XigAUcUoxSZozSBkcyzMn7qQKfcVj3EmoWjEuW2k9RyK2+9LgNwRkehqZRvsaRmlujg9Y8bXWnXCWNlELu/kGVjA6V0vhu61m708vrVqsFwW+VVPUVbi0qxgvJLyO1jW4fAL7eaujOKUYtPU3q1abilGIvFGKBRz6VpbU43uNdElQpIqup6hhkGuY1jwFomrozJbC2m/vx8DP0rqCQOpA/Gk3p3dfzqWkzopTrUneJ5AvwtmtWmuL+bbaxkn9z8zuPXFaGmweG9KtBrWm3F7cS252/ZmJBY+6mvUMx/3l596zNS0/S542M4hhfHDhgvNZyjyrQ7JYqpVsp/kcdcX76lOJ2jVC4GEA6e31q+PD1+1p54UA9RGTyRS6daeXeNJZS295JHyUV84rotO1K6lEx1C2W0WNgFZmA3+9YRpKTuyqlWUNII82PiXTLG5aG63h1OCkkZBFNm8f6Wkm2GzYp3fFbfjq90k3UaalpCz2jjH22Ijcp/CuJ1DwYht1u9EvI72BskR5AcD6d6l07PQ78P7Oa/eKzOnnk0zXrLzFgi8yRfvJjP41yFx4T1CGOR1CSRpk4U8kVz6SXFnKwV5IZF4IBwRWgniDVGiMJvH2kY98Vm/M9ShSnD4HdGaylTxz7U0EdcmrAhllfcoLE96txabESDNMEz1qOax6DXVmYH2tkHmrSSBgc4z61durO0C7YJA7is0xSRckHHrRuCT3JoJp7O4S5tJWjmQ5VlOOa9t8BeMx4ks2trkhL6EZcf3l9a8LJZcccHvXZ/DOW1t/FCz3NykAVCoDHG8mt6M7Ox5Oa4WFSk521R7rg4pcUmeARyKd15Fd9z4vXqGMUhFLk8U0mgdmMI5qPGKlNNY8UDGZozSZptAJ3JN2BTCeaMikNAC0ZpM8UZpALRRjJpSKAG4pMUpoxQAmKKD1pKAF70w06kOKAEopKM80AOHWlpOlFAC0UlLQAtGaSl7UALkUmaQ0UAFFFFMAozSGlHNIAoB5oooAXiikooAUdKKQE4qO4uYLO2ae5lWKJRku5xQ3YqMXLREuaK841f4sWcMvlaVbNcMDy8nygj2qgnxX1S4byrXQ1kmJwAHJ5PSo9ojs+oVuXmaPVx0oxVTTWum06Br8It0yguE6A+lXRx3zVnDJNOwmKUHHWnAUY5oAjkmjhGZZVRR/eIFZV74o0O1jYTanAvBB2Nk1dvtJtNSTZcqxGMcNisH/AIVt4ayS1pIx9PMNS79Dpoqlf3zyPXb9hqkosNXubm3dsqd5GPas1rjUcZ827I9dzV7afC/hbwvC9/LZMyZGCUaTH4VUn8f+D4V2+SzAcYFqR/MVg6b6s9ylj42UacLnj0epX68G9uAfTef8aSa5nuSDJcTOf9pya6rWfFvh+/lcJ4dTZ/DIH2k/lXKhfOmZ44SsZOQueg+tYzdup7GGtVV3Cw+z1C806bzbS5lgfuyNgmpdW13V9XZGvL6WVUGAM4/QUwx28ODNLk/3V6iprW3jvd6221pRyIycFvp6ms1UlsjepQo7tIorPPLB5MkkjRn+EkkVPpV7daNqcV7aj94h6HoRTLid7Zyr2zxN6OCD+tVnvpW6YH0ppyT1Bwozhyo6/wARajo3iS0W5a1NjqaDJK/deuRzBB0yx9aqtPIxwzGmgEnJOfrTbuRQhGirQLUuoSEYT5B7VXMjuckk004HalUUkkW5NscHxggkGrUN8QMPgiqJyTTTkUNIOdo0JMH5o24PY1C+7IJBBHOQe9VN5Hepo7nbwwyKSVhOcZaM9J8OfFKfSdOSz1C3a7Ea4jkVsHHofWpX+JmvNq9rcG3+zacXAMezO8H3rzuPyn74HcV2Ph7xdZ6fbLp2rQi6sc4BK5ZP8a3hUd9TzMVl9GMXOMbnuMM63EMcqH5WUEc+tB+tY2i6rpV9Yxrpd3HJEowqBvmUemOtaW4g812Jqx8lOm4t6WJd2KaTxTc5pB978adyEIGB6fnRnivMNS8cz+GfG99aSL5+nswZkz8yHHUf4V3mj6/peu24msLpHPeMnDD6io503Y6J4WcIqVtGaXNHandOKQ8GqMPUSl4oxRimIcGxQWzTcUuKQCE0vNJ3pQaAEpKUmkHNADTSGnGkNACUnelwaQjmgB1FGaO9AC0tJxnFGT2oAWg5GRjH41la/bajeaLcw6Tci3vSP3ch559PavC9ZsfidCskl698YowSzxyjGB1PFUkB9D7wTjcpPoDSk4NfIlt4h12O6jeDUrvziw2/OeTmvqjw+19JoFjJqa4vGiHmjvmkwuaeaM0AcCjvSAWgcUuOKSgAooooAKKKKAMXWvElnoihCHuLqTiK2jG52P07CuMv/Dfivxg5nv5V0+1/5ZwE9vevSRFH53neWnm/39o3fnUgqZRudNOv7LWK1PID8I9SMgH2+3Cdz3r0Tw14atfDmnLbRYllPLysvJPtW5z2NOA5pRppF1sdVqqz2GgccVIBgAnp3oCj0rmvF+h63q8ES6RftbqARJFnG78apt20OejFTlaWhf1fxRo+hJm/vERiMqg5Y/hXI33xd02JitjZzXHfc3yisI/CrxDcS5luIjxgs7k1dtvgxd9bnU40H+ytYuUz16dDA0170rnQaD8T9K1m8is54ZLWWQ7VLfdJ+td6FzyM15WPBPhDw44m1bVPPkU5CB8HP0FaV18WdEsohHZW004UYGT2q4yt8Rz1cH7WX+zxbR6GUVl2soI9COtULjQtLuVJmsIHz1ygrzOT4zT7yU0xAvbLVDL8ZbxkwmmxBu3zUOtBBHLcXHZHc3XgDw7dNn7AEP8As8Vz+sfCuKW2P9l3jxPj7rj5TXBXvxG8T30u8X7QL2WIYqNPiF4pjH/ITdvqAaycqb6HpU8HjqaupGdrfhvVtBl8u+tXVc8SqMqfxrKRmQiRWKlTwRxXSX3jrxBqVm1tdXatG4wfkGTXNEY/HrXO0k7o9igqrhaqes+BIJfF2lzpr1tHPaxjbFMy/OT9a898V2Nhp3iG4tNMkLwRnGSc4PcVBY67qunwmCzv5oYj/ArcVQYs8hLEsSckk5yfWrlJNHNQwdSFZyvoMCk0pUDualHyqcVGSQayPU5dCI0DI6U44zSjGOBTM7ajfrTGNPIJHNNI46UEtEZo49aUjmmnpTMZIerEcZpd5zjNRcjFPUEmgakye3vLiyn821nkilHRlOK9K8F/Em5lvoNM1j50kIRJ+4PvXmG3B5pVZkZXBwVIIPpWkJtM5MTg4VIttH1SBmlHAJB6VleH9Ui1bQrW7jkD7oxux645rT7/AIV2J3R8lOPJU5WfOXim5F14n1KZuf3xX8qyrW/urG4E9rO8Mq9CpxXR+PPDl5o+uXVx5Tta3DmRJAOBntXHlsdM8d64pJpn1tGcKlGKPXvCXxSE0kdlroCknatwOmfevUgysqupUqwyCD1HbFfJ+/PBr0bwZ8SZtJgh07Uh51quFST+JB6e4ranU6M8nGZfe8qZ7ZjmlIxVayvbbUbOO6tZRLG/QqelWCecV0Jp7HitOLsxKPxoJphoJA0dqKQigAzRmm0UALmkzmkPSkB5oAdmg9aMUhzmgBcc1Hc3MNnbSXNxII4YwWZz2FSd+aiubeO8tJ7aT5opoypx6YoAjsb+11K1S8sbhLi3k+66HI+lWQTmvEfhbqx0PxPrmkSysbGFJJADyF2Ht+Fet6Lrdh4hsBe6dMJYScHsVPuKGFyTWbi7t9Gu57BUe6jjLqH6cV4Drfxc8Qavpk2nOkEKyZSR4wckeleu/EnWhofgq8cP++uB5UXPUnr+lfNt5pl3ZWVpeXEZWO7UvEf7wzjP6VS2Ey/4R1Sz0fxLZ39/bC4t4nyU9/X8K+sbedbm3huIzlJUDr+NeUeAPhhoVxollrN+Gu55h5ioW+RfbHevWUARVRV2qowFHGBQwQvPelzSfjSUhjwaKaMUueaAFooopAFFFFACDp1qREJHtT40Udefwomura1GZpY4h28w4p6IIxlLYBGfaniMd6w7/wAa+H9NDedqURcDOxDuJ/KuTvPjJYK7LZ6ZcSgdGdguah1Io6qeCr1PhielBQvJOBXO6/450bw+hSSUTTjpFEcnPue1eU6/8Sta1mMwwFbKFuojbLH8a4xndnLyOzuTkljkmsZV+x62FyRyd6ux6Le/F/XJZ2FrbWsMWflDKWOPfmsLU/iD4l1JPLfUDEh6iEBa5Ykk0qj5s1g6k2e3DL8PDaA+SaWZi0jl3PUsck03nvSn5aZk45qNep2xioik0n0NIaUdKB7i0lBoHXmgLC54prZJpT7U/btGWoDlvoNVKUnbxTmPHpTOv1pFWsKDzTccmnH1pCeaAZGw5oHFOIz2pvQ0GTQnJppyKeSOwpNuaZLGHtTCPapSoHXmjBYcAYFBm4sjVNzAVKAF7UBSOlGGNBUVYRjTdwxzSkM/SoipFMznJmvpPifWNCYnTbtokJyUOCp/A12ei/F3UYplj1e2inhJ/wBZGu1l/Doa8y5xSBmA61pGTR51bC06l20e4eL3j8b+FIjomox5jfzHgLAFx6H0rxOdHhkaGRcOhwR6GmxzzRE+XKy/7pIpuS5yxyacnczw9D2Wi2ExSglcUtNJqTrkux2Xg3xdd6Bdrhi9u3+siJ4Ir3bTtRt9Vso7q1ffG4/I+lfLkTlCGB5HSvQ/h74rbTdRS1uZP9FuGCn/AGG7H6VpTqWdmcOPwUa0OaC1R7XSYp2O+AR2IPX3pM+tdSPmmtRMUlOyKQ4oAYaTtTjikoENPSmjrTmpooAkzQQDTcil+hoGZ+v5/wCEf1LY5Qi3fDDqOK8V+F/jqaxur7T9Wv2a2eFniaZshWA9fevbdYga70W+t14MkDr+lfIa21w921vFE7yhiNiLk/lVIlnS+GPEltpHiLU727jaWG7hmj46gt0Ndz8C7+Q3+qWIJ8pkEig9Ac1x3g34d6p4nv3ScPZWkPMssiEH6AdzXrdroejfCjQNR1NLiWWWRML5gGS3ZR+NDA4j4za9FeeIrXRlbNtaAGXHJ3Hr+lc94+8V6V4gtNKstKs3hisIvLEjn73TtWl4X8CXnxAt9V127ujCzO3lMeQ79cfSub1xNEtdEsbK0gmTVoZHW+8wcZHAx7UIRWs/GPiOxs0srXV7mG3j+6iNgCvXfhB4j8QawbuDU5Zbm0RcpPJyVb0z3ryrwp4O1PxRdhbaFhapzLOR8qgdcep9q9m8AeMfDsmzwzY2s9nNB8q+dt/esOp4PWmxnou7IzSZNBH/AOukqRi7qcpqM0ZNAEuacMEVGGpwNIBxzRQpooAw7yXxZJLMlla2UcecRu78keuK8e8c2uu2GoxR61ffaJZV3qFbgDOK7X4gePp7G4/szR5gsq486VecH0Feaa94j1HxHcR3GourSRpsUgY4rnqyWx72X4aompyWhlg4OcnNPBz3qNQD1NOOBwK5T6KEUh4JHFL360xTxR3oNYuw/qcU5eKToKQHPWg0Q40lAPtS9aChMcUoHY0Z4pVGaAsDDmjbxk1Kq0j+lIvlEG0YxzR35oA4460EUAkIQNuc0zPPAqXkjA4pgGG5oE0KEJqeOJe55pozj2pQTUNiaEdME4GagZCatBc01giD3qY3M2iqE+bHSlC44pW5ORQzE8+laoaVhhwD0yaYacxyeKb1pkMQHmlDYNA96CKCUwD7SaacMfSgjNMYUGcxjLg0004moyc1SOeTSCgHFNBp6oW4AyaoyWuwmaOtXoNLlnxyFz61ow+HCTmWUADqBUuSRp7KbWxhKMmrtoWWZQCfw7VvXdnYQWqoYvvHAI61lYhgUsvKjoDUqV9janSa1Z6R4Z8f6hEI7a+iWeIlUjboR9a9TJ3YIxgjOK+abG11bU7gSWcEk7QsDhBnHpX0XpjTtpNobnImMSmQH+9iuui5Pc+bzalSjK9Ms55pCaWm963PGAiikJpN1AwbpTO9KWpueaBD8U7IpmeKWgYuAeMZBHSsbT/C2i6XfyXtpp8UdxKSTJjJBNbGaQZLDmncRT1TUrPRdOnv7x1it4uXYCvCvF/iO4+JHiez0jRw5swwCcYyT1Y/StH4ueLZdV1OPw1p+5443Hmhed7+n4V2Pw18CDwvYtfXig6jcJgj/nmvp9aYihr3jGx+GOmW/huwtDNcpAG39FBPc+teDXt3LfXs11OcyyuXb6mvRfjVYXCeMlufKcxSwLhgvHArz+y0q91KcQ2dpNM5OAFUmmSdbo/xJ1LQfCf9i6dBHExLFrjHzYNc7oF/NbeJ7C7Vz5n2lCTn1bmu50P4LaxfxCXUbiOyBHCMNzU7wv8ACbVZPFKjUo2hsbWYMZD/AMtMHjFIbPf852n1AppFLgAYXoOKWkUhmOaAKfigAUAR856Uu4in5ppxSGKGopneigD5mZ5HZndi7E5JPeozGJOQfwp4cHtQVzyvWvNP0PlSXKtiJlK/w4puasAHoevvTSitzjBoDlIwKXvTiuKaOtA7DxjvR3oAzTgue9BokJnjilUEmnBewFSKgTkigtRYwR+tPXAzkUpx9KQ49almqSQhbPSmk96dlR2pvWgl3FB707GaRUJ57U4/KMA0FpAVGOtNHXGKcfu1H3oB2J1xjBoOB3qIGjknmlYTQ5npoyevSnbCScUoHbFOwlHuMIGKiPHA6VMwBHWoyB3pkTRHikCnmpdvHWm9OKZk0QkEmn44GaTFT2sTTTBe3c+gpN2ItqaGnaILuHzp3MaE4XHU1dvPD1jBEP3rhgOuepq1ZStiSUgLbQL8o9T2rm7m7mnmLu55OeTWScmyXBX1GPpb5IjYOKiOlXC8lMD3NXIrtkGTGceopTdljja341opMqVGm9SithtzuYD6c0/MVtjA5pJ5mUsC2B6CqTuW5PNWrs55uEPhNGK9O7p9KuTXkkcCkgbmOetY1tu3jAOR6VbuyTCpJ59KlxTNYVG4tssi4+2sqyMoxworb8P6Hby3stxqi+ZZWsZlaNDzJjsK5CByrlgQCOma2bXVGaBomyCeAQetNe6YTbqwcUz3DSdA0VvsWs6MjWgdA37tuHU9mHqK6Inn0HavnfTPGWueHJjHaXIa3U58mT5lH+Fe5eGtZ/t7QbW/KqkswJeMMDg12wqJo+UxmFq03eWpqMRmmk0pphrXzOC99DK1TxDYaRe2trduyPcnCNjj8a0j0H86wfFvhtPEuk+Up2XUXzQSdMH0q5odte2Oi29rqM6T3MY2l0z07Zz3qU2bzjDkujSNNPWlpDVmA8dKXNMzil5NIAJzRnGRRjnpSgYPSgGcdo3w50rS/ENxrkrvd3cshdPMHEZPcCuxH3u+aeB78+9Q3S3Js5hZ7Bc7D5RccBvegR5nrOo6hZ/F630+/uIptIulDJBOilACPf3r0y3srS1UC1tYIQehiiC/qK+ervTdT1j4kR2XivU4baVSC0vmDaq+gx0r1bxzcwWHglZrXWzYiIAQSRkN5xA+7VCO1Hy8/wA6O2Pw6VwvwsuNUvvCxvdU1AXZml/dgtlkAruc9uaQxwPFJmm5ozQA7NJupM5pKQC5pDRg0UDFxRTcmigD5fzipUYnpUZUjgilUkdDXnH6CrljIbqOPWgr6VCGOalWTtSNYtMaVwaNoIqXGRxTVTDYNBpyDQMVLGmetOVeafg0rmqhYZ904pCcnrTiKbt44ouU0xGPHWkHNP8ALNAUAc0gSYKoxk0oA9KAM07oOBQWkIW7U00v1pGFAMTPFJiilAyfagkAKeMd6UACkIJPFBVrIQnmk69KUjmjAA60CY1gQOMUwkjHQ0/p3pnQ0GUhjNz0xTGqQrmrVvpzzJ5jkRx+p7/SncyabKSIzuFUZJPArestNbKxbWBbl3xwPar+h6dCs0jCLO0cM/rV7Ub1IwYxneR8qqOprnnUu7IyTd7Gdqc0VvZC2jHykjGOhxXPvas3zsVVTzVtiVczXJO4fwntWfNO0jMSeD2rSEbI1sktSdpoo02x9B1z3qjcXLu+c4+lMJPPrUTkk1qlY5qk9NBjMW5PJpAfSnKM4oZSnUVZyNdSz5UkOGwQcZNMaR3Kg8+lNad3O5mPTFMRhn5snjilYtS6D3QAHJ5FNidkYipFjLxlgwyO1RyMwAzT3FL3XdFt1SeLg5k9qitNSvrCYNbXc0LL3RiBUUDMZAM4NJcIUfvzQtCK0Y1Fdnf6L8WNUsgsWpRrdxf3ujivQNG8f6FrtxFawTSR3UvCxOvOa+elc8irumXkmnalbXcTFXhkVh+daxm1ueXWwMJRbitT6dJ9qYTmuWg8f6Zd6tbadZpJcyzAFmjHypXUkHJroTVjwqlNwdmOHNLim9MevvVZtUsl1JdONyn2xl3iHPOKollqne3f+VHcgdRVHUNc0vR086/voYFU9HYZP4d6BHP+LPiPpHhG5NpMr3N5tyYo/wCH61heGfjFa65rcGnXOnNbmdtkbqcgE9M15H481Cw1TxhfXunTSTW8rbgz+vfHtWRpWpyaVqttqEIDS27h1DdDirsRfU+hPH/jrVPCOoWkFlpouY5oySxBPzZ6cVxOoa14813R7jUr2caRpSDBZh5e7PQDuaswfHdm2/bdEhkI5JBz+WelddFqmjfFnwxcWaPLA0Z8x4QfmGOlA73PGQnhmPTkur29vL/U5Rl4kGAn1Y12uumO/wDhno0sGg3a2VjdASRy53FcdR7GsHwXo2h2XjGW38TiS1SJs28U4wrkHjNfQkN1a3ECiG4t5IcAABgRjtxSYkjjfAfirw9qcZ0nR9PmsXjTe0TIQD68122OOtRRQWkLM0EVsjMOTGqgn8qnHTpSZSG/hRTs5FGT2pAIBR+FO3fLzSAigBOaCKUdaUigYzFFPAooA+aGi5wDn60xoSBnb+VSFvnNODYGc5rzL3P0rlRVMfoeaAuOtWMK5weKYwZT7UxciQ0H0qTOcDv60znsKlUY6daVzWI9RgUZOaMnPNJnnpUs6FsOoopQKEUlcYaQVJtzUwtJ2UOIjtPftQ2kS9CuOlIelStEyoDjANRHnpQmmK6Gc04DNAU0/FMEhuMGnYx9KUCkY4oLtYPpR39qbvoL0CTQHGetITignNNCk0EPyEJoxmnLHk4xmrSWuAoOSx6KBSbSM7a6kKRDhiPl/nVoTiPa0x3Y+6vpRPEYAC5+f+76VmyOSxyalK7CbSRpvrlwodI8KGpgvLhVEzPlsYHrVGCPe5PappOTnHtT5VciMepBNM8rlnYk+9VyTzUzjmoyD25q0YzvciJzUL1MeOtQkVRy1Bq9akJLDB5NMFO6VRmloRNkcdqUMOOKVgSaWNRuGRQZWaZM+AqlsgkdAKrsSc/1qdiDliSOwqBsb+pIoRU72HRnDAg1amImgDY5HFV1wWyRgCpFkHPzUeY42tZlQgq3pViOIvHuzkfTrTZEB5znHWuh8G6dbzeILSXVDJBYo2/eynYxHQE1SVzlq1FSTbIfC2ut4V1xbuS1LqQVZWGCR7V7loPiPTfEVsZrGX51+/EfvL9ak1Dw/o+s2wFzZwyI4+V0Azj1BFYPh/wBb+G/EDajZXsjW5QjyWHc9Oe9dEYtHg161OqrtWZa8beMrfwhpBlJWS9lBWCHPU/3j7CvBtA8Z3GneMk8QagJLp8tvGcZyOg9qvfFma4bx7eJMxZVC+Wp6Ae1cSAXYBQSTwBW6R5rbud3r/xX8Q6vJItrN9gtj0SH72PrWFp+geI/Fdzut7e6uyessjEgfia77wF8I2vki1PxAGjtz80VvnBf3b0Feka54s8N+BrQW0jIjqMR2sA+Yj+n40AfPfibwXq3hMWzamsS/aASmxs9Ko6RZWVy9y2oXZt44oiy7Rku3YCtTxv41uvGOqrcyxiG3i+WGIc7R7+9cwCxIx1JqkIXaW+7kjoK95+DXhW50myuNYvEaJ7lQkUbf3PU1S+HPwtiWKDWtbUOzASQW3UY9Wr1LUrtrKKBYfLUyyCNWfhUHrUNlIh13w3pHiW3MOqWkcv92QDDr9DXnlz8EwkxOm+IbmCIn7rZyPyNd5Lq9zausbrHdHDnNuCenqKqp4kuvOVmt1MAVmkIHzKO3FF2MwvDvwwl0DWbfUn8R3dz5OT5bA4b2OTXS61NqEV6gszKEwudoG3lhnd7Yqta6/eXX2kokWI4wyAjAJPvT7LXLu7vIIGCbSP3hVDwc+9FwKsupaorqd0hZkICKnQ+pzUkeo6wkY3o0hmmbyiExjAPyn26EGtDUNTurbU/s8YhWMp8rMMndjODVAeINRSRFdIHJVThVIByu489qALGmX1xJqKRFriVWjJkLqAqkfyrfHXHOK5u2129e3tZ2hR1kZjKFUgqgHOPWkHiSaWJpo2hiVF3ZcE7x/hQB068GnYrm21y8S6yIllgfyyqqp34Zc1saTfNqFj9oeMxnzHTZjkbWxzQBbANFSbaKQHzP9mm25MTk/7tIsM2ceWw+orYtvEUiQMJhuc/dIFZ11f3N0wZpTjPAHFeSr3P0qLY9dMu5T8lu5HXOMVaTQr1wA6Kg9Sajt9avU2Ay5Vf4abc6ldXB5kZV9jUvmuVab2L0fhvC5luVUnkUraPZKSBqCbqy/tk3llC5IPrUQJ3Z4z9KXLIuMJ9zVfw/Kcm3njl9gcVTl067g4eE8dcc1GLqZTlWK/Q06G9nhm8zzWJ6HJzTs0aKM1uyFkdTyh/KlXnsa0TrEhP+rjYepWnwasFJ8yKPOcghalykVzTIrTSZ7gF2Bjj9TUwvP7MlaEETIBxg1He6vcXQKK2yP0Ws05pcre4RjKXxGuNUjLEG1TDdcUjxWc67hA0X+0p4rKU1LFNJCflPB7Gh0+xfsktiy2l7mxBOj+x4p40O9bog5HGTUcN2kcqM8eUyC/vWtfeJ1vWQLbLHHHwiDj8zS99I55yrKajFaFVPDkmf3twiD25q+vhuwVCWmaRvas065P5gKxqFXtT5fEV0+RGqJ9BUP2jJlTrSZV1DTI7Z/lBCnpWf5GWABzmrdxfXFzxLJn8KrZxznmtoXtqdcKdlqPOnTLyQoHuaYYghxxSF/Uk/jTd4qlcaSW5Ytow8mwkKPXNaHnW1ihEWJJj39Kx/M9KQE+uKmUOZ6kSSew65lkmdnY/MaqbMYyamcZGe3rTRjFaLTYxlEVOOlSEqwx3qPr0pQcH3qgWiGsvJ/lUBYqSAKtOpcA4+nFQFc5Vhg9jTMJorvg5qBjVhkI4xUDjnFNHJUVhopS3ahaRutMx6Ac0KxU5puaM0yL6k27cM981HIRngYNOVzt9vpUbHJoHJ3QhY0isaCM03vTRk20TIw3dM8dK9b+HHii21OzHh/UkiMoXEW9Rh19PrXkCnsamt7iW1uI54HKSRtuVgeQaqLsc+Ipe1hY9kubyf4f67HDIzyaFdt8obnyG/wAK75HSaNJY2DI6hlYdwe9cVpmoWnxH8HyWdzhbuNcPnqr9mHtU3gG6vrW2n8PaqjLc2J/dM3R4+2DXSn1PAq00o26nl/xqiUeNo2VCGa3XJx96ug+Ffw8QRJr2r2+5s5toXHT/AGiK9WvdH0zUpop72wguJY+FeRMkCrgAUAKAAOAAOBWlzjtYS4uEtLWa4fhIY2f24FfIviDVpdZ129v5WLNNKxHPbPFfUXjE3J8H6mtpG0k7QkKq9TnivnTSPh/4k1q4WODTpEUnl5RtUUIGcpnJ9qt2VpcX1zFbWsTSzyNhVUZJNW9S0OfSvED6RclfPjlEbbemTX0p4U8F6N4YtIHtrRWvDGN9w/LZxzj0qm7CSNDwvYXOmeGdPsrxy1xFCA3PT2rUkRJVMbRq6nqpHWlzk9Otcz4xl8TDT0h8MwxPPJkPK7coPUVAzYnudN0tB9omtrZRn7zAVnDxR4XBYLq1iCRjhxz7V5xa/CLW9XvDc+JdYJ3clVYs3+ArqovhF4SS38p7ad3xjeZOaY0dbatpl4pktDbTKVwTGQ3HpxVlbS2Uowt4wV5U7eleMeKvCd78NZLfXfD2oT/YxIFkiZun19Qa9T8JeJbfxTocGoRbRIRiZB/C3pTBM2DBE8omaJDIBgMRzilMEf8AzzQj0xUm00YpAQpbQRH93EijnoKDZ2z7d1vGQv3Rt6VNinD0oAZ5MZYsUUscc49KkRAowqgDrxTgKXmkA5RxRQDjtRQB8vKMU4dcjio/mHJoEgz3rzD9LTJgME89acMgY7VEGB6mngjHBpG0WLznjNO5JyaTOByKXtwKDRDgRSYBNKDQcZpG1rgM9KOaUYpQByaTGkAyRijArR0nR73WZhHZW7yerAfKPxq7rvhv+wYo1uLuN7pjzEnOB71XJK1zmeNoqoqad2YGfands0hGTz0oZSRwam5082lwLkjApo3Z5NPiieSRY40Z3boqjJNd94d+F+o6mEn1Bvs0B52/xEVUKcp7I4MZj6GHV6jOBKszAKNzHoBRgjpX0NZ+B9F0ewl8i1RpQh/ePyc4r5+uMrdzg8Ykb+daVaLprUwy7NY42pJQVkiHJ70hFOzzSZxWB66SGEUm2nsOfSk79qabJaQ3p2oyDTyM8VGV96ZEtBHOV4pqDI9KdtGz71KsTPwFY/QU0n2OapNR1bI3O0gZNSKoPNRycEED8acrZI5phfUUb+3H1pobkq/NP3L1c0m+JunWhMmTI5F2NnqCOKrtGr8jg1OfLYnJqPanYmg55pMgaEp71CwPpVlnAOAaZkN1Iq0c84roViKQ1I+Ae1M7jI4pnPJWFViOD0p2B1zT0VHOBSmIDvQyoxdiIhSPeoyOalZWBwRmmHpTRnKw0HFAYdKQ0hpmbdjc8La/N4c1uK8Rj5RO2VP7y19EW00N3BDdxbWWRAyPjqD2zXy31BB6V7f8KtTkvfCzW8jEm1k2An+6ea3pPozyMfSVuZHoOOBjig9KajcUrMOlbHkDSfem7/nA9+aY5phOHzQFj588V24l+MTwkZDXaf0r6IJ5A9BxXgeuL5nxzjX1ukr3gkFzntTZJy8njeFPiBH4Z8v70YPm/wC31x+VaHivWb7QtGku9P0576bO3y15x7mvHdGnk1L44eaWJ23L/kBiut+JXj/WvD1+dO06BYUdM/aWXOfpRYZu/DrxfqHiy0vm1C3SGW2kC/ICK7KC4hnY+RNHI4PzKrglfrXzl8Pr/wAST+KQmlXMmbiQPc8ZUjuSK9U1H4fXieMLfWdE1A2kbyB7mPccH1wPehoSZa+LA3fDu9x/DIn86zPgja+X4NuZsczT4+uBW38TovM+HeqA9lU/juqj8HCB4BhI/wCezGmHU9BAJGaMULjp2qQY9qQyPFGOelSlRmkxSAQH2p2O9A+tOH1pgJtop4I9KKAPlZTxg0m09cULzmpFO047V5Z+krUAvy5BpU4PzU3kHNPB3dRSZpEkYggYNKDtGAaYPl4IzQDxg0jZMlGTQM55pqNg+1SIAzAEHmk3Y1UkJ8v0rp/BvhSbxNeszAx2MRHmSevsKpaRpL6rfQ2cEeXkbH0Hqa9G8T39r4X8OR6Bpc3k3QQFto5IPU5rSly/E+h4uZY2d1Qo/E/wMjxX4jttFiTRvDjpCq5WeRB82R2zWR4e8Eat4ol+0yu8VuTlppOWb6Zqz4D8LL4j1iS6uSXt7cgvu/5aNXtsvlabpzvGiokSZABwOK6acfa+89jxsVjFgV7CjrPqzx3xb4Q0/wAP2UdtZ2stzcyKWM5PCgVyWi+H77XrpbezjJ5+ZyOFHrXptol/8Q7O8S7jNmkc2IriPqVB6e9dzoegWOhWKW1nEFA6tjlj6mqeHjJ+Qo51UwtFwk7zMfwt4C03w/CshUTXWPmkccg+1dgFG3AHFKoHel7V0xio6I+crVp1pc1R3ZDOgeJ1PdTXy5q8Qi1q+j/uzsP1r6lkPynPpXy94gYN4j1Ijp9obFc2L2PpeFm1WkvIzCOafGhZhjBNIBg9KUMVOV6157Pt+UvSWcnlrvXI9qrSwxxyADBXv6irdhcz3E6wBWkMhCqqjJNdvpfgeXcIruwkmnk5BxhIx6k9zUwhUeyPMxGYUsN8bPN5YtrjH3W5FbXhzwjqPiW4C2y7IAfnlI4H09a9Os/hJYjm8uZJBnO1eB9BXfadplrpdoltaRLFEowABXdSwz3keDjuIYuLVDc5PSvhhoFhZ+XPb/aZGXDu/f6V0C+G9JjtPsqWcSoE2DCjIGK2MY6U1hzmuxU0tEfLTxVab5pTZ87+PvDFh4a1OO2s3lPmAuVfnA7YrjmZQOhBr334j+E/7c01r22jdr2AfIFGSw9MV5Lp/hGYSXDa6JNNt0TKvLgZb2HeuGrSalofXZdmUHhkpvVHKFjnNMzzxVq9jtkupVtZGeAHCMwwT71UPWsdj0+fmjzDc800sR0NKQaZTRjJiE0gG7qcUGm5qjJsdgY60xhg8UFqQnNMyk0ICc8VZSUsBuxkUWFul5qFtbSSrCksgVpG6KD3r1r/AIU7YYheHUpidyltwGGHtirUOY5KmMjR3OY8LaLaxatCfEUTwW88X7kuPlYn3qr4s8D3nh+Vp0Xz7FzlJk7Z7GvatQOgak58OXckP2jywFiYfMoxwQareH9Pkj0JtPvZY7yKKR4kfcG3pnjPuOn4VoqehwfX5OfOz5tZSD0NNxx0rufE/gy6sNT1ApGsWnxfvEmkOAc/wj1NclYwi5vreGOMu8kgAUc55rPld7HoKtCUOZMp8AY/WvXvhp4g0S30aLS9/k3zyEurdJD25ql458AQ29sdU0yIqqAGaEdvcVyPg7SpNU8SWgt1fbC4kd8cKBWivFnHVcK9N6n0GjkCkLmmg8U0muhHhtWHFiaQfM4HvimkkU5T84/3qGK54Nqk4f44q46C8UV7yw++R1wa+f8AULdofjSI+pN8rfrX0IQCxGR3FNiR4J8OkMvxYuXIyyNM2PxrpvjPrttFp0GjCJXuZD5hcj7i+xrnfCDjSfjLPBPhTJLIgJ9+RXqHiy58HwBX8SG0eSP7qNzJ9MCmI+ctKuNUt7jGlyXKTOMfuScn24r6U8BnWf8AhE7ZddVlvFJALn5ivbPvXH2/xO8DaPxpulOp9UiUH8zXV+FviFo/iy+azsY7hJ1QuRIOCPrQxIl+IcbSfD7WFHXygfyNYXwUl83wOyD/AJZ3Bz7V1/iu0a98I6tboAWa2bH4DNef/Ai4J0jVLQ8GOVTijoN7nreCBgUDrTsH0pwQmkMTNGafsPpRsP8AdoAZmnDkUhX1BoBIoAcAaKQMaKEB8vFVz8q8UoX0qeaJopCD1HXHSo8g855ryk7n6clYjPBzinRks2OKeNpHPNM2AHIPQ9KTCzHbTyD2oUYPXFAYqeR1p7EtjgUGm4RFSxDEVPGUjbkjGarhec4rV8OaHN4g122sIlO12zI3ZVHWhR5nYzrzVGm5y2Ou8O6haeGdPOp3MMjXF0CIQo6L657Vyup6pJfXs1y7O+88FucD611fxD1WCIw6Pp8yGG2HlyQ7OVI964VGeZhEibncgBQMnNVUg17iPNy2MZKWJqLV/kdv8N7zWTqRtdPZVtgfMncrnj0rv49av/EerG108xtp8b7LoyLgqR1A9c1j2MCeCPBe3Ef9qXvAVjyxPYfhXYeDtHj0nRYlWIxyyjfKCcncetd1GNopHzWZYinUrSqxXp/mbdtaw2sKxQRrGg6KowKsBRjpQqgU+uk8TfcTAoPSlwKQmgCKYZQ/Svl7XkWPxBqCqeBO386+o3HH1r5o8YxRW/i7UI4hhfMyfqa5MV8J9PwxO2IkvIwjWtoGgXniK/8AstnGeOXkPRB70vh3QbrxDqItrdDtX5nfHQV714T8OwaDpSwxwhJG5Y9yfrXPRpc7uz283zeOGi4U37xxHgzTLHSNeu4IohK8cixmSTgLgckE16tGEZAVwR61z8XhdJtdfU7za7KT5UajCr7n1NdGihVwBgCvQhHl0Ph8VXdaXM3qLijpSjiirRy7jTTW604000DWg1hk1h+IvCumeJbcQ30O4j7rg4K1uZOaO/tSeq1HGXI7o8D8XfC+50K0mv7GUXFpFy6n7yivOjtIyK+uLy1hvbaS3uY1khkGGRhkEeleBfEDwfeabrks9rZE2Mn3PJThfauKrStqj6XK8z5/3dVnn574phFTsuGII5qIrntXOe40REU0ipMH0phBqkYyQwijjFOxmkYYqjFoRsbeuK+jvAk9zP4N0+S63F9mNx67c8V4n4L8Nv4m19LYgi2jHmTN6KK+ioIY7W3ighXbFGoVQPauikjw8xnFvlMPxFp9paGXxOlm1zf2sOEVTwR615b4H8ZrYeJZ3v5xb6fdFnePkqre3pXugKlHDqCrDBB7j3rxHx/4FOmTSatpsZNm5JkiA/1Z/wAKqV1qjnwsoT/dzPW5YdN8S6WGHkXcDKTGTyoOMDPvXn3gvwxaaJ4tvbXUkRr+L95bH+Er6ge1P+DlpqMdne3TswsJDtSNu7eorstc0H+0tV03UoJRDcWcoJYD7ydxTSvqRzezbgnoXZkEkbRuAyuuGB6EVmaPoVhoUEkVlEF8xyzsepzzitaTBOQMA8iozyaqyOfmlHRMOp54pMUppRTJEoHBp1GBmhiOAuPA1zL8UI/EGY2ss+Y2TyrDtivQMfMT+lMnmS2t5Z3DbI1LNtGSQK8v1T42WEGY9N0+SZxkbpTgU9xbGv4r8Bw3PiG38Tw3qWRtnWS4L9CF5zVp9C8EeP7mS9icXMy/6xkcqfx9q8k1fxz4m8ZsNMBPlTNxbQL96r2laP478CO9/Z6fIqMv7wbdwK+9MVz2TT/AHhfT1xFpELH+9L8xrZ07QtK0qV5LCwgt3cYZo1wTXL/D3x4vi+1kiuUWLUoOZEXow9RXcKKTEjnvHSXx8EaqdOcpcCEk4HJX+L9K8w+AszjVtUhJ+QxBj9c17iVVkZGAIdSpB6EHqK5/w14M0nwvcXk+no2+6bLFj90eg9qY9zpdwx1pwkUVDj1pwA9aQyUTDNODg9agozzQBZ+U96YyjNRBqMmgB23iim5I70UDsfNiNuUI4y46MKglUA5A57imQylxx96rA2un+0O1eTY/T1aUblYY7U44I44oK85H41IyICuG4PU07jRGe2KATipZIfKx8wOe4qPgUJl6DgSK9R8EXlr4a8G3XiD7KZp94QjoSM9q8zt4vObHavYLu2t9N+FscMqK/mBSQOOSRV0pJNvseNnU+aMKXdnGa/c23i3xZBLp8BiNwVV+OpPevV9O+H+h2N5Beraj7RGoGe2R3x61w3w2sYLjXVLRKWgG9Seor2njpXRhv3i52fPZtiJ0ZLD03ZJHHN4Uub7xv/bF/Mslpbpi1h/unuTXZIoAAxQAM04dK7EktjxJVHPR9ApaKKZAU08GnU1vagCKZwkbtnopNfMOrl9Q8Q3bxgvLLcMFA7819H38ckVneOHLBoztX0OK4/wf4BttPkj1G8Blum+cbhwpNc9aDnZHs5VjI4NTqPfoXfh54Yk0DR91yB9on+Zhj7vtXahVx0FCgLgU8VtGKirI8yvWlXqOpPdiAClxRRVGImKTFLRQAwimkVISKYxpDGd6XvSUZpAIec+uK838ceJNc8P6xbAxQnSJHXfLsyQM8ivR881R1LTbTV7J7O8iWSFwQQ3+etJpvQ1oVIwneSPAfH2hfYNZbULRN2n3g82N1GQCe1cS74JGOK+moPDUWm+FZ9LDfbFUMYRMASuei14bL4A8ULuk/sd23dgy/wCNcVSk07n0eAx0ZQ5ZO1jkyeODTGOa1b3w7rNgD9q0q5iHclM/yrKIx1/Ko5Wej7WMldMZnmnIjyyqiKWdjgKO5r0fRPhimveDodTtborfOrHYfukjt7VZ8HfC/UTdx6hqbfYzbzfJCRuMm3qfpWqps8+pjoJPUv8Aws0XV9FursX+ntFBcxhllJ5BHavTwpx0qU7V6HNMZ8DiumKsj56tU9rPmIpuFwOpqEW8c0DwzqrxuCrKw4INSZLnNKTimZ7O6GW1vbafapa2kKwwx/dRRgCkZxjihsnPNQseaYeYjHNMNOzTTSAbSjrSYpelAC0vem4NOx3zxQwHYDfKQMHjBrwn4l6V4Z0a8a00y2Z9WuW3SYbKxZPQD1NeneOPGMHhPRzICHvpQRDF3B/vH2rh/ht4NuNZ1J/FWvhpNz7oI3/jbruPt6VSJbudH8L/AAPHoGlrql9Ep1Gcbl3DJiT0+tdd4o1qHQPDWoX0zAERMEU/xMeAK1HlihR5ZZFSFFyzHgKB3NeDeOPEV38QvE9voOiKz2cb7VI6Oe7H2oESfBjTL688WT6uuUtYlbzD0DE9q9+GPXisLwxoFr4Z0G30y1AJQfvH/vt3NbIPpSZSRKCKXNRilpAO3UnU0nenAUwClFAHNOAouAgzTsU4LTttAEeKKkEZopjPlCOQowIq/GwkAZT81ZoqaJ9h56V5TP0OjOzL+QxweGpSv93qaI9jpnNPBUYyM1DPQjZlcKxfDHGKlIiQ4YmptquPl/I0x4ASCcg1NyZRsXNOUT3PlxDqK7PUbi7u9JtrSV8xwjkD2rl9AhCakD3KmuyjVSu09+tcdWo4uyPOxMY8ycuhrfDC0aLVLqVhj5ABntXoGvX93p+mST2Vs1zMMBI1Gc1yHgULHrF2wPLqOK6vxLqM2l6FcXVum+WMZANe1gnfDpnx2ZNzxb8y/pss81jBJcpsmZQXX0PpV4VlaDenUtGtbtvvSIGPHfvWoK7IfCjzZqzsLRRRVEhTT1NLQaAK9wSFCgA5OMGpQoGOBxUOd92B/dHNWAOKQ2GBmnUYFJTEBoopKACkzRRjNACE0xqeVppWgCM00tzTVuIpZHjjkVnjOGVTkj60pFSU0MZjmoy55p5BpvlknJOKNg9SMv60wn61P5HI5/OqsbRzSSpFKHaJtsgHY9aL9xrVCND56lXQMvQgjNcaPBPh7WNdu5p7BVkt32FE4Vs9yK7hVZe+RkVzehXTf8Jfr8fZfLb9KiUVc3pzmk2nsaul6RZaLZ/ZbCPy4c7gmfWrDuR1qwZFAxjr2qGRUYdhVGLbk7lRn5NNzmnSIqg81WaQr9KQySRwpwDUatnNV3fLdakiOaBkjNgVAx5qcrmoyh9KBDO1KF4zShcdadjjigCIg+lN781Oc46VGyHPNACAdKzdf1208O6RLqF44VU4Rc8u3oBWlnmvLfGPh7WfGPj9dMLMml2yK5fHygHr9TTEzA8OaNf/ABI8UTazqgb+zo3zzwPZBXS/EbW9a8H6pp17pJCaeYfKEZX5Mjsa9D0zTbXSNOhsLKMRwRDAA4yfX60++sLTU7Rra+tUngbqjrkUAj5+1Xx34o8aGLSYlwJT/qbdfvn39q9T8C+DrLwPpxvdTlhjvpRiSWRgBGD/AAjPeuk0zw9pGilhp1hDbF/vOq/Nj615efEmpWeu6toOr2Q1nTrdzK4k5ZI89RTWpLR7NDNFMgeGVJFx95GDD9KmGMV5b8M44rzxFreq6YHh0gkJFDk4B+leng0ikSg0meaaDxSjk0gJBinioR1qQHtQA+nAHPWmZpdwHemgJh9aXNRB+OooVsmmBMGIopoNFID5QC+tSKMdRxTFkx2pxbnIrzD9DSiOWQoeM4q1FIGx61RzmnxsVIqWjanUaZrxYPWnPJ5WQMk1RWY4/Cu90XwSNb8ETasjsLoMxQdiFPSpjSlJ6E4nFwoJSnszO0+3uJvDY1Gwg8y4gmZZiOqpt64rt9DsoNb8JLfRHF5GD5gB6kdq574Uu0utX2lyA+VPbkuPcHH9atWPhfXdP8VT6La3Mttp8xMhlVSQV9M9K3WHhJao8HGVm6koOVrWfyNTwdqkSeJ403KfMUqceor1O6t4ruB4Zk3RsOQe9fPmoW8fg7xJCkV9JPcRzB5AY9oA+te/2F0l9YQ3CEMsqBhitsJDki4M8vNqaUo1obMnt4Ut4EhiUIijAUdqsCowQMU8Gu21tDxhaKTNLQAvakPpRRQBGsarIW/iPepaSigBaSiigBCaydR1+x0y6it7uUxNJ91iOPzrVYZqC4tILlds8Mcg9GXNA4tdSSKQSRhgcgjII7088UxECAKowBwAKcetLUQm7AqJ5Qqs7HAA59MVKcYrg/iPrk1lpg0yxc/bb0iNcdQp4OKUnZXNaNKVSajE2fD1rpbT3mpaahzcyt5khOd5B7e1b2Bisrw/YLpGgWdiOTFEAT6mtBpMfSkmKppKxJkCmM4wageU9zUTOxzzTvcki1bUk03TLm8bpGhPX2rlPhtdNd6FeX8gYPdXjyHJz6VD8Sr77P4ca2VvnnPT2q74HtTZ+DdPjYYZ1Ln8STWPNedjv9koYXm6s6rzBniuR8OMr+KvEE6tuy6p9CK6JnEaFieAMn8K5HwQGkttRvX4+1XTMPoKuT1MaStCT7nYtKAck5qGS4LjpTDzjnrWNqupfZdX0zT1OHuXJbHoKHKxlCDlsa7FiKZxtwRU+OcUyQADkU7iKUirnIpqPtapigzUbR85pgTq2cVLgYqmjkHmrIII60gEkChGJ6AZp+0BUIOQVBqC7byrKaTGQEPGafBJutYWIxlFP6UASFQBmo9pY1IxyKAMCgCMpikAUVNs3UxoT2piG7QTxSbOA2ce5pNpVgWz9K831Tw3451vXJ7eXWY7TRzISrRsd230AA5P40AdNrPjDRtHkMUlwbi4PAgtxuc/4V5x4n0u61nU5dfnb/hHrSWLZK0rnzJh3wveu0vNO0n4d+HJNRtNON9dKQokfl5G9ST0H0rz2T/hLdf0/Vdfv7SAW4hODdA/Ip7Rr600Jl3wp8P/ABNLpxnsddk060kffEATlx2YgGvXtFttQs9Lhg1W8S7ukGGlRdu4dvxrzT4UWfixViuLm4KaLtwkc3JYf7I7CvWu2eaTGhwxThiowT6CndqAJBjFBbAzTB0o6ikAu4nvSAnd1oxSYoGPLcU9DUYGacvFAiwrcUU1VopgfKgbaTxThk80KnrTwAK8w/QYxfUQLT1XHNKBxSg0joUUPXp9K9o+EmrW76BcabNIqmByfmPVW5/xrxZWPY1agu5bcOI2x5i7WGeCKunNxdzmx+EWKpcidj6I0DwZp+ha1earaMXe6GApPCgnPFa2t6tFoenyX00EsqJ97y0yR7/SuD+FPis3ls2kXkpMsIzCzH7y+n4V3uu6Lb69p5srh5FiJBcRtjcPQ+1d8GnG6PiMVTnTr8tZnnfxE0+x1vw5B4jsSG+UEuB95TVn4TeKPtNlJo1zIPNgP7sk/eX/AOtUd5ZDUA/gsQvp0SfNA6jcsiD1riNX0XUvAOvWky3AJPzIy8Z55BFYzbjLmPWoqnXwzw03r0Powd6eOlc/4V8Q2viLSkuImHmgYkTPKmt+uqMuZXR8/UhKnJxktUOFKKZuAp2aZAtFJRQAtFJmjNAC0U3NG6gLi0hppYetMckAnPOKVxDy1NLgVkaRc6tPPc/2haxwxK+IdrZLD1NaLNwScDA55ouXKPQratqcGladNe3DYihXc3/1q8z0GT/hN/Hrattf7FaoNm4d6pfEXxK+tanFoOnEyIrgPs/jfsPwr0HwdocXh7REtiB5zDfK3q1YX55W6HqqmsLh+d/FLb0OgEeD1qG9E62Mpt0DzAHYpOMmpWba2a5jXrq5m1vTLe0ukRN5a4jD4YittEjzacXOV0aOmfbhp6f2kU+09XC9B7VYJGf1rmtX1ua98QW+g2D7WYeZcyr/AAIOw9zW9JIlrbvJI2I4lyxJ9Ki6tc0dNtq+7PKfiHeSX/i620yFshAqkDnk16haQC0sYLdfuxxqo/KvHdNvFu/FlzrdyC6rKWRexYn5RXssO+RAWG1iASB24rKk7ts9DHr2cIUzI8Uah/Znhu8uP4ynloPVm4FL4c097Dw5ZwsmG2bmz6msnxOP7V8S6RoETZRZPtVxj0XoD+Nd4NrRKq4wBirWrOGfuUlHqZqjnBHNcraaHdyeOdR1a9VvIiVY7UN05AyR+NdjIrI+7gjNSffTOOaq12RCbitCkgJOTmnsVPFOJIJ7VXcjd1p2ICRBniq78GpS4FQs4Y0wGMKcjFabupSc/WkBV1qQnQbwBipEZOR1qXTCf7Gsg5LN5K5J+lct451i6sLSG3gGEnBDOR+lW/BOszappbRyr/x74RW7EUCOnDkVIJBxUJIPSjuKALYan5qqGNSBzmgCV1DDmoCuDUgJJpCuT1oAiZFddrKrD0YZFeZ/GVorfQoT9smhmkbYtujYVx3JFeoY5rlPHXguPxhpccCSiK5hJaJj0+lNAzL+E9/eX3g9Fu7uGYoxSGMMNyqPUV3g/H15FeXeFPhLPol/bahc6m6zRPuMcPAYema9SAB5FNgJUqpxTBxUimkAFD2pMVKCT16U7YDQMiA4pADnpVkQ5FKIaBFfbRirHlCmhOaBCx9KKeq9aKYXPlRSSeaBim7jsB7mkB4NeWfoalsS5yOKbz600GnCkap3HDp05qVRxlsikt+ZOakk5k29qluxXNZm54Otbm98VWUVncm2l3bvNHUAdRivetUXxAmraYbB4msVP+lh+CR7V86WV1Npt4l3auUmg2ujehJwa928P+INQ1DX7a2nkXyWtPNZQvVsV14eelj5bO4NVOdHYvFEH84xpvUfe28gfWuTTUfC/jKW5s3jikuIS0eJRhuO6115A8s5Gc8V4f8AEbRrbQNVW/0xpbeaUl22vxmumo7I8rCU1OVr69DIa/v/AAF4xuUs3Plxvkxk5Doe1e1+GfFth4isllt5MS4+eJj8ymvnG81O71KRZryXzZAAu5hyRT7DUrvSrn7VZTNFLGMgqeD9fWuWFZxlY+kxWVRr0FUb95dT6sBp2a5bwfrF3q+iQXN0VMhHJUYzXTLyM13RlzHyNSDhJxZIDRmmGjNFzMcTzRnmm0lAh4OTTGOOBx3FIWI6UmSRzQF7GB5uu3N1qFtLDFBDsxbXCMScnuRV7RLe8s9Lit9QuvtNyv3pMYzVm9dorOZ1+8kZYfWuD8AX95ql7qV5eXUsrq2xVJ+UDPYVL01N4Lng2egSSKiFy2F6k15l4z8dSSudG0DMtxJ8jSIM7fYe9T+LdWvLjxHZ6J5pjs5ziTy+GI+tdNofhnSdIiDWlookPWRuWP41F+bRHZRpwoRVWauc54E8EjSR/aepKJL5+UDc7P8A69dhqeqW2k2L3l4xWFByAOfwrRKg44qlf2lvdWkn2iFJRGC6hxkZAqlFRWhz1q0q9TmmZmv66mleHJdRzy0eY88EkjjiuS8H2kllot14i1BWnv7kEx7uTjtiuWuNVvPEniC1sdRmLWxm2+WnygCuq04HUPHUthM7ra2KDyY0OAPr61g5uTPRdFUqNur1NPwdotzZpdanqIzfXr7mB/gXsKzPiF4hFrZNpVu486YYlIP3U7138nEZI6gH+RP9K8TMa6r4vjF3lxLcENz29KKr5VYWCSq1XUn9kv8AhbQWlvLCFkysZFzMewP8K16lLcJbxM7cKikk9sCkgsre0UrDGEyecd6g1GJHtJYnXKNGcj1qoR5YnLiK7rVlc5fwkkt9qmpa9NyZn8qHPZBXbQzhBz3rM0+2htLGGCBAkarwoqhqd3NDqOmwxthJpSH9wAaqOmpnU/eSsdDK+7BByKjNx5YwBVMyv60wyMTyas5mWjvfLA4qrLvB5pwlYA801mJHNMCPJ70UUUAG2lA4pRS4pDOX8eIh8NlioJEg69an8FRonheAqoBZ2zgdai8fADw2f+uoqx4J/wCRXtv95v50AbwXgU8KKB0p+OB70xDcAEU7vS4oPFAxwJ9KR5kiZA52722r7mnDpXCeN9QuYdZtIo5SqJh1A9aBHfYHek2A1FaO0lpFIxyzICfyqwvJoGRlOKaVPFT4oxmgCHbSgc1KFBNAjBPegQKCRUgHFNUc47VMvWgGC5qTB9KYakSgSE2ZpfLFPFLimAwJjoKKlAGKKBH/2Q=="/>
          <p:cNvSpPr>
            <a:spLocks noChangeAspect="1" noChangeArrowheads="1"/>
          </p:cNvSpPr>
          <p:nvPr/>
        </p:nvSpPr>
        <p:spPr bwMode="auto">
          <a:xfrm>
            <a:off x="1688962" y="451885"/>
            <a:ext cx="304904" cy="30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pic>
        <p:nvPicPr>
          <p:cNvPr id="22533" name="Picture 11" descr="https://timgsa.baidu.com/timg?image&amp;quality=80&amp;size=b9999_10000&amp;sec=1535538295239&amp;di=79e709207429faf895aec56d822439f4&amp;imgtype=0&amp;src=http%3A%2F%2Flishi.zhuixue.net%2Fuploads%2Fallimg%2F151101%2F1-151101003229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746" y="3580671"/>
            <a:ext cx="4611091" cy="327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534164" y="1"/>
            <a:ext cx="1748118"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effectLst>
                  <a:outerShdw blurRad="38100" dist="38100" dir="2700000" algn="tl">
                    <a:srgbClr val="000000">
                      <a:alpha val="43137"/>
                    </a:srgbClr>
                  </a:outerShdw>
                </a:effectLst>
                <a:latin typeface="黑体" pitchFamily="49" charset="-122"/>
                <a:ea typeface="黑体" pitchFamily="49" charset="-122"/>
              </a:rPr>
              <a:t>中国</a:t>
            </a:r>
            <a:r>
              <a:rPr lang="en-US" altLang="zh-CN" sz="3152" b="1"/>
              <a:t>】</a:t>
            </a:r>
            <a:endParaRPr lang="zh-CN" altLang="en-US" sz="3152" b="1"/>
          </a:p>
        </p:txBody>
      </p:sp>
      <p:pic>
        <p:nvPicPr>
          <p:cNvPr id="22535" name="Picture 19" descr="http://pic.people.com.cn/NMediaFile/2015/0831/MAIN2015083117491443235044027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164" y="3580671"/>
            <a:ext cx="4506328" cy="327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376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990738" y="2060841"/>
            <a:ext cx="8405975" cy="65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kumimoji="1" lang="en-US" altLang="zh-CN" sz="3592" b="1">
                <a:solidFill>
                  <a:srgbClr val="000066"/>
                </a:solidFill>
                <a:latin typeface="华文新魏" panose="02010800040101010101" pitchFamily="2" charset="-122"/>
                <a:ea typeface="华文新魏" panose="02010800040101010101" pitchFamily="2" charset="-122"/>
              </a:rPr>
              <a:t>       </a:t>
            </a:r>
          </a:p>
        </p:txBody>
      </p:sp>
      <p:sp>
        <p:nvSpPr>
          <p:cNvPr id="21507" name="Text Box 3"/>
          <p:cNvSpPr txBox="1">
            <a:spLocks noChangeArrowheads="1"/>
          </p:cNvSpPr>
          <p:nvPr/>
        </p:nvSpPr>
        <p:spPr bwMode="auto">
          <a:xfrm>
            <a:off x="1784342" y="2063968"/>
            <a:ext cx="8515428" cy="77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kumimoji="1" lang="en-US" altLang="zh-CN" sz="4390" b="1">
                <a:solidFill>
                  <a:srgbClr val="000066"/>
                </a:solidFill>
                <a:latin typeface="华文新魏" panose="02010800040101010101" pitchFamily="2" charset="-122"/>
                <a:ea typeface="华文新魏" panose="02010800040101010101" pitchFamily="2" charset="-122"/>
              </a:rPr>
              <a:t>      </a:t>
            </a:r>
            <a:r>
              <a:rPr kumimoji="1" lang="en-US" altLang="zh-CN" sz="3991" b="1">
                <a:solidFill>
                  <a:srgbClr val="FFFF66"/>
                </a:solidFill>
                <a:latin typeface="华文新魏" panose="02010800040101010101" pitchFamily="2" charset="-122"/>
                <a:ea typeface="华文新魏" panose="02010800040101010101" pitchFamily="2" charset="-122"/>
              </a:rPr>
              <a:t> </a:t>
            </a:r>
          </a:p>
        </p:txBody>
      </p:sp>
      <p:sp>
        <p:nvSpPr>
          <p:cNvPr id="21509" name="Text Box 5"/>
          <p:cNvSpPr txBox="1">
            <a:spLocks noChangeArrowheads="1"/>
          </p:cNvSpPr>
          <p:nvPr/>
        </p:nvSpPr>
        <p:spPr bwMode="auto">
          <a:xfrm>
            <a:off x="1534164" y="2853592"/>
            <a:ext cx="8945422" cy="121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kumimoji="1" lang="en-US" altLang="zh-CN" sz="3991" b="1">
                <a:solidFill>
                  <a:srgbClr val="FF00FF"/>
                </a:solidFill>
                <a:latin typeface="Times New Roman" panose="02020603050405020304" pitchFamily="18" charset="0"/>
                <a:ea typeface="华文新魏" panose="02010800040101010101" pitchFamily="2" charset="-122"/>
              </a:rPr>
              <a:t>“</a:t>
            </a:r>
            <a:r>
              <a:rPr kumimoji="1" lang="zh-CN" altLang="en-US" sz="3991" b="1">
                <a:solidFill>
                  <a:srgbClr val="EC1423"/>
                </a:solidFill>
                <a:latin typeface="华文新魏" panose="02010800040101010101" pitchFamily="2" charset="-122"/>
                <a:ea typeface="华文新魏" panose="02010800040101010101" pitchFamily="2" charset="-122"/>
              </a:rPr>
              <a:t>和平崛起</a:t>
            </a:r>
            <a:r>
              <a:rPr kumimoji="1" lang="zh-CN" altLang="en-US" sz="3991" b="1">
                <a:solidFill>
                  <a:srgbClr val="FF00FF"/>
                </a:solidFill>
                <a:latin typeface="Times New Roman" panose="02020603050405020304" pitchFamily="18" charset="0"/>
                <a:ea typeface="华文新魏" panose="02010800040101010101" pitchFamily="2" charset="-122"/>
              </a:rPr>
              <a:t>”</a:t>
            </a:r>
            <a:r>
              <a:rPr kumimoji="1" lang="zh-CN" altLang="en-US" sz="1996" b="1">
                <a:solidFill>
                  <a:schemeClr val="bg1"/>
                </a:solidFill>
                <a:latin typeface="华文新魏" panose="02010800040101010101" pitchFamily="2" charset="-122"/>
                <a:ea typeface="华文新魏" panose="02010800040101010101" pitchFamily="2" charset="-122"/>
              </a:rPr>
              <a:t>　</a:t>
            </a:r>
            <a:r>
              <a:rPr kumimoji="1" lang="zh-CN" altLang="en-US" sz="1996" b="1">
                <a:solidFill>
                  <a:srgbClr val="EC1423"/>
                </a:solidFill>
                <a:latin typeface="华文新魏" panose="02010800040101010101" pitchFamily="2" charset="-122"/>
                <a:ea typeface="华文新魏" panose="02010800040101010101" pitchFamily="2" charset="-122"/>
              </a:rPr>
              <a:t>　　</a:t>
            </a:r>
            <a:r>
              <a:rPr kumimoji="1" lang="zh-CN" altLang="en-US" sz="3193" b="1">
                <a:solidFill>
                  <a:srgbClr val="000000"/>
                </a:solidFill>
                <a:latin typeface="华文新魏" panose="02010800040101010101" pitchFamily="2" charset="-122"/>
                <a:ea typeface="华文新魏" panose="02010800040101010101" pitchFamily="2" charset="-122"/>
              </a:rPr>
              <a:t>成为中国发展的战略选择。 </a:t>
            </a:r>
          </a:p>
          <a:p>
            <a:pPr>
              <a:defRPr/>
            </a:pPr>
            <a:endParaRPr kumimoji="1" lang="en-US" altLang="zh-CN" sz="3193">
              <a:solidFill>
                <a:srgbClr val="000000"/>
              </a:solidFill>
              <a:latin typeface="华文新魏" panose="02010800040101010101" pitchFamily="2" charset="-122"/>
              <a:ea typeface="华文新魏" panose="02010800040101010101" pitchFamily="2" charset="-122"/>
            </a:endParaRPr>
          </a:p>
        </p:txBody>
      </p:sp>
      <p:sp>
        <p:nvSpPr>
          <p:cNvPr id="21510" name="Text Box 6"/>
          <p:cNvSpPr txBox="1">
            <a:spLocks noChangeArrowheads="1"/>
          </p:cNvSpPr>
          <p:nvPr/>
        </p:nvSpPr>
        <p:spPr bwMode="auto">
          <a:xfrm>
            <a:off x="1712416" y="3644780"/>
            <a:ext cx="8729643" cy="307875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kumimoji="1" lang="en-US" altLang="zh-CN" sz="2395" b="1">
                <a:solidFill>
                  <a:srgbClr val="000000"/>
                </a:solidFill>
                <a:latin typeface="宋体" panose="02010600030101010101" pitchFamily="2" charset="-122"/>
              </a:rPr>
              <a:t>    </a:t>
            </a:r>
            <a:r>
              <a:rPr kumimoji="1" lang="zh-CN" altLang="en-US" sz="3193" b="1">
                <a:solidFill>
                  <a:srgbClr val="000000"/>
                </a:solidFill>
                <a:latin typeface="华文新魏" panose="02010800040101010101" pitchFamily="2" charset="-122"/>
                <a:ea typeface="华文新魏" panose="02010800040101010101" pitchFamily="2" charset="-122"/>
              </a:rPr>
              <a:t>所谓 </a:t>
            </a:r>
            <a:r>
              <a:rPr kumimoji="1" lang="zh-CN" altLang="en-US" sz="3193" b="1">
                <a:solidFill>
                  <a:srgbClr val="000000"/>
                </a:solidFill>
                <a:latin typeface="Times New Roman" panose="02020603050405020304" pitchFamily="18" charset="0"/>
                <a:ea typeface="华文新魏" panose="02010800040101010101" pitchFamily="2" charset="-122"/>
              </a:rPr>
              <a:t>“</a:t>
            </a:r>
            <a:r>
              <a:rPr kumimoji="1" lang="zh-CN" altLang="en-US" sz="3193" b="1">
                <a:solidFill>
                  <a:srgbClr val="000000"/>
                </a:solidFill>
                <a:latin typeface="华文新魏" panose="02010800040101010101" pitchFamily="2" charset="-122"/>
                <a:ea typeface="华文新魏" panose="02010800040101010101" pitchFamily="2" charset="-122"/>
              </a:rPr>
              <a:t>和平崛起</a:t>
            </a:r>
            <a:r>
              <a:rPr kumimoji="1" lang="zh-CN" altLang="en-US" sz="3193" b="1">
                <a:solidFill>
                  <a:srgbClr val="000000"/>
                </a:solidFill>
                <a:latin typeface="Times New Roman" panose="02020603050405020304" pitchFamily="18" charset="0"/>
                <a:ea typeface="华文新魏" panose="02010800040101010101" pitchFamily="2" charset="-122"/>
              </a:rPr>
              <a:t>”</a:t>
            </a:r>
            <a:r>
              <a:rPr kumimoji="1" lang="en-US" altLang="zh-CN" sz="3193" b="1">
                <a:solidFill>
                  <a:srgbClr val="000000"/>
                </a:solidFill>
                <a:latin typeface="华文新魏" panose="02010800040101010101" pitchFamily="2" charset="-122"/>
                <a:ea typeface="华文新魏" panose="02010800040101010101" pitchFamily="2" charset="-122"/>
              </a:rPr>
              <a:t>,</a:t>
            </a:r>
            <a:r>
              <a:rPr kumimoji="1" lang="zh-CN" altLang="en-US" sz="3193" b="1">
                <a:solidFill>
                  <a:srgbClr val="000000"/>
                </a:solidFill>
                <a:latin typeface="华文新魏" panose="02010800040101010101" pitchFamily="2" charset="-122"/>
                <a:ea typeface="华文新魏" panose="02010800040101010101" pitchFamily="2" charset="-122"/>
              </a:rPr>
              <a:t>就是通过自身的努力和自主创新</a:t>
            </a:r>
            <a:r>
              <a:rPr kumimoji="1" lang="en-US" altLang="zh-CN" sz="3193" b="1">
                <a:solidFill>
                  <a:srgbClr val="000000"/>
                </a:solidFill>
                <a:latin typeface="华文新魏" panose="02010800040101010101" pitchFamily="2" charset="-122"/>
                <a:ea typeface="华文新魏" panose="02010800040101010101" pitchFamily="2" charset="-122"/>
              </a:rPr>
              <a:t>,</a:t>
            </a:r>
            <a:r>
              <a:rPr kumimoji="1" lang="zh-CN" altLang="en-US" sz="3193" b="1">
                <a:solidFill>
                  <a:srgbClr val="000000"/>
                </a:solidFill>
                <a:latin typeface="华文新魏" panose="02010800040101010101" pitchFamily="2" charset="-122"/>
                <a:ea typeface="华文新魏" panose="02010800040101010101" pitchFamily="2" charset="-122"/>
              </a:rPr>
              <a:t>采用和平的方式</a:t>
            </a:r>
            <a:r>
              <a:rPr kumimoji="1" lang="en-US" altLang="zh-CN" sz="3193" b="1">
                <a:solidFill>
                  <a:srgbClr val="000000"/>
                </a:solidFill>
                <a:latin typeface="华文新魏" panose="02010800040101010101" pitchFamily="2" charset="-122"/>
                <a:ea typeface="华文新魏" panose="02010800040101010101" pitchFamily="2" charset="-122"/>
              </a:rPr>
              <a:t>,</a:t>
            </a:r>
            <a:r>
              <a:rPr kumimoji="1" lang="zh-CN" altLang="en-US" sz="3193" b="1">
                <a:solidFill>
                  <a:srgbClr val="000000"/>
                </a:solidFill>
                <a:latin typeface="华文新魏" panose="02010800040101010101" pitchFamily="2" charset="-122"/>
                <a:ea typeface="华文新魏" panose="02010800040101010101" pitchFamily="2" charset="-122"/>
              </a:rPr>
              <a:t>增加财富</a:t>
            </a:r>
            <a:r>
              <a:rPr kumimoji="1" lang="en-US" altLang="zh-CN" sz="3193" b="1">
                <a:solidFill>
                  <a:srgbClr val="000000"/>
                </a:solidFill>
                <a:latin typeface="华文新魏" panose="02010800040101010101" pitchFamily="2" charset="-122"/>
                <a:ea typeface="华文新魏" panose="02010800040101010101" pitchFamily="2" charset="-122"/>
              </a:rPr>
              <a:t>,</a:t>
            </a:r>
            <a:r>
              <a:rPr kumimoji="1" lang="zh-CN" altLang="en-US" sz="3193" b="1">
                <a:solidFill>
                  <a:srgbClr val="000000"/>
                </a:solidFill>
                <a:latin typeface="华文新魏" panose="02010800040101010101" pitchFamily="2" charset="-122"/>
                <a:ea typeface="华文新魏" panose="02010800040101010101" pitchFamily="2" charset="-122"/>
              </a:rPr>
              <a:t>增强国力</a:t>
            </a:r>
            <a:r>
              <a:rPr kumimoji="1" lang="en-US" altLang="zh-CN" sz="3193" b="1">
                <a:solidFill>
                  <a:srgbClr val="000000"/>
                </a:solidFill>
                <a:latin typeface="华文新魏" panose="02010800040101010101" pitchFamily="2" charset="-122"/>
                <a:ea typeface="华文新魏" panose="02010800040101010101" pitchFamily="2" charset="-122"/>
              </a:rPr>
              <a:t>,</a:t>
            </a:r>
            <a:r>
              <a:rPr kumimoji="1" lang="zh-CN" altLang="en-US" sz="3193" b="1">
                <a:solidFill>
                  <a:srgbClr val="000000"/>
                </a:solidFill>
                <a:latin typeface="华文新魏" panose="02010800040101010101" pitchFamily="2" charset="-122"/>
                <a:ea typeface="华文新魏" panose="02010800040101010101" pitchFamily="2" charset="-122"/>
              </a:rPr>
              <a:t>扩大国际影响</a:t>
            </a:r>
            <a:r>
              <a:rPr kumimoji="1" lang="en-US" altLang="zh-CN" sz="3193" b="1">
                <a:solidFill>
                  <a:srgbClr val="000000"/>
                </a:solidFill>
                <a:latin typeface="华文新魏" panose="02010800040101010101" pitchFamily="2" charset="-122"/>
                <a:ea typeface="华文新魏" panose="02010800040101010101" pitchFamily="2" charset="-122"/>
              </a:rPr>
              <a:t>,</a:t>
            </a:r>
            <a:r>
              <a:rPr kumimoji="1" lang="zh-CN" altLang="en-US" sz="3193" b="1">
                <a:solidFill>
                  <a:srgbClr val="000000"/>
                </a:solidFill>
                <a:latin typeface="华文新魏" panose="02010800040101010101" pitchFamily="2" charset="-122"/>
                <a:ea typeface="华文新魏" panose="02010800040101010101" pitchFamily="2" charset="-122"/>
              </a:rPr>
              <a:t>实现跨越发展</a:t>
            </a:r>
            <a:r>
              <a:rPr kumimoji="1" lang="en-US" altLang="zh-CN" sz="3193" b="1">
                <a:solidFill>
                  <a:srgbClr val="000000"/>
                </a:solidFill>
                <a:latin typeface="华文新魏" panose="02010800040101010101" pitchFamily="2" charset="-122"/>
                <a:ea typeface="华文新魏" panose="02010800040101010101" pitchFamily="2" charset="-122"/>
              </a:rPr>
              <a:t>;</a:t>
            </a:r>
            <a:r>
              <a:rPr kumimoji="1" lang="zh-CN" altLang="en-US" sz="3193" b="1">
                <a:solidFill>
                  <a:srgbClr val="000000"/>
                </a:solidFill>
                <a:latin typeface="华文新魏" panose="02010800040101010101" pitchFamily="2" charset="-122"/>
                <a:ea typeface="华文新魏" panose="02010800040101010101" pitchFamily="2" charset="-122"/>
              </a:rPr>
              <a:t>而不是通过侵略、征服、控制的途径</a:t>
            </a:r>
            <a:r>
              <a:rPr kumimoji="1" lang="en-US" altLang="zh-CN" sz="3193" b="1">
                <a:solidFill>
                  <a:srgbClr val="000000"/>
                </a:solidFill>
                <a:latin typeface="华文新魏" panose="02010800040101010101" pitchFamily="2" charset="-122"/>
                <a:ea typeface="华文新魏" panose="02010800040101010101" pitchFamily="2" charset="-122"/>
              </a:rPr>
              <a:t>,</a:t>
            </a:r>
            <a:r>
              <a:rPr kumimoji="1" lang="zh-CN" altLang="en-US" sz="3193" b="1">
                <a:solidFill>
                  <a:srgbClr val="000000"/>
                </a:solidFill>
                <a:latin typeface="华文新魏" panose="02010800040101010101" pitchFamily="2" charset="-122"/>
                <a:ea typeface="华文新魏" panose="02010800040101010101" pitchFamily="2" charset="-122"/>
              </a:rPr>
              <a:t>争夺战略资源</a:t>
            </a:r>
            <a:r>
              <a:rPr kumimoji="1" lang="en-US" altLang="zh-CN" sz="3193" b="1">
                <a:solidFill>
                  <a:srgbClr val="000000"/>
                </a:solidFill>
                <a:latin typeface="华文新魏" panose="02010800040101010101" pitchFamily="2" charset="-122"/>
                <a:ea typeface="华文新魏" panose="02010800040101010101" pitchFamily="2" charset="-122"/>
              </a:rPr>
              <a:t>,</a:t>
            </a:r>
            <a:r>
              <a:rPr kumimoji="1" lang="zh-CN" altLang="en-US" sz="3193" b="1">
                <a:solidFill>
                  <a:srgbClr val="000000"/>
                </a:solidFill>
                <a:latin typeface="华文新魏" panose="02010800040101010101" pitchFamily="2" charset="-122"/>
                <a:ea typeface="华文新魏" panose="02010800040101010101" pitchFamily="2" charset="-122"/>
              </a:rPr>
              <a:t>掠夺、攥取别国的财富。</a:t>
            </a:r>
          </a:p>
          <a:p>
            <a:pPr>
              <a:defRPr/>
            </a:pPr>
            <a:endParaRPr kumimoji="1" lang="en-US" altLang="zh-CN" sz="3193">
              <a:solidFill>
                <a:srgbClr val="000000"/>
              </a:solidFill>
              <a:latin typeface="华文新魏" panose="02010800040101010101" pitchFamily="2" charset="-122"/>
              <a:ea typeface="华文新魏" panose="02010800040101010101" pitchFamily="2" charset="-122"/>
            </a:endParaRPr>
          </a:p>
        </p:txBody>
      </p:sp>
      <p:pic>
        <p:nvPicPr>
          <p:cNvPr id="37894" name="Picture 7" descr="79936099_07fbcaaa1f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164" y="7820"/>
            <a:ext cx="3429000" cy="234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8" descr="bfzn_007">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2620" y="5585221"/>
            <a:ext cx="1008529" cy="91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907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horizontal)">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linds(horizontal)">
                                      <p:cBhvr>
                                        <p:cTn id="12"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P spid="21510"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34164" y="5405406"/>
            <a:ext cx="9123674" cy="1399432"/>
          </a:xfrm>
          <a:prstGeom prst="rect">
            <a:avLst/>
          </a:prstGeom>
          <a:solidFill>
            <a:schemeClr val="tx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altLang="zh-CN" sz="2793" b="1">
                <a:solidFill>
                  <a:srgbClr val="000099"/>
                </a:solidFill>
                <a:effectLst>
                  <a:outerShdw blurRad="38100" dist="38100" dir="2700000" algn="tl">
                    <a:srgbClr val="FFFFFF"/>
                  </a:outerShdw>
                </a:effectLst>
                <a:ea typeface="楷体_GB2312" pitchFamily="49" charset="-122"/>
              </a:rPr>
              <a:t> </a:t>
            </a:r>
            <a:r>
              <a:rPr lang="zh-CN" altLang="en-US" sz="2793" b="1">
                <a:solidFill>
                  <a:schemeClr val="bg1"/>
                </a:solidFill>
                <a:effectLst>
                  <a:outerShdw blurRad="38100" dist="38100" dir="2700000" algn="tl">
                    <a:srgbClr val="808080"/>
                  </a:outerShdw>
                </a:effectLst>
                <a:latin typeface="楷体_GB2312" pitchFamily="49" charset="-122"/>
                <a:ea typeface="楷体_GB2312" pitchFamily="49" charset="-122"/>
              </a:rPr>
              <a:t>在科索沃一片农田里发现的一枚北约投下的</a:t>
            </a:r>
            <a:r>
              <a:rPr lang="en-US" altLang="zh-CN" sz="2793" b="1">
                <a:solidFill>
                  <a:schemeClr val="bg1"/>
                </a:solidFill>
                <a:effectLst>
                  <a:outerShdw blurRad="38100" dist="38100" dir="2700000" algn="tl">
                    <a:srgbClr val="808080"/>
                  </a:outerShdw>
                </a:effectLst>
                <a:latin typeface="楷体_GB2312" pitchFamily="49" charset="-122"/>
                <a:ea typeface="楷体_GB2312" pitchFamily="49" charset="-122"/>
              </a:rPr>
              <a:t>BL U-97 A/B</a:t>
            </a:r>
            <a:r>
              <a:rPr lang="zh-CN" altLang="en-US" sz="2793" b="1">
                <a:solidFill>
                  <a:schemeClr val="bg1"/>
                </a:solidFill>
                <a:effectLst>
                  <a:outerShdw blurRad="38100" dist="38100" dir="2700000" algn="tl">
                    <a:srgbClr val="808080"/>
                  </a:outerShdw>
                </a:effectLst>
                <a:latin typeface="楷体_GB2312" pitchFamily="49" charset="-122"/>
                <a:ea typeface="楷体_GB2312" pitchFamily="49" charset="-122"/>
              </a:rPr>
              <a:t>集束炸弹和集束炸弹的外壳。这种炸弹是国际上禁止使用的。</a:t>
            </a:r>
          </a:p>
        </p:txBody>
      </p:sp>
      <p:pic>
        <p:nvPicPr>
          <p:cNvPr id="38915" name="Picture 3" descr="04050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164" y="7820"/>
            <a:ext cx="4561055" cy="536162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8916" name="Picture 4" descr="040508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20" y="7820"/>
            <a:ext cx="4562618" cy="536162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5028"/>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242"/>
          <p:cNvGrpSpPr>
            <a:grpSpLocks/>
          </p:cNvGrpSpPr>
          <p:nvPr/>
        </p:nvGrpSpPr>
        <p:grpSpPr bwMode="auto">
          <a:xfrm>
            <a:off x="2370697" y="4648618"/>
            <a:ext cx="7727368" cy="2088985"/>
            <a:chOff x="0" y="0"/>
            <a:chExt cx="4875" cy="1316"/>
          </a:xfrm>
        </p:grpSpPr>
        <p:grpSp>
          <p:nvGrpSpPr>
            <p:cNvPr id="18456" name="组合 10243"/>
            <p:cNvGrpSpPr>
              <a:grpSpLocks/>
            </p:cNvGrpSpPr>
            <p:nvPr/>
          </p:nvGrpSpPr>
          <p:grpSpPr bwMode="auto">
            <a:xfrm>
              <a:off x="117" y="64"/>
              <a:ext cx="4661" cy="1252"/>
              <a:chOff x="0" y="0"/>
              <a:chExt cx="4661" cy="1252"/>
            </a:xfrm>
          </p:grpSpPr>
          <p:sp>
            <p:nvSpPr>
              <p:cNvPr id="18459" name="流程图: 摘录 10244"/>
              <p:cNvSpPr>
                <a:spLocks noChangeArrowheads="1"/>
              </p:cNvSpPr>
              <p:nvPr/>
            </p:nvSpPr>
            <p:spPr bwMode="auto">
              <a:xfrm>
                <a:off x="2105" y="798"/>
                <a:ext cx="499" cy="454"/>
              </a:xfrm>
              <a:prstGeom prst="flowChartExtract">
                <a:avLst/>
              </a:prstGeom>
              <a:gradFill rotWithShape="1">
                <a:gsLst>
                  <a:gs pos="0">
                    <a:srgbClr val="FFBF00"/>
                  </a:gs>
                  <a:gs pos="10001">
                    <a:srgbClr val="F27300"/>
                  </a:gs>
                  <a:gs pos="25000">
                    <a:srgbClr val="8F0040"/>
                  </a:gs>
                  <a:gs pos="50000">
                    <a:srgbClr val="400040"/>
                  </a:gs>
                  <a:gs pos="80000">
                    <a:srgbClr val="000040"/>
                  </a:gs>
                  <a:gs pos="100000">
                    <a:srgbClr val="000000"/>
                  </a:gs>
                </a:gsLst>
                <a:lin ang="5400000" scaled="1"/>
              </a:gra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18460" name="立方体 10245"/>
              <p:cNvSpPr>
                <a:spLocks noChangeArrowheads="1"/>
              </p:cNvSpPr>
              <p:nvPr/>
            </p:nvSpPr>
            <p:spPr bwMode="auto">
              <a:xfrm rot="-760466">
                <a:off x="0" y="503"/>
                <a:ext cx="2448" cy="544"/>
              </a:xfrm>
              <a:prstGeom prst="cube">
                <a:avLst>
                  <a:gd name="adj" fmla="val 25000"/>
                </a:avLst>
              </a:prstGeom>
              <a:gradFill rotWithShape="1">
                <a:gsLst>
                  <a:gs pos="0">
                    <a:schemeClr val="accent2"/>
                  </a:gs>
                  <a:gs pos="100000">
                    <a:srgbClr val="181847"/>
                  </a:gs>
                </a:gsLst>
                <a:lin ang="5400000" scaled="1"/>
              </a:gra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18461" name="立方体 10246"/>
              <p:cNvSpPr>
                <a:spLocks noChangeArrowheads="1"/>
              </p:cNvSpPr>
              <p:nvPr/>
            </p:nvSpPr>
            <p:spPr bwMode="auto">
              <a:xfrm rot="-760466">
                <a:off x="2257" y="0"/>
                <a:ext cx="2404" cy="544"/>
              </a:xfrm>
              <a:prstGeom prst="cube">
                <a:avLst>
                  <a:gd name="adj" fmla="val 25000"/>
                </a:avLst>
              </a:prstGeom>
              <a:solidFill>
                <a:srgbClr val="CC33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grpSp>
        <p:sp>
          <p:nvSpPr>
            <p:cNvPr id="18457" name="流程图: 直接访问存储器 10247"/>
            <p:cNvSpPr>
              <a:spLocks noChangeArrowheads="1"/>
            </p:cNvSpPr>
            <p:nvPr/>
          </p:nvSpPr>
          <p:spPr bwMode="auto">
            <a:xfrm rot="-6148246">
              <a:off x="1102" y="-512"/>
              <a:ext cx="136" cy="2339"/>
            </a:xfrm>
            <a:prstGeom prst="flowChartMagneticDrum">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18458" name="流程图: 直接访问存储器 10248"/>
            <p:cNvSpPr>
              <a:spLocks noChangeArrowheads="1"/>
            </p:cNvSpPr>
            <p:nvPr/>
          </p:nvSpPr>
          <p:spPr bwMode="auto">
            <a:xfrm rot="-6162323">
              <a:off x="3637" y="-1101"/>
              <a:ext cx="137" cy="2339"/>
            </a:xfrm>
            <a:prstGeom prst="flowChartMagneticDrum">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grpSp>
      <p:grpSp>
        <p:nvGrpSpPr>
          <p:cNvPr id="4" name="组合 10249"/>
          <p:cNvGrpSpPr>
            <a:grpSpLocks/>
          </p:cNvGrpSpPr>
          <p:nvPr/>
        </p:nvGrpSpPr>
        <p:grpSpPr bwMode="auto">
          <a:xfrm>
            <a:off x="2447313" y="2514288"/>
            <a:ext cx="3425873" cy="3206968"/>
            <a:chOff x="0" y="0"/>
            <a:chExt cx="2403" cy="2404"/>
          </a:xfrm>
        </p:grpSpPr>
        <p:pic>
          <p:nvPicPr>
            <p:cNvPr id="18454" name="对象 102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03" cy="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8455" name="文本框 10251"/>
            <p:cNvSpPr txBox="1">
              <a:spLocks noChangeArrowheads="1"/>
            </p:cNvSpPr>
            <p:nvPr/>
          </p:nvSpPr>
          <p:spPr bwMode="auto">
            <a:xfrm>
              <a:off x="771" y="725"/>
              <a:ext cx="862"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9456" b="1">
                  <a:solidFill>
                    <a:schemeClr val="accent2"/>
                  </a:solidFill>
                </a:rPr>
                <a:t>美</a:t>
              </a:r>
            </a:p>
          </p:txBody>
        </p:sp>
      </p:grpSp>
      <p:grpSp>
        <p:nvGrpSpPr>
          <p:cNvPr id="5" name="组合 10252"/>
          <p:cNvGrpSpPr>
            <a:grpSpLocks/>
          </p:cNvGrpSpPr>
          <p:nvPr/>
        </p:nvGrpSpPr>
        <p:grpSpPr bwMode="auto">
          <a:xfrm>
            <a:off x="8909720" y="2972427"/>
            <a:ext cx="1291543" cy="1360342"/>
            <a:chOff x="0" y="0"/>
            <a:chExt cx="952" cy="953"/>
          </a:xfrm>
        </p:grpSpPr>
        <p:sp>
          <p:nvSpPr>
            <p:cNvPr id="18452" name="椭圆 10253"/>
            <p:cNvSpPr>
              <a:spLocks noChangeArrowheads="1"/>
            </p:cNvSpPr>
            <p:nvPr/>
          </p:nvSpPr>
          <p:spPr bwMode="auto">
            <a:xfrm>
              <a:off x="0" y="0"/>
              <a:ext cx="952" cy="953"/>
            </a:xfrm>
            <a:prstGeom prst="ellipse">
              <a:avLst/>
            </a:prstGeom>
            <a:gradFill rotWithShape="1">
              <a:gsLst>
                <a:gs pos="0">
                  <a:schemeClr val="accent1"/>
                </a:gs>
                <a:gs pos="100000">
                  <a:srgbClr val="576869"/>
                </a:gs>
              </a:gsLst>
              <a:path path="shape">
                <a:fillToRect l="50000" t="50000" r="50000" b="50000"/>
              </a:path>
            </a:gra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18453" name="文本框 10254"/>
            <p:cNvSpPr txBox="1">
              <a:spLocks noChangeArrowheads="1"/>
            </p:cNvSpPr>
            <p:nvPr/>
          </p:nvSpPr>
          <p:spPr bwMode="auto">
            <a:xfrm>
              <a:off x="227" y="227"/>
              <a:ext cx="453"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4728" b="1"/>
                <a:t>日</a:t>
              </a:r>
            </a:p>
          </p:txBody>
        </p:sp>
      </p:grpSp>
      <p:grpSp>
        <p:nvGrpSpPr>
          <p:cNvPr id="6" name="组合 10255"/>
          <p:cNvGrpSpPr>
            <a:grpSpLocks/>
          </p:cNvGrpSpPr>
          <p:nvPr/>
        </p:nvGrpSpPr>
        <p:grpSpPr bwMode="auto">
          <a:xfrm>
            <a:off x="7539997" y="2972427"/>
            <a:ext cx="1715281" cy="1643355"/>
            <a:chOff x="0" y="0"/>
            <a:chExt cx="1179" cy="1180"/>
          </a:xfrm>
        </p:grpSpPr>
        <p:sp>
          <p:nvSpPr>
            <p:cNvPr id="18450" name="椭圆 10256"/>
            <p:cNvSpPr>
              <a:spLocks noChangeArrowheads="1"/>
            </p:cNvSpPr>
            <p:nvPr/>
          </p:nvSpPr>
          <p:spPr bwMode="auto">
            <a:xfrm>
              <a:off x="0" y="0"/>
              <a:ext cx="1179" cy="118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18451" name="文本框 10257"/>
            <p:cNvSpPr txBox="1">
              <a:spLocks noChangeArrowheads="1"/>
            </p:cNvSpPr>
            <p:nvPr/>
          </p:nvSpPr>
          <p:spPr bwMode="auto">
            <a:xfrm>
              <a:off x="318" y="227"/>
              <a:ext cx="771"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5910" b="1">
                  <a:solidFill>
                    <a:schemeClr val="bg1"/>
                  </a:solidFill>
                </a:rPr>
                <a:t>中</a:t>
              </a:r>
            </a:p>
          </p:txBody>
        </p:sp>
      </p:grpSp>
      <p:grpSp>
        <p:nvGrpSpPr>
          <p:cNvPr id="7" name="组合 10258"/>
          <p:cNvGrpSpPr>
            <a:grpSpLocks/>
          </p:cNvGrpSpPr>
          <p:nvPr/>
        </p:nvGrpSpPr>
        <p:grpSpPr bwMode="auto">
          <a:xfrm>
            <a:off x="6248453" y="3429002"/>
            <a:ext cx="1572993" cy="1502630"/>
            <a:chOff x="0" y="0"/>
            <a:chExt cx="1089" cy="1043"/>
          </a:xfrm>
        </p:grpSpPr>
        <p:sp>
          <p:nvSpPr>
            <p:cNvPr id="18448" name="椭圆 10259"/>
            <p:cNvSpPr>
              <a:spLocks noChangeArrowheads="1"/>
            </p:cNvSpPr>
            <p:nvPr/>
          </p:nvSpPr>
          <p:spPr bwMode="auto">
            <a:xfrm>
              <a:off x="0" y="0"/>
              <a:ext cx="1089" cy="1043"/>
            </a:xfrm>
            <a:prstGeom prst="ellipse">
              <a:avLst/>
            </a:prstGeom>
            <a:gradFill rotWithShape="1">
              <a:gsLst>
                <a:gs pos="0">
                  <a:schemeClr val="accent2"/>
                </a:gs>
                <a:gs pos="100000">
                  <a:srgbClr val="181847"/>
                </a:gs>
              </a:gsLst>
              <a:path path="shape">
                <a:fillToRect l="50000" t="50000" r="50000" b="50000"/>
              </a:path>
            </a:gra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18449" name="文本框 10260"/>
            <p:cNvSpPr txBox="1">
              <a:spLocks noChangeArrowheads="1"/>
            </p:cNvSpPr>
            <p:nvPr/>
          </p:nvSpPr>
          <p:spPr bwMode="auto">
            <a:xfrm>
              <a:off x="272" y="227"/>
              <a:ext cx="635"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4728" b="1">
                  <a:solidFill>
                    <a:schemeClr val="bg1"/>
                  </a:solidFill>
                </a:rPr>
                <a:t>俄</a:t>
              </a:r>
            </a:p>
          </p:txBody>
        </p:sp>
      </p:grpSp>
      <p:grpSp>
        <p:nvGrpSpPr>
          <p:cNvPr id="8" name="组合 10261"/>
          <p:cNvGrpSpPr>
            <a:grpSpLocks/>
          </p:cNvGrpSpPr>
          <p:nvPr/>
        </p:nvGrpSpPr>
        <p:grpSpPr bwMode="auto">
          <a:xfrm>
            <a:off x="8224858" y="1599576"/>
            <a:ext cx="1596447" cy="1501067"/>
            <a:chOff x="0" y="0"/>
            <a:chExt cx="1089" cy="1089"/>
          </a:xfrm>
        </p:grpSpPr>
        <p:sp>
          <p:nvSpPr>
            <p:cNvPr id="18446" name="椭圆 10262"/>
            <p:cNvSpPr>
              <a:spLocks noChangeArrowheads="1"/>
            </p:cNvSpPr>
            <p:nvPr/>
          </p:nvSpPr>
          <p:spPr bwMode="auto">
            <a:xfrm>
              <a:off x="0" y="0"/>
              <a:ext cx="1089" cy="1089"/>
            </a:xfrm>
            <a:prstGeom prst="ellipse">
              <a:avLst/>
            </a:prstGeom>
            <a:gradFill rotWithShape="1">
              <a:gsLst>
                <a:gs pos="0">
                  <a:srgbClr val="33CC33"/>
                </a:gs>
                <a:gs pos="100000">
                  <a:srgbClr val="185E18"/>
                </a:gs>
              </a:gsLst>
              <a:path path="shape">
                <a:fillToRect l="50000" t="50000" r="50000" b="50000"/>
              </a:path>
            </a:gra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773"/>
            </a:p>
          </p:txBody>
        </p:sp>
        <p:sp>
          <p:nvSpPr>
            <p:cNvPr id="18447" name="文本框 10263"/>
            <p:cNvSpPr txBox="1">
              <a:spLocks noChangeArrowheads="1"/>
            </p:cNvSpPr>
            <p:nvPr/>
          </p:nvSpPr>
          <p:spPr bwMode="auto">
            <a:xfrm>
              <a:off x="259" y="111"/>
              <a:ext cx="622"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3940" b="1">
                  <a:solidFill>
                    <a:srgbClr val="FF3300"/>
                  </a:solidFill>
                </a:rPr>
                <a:t>欧盟</a:t>
              </a:r>
            </a:p>
          </p:txBody>
        </p:sp>
      </p:grpSp>
      <p:sp>
        <p:nvSpPr>
          <p:cNvPr id="18440" name="文本框 10264"/>
          <p:cNvSpPr txBox="1">
            <a:spLocks noChangeArrowheads="1"/>
          </p:cNvSpPr>
          <p:nvPr/>
        </p:nvSpPr>
        <p:spPr bwMode="auto">
          <a:xfrm rot="-828302">
            <a:off x="3254136" y="6004269"/>
            <a:ext cx="1025729" cy="51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2758" b="1">
                <a:solidFill>
                  <a:srgbClr val="FFFF00"/>
                </a:solidFill>
                <a:latin typeface="黑体" panose="02010609060101010101" pitchFamily="49" charset="-122"/>
                <a:ea typeface="黑体" panose="02010609060101010101" pitchFamily="49" charset="-122"/>
              </a:rPr>
              <a:t>一超</a:t>
            </a:r>
          </a:p>
        </p:txBody>
      </p:sp>
      <p:sp>
        <p:nvSpPr>
          <p:cNvPr id="18441" name="文本框 10265"/>
          <p:cNvSpPr txBox="1">
            <a:spLocks noChangeArrowheads="1"/>
          </p:cNvSpPr>
          <p:nvPr/>
        </p:nvSpPr>
        <p:spPr bwMode="auto">
          <a:xfrm rot="-735886">
            <a:off x="6973969" y="5158355"/>
            <a:ext cx="1178963" cy="51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zh-CN" altLang="en-US" sz="2758" b="1">
                <a:solidFill>
                  <a:srgbClr val="FFFF00"/>
                </a:solidFill>
                <a:latin typeface="黑体" panose="02010609060101010101" pitchFamily="49" charset="-122"/>
                <a:ea typeface="黑体" panose="02010609060101010101" pitchFamily="49" charset="-122"/>
              </a:rPr>
              <a:t>多强</a:t>
            </a:r>
          </a:p>
        </p:txBody>
      </p:sp>
      <p:sp>
        <p:nvSpPr>
          <p:cNvPr id="27" name="矩形 26"/>
          <p:cNvSpPr/>
          <p:nvPr/>
        </p:nvSpPr>
        <p:spPr>
          <a:xfrm>
            <a:off x="1534164" y="1"/>
            <a:ext cx="4942576"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latin typeface="黑体" pitchFamily="49" charset="-122"/>
                <a:ea typeface="黑体" pitchFamily="49" charset="-122"/>
              </a:rPr>
              <a:t>世界多极化趋势的发展</a:t>
            </a:r>
            <a:r>
              <a:rPr lang="en-US" altLang="zh-CN" sz="3152" b="1"/>
              <a:t>】</a:t>
            </a:r>
            <a:endParaRPr lang="zh-CN" altLang="en-US" sz="3152" b="1"/>
          </a:p>
        </p:txBody>
      </p:sp>
      <p:sp>
        <p:nvSpPr>
          <p:cNvPr id="28" name="矩形 27"/>
          <p:cNvSpPr/>
          <p:nvPr/>
        </p:nvSpPr>
        <p:spPr>
          <a:xfrm>
            <a:off x="1534164" y="609809"/>
            <a:ext cx="6690694" cy="2062404"/>
          </a:xfrm>
          <a:prstGeom prst="rect">
            <a:avLst/>
          </a:prstGeom>
        </p:spPr>
        <p:txBody>
          <a:bodyPr>
            <a:spAutoFit/>
          </a:bodyPr>
          <a:lstStyle/>
          <a:p>
            <a:pPr>
              <a:defRPr/>
            </a:pPr>
            <a:r>
              <a:rPr lang="zh-CN" altLang="en-US" sz="2561" b="1"/>
              <a:t>      </a:t>
            </a:r>
            <a:r>
              <a:rPr lang="zh-CN" altLang="en-US" sz="3152" b="1" u="sng"/>
              <a:t>欧盟</a:t>
            </a:r>
            <a:r>
              <a:rPr lang="zh-CN" altLang="en-US" sz="3152" b="1"/>
              <a:t>、日本和</a:t>
            </a:r>
            <a:r>
              <a:rPr lang="zh-CN" altLang="en-US" sz="3152" b="1" u="sng"/>
              <a:t>中国</a:t>
            </a:r>
            <a:r>
              <a:rPr lang="zh-CN" altLang="en-US" sz="3152" b="1"/>
              <a:t>和俄罗斯等一些国家或国家联盟在国际和地区事务中发挥着重要作用，推动世界朝着</a:t>
            </a:r>
            <a:r>
              <a:rPr lang="zh-CN" altLang="en-US" sz="3152" b="1" u="sng">
                <a:solidFill>
                  <a:srgbClr val="FF0000"/>
                </a:solidFill>
                <a:effectLst>
                  <a:outerShdw blurRad="38100" dist="38100" dir="2700000" algn="tl">
                    <a:srgbClr val="000000">
                      <a:alpha val="43137"/>
                    </a:srgbClr>
                  </a:outerShdw>
                </a:effectLst>
              </a:rPr>
              <a:t>多极化</a:t>
            </a:r>
            <a:r>
              <a:rPr lang="zh-CN" altLang="en-US" sz="3152" b="1"/>
              <a:t>方向发展。</a:t>
            </a:r>
          </a:p>
        </p:txBody>
      </p:sp>
      <p:sp>
        <p:nvSpPr>
          <p:cNvPr id="29" name="椭圆 28"/>
          <p:cNvSpPr>
            <a:spLocks noChangeArrowheads="1"/>
          </p:cNvSpPr>
          <p:nvPr/>
        </p:nvSpPr>
        <p:spPr bwMode="auto">
          <a:xfrm>
            <a:off x="6628410" y="2134331"/>
            <a:ext cx="1400996" cy="1379105"/>
          </a:xfrm>
          <a:prstGeom prst="ellipse">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zh-CN" altLang="zh-CN" sz="2758" b="1">
              <a:solidFill>
                <a:schemeClr val="bg1"/>
              </a:solidFill>
              <a:ea typeface="黑体" panose="02010609060101010101" pitchFamily="49" charset="-122"/>
            </a:endParaRPr>
          </a:p>
        </p:txBody>
      </p:sp>
      <p:sp>
        <p:nvSpPr>
          <p:cNvPr id="30" name="文本框 11297"/>
          <p:cNvSpPr txBox="1">
            <a:spLocks noChangeArrowheads="1"/>
          </p:cNvSpPr>
          <p:nvPr/>
        </p:nvSpPr>
        <p:spPr bwMode="auto">
          <a:xfrm>
            <a:off x="6628410" y="2362618"/>
            <a:ext cx="1519830" cy="95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CN" altLang="en-US" sz="2758" b="1">
                <a:solidFill>
                  <a:schemeClr val="bg1"/>
                </a:solidFill>
              </a:rPr>
              <a:t>发展中国家</a:t>
            </a:r>
          </a:p>
        </p:txBody>
      </p:sp>
    </p:spTree>
    <p:extLst>
      <p:ext uri="{BB962C8B-B14F-4D97-AF65-F5344CB8AC3E}">
        <p14:creationId xmlns:p14="http://schemas.microsoft.com/office/powerpoint/2010/main" val="490946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linds(horizontal)">
                                      <p:cBhvr>
                                        <p:cTn id="43" dur="500"/>
                                        <p:tgtEl>
                                          <p:spTgt spid="3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ldLvl="0" animBg="1"/>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534164" y="5896380"/>
            <a:ext cx="9359778" cy="96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altLang="zh-CN" sz="2793" b="1">
                <a:solidFill>
                  <a:srgbClr val="FFE101"/>
                </a:solidFill>
                <a:effectLst>
                  <a:outerShdw blurRad="38100" dist="38100" dir="2700000" algn="tl">
                    <a:srgbClr val="C0C0C0"/>
                  </a:outerShdw>
                </a:effectLst>
                <a:latin typeface="楷体_GB2312" pitchFamily="49" charset="-122"/>
                <a:ea typeface="楷体_GB2312" pitchFamily="49" charset="-122"/>
              </a:rPr>
              <a:t>  </a:t>
            </a:r>
            <a:r>
              <a:rPr lang="zh-CN" altLang="en-US" sz="2793" b="1">
                <a:solidFill>
                  <a:srgbClr val="000000"/>
                </a:solidFill>
                <a:effectLst>
                  <a:outerShdw blurRad="38100" dist="38100" dir="2700000" algn="tl">
                    <a:srgbClr val="C0C0C0"/>
                  </a:outerShdw>
                </a:effectLst>
                <a:latin typeface="楷体_GB2312" pitchFamily="49" charset="-122"/>
                <a:ea typeface="楷体_GB2312" pitchFamily="49" charset="-122"/>
              </a:rPr>
              <a:t>星期四上午，科索沃首府普里什蒂纳最大的军营附近的居民区遭空袭后冒出浓烟 </a:t>
            </a:r>
          </a:p>
        </p:txBody>
      </p:sp>
      <p:pic>
        <p:nvPicPr>
          <p:cNvPr id="33795" name="Picture 3" descr="032508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194" y="7819"/>
            <a:ext cx="9699083" cy="577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58201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slide(fromBottom)">
                                      <p:cBhvr>
                                        <p:cTn id="7" dur="500"/>
                                        <p:tgtEl>
                                          <p:spTgt spid="33795"/>
                                        </p:tgtEl>
                                      </p:cBhvr>
                                    </p:animEffect>
                                  </p:childTnLst>
                                </p:cTn>
                              </p:par>
                              <p:par>
                                <p:cTn id="8" presetID="54" presetClass="entr" presetSubtype="0" accel="100000" fill="hold" grpId="0" nodeType="withEffect">
                                  <p:stCondLst>
                                    <p:cond delay="0"/>
                                  </p:stCondLst>
                                  <p:childTnLst>
                                    <p:set>
                                      <p:cBhvr>
                                        <p:cTn id="9" dur="1" fill="hold">
                                          <p:stCondLst>
                                            <p:cond delay="0"/>
                                          </p:stCondLst>
                                        </p:cTn>
                                        <p:tgtEl>
                                          <p:spTgt spid="33794"/>
                                        </p:tgtEl>
                                        <p:attrNameLst>
                                          <p:attrName>style.visibility</p:attrName>
                                        </p:attrNameLst>
                                      </p:cBhvr>
                                      <p:to>
                                        <p:strVal val="visible"/>
                                      </p:to>
                                    </p:set>
                                    <p:anim calcmode="lin" valueType="num">
                                      <p:cBhvr>
                                        <p:cTn id="10" dur="500" fill="hold"/>
                                        <p:tgtEl>
                                          <p:spTgt spid="33794"/>
                                        </p:tgtEl>
                                        <p:attrNameLst>
                                          <p:attrName>ppt_w</p:attrName>
                                        </p:attrNameLst>
                                      </p:cBhvr>
                                      <p:tavLst>
                                        <p:tav tm="0">
                                          <p:val>
                                            <p:strVal val="#ppt_w*0.05"/>
                                          </p:val>
                                        </p:tav>
                                        <p:tav tm="100000">
                                          <p:val>
                                            <p:strVal val="#ppt_w"/>
                                          </p:val>
                                        </p:tav>
                                      </p:tavLst>
                                    </p:anim>
                                    <p:anim calcmode="lin" valueType="num">
                                      <p:cBhvr>
                                        <p:cTn id="11" dur="500" fill="hold"/>
                                        <p:tgtEl>
                                          <p:spTgt spid="33794"/>
                                        </p:tgtEl>
                                        <p:attrNameLst>
                                          <p:attrName>ppt_h</p:attrName>
                                        </p:attrNameLst>
                                      </p:cBhvr>
                                      <p:tavLst>
                                        <p:tav tm="0">
                                          <p:val>
                                            <p:strVal val="#ppt_h"/>
                                          </p:val>
                                        </p:tav>
                                        <p:tav tm="100000">
                                          <p:val>
                                            <p:strVal val="#ppt_h"/>
                                          </p:val>
                                        </p:tav>
                                      </p:tavLst>
                                    </p:anim>
                                    <p:anim calcmode="lin" valueType="num">
                                      <p:cBhvr>
                                        <p:cTn id="12" dur="500" fill="hold"/>
                                        <p:tgtEl>
                                          <p:spTgt spid="33794"/>
                                        </p:tgtEl>
                                        <p:attrNameLst>
                                          <p:attrName>ppt_x</p:attrName>
                                        </p:attrNameLst>
                                      </p:cBhvr>
                                      <p:tavLst>
                                        <p:tav tm="0">
                                          <p:val>
                                            <p:strVal val="#ppt_x-.2"/>
                                          </p:val>
                                        </p:tav>
                                        <p:tav tm="100000">
                                          <p:val>
                                            <p:strVal val="#ppt_x"/>
                                          </p:val>
                                        </p:tav>
                                      </p:tavLst>
                                    </p:anim>
                                    <p:anim calcmode="lin" valueType="num">
                                      <p:cBhvr>
                                        <p:cTn id="13" dur="500" fill="hold"/>
                                        <p:tgtEl>
                                          <p:spTgt spid="33794"/>
                                        </p:tgtEl>
                                        <p:attrNameLst>
                                          <p:attrName>ppt_y</p:attrName>
                                        </p:attrNameLst>
                                      </p:cBhvr>
                                      <p:tavLst>
                                        <p:tav tm="0">
                                          <p:val>
                                            <p:strVal val="#ppt_y"/>
                                          </p:val>
                                        </p:tav>
                                        <p:tav tm="100000">
                                          <p:val>
                                            <p:strVal val="#ppt_y"/>
                                          </p:val>
                                        </p:tav>
                                      </p:tavLst>
                                    </p:anim>
                                    <p:animEffect transition="in" filter="fade">
                                      <p:cBhvr>
                                        <p:cTn id="14"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05081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509006" y="340868"/>
            <a:ext cx="4511019" cy="615124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9" name="Picture 5" descr="0508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825" y="340868"/>
            <a:ext cx="7040943" cy="630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0508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194" y="411231"/>
            <a:ext cx="7904057" cy="589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bfzn_007">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91882" y="5466797"/>
            <a:ext cx="1006966" cy="9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811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additive="base">
                                        <p:cTn id="7" dur="500" fill="hold"/>
                                        <p:tgtEl>
                                          <p:spTgt spid="77828"/>
                                        </p:tgtEl>
                                        <p:attrNameLst>
                                          <p:attrName>ppt_x</p:attrName>
                                        </p:attrNameLst>
                                      </p:cBhvr>
                                      <p:tavLst>
                                        <p:tav tm="0">
                                          <p:val>
                                            <p:strVal val="0-#ppt_w/2"/>
                                          </p:val>
                                        </p:tav>
                                        <p:tav tm="100000">
                                          <p:val>
                                            <p:strVal val="#ppt_x"/>
                                          </p:val>
                                        </p:tav>
                                      </p:tavLst>
                                    </p:anim>
                                    <p:anim calcmode="lin" valueType="num">
                                      <p:cBhvr additive="base">
                                        <p:cTn id="8" dur="500" fill="hold"/>
                                        <p:tgtEl>
                                          <p:spTgt spid="778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xit" presetSubtype="2" fill="hold" nodeType="afterEffect">
                                  <p:stCondLst>
                                    <p:cond delay="3000"/>
                                  </p:stCondLst>
                                  <p:childTnLst>
                                    <p:anim calcmode="lin" valueType="num">
                                      <p:cBhvr additive="base">
                                        <p:cTn id="11" dur="1000"/>
                                        <p:tgtEl>
                                          <p:spTgt spid="77828"/>
                                        </p:tgtEl>
                                        <p:attrNameLst>
                                          <p:attrName>ppt_x</p:attrName>
                                        </p:attrNameLst>
                                      </p:cBhvr>
                                      <p:tavLst>
                                        <p:tav tm="0">
                                          <p:val>
                                            <p:strVal val="ppt_x"/>
                                          </p:val>
                                        </p:tav>
                                        <p:tav tm="100000">
                                          <p:val>
                                            <p:strVal val="1+ppt_w/2"/>
                                          </p:val>
                                        </p:tav>
                                      </p:tavLst>
                                    </p:anim>
                                    <p:anim calcmode="lin" valueType="num">
                                      <p:cBhvr additive="base">
                                        <p:cTn id="12" dur="1000"/>
                                        <p:tgtEl>
                                          <p:spTgt spid="77828"/>
                                        </p:tgtEl>
                                        <p:attrNameLst>
                                          <p:attrName>ppt_y</p:attrName>
                                        </p:attrNameLst>
                                      </p:cBhvr>
                                      <p:tavLst>
                                        <p:tav tm="0">
                                          <p:val>
                                            <p:strVal val="ppt_y"/>
                                          </p:val>
                                        </p:tav>
                                        <p:tav tm="100000">
                                          <p:val>
                                            <p:strVal val="ppt_y"/>
                                          </p:val>
                                        </p:tav>
                                      </p:tavLst>
                                    </p:anim>
                                    <p:set>
                                      <p:cBhvr>
                                        <p:cTn id="13" dur="1" fill="hold">
                                          <p:stCondLst>
                                            <p:cond delay="999"/>
                                          </p:stCondLst>
                                        </p:cTn>
                                        <p:tgtEl>
                                          <p:spTgt spid="77828"/>
                                        </p:tgtEl>
                                        <p:attrNameLst>
                                          <p:attrName>style.visibility</p:attrName>
                                        </p:attrNameLst>
                                      </p:cBhvr>
                                      <p:to>
                                        <p:strVal val="hidden"/>
                                      </p:to>
                                    </p:set>
                                  </p:childTnLst>
                                </p:cTn>
                              </p:par>
                            </p:childTnLst>
                          </p:cTn>
                        </p:par>
                        <p:par>
                          <p:cTn id="14" fill="hold" nodeType="afterGroup">
                            <p:stCondLst>
                              <p:cond delay="4500"/>
                            </p:stCondLst>
                            <p:childTnLst>
                              <p:par>
                                <p:cTn id="15" presetID="2" presetClass="entr" presetSubtype="8" fill="hold" nodeType="afterEffect">
                                  <p:stCondLst>
                                    <p:cond delay="0"/>
                                  </p:stCondLst>
                                  <p:childTnLst>
                                    <p:set>
                                      <p:cBhvr>
                                        <p:cTn id="16" dur="1" fill="hold">
                                          <p:stCondLst>
                                            <p:cond delay="0"/>
                                          </p:stCondLst>
                                        </p:cTn>
                                        <p:tgtEl>
                                          <p:spTgt spid="77829"/>
                                        </p:tgtEl>
                                        <p:attrNameLst>
                                          <p:attrName>style.visibility</p:attrName>
                                        </p:attrNameLst>
                                      </p:cBhvr>
                                      <p:to>
                                        <p:strVal val="visible"/>
                                      </p:to>
                                    </p:set>
                                    <p:anim calcmode="lin" valueType="num">
                                      <p:cBhvr additive="base">
                                        <p:cTn id="17" dur="500" fill="hold"/>
                                        <p:tgtEl>
                                          <p:spTgt spid="77829"/>
                                        </p:tgtEl>
                                        <p:attrNameLst>
                                          <p:attrName>ppt_x</p:attrName>
                                        </p:attrNameLst>
                                      </p:cBhvr>
                                      <p:tavLst>
                                        <p:tav tm="0">
                                          <p:val>
                                            <p:strVal val="0-#ppt_w/2"/>
                                          </p:val>
                                        </p:tav>
                                        <p:tav tm="100000">
                                          <p:val>
                                            <p:strVal val="#ppt_x"/>
                                          </p:val>
                                        </p:tav>
                                      </p:tavLst>
                                    </p:anim>
                                    <p:anim calcmode="lin" valueType="num">
                                      <p:cBhvr additive="base">
                                        <p:cTn id="18" dur="500" fill="hold"/>
                                        <p:tgtEl>
                                          <p:spTgt spid="7782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0"/>
                            </p:stCondLst>
                            <p:childTnLst>
                              <p:par>
                                <p:cTn id="20" presetID="2" presetClass="exit" presetSubtype="2" fill="hold" nodeType="afterEffect">
                                  <p:stCondLst>
                                    <p:cond delay="3000"/>
                                  </p:stCondLst>
                                  <p:childTnLst>
                                    <p:anim calcmode="lin" valueType="num">
                                      <p:cBhvr additive="base">
                                        <p:cTn id="21" dur="500"/>
                                        <p:tgtEl>
                                          <p:spTgt spid="77829"/>
                                        </p:tgtEl>
                                        <p:attrNameLst>
                                          <p:attrName>ppt_x</p:attrName>
                                        </p:attrNameLst>
                                      </p:cBhvr>
                                      <p:tavLst>
                                        <p:tav tm="0">
                                          <p:val>
                                            <p:strVal val="ppt_x"/>
                                          </p:val>
                                        </p:tav>
                                        <p:tav tm="100000">
                                          <p:val>
                                            <p:strVal val="1+ppt_w/2"/>
                                          </p:val>
                                        </p:tav>
                                      </p:tavLst>
                                    </p:anim>
                                    <p:anim calcmode="lin" valueType="num">
                                      <p:cBhvr additive="base">
                                        <p:cTn id="22" dur="500"/>
                                        <p:tgtEl>
                                          <p:spTgt spid="77829"/>
                                        </p:tgtEl>
                                        <p:attrNameLst>
                                          <p:attrName>ppt_y</p:attrName>
                                        </p:attrNameLst>
                                      </p:cBhvr>
                                      <p:tavLst>
                                        <p:tav tm="0">
                                          <p:val>
                                            <p:strVal val="ppt_y"/>
                                          </p:val>
                                        </p:tav>
                                        <p:tav tm="100000">
                                          <p:val>
                                            <p:strVal val="ppt_y"/>
                                          </p:val>
                                        </p:tav>
                                      </p:tavLst>
                                    </p:anim>
                                    <p:set>
                                      <p:cBhvr>
                                        <p:cTn id="23" dur="1" fill="hold">
                                          <p:stCondLst>
                                            <p:cond delay="499"/>
                                          </p:stCondLst>
                                        </p:cTn>
                                        <p:tgtEl>
                                          <p:spTgt spid="77829"/>
                                        </p:tgtEl>
                                        <p:attrNameLst>
                                          <p:attrName>style.visibility</p:attrName>
                                        </p:attrNameLst>
                                      </p:cBhvr>
                                      <p:to>
                                        <p:strVal val="hidden"/>
                                      </p:to>
                                    </p:set>
                                  </p:childTnLst>
                                </p:cTn>
                              </p:par>
                            </p:childTnLst>
                          </p:cTn>
                        </p:par>
                        <p:par>
                          <p:cTn id="24" fill="hold" nodeType="afterGroup">
                            <p:stCondLst>
                              <p:cond delay="8500"/>
                            </p:stCondLst>
                            <p:childTnLst>
                              <p:par>
                                <p:cTn id="25" presetID="2" presetClass="entr" presetSubtype="8" fill="hold" nodeType="afterEffect">
                                  <p:stCondLst>
                                    <p:cond delay="0"/>
                                  </p:stCondLst>
                                  <p:childTnLst>
                                    <p:set>
                                      <p:cBhvr>
                                        <p:cTn id="26" dur="1" fill="hold">
                                          <p:stCondLst>
                                            <p:cond delay="0"/>
                                          </p:stCondLst>
                                        </p:cTn>
                                        <p:tgtEl>
                                          <p:spTgt spid="77830"/>
                                        </p:tgtEl>
                                        <p:attrNameLst>
                                          <p:attrName>style.visibility</p:attrName>
                                        </p:attrNameLst>
                                      </p:cBhvr>
                                      <p:to>
                                        <p:strVal val="visible"/>
                                      </p:to>
                                    </p:set>
                                    <p:anim calcmode="lin" valueType="num">
                                      <p:cBhvr additive="base">
                                        <p:cTn id="27" dur="500" fill="hold"/>
                                        <p:tgtEl>
                                          <p:spTgt spid="77830"/>
                                        </p:tgtEl>
                                        <p:attrNameLst>
                                          <p:attrName>ppt_x</p:attrName>
                                        </p:attrNameLst>
                                      </p:cBhvr>
                                      <p:tavLst>
                                        <p:tav tm="0">
                                          <p:val>
                                            <p:strVal val="0-#ppt_w/2"/>
                                          </p:val>
                                        </p:tav>
                                        <p:tav tm="100000">
                                          <p:val>
                                            <p:strVal val="#ppt_x"/>
                                          </p:val>
                                        </p:tav>
                                      </p:tavLst>
                                    </p:anim>
                                    <p:anim calcmode="lin" valueType="num">
                                      <p:cBhvr additive="base">
                                        <p:cTn id="28" dur="500" fill="hold"/>
                                        <p:tgtEl>
                                          <p:spTgt spid="778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高喊反美口号"/>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34164" y="7819"/>
            <a:ext cx="9123674" cy="507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1534164" y="5034829"/>
            <a:ext cx="9123674" cy="1834117"/>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kumimoji="1" lang="en-US" altLang="zh-CN" sz="2793" b="1">
                <a:solidFill>
                  <a:srgbClr val="000000"/>
                </a:solidFill>
                <a:latin typeface="华文中宋" panose="02010600040101010101" pitchFamily="2" charset="-122"/>
                <a:ea typeface="华文中宋" panose="02010600040101010101" pitchFamily="2" charset="-122"/>
              </a:rPr>
              <a:t>5</a:t>
            </a:r>
            <a:r>
              <a:rPr kumimoji="1" lang="zh-CN" altLang="en-US" sz="2793" b="1">
                <a:solidFill>
                  <a:srgbClr val="000000"/>
                </a:solidFill>
                <a:latin typeface="华文中宋" panose="02010600040101010101" pitchFamily="2" charset="-122"/>
                <a:ea typeface="华文中宋" panose="02010600040101010101" pitchFamily="2" charset="-122"/>
              </a:rPr>
              <a:t>月</a:t>
            </a:r>
            <a:r>
              <a:rPr kumimoji="1" lang="en-US" altLang="zh-CN" sz="2793" b="1">
                <a:solidFill>
                  <a:srgbClr val="000000"/>
                </a:solidFill>
                <a:latin typeface="华文中宋" panose="02010600040101010101" pitchFamily="2" charset="-122"/>
                <a:ea typeface="华文中宋" panose="02010600040101010101" pitchFamily="2" charset="-122"/>
              </a:rPr>
              <a:t>8</a:t>
            </a:r>
            <a:r>
              <a:rPr kumimoji="1" lang="zh-CN" altLang="en-US" sz="2793" b="1">
                <a:solidFill>
                  <a:srgbClr val="000000"/>
                </a:solidFill>
                <a:latin typeface="华文中宋" panose="02010600040101010101" pitchFamily="2" charset="-122"/>
                <a:ea typeface="华文中宋" panose="02010600040101010101" pitchFamily="2" charset="-122"/>
              </a:rPr>
              <a:t>日，以美国为首的北约悍然用导弹袭击了中国驻南联盟大使馆，导致</a:t>
            </a:r>
            <a:r>
              <a:rPr kumimoji="1" lang="en-US" altLang="zh-CN" sz="2793" b="1">
                <a:solidFill>
                  <a:srgbClr val="000000"/>
                </a:solidFill>
                <a:latin typeface="华文中宋" panose="02010600040101010101" pitchFamily="2" charset="-122"/>
                <a:ea typeface="华文中宋" panose="02010600040101010101" pitchFamily="2" charset="-122"/>
              </a:rPr>
              <a:t>3</a:t>
            </a:r>
            <a:r>
              <a:rPr kumimoji="1" lang="zh-CN" altLang="en-US" sz="2793" b="1">
                <a:solidFill>
                  <a:srgbClr val="000000"/>
                </a:solidFill>
                <a:latin typeface="华文中宋" panose="02010600040101010101" pitchFamily="2" charset="-122"/>
                <a:ea typeface="华文中宋" panose="02010600040101010101" pitchFamily="2" charset="-122"/>
              </a:rPr>
              <a:t>人死亡、多人受伤和馆舍的毁坏，制造了世界外交史上罕见的重大事件，严重侵犯了中国的主权，激起了中国人民的极大愤慨。</a:t>
            </a:r>
          </a:p>
        </p:txBody>
      </p:sp>
    </p:spTree>
    <p:extLst>
      <p:ext uri="{BB962C8B-B14F-4D97-AF65-F5344CB8AC3E}">
        <p14:creationId xmlns:p14="http://schemas.microsoft.com/office/powerpoint/2010/main" val="264176461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5843"/>
                                        </p:tgtEl>
                                        <p:attrNameLst>
                                          <p:attrName>style.visibility</p:attrName>
                                        </p:attrNameLst>
                                      </p:cBhvr>
                                      <p:to>
                                        <p:strVal val="visible"/>
                                      </p:to>
                                    </p:set>
                                    <p:anim by="(-#ppt_w*2)" calcmode="lin" valueType="num">
                                      <p:cBhvr rctx="PPT">
                                        <p:cTn id="13" dur="250" autoRev="1" fill="hold">
                                          <p:stCondLst>
                                            <p:cond delay="0"/>
                                          </p:stCondLst>
                                        </p:cTn>
                                        <p:tgtEl>
                                          <p:spTgt spid="35843"/>
                                        </p:tgtEl>
                                        <p:attrNameLst>
                                          <p:attrName>ppt_w</p:attrName>
                                        </p:attrNameLst>
                                      </p:cBhvr>
                                    </p:anim>
                                    <p:anim by="(#ppt_w*0.50)" calcmode="lin" valueType="num">
                                      <p:cBhvr>
                                        <p:cTn id="14" dur="250" decel="50000" autoRev="1" fill="hold">
                                          <p:stCondLst>
                                            <p:cond delay="0"/>
                                          </p:stCondLst>
                                        </p:cTn>
                                        <p:tgtEl>
                                          <p:spTgt spid="35843"/>
                                        </p:tgtEl>
                                        <p:attrNameLst>
                                          <p:attrName>ppt_x</p:attrName>
                                        </p:attrNameLst>
                                      </p:cBhvr>
                                    </p:anim>
                                    <p:anim from="(-#ppt_h/2)" to="(#ppt_y)" calcmode="lin" valueType="num">
                                      <p:cBhvr>
                                        <p:cTn id="15" dur="500" fill="hold">
                                          <p:stCondLst>
                                            <p:cond delay="0"/>
                                          </p:stCondLst>
                                        </p:cTn>
                                        <p:tgtEl>
                                          <p:spTgt spid="35843"/>
                                        </p:tgtEl>
                                        <p:attrNameLst>
                                          <p:attrName>ppt_y</p:attrName>
                                        </p:attrNameLst>
                                      </p:cBhvr>
                                    </p:anim>
                                    <p:animRot by="21600000">
                                      <p:cBhvr>
                                        <p:cTn id="16" dur="500" fill="hold">
                                          <p:stCondLst>
                                            <p:cond delay="0"/>
                                          </p:stCondLst>
                                        </p:cTn>
                                        <p:tgtEl>
                                          <p:spTgt spid="358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534164" y="5871362"/>
            <a:ext cx="9123674" cy="70988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zh-CN" altLang="en-US" sz="3991" b="1">
                <a:solidFill>
                  <a:srgbClr val="000000"/>
                </a:solidFill>
                <a:effectLst>
                  <a:outerShdw blurRad="38100" dist="38100" dir="2700000" algn="tl">
                    <a:srgbClr val="C0C0C0"/>
                  </a:outerShdw>
                </a:effectLst>
                <a:latin typeface="华文中宋" panose="02010600040101010101" pitchFamily="2" charset="-122"/>
                <a:ea typeface="华文中宋" panose="02010600040101010101" pitchFamily="2" charset="-122"/>
              </a:rPr>
              <a:t>化做废墟的中国驻南斯拉夫大使馆</a:t>
            </a:r>
            <a:r>
              <a:rPr lang="zh-CN" altLang="en-US" sz="3592">
                <a:solidFill>
                  <a:srgbClr val="000000"/>
                </a:solidFill>
                <a:effectLst>
                  <a:outerShdw blurRad="38100" dist="38100" dir="2700000" algn="tl">
                    <a:srgbClr val="C0C0C0"/>
                  </a:outerShdw>
                </a:effectLst>
                <a:latin typeface="华文新魏" panose="02010800040101010101" pitchFamily="2" charset="-122"/>
                <a:ea typeface="华文新魏" panose="02010800040101010101" pitchFamily="2" charset="-122"/>
              </a:rPr>
              <a:t> </a:t>
            </a:r>
          </a:p>
        </p:txBody>
      </p:sp>
      <p:pic>
        <p:nvPicPr>
          <p:cNvPr id="43011" name="Picture 3" descr="废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164" y="7820"/>
            <a:ext cx="4490692" cy="586354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3012" name="Picture 4" descr="040618180731tufeixu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20" y="7820"/>
            <a:ext cx="4562618" cy="586354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735580"/>
      </p:ext>
    </p:extLst>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u=1332528920,4210284288&amp;gp=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046" y="986640"/>
            <a:ext cx="2406399" cy="308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u=535394854,2646539174&amp;gp=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676" y="986640"/>
            <a:ext cx="2406398" cy="317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u=4097233363,1965296029&amp;gp=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956" y="986640"/>
            <a:ext cx="2406399" cy="315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2287825" y="4650181"/>
            <a:ext cx="2515851" cy="71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3991" b="1">
                <a:solidFill>
                  <a:srgbClr val="000000"/>
                </a:solidFill>
              </a:rPr>
              <a:t>许杏虎</a:t>
            </a:r>
          </a:p>
        </p:txBody>
      </p:sp>
      <p:sp>
        <p:nvSpPr>
          <p:cNvPr id="37894" name="Text Box 6"/>
          <p:cNvSpPr txBox="1">
            <a:spLocks noChangeArrowheads="1"/>
          </p:cNvSpPr>
          <p:nvPr/>
        </p:nvSpPr>
        <p:spPr bwMode="auto">
          <a:xfrm>
            <a:off x="5305595" y="4650181"/>
            <a:ext cx="1940442" cy="71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3991" b="1">
                <a:solidFill>
                  <a:srgbClr val="000000"/>
                </a:solidFill>
              </a:rPr>
              <a:t>朱颖</a:t>
            </a:r>
          </a:p>
        </p:txBody>
      </p:sp>
      <p:sp>
        <p:nvSpPr>
          <p:cNvPr id="37895" name="Text Box 7"/>
          <p:cNvSpPr txBox="1">
            <a:spLocks noChangeArrowheads="1"/>
          </p:cNvSpPr>
          <p:nvPr/>
        </p:nvSpPr>
        <p:spPr bwMode="auto">
          <a:xfrm>
            <a:off x="8107587" y="4650181"/>
            <a:ext cx="2550251" cy="71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3991" b="1">
                <a:solidFill>
                  <a:srgbClr val="000000"/>
                </a:solidFill>
              </a:rPr>
              <a:t>邵云环</a:t>
            </a:r>
          </a:p>
        </p:txBody>
      </p:sp>
      <p:pic>
        <p:nvPicPr>
          <p:cNvPr id="44040" name="Picture 8" descr="bfzn_007">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44546" y="5891689"/>
            <a:ext cx="1006966" cy="9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872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a:hlinkClick r:id="rId2" action="ppaction://hlinksldjump"/>
          </p:cNvPr>
          <p:cNvSpPr>
            <a:spLocks noChangeArrowheads="1"/>
          </p:cNvSpPr>
          <p:nvPr/>
        </p:nvSpPr>
        <p:spPr bwMode="auto">
          <a:xfrm>
            <a:off x="1992313" y="549275"/>
            <a:ext cx="84502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zh-CN" altLang="en-US" sz="3200" b="1" dirty="0">
                <a:latin typeface="宋体" panose="02010600030101010101" pitchFamily="2" charset="-122"/>
              </a:rPr>
              <a:t>＊东欧剧变和苏联解体，使美国成为世界上惟一的超级大国，</a:t>
            </a:r>
            <a:r>
              <a:rPr kumimoji="1" lang="zh-CN" altLang="en-US" sz="3200" i="1" u="sng" dirty="0">
                <a:solidFill>
                  <a:srgbClr val="EC1423"/>
                </a:solidFill>
                <a:latin typeface="华文新魏" panose="02010800040101010101" pitchFamily="2" charset="-122"/>
                <a:ea typeface="华文新魏" panose="02010800040101010101" pitchFamily="2" charset="-122"/>
                <a:hlinkClick r:id="rId3" action="ppaction://hlinksldjump"/>
              </a:rPr>
              <a:t>美国企图称霸世界</a:t>
            </a:r>
            <a:r>
              <a:rPr kumimoji="1" lang="zh-CN" altLang="en-US" sz="3200" b="1" dirty="0">
                <a:latin typeface="宋体" panose="02010600030101010101" pitchFamily="2" charset="-122"/>
              </a:rPr>
              <a:t>；</a:t>
            </a:r>
            <a:r>
              <a:rPr kumimoji="1" lang="zh-CN" altLang="en-US" sz="3200" dirty="0">
                <a:latin typeface="Arial" panose="020B0604020202020204" pitchFamily="34" charset="0"/>
              </a:rPr>
              <a:t> </a:t>
            </a:r>
          </a:p>
        </p:txBody>
      </p:sp>
      <p:sp>
        <p:nvSpPr>
          <p:cNvPr id="134148" name="Rectangle 4"/>
          <p:cNvSpPr>
            <a:spLocks noChangeArrowheads="1"/>
          </p:cNvSpPr>
          <p:nvPr/>
        </p:nvSpPr>
        <p:spPr bwMode="auto">
          <a:xfrm>
            <a:off x="1847850" y="1641475"/>
            <a:ext cx="84963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zh-CN" altLang="en-US" sz="2800" b="1" dirty="0">
                <a:latin typeface="Arial" panose="020B0604020202020204" pitchFamily="34" charset="0"/>
              </a:rPr>
              <a:t>＊冷战结束后，</a:t>
            </a:r>
            <a:r>
              <a:rPr kumimoji="1" lang="zh-CN" altLang="en-US" sz="2800" b="1" dirty="0">
                <a:latin typeface="Arial" panose="020B0604020202020204" pitchFamily="34" charset="0"/>
                <a:hlinkClick r:id="rId4" action="ppaction://hlinksldjump"/>
              </a:rPr>
              <a:t>俄罗斯</a:t>
            </a:r>
            <a:r>
              <a:rPr kumimoji="1" lang="zh-CN" altLang="en-US" sz="2800" b="1" dirty="0">
                <a:latin typeface="Arial" panose="020B0604020202020204" pitchFamily="34" charset="0"/>
              </a:rPr>
              <a:t>出现了严重的经济政治问题，但它继续作为一个统一的拥有足以毁灭美国的军事力量而存在； </a:t>
            </a:r>
          </a:p>
        </p:txBody>
      </p:sp>
      <p:sp>
        <p:nvSpPr>
          <p:cNvPr id="134149" name="Rectangle 5"/>
          <p:cNvSpPr>
            <a:spLocks noChangeArrowheads="1"/>
          </p:cNvSpPr>
          <p:nvPr/>
        </p:nvSpPr>
        <p:spPr bwMode="auto">
          <a:xfrm>
            <a:off x="1847850" y="2805113"/>
            <a:ext cx="8497888"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en-US" altLang="zh-CN" sz="2400" b="1" dirty="0">
                <a:latin typeface="Arial" panose="020B0604020202020204" pitchFamily="34" charset="0"/>
              </a:rPr>
              <a:t> </a:t>
            </a:r>
            <a:r>
              <a:rPr kumimoji="1" lang="zh-CN" altLang="en-US" sz="2800" b="1" dirty="0">
                <a:latin typeface="Arial" panose="020B0604020202020204" pitchFamily="34" charset="0"/>
              </a:rPr>
              <a:t>＊</a:t>
            </a:r>
            <a:r>
              <a:rPr kumimoji="1" lang="en-US" altLang="zh-CN" sz="2800" b="1" dirty="0">
                <a:latin typeface="Arial" panose="020B0604020202020204" pitchFamily="34" charset="0"/>
              </a:rPr>
              <a:t>20</a:t>
            </a:r>
            <a:r>
              <a:rPr kumimoji="1" lang="zh-CN" altLang="en-US" sz="2800" b="1" dirty="0">
                <a:latin typeface="Arial" panose="020B0604020202020204" pitchFamily="34" charset="0"/>
              </a:rPr>
              <a:t>世纪</a:t>
            </a:r>
            <a:r>
              <a:rPr kumimoji="1" lang="en-US" altLang="zh-CN" sz="2800" b="1" dirty="0">
                <a:latin typeface="Arial" panose="020B0604020202020204" pitchFamily="34" charset="0"/>
              </a:rPr>
              <a:t>70</a:t>
            </a:r>
            <a:r>
              <a:rPr kumimoji="1" lang="zh-CN" altLang="en-US" sz="2800" b="1" dirty="0">
                <a:latin typeface="Arial" panose="020B0604020202020204" pitchFamily="34" charset="0"/>
              </a:rPr>
              <a:t>年代以来，欧共体和</a:t>
            </a:r>
            <a:r>
              <a:rPr kumimoji="1" lang="zh-CN" altLang="en-US" sz="2800" b="1" dirty="0">
                <a:latin typeface="Arial" panose="020B0604020202020204" pitchFamily="34" charset="0"/>
                <a:hlinkClick r:id="rId5" action="ppaction://hlinksldjump"/>
              </a:rPr>
              <a:t>日本</a:t>
            </a:r>
            <a:r>
              <a:rPr kumimoji="1" lang="zh-CN" altLang="en-US" sz="2800" b="1" dirty="0">
                <a:latin typeface="Arial" panose="020B0604020202020204" pitchFamily="34" charset="0"/>
              </a:rPr>
              <a:t>经济发展速度加快，在很多经济领域赶上或超过美国，它们不愿意像过去一样受美国的控制，</a:t>
            </a:r>
            <a:r>
              <a:rPr kumimoji="1" lang="zh-CN" altLang="en-US" sz="2800" b="1" i="1" u="sng" dirty="0">
                <a:latin typeface="Arial" panose="020B0604020202020204" pitchFamily="34" charset="0"/>
                <a:ea typeface="方正姚体" panose="02010601030101010101" pitchFamily="2" charset="-122"/>
                <a:hlinkClick r:id="rId6" action="ppaction://hlinksldjump"/>
              </a:rPr>
              <a:t>西欧</a:t>
            </a:r>
            <a:r>
              <a:rPr kumimoji="1" lang="zh-CN" altLang="en-US" sz="2800" b="1" dirty="0">
                <a:latin typeface="Arial" panose="020B0604020202020204" pitchFamily="34" charset="0"/>
              </a:rPr>
              <a:t>、日本和美国竞争激烈，资本主义世界出现了美、日、西欧三足鼎立的局面；</a:t>
            </a:r>
            <a:r>
              <a:rPr kumimoji="1" lang="zh-CN" altLang="en-US" sz="2800" dirty="0">
                <a:latin typeface="Arial" panose="020B0604020202020204" pitchFamily="34" charset="0"/>
              </a:rPr>
              <a:t> </a:t>
            </a:r>
          </a:p>
        </p:txBody>
      </p:sp>
      <p:sp>
        <p:nvSpPr>
          <p:cNvPr id="134150" name="Rectangle 6"/>
          <p:cNvSpPr>
            <a:spLocks noChangeArrowheads="1"/>
          </p:cNvSpPr>
          <p:nvPr/>
        </p:nvSpPr>
        <p:spPr bwMode="auto">
          <a:xfrm>
            <a:off x="1774826" y="4879975"/>
            <a:ext cx="842486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omic Sans MS" panose="030F0702030302020204" pitchFamily="66" charset="0"/>
                <a:ea typeface="宋体" panose="02010600030101010101" pitchFamily="2" charset="-122"/>
              </a:defRPr>
            </a:lvl1pPr>
            <a:lvl2pPr marL="742950" indent="-285750">
              <a:defRPr>
                <a:solidFill>
                  <a:schemeClr val="tx1"/>
                </a:solidFill>
                <a:latin typeface="Comic Sans MS" panose="030F0702030302020204" pitchFamily="66" charset="0"/>
                <a:ea typeface="宋体" panose="02010600030101010101" pitchFamily="2" charset="-122"/>
              </a:defRPr>
            </a:lvl2pPr>
            <a:lvl3pPr marL="1143000" indent="-228600">
              <a:defRPr>
                <a:solidFill>
                  <a:schemeClr val="tx1"/>
                </a:solidFill>
                <a:latin typeface="Comic Sans MS" panose="030F0702030302020204" pitchFamily="66" charset="0"/>
                <a:ea typeface="宋体" panose="02010600030101010101" pitchFamily="2" charset="-122"/>
              </a:defRPr>
            </a:lvl3pPr>
            <a:lvl4pPr marL="1600200" indent="-228600">
              <a:defRPr>
                <a:solidFill>
                  <a:schemeClr val="tx1"/>
                </a:solidFill>
                <a:latin typeface="Comic Sans MS" panose="030F0702030302020204" pitchFamily="66" charset="0"/>
                <a:ea typeface="宋体" panose="02010600030101010101" pitchFamily="2" charset="-122"/>
              </a:defRPr>
            </a:lvl4pPr>
            <a:lvl5pPr marL="2057400" indent="-228600">
              <a:defRPr>
                <a:solidFill>
                  <a:schemeClr val="tx1"/>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mic Sans MS" panose="030F0702030302020204" pitchFamily="66" charset="0"/>
                <a:ea typeface="宋体" panose="02010600030101010101" pitchFamily="2" charset="-122"/>
              </a:defRPr>
            </a:lvl9pPr>
          </a:lstStyle>
          <a:p>
            <a:pPr eaLnBrk="1" hangingPunct="1"/>
            <a:r>
              <a:rPr kumimoji="1" lang="zh-CN" altLang="en-US" sz="2800" b="1" dirty="0">
                <a:latin typeface="Arial" panose="020B0604020202020204" pitchFamily="34" charset="0"/>
              </a:rPr>
              <a:t>＊</a:t>
            </a:r>
            <a:r>
              <a:rPr kumimoji="1" lang="zh-CN" altLang="en-US" sz="2800" b="1" dirty="0">
                <a:latin typeface="Arial" panose="020B0604020202020204" pitchFamily="34" charset="0"/>
                <a:hlinkClick r:id="rId7" action="ppaction://hlinksldjump"/>
              </a:rPr>
              <a:t>第三世界的兴起，</a:t>
            </a:r>
            <a:r>
              <a:rPr kumimoji="1" lang="zh-CN" altLang="en-US" sz="2800" b="1" dirty="0">
                <a:latin typeface="Arial" panose="020B0604020202020204" pitchFamily="34" charset="0"/>
              </a:rPr>
              <a:t>对多极化产生了深刻的影响。</a:t>
            </a:r>
            <a:r>
              <a:rPr kumimoji="1" lang="zh-CN" altLang="en-US" sz="2800" b="1" i="1" u="sng" dirty="0">
                <a:solidFill>
                  <a:srgbClr val="EC1423"/>
                </a:solidFill>
                <a:latin typeface="Arial" panose="020B0604020202020204" pitchFamily="34" charset="0"/>
                <a:ea typeface="方正姚体" panose="02010601030101010101" pitchFamily="2" charset="-122"/>
                <a:hlinkClick r:id="rId8" action="ppaction://hlinksldjump"/>
              </a:rPr>
              <a:t>中国</a:t>
            </a:r>
            <a:r>
              <a:rPr kumimoji="1" lang="zh-CN" altLang="en-US" sz="2800" b="1" dirty="0">
                <a:latin typeface="Arial" panose="020B0604020202020204" pitchFamily="34" charset="0"/>
                <a:hlinkClick r:id="rId8" action="ppaction://hlinksldjump"/>
              </a:rPr>
              <a:t>的综合国力在不断增强，在国际政治舞台上发挥着越来越重要的作用。</a:t>
            </a:r>
            <a:endParaRPr kumimoji="1" lang="zh-CN" altLang="en-US" sz="2800" b="1" dirty="0">
              <a:latin typeface="Arial" panose="020B0604020202020204" pitchFamily="34" charset="0"/>
            </a:endParaRPr>
          </a:p>
        </p:txBody>
      </p:sp>
    </p:spTree>
    <p:extLst>
      <p:ext uri="{BB962C8B-B14F-4D97-AF65-F5344CB8AC3E}">
        <p14:creationId xmlns:p14="http://schemas.microsoft.com/office/powerpoint/2010/main" val="13567367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4147"/>
                                        </p:tgtEl>
                                        <p:attrNameLst>
                                          <p:attrName>style.visibility</p:attrName>
                                        </p:attrNameLst>
                                      </p:cBhvr>
                                      <p:to>
                                        <p:strVal val="visible"/>
                                      </p:to>
                                    </p:set>
                                    <p:anim calcmode="discrete" valueType="clr">
                                      <p:cBhvr override="childStyle">
                                        <p:cTn id="7" dur="80"/>
                                        <p:tgtEl>
                                          <p:spTgt spid="1341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4147"/>
                                        </p:tgtEl>
                                        <p:attrNameLst>
                                          <p:attrName>fillcolor</p:attrName>
                                        </p:attrNameLst>
                                      </p:cBhvr>
                                      <p:tavLst>
                                        <p:tav tm="0">
                                          <p:val>
                                            <p:clrVal>
                                              <a:schemeClr val="accent2"/>
                                            </p:clrVal>
                                          </p:val>
                                        </p:tav>
                                        <p:tav tm="50000">
                                          <p:val>
                                            <p:clrVal>
                                              <a:schemeClr val="hlink"/>
                                            </p:clrVal>
                                          </p:val>
                                        </p:tav>
                                      </p:tavLst>
                                    </p:anim>
                                    <p:set>
                                      <p:cBhvr>
                                        <p:cTn id="9" dur="80"/>
                                        <p:tgtEl>
                                          <p:spTgt spid="13414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4148"/>
                                        </p:tgtEl>
                                        <p:attrNameLst>
                                          <p:attrName>style.visibility</p:attrName>
                                        </p:attrNameLst>
                                      </p:cBhvr>
                                      <p:to>
                                        <p:strVal val="visible"/>
                                      </p:to>
                                    </p:set>
                                    <p:anim calcmode="discrete" valueType="clr">
                                      <p:cBhvr override="childStyle">
                                        <p:cTn id="14" dur="80"/>
                                        <p:tgtEl>
                                          <p:spTgt spid="13414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4148"/>
                                        </p:tgtEl>
                                        <p:attrNameLst>
                                          <p:attrName>fillcolor</p:attrName>
                                        </p:attrNameLst>
                                      </p:cBhvr>
                                      <p:tavLst>
                                        <p:tav tm="0">
                                          <p:val>
                                            <p:clrVal>
                                              <a:schemeClr val="accent2"/>
                                            </p:clrVal>
                                          </p:val>
                                        </p:tav>
                                        <p:tav tm="50000">
                                          <p:val>
                                            <p:clrVal>
                                              <a:schemeClr val="hlink"/>
                                            </p:clrVal>
                                          </p:val>
                                        </p:tav>
                                      </p:tavLst>
                                    </p:anim>
                                    <p:set>
                                      <p:cBhvr>
                                        <p:cTn id="16" dur="80"/>
                                        <p:tgtEl>
                                          <p:spTgt spid="13414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4149"/>
                                        </p:tgtEl>
                                        <p:attrNameLst>
                                          <p:attrName>style.visibility</p:attrName>
                                        </p:attrNameLst>
                                      </p:cBhvr>
                                      <p:to>
                                        <p:strVal val="visible"/>
                                      </p:to>
                                    </p:set>
                                    <p:anim calcmode="discrete" valueType="clr">
                                      <p:cBhvr override="childStyle">
                                        <p:cTn id="21" dur="80"/>
                                        <p:tgtEl>
                                          <p:spTgt spid="13414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4149"/>
                                        </p:tgtEl>
                                        <p:attrNameLst>
                                          <p:attrName>fillcolor</p:attrName>
                                        </p:attrNameLst>
                                      </p:cBhvr>
                                      <p:tavLst>
                                        <p:tav tm="0">
                                          <p:val>
                                            <p:clrVal>
                                              <a:schemeClr val="accent2"/>
                                            </p:clrVal>
                                          </p:val>
                                        </p:tav>
                                        <p:tav tm="50000">
                                          <p:val>
                                            <p:clrVal>
                                              <a:schemeClr val="hlink"/>
                                            </p:clrVal>
                                          </p:val>
                                        </p:tav>
                                      </p:tavLst>
                                    </p:anim>
                                    <p:set>
                                      <p:cBhvr>
                                        <p:cTn id="23" dur="80"/>
                                        <p:tgtEl>
                                          <p:spTgt spid="13414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4150"/>
                                        </p:tgtEl>
                                        <p:attrNameLst>
                                          <p:attrName>style.visibility</p:attrName>
                                        </p:attrNameLst>
                                      </p:cBhvr>
                                      <p:to>
                                        <p:strVal val="visible"/>
                                      </p:to>
                                    </p:set>
                                    <p:anim calcmode="discrete" valueType="clr">
                                      <p:cBhvr override="childStyle">
                                        <p:cTn id="28" dur="80"/>
                                        <p:tgtEl>
                                          <p:spTgt spid="13415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4150"/>
                                        </p:tgtEl>
                                        <p:attrNameLst>
                                          <p:attrName>fillcolor</p:attrName>
                                        </p:attrNameLst>
                                      </p:cBhvr>
                                      <p:tavLst>
                                        <p:tav tm="0">
                                          <p:val>
                                            <p:clrVal>
                                              <a:schemeClr val="accent2"/>
                                            </p:clrVal>
                                          </p:val>
                                        </p:tav>
                                        <p:tav tm="50000">
                                          <p:val>
                                            <p:clrVal>
                                              <a:schemeClr val="hlink"/>
                                            </p:clrVal>
                                          </p:val>
                                        </p:tav>
                                      </p:tavLst>
                                    </p:anim>
                                    <p:set>
                                      <p:cBhvr>
                                        <p:cTn id="30" dur="80"/>
                                        <p:tgtEl>
                                          <p:spTgt spid="1341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134148" grpId="0"/>
      <p:bldP spid="134149" grpId="0"/>
      <p:bldP spid="134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8193"/>
          <p:cNvSpPr txBox="1">
            <a:spLocks noChangeArrowheads="1"/>
          </p:cNvSpPr>
          <p:nvPr/>
        </p:nvSpPr>
        <p:spPr bwMode="auto">
          <a:xfrm>
            <a:off x="2590801" y="711201"/>
            <a:ext cx="733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800000"/>
                </a:solidFill>
              </a:rPr>
              <a:t>当今世界格局的基本特点</a:t>
            </a:r>
            <a:endParaRPr lang="en-US" altLang="zh-CN" sz="2800" b="1">
              <a:solidFill>
                <a:srgbClr val="800000"/>
              </a:solidFill>
            </a:endParaRPr>
          </a:p>
        </p:txBody>
      </p:sp>
      <p:sp>
        <p:nvSpPr>
          <p:cNvPr id="18435" name="文本框 8194"/>
          <p:cNvSpPr txBox="1">
            <a:spLocks noChangeArrowheads="1"/>
          </p:cNvSpPr>
          <p:nvPr/>
        </p:nvSpPr>
        <p:spPr bwMode="auto">
          <a:xfrm>
            <a:off x="1847850" y="1395413"/>
            <a:ext cx="813435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5400">
                <a:latin typeface="黑体" panose="02010609060101010101" pitchFamily="49" charset="-122"/>
                <a:ea typeface="黑体" panose="02010609060101010101" pitchFamily="49" charset="-122"/>
              </a:rPr>
              <a:t>   </a:t>
            </a:r>
            <a:r>
              <a:rPr lang="zh-CN" altLang="en-US" sz="2800">
                <a:latin typeface="黑体" panose="02010609060101010101" pitchFamily="49" charset="-122"/>
                <a:ea typeface="黑体" panose="02010609060101010101" pitchFamily="49" charset="-122"/>
              </a:rPr>
              <a:t>美苏对立的两极格局不复存在；暂时形成了“</a:t>
            </a:r>
            <a:r>
              <a:rPr lang="zh-CN" altLang="en-US" sz="2800">
                <a:solidFill>
                  <a:srgbClr val="FF0000"/>
                </a:solidFill>
                <a:latin typeface="黑体" panose="02010609060101010101" pitchFamily="49" charset="-122"/>
                <a:ea typeface="黑体" panose="02010609060101010101" pitchFamily="49" charset="-122"/>
              </a:rPr>
              <a:t>一超多强</a:t>
            </a:r>
            <a:r>
              <a:rPr lang="zh-CN" altLang="en-US" sz="2800">
                <a:latin typeface="黑体" panose="02010609060101010101" pitchFamily="49" charset="-122"/>
                <a:ea typeface="黑体" panose="02010609060101010101" pitchFamily="49" charset="-122"/>
              </a:rPr>
              <a:t>”的局面</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世界政治格局朝着</a:t>
            </a:r>
            <a:r>
              <a:rPr lang="zh-CN" altLang="en-US" sz="2800">
                <a:solidFill>
                  <a:srgbClr val="FF0000"/>
                </a:solidFill>
                <a:latin typeface="黑体" panose="02010609060101010101" pitchFamily="49" charset="-122"/>
                <a:ea typeface="黑体" panose="02010609060101010101" pitchFamily="49" charset="-122"/>
              </a:rPr>
              <a:t>多极化</a:t>
            </a:r>
            <a:r>
              <a:rPr lang="zh-CN" altLang="en-US" sz="2800">
                <a:latin typeface="黑体" panose="02010609060101010101" pitchFamily="49" charset="-122"/>
                <a:ea typeface="黑体" panose="02010609060101010101" pitchFamily="49" charset="-122"/>
              </a:rPr>
              <a:t>的方向发展。一个新的相对稳定的世界格局迄今还没有定型。</a:t>
            </a:r>
          </a:p>
        </p:txBody>
      </p:sp>
    </p:spTree>
    <p:extLst>
      <p:ext uri="{BB962C8B-B14F-4D97-AF65-F5344CB8AC3E}">
        <p14:creationId xmlns:p14="http://schemas.microsoft.com/office/powerpoint/2010/main" val="212585240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0241"/>
          <p:cNvSpPr txBox="1">
            <a:spLocks noChangeArrowheads="1"/>
          </p:cNvSpPr>
          <p:nvPr/>
        </p:nvSpPr>
        <p:spPr bwMode="auto">
          <a:xfrm>
            <a:off x="1534164" y="761480"/>
            <a:ext cx="8972003" cy="647335"/>
          </a:xfrm>
          <a:prstGeom prst="rect">
            <a:avLst/>
          </a:prstGeom>
          <a:noFill/>
          <a:ln w="9525">
            <a:noFill/>
            <a:miter lim="800000"/>
            <a:headEnd/>
            <a:tailEnd/>
          </a:ln>
        </p:spPr>
        <p:txBody>
          <a:bodyPr>
            <a:spAutoFit/>
          </a:bodyPr>
          <a:lstStyle/>
          <a:p>
            <a:pPr eaLnBrk="1" hangingPunct="1">
              <a:spcBef>
                <a:spcPct val="50000"/>
              </a:spcBef>
              <a:defRPr/>
            </a:pPr>
            <a:r>
              <a:rPr lang="zh-CN" altLang="en-US" sz="3546" b="1" noProof="1">
                <a:solidFill>
                  <a:srgbClr val="FF0000"/>
                </a:solidFill>
                <a:latin typeface="楷体_GB2312" pitchFamily="49" charset="-122"/>
                <a:ea typeface="楷体_GB2312" pitchFamily="49" charset="-122"/>
              </a:rPr>
              <a:t>两极的</a:t>
            </a:r>
            <a:r>
              <a:rPr lang="zh-CN" altLang="en-US" sz="3546" b="1" noProof="1">
                <a:solidFill>
                  <a:srgbClr val="FF0000"/>
                </a:solidFill>
                <a:ea typeface="楷体_GB2312" pitchFamily="49" charset="-122"/>
              </a:rPr>
              <a:t>“</a:t>
            </a:r>
            <a:r>
              <a:rPr lang="zh-CN" altLang="en-US" sz="3546" b="1" noProof="1">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极</a:t>
            </a:r>
            <a:r>
              <a:rPr lang="zh-CN" altLang="en-US" sz="3546" b="1" noProof="1">
                <a:solidFill>
                  <a:srgbClr val="FF0000"/>
                </a:solidFill>
                <a:ea typeface="楷体_GB2312" pitchFamily="49" charset="-122"/>
              </a:rPr>
              <a:t>”</a:t>
            </a:r>
            <a:r>
              <a:rPr lang="zh-CN" altLang="en-US" sz="3546" b="1" noProof="1">
                <a:solidFill>
                  <a:srgbClr val="FF0000"/>
                </a:solidFill>
                <a:latin typeface="楷体_GB2312" pitchFamily="49" charset="-122"/>
                <a:ea typeface="楷体_GB2312" pitchFamily="49" charset="-122"/>
              </a:rPr>
              <a:t>与多极化的</a:t>
            </a:r>
            <a:r>
              <a:rPr lang="zh-CN" altLang="en-US" sz="3546" b="1" noProof="1">
                <a:solidFill>
                  <a:srgbClr val="FF0000"/>
                </a:solidFill>
                <a:ea typeface="楷体_GB2312" pitchFamily="49" charset="-122"/>
              </a:rPr>
              <a:t>“</a:t>
            </a:r>
            <a:r>
              <a:rPr lang="zh-CN" altLang="en-US" sz="3546" b="1" noProof="1">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极</a:t>
            </a:r>
            <a:r>
              <a:rPr lang="zh-CN" altLang="en-US" sz="3546" b="1" noProof="1">
                <a:solidFill>
                  <a:srgbClr val="FF0000"/>
                </a:solidFill>
                <a:ea typeface="楷体_GB2312" pitchFamily="49" charset="-122"/>
              </a:rPr>
              <a:t>”</a:t>
            </a:r>
            <a:r>
              <a:rPr lang="zh-CN" altLang="en-US" sz="3546" b="1" noProof="1">
                <a:solidFill>
                  <a:srgbClr val="FF0000"/>
                </a:solidFill>
                <a:latin typeface="楷体_GB2312" pitchFamily="49" charset="-122"/>
                <a:ea typeface="楷体_GB2312" pitchFamily="49" charset="-122"/>
              </a:rPr>
              <a:t>有无区别？</a:t>
            </a:r>
            <a:r>
              <a:rPr lang="zh-CN" altLang="en-US" sz="3546" b="1" noProof="1">
                <a:ea typeface="方正舒体" pitchFamily="2" charset="-122"/>
              </a:rPr>
              <a:t> </a:t>
            </a:r>
          </a:p>
        </p:txBody>
      </p:sp>
      <p:sp>
        <p:nvSpPr>
          <p:cNvPr id="10243" name="文本框 10242"/>
          <p:cNvSpPr txBox="1"/>
          <p:nvPr/>
        </p:nvSpPr>
        <p:spPr>
          <a:xfrm>
            <a:off x="1534164" y="1752810"/>
            <a:ext cx="9123674" cy="4828432"/>
          </a:xfrm>
          <a:prstGeom prst="rect">
            <a:avLst/>
          </a:prstGeom>
          <a:noFill/>
          <a:ln w="9525">
            <a:noFill/>
          </a:ln>
        </p:spPr>
        <p:txBody>
          <a:bodyPr>
            <a:spAutoFit/>
          </a:bodyPr>
          <a:lstStyle/>
          <a:p>
            <a:pPr algn="just" eaLnBrk="1" hangingPunct="1">
              <a:lnSpc>
                <a:spcPct val="115000"/>
              </a:lnSpc>
              <a:spcBef>
                <a:spcPct val="50000"/>
              </a:spcBef>
              <a:buFont typeface="Arial" panose="020B0604020202020204" pitchFamily="34" charset="0"/>
              <a:buNone/>
              <a:defRPr/>
            </a:pPr>
            <a:r>
              <a:rPr lang="zh-CN" altLang="en-US" sz="3546" b="1" noProof="1">
                <a:latin typeface="楷体_GB2312" pitchFamily="49" charset="-122"/>
                <a:ea typeface="楷体_GB2312" pitchFamily="49" charset="-122"/>
              </a:rPr>
              <a:t>  ①两极中的</a:t>
            </a:r>
            <a:r>
              <a:rPr lang="zh-CN" altLang="en-US" sz="3546" b="1" noProof="1">
                <a:ea typeface="楷体_GB2312" pitchFamily="49" charset="-122"/>
              </a:rPr>
              <a:t>“</a:t>
            </a:r>
            <a:r>
              <a:rPr lang="zh-CN" altLang="en-US" sz="3546" b="1" noProof="1">
                <a:latin typeface="楷体_GB2312" pitchFamily="49" charset="-122"/>
                <a:ea typeface="楷体_GB2312" pitchFamily="49" charset="-122"/>
              </a:rPr>
              <a:t>极</a:t>
            </a:r>
            <a:r>
              <a:rPr lang="zh-CN" altLang="en-US" sz="3546" b="1" noProof="1">
                <a:ea typeface="楷体_GB2312" pitchFamily="49" charset="-122"/>
              </a:rPr>
              <a:t>”</a:t>
            </a:r>
            <a:r>
              <a:rPr lang="zh-CN" altLang="en-US" sz="3546" b="1" noProof="1">
                <a:latin typeface="楷体_GB2312" pitchFamily="49" charset="-122"/>
                <a:ea typeface="楷体_GB2312" pitchFamily="49" charset="-122"/>
              </a:rPr>
              <a:t>是通过政治、军事实力来控制、操纵其他国家；而多极化中的</a:t>
            </a:r>
            <a:r>
              <a:rPr lang="zh-CN" altLang="en-US" sz="3546" b="1" noProof="1">
                <a:ea typeface="楷体_GB2312" pitchFamily="49" charset="-122"/>
              </a:rPr>
              <a:t>“</a:t>
            </a:r>
            <a:r>
              <a:rPr lang="zh-CN" altLang="en-US" sz="3546" b="1" noProof="1">
                <a:latin typeface="楷体_GB2312" pitchFamily="49" charset="-122"/>
                <a:ea typeface="楷体_GB2312" pitchFamily="49" charset="-122"/>
              </a:rPr>
              <a:t>极</a:t>
            </a:r>
            <a:r>
              <a:rPr lang="zh-CN" altLang="en-US" sz="3546" b="1" noProof="1">
                <a:ea typeface="楷体_GB2312" pitchFamily="49" charset="-122"/>
              </a:rPr>
              <a:t>”</a:t>
            </a:r>
            <a:r>
              <a:rPr lang="zh-CN" altLang="en-US" sz="3546" b="1" noProof="1">
                <a:latin typeface="楷体_GB2312" pitchFamily="49" charset="-122"/>
                <a:ea typeface="楷体_GB2312" pitchFamily="49" charset="-122"/>
              </a:rPr>
              <a:t>的主要凭借综合国力，对其他国家、地区乃至全球产生影响力和作用力。</a:t>
            </a:r>
          </a:p>
          <a:p>
            <a:pPr algn="just" eaLnBrk="1" hangingPunct="1">
              <a:lnSpc>
                <a:spcPct val="115000"/>
              </a:lnSpc>
              <a:spcBef>
                <a:spcPct val="50000"/>
              </a:spcBef>
              <a:buFont typeface="Arial" panose="020B0604020202020204" pitchFamily="34" charset="0"/>
              <a:buNone/>
              <a:defRPr/>
            </a:pPr>
            <a:r>
              <a:rPr lang="zh-CN" altLang="en-US" sz="3546" b="1" noProof="1">
                <a:effectLst>
                  <a:outerShdw blurRad="38100" dist="38100" dir="2700000">
                    <a:srgbClr val="FFFFFF"/>
                  </a:outerShdw>
                </a:effectLst>
                <a:latin typeface="楷体_GB2312" pitchFamily="49" charset="-122"/>
                <a:ea typeface="楷体_GB2312" pitchFamily="49" charset="-122"/>
              </a:rPr>
              <a:t>  </a:t>
            </a:r>
            <a:r>
              <a:rPr lang="zh-CN" altLang="en-US" sz="3546" b="1" noProof="1">
                <a:latin typeface="楷体_GB2312" pitchFamily="49" charset="-122"/>
                <a:ea typeface="楷体_GB2312" pitchFamily="49" charset="-122"/>
              </a:rPr>
              <a:t>②两极格局中的</a:t>
            </a:r>
            <a:r>
              <a:rPr lang="zh-CN" altLang="en-US" sz="3546" b="1" noProof="1">
                <a:ea typeface="楷体_GB2312" pitchFamily="49" charset="-122"/>
              </a:rPr>
              <a:t>“</a:t>
            </a:r>
            <a:r>
              <a:rPr lang="zh-CN" altLang="en-US" sz="3546" b="1" noProof="1">
                <a:latin typeface="楷体_GB2312" pitchFamily="49" charset="-122"/>
                <a:ea typeface="楷体_GB2312" pitchFamily="49" charset="-122"/>
              </a:rPr>
              <a:t>极</a:t>
            </a:r>
            <a:r>
              <a:rPr lang="zh-CN" altLang="en-US" sz="3546" b="1" noProof="1">
                <a:ea typeface="楷体_GB2312" pitchFamily="49" charset="-122"/>
              </a:rPr>
              <a:t>”</a:t>
            </a:r>
            <a:r>
              <a:rPr lang="zh-CN" altLang="en-US" sz="3546" b="1" noProof="1">
                <a:latin typeface="楷体_GB2312" pitchFamily="49" charset="-122"/>
                <a:ea typeface="楷体_GB2312" pitchFamily="49" charset="-122"/>
              </a:rPr>
              <a:t>实际上是指美苏两个超级大国；而构成多极化中的</a:t>
            </a:r>
            <a:r>
              <a:rPr lang="zh-CN" altLang="en-US" sz="3546" b="1" noProof="1">
                <a:ea typeface="楷体_GB2312" pitchFamily="49" charset="-122"/>
              </a:rPr>
              <a:t>“</a:t>
            </a:r>
            <a:r>
              <a:rPr lang="zh-CN" altLang="en-US" sz="3546" b="1" noProof="1">
                <a:latin typeface="楷体_GB2312" pitchFamily="49" charset="-122"/>
                <a:ea typeface="楷体_GB2312" pitchFamily="49" charset="-122"/>
              </a:rPr>
              <a:t>极</a:t>
            </a:r>
            <a:r>
              <a:rPr lang="zh-CN" altLang="en-US" sz="3546" b="1" noProof="1">
                <a:ea typeface="楷体_GB2312" pitchFamily="49" charset="-122"/>
              </a:rPr>
              <a:t>”</a:t>
            </a:r>
            <a:r>
              <a:rPr lang="zh-CN" altLang="en-US" sz="3546" b="1" noProof="1">
                <a:latin typeface="楷体_GB2312" pitchFamily="49" charset="-122"/>
                <a:ea typeface="楷体_GB2312" pitchFamily="49" charset="-122"/>
              </a:rPr>
              <a:t>既有国家，也有国家集团。</a:t>
            </a:r>
          </a:p>
        </p:txBody>
      </p:sp>
      <p:sp>
        <p:nvSpPr>
          <p:cNvPr id="4" name="矩形 3"/>
          <p:cNvSpPr/>
          <p:nvPr/>
        </p:nvSpPr>
        <p:spPr>
          <a:xfrm>
            <a:off x="1534164" y="1"/>
            <a:ext cx="2509597" cy="584791"/>
          </a:xfrm>
          <a:prstGeom prst="rect">
            <a:avLst/>
          </a:prstGeom>
          <a:solidFill>
            <a:schemeClr val="accent1">
              <a:lumMod val="90000"/>
            </a:schemeClr>
          </a:solidFill>
          <a:ln w="50800">
            <a:solidFill>
              <a:schemeClr val="accent4">
                <a:lumMod val="50000"/>
                <a:lumOff val="50000"/>
              </a:schemeClr>
            </a:solidFill>
          </a:ln>
        </p:spPr>
        <p:txBody>
          <a:bodyPr>
            <a:spAutoFit/>
          </a:bodyPr>
          <a:lstStyle/>
          <a:p>
            <a:pPr eaLnBrk="1" hangingPunct="1">
              <a:defRPr/>
            </a:pPr>
            <a:r>
              <a:rPr lang="en-US" altLang="zh-CN" sz="3152" b="1"/>
              <a:t>【</a:t>
            </a:r>
            <a:r>
              <a:rPr lang="zh-CN" altLang="en-US" sz="3152" b="1">
                <a:latin typeface="黑体" pitchFamily="49" charset="-122"/>
                <a:ea typeface="黑体" pitchFamily="49" charset="-122"/>
              </a:rPr>
              <a:t>知识链接</a:t>
            </a:r>
            <a:r>
              <a:rPr lang="en-US" altLang="zh-CN" sz="3152" b="1"/>
              <a:t>】</a:t>
            </a:r>
            <a:endParaRPr lang="zh-CN" altLang="en-US" sz="3152" b="1"/>
          </a:p>
        </p:txBody>
      </p:sp>
    </p:spTree>
    <p:extLst>
      <p:ext uri="{BB962C8B-B14F-4D97-AF65-F5344CB8AC3E}">
        <p14:creationId xmlns:p14="http://schemas.microsoft.com/office/powerpoint/2010/main" val="1688635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6"/>
          <p:cNvSpPr>
            <a:spLocks noGrp="1"/>
          </p:cNvSpPr>
          <p:nvPr>
            <p:ph sz="half" idx="1"/>
          </p:nvPr>
        </p:nvSpPr>
        <p:spPr>
          <a:xfrm>
            <a:off x="812026" y="647233"/>
            <a:ext cx="5017630" cy="609808"/>
          </a:xfrm>
        </p:spPr>
        <p:txBody>
          <a:bodyPr/>
          <a:lstStyle/>
          <a:p>
            <a:pPr algn="l"/>
            <a:r>
              <a:rPr lang="zh-CN" altLang="en-US" sz="3546" b="1" dirty="0">
                <a:solidFill>
                  <a:srgbClr val="C00000"/>
                </a:solidFill>
                <a:ea typeface="宋体" panose="02010600030101010101" pitchFamily="2" charset="-122"/>
              </a:rPr>
              <a:t>⒈不结盟运动的兴起</a:t>
            </a:r>
          </a:p>
        </p:txBody>
      </p:sp>
      <p:sp>
        <p:nvSpPr>
          <p:cNvPr id="19460" name="内容占位符 2"/>
          <p:cNvSpPr>
            <a:spLocks noGrp="1"/>
          </p:cNvSpPr>
          <p:nvPr/>
        </p:nvSpPr>
        <p:spPr bwMode="auto">
          <a:xfrm>
            <a:off x="1534164" y="1676192"/>
            <a:ext cx="9123674" cy="27441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ts val="985"/>
              </a:spcBef>
              <a:buNone/>
            </a:pPr>
            <a:r>
              <a:rPr lang="zh-CN" altLang="en-US" sz="3152">
                <a:latin typeface="黑体" panose="02010609060101010101" pitchFamily="49" charset="-122"/>
                <a:ea typeface="黑体" panose="02010609060101010101" pitchFamily="49" charset="-122"/>
              </a:rPr>
              <a:t>第二次世界大战后，确立了以美国和苏联为主导的国际秩序，形成了两大集团对峙的冷战局面。</a:t>
            </a:r>
            <a:r>
              <a:rPr lang="zh-CN" altLang="zh-CN" sz="3152">
                <a:latin typeface="黑体" panose="02010609060101010101" pitchFamily="49" charset="-122"/>
                <a:ea typeface="黑体" panose="02010609060101010101" pitchFamily="49" charset="-122"/>
              </a:rPr>
              <a:t>20</a:t>
            </a:r>
            <a:r>
              <a:rPr lang="zh-CN" altLang="en-US" sz="3152">
                <a:latin typeface="黑体" panose="02010609060101010101" pitchFamily="49" charset="-122"/>
                <a:ea typeface="黑体" panose="02010609060101010101" pitchFamily="49" charset="-122"/>
              </a:rPr>
              <a:t>世纪</a:t>
            </a:r>
            <a:r>
              <a:rPr lang="zh-CN" altLang="zh-CN" sz="3152">
                <a:latin typeface="黑体" panose="02010609060101010101" pitchFamily="49" charset="-122"/>
                <a:ea typeface="黑体" panose="02010609060101010101" pitchFamily="49" charset="-122"/>
              </a:rPr>
              <a:t>50</a:t>
            </a:r>
            <a:r>
              <a:rPr lang="zh-CN" altLang="en-US" sz="3152">
                <a:latin typeface="黑体" panose="02010609060101010101" pitchFamily="49" charset="-122"/>
                <a:ea typeface="黑体" panose="02010609060101010101" pitchFamily="49" charset="-122"/>
              </a:rPr>
              <a:t>年代开始，一些新独立的民族国家</a:t>
            </a:r>
            <a:r>
              <a:rPr lang="zh-CN" altLang="en-US" sz="3152" u="sng">
                <a:solidFill>
                  <a:srgbClr val="FF0000"/>
                </a:solidFill>
                <a:latin typeface="黑体" panose="02010609060101010101" pitchFamily="49" charset="-122"/>
                <a:ea typeface="黑体" panose="02010609060101010101" pitchFamily="49" charset="-122"/>
              </a:rPr>
              <a:t>为了维护国家独立，摆脱美国和苏联的控制</a:t>
            </a:r>
            <a:r>
              <a:rPr lang="zh-CN" altLang="en-US" sz="3152">
                <a:latin typeface="黑体" panose="02010609060101010101" pitchFamily="49" charset="-122"/>
                <a:ea typeface="黑体" panose="02010609060101010101" pitchFamily="49" charset="-122"/>
              </a:rPr>
              <a:t>，实行和平、不结盟的对外政策，发起了不结盟运动。</a:t>
            </a:r>
          </a:p>
        </p:txBody>
      </p:sp>
      <p:sp>
        <p:nvSpPr>
          <p:cNvPr id="8" name="矩形 7"/>
          <p:cNvSpPr/>
          <p:nvPr/>
        </p:nvSpPr>
        <p:spPr>
          <a:xfrm>
            <a:off x="1021706" y="93031"/>
            <a:ext cx="6309674" cy="577402"/>
          </a:xfrm>
          <a:prstGeom prst="rect">
            <a:avLst/>
          </a:prstGeom>
          <a:solidFill>
            <a:schemeClr val="accent1">
              <a:lumMod val="90000"/>
            </a:schemeClr>
          </a:solidFill>
          <a:ln w="50800">
            <a:solidFill>
              <a:schemeClr val="accent4">
                <a:lumMod val="50000"/>
                <a:lumOff val="50000"/>
              </a:schemeClr>
            </a:solidFill>
          </a:ln>
        </p:spPr>
        <p:txBody>
          <a:bodyPr wrap="square">
            <a:spAutoFit/>
          </a:bodyPr>
          <a:lstStyle/>
          <a:p>
            <a:pPr eaLnBrk="1" hangingPunct="1">
              <a:defRPr/>
            </a:pPr>
            <a:r>
              <a:rPr lang="zh-CN" altLang="en-US" sz="3152" b="1" dirty="0" smtClean="0"/>
              <a:t>二、</a:t>
            </a:r>
            <a:r>
              <a:rPr lang="en-US" altLang="zh-CN" sz="3152" b="1" dirty="0" smtClean="0"/>
              <a:t>【</a:t>
            </a:r>
            <a:r>
              <a:rPr lang="zh-CN" altLang="en-US" sz="3152" b="1" dirty="0">
                <a:latin typeface="黑体" pitchFamily="49" charset="-122"/>
                <a:ea typeface="黑体" pitchFamily="49" charset="-122"/>
              </a:rPr>
              <a:t>建立国际新秩序的努力</a:t>
            </a:r>
            <a:r>
              <a:rPr lang="en-US" altLang="zh-CN" sz="3152" b="1" dirty="0"/>
              <a:t>】</a:t>
            </a:r>
            <a:endParaRPr lang="zh-CN" altLang="en-US" sz="3152" b="1" dirty="0"/>
          </a:p>
        </p:txBody>
      </p:sp>
      <p:sp>
        <p:nvSpPr>
          <p:cNvPr id="26629" name="矩形 9"/>
          <p:cNvSpPr>
            <a:spLocks noChangeArrowheads="1"/>
          </p:cNvSpPr>
          <p:nvPr/>
        </p:nvSpPr>
        <p:spPr bwMode="auto">
          <a:xfrm>
            <a:off x="1534164" y="1143002"/>
            <a:ext cx="1571430" cy="64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3546" b="1"/>
              <a:t>背景：</a:t>
            </a:r>
          </a:p>
        </p:txBody>
      </p:sp>
      <p:sp>
        <p:nvSpPr>
          <p:cNvPr id="26630" name="矩形 10"/>
          <p:cNvSpPr>
            <a:spLocks noChangeArrowheads="1"/>
          </p:cNvSpPr>
          <p:nvPr/>
        </p:nvSpPr>
        <p:spPr bwMode="auto">
          <a:xfrm>
            <a:off x="1534164" y="4420331"/>
            <a:ext cx="1571430" cy="64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3546" b="1"/>
              <a:t>时间：</a:t>
            </a:r>
          </a:p>
        </p:txBody>
      </p:sp>
      <p:sp>
        <p:nvSpPr>
          <p:cNvPr id="26631" name="矩形 11"/>
          <p:cNvSpPr>
            <a:spLocks noChangeArrowheads="1"/>
          </p:cNvSpPr>
          <p:nvPr/>
        </p:nvSpPr>
        <p:spPr bwMode="auto">
          <a:xfrm>
            <a:off x="1534164" y="5410096"/>
            <a:ext cx="1571430" cy="64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CN" altLang="en-US" sz="3546" b="1"/>
              <a:t>意义：</a:t>
            </a:r>
          </a:p>
        </p:txBody>
      </p:sp>
      <p:sp>
        <p:nvSpPr>
          <p:cNvPr id="13" name="矩形 12"/>
          <p:cNvSpPr/>
          <p:nvPr/>
        </p:nvSpPr>
        <p:spPr>
          <a:xfrm>
            <a:off x="2902716" y="4419602"/>
            <a:ext cx="1412625" cy="584775"/>
          </a:xfrm>
          <a:prstGeom prst="rect">
            <a:avLst/>
          </a:prstGeom>
        </p:spPr>
        <p:txBody>
          <a:bodyPr wrap="none">
            <a:spAutoFit/>
          </a:bodyPr>
          <a:lstStyle/>
          <a:p>
            <a:pPr>
              <a:defRPr/>
            </a:pPr>
            <a:r>
              <a:rPr lang="en-US" altLang="zh-CN" sz="3152">
                <a:ln>
                  <a:solidFill>
                    <a:sysClr val="windowText" lastClr="000000"/>
                  </a:solidFill>
                </a:ln>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1961</a:t>
            </a:r>
            <a:r>
              <a:rPr lang="zh-CN" altLang="en-US" sz="3152">
                <a:ln>
                  <a:solidFill>
                    <a:sysClr val="windowText" lastClr="000000"/>
                  </a:solidFill>
                </a:ln>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年</a:t>
            </a:r>
            <a:endParaRPr lang="zh-CN" altLang="en-US" sz="3152">
              <a:ln>
                <a:solidFill>
                  <a:sysClr val="windowText" lastClr="000000"/>
                </a:solidFill>
              </a:ln>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4" name="矩形 13"/>
          <p:cNvSpPr/>
          <p:nvPr/>
        </p:nvSpPr>
        <p:spPr>
          <a:xfrm>
            <a:off x="2826685" y="5181601"/>
            <a:ext cx="7679092" cy="1569660"/>
          </a:xfrm>
          <a:prstGeom prst="rect">
            <a:avLst/>
          </a:prstGeom>
        </p:spPr>
        <p:txBody>
          <a:bodyPr>
            <a:spAutoFit/>
          </a:bodyPr>
          <a:lstStyle/>
          <a:p>
            <a:pPr>
              <a:defRPr/>
            </a:pPr>
            <a:r>
              <a:rPr lang="zh-CN" altLang="en-US" sz="3152">
                <a:ln>
                  <a:solidFill>
                    <a:sysClr val="windowText" lastClr="000000"/>
                  </a:solidFill>
                </a:ln>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不结盟运动的兴起，</a:t>
            </a:r>
            <a:r>
              <a:rPr lang="zh-CN" altLang="en-US" sz="3152" u="sng">
                <a:ln>
                  <a:solidFill>
                    <a:sysClr val="windowText" lastClr="000000"/>
                  </a:solidFill>
                </a:ln>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标志着</a:t>
            </a:r>
            <a:r>
              <a:rPr lang="zh-CN" altLang="en-US" sz="3152">
                <a:ln>
                  <a:solidFill>
                    <a:sysClr val="windowText" lastClr="000000"/>
                  </a:solidFill>
                </a:ln>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广大发展中国家已经成为国际政治舞台上的一支重要力量，在一定程度上冲击着两极格局。</a:t>
            </a:r>
            <a:endParaRPr lang="zh-CN" altLang="en-US" sz="3152">
              <a:latin typeface="黑体" panose="02010609060101010101" pitchFamily="49" charset="-122"/>
              <a:ea typeface="黑体" panose="02010609060101010101" pitchFamily="49" charset="-122"/>
              <a:cs typeface="黑体" panose="02010609060101010101" pitchFamily="49" charset="-122"/>
            </a:endParaRPr>
          </a:p>
        </p:txBody>
      </p:sp>
      <p:pic>
        <p:nvPicPr>
          <p:cNvPr id="26634"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3103" y="1"/>
            <a:ext cx="1824735" cy="169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14412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2854</Words>
  <Application>Microsoft Office PowerPoint</Application>
  <PresentationFormat>宽屏</PresentationFormat>
  <Paragraphs>220</Paragraphs>
  <Slides>54</Slides>
  <Notes>2</Notes>
  <HiddenSlides>0</HiddenSlides>
  <MMClips>1</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74" baseType="lpstr">
      <vt:lpstr>方正舒体</vt:lpstr>
      <vt:lpstr>方正姚体</vt:lpstr>
      <vt:lpstr>黑体</vt:lpstr>
      <vt:lpstr>华文彩云</vt:lpstr>
      <vt:lpstr>华文行楷</vt:lpstr>
      <vt:lpstr>华文琥珀</vt:lpstr>
      <vt:lpstr>华文新魏</vt:lpstr>
      <vt:lpstr>华文中宋</vt:lpstr>
      <vt:lpstr>楷体_GB2312</vt:lpstr>
      <vt:lpstr>隶书</vt:lpstr>
      <vt:lpstr>宋体</vt:lpstr>
      <vt:lpstr>微软雅黑</vt:lpstr>
      <vt:lpstr>Arial</vt:lpstr>
      <vt:lpstr>Calibri</vt:lpstr>
      <vt:lpstr>Calibri Light</vt:lpstr>
      <vt:lpstr>Comic Sans MS</vt:lpstr>
      <vt:lpstr>Times New Roman</vt:lpstr>
      <vt:lpstr>Wingdings</vt: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我们中国应如何面对当前世界局势的发展变化？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作业布置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HP</cp:lastModifiedBy>
  <cp:revision>14</cp:revision>
  <dcterms:created xsi:type="dcterms:W3CDTF">2019-03-27T01:45:37Z</dcterms:created>
  <dcterms:modified xsi:type="dcterms:W3CDTF">2019-03-28T07:31:35Z</dcterms:modified>
</cp:coreProperties>
</file>