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1" r:id="rId4"/>
    <p:sldMasterId id="2147483682" r:id="rId5"/>
    <p:sldMasterId id="2147483693" r:id="rId6"/>
  </p:sldMasterIdLst>
  <p:notesMasterIdLst>
    <p:notesMasterId r:id="rId8"/>
  </p:notesMasterIdLst>
  <p:sldIdLst>
    <p:sldId id="386" r:id="rId7"/>
    <p:sldId id="396" r:id="rId9"/>
    <p:sldId id="392" r:id="rId10"/>
    <p:sldId id="395" r:id="rId11"/>
    <p:sldId id="393" r:id="rId12"/>
    <p:sldId id="394" r:id="rId13"/>
    <p:sldId id="350" r:id="rId14"/>
    <p:sldId id="351" r:id="rId15"/>
    <p:sldId id="355" r:id="rId16"/>
    <p:sldId id="400" r:id="rId17"/>
    <p:sldId id="401" r:id="rId18"/>
    <p:sldId id="402" r:id="rId19"/>
    <p:sldId id="403" r:id="rId20"/>
    <p:sldId id="404" r:id="rId21"/>
    <p:sldId id="405" r:id="rId22"/>
    <p:sldId id="406" r:id="rId23"/>
    <p:sldId id="407" r:id="rId24"/>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p:scale>
          <a:sx n="78" d="100"/>
          <a:sy n="78" d="100"/>
        </p:scale>
        <p:origin x="-1146" y="-72"/>
      </p:cViewPr>
      <p:guideLst>
        <p:guide orient="horz" pos="2031"/>
        <p:guide pos="282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idx="4294967295"/>
          </p:nvPr>
        </p:nvSpPr>
        <p:spPr bwMode="auto">
          <a:xfrm>
            <a:off x="0" y="0"/>
            <a:ext cx="2971800" cy="458788"/>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a:lvl1pPr>
          </a:lstStyle>
          <a:p>
            <a:pPr>
              <a:defRPr/>
            </a:pPr>
            <a:endParaRPr lang="zh-CN"/>
          </a:p>
        </p:txBody>
      </p:sp>
      <p:sp>
        <p:nvSpPr>
          <p:cNvPr id="3075" name="日期占位符 2"/>
          <p:cNvSpPr>
            <a:spLocks noGrp="1" noChangeArrowheads="1"/>
          </p:cNvSpPr>
          <p:nvPr>
            <p:ph type="dt" idx="9"/>
          </p:nvPr>
        </p:nvSpPr>
        <p:spPr bwMode="auto">
          <a:xfrm>
            <a:off x="3884613" y="0"/>
            <a:ext cx="2971800" cy="458788"/>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200"/>
            </a:lvl1pPr>
          </a:lstStyle>
          <a:p>
            <a:pPr>
              <a:defRPr/>
            </a:pPr>
            <a:fld id="{405F08CC-A48A-4C72-A8A6-93A3C4F19BBC}" type="datetime1">
              <a:rPr lang="en-US" altLang="zh-CN"/>
            </a:fld>
            <a:endParaRPr lang="zh-CN"/>
          </a:p>
        </p:txBody>
      </p:sp>
      <p:sp>
        <p:nvSpPr>
          <p:cNvPr id="14340" name="幻灯片图像占位符 3"/>
          <p:cNvSpPr>
            <a:spLocks noGrp="1" noRot="1" noChangeAspect="1" noChangeArrowheads="1"/>
          </p:cNvSpPr>
          <p:nvPr>
            <p:ph type="sldImg" idx="19"/>
          </p:nvPr>
        </p:nvSpPr>
        <p:spPr bwMode="auto">
          <a:xfrm>
            <a:off x="1371600" y="11430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4341" name="备注占位符 4"/>
          <p:cNvSpPr>
            <a:spLocks noGrp="1" noRot="1" noChangeArrowheads="1"/>
          </p:cNvSpPr>
          <p:nvPr>
            <p:ph type="body" sz="quarter" idx="2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078" name="页脚占位符 5"/>
          <p:cNvSpPr>
            <a:spLocks noGrp="1" noChangeArrowheads="1"/>
          </p:cNvSpPr>
          <p:nvPr>
            <p:ph type="ftr" sz="quarter" idx="39"/>
          </p:nvPr>
        </p:nvSpPr>
        <p:spPr bwMode="auto">
          <a:xfrm>
            <a:off x="0" y="8685213"/>
            <a:ext cx="2971800" cy="458787"/>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a:lvl1pPr>
          </a:lstStyle>
          <a:p>
            <a:pPr>
              <a:defRPr/>
            </a:pPr>
            <a:endParaRPr lang="zh-CN"/>
          </a:p>
        </p:txBody>
      </p:sp>
      <p:sp>
        <p:nvSpPr>
          <p:cNvPr id="3079" name="灯片编号占位符 6"/>
          <p:cNvSpPr>
            <a:spLocks noGrp="1" noChangeArrowheads="1"/>
          </p:cNvSpPr>
          <p:nvPr>
            <p:ph type="sldNum" sz="quarter" idx="49"/>
          </p:nvPr>
        </p:nvSpPr>
        <p:spPr bwMode="auto">
          <a:xfrm>
            <a:off x="3884613" y="8685213"/>
            <a:ext cx="2971800" cy="458787"/>
          </a:xfrm>
          <a:prstGeom prst="rect">
            <a:avLst/>
          </a:prstGeom>
          <a:noFill/>
          <a:ln w="9525">
            <a:noFill/>
            <a:miter lim="800000"/>
          </a:ln>
        </p:spPr>
        <p:txBody>
          <a:bodyPr vert="horz" wrap="square" lIns="91440" tIns="45720" rIns="91440" bIns="45720" numCol="1" anchor="b" anchorCtr="0" compatLnSpc="1"/>
          <a:lstStyle>
            <a:lvl1pPr algn="r">
              <a:buFont typeface="Arial" panose="020B0604020202020204" pitchFamily="34" charset="0"/>
              <a:buChar char="•"/>
              <a:defRPr sz="1200"/>
            </a:lvl1pPr>
          </a:lstStyle>
          <a:p>
            <a:fld id="{A5262C6B-0743-4E67-9D6A-DCC2EA5A34AF}"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0"/>
      </a:spcBef>
      <a:spcAft>
        <a:spcPct val="0"/>
      </a:spcAft>
      <a:defRPr sz="1200" b="1" kern="1200">
        <a:solidFill>
          <a:schemeClr val="tx1"/>
        </a:solidFill>
        <a:latin typeface="Calibri" panose="020F0502020204030204" pitchFamily="34" charset="0"/>
        <a:ea typeface="+mn-ea"/>
        <a:cs typeface="+mn-cs"/>
      </a:defRPr>
    </a:lvl1pPr>
    <a:lvl2pPr algn="l" rtl="0" eaLnBrk="0" fontAlgn="base" latinLnBrk="1" hangingPunct="0">
      <a:spcBef>
        <a:spcPct val="0"/>
      </a:spcBef>
      <a:spcAft>
        <a:spcPct val="0"/>
      </a:spcAft>
      <a:defRPr sz="28800" b="1" kern="1200">
        <a:solidFill>
          <a:schemeClr val="bg1"/>
        </a:solidFill>
        <a:latin typeface="Calibri" panose="020F0502020204030204" pitchFamily="34" charset="0"/>
        <a:ea typeface="+mn-ea"/>
        <a:cs typeface="Arial" panose="020B0604020202020204" pitchFamily="34" charset="0"/>
      </a:defRPr>
    </a:lvl2pPr>
    <a:lvl3pPr algn="l" rtl="0" eaLnBrk="0" fontAlgn="b" latinLnBrk="1" hangingPunct="0">
      <a:spcBef>
        <a:spcPct val="0"/>
      </a:spcBef>
      <a:spcAft>
        <a:spcPct val="0"/>
      </a:spcAft>
      <a:defRPr sz="28800" b="1" kern="1200">
        <a:solidFill>
          <a:schemeClr val="bg1"/>
        </a:solidFill>
        <a:latin typeface="Calibri" panose="020F0502020204030204" pitchFamily="34" charset="0"/>
        <a:ea typeface="+mn-ea"/>
        <a:cs typeface="Arial" panose="020B0604020202020204" pitchFamily="34" charset="0"/>
      </a:defRPr>
    </a:lvl3pPr>
    <a:lvl4pPr algn="l" rtl="0" eaLnBrk="0" fontAlgn="b" latinLnBrk="1" hangingPunct="0">
      <a:spcBef>
        <a:spcPct val="0"/>
      </a:spcBef>
      <a:spcAft>
        <a:spcPct val="0"/>
      </a:spcAft>
      <a:defRPr sz="28800" kern="1200">
        <a:solidFill>
          <a:schemeClr val="bg1"/>
        </a:solidFill>
        <a:latin typeface="Calibri" panose="020F0502020204030204" pitchFamily="34" charset="0"/>
        <a:ea typeface="+mn-ea"/>
        <a:cs typeface="Arial" panose="020B0604020202020204" pitchFamily="34" charset="0"/>
      </a:defRPr>
    </a:lvl4pPr>
    <a:lvl5pPr algn="l" rtl="0" eaLnBrk="0" fontAlgn="base" latinLnBrk="1" hangingPunct="0">
      <a:spcBef>
        <a:spcPct val="0"/>
      </a:spcBef>
      <a:spcAft>
        <a:spcPct val="0"/>
      </a:spcAft>
      <a:buChar char="•"/>
      <a:defRPr sz="28800" kern="1200">
        <a:solidFill>
          <a:schemeClr val="bg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51ppt.com.cn/" TargetMode="Externa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idx="4294967295"/>
          </p:nvPr>
        </p:nvSpPr>
        <p:spPr/>
      </p:sp>
      <p:sp>
        <p:nvSpPr>
          <p:cNvPr id="16387" name="备注占位符 2"/>
          <p:cNvSpPr>
            <a:spLocks noGrp="1" noRot="1" noChangeArrowheads="1"/>
          </p:cNvSpPr>
          <p:nvPr>
            <p:ph type="body" idx="4294967295"/>
          </p:nvPr>
        </p:nvSpPr>
        <p:spPr/>
        <p:txBody>
          <a:bodyPr/>
          <a:lstStyle/>
          <a:p>
            <a:pPr>
              <a:lnSpc>
                <a:spcPct val="90000"/>
              </a:lnSpc>
            </a:pPr>
            <a:r>
              <a:rPr lang="zh-CN" altLang="zh-CN" b="0"/>
              <a:t>去除PPT模板上的--无忧PPT整理发布的文字</a:t>
            </a:r>
            <a:r>
              <a:rPr lang="zh-CN" altLang="zh-CN"/>
              <a:t> </a:t>
            </a:r>
            <a:endParaRPr lang="zh-CN" altLang="zh-CN"/>
          </a:p>
          <a:p>
            <a:pPr>
              <a:lnSpc>
                <a:spcPct val="90000"/>
              </a:lnSpc>
            </a:pPr>
            <a:r>
              <a:rPr lang="zh-CN" altLang="zh-CN" b="0"/>
              <a:t>首先打开PPT模板，选择视图，然后选择幻灯片母版</a:t>
            </a:r>
            <a:r>
              <a:rPr lang="zh-CN" altLang="zh-CN"/>
              <a:t> </a:t>
            </a:r>
            <a:endParaRPr lang="zh-CN" altLang="zh-CN"/>
          </a:p>
          <a:p>
            <a:pPr>
              <a:lnSpc>
                <a:spcPct val="90000"/>
              </a:lnSpc>
            </a:pPr>
            <a:r>
              <a:rPr lang="zh-CN" altLang="zh-CN" b="0"/>
              <a:t>然后再在幻灯片母版视图中点击“无忧PPT整理发布”的文字文本框，删除，保存即可</a:t>
            </a:r>
            <a:r>
              <a:rPr lang="zh-CN" altLang="zh-CN"/>
              <a:t> </a:t>
            </a:r>
            <a:endParaRPr lang="zh-CN" altLang="zh-CN"/>
          </a:p>
          <a:p>
            <a:pPr>
              <a:lnSpc>
                <a:spcPct val="90000"/>
              </a:lnSpc>
            </a:pPr>
            <a:r>
              <a:rPr lang="zh-CN" altLang="zh-CN" b="0"/>
              <a:t>更多PPT模板资源，请访问</a:t>
            </a:r>
            <a:r>
              <a:rPr lang="zh-CN" altLang="zh-CN" b="0" u="sng">
                <a:hlinkClick r:id="rId3"/>
              </a:rPr>
              <a:t>无忧PPT网站--http://www.51ppt.com.cn</a:t>
            </a:r>
            <a:r>
              <a:rPr lang="zh-CN" altLang="zh-CN" b="0" u="sng"/>
              <a:t> </a:t>
            </a:r>
            <a:endParaRPr lang="zh-CN" altLang="zh-CN"/>
          </a:p>
          <a:p>
            <a:pPr>
              <a:lnSpc>
                <a:spcPct val="90000"/>
              </a:lnSpc>
            </a:pPr>
            <a:r>
              <a:rPr lang="zh-CN" altLang="zh-CN"/>
              <a:t>使用时删除本备注即可 </a:t>
            </a:r>
            <a:endParaRPr lang="zh-CN" altLang="zh-CN"/>
          </a:p>
          <a:p>
            <a:pPr>
              <a:lnSpc>
                <a:spcPct val="90000"/>
              </a:lnSpc>
            </a:pPr>
            <a:endParaRPr lang="zh-CN" altLang="zh-CN"/>
          </a:p>
          <a:p>
            <a:pPr>
              <a:lnSpc>
                <a:spcPct val="90000"/>
              </a:lnSpc>
            </a:pPr>
            <a:r>
              <a:rPr lang="zh-CN" altLang="zh-CN" b="0">
                <a:solidFill>
                  <a:srgbClr val="FF0000"/>
                </a:solidFill>
                <a:latin typeface="华文彩云" pitchFamily="2" charset="-122"/>
                <a:ea typeface="华文彩云" pitchFamily="2" charset="-122"/>
              </a:rPr>
              <a:t>展示您的作品,PPT模板作品投稿绿色通道 :chinappt2011@gmail.com</a:t>
            </a:r>
            <a:endParaRPr lang="zh-CN" altLang="zh-CN" b="0">
              <a:solidFill>
                <a:srgbClr val="FF0000"/>
              </a:solidFill>
              <a:latin typeface="华文彩云" pitchFamily="2" charset="-122"/>
              <a:ea typeface="华文彩云" pitchFamily="2" charset="-122"/>
            </a:endParaRPr>
          </a:p>
          <a:p>
            <a:pPr>
              <a:lnSpc>
                <a:spcPct val="90000"/>
              </a:lnSpc>
            </a:pPr>
            <a:endParaRPr lang="zh-CN" altLang="zh-CN"/>
          </a:p>
          <a:p>
            <a:pPr>
              <a:lnSpc>
                <a:spcPct val="90000"/>
              </a:lnSpc>
            </a:pPr>
            <a:r>
              <a:rPr lang="zh-CN" altLang="zh-CN" b="0"/>
              <a:t>将此幻灯片插入到演示文稿中</a:t>
            </a:r>
            <a:endParaRPr lang="zh-CN" altLang="zh-CN"/>
          </a:p>
          <a:p>
            <a:pPr>
              <a:lnSpc>
                <a:spcPct val="90000"/>
              </a:lnSpc>
            </a:pPr>
            <a:r>
              <a:rPr lang="zh-CN" altLang="zh-CN"/>
              <a:t>将此模板作为演示文稿（.ppt 文件）保存到计算机上。 </a:t>
            </a:r>
            <a:endParaRPr lang="zh-CN" altLang="zh-CN"/>
          </a:p>
          <a:p>
            <a:pPr>
              <a:lnSpc>
                <a:spcPct val="90000"/>
              </a:lnSpc>
            </a:pPr>
            <a:r>
              <a:rPr lang="zh-CN" altLang="zh-CN"/>
              <a:t>打开将包含该图像幻灯片的演示文稿。 </a:t>
            </a:r>
            <a:endParaRPr lang="zh-CN" altLang="zh-CN"/>
          </a:p>
          <a:p>
            <a:pPr>
              <a:lnSpc>
                <a:spcPct val="90000"/>
              </a:lnSpc>
            </a:pPr>
            <a:r>
              <a:rPr lang="zh-CN" altLang="zh-CN"/>
              <a:t>在“幻灯片”选项卡上，将插入点置于将位于该图像幻灯片之前的幻灯片之后。（确保不要选择幻灯片。插入点应位于幻灯片之间。） </a:t>
            </a:r>
            <a:endParaRPr lang="zh-CN" altLang="zh-CN"/>
          </a:p>
          <a:p>
            <a:pPr>
              <a:lnSpc>
                <a:spcPct val="90000"/>
              </a:lnSpc>
            </a:pPr>
            <a:r>
              <a:rPr lang="zh-CN" altLang="zh-CN"/>
              <a:t>在“插入”菜单上，单击“幻灯片（从文件）”。 </a:t>
            </a:r>
            <a:endParaRPr lang="zh-CN" altLang="zh-CN"/>
          </a:p>
          <a:p>
            <a:pPr>
              <a:lnSpc>
                <a:spcPct val="90000"/>
              </a:lnSpc>
            </a:pPr>
            <a:r>
              <a:rPr lang="zh-CN" altLang="zh-CN"/>
              <a:t>在“幻灯片搜索器”对话框中，单击“搜索演示文稿”选项卡。 </a:t>
            </a:r>
            <a:endParaRPr lang="zh-CN" altLang="zh-CN"/>
          </a:p>
          <a:p>
            <a:pPr>
              <a:lnSpc>
                <a:spcPct val="90000"/>
              </a:lnSpc>
            </a:pPr>
            <a:r>
              <a:rPr lang="zh-CN" altLang="zh-CN"/>
              <a:t>单击“浏览”，找到并选择包含该图像幻灯片的演示文稿，然后单击“打开”。 </a:t>
            </a:r>
            <a:endParaRPr lang="zh-CN" altLang="zh-CN"/>
          </a:p>
          <a:p>
            <a:pPr>
              <a:lnSpc>
                <a:spcPct val="90000"/>
              </a:lnSpc>
            </a:pPr>
            <a:r>
              <a:rPr lang="zh-CN" altLang="zh-CN"/>
              <a:t>在“幻灯片（从文件）”对话框中，选择该图像幻灯片。 </a:t>
            </a:r>
            <a:endParaRPr lang="zh-CN" altLang="zh-CN"/>
          </a:p>
          <a:p>
            <a:pPr>
              <a:lnSpc>
                <a:spcPct val="90000"/>
              </a:lnSpc>
            </a:pPr>
            <a:r>
              <a:rPr lang="zh-CN" altLang="zh-CN"/>
              <a:t>选中“保留源格式”复选框。如果不选中此复选框，复制的幻灯片将继承在演示文稿中位于它之前的幻灯片的设计。 </a:t>
            </a:r>
            <a:endParaRPr lang="zh-CN" altLang="zh-CN"/>
          </a:p>
          <a:p>
            <a:pPr>
              <a:lnSpc>
                <a:spcPct val="90000"/>
              </a:lnSpc>
            </a:pPr>
            <a:r>
              <a:rPr lang="zh-CN" altLang="zh-CN"/>
              <a:t>单击“插入”。 </a:t>
            </a:r>
            <a:endParaRPr lang="zh-CN" altLang="zh-CN"/>
          </a:p>
          <a:p>
            <a:pPr>
              <a:lnSpc>
                <a:spcPct val="90000"/>
              </a:lnSpc>
            </a:pPr>
            <a:r>
              <a:rPr lang="zh-CN" altLang="zh-CN"/>
              <a:t>单击“关闭”。 </a:t>
            </a:r>
            <a:endParaRPr lang="zh-CN" altLang="zh-CN"/>
          </a:p>
          <a:p>
            <a:pPr>
              <a:lnSpc>
                <a:spcPct val="90000"/>
              </a:lnSpc>
            </a:pPr>
            <a:r>
              <a:rPr lang="zh-CN" altLang="zh-CN" b="0"/>
              <a:t>PPT模板来源于互联网,版权归原作者所有,如有问题请与站长联系</a:t>
            </a:r>
            <a:endParaRPr lang="zh-CN" altLang="zh-CN"/>
          </a:p>
          <a:p>
            <a:pPr>
              <a:lnSpc>
                <a:spcPct val="90000"/>
              </a:lnSpc>
            </a:pPr>
            <a:endParaRPr lang="zh-CN" altLang="zh-CN"/>
          </a:p>
        </p:txBody>
      </p:sp>
      <p:sp>
        <p:nvSpPr>
          <p:cNvPr id="16388" name="灯片编号占位符 3"/>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67EAA044-E482-4403-B4ED-C48BF02A7B25}" type="slidenum">
              <a:rPr lang="en-US" altLang="zh-CN"/>
            </a:fld>
            <a:endParaRPr lang="en-US" altLang="zh-CN"/>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image" Target="../media/image2.png"/><Relationship Id="rId2" Type="http://schemas.openxmlformats.org/officeDocument/2006/relationships/tags" Target="../tags/tag58.xml"/><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image" Target="../media/image3.png"/><Relationship Id="rId6" Type="http://schemas.openxmlformats.org/officeDocument/2006/relationships/tags" Target="../tags/tag66.xml"/><Relationship Id="rId5" Type="http://schemas.openxmlformats.org/officeDocument/2006/relationships/image" Target="../media/image2.pn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0"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0"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image" Target="../media/image4.png"/><Relationship Id="rId3" Type="http://schemas.openxmlformats.org/officeDocument/2006/relationships/tags" Target="../tags/tag89.xml"/><Relationship Id="rId2" Type="http://schemas.openxmlformats.org/officeDocument/2006/relationships/tags" Target="../tags/tag88.xml"/><Relationship Id="rId10" Type="http://schemas.openxmlformats.org/officeDocument/2006/relationships/tags" Target="../tags/tag95.xml"/><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image" Target="../media/image2.png"/><Relationship Id="rId2" Type="http://schemas.openxmlformats.org/officeDocument/2006/relationships/tags" Target="../tags/tag9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image" Target="../media/image3.png"/><Relationship Id="rId6" Type="http://schemas.openxmlformats.org/officeDocument/2006/relationships/tags" Target="../tags/tag109.xml"/><Relationship Id="rId5" Type="http://schemas.openxmlformats.org/officeDocument/2006/relationships/image" Target="../media/image5.png"/><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日期占位符 1027"/>
          <p:cNvSpPr>
            <a:spLocks noGrp="1" noChangeArrowheads="1"/>
          </p:cNvSpPr>
          <p:nvPr>
            <p:ph type="dt" sz="half" idx="10"/>
          </p:nvPr>
        </p:nvSpPr>
        <p:spPr/>
        <p:txBody>
          <a:bodyPr/>
          <a:lstStyle>
            <a:lvl1pPr>
              <a:defRPr/>
            </a:lvl1pPr>
          </a:lstStyle>
          <a:p>
            <a:pPr>
              <a:defRPr/>
            </a:pPr>
            <a:endParaRPr 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p>
        </p:txBody>
      </p:sp>
      <p:sp>
        <p:nvSpPr>
          <p:cNvPr id="6" name="灯片编号占位符 1029"/>
          <p:cNvSpPr>
            <a:spLocks noGrp="1" noChangeArrowheads="1"/>
          </p:cNvSpPr>
          <p:nvPr>
            <p:ph type="sldNum" sz="quarter" idx="20"/>
          </p:nvPr>
        </p:nvSpPr>
        <p:spPr/>
        <p:txBody>
          <a:bodyPr/>
          <a:lstStyle>
            <a:lvl1pPr>
              <a:defRPr/>
            </a:lvl1pPr>
          </a:lstStyle>
          <a:p>
            <a:fld id="{CF22DFDF-BEAB-49F7-AA1F-4257C45D2CD5}"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027"/>
          <p:cNvSpPr>
            <a:spLocks noGrp="1" noChangeArrowheads="1"/>
          </p:cNvSpPr>
          <p:nvPr>
            <p:ph type="dt" sz="half" idx="10"/>
          </p:nvPr>
        </p:nvSpPr>
        <p:spPr/>
        <p:txBody>
          <a:bodyPr/>
          <a:lstStyle>
            <a:lvl1pPr>
              <a:defRPr/>
            </a:lvl1pPr>
          </a:lstStyle>
          <a:p>
            <a:pPr>
              <a:defRPr/>
            </a:pPr>
            <a:endParaRPr 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p>
        </p:txBody>
      </p:sp>
      <p:sp>
        <p:nvSpPr>
          <p:cNvPr id="6" name="灯片编号占位符 1029"/>
          <p:cNvSpPr>
            <a:spLocks noGrp="1" noChangeArrowheads="1"/>
          </p:cNvSpPr>
          <p:nvPr>
            <p:ph type="sldNum" sz="quarter" idx="20"/>
          </p:nvPr>
        </p:nvSpPr>
        <p:spPr/>
        <p:txBody>
          <a:bodyPr/>
          <a:lstStyle>
            <a:lvl1pPr>
              <a:defRPr/>
            </a:lvl1pPr>
          </a:lstStyle>
          <a:p>
            <a:fld id="{B8783D80-F323-4F4B-9CA7-65E0CB43EFBF}"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027"/>
          <p:cNvSpPr>
            <a:spLocks noGrp="1" noChangeArrowheads="1"/>
          </p:cNvSpPr>
          <p:nvPr>
            <p:ph type="dt" sz="half" idx="10"/>
          </p:nvPr>
        </p:nvSpPr>
        <p:spPr/>
        <p:txBody>
          <a:bodyPr/>
          <a:lstStyle>
            <a:lvl1pPr>
              <a:defRPr/>
            </a:lvl1pPr>
          </a:lstStyle>
          <a:p>
            <a:pPr>
              <a:defRPr/>
            </a:pPr>
            <a:endParaRPr 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p>
        </p:txBody>
      </p:sp>
      <p:sp>
        <p:nvSpPr>
          <p:cNvPr id="6" name="灯片编号占位符 1029"/>
          <p:cNvSpPr>
            <a:spLocks noGrp="1" noChangeArrowheads="1"/>
          </p:cNvSpPr>
          <p:nvPr>
            <p:ph type="sldNum" sz="quarter" idx="20"/>
          </p:nvPr>
        </p:nvSpPr>
        <p:spPr/>
        <p:txBody>
          <a:bodyPr/>
          <a:lstStyle>
            <a:lvl1pPr>
              <a:defRPr/>
            </a:lvl1pPr>
          </a:lstStyle>
          <a:p>
            <a:fld id="{D7775F4E-91AC-46C3-9169-3F4255867BE5}" type="slidenum">
              <a:rPr lang="en-US" altLang="zh-CN"/>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buFontTx/>
              <a:buNone/>
              <a:defRPr/>
            </a:lvl1pPr>
          </a:lstStyle>
          <a:p>
            <a:pPr>
              <a:defRPr/>
            </a:pPr>
            <a:endParaRPr lang="zh-CN" altLang="en-US"/>
          </a:p>
        </p:txBody>
      </p:sp>
      <p:sp>
        <p:nvSpPr>
          <p:cNvPr id="5" name="页脚占位符 4"/>
          <p:cNvSpPr>
            <a:spLocks noGrp="1"/>
          </p:cNvSpPr>
          <p:nvPr>
            <p:ph type="ftr" sz="quarter" idx="11"/>
          </p:nvPr>
        </p:nvSpPr>
        <p:spPr/>
        <p:txBody>
          <a:bodyPr/>
          <a:lstStyle>
            <a:lvl1pPr>
              <a:buFontTx/>
              <a:buNone/>
              <a:defRPr/>
            </a:lvl1pPr>
          </a:lstStyle>
          <a:p>
            <a:pPr>
              <a:defRPr/>
            </a:pPr>
            <a:endParaRPr lang="zh-CN" altLang="en-US"/>
          </a:p>
        </p:txBody>
      </p:sp>
      <p:sp>
        <p:nvSpPr>
          <p:cNvPr id="6" name="灯片编号占位符 5"/>
          <p:cNvSpPr>
            <a:spLocks noGrp="1"/>
          </p:cNvSpPr>
          <p:nvPr>
            <p:ph type="sldNum" sz="quarter" idx="12"/>
          </p:nvPr>
        </p:nvSpPr>
        <p:spPr/>
        <p:txBody>
          <a:bodyPr/>
          <a:lstStyle>
            <a:lvl1pPr>
              <a:buFont typeface="Arial" panose="020B0604020202020204" pitchFamily="34" charset="0"/>
              <a:buNone/>
              <a:defRPr/>
            </a:lvl1pPr>
          </a:lstStyle>
          <a:p>
            <a:fld id="{B0EA7F32-6DF6-4BD1-AB59-85FAC69F666D}"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buFontTx/>
              <a:buNone/>
              <a:defRPr/>
            </a:lvl1pPr>
          </a:lstStyle>
          <a:p>
            <a:pPr>
              <a:defRPr/>
            </a:pPr>
            <a:endParaRPr lang="zh-CN" altLang="en-US"/>
          </a:p>
        </p:txBody>
      </p:sp>
      <p:sp>
        <p:nvSpPr>
          <p:cNvPr id="5" name="页脚占位符 4"/>
          <p:cNvSpPr>
            <a:spLocks noGrp="1"/>
          </p:cNvSpPr>
          <p:nvPr>
            <p:ph type="ftr" sz="quarter" idx="11"/>
          </p:nvPr>
        </p:nvSpPr>
        <p:spPr/>
        <p:txBody>
          <a:bodyPr/>
          <a:lstStyle>
            <a:lvl1pPr>
              <a:buFontTx/>
              <a:buNone/>
              <a:defRPr/>
            </a:lvl1pPr>
          </a:lstStyle>
          <a:p>
            <a:pPr>
              <a:defRPr/>
            </a:pPr>
            <a:endParaRPr lang="zh-CN" altLang="en-US"/>
          </a:p>
        </p:txBody>
      </p:sp>
      <p:sp>
        <p:nvSpPr>
          <p:cNvPr id="6" name="灯片编号占位符 5"/>
          <p:cNvSpPr>
            <a:spLocks noGrp="1"/>
          </p:cNvSpPr>
          <p:nvPr>
            <p:ph type="sldNum" sz="quarter" idx="12"/>
          </p:nvPr>
        </p:nvSpPr>
        <p:spPr/>
        <p:txBody>
          <a:bodyPr/>
          <a:lstStyle>
            <a:lvl1pPr>
              <a:buFont typeface="Arial" panose="020B0604020202020204" pitchFamily="34" charset="0"/>
              <a:buNone/>
              <a:defRPr/>
            </a:lvl1pPr>
          </a:lstStyle>
          <a:p>
            <a:fld id="{C1818EFF-A5CC-428D-A425-719249FD0502}"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buFontTx/>
              <a:buNone/>
              <a:defRPr/>
            </a:lvl1pPr>
          </a:lstStyle>
          <a:p>
            <a:pPr>
              <a:defRPr/>
            </a:pPr>
            <a:endParaRPr lang="zh-CN" altLang="en-US"/>
          </a:p>
        </p:txBody>
      </p:sp>
      <p:sp>
        <p:nvSpPr>
          <p:cNvPr id="5" name="页脚占位符 4"/>
          <p:cNvSpPr>
            <a:spLocks noGrp="1"/>
          </p:cNvSpPr>
          <p:nvPr>
            <p:ph type="ftr" sz="quarter" idx="11"/>
          </p:nvPr>
        </p:nvSpPr>
        <p:spPr/>
        <p:txBody>
          <a:bodyPr/>
          <a:lstStyle>
            <a:lvl1pPr>
              <a:buFontTx/>
              <a:buNone/>
              <a:defRPr/>
            </a:lvl1pPr>
          </a:lstStyle>
          <a:p>
            <a:pPr>
              <a:defRPr/>
            </a:pPr>
            <a:endParaRPr lang="zh-CN" altLang="en-US"/>
          </a:p>
        </p:txBody>
      </p:sp>
      <p:sp>
        <p:nvSpPr>
          <p:cNvPr id="6" name="灯片编号占位符 5"/>
          <p:cNvSpPr>
            <a:spLocks noGrp="1"/>
          </p:cNvSpPr>
          <p:nvPr>
            <p:ph type="sldNum" sz="quarter" idx="12"/>
          </p:nvPr>
        </p:nvSpPr>
        <p:spPr/>
        <p:txBody>
          <a:bodyPr/>
          <a:lstStyle>
            <a:lvl1pPr>
              <a:buFont typeface="Arial" panose="020B0604020202020204" pitchFamily="34" charset="0"/>
              <a:buNone/>
              <a:defRPr/>
            </a:lvl1pPr>
          </a:lstStyle>
          <a:p>
            <a:fld id="{FF57FF47-94F0-4213-BC07-4EE77D8DE0EC}"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buFontTx/>
              <a:buNone/>
              <a:defRPr/>
            </a:lvl1pPr>
          </a:lstStyle>
          <a:p>
            <a:pPr>
              <a:defRPr/>
            </a:pPr>
            <a:endParaRPr lang="zh-CN" altLang="en-US"/>
          </a:p>
        </p:txBody>
      </p:sp>
      <p:sp>
        <p:nvSpPr>
          <p:cNvPr id="6" name="页脚占位符 4"/>
          <p:cNvSpPr>
            <a:spLocks noGrp="1"/>
          </p:cNvSpPr>
          <p:nvPr>
            <p:ph type="ftr" sz="quarter" idx="11"/>
          </p:nvPr>
        </p:nvSpPr>
        <p:spPr/>
        <p:txBody>
          <a:bodyPr/>
          <a:lstStyle>
            <a:lvl1pPr>
              <a:buFontTx/>
              <a:buNone/>
              <a:defRPr/>
            </a:lvl1pPr>
          </a:lstStyle>
          <a:p>
            <a:pPr>
              <a:defRPr/>
            </a:pPr>
            <a:endParaRPr lang="zh-CN" altLang="en-US"/>
          </a:p>
        </p:txBody>
      </p:sp>
      <p:sp>
        <p:nvSpPr>
          <p:cNvPr id="7" name="灯片编号占位符 5"/>
          <p:cNvSpPr>
            <a:spLocks noGrp="1"/>
          </p:cNvSpPr>
          <p:nvPr>
            <p:ph type="sldNum" sz="quarter" idx="12"/>
          </p:nvPr>
        </p:nvSpPr>
        <p:spPr/>
        <p:txBody>
          <a:bodyPr/>
          <a:lstStyle>
            <a:lvl1pPr>
              <a:buFont typeface="Arial" panose="020B0604020202020204" pitchFamily="34" charset="0"/>
              <a:buNone/>
              <a:defRPr/>
            </a:lvl1pPr>
          </a:lstStyle>
          <a:p>
            <a:fld id="{75D63FC8-1D4B-4365-B617-1A73B13996D9}"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buFontTx/>
              <a:buNone/>
              <a:defRPr/>
            </a:lvl1pPr>
          </a:lstStyle>
          <a:p>
            <a:pPr>
              <a:defRPr/>
            </a:pPr>
            <a:endParaRPr lang="zh-CN" altLang="en-US"/>
          </a:p>
        </p:txBody>
      </p:sp>
      <p:sp>
        <p:nvSpPr>
          <p:cNvPr id="8" name="页脚占位符 4"/>
          <p:cNvSpPr>
            <a:spLocks noGrp="1"/>
          </p:cNvSpPr>
          <p:nvPr>
            <p:ph type="ftr" sz="quarter" idx="11"/>
          </p:nvPr>
        </p:nvSpPr>
        <p:spPr/>
        <p:txBody>
          <a:bodyPr/>
          <a:lstStyle>
            <a:lvl1pPr>
              <a:buFontTx/>
              <a:buNone/>
              <a:defRPr/>
            </a:lvl1pPr>
          </a:lstStyle>
          <a:p>
            <a:pPr>
              <a:defRPr/>
            </a:pPr>
            <a:endParaRPr lang="zh-CN" altLang="en-US"/>
          </a:p>
        </p:txBody>
      </p:sp>
      <p:sp>
        <p:nvSpPr>
          <p:cNvPr id="9" name="灯片编号占位符 5"/>
          <p:cNvSpPr>
            <a:spLocks noGrp="1"/>
          </p:cNvSpPr>
          <p:nvPr>
            <p:ph type="sldNum" sz="quarter" idx="12"/>
          </p:nvPr>
        </p:nvSpPr>
        <p:spPr/>
        <p:txBody>
          <a:bodyPr/>
          <a:lstStyle>
            <a:lvl1pPr>
              <a:buFont typeface="Arial" panose="020B0604020202020204" pitchFamily="34" charset="0"/>
              <a:buNone/>
              <a:defRPr/>
            </a:lvl1pPr>
          </a:lstStyle>
          <a:p>
            <a:fld id="{4C7DA867-940F-4A61-90DA-21593888DAD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buFontTx/>
              <a:buNone/>
              <a:defRPr/>
            </a:lvl1pPr>
          </a:lstStyle>
          <a:p>
            <a:pPr>
              <a:defRPr/>
            </a:pPr>
            <a:endParaRPr lang="zh-CN" altLang="en-US"/>
          </a:p>
        </p:txBody>
      </p:sp>
      <p:sp>
        <p:nvSpPr>
          <p:cNvPr id="4" name="页脚占位符 4"/>
          <p:cNvSpPr>
            <a:spLocks noGrp="1"/>
          </p:cNvSpPr>
          <p:nvPr>
            <p:ph type="ftr" sz="quarter" idx="11"/>
          </p:nvPr>
        </p:nvSpPr>
        <p:spPr/>
        <p:txBody>
          <a:bodyPr/>
          <a:lstStyle>
            <a:lvl1pPr>
              <a:buFontTx/>
              <a:buNone/>
              <a:defRPr/>
            </a:lvl1pPr>
          </a:lstStyle>
          <a:p>
            <a:pPr>
              <a:defRPr/>
            </a:pPr>
            <a:endParaRPr lang="zh-CN" altLang="en-US"/>
          </a:p>
        </p:txBody>
      </p:sp>
      <p:sp>
        <p:nvSpPr>
          <p:cNvPr id="5" name="灯片编号占位符 5"/>
          <p:cNvSpPr>
            <a:spLocks noGrp="1"/>
          </p:cNvSpPr>
          <p:nvPr>
            <p:ph type="sldNum" sz="quarter" idx="12"/>
          </p:nvPr>
        </p:nvSpPr>
        <p:spPr/>
        <p:txBody>
          <a:bodyPr/>
          <a:lstStyle>
            <a:lvl1pPr>
              <a:buFont typeface="Arial" panose="020B0604020202020204" pitchFamily="34" charset="0"/>
              <a:buNone/>
              <a:defRPr/>
            </a:lvl1pPr>
          </a:lstStyle>
          <a:p>
            <a:fld id="{53097241-F9E8-429D-B1FE-B26268AEEB9C}"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buFontTx/>
              <a:buNone/>
              <a:defRPr/>
            </a:lvl1pPr>
          </a:lstStyle>
          <a:p>
            <a:pPr>
              <a:defRPr/>
            </a:pPr>
            <a:endParaRPr lang="zh-CN" altLang="en-US"/>
          </a:p>
        </p:txBody>
      </p:sp>
      <p:sp>
        <p:nvSpPr>
          <p:cNvPr id="3" name="页脚占位符 4"/>
          <p:cNvSpPr>
            <a:spLocks noGrp="1"/>
          </p:cNvSpPr>
          <p:nvPr>
            <p:ph type="ftr" sz="quarter" idx="11"/>
          </p:nvPr>
        </p:nvSpPr>
        <p:spPr/>
        <p:txBody>
          <a:bodyPr/>
          <a:lstStyle>
            <a:lvl1pPr>
              <a:buFontTx/>
              <a:buNone/>
              <a:defRPr/>
            </a:lvl1pPr>
          </a:lstStyle>
          <a:p>
            <a:pPr>
              <a:defRPr/>
            </a:pPr>
            <a:endParaRPr lang="zh-CN" altLang="en-US"/>
          </a:p>
        </p:txBody>
      </p:sp>
      <p:sp>
        <p:nvSpPr>
          <p:cNvPr id="4" name="灯片编号占位符 5"/>
          <p:cNvSpPr>
            <a:spLocks noGrp="1"/>
          </p:cNvSpPr>
          <p:nvPr>
            <p:ph type="sldNum" sz="quarter" idx="12"/>
          </p:nvPr>
        </p:nvSpPr>
        <p:spPr/>
        <p:txBody>
          <a:bodyPr/>
          <a:lstStyle>
            <a:lvl1pPr>
              <a:buFont typeface="Arial" panose="020B0604020202020204" pitchFamily="34" charset="0"/>
              <a:buNone/>
              <a:defRPr/>
            </a:lvl1pPr>
          </a:lstStyle>
          <a:p>
            <a:fld id="{AF13C25D-117F-4436-9050-CF514567C037}"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buFontTx/>
              <a:buNone/>
              <a:defRPr/>
            </a:lvl1pPr>
          </a:lstStyle>
          <a:p>
            <a:pPr>
              <a:defRPr/>
            </a:pPr>
            <a:endParaRPr lang="zh-CN" altLang="en-US"/>
          </a:p>
        </p:txBody>
      </p:sp>
      <p:sp>
        <p:nvSpPr>
          <p:cNvPr id="6" name="页脚占位符 4"/>
          <p:cNvSpPr>
            <a:spLocks noGrp="1"/>
          </p:cNvSpPr>
          <p:nvPr>
            <p:ph type="ftr" sz="quarter" idx="11"/>
          </p:nvPr>
        </p:nvSpPr>
        <p:spPr/>
        <p:txBody>
          <a:bodyPr/>
          <a:lstStyle>
            <a:lvl1pPr>
              <a:buFontTx/>
              <a:buNone/>
              <a:defRPr/>
            </a:lvl1pPr>
          </a:lstStyle>
          <a:p>
            <a:pPr>
              <a:defRPr/>
            </a:pPr>
            <a:endParaRPr lang="zh-CN" altLang="en-US"/>
          </a:p>
        </p:txBody>
      </p:sp>
      <p:sp>
        <p:nvSpPr>
          <p:cNvPr id="7" name="灯片编号占位符 5"/>
          <p:cNvSpPr>
            <a:spLocks noGrp="1"/>
          </p:cNvSpPr>
          <p:nvPr>
            <p:ph type="sldNum" sz="quarter" idx="12"/>
          </p:nvPr>
        </p:nvSpPr>
        <p:spPr/>
        <p:txBody>
          <a:bodyPr/>
          <a:lstStyle>
            <a:lvl1pPr>
              <a:buFont typeface="Arial" panose="020B0604020202020204" pitchFamily="34" charset="0"/>
              <a:buNone/>
              <a:defRPr/>
            </a:lvl1pPr>
          </a:lstStyle>
          <a:p>
            <a:fld id="{ED8AAD47-D981-44C1-B98F-EDFC827CF93C}"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1027"/>
          <p:cNvSpPr>
            <a:spLocks noGrp="1" noChangeArrowheads="1"/>
          </p:cNvSpPr>
          <p:nvPr>
            <p:ph type="dt" sz="half" idx="10"/>
          </p:nvPr>
        </p:nvSpPr>
        <p:spPr/>
        <p:txBody>
          <a:bodyPr/>
          <a:lstStyle>
            <a:lvl1pPr>
              <a:defRPr/>
            </a:lvl1pPr>
          </a:lstStyle>
          <a:p>
            <a:pPr>
              <a:defRPr/>
            </a:pPr>
            <a:endParaRPr 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p>
        </p:txBody>
      </p:sp>
      <p:sp>
        <p:nvSpPr>
          <p:cNvPr id="6" name="灯片编号占位符 1029"/>
          <p:cNvSpPr>
            <a:spLocks noGrp="1" noChangeArrowheads="1"/>
          </p:cNvSpPr>
          <p:nvPr>
            <p:ph type="sldNum" sz="quarter" idx="20"/>
          </p:nvPr>
        </p:nvSpPr>
        <p:spPr/>
        <p:txBody>
          <a:bodyPr/>
          <a:lstStyle>
            <a:lvl1pPr>
              <a:defRPr/>
            </a:lvl1pPr>
          </a:lstStyle>
          <a:p>
            <a:fld id="{87D5CC2C-3500-434B-874F-4622526F5160}" type="slidenum">
              <a:rPr lang="en-US" altLang="zh-CN"/>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buFontTx/>
              <a:buNone/>
              <a:defRPr/>
            </a:lvl1pPr>
          </a:lstStyle>
          <a:p>
            <a:pPr>
              <a:defRPr/>
            </a:pPr>
            <a:endParaRPr lang="zh-CN" altLang="en-US"/>
          </a:p>
        </p:txBody>
      </p:sp>
      <p:sp>
        <p:nvSpPr>
          <p:cNvPr id="5" name="页脚占位符 4"/>
          <p:cNvSpPr>
            <a:spLocks noGrp="1"/>
          </p:cNvSpPr>
          <p:nvPr>
            <p:ph type="ftr" sz="quarter" idx="11"/>
          </p:nvPr>
        </p:nvSpPr>
        <p:spPr/>
        <p:txBody>
          <a:bodyPr/>
          <a:lstStyle>
            <a:lvl1pPr>
              <a:buFontTx/>
              <a:buNone/>
              <a:defRPr/>
            </a:lvl1pPr>
          </a:lstStyle>
          <a:p>
            <a:pPr>
              <a:defRPr/>
            </a:pPr>
            <a:endParaRPr lang="zh-CN" altLang="en-US"/>
          </a:p>
        </p:txBody>
      </p:sp>
      <p:sp>
        <p:nvSpPr>
          <p:cNvPr id="6" name="灯片编号占位符 5"/>
          <p:cNvSpPr>
            <a:spLocks noGrp="1"/>
          </p:cNvSpPr>
          <p:nvPr>
            <p:ph type="sldNum" sz="quarter" idx="12"/>
          </p:nvPr>
        </p:nvSpPr>
        <p:spPr/>
        <p:txBody>
          <a:bodyPr/>
          <a:lstStyle>
            <a:lvl1pPr>
              <a:buFont typeface="Arial" panose="020B0604020202020204" pitchFamily="34" charset="0"/>
              <a:buNone/>
              <a:defRPr/>
            </a:lvl1pPr>
          </a:lstStyle>
          <a:p>
            <a:fld id="{A1128370-158C-4B51-8BBD-9572EBFF0780}"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3"/>
          <p:cNvSpPr>
            <a:spLocks noGrp="1"/>
          </p:cNvSpPr>
          <p:nvPr>
            <p:ph type="dt" sz="half" idx="10"/>
          </p:nvPr>
        </p:nvSpPr>
        <p:spPr/>
        <p:txBody>
          <a:bodyPr/>
          <a:lstStyle>
            <a:lvl1pPr>
              <a:buFontTx/>
              <a:buNone/>
              <a:defRPr/>
            </a:lvl1pPr>
          </a:lstStyle>
          <a:p>
            <a:pPr>
              <a:defRPr/>
            </a:pPr>
            <a:endParaRPr lang="zh-CN" altLang="en-US"/>
          </a:p>
        </p:txBody>
      </p:sp>
      <p:sp>
        <p:nvSpPr>
          <p:cNvPr id="4" name="页脚占位符 4"/>
          <p:cNvSpPr>
            <a:spLocks noGrp="1"/>
          </p:cNvSpPr>
          <p:nvPr>
            <p:ph type="ftr" sz="quarter" idx="11"/>
          </p:nvPr>
        </p:nvSpPr>
        <p:spPr/>
        <p:txBody>
          <a:bodyPr/>
          <a:lstStyle>
            <a:lvl1pPr>
              <a:buFontTx/>
              <a:buNone/>
              <a:defRPr/>
            </a:lvl1pPr>
          </a:lstStyle>
          <a:p>
            <a:pPr>
              <a:defRPr/>
            </a:pPr>
            <a:endParaRPr lang="zh-CN" altLang="en-US"/>
          </a:p>
        </p:txBody>
      </p:sp>
      <p:sp>
        <p:nvSpPr>
          <p:cNvPr id="5" name="灯片编号占位符 5"/>
          <p:cNvSpPr>
            <a:spLocks noGrp="1"/>
          </p:cNvSpPr>
          <p:nvPr>
            <p:ph type="sldNum" sz="quarter" idx="12"/>
          </p:nvPr>
        </p:nvSpPr>
        <p:spPr/>
        <p:txBody>
          <a:bodyPr/>
          <a:lstStyle>
            <a:lvl1pPr>
              <a:buFont typeface="Arial" panose="020B0604020202020204" pitchFamily="34" charset="0"/>
              <a:buNone/>
              <a:defRPr/>
            </a:lvl1pPr>
          </a:lstStyle>
          <a:p>
            <a:fld id="{6A4C5EF6-C098-4330-939B-27EF37C78079}"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D2FFDFC8-F736-4B25-B505-580A826B92EF}"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6BDA11B-E0AE-40DE-9F34-5810200C3178}"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46699EE-804D-42FE-B791-050FEF276019}"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75AB911-4BE5-4C76-A272-B52DF9C2DAA4}"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68718BD5-4EC7-4F4C-85F0-435F85180733}"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0B21DC8A-F58B-41EA-98D4-BA7BF74B1F6B}"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837DD286-6038-4842-913B-7C123DCB7262}"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1C93295-17B6-41F3-A60E-F62052E186F2}"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1027"/>
          <p:cNvSpPr>
            <a:spLocks noGrp="1" noChangeArrowheads="1"/>
          </p:cNvSpPr>
          <p:nvPr>
            <p:ph type="dt" sz="half" idx="10"/>
          </p:nvPr>
        </p:nvSpPr>
        <p:spPr/>
        <p:txBody>
          <a:bodyPr/>
          <a:lstStyle>
            <a:lvl1pPr>
              <a:defRPr/>
            </a:lvl1pPr>
          </a:lstStyle>
          <a:p>
            <a:pPr>
              <a:defRPr/>
            </a:pPr>
            <a:endParaRPr 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p>
        </p:txBody>
      </p:sp>
      <p:sp>
        <p:nvSpPr>
          <p:cNvPr id="6" name="灯片编号占位符 1029"/>
          <p:cNvSpPr>
            <a:spLocks noGrp="1" noChangeArrowheads="1"/>
          </p:cNvSpPr>
          <p:nvPr>
            <p:ph type="sldNum" sz="quarter" idx="20"/>
          </p:nvPr>
        </p:nvSpPr>
        <p:spPr/>
        <p:txBody>
          <a:bodyPr/>
          <a:lstStyle>
            <a:lvl1pPr>
              <a:defRPr/>
            </a:lvl1pPr>
          </a:lstStyle>
          <a:p>
            <a:fld id="{76E1BB70-D225-4CE1-8E91-22EBE0D1BBE9}" type="slidenum">
              <a:rPr lang="en-US" altLang="zh-CN"/>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D319E06-4B8E-47BC-AACA-F3959353F8AD}" type="slidenum">
              <a:rPr lang="zh-CN" altLang="en-US"/>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C866AD8E-2718-4E45-93A8-2372FB903B0F}"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100B6E8-ACF1-4A0C-884F-568E098B00E7}"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E817EFCF-1A5C-425E-99F3-D32424342D01}"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785DE94A-5448-4625-9DE9-78AB37835B79}"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C6B1109-BC12-4DC3-B229-B2B7055AD103}"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fld id="{3F381755-02D5-4989-A7C1-10BD43C8AEFC}"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3B5E509B-FABC-48A2-9658-7155052B7F7B}"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31BB3CB5-3A7D-405A-87F4-DE87CBDC3FC2}"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79943F68-D1B9-407F-A574-0C895534EB9E}"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FF314A5C-5FEA-4174-9976-A7282F43870C}"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5164CE66-DC5E-4840-B758-ED75CDC13120}"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94DAFCFF-496B-4580-B8F0-002FDC071026}"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4B05990F-ABF7-46A9-87A5-3C768B70814D}" type="slidenum">
              <a:rPr lang="zh-CN" altLang="en-US"/>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25AB7D0-46D0-4529-8D80-A3684F127562}"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4B52B88B-214B-4110-A1C0-CE9B7D67EFE4}" type="slidenum">
              <a:rPr lang="zh-CN" altLang="en-US"/>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fld id="{0F1AD4AB-94D8-4C08-9450-265ACAA09A17}"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26A105FF-8042-49A8-99CC-9E660FC77E0E}"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1027"/>
          <p:cNvSpPr>
            <a:spLocks noGrp="1" noChangeArrowheads="1"/>
          </p:cNvSpPr>
          <p:nvPr>
            <p:ph type="dt" sz="half" idx="10"/>
          </p:nvPr>
        </p:nvSpPr>
        <p:spPr/>
        <p:txBody>
          <a:bodyPr/>
          <a:lstStyle>
            <a:lvl1pPr>
              <a:defRPr/>
            </a:lvl1pPr>
          </a:lstStyle>
          <a:p>
            <a:pPr>
              <a:defRPr/>
            </a:pPr>
            <a:endParaRPr 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p>
        </p:txBody>
      </p:sp>
      <p:sp>
        <p:nvSpPr>
          <p:cNvPr id="7" name="灯片编号占位符 1029"/>
          <p:cNvSpPr>
            <a:spLocks noGrp="1" noChangeArrowheads="1"/>
          </p:cNvSpPr>
          <p:nvPr>
            <p:ph type="sldNum" sz="quarter" idx="20"/>
          </p:nvPr>
        </p:nvSpPr>
        <p:spPr/>
        <p:txBody>
          <a:bodyPr/>
          <a:lstStyle>
            <a:lvl1pPr>
              <a:defRPr/>
            </a:lvl1pPr>
          </a:lstStyle>
          <a:p>
            <a:fld id="{F6AB4E4F-1A31-4560-A2E0-C5705C2CE9A7}" type="slidenum">
              <a:rPr lang="en-US" altLang="zh-CN"/>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CF58A44-C590-4F1F-885C-B6434E2B7485}"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937AA15-4AB2-4548-924E-68734236D537}" type="slidenum">
              <a:rPr lang="zh-CN" altLang="en-US"/>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2F89E11A-16C9-45C5-B055-FDB972B52684}"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A65E24BC-86D5-4A80-8AC2-1E14E3EDD7FE}" type="slidenum">
              <a:rPr lang="zh-CN" altLang="en-US"/>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bg>
      <p:bgPr>
        <a:noFill/>
        <a:effectLst/>
      </p:bgPr>
    </p:bg>
    <p:spTree>
      <p:nvGrpSpPr>
        <p:cNvPr id="1" name=""/>
        <p:cNvGrpSpPr/>
        <p:nvPr/>
      </p:nvGrpSpPr>
      <p:grpSpPr>
        <a:xfrm>
          <a:off x="0" y="0"/>
          <a:ext cx="0" cy="0"/>
          <a:chOff x="0" y="0"/>
          <a:chExt cx="0" cy="0"/>
        </a:xfrm>
      </p:grpSpPr>
      <p:pic>
        <p:nvPicPr>
          <p:cNvPr id="4" name="图片 3" descr="图片1"/>
          <p:cNvPicPr>
            <a:picLocks noChangeAspect="1"/>
          </p:cNvPicPr>
          <p:nvPr userDrawn="1">
            <p:custDataLst>
              <p:tags r:id="rId2"/>
            </p:custDataLst>
          </p:nvPr>
        </p:nvPicPr>
        <p:blipFill>
          <a:blip r:embed="rId3"/>
          <a:stretch>
            <a:fillRect/>
          </a:stretch>
        </p:blipFill>
        <p:spPr>
          <a:xfrm>
            <a:off x="2858" y="-13335"/>
            <a:ext cx="9131141" cy="6856095"/>
          </a:xfrm>
          <a:prstGeom prst="rect">
            <a:avLst/>
          </a:prstGeom>
        </p:spPr>
      </p:pic>
      <p:sp>
        <p:nvSpPr>
          <p:cNvPr id="2" name="标题 1"/>
          <p:cNvSpPr>
            <a:spLocks noGrp="1"/>
          </p:cNvSpPr>
          <p:nvPr>
            <p:ph type="ctrTitle" hasCustomPrompt="1"/>
            <p:custDataLst>
              <p:tags r:id="rId4"/>
            </p:custDataLst>
          </p:nvPr>
        </p:nvSpPr>
        <p:spPr>
          <a:xfrm>
            <a:off x="1959375" y="2404110"/>
            <a:ext cx="5225251" cy="1249344"/>
          </a:xfrm>
        </p:spPr>
        <p:txBody>
          <a:bodyPr lIns="90170" tIns="46990" rIns="90170" bIns="46990" anchor="b" anchorCtr="0">
            <a:normAutofit/>
          </a:bodyPr>
          <a:lstStyle>
            <a:lvl1pPr algn="ctr">
              <a:defRPr sz="7200" b="0" spc="600" baseline="0">
                <a:solidFill>
                  <a:schemeClr val="tx1">
                    <a:lumMod val="85000"/>
                    <a:lumOff val="15000"/>
                  </a:schemeClr>
                </a:solidFill>
                <a:ea typeface="汉仪尚巍手书W"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5"/>
            </p:custDataLst>
          </p:nvPr>
        </p:nvSpPr>
        <p:spPr>
          <a:xfrm>
            <a:off x="1959375" y="3732166"/>
            <a:ext cx="5225251" cy="950984"/>
          </a:xfrm>
        </p:spPr>
        <p:txBody>
          <a:bodyPr lIns="90170" tIns="46990" rIns="90170" bIns="4699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52508"/>
            <a:ext cx="8139178"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custDataLst>
              <p:tags r:id="rId3"/>
            </p:custDataLst>
          </p:nvPr>
        </p:nvSpPr>
        <p:spPr>
          <a:xfrm>
            <a:off x="1869962" y="4174945"/>
            <a:ext cx="5404077" cy="1077985"/>
          </a:xfrm>
        </p:spPr>
        <p:txBody>
          <a:bodyPr lIns="90000" tIns="0" rIns="90000" bIns="46800">
            <a:normAutofit/>
          </a:bodyPr>
          <a:lstStyle>
            <a:lvl1pPr marL="0" indent="0" algn="ctr" eaLnBrk="1" fontAlgn="auto" latinLnBrk="0" hangingPunct="1">
              <a:lnSpc>
                <a:spcPct val="100000"/>
              </a:lnSpc>
              <a:buNone/>
              <a:defRPr kumimoji="0" lang="zh-CN" altLang="en-US" sz="24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1869962" y="3066080"/>
            <a:ext cx="5404077" cy="1077985"/>
          </a:xfrm>
        </p:spPr>
        <p:txBody>
          <a:bodyPr lIns="90000" tIns="46800" rIns="90000" bIns="46800" anchor="b" anchorCtr="0">
            <a:normAutofit/>
          </a:bodyPr>
          <a:lstStyle>
            <a:lvl1pPr algn="ctr">
              <a:defRPr sz="4800" b="0" u="none" strike="noStrike" kern="1200" cap="none" spc="3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r>
              <a:rPr lang="zh-CN" altLang="en-US" dirty="0"/>
              <a:t>单击此处编辑标题</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952508"/>
            <a:ext cx="396243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952508"/>
            <a:ext cx="3962432" cy="5388907"/>
          </a:xfrm>
        </p:spPr>
        <p:txBody>
          <a:bodyPr>
            <a:noAutofit/>
          </a:bodyPr>
          <a:lstStyle>
            <a:lvl1pPr>
              <a:defRPr sz="1600" baseline="0">
                <a:solidFill>
                  <a:schemeClr val="tx1">
                    <a:lumMod val="85000"/>
                    <a:lumOff val="15000"/>
                  </a:schemeClr>
                </a:solidFill>
                <a:latin typeface="Arial" panose="020B0604020202020204" pitchFamily="34" charset="0"/>
                <a:ea typeface="隶书" panose="02010509060101010101" pitchFamily="49" charset="-122"/>
              </a:defRPr>
            </a:lvl1pPr>
            <a:lvl2pPr>
              <a:defRPr sz="1600" baseline="0">
                <a:solidFill>
                  <a:schemeClr val="tx1">
                    <a:lumMod val="85000"/>
                    <a:lumOff val="15000"/>
                  </a:schemeClr>
                </a:solidFill>
                <a:latin typeface="Arial" panose="020B0604020202020204" pitchFamily="34" charset="0"/>
                <a:ea typeface="隶书" panose="02010509060101010101" pitchFamily="49" charset="-122"/>
              </a:defRPr>
            </a:lvl2pPr>
            <a:lvl3pPr>
              <a:defRPr sz="1600" baseline="0">
                <a:solidFill>
                  <a:schemeClr val="tx1">
                    <a:lumMod val="85000"/>
                    <a:lumOff val="15000"/>
                  </a:schemeClr>
                </a:solidFill>
                <a:latin typeface="Arial" panose="020B0604020202020204" pitchFamily="34" charset="0"/>
                <a:ea typeface="隶书" panose="02010509060101010101" pitchFamily="49" charset="-122"/>
              </a:defRPr>
            </a:lvl3pPr>
            <a:lvl4pPr>
              <a:defRPr sz="1600" baseline="0">
                <a:solidFill>
                  <a:schemeClr val="tx1">
                    <a:lumMod val="85000"/>
                    <a:lumOff val="15000"/>
                  </a:schemeClr>
                </a:solidFill>
                <a:latin typeface="Arial" panose="020B0604020202020204" pitchFamily="34" charset="0"/>
                <a:ea typeface="隶书" panose="02010509060101010101" pitchFamily="49" charset="-122"/>
              </a:defRPr>
            </a:lvl4pPr>
            <a:lvl5pPr>
              <a:defRPr sz="160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952508"/>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406525"/>
            <a:ext cx="39624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952508"/>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406525"/>
            <a:ext cx="396243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443234"/>
            <a:ext cx="8139178"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952508"/>
            <a:ext cx="396243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952508"/>
            <a:ext cx="396243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1027"/>
          <p:cNvSpPr>
            <a:spLocks noGrp="1" noChangeArrowheads="1"/>
          </p:cNvSpPr>
          <p:nvPr>
            <p:ph type="dt" sz="half" idx="10"/>
          </p:nvPr>
        </p:nvSpPr>
        <p:spPr/>
        <p:txBody>
          <a:bodyPr/>
          <a:lstStyle>
            <a:lvl1pPr>
              <a:defRPr/>
            </a:lvl1pPr>
          </a:lstStyle>
          <a:p>
            <a:pPr>
              <a:defRPr/>
            </a:pPr>
            <a:endParaRPr lang="zh-CN"/>
          </a:p>
        </p:txBody>
      </p:sp>
      <p:sp>
        <p:nvSpPr>
          <p:cNvPr id="8" name="页脚占位符 1028"/>
          <p:cNvSpPr>
            <a:spLocks noGrp="1" noChangeArrowheads="1"/>
          </p:cNvSpPr>
          <p:nvPr>
            <p:ph type="ftr" sz="quarter" idx="11"/>
          </p:nvPr>
        </p:nvSpPr>
        <p:spPr/>
        <p:txBody>
          <a:bodyPr/>
          <a:lstStyle>
            <a:lvl1pPr>
              <a:defRPr/>
            </a:lvl1pPr>
          </a:lstStyle>
          <a:p>
            <a:pPr>
              <a:defRPr/>
            </a:pPr>
            <a:endParaRPr lang="zh-CN"/>
          </a:p>
        </p:txBody>
      </p:sp>
      <p:sp>
        <p:nvSpPr>
          <p:cNvPr id="9" name="灯片编号占位符 1029"/>
          <p:cNvSpPr>
            <a:spLocks noGrp="1" noChangeArrowheads="1"/>
          </p:cNvSpPr>
          <p:nvPr>
            <p:ph type="sldNum" sz="quarter" idx="20"/>
          </p:nvPr>
        </p:nvSpPr>
        <p:spPr/>
        <p:txBody>
          <a:bodyPr/>
          <a:lstStyle>
            <a:lvl1pPr>
              <a:defRPr/>
            </a:lvl1pPr>
          </a:lstStyle>
          <a:p>
            <a:fld id="{BFAE51FF-11EC-4EF1-8AC7-3C86CB4BCB30}" type="slidenum">
              <a:rPr lang="en-US" altLang="zh-CN"/>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3"/>
            </p:custDataLst>
          </p:nvPr>
        </p:nvSpPr>
        <p:spPr>
          <a:xfrm>
            <a:off x="1582103" y="2179955"/>
            <a:ext cx="5844540" cy="1568450"/>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8000" b="0" i="0" u="none" strike="noStrike" kern="1200" cap="none" spc="6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0" name="文本占位符 9"/>
          <p:cNvSpPr>
            <a:spLocks noGrp="1"/>
          </p:cNvSpPr>
          <p:nvPr>
            <p:ph type="body" sz="quarter" idx="13" hasCustomPrompt="1"/>
            <p:custDataLst>
              <p:tags r:id="rId7"/>
            </p:custDataLst>
          </p:nvPr>
        </p:nvSpPr>
        <p:spPr>
          <a:xfrm>
            <a:off x="1582103" y="3785235"/>
            <a:ext cx="5844540" cy="1045210"/>
          </a:xfrm>
        </p:spPr>
        <p:txBody>
          <a:bodyPr lIns="90000" tIns="46800" rIns="90000" bIns="46800">
            <a:normAutofit/>
          </a:bodyPr>
          <a:lstStyle>
            <a:lvl1pPr marL="0" indent="0" algn="ctr">
              <a:buNone/>
              <a:defRPr sz="2400" baseline="0">
                <a:latin typeface="Arial" panose="020B0604020202020204" pitchFamily="34" charset="0"/>
                <a:ea typeface="隶书" panose="02010509060101010101" pitchFamily="49" charset="-122"/>
              </a:defRPr>
            </a:lvl1pPr>
          </a:lstStyle>
          <a:p>
            <a:pPr lvl="0"/>
            <a:r>
              <a:rPr lang="zh-CN" altLang="en-US" dirty="0"/>
              <a:t>单击此处编辑文本</a:t>
            </a:r>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rotWithShape="1">
          <a:blip r:embed="rId3" cstate="screen"/>
          <a:srcRect/>
          <a:stretch>
            <a:fillRect/>
          </a:stretch>
        </p:blipFill>
        <p:spPr>
          <a:xfrm>
            <a:off x="7553325" y="5712875"/>
            <a:ext cx="1590675" cy="1145124"/>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7"/>
            </p:custDataLst>
          </p:nvPr>
        </p:nvSpPr>
        <p:spPr/>
        <p:txBody>
          <a:bodyPr>
            <a:normAutofit/>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16218" y="273050"/>
            <a:ext cx="8712041"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grpSp>
        <p:nvGrpSpPr>
          <p:cNvPr id="9" name="组合 8"/>
          <p:cNvGrpSpPr/>
          <p:nvPr userDrawn="1">
            <p:custDataLst>
              <p:tags r:id="rId3"/>
            </p:custDataLst>
          </p:nvPr>
        </p:nvGrpSpPr>
        <p:grpSpPr>
          <a:xfrm>
            <a:off x="0" y="-191135"/>
            <a:ext cx="9144000" cy="7048500"/>
            <a:chOff x="0" y="-301"/>
            <a:chExt cx="19200" cy="11100"/>
          </a:xfrm>
        </p:grpSpPr>
        <p:pic>
          <p:nvPicPr>
            <p:cNvPr id="8" name="图片 7"/>
            <p:cNvPicPr>
              <a:picLocks noChangeAspect="1"/>
            </p:cNvPicPr>
            <p:nvPr userDrawn="1">
              <p:custDataLst>
                <p:tags r:id="rId4"/>
              </p:custDataLst>
            </p:nvPr>
          </p:nvPicPr>
          <p:blipFill rotWithShape="1">
            <a:blip r:embed="rId5" cstate="screen"/>
            <a:srcRect/>
            <a:stretch>
              <a:fillRect/>
            </a:stretch>
          </p:blipFill>
          <p:spPr>
            <a:xfrm>
              <a:off x="15860" y="8997"/>
              <a:ext cx="3340" cy="1803"/>
            </a:xfrm>
            <a:prstGeom prst="rect">
              <a:avLst/>
            </a:prstGeom>
          </p:spPr>
        </p:pic>
        <p:pic>
          <p:nvPicPr>
            <p:cNvPr id="10" name="图片 9"/>
            <p:cNvPicPr>
              <a:picLocks noChangeAspect="1"/>
            </p:cNvPicPr>
            <p:nvPr userDrawn="1">
              <p:custDataLst>
                <p:tags r:id="rId6"/>
              </p:custDataLst>
            </p:nvPr>
          </p:nvPicPr>
          <p:blipFill rotWithShape="1">
            <a:blip r:embed="rId7" cstate="screen"/>
            <a:srcRect/>
            <a:stretch>
              <a:fillRect/>
            </a:stretch>
          </p:blipFill>
          <p:spPr>
            <a:xfrm>
              <a:off x="0" y="-301"/>
              <a:ext cx="2018" cy="3279"/>
            </a:xfrm>
            <a:prstGeom prst="rect">
              <a:avLst/>
            </a:prstGeom>
          </p:spPr>
        </p:pic>
      </p:grpSp>
      <p:sp>
        <p:nvSpPr>
          <p:cNvPr id="2" name="标题 1"/>
          <p:cNvSpPr>
            <a:spLocks noGrp="1"/>
          </p:cNvSpPr>
          <p:nvPr>
            <p:ph type="title" hasCustomPrompt="1"/>
            <p:custDataLst>
              <p:tags r:id="rId8"/>
            </p:custDataLst>
          </p:nvPr>
        </p:nvSpPr>
        <p:spPr>
          <a:xfrm>
            <a:off x="961200" y="1249200"/>
            <a:ext cx="7219800" cy="723600"/>
          </a:xfrm>
        </p:spPr>
        <p:txBody>
          <a:bodyPr anchor="ctr">
            <a:normAutofit/>
          </a:bodyPr>
          <a:lstStyle>
            <a:lvl1pPr>
              <a:defRPr sz="32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9"/>
            </p:custDataLst>
          </p:nvPr>
        </p:nvSpPr>
        <p:spPr>
          <a:xfrm>
            <a:off x="960835" y="2163600"/>
            <a:ext cx="7219950" cy="34452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10478" y="-4445"/>
            <a:ext cx="3815239"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sp>
        <p:nvSpPr>
          <p:cNvPr id="2" name="标题 1"/>
          <p:cNvSpPr>
            <a:spLocks noGrp="1"/>
          </p:cNvSpPr>
          <p:nvPr>
            <p:ph type="title" hasCustomPrompt="1"/>
            <p:custDataLst>
              <p:tags r:id="rId3"/>
            </p:custDataLst>
          </p:nvPr>
        </p:nvSpPr>
        <p:spPr>
          <a:xfrm>
            <a:off x="437400" y="770400"/>
            <a:ext cx="2970000" cy="882000"/>
          </a:xfrm>
        </p:spPr>
        <p:txBody>
          <a:bodyPr anchor="ctr">
            <a:normAutofit/>
          </a:bodyPr>
          <a:lstStyle>
            <a:lvl1pPr>
              <a:defRPr sz="3600" baseline="0">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40100" y="1764000"/>
            <a:ext cx="2967300" cy="40932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3825900" y="769938"/>
            <a:ext cx="4860000" cy="5087937"/>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0" name="图片 9"/>
          <p:cNvPicPr>
            <a:picLocks noChangeAspect="1"/>
          </p:cNvPicPr>
          <p:nvPr userDrawn="1">
            <p:custDataLst>
              <p:tags r:id="rId9"/>
            </p:custDataLst>
          </p:nvPr>
        </p:nvPicPr>
        <p:blipFill rotWithShape="1">
          <a:blip r:embed="rId10" cstate="screen"/>
          <a:srcRect/>
          <a:stretch>
            <a:fillRect/>
          </a:stretch>
        </p:blipFill>
        <p:spPr>
          <a:xfrm>
            <a:off x="0" y="-191366"/>
            <a:ext cx="960835" cy="2081917"/>
          </a:xfrm>
          <a:prstGeom prst="rect">
            <a:avLst/>
          </a:prstGeom>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459000" y="781200"/>
            <a:ext cx="8232300" cy="626400"/>
          </a:xfrm>
        </p:spPr>
        <p:txBody>
          <a:bodyPr anchor="ctr">
            <a:normAutofit/>
          </a:bodyPr>
          <a:lstStyle>
            <a:lvl1pPr algn="ctr">
              <a:defRPr sz="3600"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59000" y="1659600"/>
            <a:ext cx="8231981" cy="828000"/>
          </a:xfrm>
        </p:spPr>
        <p:txBody>
          <a:bodyPr>
            <a:normAutofit/>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459581" y="2808000"/>
            <a:ext cx="8224200" cy="34308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1" name="图片 10"/>
          <p:cNvPicPr>
            <a:picLocks noChangeAspect="1"/>
          </p:cNvPicPr>
          <p:nvPr userDrawn="1">
            <p:custDataLst>
              <p:tags r:id="rId9"/>
            </p:custDataLst>
          </p:nvPr>
        </p:nvPicPr>
        <p:blipFill rotWithShape="1">
          <a:blip r:embed="rId10" cstate="screen"/>
          <a:srcRect/>
          <a:stretch>
            <a:fillRect/>
          </a:stretch>
        </p:blipFill>
        <p:spPr>
          <a:xfrm flipH="1">
            <a:off x="8183165" y="-191366"/>
            <a:ext cx="960835" cy="2081917"/>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858" y="5020946"/>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pic>
        <p:nvPicPr>
          <p:cNvPr id="10" name="图片 9"/>
          <p:cNvPicPr>
            <a:picLocks noChangeAspect="1"/>
          </p:cNvPicPr>
          <p:nvPr userDrawn="1">
            <p:custDataLst>
              <p:tags r:id="rId3"/>
            </p:custDataLst>
          </p:nvPr>
        </p:nvPicPr>
        <p:blipFill rotWithShape="1">
          <a:blip r:embed="rId4" cstate="screen"/>
          <a:srcRect/>
          <a:stretch>
            <a:fillRect/>
          </a:stretch>
        </p:blipFill>
        <p:spPr>
          <a:xfrm>
            <a:off x="7934325" y="5987155"/>
            <a:ext cx="1209675" cy="870843"/>
          </a:xfrm>
          <a:prstGeom prst="rect">
            <a:avLst/>
          </a:prstGeom>
        </p:spPr>
      </p:pic>
      <p:sp>
        <p:nvSpPr>
          <p:cNvPr id="2" name="标题 1"/>
          <p:cNvSpPr>
            <a:spLocks noGrp="1"/>
          </p:cNvSpPr>
          <p:nvPr>
            <p:ph type="title"/>
            <p:custDataLst>
              <p:tags r:id="rId5"/>
            </p:custDataLst>
          </p:nvPr>
        </p:nvSpPr>
        <p:spPr>
          <a:xfrm>
            <a:off x="453600" y="669600"/>
            <a:ext cx="8232300" cy="565200"/>
          </a:xfrm>
        </p:spPr>
        <p:txBody>
          <a:bodyPr anchor="ctr">
            <a:normAutofit/>
          </a:bodyPr>
          <a:lstStyle>
            <a:lvl1pPr algn="ctr">
              <a:defRPr sz="3200"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53628" y="1681200"/>
            <a:ext cx="8243100" cy="32112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435023" y="5180400"/>
            <a:ext cx="8251200" cy="1011600"/>
          </a:xfrm>
        </p:spPr>
        <p:txBody>
          <a:bodyPr>
            <a:normAutofit/>
          </a:bodyPr>
          <a:lstStyle>
            <a:lvl1pPr marL="0" indent="0">
              <a:buNone/>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2"/>
            </p:custDataLst>
          </p:nvPr>
        </p:nvPicPr>
        <p:blipFill rotWithShape="1">
          <a:blip r:embed="rId3" cstate="screen"/>
          <a:srcRect/>
          <a:stretch>
            <a:fillRect/>
          </a:stretch>
        </p:blipFill>
        <p:spPr>
          <a:xfrm>
            <a:off x="7553325" y="5712875"/>
            <a:ext cx="1590675" cy="1145124"/>
          </a:xfrm>
          <a:prstGeom prst="rect">
            <a:avLst/>
          </a:prstGeom>
        </p:spPr>
      </p:pic>
      <p:sp>
        <p:nvSpPr>
          <p:cNvPr id="10" name="矩形 9"/>
          <p:cNvSpPr/>
          <p:nvPr userDrawn="1">
            <p:custDataLst>
              <p:tags r:id="rId4"/>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34700" y="237600"/>
            <a:ext cx="8278200" cy="441964"/>
          </a:xfrm>
        </p:spPr>
        <p:txBody>
          <a:bodyPr>
            <a:normAutofit/>
          </a:bodyPr>
          <a:lstStyle>
            <a:lvl1pPr>
              <a:defRPr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34700" y="1663200"/>
            <a:ext cx="4006800" cy="28944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4681800" y="1663200"/>
            <a:ext cx="4025700" cy="2894400"/>
          </a:xfrm>
        </p:spPr>
        <p:txBody>
          <a:bodyPr>
            <a:normAutofit/>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429300" y="4816800"/>
            <a:ext cx="4006800" cy="781200"/>
          </a:xfrm>
        </p:spPr>
        <p:txBody>
          <a:bodyPr>
            <a:normAutofit/>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4689900" y="4813200"/>
            <a:ext cx="4025700" cy="781200"/>
          </a:xfrm>
        </p:spPr>
        <p:txBody>
          <a:bodyPr>
            <a:normAutofit/>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9144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grpSp>
        <p:nvGrpSpPr>
          <p:cNvPr id="6" name="组合 5"/>
          <p:cNvGrpSpPr/>
          <p:nvPr userDrawn="1">
            <p:custDataLst>
              <p:tags r:id="rId3"/>
            </p:custDataLst>
          </p:nvPr>
        </p:nvGrpSpPr>
        <p:grpSpPr>
          <a:xfrm>
            <a:off x="0" y="-344805"/>
            <a:ext cx="9144000" cy="7202805"/>
            <a:chOff x="0" y="-543"/>
            <a:chExt cx="19200" cy="11343"/>
          </a:xfrm>
        </p:grpSpPr>
        <p:pic>
          <p:nvPicPr>
            <p:cNvPr id="8" name="图片 7"/>
            <p:cNvPicPr>
              <a:picLocks noChangeAspect="1"/>
            </p:cNvPicPr>
            <p:nvPr userDrawn="1">
              <p:custDataLst>
                <p:tags r:id="rId4"/>
              </p:custDataLst>
            </p:nvPr>
          </p:nvPicPr>
          <p:blipFill rotWithShape="1">
            <a:blip r:embed="rId5" cstate="screen"/>
            <a:srcRect/>
            <a:stretch>
              <a:fillRect/>
            </a:stretch>
          </p:blipFill>
          <p:spPr>
            <a:xfrm>
              <a:off x="14780" y="8414"/>
              <a:ext cx="4420" cy="2386"/>
            </a:xfrm>
            <a:prstGeom prst="rect">
              <a:avLst/>
            </a:prstGeom>
          </p:spPr>
        </p:pic>
        <p:pic>
          <p:nvPicPr>
            <p:cNvPr id="9" name="图片 8"/>
            <p:cNvPicPr>
              <a:picLocks noChangeAspect="1"/>
            </p:cNvPicPr>
            <p:nvPr userDrawn="1">
              <p:custDataLst>
                <p:tags r:id="rId6"/>
              </p:custDataLst>
            </p:nvPr>
          </p:nvPicPr>
          <p:blipFill rotWithShape="1">
            <a:blip r:embed="rId7" cstate="screen"/>
            <a:srcRect/>
            <a:stretch>
              <a:fillRect/>
            </a:stretch>
          </p:blipFill>
          <p:spPr>
            <a:xfrm>
              <a:off x="0" y="-543"/>
              <a:ext cx="2999" cy="4874"/>
            </a:xfrm>
            <a:prstGeom prst="rect">
              <a:avLst/>
            </a:prstGeom>
          </p:spPr>
        </p:pic>
      </p:grpSp>
      <p:sp>
        <p:nvSpPr>
          <p:cNvPr id="2" name="标题 1"/>
          <p:cNvSpPr>
            <a:spLocks noGrp="1"/>
          </p:cNvSpPr>
          <p:nvPr>
            <p:ph type="title" hasCustomPrompt="1"/>
            <p:custDataLst>
              <p:tags r:id="rId8"/>
            </p:custDataLst>
          </p:nvPr>
        </p:nvSpPr>
        <p:spPr>
          <a:xfrm>
            <a:off x="1142100" y="1339200"/>
            <a:ext cx="6858000" cy="2386800"/>
          </a:xfrm>
        </p:spPr>
        <p:txBody>
          <a:bodyPr anchor="b">
            <a:normAutofit/>
          </a:bodyPr>
          <a:lstStyle>
            <a:lvl1pPr algn="ctr">
              <a:defRPr sz="60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1141810" y="3862800"/>
            <a:ext cx="6858000" cy="1656000"/>
          </a:xfrm>
        </p:spPr>
        <p:txBody>
          <a:bodyPr>
            <a:normAutofit/>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027"/>
          <p:cNvSpPr>
            <a:spLocks noGrp="1" noChangeArrowheads="1"/>
          </p:cNvSpPr>
          <p:nvPr>
            <p:ph type="dt" sz="half" idx="10"/>
          </p:nvPr>
        </p:nvSpPr>
        <p:spPr/>
        <p:txBody>
          <a:bodyPr/>
          <a:lstStyle>
            <a:lvl1pPr>
              <a:defRPr/>
            </a:lvl1pPr>
          </a:lstStyle>
          <a:p>
            <a:pPr>
              <a:defRPr/>
            </a:pPr>
            <a:endParaRPr lang="zh-CN"/>
          </a:p>
        </p:txBody>
      </p:sp>
      <p:sp>
        <p:nvSpPr>
          <p:cNvPr id="4" name="页脚占位符 1028"/>
          <p:cNvSpPr>
            <a:spLocks noGrp="1" noChangeArrowheads="1"/>
          </p:cNvSpPr>
          <p:nvPr>
            <p:ph type="ftr" sz="quarter" idx="11"/>
          </p:nvPr>
        </p:nvSpPr>
        <p:spPr/>
        <p:txBody>
          <a:bodyPr/>
          <a:lstStyle>
            <a:lvl1pPr>
              <a:defRPr/>
            </a:lvl1pPr>
          </a:lstStyle>
          <a:p>
            <a:pPr>
              <a:defRPr/>
            </a:pPr>
            <a:endParaRPr lang="zh-CN"/>
          </a:p>
        </p:txBody>
      </p:sp>
      <p:sp>
        <p:nvSpPr>
          <p:cNvPr id="5" name="灯片编号占位符 1029"/>
          <p:cNvSpPr>
            <a:spLocks noGrp="1" noChangeArrowheads="1"/>
          </p:cNvSpPr>
          <p:nvPr>
            <p:ph type="sldNum" sz="quarter" idx="20"/>
          </p:nvPr>
        </p:nvSpPr>
        <p:spPr/>
        <p:txBody>
          <a:bodyPr/>
          <a:lstStyle>
            <a:lvl1pPr>
              <a:defRPr/>
            </a:lvl1pPr>
          </a:lstStyle>
          <a:p>
            <a:fld id="{546F6916-CE3F-4E93-9548-DF0BE32DDEDA}"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noChangeArrowheads="1"/>
          </p:cNvSpPr>
          <p:nvPr>
            <p:ph type="dt" sz="half" idx="10"/>
          </p:nvPr>
        </p:nvSpPr>
        <p:spPr/>
        <p:txBody>
          <a:bodyPr/>
          <a:lstStyle>
            <a:lvl1pPr>
              <a:defRPr/>
            </a:lvl1pPr>
          </a:lstStyle>
          <a:p>
            <a:pPr>
              <a:defRPr/>
            </a:pPr>
            <a:endParaRPr lang="zh-CN"/>
          </a:p>
        </p:txBody>
      </p:sp>
      <p:sp>
        <p:nvSpPr>
          <p:cNvPr id="3" name="页脚占位符 1028"/>
          <p:cNvSpPr>
            <a:spLocks noGrp="1" noChangeArrowheads="1"/>
          </p:cNvSpPr>
          <p:nvPr>
            <p:ph type="ftr" sz="quarter" idx="11"/>
          </p:nvPr>
        </p:nvSpPr>
        <p:spPr/>
        <p:txBody>
          <a:bodyPr/>
          <a:lstStyle>
            <a:lvl1pPr>
              <a:defRPr/>
            </a:lvl1pPr>
          </a:lstStyle>
          <a:p>
            <a:pPr>
              <a:defRPr/>
            </a:pPr>
            <a:endParaRPr lang="zh-CN"/>
          </a:p>
        </p:txBody>
      </p:sp>
      <p:sp>
        <p:nvSpPr>
          <p:cNvPr id="4" name="灯片编号占位符 1029"/>
          <p:cNvSpPr>
            <a:spLocks noGrp="1" noChangeArrowheads="1"/>
          </p:cNvSpPr>
          <p:nvPr>
            <p:ph type="sldNum" sz="quarter" idx="20"/>
          </p:nvPr>
        </p:nvSpPr>
        <p:spPr/>
        <p:txBody>
          <a:bodyPr/>
          <a:lstStyle>
            <a:lvl1pPr>
              <a:defRPr/>
            </a:lvl1pPr>
          </a:lstStyle>
          <a:p>
            <a:fld id="{A82E3DF1-AD00-424B-9119-D2BB13A8CB15}"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1027"/>
          <p:cNvSpPr>
            <a:spLocks noGrp="1" noChangeArrowheads="1"/>
          </p:cNvSpPr>
          <p:nvPr>
            <p:ph type="dt" sz="half" idx="10"/>
          </p:nvPr>
        </p:nvSpPr>
        <p:spPr/>
        <p:txBody>
          <a:bodyPr/>
          <a:lstStyle>
            <a:lvl1pPr>
              <a:defRPr/>
            </a:lvl1pPr>
          </a:lstStyle>
          <a:p>
            <a:pPr>
              <a:defRPr/>
            </a:pPr>
            <a:endParaRPr 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p>
        </p:txBody>
      </p:sp>
      <p:sp>
        <p:nvSpPr>
          <p:cNvPr id="7" name="灯片编号占位符 1029"/>
          <p:cNvSpPr>
            <a:spLocks noGrp="1" noChangeArrowheads="1"/>
          </p:cNvSpPr>
          <p:nvPr>
            <p:ph type="sldNum" sz="quarter" idx="20"/>
          </p:nvPr>
        </p:nvSpPr>
        <p:spPr/>
        <p:txBody>
          <a:bodyPr/>
          <a:lstStyle>
            <a:lvl1pPr>
              <a:defRPr/>
            </a:lvl1pPr>
          </a:lstStyle>
          <a:p>
            <a:fld id="{FE6031B0-2D08-4C19-A89B-21C99BD92889}"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1027"/>
          <p:cNvSpPr>
            <a:spLocks noGrp="1" noChangeArrowheads="1"/>
          </p:cNvSpPr>
          <p:nvPr>
            <p:ph type="dt" sz="half" idx="10"/>
          </p:nvPr>
        </p:nvSpPr>
        <p:spPr/>
        <p:txBody>
          <a:bodyPr/>
          <a:lstStyle>
            <a:lvl1pPr>
              <a:defRPr/>
            </a:lvl1pPr>
          </a:lstStyle>
          <a:p>
            <a:pPr>
              <a:defRPr/>
            </a:pPr>
            <a:endParaRPr 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p>
        </p:txBody>
      </p:sp>
      <p:sp>
        <p:nvSpPr>
          <p:cNvPr id="7" name="灯片编号占位符 1029"/>
          <p:cNvSpPr>
            <a:spLocks noGrp="1" noChangeArrowheads="1"/>
          </p:cNvSpPr>
          <p:nvPr>
            <p:ph type="sldNum" sz="quarter" idx="20"/>
          </p:nvPr>
        </p:nvSpPr>
        <p:spPr/>
        <p:txBody>
          <a:bodyPr/>
          <a:lstStyle>
            <a:lvl1pPr>
              <a:defRPr/>
            </a:lvl1pPr>
          </a:lstStyle>
          <a:p>
            <a:fld id="{0FDE29A3-D654-463C-AB0D-F0E547C2E050}"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1" Type="http://schemas.openxmlformats.org/officeDocument/2006/relationships/theme" Target="../theme/theme3.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1" Type="http://schemas.openxmlformats.org/officeDocument/2006/relationships/theme" Target="../theme/theme4.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5" Type="http://schemas.openxmlformats.org/officeDocument/2006/relationships/theme" Target="../theme/theme5.xml"/><Relationship Id="rId24" Type="http://schemas.openxmlformats.org/officeDocument/2006/relationships/tags" Target="../tags/tag120.xml"/><Relationship Id="rId23" Type="http://schemas.openxmlformats.org/officeDocument/2006/relationships/tags" Target="../tags/tag119.xml"/><Relationship Id="rId22" Type="http://schemas.openxmlformats.org/officeDocument/2006/relationships/tags" Target="../tags/tag118.xml"/><Relationship Id="rId21" Type="http://schemas.openxmlformats.org/officeDocument/2006/relationships/tags" Target="../tags/tag117.xml"/><Relationship Id="rId20" Type="http://schemas.openxmlformats.org/officeDocument/2006/relationships/tags" Target="../tags/tag116.xml"/><Relationship Id="rId2" Type="http://schemas.openxmlformats.org/officeDocument/2006/relationships/slideLayout" Target="../slideLayouts/slideLayout43.xml"/><Relationship Id="rId19" Type="http://schemas.openxmlformats.org/officeDocument/2006/relationships/tags" Target="../tags/tag115.xml"/><Relationship Id="rId18" Type="http://schemas.openxmlformats.org/officeDocument/2006/relationships/slideLayout" Target="../slideLayouts/slideLayout59.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文本占位符 1026"/>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日期占位符 1027"/>
          <p:cNvSpPr>
            <a:spLocks noGrp="1" noChangeArrowheads="1"/>
          </p:cNvSpPr>
          <p:nvPr>
            <p:ph type="dt" sz="half" idx="19"/>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400"/>
            </a:lvl1pPr>
          </a:lstStyle>
          <a:p>
            <a:pPr>
              <a:defRPr/>
            </a:pPr>
            <a:endParaRPr lang="zh-CN"/>
          </a:p>
        </p:txBody>
      </p:sp>
      <p:sp>
        <p:nvSpPr>
          <p:cNvPr id="1029" name="页脚占位符 1028"/>
          <p:cNvSpPr>
            <a:spLocks noGrp="1" noChangeArrowheads="1"/>
          </p:cNvSpPr>
          <p:nvPr>
            <p:ph type="ftr" sz="quarter" idx="29"/>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vl1pPr>
          </a:lstStyle>
          <a:p>
            <a:pPr>
              <a:defRPr/>
            </a:pPr>
            <a:endParaRPr lang="zh-CN"/>
          </a:p>
        </p:txBody>
      </p:sp>
      <p:sp>
        <p:nvSpPr>
          <p:cNvPr id="1030" name="灯片编号占位符 1029"/>
          <p:cNvSpPr>
            <a:spLocks noGrp="1" noChangeArrowheads="1"/>
          </p:cNvSpPr>
          <p:nvPr>
            <p:ph type="sldNum" sz="quarter" idx="39"/>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Char char="•"/>
              <a:defRPr sz="1400"/>
            </a:lvl1pPr>
          </a:lstStyle>
          <a:p>
            <a:fld id="{B2297BA2-AC32-46A1-B60A-D189986687F4}"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latinLnBrk="1" hangingPunct="0">
        <a:spcBef>
          <a:spcPct val="0"/>
        </a:spcBef>
        <a:spcAft>
          <a:spcPct val="0"/>
        </a:spcAft>
        <a:defRPr sz="4400">
          <a:solidFill>
            <a:schemeClr val="tx2"/>
          </a:solidFill>
          <a:latin typeface="+mj-lt"/>
          <a:ea typeface="+mj-ea"/>
          <a:cs typeface="+mj-cs"/>
        </a:defRPr>
      </a:lvl1pPr>
      <a:lvl2pPr algn="ctr" rtl="0" eaLnBrk="0" fontAlgn="base" latinLnBrk="1" hangingPunct="0">
        <a:spcBef>
          <a:spcPct val="0"/>
        </a:spcBef>
        <a:spcAft>
          <a:spcPct val="0"/>
        </a:spcAft>
        <a:defRPr sz="4400">
          <a:solidFill>
            <a:schemeClr val="tx2"/>
          </a:solidFill>
          <a:latin typeface="Arial" panose="020B0604020202020204" pitchFamily="34" charset="0"/>
        </a:defRPr>
      </a:lvl2pPr>
      <a:lvl3pPr algn="ctr" rtl="0" eaLnBrk="0" fontAlgn="base" latinLnBrk="1" hangingPunct="0">
        <a:spcBef>
          <a:spcPct val="0"/>
        </a:spcBef>
        <a:spcAft>
          <a:spcPct val="0"/>
        </a:spcAft>
        <a:defRPr sz="4400">
          <a:solidFill>
            <a:schemeClr val="tx2"/>
          </a:solidFill>
          <a:latin typeface="Arial" panose="020B0604020202020204" pitchFamily="34" charset="0"/>
        </a:defRPr>
      </a:lvl3pPr>
      <a:lvl4pPr algn="ctr" rtl="0" eaLnBrk="0" fontAlgn="base" latinLnBrk="1" hangingPunct="0">
        <a:spcBef>
          <a:spcPct val="0"/>
        </a:spcBef>
        <a:spcAft>
          <a:spcPct val="0"/>
        </a:spcAft>
        <a:defRPr sz="4400">
          <a:solidFill>
            <a:schemeClr val="tx2"/>
          </a:solidFill>
          <a:latin typeface="Arial" panose="020B0604020202020204" pitchFamily="34" charset="0"/>
        </a:defRPr>
      </a:lvl4pPr>
      <a:lvl5pPr algn="ctr" rtl="0" eaLnBrk="0" fontAlgn="base" latinLnBrk="1" hangingPunct="0">
        <a:spcBef>
          <a:spcPct val="0"/>
        </a:spcBef>
        <a:spcAft>
          <a:spcPct val="0"/>
        </a:spcAft>
        <a:defRPr sz="4400">
          <a:solidFill>
            <a:schemeClr val="tx2"/>
          </a:solidFill>
          <a:latin typeface="Arial" panose="020B0604020202020204" pitchFamily="34" charset="0"/>
        </a:defRPr>
      </a:lvl5pPr>
      <a:lvl6pPr marL="457200" algn="ctr" rtl="0" eaLnBrk="0" fontAlgn="base" latinLnBrk="1" hangingPunct="0">
        <a:spcBef>
          <a:spcPct val="0"/>
        </a:spcBef>
        <a:spcAft>
          <a:spcPct val="0"/>
        </a:spcAft>
        <a:defRPr sz="4400">
          <a:solidFill>
            <a:schemeClr val="tx2"/>
          </a:solidFill>
          <a:latin typeface="Arial" panose="020B0604020202020204" pitchFamily="34" charset="0"/>
        </a:defRPr>
      </a:lvl6pPr>
      <a:lvl7pPr marL="914400" algn="ctr" rtl="0" eaLnBrk="0" fontAlgn="base" latinLnBrk="1" hangingPunct="0">
        <a:spcBef>
          <a:spcPct val="0"/>
        </a:spcBef>
        <a:spcAft>
          <a:spcPct val="0"/>
        </a:spcAft>
        <a:defRPr sz="4400">
          <a:solidFill>
            <a:schemeClr val="tx2"/>
          </a:solidFill>
          <a:latin typeface="Arial" panose="020B0604020202020204" pitchFamily="34" charset="0"/>
        </a:defRPr>
      </a:lvl7pPr>
      <a:lvl8pPr marL="1371600" algn="ctr" rtl="0" eaLnBrk="0" fontAlgn="base" latinLnBrk="1" hangingPunct="0">
        <a:spcBef>
          <a:spcPct val="0"/>
        </a:spcBef>
        <a:spcAft>
          <a:spcPct val="0"/>
        </a:spcAft>
        <a:defRPr sz="4400">
          <a:solidFill>
            <a:schemeClr val="tx2"/>
          </a:solidFill>
          <a:latin typeface="Arial" panose="020B0604020202020204" pitchFamily="34" charset="0"/>
        </a:defRPr>
      </a:lvl8pPr>
      <a:lvl9pPr marL="1828800" algn="ctr" rtl="0" eaLnBrk="0" fontAlgn="base" latinLnBrk="1"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latinLnBrk="1" hangingPunct="0">
        <a:spcBef>
          <a:spcPct val="20000"/>
        </a:spcBef>
        <a:spcAft>
          <a:spcPct val="0"/>
        </a:spcAft>
        <a:buChar char="•"/>
        <a:defRPr sz="3200">
          <a:solidFill>
            <a:schemeClr val="tx1"/>
          </a:solidFill>
          <a:latin typeface="+mn-lt"/>
          <a:ea typeface="+mn-ea"/>
          <a:cs typeface="+mn-cs"/>
        </a:defRPr>
      </a:lvl1pPr>
      <a:lvl2pPr marL="342900" indent="114300" algn="l" rtl="0" eaLnBrk="0" fontAlgn="base" latinLnBrk="1" hangingPunct="0">
        <a:spcBef>
          <a:spcPct val="20000"/>
        </a:spcBef>
        <a:spcAft>
          <a:spcPct val="0"/>
        </a:spcAft>
        <a:buChar char="–"/>
        <a:defRPr sz="3200">
          <a:solidFill>
            <a:schemeClr val="tx1"/>
          </a:solidFill>
          <a:latin typeface="+mn-lt"/>
        </a:defRPr>
      </a:lvl2pPr>
      <a:lvl3pPr marL="742950" indent="171450" algn="l" rtl="0" eaLnBrk="0" fontAlgn="base" latinLnBrk="1" hangingPunct="0">
        <a:spcBef>
          <a:spcPct val="20000"/>
        </a:spcBef>
        <a:spcAft>
          <a:spcPct val="0"/>
        </a:spcAft>
        <a:buChar char="–"/>
        <a:defRPr sz="2800">
          <a:solidFill>
            <a:schemeClr val="tx1"/>
          </a:solidFill>
          <a:latin typeface="+mn-lt"/>
          <a:ea typeface="宋体" panose="02010600030101010101" pitchFamily="2" charset="-122"/>
        </a:defRPr>
      </a:lvl3pPr>
      <a:lvl4pPr marL="1143000" indent="228600" algn="l" rtl="0" eaLnBrk="0" fontAlgn="base" latinLnBrk="1" hangingPunct="0">
        <a:spcBef>
          <a:spcPct val="20000"/>
        </a:spcBef>
        <a:spcAft>
          <a:spcPct val="0"/>
        </a:spcAft>
        <a:buChar char="•"/>
        <a:defRPr sz="2400">
          <a:solidFill>
            <a:schemeClr val="tx1"/>
          </a:solidFill>
          <a:latin typeface="+mn-lt"/>
          <a:ea typeface="宋体" panose="02010600030101010101" pitchFamily="2" charset="-122"/>
        </a:defRPr>
      </a:lvl4pPr>
      <a:lvl5pPr marL="1600200" indent="228600" algn="l" rtl="0" eaLnBrk="0" fontAlgn="base" latinLnBrk="1" hangingPunct="0">
        <a:spcBef>
          <a:spcPct val="20000"/>
        </a:spcBef>
        <a:spcAft>
          <a:spcPct val="0"/>
        </a:spcAft>
        <a:buChar char="–"/>
        <a:defRPr sz="2000">
          <a:solidFill>
            <a:schemeClr val="tx1"/>
          </a:solidFill>
          <a:latin typeface="+mn-lt"/>
          <a:ea typeface="宋体" panose="02010600030101010101" pitchFamily="2" charset="-122"/>
        </a:defRPr>
      </a:lvl5pPr>
      <a:lvl6pPr marL="2057400" indent="228600" algn="l" rtl="0" fontAlgn="base">
        <a:spcBef>
          <a:spcPct val="20000"/>
        </a:spcBef>
        <a:spcAft>
          <a:spcPct val="0"/>
        </a:spcAft>
        <a:buChar char="–"/>
        <a:defRPr sz="2000">
          <a:solidFill>
            <a:schemeClr val="tx1"/>
          </a:solidFill>
          <a:latin typeface="+mn-lt"/>
          <a:ea typeface="宋体" panose="02010600030101010101" pitchFamily="2" charset="-122"/>
        </a:defRPr>
      </a:lvl6pPr>
      <a:lvl7pPr marL="2514600" indent="228600" algn="l" rtl="0" fontAlgn="base">
        <a:spcBef>
          <a:spcPct val="20000"/>
        </a:spcBef>
        <a:spcAft>
          <a:spcPct val="0"/>
        </a:spcAft>
        <a:buChar char="–"/>
        <a:defRPr sz="2000">
          <a:solidFill>
            <a:schemeClr val="tx1"/>
          </a:solidFill>
          <a:latin typeface="+mn-lt"/>
          <a:ea typeface="宋体" panose="02010600030101010101" pitchFamily="2" charset="-122"/>
        </a:defRPr>
      </a:lvl7pPr>
      <a:lvl8pPr marL="2971800" indent="228600" algn="l" rtl="0" fontAlgn="base">
        <a:spcBef>
          <a:spcPct val="20000"/>
        </a:spcBef>
        <a:spcAft>
          <a:spcPct val="0"/>
        </a:spcAft>
        <a:buChar char="–"/>
        <a:defRPr sz="2000">
          <a:solidFill>
            <a:schemeClr val="tx1"/>
          </a:solidFill>
          <a:latin typeface="+mn-lt"/>
          <a:ea typeface="宋体" panose="02010600030101010101" pitchFamily="2" charset="-122"/>
        </a:defRPr>
      </a:lvl8pPr>
      <a:lvl9pPr marL="3429000" indent="228600" algn="l" rtl="0" fontAlgn="base">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051" name="文本占位符 2"/>
          <p:cNvSpPr>
            <a:spLocks noGrp="1" noChangeArrowheads="1"/>
          </p:cNvSpPr>
          <p:nvPr>
            <p:ph type="body" idx="9"/>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smtClean="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noProof="1">
                <a:solidFill>
                  <a:prstClr val="black">
                    <a:tint val="75000"/>
                  </a:prstClr>
                </a:solidFill>
              </a:defRPr>
            </a:lvl1pPr>
          </a:lstStyle>
          <a:p>
            <a:pPr>
              <a:defRPr/>
            </a:pPr>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noProof="1">
                <a:solidFill>
                  <a:prstClr val="black">
                    <a:tint val="75000"/>
                  </a:prstClr>
                </a:solidFill>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buFont typeface="Arial" panose="020B0604020202020204" pitchFamily="34" charset="0"/>
              <a:buChar char="•"/>
              <a:defRPr sz="900">
                <a:solidFill>
                  <a:srgbClr val="898989"/>
                </a:solidFill>
              </a:defRPr>
            </a:lvl1pPr>
          </a:lstStyle>
          <a:p>
            <a:fld id="{CFF50717-525C-45DD-9B9C-F28C26FAA2E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3075" name="文本占位符 2"/>
          <p:cNvSpPr>
            <a:spLocks noGrp="1" noChangeArrowheads="1"/>
          </p:cNvSpPr>
          <p:nvPr>
            <p:ph type="body" idx="9"/>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smtClean="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buFont typeface="Arial" panose="020B0604020202020204" pitchFamily="34" charset="0"/>
              <a:buNone/>
              <a:defRPr sz="900" noProof="1">
                <a:solidFill>
                  <a:prstClr val="black">
                    <a:tint val="75000"/>
                  </a:prstClr>
                </a:solidFill>
                <a:latin typeface="Arial" panose="020B0604020202020204" pitchFamily="34" charset="0"/>
              </a:defRPr>
            </a:lvl1pPr>
          </a:lstStyle>
          <a:p>
            <a:pPr>
              <a:defRPr/>
            </a:pPr>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buFont typeface="Arial" panose="020B0604020202020204" pitchFamily="34" charset="0"/>
              <a:buNone/>
              <a:defRPr sz="900" noProof="1">
                <a:solidFill>
                  <a:prstClr val="black">
                    <a:tint val="75000"/>
                  </a:prstClr>
                </a:solidFill>
                <a:latin typeface="Arial" panose="020B0604020202020204" pitchFamily="34" charset="0"/>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buFont typeface="Arial" panose="020B0604020202020204" pitchFamily="34" charset="0"/>
              <a:buChar char="•"/>
              <a:defRPr sz="900">
                <a:solidFill>
                  <a:srgbClr val="898989"/>
                </a:solidFill>
              </a:defRPr>
            </a:lvl1pPr>
          </a:lstStyle>
          <a:p>
            <a:fld id="{20B81A90-FE05-4EF9-87DB-8F25547C90A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smtClean="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buFont typeface="Arial" panose="020B0604020202020204" pitchFamily="34" charset="0"/>
              <a:buNone/>
              <a:defRPr sz="900" noProof="1">
                <a:solidFill>
                  <a:schemeClr val="tx1">
                    <a:tint val="75000"/>
                  </a:schemeClr>
                </a:solidFill>
                <a:latin typeface="Arial" panose="020B0604020202020204" pitchFamily="34" charset="0"/>
              </a:defRPr>
            </a:lvl1pPr>
          </a:lstStyle>
          <a:p>
            <a:pPr>
              <a:defRPr/>
            </a:pPr>
            <a:fld id="{46DD8E3B-A905-4C76-810A-ECA02C88EC5D}"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buFont typeface="Arial" panose="020B0604020202020204" pitchFamily="34" charset="0"/>
              <a:buNone/>
              <a:defRPr sz="900" noProof="1">
                <a:solidFill>
                  <a:schemeClr val="tx1">
                    <a:tint val="75000"/>
                  </a:schemeClr>
                </a:solidFill>
                <a:latin typeface="Arial" panose="020B0604020202020204" pitchFamily="34" charset="0"/>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900">
                <a:solidFill>
                  <a:srgbClr val="898989"/>
                </a:solidFill>
                <a:latin typeface="Arial" panose="020B0604020202020204" pitchFamily="34" charset="0"/>
              </a:defRPr>
            </a:lvl1pPr>
          </a:lstStyle>
          <a:p>
            <a:pPr>
              <a:defRPr/>
            </a:pPr>
            <a:fld id="{E5B744C9-728B-4F27-8D6E-ADE5925B0DA7}"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443230"/>
            <a:ext cx="8139178"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952508"/>
            <a:ext cx="8139178"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6349833"/>
            <a:ext cx="2025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6349833"/>
            <a:ext cx="297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6349833"/>
            <a:ext cx="2025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2.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file:///C:\Users\lenovo\Desktop\&#38745;343.TIF" TargetMode="Externa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file:///C:\Users\lenovo\Desktop\&#38745;128.TIF" TargetMode="External"/><Relationship Id="rId5" Type="http://schemas.openxmlformats.org/officeDocument/2006/relationships/image" Target="../media/image10.png"/><Relationship Id="rId4" Type="http://schemas.openxmlformats.org/officeDocument/2006/relationships/image" Target="file:///C:\Users\lenovo\Desktop\&#38745;127.TIF" TargetMode="External"/><Relationship Id="rId3" Type="http://schemas.openxmlformats.org/officeDocument/2006/relationships/image" Target="../media/image9.png"/><Relationship Id="rId2" Type="http://schemas.openxmlformats.org/officeDocument/2006/relationships/image" Target="file:///C:\Users\lenovo\Desktop\&#38745;133.TIF" TargetMode="Externa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NULL" TargetMode="Externa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file:///C:\Users\lenovo\Desktop\BJT26.TIF" TargetMode="External"/><Relationship Id="rId3" Type="http://schemas.openxmlformats.org/officeDocument/2006/relationships/image" Target="../media/image13.png"/><Relationship Id="rId2" Type="http://schemas.openxmlformats.org/officeDocument/2006/relationships/image" Target="file:///C:\Users\lenovo\Desktop\&#38745;130.TIF" TargetMode="Externa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custDataLst>
              <p:tags r:id="rId1"/>
            </p:custDataLst>
          </p:nvPr>
        </p:nvSpPr>
        <p:spPr>
          <a:xfrm>
            <a:off x="1959375" y="2404110"/>
            <a:ext cx="5225251" cy="1249344"/>
          </a:xfrm>
          <a:prstGeom prst="rect">
            <a:avLst/>
          </a:prstGeom>
        </p:spPr>
        <p:txBody>
          <a:bodyPr vert="horz" lIns="90170" tIns="46990" rIns="90170" bIns="46990" rtlCol="0" anchor="b" anchorCtr="0">
            <a:normAutofit/>
          </a:bodyPr>
          <a:lstStyle>
            <a:lvl1pPr algn="ctr" defTabSz="914400" rtl="0" eaLnBrk="1" fontAlgn="auto" latinLnBrk="0" hangingPunct="1">
              <a:lnSpc>
                <a:spcPct val="100000"/>
              </a:lnSpc>
              <a:spcBef>
                <a:spcPct val="0"/>
              </a:spcBef>
              <a:buNone/>
              <a:defRPr sz="7200" b="0" u="none" strike="noStrike" kern="1200" cap="none" spc="600" normalizeH="0" baseline="0">
                <a:solidFill>
                  <a:schemeClr val="tx1">
                    <a:lumMod val="85000"/>
                    <a:lumOff val="15000"/>
                  </a:schemeClr>
                </a:solidFill>
                <a:uFillTx/>
                <a:latin typeface="Arial" panose="020B0604020202020204" pitchFamily="34" charset="0"/>
                <a:ea typeface="汉仪尚巍手书W" panose="00020600040101010101" pitchFamily="18" charset="-122"/>
                <a:cs typeface="+mj-cs"/>
              </a:defRPr>
            </a:lvl1pPr>
          </a:lstStyle>
          <a:p>
            <a:pPr marL="0" indent="0" algn="ctr">
              <a:lnSpc>
                <a:spcPct val="100000"/>
              </a:lnSpc>
              <a:spcBef>
                <a:spcPts val="0"/>
              </a:spcBef>
              <a:spcAft>
                <a:spcPts val="0"/>
              </a:spcAft>
              <a:buSzPct val="100000"/>
              <a:buNone/>
            </a:pPr>
            <a:r>
              <a:rPr lang="zh-CN" altLang="zh-CN" sz="6500" dirty="0"/>
              <a:t>中国现代史</a:t>
            </a:r>
            <a:endParaRPr lang="zh-CN" altLang="zh-CN" sz="6500" dirty="0"/>
          </a:p>
        </p:txBody>
      </p:sp>
      <p:sp>
        <p:nvSpPr>
          <p:cNvPr id="3" name="副标题 2"/>
          <p:cNvSpPr>
            <a:spLocks noGrp="1"/>
          </p:cNvSpPr>
          <p:nvPr>
            <p:custDataLst>
              <p:tags r:id="rId2"/>
            </p:custDataLst>
          </p:nvPr>
        </p:nvSpPr>
        <p:spPr>
          <a:xfrm>
            <a:off x="1959375" y="3732166"/>
            <a:ext cx="5225251" cy="950984"/>
          </a:xfrm>
          <a:prstGeom prst="rect">
            <a:avLst/>
          </a:prstGeom>
        </p:spPr>
        <p:txBody>
          <a:bodyPr vert="horz" lIns="90170" tIns="46990" rIns="90170" bIns="46990" rtlCol="0">
            <a:normAutofit/>
          </a:bodyPr>
          <a:lstStyle>
            <a:lvl1pPr marL="0" indent="0" algn="ct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lnSpc>
                <a:spcPct val="100000"/>
              </a:lnSpc>
              <a:spcBef>
                <a:spcPts val="0"/>
              </a:spcBef>
              <a:spcAft>
                <a:spcPts val="1000"/>
              </a:spcAft>
              <a:buSzPct val="100000"/>
              <a:buNone/>
            </a:pPr>
            <a:r>
              <a:rPr lang="zh-CN" altLang="en-US" sz="2400" dirty="0"/>
              <a:t>从1949年10月1日，中华人民共和国成立至今</a:t>
            </a:r>
            <a:endParaRPr lang="zh-CN" altLang="en-US" sz="2400" dirty="0"/>
          </a:p>
        </p:txBody>
      </p:sp>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43054"/>
            <a:ext cx="2592288" cy="523220"/>
          </a:xfrm>
          <a:prstGeom prst="rect">
            <a:avLst/>
          </a:prstGeom>
          <a:noFill/>
        </p:spPr>
        <p:txBody>
          <a:bodyPr wrap="square" rtlCol="0">
            <a:spAutoFit/>
          </a:bodyPr>
          <a:lstStyle/>
          <a:p>
            <a:r>
              <a:rPr lang="zh-CN" altLang="en-US" sz="2800" b="1" dirty="0" smtClean="0">
                <a:solidFill>
                  <a:srgbClr val="FF0000"/>
                </a:solidFill>
              </a:rPr>
              <a:t>培优训练</a:t>
            </a:r>
            <a:endParaRPr lang="zh-CN" altLang="en-US" sz="2800" b="1" dirty="0">
              <a:solidFill>
                <a:srgbClr val="FF0000"/>
              </a:solidFill>
            </a:endParaRPr>
          </a:p>
        </p:txBody>
      </p:sp>
      <p:graphicFrame>
        <p:nvGraphicFramePr>
          <p:cNvPr id="4" name="表格 3"/>
          <p:cNvGraphicFramePr>
            <a:graphicFrameLocks noGrp="1"/>
          </p:cNvGraphicFramePr>
          <p:nvPr/>
        </p:nvGraphicFramePr>
        <p:xfrm>
          <a:off x="4172312" y="3964672"/>
          <a:ext cx="4818112" cy="1750637"/>
        </p:xfrm>
        <a:graphic>
          <a:graphicData uri="http://schemas.openxmlformats.org/drawingml/2006/table">
            <a:tbl>
              <a:tblPr>
                <a:effectLst/>
                <a:tableStyleId>{5C22544A-7EE6-4342-B048-85BDC9FD1C3A}</a:tableStyleId>
              </a:tblPr>
              <a:tblGrid>
                <a:gridCol w="993525"/>
                <a:gridCol w="1162327"/>
                <a:gridCol w="1331130"/>
                <a:gridCol w="1331130"/>
              </a:tblGrid>
              <a:tr h="836237">
                <a:tc>
                  <a:txBody>
                    <a:bodyPr/>
                    <a:lstStyle/>
                    <a:p>
                      <a:pPr algn="ctr">
                        <a:lnSpc>
                          <a:spcPct val="125000"/>
                        </a:lnSpc>
                        <a:spcAft>
                          <a:spcPts val="0"/>
                        </a:spcAft>
                      </a:pPr>
                      <a:r>
                        <a:rPr lang="zh-CN" sz="1600" kern="100" dirty="0">
                          <a:effectLst/>
                        </a:rPr>
                        <a:t>年份</a:t>
                      </a:r>
                      <a:endParaRPr lang="zh-CN" sz="1600" kern="100" dirty="0">
                        <a:effectLst/>
                        <a:latin typeface="宋体" panose="02010600030101010101" pitchFamily="2" charset="-122"/>
                        <a:cs typeface="Courier New" panose="02070309020205020404"/>
                      </a:endParaRPr>
                    </a:p>
                  </a:txBody>
                  <a:tcPr marL="68580" marR="68580" marT="0" marB="0" anchor="ctr">
                    <a:solidFill>
                      <a:schemeClr val="bg1"/>
                    </a:solidFill>
                  </a:tcPr>
                </a:tc>
                <a:tc>
                  <a:txBody>
                    <a:bodyPr/>
                    <a:lstStyle/>
                    <a:p>
                      <a:pPr algn="ctr">
                        <a:lnSpc>
                          <a:spcPct val="125000"/>
                        </a:lnSpc>
                        <a:spcAft>
                          <a:spcPts val="0"/>
                        </a:spcAft>
                      </a:pPr>
                      <a:r>
                        <a:rPr lang="zh-CN" sz="1600" kern="100" dirty="0">
                          <a:effectLst/>
                        </a:rPr>
                        <a:t>农业总产值</a:t>
                      </a:r>
                      <a:endParaRPr lang="zh-CN" sz="1600" kern="100" dirty="0">
                        <a:effectLst/>
                        <a:latin typeface="宋体" panose="02010600030101010101" pitchFamily="2" charset="-122"/>
                        <a:cs typeface="Courier New" panose="02070309020205020404"/>
                      </a:endParaRPr>
                    </a:p>
                  </a:txBody>
                  <a:tcPr marL="68580" marR="68580" marT="0" marB="0" anchor="ctr">
                    <a:solidFill>
                      <a:schemeClr val="bg1"/>
                    </a:solidFill>
                  </a:tcPr>
                </a:tc>
                <a:tc>
                  <a:txBody>
                    <a:bodyPr/>
                    <a:lstStyle/>
                    <a:p>
                      <a:pPr algn="ctr">
                        <a:lnSpc>
                          <a:spcPct val="125000"/>
                        </a:lnSpc>
                        <a:spcAft>
                          <a:spcPts val="0"/>
                        </a:spcAft>
                      </a:pPr>
                      <a:r>
                        <a:rPr lang="zh-CN" sz="1600" kern="100">
                          <a:effectLst/>
                        </a:rPr>
                        <a:t>轻工业总产值</a:t>
                      </a:r>
                      <a:endParaRPr lang="zh-CN" sz="1600" kern="100">
                        <a:effectLst/>
                        <a:latin typeface="宋体" panose="02010600030101010101" pitchFamily="2" charset="-122"/>
                        <a:cs typeface="Courier New" panose="02070309020205020404"/>
                      </a:endParaRPr>
                    </a:p>
                  </a:txBody>
                  <a:tcPr marL="68580" marR="68580" marT="0" marB="0" anchor="ctr">
                    <a:solidFill>
                      <a:schemeClr val="bg1"/>
                    </a:solidFill>
                  </a:tcPr>
                </a:tc>
                <a:tc>
                  <a:txBody>
                    <a:bodyPr/>
                    <a:lstStyle/>
                    <a:p>
                      <a:pPr algn="ctr">
                        <a:lnSpc>
                          <a:spcPct val="125000"/>
                        </a:lnSpc>
                        <a:spcAft>
                          <a:spcPts val="0"/>
                        </a:spcAft>
                      </a:pPr>
                      <a:r>
                        <a:rPr lang="zh-CN" sz="1600" kern="100">
                          <a:effectLst/>
                        </a:rPr>
                        <a:t>重工业总产值</a:t>
                      </a:r>
                      <a:endParaRPr lang="zh-CN" sz="1600" kern="100">
                        <a:effectLst/>
                        <a:latin typeface="宋体" panose="02010600030101010101" pitchFamily="2" charset="-122"/>
                        <a:cs typeface="Courier New" panose="02070309020205020404"/>
                      </a:endParaRPr>
                    </a:p>
                  </a:txBody>
                  <a:tcPr marL="68580" marR="68580" marT="0" marB="0" anchor="ctr">
                    <a:solidFill>
                      <a:schemeClr val="bg1"/>
                    </a:solidFill>
                  </a:tcPr>
                </a:tc>
              </a:tr>
              <a:tr h="245880">
                <a:tc>
                  <a:txBody>
                    <a:bodyPr/>
                    <a:lstStyle/>
                    <a:p>
                      <a:pPr algn="ctr">
                        <a:lnSpc>
                          <a:spcPct val="125000"/>
                        </a:lnSpc>
                        <a:spcAft>
                          <a:spcPts val="0"/>
                        </a:spcAft>
                      </a:pPr>
                      <a:r>
                        <a:rPr lang="en-US" sz="1600" kern="100">
                          <a:effectLst/>
                        </a:rPr>
                        <a:t>1953</a:t>
                      </a:r>
                      <a:endParaRPr lang="zh-CN" sz="1600" kern="100">
                        <a:effectLst/>
                        <a:latin typeface="宋体" panose="02010600030101010101" pitchFamily="2" charset="-122"/>
                        <a:cs typeface="Courier New" panose="02070309020205020404"/>
                      </a:endParaRPr>
                    </a:p>
                  </a:txBody>
                  <a:tcPr marL="68580" marR="68580" marT="0" marB="0" anchor="ctr">
                    <a:solidFill>
                      <a:schemeClr val="bg1"/>
                    </a:solidFill>
                  </a:tcPr>
                </a:tc>
                <a:tc>
                  <a:txBody>
                    <a:bodyPr/>
                    <a:lstStyle/>
                    <a:p>
                      <a:pPr algn="ctr">
                        <a:lnSpc>
                          <a:spcPct val="125000"/>
                        </a:lnSpc>
                        <a:spcAft>
                          <a:spcPts val="0"/>
                        </a:spcAft>
                      </a:pPr>
                      <a:r>
                        <a:rPr lang="en-US" sz="1600" kern="100">
                          <a:effectLst/>
                        </a:rPr>
                        <a:t>103.1</a:t>
                      </a:r>
                      <a:endParaRPr lang="zh-CN" sz="1600" kern="100">
                        <a:effectLst/>
                        <a:latin typeface="宋体" panose="02010600030101010101" pitchFamily="2" charset="-122"/>
                        <a:cs typeface="Courier New" panose="02070309020205020404"/>
                      </a:endParaRPr>
                    </a:p>
                  </a:txBody>
                  <a:tcPr marL="68580" marR="68580" marT="0" marB="0" anchor="ctr">
                    <a:solidFill>
                      <a:schemeClr val="bg1"/>
                    </a:solidFill>
                  </a:tcPr>
                </a:tc>
                <a:tc>
                  <a:txBody>
                    <a:bodyPr/>
                    <a:lstStyle/>
                    <a:p>
                      <a:pPr algn="ctr">
                        <a:lnSpc>
                          <a:spcPct val="125000"/>
                        </a:lnSpc>
                        <a:spcAft>
                          <a:spcPts val="0"/>
                        </a:spcAft>
                      </a:pPr>
                      <a:r>
                        <a:rPr lang="en-US" sz="1600" kern="100">
                          <a:effectLst/>
                        </a:rPr>
                        <a:t>126.7</a:t>
                      </a:r>
                      <a:endParaRPr lang="zh-CN" sz="1600" kern="100">
                        <a:effectLst/>
                        <a:latin typeface="宋体" panose="02010600030101010101" pitchFamily="2" charset="-122"/>
                        <a:cs typeface="Courier New" panose="02070309020205020404"/>
                      </a:endParaRPr>
                    </a:p>
                  </a:txBody>
                  <a:tcPr marL="68580" marR="68580" marT="0" marB="0" anchor="ctr">
                    <a:solidFill>
                      <a:schemeClr val="bg1"/>
                    </a:solidFill>
                  </a:tcPr>
                </a:tc>
                <a:tc>
                  <a:txBody>
                    <a:bodyPr/>
                    <a:lstStyle/>
                    <a:p>
                      <a:pPr algn="ctr">
                        <a:lnSpc>
                          <a:spcPct val="125000"/>
                        </a:lnSpc>
                        <a:spcAft>
                          <a:spcPts val="0"/>
                        </a:spcAft>
                      </a:pPr>
                      <a:r>
                        <a:rPr lang="en-US" sz="1600" kern="100">
                          <a:effectLst/>
                        </a:rPr>
                        <a:t>136.9</a:t>
                      </a:r>
                      <a:endParaRPr lang="zh-CN" sz="1600" kern="100">
                        <a:effectLst/>
                        <a:latin typeface="宋体" panose="02010600030101010101" pitchFamily="2" charset="-122"/>
                        <a:cs typeface="Courier New" panose="02070309020205020404"/>
                      </a:endParaRPr>
                    </a:p>
                  </a:txBody>
                  <a:tcPr marL="68580" marR="68580" marT="0" marB="0" anchor="ctr">
                    <a:solidFill>
                      <a:schemeClr val="bg1"/>
                    </a:solidFill>
                  </a:tcPr>
                </a:tc>
              </a:tr>
              <a:tr h="245880">
                <a:tc>
                  <a:txBody>
                    <a:bodyPr/>
                    <a:lstStyle/>
                    <a:p>
                      <a:pPr algn="ctr">
                        <a:lnSpc>
                          <a:spcPct val="125000"/>
                        </a:lnSpc>
                        <a:spcAft>
                          <a:spcPts val="0"/>
                        </a:spcAft>
                      </a:pPr>
                      <a:r>
                        <a:rPr lang="en-US" sz="1600" kern="100">
                          <a:effectLst/>
                        </a:rPr>
                        <a:t>1956</a:t>
                      </a:r>
                      <a:endParaRPr lang="zh-CN" sz="1600" kern="100">
                        <a:effectLst/>
                        <a:latin typeface="宋体" panose="02010600030101010101" pitchFamily="2" charset="-122"/>
                        <a:cs typeface="Courier New" panose="02070309020205020404"/>
                      </a:endParaRPr>
                    </a:p>
                  </a:txBody>
                  <a:tcPr marL="68580" marR="68580" marT="0" marB="0" anchor="ctr">
                    <a:solidFill>
                      <a:schemeClr val="bg1"/>
                    </a:solidFill>
                  </a:tcPr>
                </a:tc>
                <a:tc>
                  <a:txBody>
                    <a:bodyPr/>
                    <a:lstStyle/>
                    <a:p>
                      <a:pPr algn="ctr">
                        <a:lnSpc>
                          <a:spcPct val="125000"/>
                        </a:lnSpc>
                        <a:spcAft>
                          <a:spcPts val="0"/>
                        </a:spcAft>
                      </a:pPr>
                      <a:r>
                        <a:rPr lang="en-US" sz="1600" kern="100">
                          <a:effectLst/>
                        </a:rPr>
                        <a:t>120.5</a:t>
                      </a:r>
                      <a:endParaRPr lang="zh-CN" sz="1600" kern="100">
                        <a:effectLst/>
                        <a:latin typeface="宋体" panose="02010600030101010101" pitchFamily="2" charset="-122"/>
                        <a:cs typeface="Courier New" panose="02070309020205020404"/>
                      </a:endParaRPr>
                    </a:p>
                  </a:txBody>
                  <a:tcPr marL="68580" marR="68580" marT="0" marB="0" anchor="ctr">
                    <a:solidFill>
                      <a:schemeClr val="bg1"/>
                    </a:solidFill>
                  </a:tcPr>
                </a:tc>
                <a:tc>
                  <a:txBody>
                    <a:bodyPr/>
                    <a:lstStyle/>
                    <a:p>
                      <a:pPr algn="ctr">
                        <a:lnSpc>
                          <a:spcPct val="125000"/>
                        </a:lnSpc>
                        <a:spcAft>
                          <a:spcPts val="0"/>
                        </a:spcAft>
                      </a:pPr>
                      <a:r>
                        <a:rPr lang="en-US" sz="1600" kern="100">
                          <a:effectLst/>
                        </a:rPr>
                        <a:t>173.3</a:t>
                      </a:r>
                      <a:endParaRPr lang="zh-CN" sz="1600" kern="100">
                        <a:effectLst/>
                        <a:latin typeface="宋体" panose="02010600030101010101" pitchFamily="2" charset="-122"/>
                        <a:cs typeface="Courier New" panose="02070309020205020404"/>
                      </a:endParaRPr>
                    </a:p>
                  </a:txBody>
                  <a:tcPr marL="68580" marR="68580" marT="0" marB="0" anchor="ctr">
                    <a:solidFill>
                      <a:schemeClr val="bg1"/>
                    </a:solidFill>
                  </a:tcPr>
                </a:tc>
                <a:tc>
                  <a:txBody>
                    <a:bodyPr/>
                    <a:lstStyle/>
                    <a:p>
                      <a:pPr algn="ctr">
                        <a:lnSpc>
                          <a:spcPct val="125000"/>
                        </a:lnSpc>
                        <a:spcAft>
                          <a:spcPts val="0"/>
                        </a:spcAft>
                      </a:pPr>
                      <a:r>
                        <a:rPr lang="en-US" sz="1600" kern="100">
                          <a:effectLst/>
                        </a:rPr>
                        <a:t>262.3</a:t>
                      </a:r>
                      <a:endParaRPr lang="zh-CN" sz="1600" kern="100">
                        <a:effectLst/>
                        <a:latin typeface="宋体" panose="02010600030101010101" pitchFamily="2" charset="-122"/>
                        <a:cs typeface="Courier New" panose="02070309020205020404"/>
                      </a:endParaRPr>
                    </a:p>
                  </a:txBody>
                  <a:tcPr marL="68580" marR="68580" marT="0" marB="0" anchor="ctr">
                    <a:solidFill>
                      <a:schemeClr val="bg1"/>
                    </a:solidFill>
                  </a:tcPr>
                </a:tc>
              </a:tr>
              <a:tr h="245880">
                <a:tc>
                  <a:txBody>
                    <a:bodyPr/>
                    <a:lstStyle/>
                    <a:p>
                      <a:pPr algn="ctr">
                        <a:lnSpc>
                          <a:spcPct val="125000"/>
                        </a:lnSpc>
                        <a:spcAft>
                          <a:spcPts val="0"/>
                        </a:spcAft>
                      </a:pPr>
                      <a:r>
                        <a:rPr lang="en-US" sz="1600" kern="100">
                          <a:effectLst/>
                        </a:rPr>
                        <a:t>1957</a:t>
                      </a:r>
                      <a:endParaRPr lang="zh-CN" sz="1600" kern="100">
                        <a:effectLst/>
                        <a:latin typeface="宋体" panose="02010600030101010101" pitchFamily="2" charset="-122"/>
                        <a:cs typeface="Courier New" panose="02070309020205020404"/>
                      </a:endParaRPr>
                    </a:p>
                  </a:txBody>
                  <a:tcPr marL="68580" marR="68580" marT="0" marB="0" anchor="ctr">
                    <a:solidFill>
                      <a:schemeClr val="bg1"/>
                    </a:solidFill>
                  </a:tcPr>
                </a:tc>
                <a:tc>
                  <a:txBody>
                    <a:bodyPr/>
                    <a:lstStyle/>
                    <a:p>
                      <a:pPr algn="ctr">
                        <a:lnSpc>
                          <a:spcPct val="125000"/>
                        </a:lnSpc>
                        <a:spcAft>
                          <a:spcPts val="0"/>
                        </a:spcAft>
                      </a:pPr>
                      <a:r>
                        <a:rPr lang="en-US" sz="1600" kern="100">
                          <a:effectLst/>
                        </a:rPr>
                        <a:t>124.8</a:t>
                      </a:r>
                      <a:endParaRPr lang="zh-CN" sz="1600" kern="100">
                        <a:effectLst/>
                        <a:latin typeface="宋体" panose="02010600030101010101" pitchFamily="2" charset="-122"/>
                        <a:cs typeface="Courier New" panose="02070309020205020404"/>
                      </a:endParaRPr>
                    </a:p>
                  </a:txBody>
                  <a:tcPr marL="68580" marR="68580" marT="0" marB="0" anchor="ctr">
                    <a:solidFill>
                      <a:schemeClr val="bg1"/>
                    </a:solidFill>
                  </a:tcPr>
                </a:tc>
                <a:tc>
                  <a:txBody>
                    <a:bodyPr/>
                    <a:lstStyle/>
                    <a:p>
                      <a:pPr algn="ctr">
                        <a:lnSpc>
                          <a:spcPct val="125000"/>
                        </a:lnSpc>
                        <a:spcAft>
                          <a:spcPts val="0"/>
                        </a:spcAft>
                      </a:pPr>
                      <a:r>
                        <a:rPr lang="en-US" sz="1600" kern="100">
                          <a:effectLst/>
                        </a:rPr>
                        <a:t>183.3</a:t>
                      </a:r>
                      <a:endParaRPr lang="zh-CN" sz="1600" kern="100">
                        <a:effectLst/>
                        <a:latin typeface="宋体" panose="02010600030101010101" pitchFamily="2" charset="-122"/>
                        <a:cs typeface="Courier New" panose="02070309020205020404"/>
                      </a:endParaRPr>
                    </a:p>
                  </a:txBody>
                  <a:tcPr marL="68580" marR="68580" marT="0" marB="0" anchor="ctr">
                    <a:solidFill>
                      <a:schemeClr val="bg1"/>
                    </a:solidFill>
                  </a:tcPr>
                </a:tc>
                <a:tc>
                  <a:txBody>
                    <a:bodyPr/>
                    <a:lstStyle/>
                    <a:p>
                      <a:pPr algn="ctr">
                        <a:lnSpc>
                          <a:spcPct val="125000"/>
                        </a:lnSpc>
                        <a:spcAft>
                          <a:spcPts val="0"/>
                        </a:spcAft>
                      </a:pPr>
                      <a:r>
                        <a:rPr lang="en-US" sz="1600" kern="100" dirty="0">
                          <a:effectLst/>
                        </a:rPr>
                        <a:t>310.7</a:t>
                      </a:r>
                      <a:endParaRPr lang="zh-CN" sz="1600" kern="100" dirty="0">
                        <a:effectLst/>
                        <a:latin typeface="宋体" panose="02010600030101010101" pitchFamily="2" charset="-122"/>
                        <a:cs typeface="Courier New" panose="02070309020205020404"/>
                      </a:endParaRPr>
                    </a:p>
                  </a:txBody>
                  <a:tcPr marL="68580" marR="68580" marT="0" marB="0" anchor="ctr">
                    <a:solidFill>
                      <a:schemeClr val="bg1"/>
                    </a:solidFill>
                  </a:tcPr>
                </a:tc>
              </a:tr>
            </a:tbl>
          </a:graphicData>
        </a:graphic>
      </p:graphicFrame>
      <p:sp>
        <p:nvSpPr>
          <p:cNvPr id="5" name="Rectangle 2"/>
          <p:cNvSpPr>
            <a:spLocks noChangeArrowheads="1"/>
          </p:cNvSpPr>
          <p:nvPr/>
        </p:nvSpPr>
        <p:spPr bwMode="auto">
          <a:xfrm>
            <a:off x="323528" y="666274"/>
            <a:ext cx="88985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b="1" i="0" u="none" strike="noStrike" cap="none" normalizeH="0" baseline="0" dirty="0" smtClean="0">
                <a:ln>
                  <a:noFill/>
                </a:ln>
                <a:solidFill>
                  <a:schemeClr val="tx1"/>
                </a:solidFill>
                <a:effectLst/>
                <a:ea typeface="宋体" panose="02010600030101010101" pitchFamily="2" charset="-122"/>
                <a:cs typeface="黑体" panose="02010609060101010101" pitchFamily="49" charset="-122"/>
              </a:rPr>
              <a:t>1.</a:t>
            </a: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下表是</a:t>
            </a: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1953</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1957</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年英、美、中三国工业平均增长率，该局面出现主要得益于</a:t>
            </a: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pic>
        <p:nvPicPr>
          <p:cNvPr id="1025" name="图片 387" descr="C:\Users\lenovo\Desktop\静343.TIF"/>
          <p:cNvPicPr>
            <a:picLocks noChangeAspect="1" noChangeArrowheads="1"/>
          </p:cNvPicPr>
          <p:nvPr/>
        </p:nvPicPr>
        <p:blipFill>
          <a:blip r:embed="rId1" r:link="rId2" cstate="print">
            <a:extLst>
              <a:ext uri="{28A0092B-C50C-407E-A947-70E740481C1C}">
                <a14:useLocalDpi xmlns:a14="http://schemas.microsoft.com/office/drawing/2010/main" val="0"/>
              </a:ext>
            </a:extLst>
          </a:blip>
          <a:srcRect/>
          <a:stretch>
            <a:fillRect/>
          </a:stretch>
        </p:blipFill>
        <p:spPr bwMode="auto">
          <a:xfrm>
            <a:off x="611560" y="1124744"/>
            <a:ext cx="2952328" cy="21515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88032" y="3422175"/>
            <a:ext cx="3851920" cy="263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ea typeface="宋体" panose="02010600030101010101" pitchFamily="2" charset="-122"/>
                <a:cs typeface="黑体" panose="02010609060101010101" pitchFamily="49" charset="-122"/>
              </a:rPr>
              <a:t>2</a:t>
            </a:r>
            <a:r>
              <a:rPr lang="en-US" altLang="zh-CN" sz="1600" b="1" dirty="0">
                <a:latin typeface="Times New Roman" panose="02020603050405020304" pitchFamily="18" charset="0"/>
                <a:cs typeface="Times New Roman" panose="02020603050405020304" pitchFamily="18" charset="0"/>
              </a:rPr>
              <a:t>.</a:t>
            </a:r>
            <a:r>
              <a:rPr lang="zh-CN" altLang="en-US" sz="1600" b="1" dirty="0">
                <a:latin typeface="Times New Roman" panose="02020603050405020304" pitchFamily="18" charset="0"/>
                <a:cs typeface="Times New Roman" panose="02020603050405020304" pitchFamily="18" charset="0"/>
              </a:rPr>
              <a:t>下表是我国</a:t>
            </a:r>
            <a:r>
              <a:rPr lang="en-US" altLang="zh-CN" sz="1600" b="1" dirty="0">
                <a:latin typeface="Times New Roman" panose="02020603050405020304" pitchFamily="18" charset="0"/>
                <a:cs typeface="Times New Roman" panose="02020603050405020304" pitchFamily="18" charset="0"/>
              </a:rPr>
              <a:t>1953</a:t>
            </a:r>
            <a:r>
              <a:rPr lang="zh-CN" altLang="en-US" sz="1600" b="1" dirty="0">
                <a:latin typeface="Times New Roman" panose="02020603050405020304" pitchFamily="18" charset="0"/>
                <a:cs typeface="Times New Roman" panose="02020603050405020304" pitchFamily="18" charset="0"/>
              </a:rPr>
              <a:t>～</a:t>
            </a:r>
            <a:r>
              <a:rPr lang="en-US" altLang="zh-CN" sz="1600" b="1" dirty="0">
                <a:latin typeface="Times New Roman" panose="02020603050405020304" pitchFamily="18" charset="0"/>
                <a:cs typeface="Times New Roman" panose="02020603050405020304" pitchFamily="18" charset="0"/>
              </a:rPr>
              <a:t>1957</a:t>
            </a:r>
            <a:r>
              <a:rPr lang="zh-CN" altLang="en-US" sz="1600" b="1" dirty="0">
                <a:latin typeface="Times New Roman" panose="02020603050405020304" pitchFamily="18" charset="0"/>
                <a:cs typeface="Times New Roman" panose="02020603050405020304" pitchFamily="18" charset="0"/>
              </a:rPr>
              <a:t>年工农业产值指数表</a:t>
            </a:r>
            <a:r>
              <a:rPr lang="en-US" altLang="zh-CN" sz="1600" b="1" dirty="0">
                <a:latin typeface="Times New Roman" panose="02020603050405020304" pitchFamily="18" charset="0"/>
                <a:cs typeface="Times New Roman" panose="02020603050405020304" pitchFamily="18" charset="0"/>
              </a:rPr>
              <a:t>(1952</a:t>
            </a:r>
            <a:r>
              <a:rPr lang="zh-CN" altLang="en-US" sz="1600" b="1" dirty="0">
                <a:latin typeface="Times New Roman" panose="02020603050405020304" pitchFamily="18" charset="0"/>
                <a:cs typeface="Times New Roman" panose="02020603050405020304" pitchFamily="18" charset="0"/>
              </a:rPr>
              <a:t>年指数为</a:t>
            </a:r>
            <a:r>
              <a:rPr lang="en-US" altLang="zh-CN" sz="1600" b="1" dirty="0">
                <a:latin typeface="Times New Roman" panose="02020603050405020304" pitchFamily="18" charset="0"/>
                <a:cs typeface="Times New Roman" panose="02020603050405020304" pitchFamily="18" charset="0"/>
              </a:rPr>
              <a:t>100)</a:t>
            </a:r>
            <a:r>
              <a:rPr lang="zh-CN" altLang="en-US" sz="1600" b="1" dirty="0">
                <a:latin typeface="Times New Roman" panose="02020603050405020304" pitchFamily="18" charset="0"/>
                <a:cs typeface="Times New Roman" panose="02020603050405020304" pitchFamily="18" charset="0"/>
              </a:rPr>
              <a:t>，据下表可知，当时我国</a:t>
            </a:r>
            <a:r>
              <a:rPr lang="en-US" altLang="zh-CN" sz="1600" b="1" dirty="0">
                <a:latin typeface="Times New Roman" panose="02020603050405020304" pitchFamily="18" charset="0"/>
                <a:cs typeface="Times New Roman" panose="02020603050405020304" pitchFamily="18" charset="0"/>
              </a:rPr>
              <a:t>(</a:t>
            </a:r>
            <a:r>
              <a:rPr lang="zh-CN" altLang="en-US" sz="1600" b="1" dirty="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a:t>
            </a:r>
            <a:endParaRPr lang="en-US" altLang="zh-CN" sz="1600" b="1" dirty="0">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Tx/>
              <a:buAutoNum type="alphaUcPeriod"/>
            </a:pPr>
            <a:r>
              <a:rPr lang="zh-CN" altLang="en-US" sz="1600" b="1" dirty="0">
                <a:latin typeface="Times New Roman" panose="02020603050405020304" pitchFamily="18" charset="0"/>
                <a:cs typeface="Times New Roman" panose="02020603050405020304" pitchFamily="18" charset="0"/>
              </a:rPr>
              <a:t>基本实现了社会主义工业化	</a:t>
            </a:r>
            <a:endParaRPr lang="en-US" altLang="zh-CN" sz="1600" b="1" dirty="0">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pPr>
            <a:r>
              <a:rPr lang="en-US" altLang="zh-CN" sz="1600" b="1" dirty="0">
                <a:latin typeface="Times New Roman" panose="02020603050405020304" pitchFamily="18" charset="0"/>
                <a:cs typeface="Times New Roman" panose="02020603050405020304" pitchFamily="18" charset="0"/>
              </a:rPr>
              <a:t>B. </a:t>
            </a:r>
            <a:r>
              <a:rPr lang="zh-CN" altLang="en-US" sz="1600" b="1" dirty="0">
                <a:latin typeface="Times New Roman" panose="02020603050405020304" pitchFamily="18" charset="0"/>
                <a:cs typeface="Times New Roman" panose="02020603050405020304" pitchFamily="18" charset="0"/>
              </a:rPr>
              <a:t>实行优先发展重工业的模式</a:t>
            </a:r>
            <a:endParaRPr lang="zh-CN" altLang="en-US" sz="16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lang="en-US" altLang="zh-CN" sz="1600" b="1" dirty="0">
                <a:latin typeface="Times New Roman" panose="02020603050405020304" pitchFamily="18" charset="0"/>
                <a:cs typeface="Times New Roman" panose="02020603050405020304" pitchFamily="18" charset="0"/>
              </a:rPr>
              <a:t>C. </a:t>
            </a:r>
            <a:r>
              <a:rPr lang="zh-CN" altLang="en-US" sz="1600" b="1" dirty="0">
                <a:latin typeface="Times New Roman" panose="02020603050405020304" pitchFamily="18" charset="0"/>
                <a:cs typeface="Times New Roman" panose="02020603050405020304" pitchFamily="18" charset="0"/>
              </a:rPr>
              <a:t>经济建设出现急躁冒进倾向</a:t>
            </a:r>
            <a:endParaRPr lang="en-US" altLang="zh-CN" sz="1600" b="1"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lang="en-US" altLang="zh-CN" sz="1600" b="1" dirty="0">
                <a:latin typeface="Times New Roman" panose="02020603050405020304" pitchFamily="18" charset="0"/>
                <a:cs typeface="Times New Roman" panose="02020603050405020304" pitchFamily="18" charset="0"/>
              </a:rPr>
              <a:t>D. </a:t>
            </a:r>
            <a:r>
              <a:rPr lang="zh-CN" altLang="en-US" sz="1600" b="1" dirty="0">
                <a:latin typeface="Times New Roman" panose="02020603050405020304" pitchFamily="18" charset="0"/>
                <a:cs typeface="Times New Roman" panose="02020603050405020304" pitchFamily="18" charset="0"/>
              </a:rPr>
              <a:t>国民经济比例出现严重失调</a:t>
            </a:r>
            <a:endParaRPr lang="zh-CN" altLang="en-US" sz="1600" b="1" dirty="0">
              <a:latin typeface="Times New Roman" panose="02020603050405020304" pitchFamily="18" charset="0"/>
              <a:cs typeface="Times New Roman" panose="02020603050405020304" pitchFamily="18" charset="0"/>
            </a:endParaRPr>
          </a:p>
        </p:txBody>
      </p:sp>
      <p:sp>
        <p:nvSpPr>
          <p:cNvPr id="7" name="矩形 6"/>
          <p:cNvSpPr/>
          <p:nvPr/>
        </p:nvSpPr>
        <p:spPr>
          <a:xfrm>
            <a:off x="4139952" y="1415678"/>
            <a:ext cx="4752528" cy="1522917"/>
          </a:xfrm>
          <a:prstGeom prst="rect">
            <a:avLst/>
          </a:prstGeom>
        </p:spPr>
        <p:txBody>
          <a:bodyPr wrap="square">
            <a:spAutoFit/>
          </a:bodyPr>
          <a:lstStyle/>
          <a:p>
            <a:pPr marL="342900" lvl="0" indent="-342900">
              <a:lnSpc>
                <a:spcPct val="150000"/>
              </a:lnSpc>
              <a:buAutoNum type="alphaUcPeriod"/>
            </a:pPr>
            <a:r>
              <a:rPr lang="zh-CN" altLang="en-US" sz="1600" b="1" dirty="0" smtClean="0">
                <a:solidFill>
                  <a:srgbClr val="000000"/>
                </a:solidFill>
                <a:latin typeface="Times New Roman" panose="02020603050405020304" pitchFamily="18" charset="0"/>
                <a:cs typeface="Times New Roman" panose="02020603050405020304" pitchFamily="18" charset="0"/>
              </a:rPr>
              <a:t>农村</a:t>
            </a:r>
            <a:r>
              <a:rPr lang="zh-CN" altLang="en-US" sz="1600" b="1" dirty="0">
                <a:solidFill>
                  <a:srgbClr val="000000"/>
                </a:solidFill>
                <a:latin typeface="Times New Roman" panose="02020603050405020304" pitchFamily="18" charset="0"/>
                <a:cs typeface="Times New Roman" panose="02020603050405020304" pitchFamily="18" charset="0"/>
              </a:rPr>
              <a:t>土地改革的进行		</a:t>
            </a:r>
            <a:endParaRPr lang="en-US" altLang="zh-CN" sz="1600" b="1" dirty="0" smtClean="0">
              <a:solidFill>
                <a:srgbClr val="000000"/>
              </a:solidFill>
              <a:latin typeface="Times New Roman" panose="02020603050405020304" pitchFamily="18" charset="0"/>
              <a:cs typeface="Times New Roman" panose="02020603050405020304" pitchFamily="18" charset="0"/>
            </a:endParaRPr>
          </a:p>
          <a:p>
            <a:pPr lvl="0">
              <a:lnSpc>
                <a:spcPct val="150000"/>
              </a:lnSpc>
            </a:pPr>
            <a:r>
              <a:rPr lang="en-US" altLang="zh-CN" sz="1600" b="1" dirty="0" smtClean="0">
                <a:solidFill>
                  <a:srgbClr val="000000"/>
                </a:solidFill>
                <a:latin typeface="Times New Roman" panose="02020603050405020304" pitchFamily="18" charset="0"/>
                <a:cs typeface="Times New Roman" panose="02020603050405020304" pitchFamily="18" charset="0"/>
              </a:rPr>
              <a:t>B</a:t>
            </a:r>
            <a:r>
              <a:rPr lang="en-US" altLang="zh-CN" sz="1600" b="1" dirty="0">
                <a:solidFill>
                  <a:srgbClr val="000000"/>
                </a:solidFill>
                <a:latin typeface="Times New Roman" panose="02020603050405020304" pitchFamily="18" charset="0"/>
                <a:cs typeface="Times New Roman" panose="02020603050405020304" pitchFamily="18" charset="0"/>
              </a:rPr>
              <a:t>. </a:t>
            </a:r>
            <a:r>
              <a:rPr lang="zh-CN" altLang="en-US" sz="1600" b="1" dirty="0">
                <a:solidFill>
                  <a:srgbClr val="000000"/>
                </a:solidFill>
                <a:latin typeface="Times New Roman" panose="02020603050405020304" pitchFamily="18" charset="0"/>
                <a:cs typeface="Times New Roman" panose="02020603050405020304" pitchFamily="18" charset="0"/>
              </a:rPr>
              <a:t>农业合作化运动的进行</a:t>
            </a:r>
            <a:endParaRPr lang="zh-CN" altLang="en-US" sz="1600" b="1" dirty="0">
              <a:solidFill>
                <a:srgbClr val="000000"/>
              </a:solidFill>
              <a:cs typeface="宋体" panose="02010600030101010101" pitchFamily="2" charset="-122"/>
            </a:endParaRPr>
          </a:p>
          <a:p>
            <a:pPr lvl="0" eaLnBrk="0" hangingPunct="0">
              <a:lnSpc>
                <a:spcPct val="150000"/>
              </a:lnSpc>
            </a:pPr>
            <a:r>
              <a:rPr lang="en-US" altLang="zh-CN" sz="1600" b="1" dirty="0">
                <a:solidFill>
                  <a:srgbClr val="000000"/>
                </a:solidFill>
                <a:latin typeface="Times New Roman" panose="02020603050405020304" pitchFamily="18" charset="0"/>
                <a:cs typeface="Times New Roman" panose="02020603050405020304" pitchFamily="18" charset="0"/>
              </a:rPr>
              <a:t>C. </a:t>
            </a:r>
            <a:r>
              <a:rPr lang="en-US" altLang="zh-CN" sz="1600" b="1" dirty="0">
                <a:solidFill>
                  <a:srgbClr val="000000"/>
                </a:solidFill>
                <a:latin typeface="宋体" panose="02010600030101010101" pitchFamily="2" charset="-122"/>
                <a:cs typeface="Times New Roman" panose="02020603050405020304" pitchFamily="18" charset="0"/>
              </a:rPr>
              <a:t>“</a:t>
            </a:r>
            <a:r>
              <a:rPr lang="zh-CN" altLang="en-US" sz="1600" b="1" dirty="0">
                <a:solidFill>
                  <a:srgbClr val="000000"/>
                </a:solidFill>
                <a:latin typeface="Times New Roman" panose="02020603050405020304" pitchFamily="18" charset="0"/>
                <a:cs typeface="Times New Roman" panose="02020603050405020304" pitchFamily="18" charset="0"/>
              </a:rPr>
              <a:t>大跃进</a:t>
            </a:r>
            <a:r>
              <a:rPr lang="zh-CN" altLang="en-US" sz="1600" b="1" dirty="0">
                <a:solidFill>
                  <a:srgbClr val="000000"/>
                </a:solidFill>
                <a:latin typeface="宋体" panose="02010600030101010101" pitchFamily="2" charset="-122"/>
                <a:cs typeface="Times New Roman" panose="02020603050405020304" pitchFamily="18" charset="0"/>
              </a:rPr>
              <a:t>”</a:t>
            </a:r>
            <a:r>
              <a:rPr lang="zh-CN" altLang="en-US" sz="1600" b="1" dirty="0">
                <a:solidFill>
                  <a:srgbClr val="000000"/>
                </a:solidFill>
                <a:latin typeface="Times New Roman" panose="02020603050405020304" pitchFamily="18" charset="0"/>
                <a:cs typeface="Times New Roman" panose="02020603050405020304" pitchFamily="18" charset="0"/>
              </a:rPr>
              <a:t>运动的开展	</a:t>
            </a:r>
            <a:endParaRPr lang="en-US" altLang="zh-CN" sz="1600" b="1" dirty="0" smtClean="0">
              <a:solidFill>
                <a:srgbClr val="000000"/>
              </a:solidFill>
              <a:latin typeface="Times New Roman" panose="02020603050405020304" pitchFamily="18" charset="0"/>
              <a:cs typeface="Times New Roman" panose="02020603050405020304" pitchFamily="18" charset="0"/>
            </a:endParaRPr>
          </a:p>
          <a:p>
            <a:pPr lvl="0" eaLnBrk="0" hangingPunct="0">
              <a:lnSpc>
                <a:spcPct val="150000"/>
              </a:lnSpc>
            </a:pPr>
            <a:r>
              <a:rPr lang="en-US" altLang="zh-CN" sz="1600" b="1" dirty="0" smtClean="0">
                <a:solidFill>
                  <a:srgbClr val="000000"/>
                </a:solidFill>
                <a:latin typeface="Times New Roman" panose="02020603050405020304" pitchFamily="18" charset="0"/>
                <a:cs typeface="Times New Roman" panose="02020603050405020304" pitchFamily="18" charset="0"/>
              </a:rPr>
              <a:t>D</a:t>
            </a:r>
            <a:r>
              <a:rPr lang="en-US" altLang="zh-CN" sz="1600" b="1" dirty="0">
                <a:solidFill>
                  <a:srgbClr val="000000"/>
                </a:solidFill>
                <a:latin typeface="Times New Roman" panose="02020603050405020304" pitchFamily="18" charset="0"/>
                <a:cs typeface="Times New Roman" panose="02020603050405020304" pitchFamily="18" charset="0"/>
              </a:rPr>
              <a:t>. </a:t>
            </a:r>
            <a:r>
              <a:rPr lang="en-US" altLang="zh-CN" sz="1600" b="1" dirty="0">
                <a:solidFill>
                  <a:srgbClr val="000000"/>
                </a:solidFill>
                <a:latin typeface="宋体" panose="02010600030101010101" pitchFamily="2" charset="-122"/>
                <a:cs typeface="Times New Roman" panose="02020603050405020304" pitchFamily="18" charset="0"/>
              </a:rPr>
              <a:t>“</a:t>
            </a:r>
            <a:r>
              <a:rPr lang="zh-CN" altLang="en-US" sz="1600" b="1" dirty="0">
                <a:solidFill>
                  <a:srgbClr val="000000"/>
                </a:solidFill>
                <a:latin typeface="Times New Roman" panose="02020603050405020304" pitchFamily="18" charset="0"/>
                <a:cs typeface="Times New Roman" panose="02020603050405020304" pitchFamily="18" charset="0"/>
              </a:rPr>
              <a:t>一五计划</a:t>
            </a:r>
            <a:r>
              <a:rPr lang="zh-CN" altLang="en-US" sz="1600" b="1" dirty="0">
                <a:solidFill>
                  <a:srgbClr val="000000"/>
                </a:solidFill>
                <a:latin typeface="宋体" panose="02010600030101010101" pitchFamily="2" charset="-122"/>
                <a:cs typeface="Times New Roman" panose="02020603050405020304" pitchFamily="18" charset="0"/>
              </a:rPr>
              <a:t>”</a:t>
            </a:r>
            <a:r>
              <a:rPr lang="zh-CN" altLang="en-US" sz="1600" b="1" dirty="0">
                <a:solidFill>
                  <a:srgbClr val="000000"/>
                </a:solidFill>
                <a:latin typeface="Times New Roman" panose="02020603050405020304" pitchFamily="18" charset="0"/>
                <a:cs typeface="Times New Roman" panose="02020603050405020304" pitchFamily="18" charset="0"/>
              </a:rPr>
              <a:t>的实施</a:t>
            </a:r>
            <a:endParaRPr lang="zh-CN" altLang="en-US" sz="1600" b="1" dirty="0">
              <a:solidFill>
                <a:srgbClr val="000000"/>
              </a:solidFill>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504" y="188978"/>
            <a:ext cx="87849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b="1" i="0" u="none" strike="noStrike" cap="none" normalizeH="0" baseline="0" dirty="0" smtClean="0">
                <a:ln>
                  <a:noFill/>
                </a:ln>
                <a:solidFill>
                  <a:schemeClr val="tx1"/>
                </a:solidFill>
                <a:effectLst/>
                <a:ea typeface="宋体" panose="02010600030101010101" pitchFamily="2" charset="-122"/>
                <a:cs typeface="黑体" panose="02010609060101010101" pitchFamily="49" charset="-122"/>
              </a:rPr>
              <a:t>3.</a:t>
            </a: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下图为中华人民共和国成立初期沿海与内地工业增长速度变化示意图</a:t>
            </a: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定基指数：以</a:t>
            </a: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1950</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年为</a:t>
            </a: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，下列对此分析正确的是</a:t>
            </a: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pic>
        <p:nvPicPr>
          <p:cNvPr id="2049" name="图片 389" descr="C:\Users\lenovo\Desktop\静133.TIF"/>
          <p:cNvPicPr>
            <a:picLocks noChangeAspect="1" noChangeArrowheads="1"/>
          </p:cNvPicPr>
          <p:nvPr/>
        </p:nvPicPr>
        <p:blipFill>
          <a:blip r:embed="rId1" r:link="rId2" cstate="print">
            <a:extLst>
              <a:ext uri="{28A0092B-C50C-407E-A947-70E740481C1C}">
                <a14:useLocalDpi xmlns:a14="http://schemas.microsoft.com/office/drawing/2010/main" val="0"/>
              </a:ext>
            </a:extLst>
          </a:blip>
          <a:srcRect/>
          <a:stretch>
            <a:fillRect/>
          </a:stretch>
        </p:blipFill>
        <p:spPr bwMode="auto">
          <a:xfrm>
            <a:off x="467543" y="1112308"/>
            <a:ext cx="2314575" cy="1209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203848" y="1096028"/>
            <a:ext cx="439248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lphaUcPeriod"/>
            </a:pP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工业增长主要来自重工业领域	</a:t>
            </a:r>
            <a:endPar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AutoNum type="alphaUcPeriod"/>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 </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国民经济调整的任务基本完成</a:t>
            </a:r>
            <a:endParaRPr kumimoji="0" lang="zh-CN" altLang="en-US"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 </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国民经济各部门协调均衡发展	</a:t>
            </a:r>
            <a:endPar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 </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我国的工业布局逐渐趋向合理</a:t>
            </a:r>
            <a:endParaRPr kumimoji="0" lang="zh-CN" altLang="en-US"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sp>
        <p:nvSpPr>
          <p:cNvPr id="7" name="Rectangle 8"/>
          <p:cNvSpPr>
            <a:spLocks noChangeArrowheads="1"/>
          </p:cNvSpPr>
          <p:nvPr/>
        </p:nvSpPr>
        <p:spPr bwMode="auto">
          <a:xfrm>
            <a:off x="323528" y="37890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055" name="图片 390" descr="静127.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220072" y="2314502"/>
            <a:ext cx="3831489" cy="15465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107504" y="2334556"/>
            <a:ext cx="828092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ea typeface="宋体" panose="02010600030101010101" pitchFamily="2" charset="-122"/>
                <a:cs typeface="黑体" panose="02010609060101010101" pitchFamily="49" charset="-122"/>
              </a:rPr>
              <a:t>4.</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右图是</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1954</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年漫画家韦启美创作的</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幻想变成现实</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该漫画表明</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 </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土地改革使农民获得了经营自主权	</a:t>
            </a:r>
            <a:endParaRPr kumimoji="0" lang="zh-CN" altLang="en-US"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 </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农业合作社适应了农村发展的需要</a:t>
            </a:r>
            <a:endParaRPr kumimoji="0" lang="zh-CN" altLang="en-US"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 </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人民公社有效集中了农业生产资源	</a:t>
            </a:r>
            <a:endParaRPr kumimoji="0" lang="zh-CN" altLang="en-US"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 </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市场经济较个体经济优势更加明显</a:t>
            </a:r>
            <a:endParaRPr kumimoji="0" lang="zh-CN" altLang="en-US"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sp>
        <p:nvSpPr>
          <p:cNvPr id="9"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058" name="图片 391" descr="静128.TIF"/>
          <p:cNvPicPr>
            <a:picLocks noChangeAspect="1" noChangeArrowheads="1"/>
          </p:cNvPicPr>
          <p:nvPr/>
        </p:nvPicPr>
        <p:blipFill>
          <a:blip r:embed="rId5" r:link="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0130" y="4017640"/>
            <a:ext cx="4014318" cy="21332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p:cNvSpPr>
            <a:spLocks noChangeArrowheads="1"/>
          </p:cNvSpPr>
          <p:nvPr/>
        </p:nvSpPr>
        <p:spPr bwMode="auto">
          <a:xfrm rot="10800000" flipV="1">
            <a:off x="124758" y="3909537"/>
            <a:ext cx="437523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b="1" i="0" u="none" strike="noStrike" cap="none" normalizeH="0" baseline="0" dirty="0" smtClean="0">
                <a:ln>
                  <a:noFill/>
                </a:ln>
                <a:solidFill>
                  <a:schemeClr val="tx1"/>
                </a:solidFill>
                <a:effectLst/>
                <a:ea typeface="宋体" panose="02010600030101010101" pitchFamily="2" charset="-122"/>
                <a:cs typeface="黑体" panose="02010609060101010101" pitchFamily="49" charset="-122"/>
              </a:rPr>
              <a:t>5.</a:t>
            </a:r>
            <a:r>
              <a:rPr kumimoji="0" lang="zh-CN" altLang="en-US" b="1" i="0" u="none" strike="noStrike" cap="none" normalizeH="0" baseline="0" dirty="0" smtClean="0">
                <a:ln>
                  <a:noFill/>
                </a:ln>
                <a:solidFill>
                  <a:schemeClr val="tx1"/>
                </a:solidFill>
                <a:effectLst/>
                <a:ea typeface="宋体" panose="02010600030101010101" pitchFamily="2" charset="-122"/>
                <a:cs typeface="黑体" panose="02010609060101010101" pitchFamily="49" charset="-122"/>
              </a:rPr>
              <a:t>右</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下图是我国</a:t>
            </a:r>
            <a:r>
              <a:rPr kumimoji="0" lang="zh-CN" altLang="en-US"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一五计划</a:t>
            </a:r>
            <a:r>
              <a:rPr kumimoji="0" lang="zh-CN" altLang="en-US"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期间宣传社会主义建设的海报。下列对其解读正确的是</a:t>
            </a: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0"/>
              </a:spcBef>
              <a:spcAft>
                <a:spcPct val="0"/>
              </a:spcAft>
              <a:buClrTx/>
              <a:buSzTx/>
              <a:buFontTx/>
              <a:buAutoNum type="alphaUcPeriod"/>
            </a:pP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当时我国各行业实现了机械化	</a:t>
            </a:r>
            <a:endPar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lphaUcPeriod"/>
            </a:pP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促进各种所有制经济共同发展</a:t>
            </a:r>
            <a:endPar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lphaUcPeriod"/>
            </a:pP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社会主义建设与改造同步进行</a:t>
            </a:r>
            <a:endPar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pPr>
            <a:r>
              <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 </a:t>
            </a: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农村地区成为建设的重点地区</a:t>
            </a:r>
            <a:endParaRPr kumimoji="0" lang="zh-CN" altLang="en-US"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16632"/>
            <a:ext cx="9144000" cy="2947025"/>
          </a:xfrm>
          <a:prstGeom prst="rect">
            <a:avLst/>
          </a:prstGeom>
        </p:spPr>
        <p:txBody>
          <a:bodyPr wrap="square">
            <a:spAutoFit/>
          </a:bodyPr>
          <a:lstStyle/>
          <a:p>
            <a:pPr>
              <a:lnSpc>
                <a:spcPct val="150000"/>
              </a:lnSpc>
            </a:pPr>
            <a:r>
              <a:rPr lang="en-US" altLang="zh-CN" b="1" dirty="0"/>
              <a:t>6. </a:t>
            </a:r>
            <a:r>
              <a:rPr lang="zh-CN" altLang="en-US" b="1" dirty="0"/>
              <a:t>毛泽东在评价新中国某制度时说：“它将实现孙中山先生的三民主义，林肯的民有、民治、民享的原则与罗斯福的四大自由</a:t>
            </a:r>
            <a:r>
              <a:rPr lang="en-US" altLang="zh-CN" b="1" dirty="0"/>
              <a:t>(</a:t>
            </a:r>
            <a:r>
              <a:rPr lang="zh-CN" altLang="en-US" b="1" dirty="0"/>
              <a:t>言论和表达自由、宗教信仰自由、免于匮乏的自由和免于恐惧的自由</a:t>
            </a:r>
            <a:r>
              <a:rPr lang="en-US" altLang="zh-CN" b="1" dirty="0"/>
              <a:t>)”</a:t>
            </a:r>
            <a:r>
              <a:rPr lang="zh-CN" altLang="en-US" b="1" dirty="0"/>
              <a:t>。该制度</a:t>
            </a:r>
            <a:r>
              <a:rPr lang="en-US" altLang="zh-CN" b="1" dirty="0"/>
              <a:t>(</a:t>
            </a:r>
            <a:r>
              <a:rPr lang="zh-CN" altLang="en-US" b="1" dirty="0"/>
              <a:t>　　</a:t>
            </a:r>
            <a:r>
              <a:rPr lang="en-US" altLang="zh-CN" b="1" dirty="0"/>
              <a:t>)</a:t>
            </a:r>
            <a:endParaRPr lang="en-US" altLang="zh-CN" b="1" dirty="0"/>
          </a:p>
          <a:p>
            <a:pPr>
              <a:lnSpc>
                <a:spcPct val="150000"/>
              </a:lnSpc>
            </a:pPr>
            <a:r>
              <a:rPr lang="en-US" altLang="zh-CN" b="1" dirty="0"/>
              <a:t>A. </a:t>
            </a:r>
            <a:r>
              <a:rPr lang="zh-CN" altLang="en-US" b="1" dirty="0"/>
              <a:t>是推进祖国和平统一大业的基本方针	</a:t>
            </a:r>
            <a:r>
              <a:rPr lang="en-US" altLang="zh-CN" b="1" dirty="0"/>
              <a:t>B. </a:t>
            </a:r>
            <a:r>
              <a:rPr lang="zh-CN" altLang="en-US" b="1" dirty="0"/>
              <a:t>为社会主义民主政治建设奠定了基础</a:t>
            </a:r>
            <a:endParaRPr lang="zh-CN" altLang="en-US" b="1" dirty="0"/>
          </a:p>
          <a:p>
            <a:pPr>
              <a:lnSpc>
                <a:spcPct val="150000"/>
              </a:lnSpc>
            </a:pPr>
            <a:r>
              <a:rPr lang="en-US" altLang="zh-CN" b="1" dirty="0"/>
              <a:t>C. </a:t>
            </a:r>
            <a:r>
              <a:rPr lang="zh-CN" altLang="en-US" b="1" dirty="0"/>
              <a:t>保障了少数民族人民当家做主的地位	</a:t>
            </a:r>
            <a:r>
              <a:rPr lang="en-US" altLang="zh-CN" b="1" dirty="0"/>
              <a:t>D. </a:t>
            </a:r>
            <a:r>
              <a:rPr lang="zh-CN" altLang="en-US" b="1" dirty="0"/>
              <a:t>主要发挥政治协商和民主监督的职能</a:t>
            </a:r>
            <a:endParaRPr lang="zh-CN" altLang="en-US" b="1" dirty="0"/>
          </a:p>
          <a:p>
            <a:pPr>
              <a:lnSpc>
                <a:spcPct val="150000"/>
              </a:lnSpc>
            </a:pPr>
            <a:r>
              <a:rPr lang="en-US" altLang="zh-CN" b="1" dirty="0"/>
              <a:t>7. </a:t>
            </a:r>
            <a:r>
              <a:rPr lang="zh-CN" altLang="en-US" b="1" dirty="0"/>
              <a:t>人民币是我国的法定货币，被誉为“中国名片”，其演化契合着国家和民族兴盛的一些环节。下图为新中国曾发行的部分人民币图案，从图案中能得出的信息有</a:t>
            </a:r>
            <a:r>
              <a:rPr lang="en-US" altLang="zh-CN" b="1" dirty="0"/>
              <a:t>(</a:t>
            </a:r>
            <a:r>
              <a:rPr lang="zh-CN" altLang="en-US" b="1" dirty="0"/>
              <a:t>　　</a:t>
            </a:r>
            <a:r>
              <a:rPr lang="en-US" altLang="zh-CN" b="1" dirty="0"/>
              <a:t>)</a:t>
            </a:r>
            <a:endParaRPr lang="en-US" altLang="zh-CN" b="1" dirty="0"/>
          </a:p>
        </p:txBody>
      </p:sp>
      <p:pic>
        <p:nvPicPr>
          <p:cNvPr id="3074" name="图片 392" descr="静129.TIF"/>
          <p:cNvPicPr>
            <a:picLocks noChangeAspect="1" noChangeArrowheads="1"/>
          </p:cNvPicPr>
          <p:nvPr/>
        </p:nvPicPr>
        <p:blipFill>
          <a:blip r:embed="rId1" r:link="rId2" cstate="print">
            <a:extLst>
              <a:ext uri="{28A0092B-C50C-407E-A947-70E740481C1C}">
                <a14:useLocalDpi xmlns:a14="http://schemas.microsoft.com/office/drawing/2010/main" val="0"/>
              </a:ext>
            </a:extLst>
          </a:blip>
          <a:srcRect/>
          <a:stretch>
            <a:fillRect/>
          </a:stretch>
        </p:blipFill>
        <p:spPr bwMode="auto">
          <a:xfrm>
            <a:off x="3923928" y="3140968"/>
            <a:ext cx="4032448" cy="221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23528" y="5518004"/>
            <a:ext cx="6840760" cy="1338828"/>
          </a:xfrm>
          <a:prstGeom prst="rect">
            <a:avLst/>
          </a:prstGeom>
        </p:spPr>
        <p:txBody>
          <a:bodyPr wrap="square">
            <a:spAutoFit/>
          </a:bodyPr>
          <a:lstStyle/>
          <a:p>
            <a:pPr>
              <a:lnSpc>
                <a:spcPct val="150000"/>
              </a:lnSpc>
            </a:pPr>
            <a:r>
              <a:rPr lang="zh-CN" altLang="en-US" b="1" dirty="0"/>
              <a:t>①优先发展重工业　 ②实行民族团结的民族政策  ③完成了三大改造　 ④确立了人民代表大会制度</a:t>
            </a:r>
            <a:endParaRPr lang="zh-CN" altLang="en-US" b="1" dirty="0"/>
          </a:p>
          <a:p>
            <a:pPr>
              <a:lnSpc>
                <a:spcPct val="150000"/>
              </a:lnSpc>
            </a:pPr>
            <a:r>
              <a:rPr lang="en-US" altLang="zh-CN" b="1" dirty="0"/>
              <a:t>A. ①②③</a:t>
            </a:r>
            <a:r>
              <a:rPr lang="zh-CN" altLang="en-US" b="1" dirty="0"/>
              <a:t>　	</a:t>
            </a:r>
            <a:r>
              <a:rPr lang="en-US" altLang="zh-CN" b="1" dirty="0"/>
              <a:t>B.  ①③④</a:t>
            </a:r>
            <a:r>
              <a:rPr lang="zh-CN" altLang="en-US" b="1" dirty="0"/>
              <a:t>　	</a:t>
            </a:r>
            <a:r>
              <a:rPr lang="en-US" altLang="zh-CN" b="1" dirty="0"/>
              <a:t>C. ①②④</a:t>
            </a:r>
            <a:r>
              <a:rPr lang="zh-CN" altLang="en-US" b="1" dirty="0"/>
              <a:t>　	</a:t>
            </a:r>
            <a:r>
              <a:rPr lang="en-US" altLang="zh-CN" b="1" dirty="0"/>
              <a:t>D. ②③④</a:t>
            </a:r>
            <a:endParaRPr lang="en-US" altLang="zh-CN"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4097" name="图片 394" descr="静130.TIF"/>
          <p:cNvPicPr>
            <a:picLocks noChangeAspect="1" noChangeArrowheads="1"/>
          </p:cNvPicPr>
          <p:nvPr/>
        </p:nvPicPr>
        <p:blipFill>
          <a:blip r:embed="rId1" r:link="rId2" cstate="print">
            <a:extLst>
              <a:ext uri="{28A0092B-C50C-407E-A947-70E740481C1C}">
                <a14:useLocalDpi xmlns:a14="http://schemas.microsoft.com/office/drawing/2010/main" val="0"/>
              </a:ext>
            </a:extLst>
          </a:blip>
          <a:srcRect/>
          <a:stretch>
            <a:fillRect/>
          </a:stretch>
        </p:blipFill>
        <p:spPr bwMode="auto">
          <a:xfrm>
            <a:off x="7092280" y="228600"/>
            <a:ext cx="1835696" cy="14592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07504" y="245626"/>
            <a:ext cx="680424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ea typeface="宋体" panose="02010600030101010101" pitchFamily="2" charset="-122"/>
                <a:cs typeface="黑体" panose="02010609060101010101" pitchFamily="49" charset="-122"/>
              </a:rPr>
              <a:t>8.</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宣传画是一个时代特有的印记。右 下图是</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世纪</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50</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年代末的一幅宣传画：</a:t>
            </a: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中国好比巨龙，英国好比臭虫，巨龙一日千里，臭虫爬也爬不动</a:t>
            </a: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。该图反映出</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 </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社会主义工业体系的完全建立</a:t>
            </a:r>
            <a:r>
              <a:rPr kumimoji="0" lang="zh-CN" altLang="en-US" sz="16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 </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新中国的经济水平超越了英国</a:t>
            </a:r>
            <a:endParaRPr kumimoji="0" lang="zh-CN" altLang="en-US"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 </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英国经济在二战之后一蹶不振 </a:t>
            </a:r>
            <a:r>
              <a:rPr kumimoji="0" lang="zh-CN" altLang="en-US" sz="1600" b="1" i="0" u="none" strike="noStrike" cap="none" normalizeH="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  </a:t>
            </a:r>
            <a:r>
              <a:rPr kumimoji="0" lang="en-US" altLang="zh-CN"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左</a:t>
            </a: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倾错误思想下的夸大宣传</a:t>
            </a:r>
            <a:endParaRPr kumimoji="0" lang="zh-CN" altLang="en-US"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4100" name="图片 6" descr="C:\Users\lenovo\Desktop\BJT26.T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007493" y="3179189"/>
            <a:ext cx="3564507" cy="12583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107504" y="2004400"/>
            <a:ext cx="869538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ea typeface="宋体" panose="02010600030101010101" pitchFamily="2" charset="-122"/>
                <a:cs typeface="黑体" panose="02010609060101010101" pitchFamily="49" charset="-122"/>
              </a:rPr>
              <a:t>9</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英雄者，国之干，族之魂。</a:t>
            </a: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他出生于甘肃玉门，身上体现出来的</a:t>
            </a: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铁人精神</a:t>
            </a: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激励了一代代的石油工人，他是一个为民族争光争气、顶天立地的民族英雄。他是</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Tx/>
              <a:buSzTx/>
              <a:buFontTx/>
              <a:buNone/>
            </a:pPr>
            <a:endParaRPr kumimoji="0" lang="en-US" altLang="zh-CN" sz="1600" b="1" i="0" u="none" strike="noStrike" cap="none" normalizeH="0" baseline="0" dirty="0" smtClean="0">
              <a:ln>
                <a:noFill/>
              </a:ln>
              <a:solidFill>
                <a:schemeClr val="tx1"/>
              </a:solidFill>
              <a:effectLst/>
              <a:ea typeface="宋体" panose="02010600030101010101" pitchFamily="2" charset="-122"/>
              <a:cs typeface="黑体" panose="02010609060101010101" pitchFamily="49" charset="-122"/>
            </a:endParaRPr>
          </a:p>
          <a:p>
            <a:pPr marL="0" marR="0" lvl="0" indent="0" algn="l" defTabSz="914400" rtl="0" eaLnBrk="0" fontAlgn="base" latinLnBrk="0" hangingPunct="0">
              <a:lnSpc>
                <a:spcPct val="150000"/>
              </a:lnSpc>
              <a:spcBef>
                <a:spcPct val="0"/>
              </a:spcBef>
              <a:spcAft>
                <a:spcPct val="0"/>
              </a:spcAft>
              <a:buClrTx/>
              <a:buSzTx/>
              <a:buFontTx/>
              <a:buNone/>
            </a:pPr>
            <a:endParaRPr lang="en-US" altLang="zh-CN" sz="1600" b="1" dirty="0">
              <a:cs typeface="黑体" panose="02010609060101010101" pitchFamily="49" charset="-122"/>
            </a:endParaRPr>
          </a:p>
          <a:p>
            <a:pPr marL="0" marR="0" lvl="0" indent="0" algn="l" defTabSz="914400" rtl="0" eaLnBrk="0" fontAlgn="base" latinLnBrk="0" hangingPunct="0">
              <a:lnSpc>
                <a:spcPct val="150000"/>
              </a:lnSpc>
              <a:spcBef>
                <a:spcPct val="0"/>
              </a:spcBef>
              <a:spcAft>
                <a:spcPct val="0"/>
              </a:spcAft>
              <a:buClrTx/>
              <a:buSzTx/>
              <a:buFontTx/>
              <a:buNone/>
            </a:pPr>
            <a:endParaRPr kumimoji="0" lang="en-US" altLang="zh-CN" sz="1600" b="1" i="0" u="none" strike="noStrike" cap="none" normalizeH="0" baseline="0" dirty="0" smtClean="0">
              <a:ln>
                <a:noFill/>
              </a:ln>
              <a:solidFill>
                <a:schemeClr val="tx1"/>
              </a:solidFill>
              <a:effectLst/>
              <a:ea typeface="宋体" panose="02010600030101010101" pitchFamily="2" charset="-122"/>
              <a:cs typeface="黑体" panose="02010609060101010101" pitchFamily="49" charset="-122"/>
            </a:endParaRPr>
          </a:p>
          <a:p>
            <a:pPr marL="0" marR="0" lvl="0" indent="0" algn="l" defTabSz="914400" rtl="0" eaLnBrk="0" fontAlgn="base" latinLnBrk="0" hangingPunct="0">
              <a:lnSpc>
                <a:spcPct val="150000"/>
              </a:lnSpc>
              <a:spcBef>
                <a:spcPct val="0"/>
              </a:spcBef>
              <a:spcAft>
                <a:spcPct val="0"/>
              </a:spcAft>
              <a:buClrTx/>
              <a:buSzTx/>
              <a:buFontTx/>
              <a:buNone/>
            </a:pPr>
            <a:endParaRPr kumimoji="0" lang="en-US" altLang="zh-CN" sz="1600" b="1" i="0" u="none" strike="noStrike" cap="none" normalizeH="0" baseline="0" dirty="0" smtClean="0">
              <a:ln>
                <a:noFill/>
              </a:ln>
              <a:solidFill>
                <a:schemeClr val="tx1"/>
              </a:solidFill>
              <a:effectLst/>
              <a:ea typeface="宋体" panose="02010600030101010101" pitchFamily="2" charset="-122"/>
              <a:cs typeface="黑体" panose="02010609060101010101" pitchFamily="49"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ea typeface="宋体" panose="02010600030101010101" pitchFamily="2" charset="-122"/>
                <a:cs typeface="黑体" panose="02010609060101010101" pitchFamily="49" charset="-122"/>
              </a:rPr>
              <a:t>10</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．冯骥才在</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关于文革博物馆</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中说：</a:t>
            </a: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一代人经受的惨痛教训，是下代人的精神财富。</a:t>
            </a: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文中所说的</a:t>
            </a: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教训</a:t>
            </a: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主要是</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 </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要注重社会主义民主与法制建设	</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 </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要严格遵循客观经济规律</a:t>
            </a:r>
            <a:endParaRPr kumimoji="0" lang="zh-CN" altLang="en-US"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 </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要依据生产力水平调整生产关系	</a:t>
            </a: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 </a:t>
            </a: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要建设社会主义市场经济</a:t>
            </a:r>
            <a:endParaRPr kumimoji="0" lang="zh-CN" altLang="en-US"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474345"/>
            <a:ext cx="8496944" cy="5024517"/>
          </a:xfrm>
          <a:prstGeom prst="rect">
            <a:avLst/>
          </a:prstGeom>
        </p:spPr>
        <p:txBody>
          <a:bodyPr wrap="square">
            <a:spAutoFit/>
          </a:bodyPr>
          <a:lstStyle/>
          <a:p>
            <a:pPr>
              <a:lnSpc>
                <a:spcPct val="150000"/>
              </a:lnSpc>
            </a:pPr>
            <a:r>
              <a:rPr lang="en-US" altLang="zh-CN" b="1" dirty="0"/>
              <a:t>11. (10</a:t>
            </a:r>
            <a:r>
              <a:rPr lang="zh-CN" altLang="en-US" b="1" dirty="0"/>
              <a:t>分</a:t>
            </a:r>
            <a:r>
              <a:rPr lang="en-US" altLang="zh-CN" b="1" dirty="0"/>
              <a:t>)</a:t>
            </a:r>
            <a:r>
              <a:rPr lang="zh-CN" altLang="en-US" b="1" dirty="0"/>
              <a:t>经济政策影响经济发展。</a:t>
            </a:r>
            <a:endParaRPr lang="zh-CN" altLang="en-US" b="1" dirty="0"/>
          </a:p>
          <a:p>
            <a:pPr>
              <a:lnSpc>
                <a:spcPct val="150000"/>
              </a:lnSpc>
            </a:pPr>
            <a:r>
              <a:rPr lang="en-US" altLang="zh-CN" b="1" dirty="0"/>
              <a:t>(1)</a:t>
            </a:r>
            <a:r>
              <a:rPr lang="zh-CN" altLang="en-US" b="1" dirty="0"/>
              <a:t>商鞅变法废除</a:t>
            </a:r>
            <a:r>
              <a:rPr lang="en-US" altLang="zh-CN" b="1" dirty="0"/>
              <a:t>________</a:t>
            </a:r>
            <a:r>
              <a:rPr lang="zh-CN" altLang="en-US" b="1" dirty="0"/>
              <a:t>，允许土地自由买卖，促进了封建经济的发展，为</a:t>
            </a:r>
            <a:r>
              <a:rPr lang="en-US" altLang="zh-CN" b="1" dirty="0"/>
              <a:t>________</a:t>
            </a:r>
            <a:r>
              <a:rPr lang="zh-CN" altLang="en-US" b="1" dirty="0"/>
              <a:t>统一六国奠定了物质基础。</a:t>
            </a:r>
            <a:r>
              <a:rPr lang="en-US" altLang="zh-CN" b="1" dirty="0"/>
              <a:t>(2</a:t>
            </a:r>
            <a:r>
              <a:rPr lang="zh-CN" altLang="en-US" b="1" dirty="0"/>
              <a:t>分</a:t>
            </a:r>
            <a:r>
              <a:rPr lang="en-US" altLang="zh-CN" b="1" dirty="0"/>
              <a:t>)</a:t>
            </a:r>
            <a:endParaRPr lang="en-US" altLang="zh-CN" b="1" dirty="0"/>
          </a:p>
          <a:p>
            <a:pPr>
              <a:lnSpc>
                <a:spcPct val="150000"/>
              </a:lnSpc>
            </a:pPr>
            <a:r>
              <a:rPr lang="en-US" altLang="zh-CN" b="1" dirty="0"/>
              <a:t>(2)</a:t>
            </a:r>
            <a:r>
              <a:rPr lang="zh-CN" altLang="en-US" b="1" dirty="0"/>
              <a:t>辛亥革命后，</a:t>
            </a:r>
            <a:r>
              <a:rPr lang="en-US" altLang="zh-CN" b="1" dirty="0"/>
              <a:t>__________________</a:t>
            </a:r>
            <a:r>
              <a:rPr lang="zh-CN" altLang="en-US" b="1" dirty="0"/>
              <a:t>颁布奖励发展实业的法令，民族资产阶级走上</a:t>
            </a:r>
            <a:r>
              <a:rPr lang="en-US" altLang="zh-CN" b="1" dirty="0"/>
              <a:t>________</a:t>
            </a:r>
            <a:r>
              <a:rPr lang="zh-CN" altLang="en-US" b="1" dirty="0"/>
              <a:t>的道路，使一战期间民族工业出现“短暂的春天”。</a:t>
            </a:r>
            <a:r>
              <a:rPr lang="en-US" altLang="zh-CN" b="1" dirty="0"/>
              <a:t>(2</a:t>
            </a:r>
            <a:r>
              <a:rPr lang="zh-CN" altLang="en-US" b="1" dirty="0"/>
              <a:t>分</a:t>
            </a:r>
            <a:r>
              <a:rPr lang="en-US" altLang="zh-CN" b="1" dirty="0"/>
              <a:t>)</a:t>
            </a:r>
            <a:endParaRPr lang="en-US" altLang="zh-CN" b="1" dirty="0"/>
          </a:p>
          <a:p>
            <a:pPr>
              <a:lnSpc>
                <a:spcPct val="150000"/>
              </a:lnSpc>
            </a:pPr>
            <a:r>
              <a:rPr lang="en-US" altLang="zh-CN" b="1" dirty="0"/>
              <a:t>(3)</a:t>
            </a:r>
            <a:r>
              <a:rPr lang="zh-CN" altLang="en-US" b="1" dirty="0"/>
              <a:t>新中国成立初期，为改变我国工业落后面貌，我国实施“一五计划”，优先发展</a:t>
            </a:r>
            <a:r>
              <a:rPr lang="en-US" altLang="zh-CN" b="1" dirty="0"/>
              <a:t>________</a:t>
            </a:r>
            <a:r>
              <a:rPr lang="zh-CN" altLang="en-US" b="1" dirty="0"/>
              <a:t>，以</a:t>
            </a:r>
            <a:r>
              <a:rPr lang="en-US" altLang="zh-CN" b="1" dirty="0"/>
              <a:t>________(</a:t>
            </a:r>
            <a:r>
              <a:rPr lang="zh-CN" altLang="en-US" b="1" dirty="0"/>
              <a:t>国家</a:t>
            </a:r>
            <a:r>
              <a:rPr lang="en-US" altLang="zh-CN" b="1" dirty="0"/>
              <a:t>)</a:t>
            </a:r>
            <a:r>
              <a:rPr lang="zh-CN" altLang="en-US" b="1" dirty="0"/>
              <a:t>帮助兴建的</a:t>
            </a:r>
            <a:r>
              <a:rPr lang="en-US" altLang="zh-CN" b="1" dirty="0"/>
              <a:t>156</a:t>
            </a:r>
            <a:r>
              <a:rPr lang="zh-CN" altLang="en-US" b="1" dirty="0"/>
              <a:t>个项目为中心，工业建设取得重大成就，我国开始改变工业落后的面貌。</a:t>
            </a:r>
            <a:r>
              <a:rPr lang="en-US" altLang="zh-CN" b="1" dirty="0"/>
              <a:t>(2</a:t>
            </a:r>
            <a:r>
              <a:rPr lang="zh-CN" altLang="en-US" b="1" dirty="0"/>
              <a:t>分</a:t>
            </a:r>
            <a:r>
              <a:rPr lang="en-US" altLang="zh-CN" b="1" dirty="0"/>
              <a:t>)</a:t>
            </a:r>
            <a:endParaRPr lang="en-US" altLang="zh-CN" b="1" dirty="0"/>
          </a:p>
          <a:p>
            <a:pPr>
              <a:lnSpc>
                <a:spcPct val="150000"/>
              </a:lnSpc>
            </a:pPr>
            <a:r>
              <a:rPr lang="en-US" altLang="zh-CN" b="1" dirty="0"/>
              <a:t>(4)1953</a:t>
            </a:r>
            <a:r>
              <a:rPr lang="zh-CN" altLang="en-US" b="1" dirty="0"/>
              <a:t>～</a:t>
            </a:r>
            <a:r>
              <a:rPr lang="en-US" altLang="zh-CN" b="1" dirty="0"/>
              <a:t>1956</a:t>
            </a:r>
            <a:r>
              <a:rPr lang="zh-CN" altLang="en-US" b="1" dirty="0"/>
              <a:t>年底，国家建立</a:t>
            </a:r>
            <a:r>
              <a:rPr lang="en-US" altLang="zh-CN" b="1" dirty="0"/>
              <a:t>______________</a:t>
            </a:r>
            <a:r>
              <a:rPr lang="zh-CN" altLang="en-US" b="1" dirty="0"/>
              <a:t>、手工业生产合作社，对资本主义工商业进行社会主义改造，使</a:t>
            </a:r>
            <a:r>
              <a:rPr lang="en-US" altLang="zh-CN" b="1" dirty="0"/>
              <a:t>________________</a:t>
            </a:r>
            <a:r>
              <a:rPr lang="zh-CN" altLang="en-US" b="1" dirty="0"/>
              <a:t>在我国建立起来。</a:t>
            </a:r>
            <a:r>
              <a:rPr lang="en-US" altLang="zh-CN" b="1" dirty="0"/>
              <a:t>(2</a:t>
            </a:r>
            <a:r>
              <a:rPr lang="zh-CN" altLang="en-US" b="1" dirty="0"/>
              <a:t>分</a:t>
            </a:r>
            <a:r>
              <a:rPr lang="en-US" altLang="zh-CN" b="1" dirty="0"/>
              <a:t>)</a:t>
            </a:r>
            <a:endParaRPr lang="en-US" altLang="zh-CN" b="1" dirty="0"/>
          </a:p>
          <a:p>
            <a:pPr>
              <a:lnSpc>
                <a:spcPct val="150000"/>
              </a:lnSpc>
            </a:pPr>
            <a:r>
              <a:rPr lang="en-US" altLang="zh-CN" b="1" dirty="0"/>
              <a:t>(5)</a:t>
            </a:r>
            <a:r>
              <a:rPr lang="zh-CN" altLang="en-US" b="1" dirty="0"/>
              <a:t>苏维埃俄国实行</a:t>
            </a:r>
            <a:r>
              <a:rPr lang="en-US" altLang="zh-CN" b="1" dirty="0"/>
              <a:t>____________</a:t>
            </a:r>
            <a:r>
              <a:rPr lang="zh-CN" altLang="en-US" b="1" dirty="0"/>
              <a:t>，巩固了工农联盟，苏联先后完成两个</a:t>
            </a:r>
            <a:r>
              <a:rPr lang="en-US" altLang="zh-CN" b="1" dirty="0"/>
              <a:t>____________</a:t>
            </a:r>
            <a:r>
              <a:rPr lang="zh-CN" altLang="en-US" b="1" dirty="0"/>
              <a:t>，由落后的农业国变成了强大的工业国。</a:t>
            </a:r>
            <a:r>
              <a:rPr lang="en-US" altLang="zh-CN" b="1" dirty="0"/>
              <a:t>(2</a:t>
            </a:r>
            <a:r>
              <a:rPr lang="zh-CN" altLang="en-US" b="1" dirty="0"/>
              <a:t>分</a:t>
            </a:r>
            <a:r>
              <a:rPr lang="en-US" altLang="zh-CN" b="1" dirty="0"/>
              <a:t>)</a:t>
            </a:r>
            <a:endParaRPr lang="en-US" altLang="zh-CN"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descr="屏幕快照 2019-12-13 下午1.02.40"/>
          <p:cNvPicPr>
            <a:picLocks noChangeAspect="1" noChangeArrowheads="1"/>
          </p:cNvPicPr>
          <p:nvPr/>
        </p:nvPicPr>
        <p:blipFill>
          <a:blip r:embed="rId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594272" y="228601"/>
            <a:ext cx="2851999" cy="331156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a:spLocks noChangeArrowheads="1"/>
          </p:cNvSpPr>
          <p:nvPr/>
        </p:nvSpPr>
        <p:spPr bwMode="auto">
          <a:xfrm>
            <a:off x="179512" y="1132002"/>
            <a:ext cx="5328592" cy="1631216"/>
          </a:xfrm>
          <a:prstGeom prst="rect">
            <a:avLst/>
          </a:prstGeom>
          <a:noFill/>
          <a:ln w="6350">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从</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19</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世纪</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70</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年代起，中国近代交通运输业逐渐发展，以内河航运和铁路建设最为突出。</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19</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世纪</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70</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年代以来，列强在中国强筑铁路，攫取大量利权。</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1880</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年到</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1912</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年，中国也自建了</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30</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条左右的铁路。</a:t>
            </a:r>
            <a:endParaRPr kumimoji="0" lang="zh-CN" altLang="en-US" sz="2000" b="1" i="0" u="none" strike="noStrike" cap="none" normalizeH="0" baseline="0" dirty="0" smtClean="0">
              <a:ln>
                <a:noFill/>
              </a:ln>
              <a:solidFill>
                <a:schemeClr val="tx1"/>
              </a:solidFill>
              <a:effectLst/>
              <a:cs typeface="宋体" panose="02010600030101010101" pitchFamily="2" charset="-122"/>
            </a:endParaRPr>
          </a:p>
        </p:txBody>
      </p:sp>
      <p:sp>
        <p:nvSpPr>
          <p:cNvPr id="3" name="Rectangle 3"/>
          <p:cNvSpPr>
            <a:spLocks noChangeArrowheads="1"/>
          </p:cNvSpPr>
          <p:nvPr/>
        </p:nvSpPr>
        <p:spPr bwMode="auto">
          <a:xfrm>
            <a:off x="9525" y="228601"/>
            <a:ext cx="423705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chemeClr val="tx1"/>
                </a:solidFill>
                <a:effectLst/>
                <a:cs typeface="黑体" panose="02010609060101010101" pitchFamily="49" charset="-122"/>
              </a:rPr>
              <a:t>12.</a:t>
            </a:r>
            <a:r>
              <a:rPr kumimoji="0" lang="en-US" altLang="zh-CN"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(9</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分</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a:t>
            </a:r>
            <a:r>
              <a:rPr kumimoji="0" lang="zh-CN" alt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阅读下列材料，回答问题。</a:t>
            </a:r>
            <a:endParaRPr kumimoji="0" lang="zh-CN" altLang="en-US" sz="2000" b="1" i="0" u="none" strike="noStrike" cap="none" normalizeH="0" baseline="0" dirty="0" smtClean="0">
              <a:ln>
                <a:noFill/>
              </a:ln>
              <a:solidFill>
                <a:schemeClr val="tx1"/>
              </a:solidFill>
              <a:effectLst/>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材料一</a:t>
            </a:r>
            <a:endParaRPr kumimoji="0" lang="zh-CN" altLang="en-US" sz="2000" b="1" i="0" u="none" strike="noStrike" cap="none" normalizeH="0" baseline="0" dirty="0" smtClean="0">
              <a:ln>
                <a:noFill/>
              </a:ln>
              <a:solidFill>
                <a:schemeClr val="tx1"/>
              </a:solidFill>
              <a:effectLst/>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chemeClr val="tx1"/>
              </a:solidFill>
              <a:effectLst/>
              <a:cs typeface="宋体" panose="02010600030101010101" pitchFamily="2" charset="-122"/>
            </a:endParaRPr>
          </a:p>
        </p:txBody>
      </p:sp>
      <p:sp>
        <p:nvSpPr>
          <p:cNvPr id="4" name="Rectangle 4"/>
          <p:cNvSpPr>
            <a:spLocks noChangeArrowheads="1"/>
          </p:cNvSpPr>
          <p:nvPr/>
        </p:nvSpPr>
        <p:spPr bwMode="auto">
          <a:xfrm>
            <a:off x="0" y="2790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6"/>
          <p:cNvSpPr>
            <a:spLocks noChangeArrowheads="1"/>
          </p:cNvSpPr>
          <p:nvPr/>
        </p:nvSpPr>
        <p:spPr bwMode="auto">
          <a:xfrm>
            <a:off x="4179905" y="3047970"/>
            <a:ext cx="7841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000" b="0"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a:t>
            </a: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000" b="0"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　　</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5315317" y="3851660"/>
            <a:ext cx="3409908" cy="338554"/>
          </a:xfrm>
          <a:prstGeom prst="rect">
            <a:avLst/>
          </a:prstGeom>
        </p:spPr>
        <p:txBody>
          <a:bodyPr wrap="none">
            <a:spAutoFit/>
          </a:bodyPr>
          <a:lstStyle/>
          <a:p>
            <a:r>
              <a:rPr lang="zh-CN" altLang="en-US" sz="1600" dirty="0">
                <a:solidFill>
                  <a:srgbClr val="000000"/>
                </a:solidFill>
                <a:latin typeface="Times New Roman" panose="02020603050405020304" pitchFamily="18" charset="0"/>
                <a:ea typeface="楷体_GB2312" charset="-122"/>
                <a:cs typeface="Times New Roman" panose="02020603050405020304" pitchFamily="18" charset="0"/>
              </a:rPr>
              <a:t>图</a:t>
            </a:r>
            <a:r>
              <a:rPr lang="en-US" altLang="zh-CN" sz="1600" dirty="0">
                <a:solidFill>
                  <a:srgbClr val="000000"/>
                </a:solidFill>
                <a:latin typeface="Times New Roman" panose="02020603050405020304" pitchFamily="18" charset="0"/>
                <a:ea typeface="楷体_GB2312" charset="-122"/>
                <a:cs typeface="Times New Roman" panose="02020603050405020304" pitchFamily="18" charset="0"/>
              </a:rPr>
              <a:t>A</a:t>
            </a:r>
            <a:r>
              <a:rPr lang="zh-CN" altLang="en-US" sz="1600" dirty="0">
                <a:solidFill>
                  <a:srgbClr val="000000"/>
                </a:solidFill>
                <a:latin typeface="Times New Roman" panose="02020603050405020304" pitchFamily="18" charset="0"/>
                <a:ea typeface="楷体_GB2312" charset="-122"/>
                <a:cs typeface="Times New Roman" panose="02020603050405020304" pitchFamily="18" charset="0"/>
              </a:rPr>
              <a:t>　晚清中国自建铁路分布示意图</a:t>
            </a:r>
            <a:endParaRPr lang="zh-CN" altLang="en-US" sz="1600" dirty="0"/>
          </a:p>
        </p:txBody>
      </p:sp>
      <p:pic>
        <p:nvPicPr>
          <p:cNvPr id="5128" name="图片 4" descr="屏幕快照 2019-12-13 下午1.02.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197054"/>
            <a:ext cx="1390650" cy="1762125"/>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2"/>
          <p:cNvSpPr txBox="1">
            <a:spLocks noChangeArrowheads="1"/>
          </p:cNvSpPr>
          <p:nvPr/>
        </p:nvSpPr>
        <p:spPr bwMode="auto">
          <a:xfrm>
            <a:off x="256743" y="4168345"/>
            <a:ext cx="5569284" cy="1754326"/>
          </a:xfrm>
          <a:prstGeom prst="rect">
            <a:avLst/>
          </a:prstGeom>
          <a:noFill/>
          <a:ln w="6350">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spAutoFit/>
          </a:bodyPr>
          <a:lstStyle/>
          <a:p>
            <a:pPr marL="0" marR="0" lvl="0" indent="266700" algn="l" defTabSz="914400" rtl="0" eaLnBrk="1" fontAlgn="base" latinLnBrk="0" hangingPunct="1">
              <a:lnSpc>
                <a:spcPct val="100000"/>
              </a:lnSpc>
              <a:spcBef>
                <a:spcPct val="0"/>
              </a:spcBef>
              <a:spcAft>
                <a:spcPct val="0"/>
              </a:spcAft>
              <a:buClrTx/>
              <a:buSzTx/>
              <a:buFontTx/>
              <a:buNone/>
            </a:pPr>
            <a:r>
              <a:rPr kumimoji="0" lang="zh-CN"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新中国成立后，周恩来强调：</a:t>
            </a:r>
            <a:r>
              <a:rPr kumimoji="0" lang="zh-CN" altLang="en-US" b="1" i="0" u="none" strike="noStrike" cap="none" normalizeH="0" baseline="0" dirty="0" smtClean="0">
                <a:ln>
                  <a:noFill/>
                </a:ln>
                <a:solidFill>
                  <a:schemeClr val="tx1"/>
                </a:solidFill>
                <a:effectLst/>
                <a:latin typeface="宋体" panose="02010600030101010101" pitchFamily="2" charset="-122"/>
                <a:cs typeface="Times New Roman" panose="02020603050405020304" pitchFamily="18" charset="0"/>
              </a:rPr>
              <a:t>“</a:t>
            </a:r>
            <a:r>
              <a:rPr kumimoji="0" lang="zh-CN" altLang="en-US"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交通是建设中一种先行部门。</a:t>
            </a:r>
            <a:r>
              <a:rPr kumimoji="0" lang="zh-CN" altLang="en-US" b="1" i="0" u="none" strike="noStrike" cap="none" normalizeH="0" baseline="0" dirty="0" smtClean="0">
                <a:ln>
                  <a:noFill/>
                </a:ln>
                <a:solidFill>
                  <a:schemeClr val="tx1"/>
                </a:solidFill>
                <a:effectLst/>
                <a:latin typeface="宋体" panose="02010600030101010101" pitchFamily="2" charset="-122"/>
                <a:cs typeface="Times New Roman" panose="02020603050405020304" pitchFamily="18" charset="0"/>
              </a:rPr>
              <a:t>”</a:t>
            </a:r>
            <a:r>
              <a:rPr kumimoji="0" lang="zh-CN" altLang="en-US"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经过努力，以铁路为中心的交通运输建设取得新进展，运输能力有了较大提高。</a:t>
            </a:r>
            <a:r>
              <a:rPr kumimoji="0" lang="en-US" altLang="zh-CN"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1952</a:t>
            </a:r>
            <a:r>
              <a:rPr kumimoji="0" lang="zh-CN" altLang="en-US"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年到</a:t>
            </a:r>
            <a:r>
              <a:rPr kumimoji="0" lang="en-US" altLang="zh-CN"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1957</a:t>
            </a:r>
            <a:r>
              <a:rPr kumimoji="0" lang="zh-CN" altLang="en-US"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年，新建铁路</a:t>
            </a:r>
            <a:r>
              <a:rPr kumimoji="0" lang="en-US" altLang="zh-CN"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33</a:t>
            </a:r>
            <a:r>
              <a:rPr kumimoji="0" lang="zh-CN" altLang="en-US"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条，康藏、青藏、新藏公路相继通车，全国公路通车里程达</a:t>
            </a:r>
            <a:r>
              <a:rPr kumimoji="0" lang="en-US" altLang="zh-CN"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25</a:t>
            </a:r>
            <a:r>
              <a:rPr kumimoji="0" lang="zh-CN" altLang="en-US"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万公里，翻了一番。</a:t>
            </a:r>
            <a:endParaRPr kumimoji="0" lang="zh-CN" altLang="en-US" b="1" i="0" u="none" strike="noStrike" cap="none" normalizeH="0" baseline="0" dirty="0" smtClean="0">
              <a:ln>
                <a:noFill/>
              </a:ln>
              <a:solidFill>
                <a:schemeClr val="tx1"/>
              </a:solidFill>
              <a:effectLst/>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b="1" i="0" u="none" strike="noStrike" cap="none" normalizeH="0" baseline="0" dirty="0" smtClean="0">
                <a:ln>
                  <a:noFill/>
                </a:ln>
                <a:solidFill>
                  <a:schemeClr val="tx1"/>
                </a:solidFill>
                <a:effectLst/>
                <a:latin typeface="Courier New" panose="02070309020205020404"/>
                <a:ea typeface="仿宋_GB2312"/>
                <a:cs typeface="Times New Roman" panose="02020603050405020304" pitchFamily="18" charset="0"/>
              </a:rPr>
              <a:t>——</a:t>
            </a:r>
            <a:r>
              <a:rPr kumimoji="0" lang="zh-CN" altLang="en-US" b="1" i="0" u="none" strike="noStrike" cap="none" normalizeH="0" baseline="0" dirty="0" smtClean="0">
                <a:ln>
                  <a:noFill/>
                </a:ln>
                <a:solidFill>
                  <a:schemeClr val="tx1"/>
                </a:solidFill>
                <a:effectLst/>
                <a:latin typeface="Times New Roman" panose="02020603050405020304" pitchFamily="18" charset="0"/>
                <a:ea typeface="仿宋_GB2312"/>
                <a:cs typeface="Times New Roman" panose="02020603050405020304" pitchFamily="18" charset="0"/>
              </a:rPr>
              <a:t>摘编自</a:t>
            </a:r>
            <a:r>
              <a:rPr kumimoji="0" lang="en-US" altLang="zh-CN" b="1" i="0" u="none" strike="noStrike" cap="none" normalizeH="0" baseline="0" dirty="0" smtClean="0">
                <a:ln>
                  <a:noFill/>
                </a:ln>
                <a:solidFill>
                  <a:schemeClr val="tx1"/>
                </a:solidFill>
                <a:effectLst/>
                <a:latin typeface="Times New Roman" panose="02020603050405020304" pitchFamily="18" charset="0"/>
                <a:ea typeface="仿宋_GB2312"/>
                <a:cs typeface="Times New Roman" panose="02020603050405020304" pitchFamily="18" charset="0"/>
              </a:rPr>
              <a:t>《</a:t>
            </a:r>
            <a:r>
              <a:rPr kumimoji="0" lang="zh-CN" altLang="en-US" b="1" i="0" u="none" strike="noStrike" cap="none" normalizeH="0" baseline="0" dirty="0" smtClean="0">
                <a:ln>
                  <a:noFill/>
                </a:ln>
                <a:solidFill>
                  <a:schemeClr val="tx1"/>
                </a:solidFill>
                <a:effectLst/>
                <a:latin typeface="Times New Roman" panose="02020603050405020304" pitchFamily="18" charset="0"/>
                <a:ea typeface="仿宋_GB2312"/>
                <a:cs typeface="Times New Roman" panose="02020603050405020304" pitchFamily="18" charset="0"/>
              </a:rPr>
              <a:t>中华人民共和国史年鉴</a:t>
            </a:r>
            <a:r>
              <a:rPr kumimoji="0" lang="en-US" altLang="zh-CN" b="1" i="0" u="none" strike="noStrike" cap="none" normalizeH="0" baseline="0" dirty="0" smtClean="0">
                <a:ln>
                  <a:noFill/>
                </a:ln>
                <a:solidFill>
                  <a:schemeClr val="tx1"/>
                </a:solidFill>
                <a:effectLst/>
                <a:latin typeface="Times New Roman" panose="02020603050405020304" pitchFamily="18" charset="0"/>
                <a:ea typeface="仿宋_GB2312"/>
                <a:cs typeface="Times New Roman" panose="02020603050405020304" pitchFamily="18" charset="0"/>
              </a:rPr>
              <a:t>》</a:t>
            </a:r>
            <a:endParaRPr kumimoji="0" lang="en-US" altLang="zh-CN" b="1" i="0" u="none" strike="noStrike" cap="none" normalizeH="0" baseline="0" dirty="0" smtClean="0">
              <a:ln>
                <a:noFill/>
              </a:ln>
              <a:solidFill>
                <a:schemeClr val="tx1"/>
              </a:solidFill>
              <a:effectLst/>
              <a:cs typeface="宋体" panose="02010600030101010101" pitchFamily="2" charset="-122"/>
            </a:endParaRPr>
          </a:p>
        </p:txBody>
      </p:sp>
      <p:sp>
        <p:nvSpPr>
          <p:cNvPr id="8" name="Rectangle 9"/>
          <p:cNvSpPr>
            <a:spLocks noChangeArrowheads="1"/>
          </p:cNvSpPr>
          <p:nvPr/>
        </p:nvSpPr>
        <p:spPr bwMode="auto">
          <a:xfrm>
            <a:off x="256743" y="3528494"/>
            <a:ext cx="8771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材料二</a:t>
            </a:r>
            <a:endParaRPr kumimoji="0" lang="zh-CN" b="0" i="0" u="none" strike="noStrike" cap="none" normalizeH="0" baseline="0" smtClean="0">
              <a:ln>
                <a:noFill/>
              </a:ln>
              <a:solidFill>
                <a:schemeClr val="tx1"/>
              </a:solidFill>
              <a:effectLst/>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b="0" i="0" u="none" strike="noStrike" cap="none" normalizeH="0" baseline="0" smtClean="0">
              <a:ln>
                <a:noFill/>
              </a:ln>
              <a:solidFill>
                <a:schemeClr val="tx1"/>
              </a:solidFill>
              <a:effectLst/>
              <a:cs typeface="宋体" panose="02010600030101010101" pitchFamily="2" charset="-122"/>
            </a:endParaRPr>
          </a:p>
        </p:txBody>
      </p:sp>
      <p:sp>
        <p:nvSpPr>
          <p:cNvPr id="9" name="Rectangle 11"/>
          <p:cNvSpPr>
            <a:spLocks noChangeArrowheads="1"/>
          </p:cNvSpPr>
          <p:nvPr/>
        </p:nvSpPr>
        <p:spPr bwMode="auto">
          <a:xfrm>
            <a:off x="7587465" y="4306844"/>
            <a:ext cx="155653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a:t>
            </a:r>
            <a:r>
              <a:rPr kumimoji="0" lang="zh-CN" altLang="en-US"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图</a:t>
            </a:r>
            <a:r>
              <a:rPr kumimoji="0" lang="en-US" altLang="zh-CN"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B</a:t>
            </a:r>
            <a:r>
              <a:rPr kumimoji="0" lang="zh-CN" altLang="en-US"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　</a:t>
            </a:r>
            <a:r>
              <a:rPr kumimoji="0" lang="en-US" altLang="zh-CN"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1957</a:t>
            </a:r>
            <a:r>
              <a:rPr kumimoji="0" lang="zh-CN" altLang="en-US"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年武汉</a:t>
            </a:r>
            <a:r>
              <a:rPr kumimoji="0" lang="en-US" altLang="zh-CN"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a:t>
            </a:r>
            <a:r>
              <a:rPr kumimoji="0" lang="zh-CN" altLang="en-US"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长江大桥建成通车</a:t>
            </a:r>
            <a:r>
              <a:rPr kumimoji="0" lang="en-US" altLang="zh-CN"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zh-CN" altLang="en-US"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zh-CN" altLang="en-US" b="1" i="0" u="none" strike="noStrike" cap="none" normalizeH="0" baseline="0" dirty="0" smtClean="0">
                <a:ln>
                  <a:noFill/>
                </a:ln>
                <a:solidFill>
                  <a:schemeClr val="tx1"/>
                </a:solidFill>
                <a:effectLst/>
                <a:latin typeface="Times New Roman" panose="02020603050405020304" pitchFamily="18" charset="0"/>
                <a:ea typeface="楷体_GB2312" charset="-122"/>
                <a:cs typeface="Times New Roman" panose="02020603050405020304" pitchFamily="18" charset="0"/>
              </a:rPr>
              <a:t>　　</a:t>
            </a:r>
            <a:r>
              <a:rPr kumimoji="0" lang="zh-CN" altLang="en-US" b="1" i="0" u="none" strike="noStrike" cap="none" normalizeH="0" baseline="0" dirty="0" smtClean="0">
                <a:ln>
                  <a:noFill/>
                </a:ln>
                <a:solidFill>
                  <a:schemeClr val="tx1"/>
                </a:solidFill>
                <a:effectLst/>
                <a:cs typeface="宋体" panose="02010600030101010101" pitchFamily="2" charset="-122"/>
              </a:rPr>
              <a:t> </a:t>
            </a:r>
            <a:endParaRPr kumimoji="0" lang="zh-CN" altLang="en-US" b="1" i="0" u="none" strike="noStrike" cap="none" normalizeH="0" baseline="0" dirty="0" smtClean="0">
              <a:ln>
                <a:noFill/>
              </a:ln>
              <a:solidFill>
                <a:schemeClr val="tx1"/>
              </a:solidFill>
              <a:effectLst/>
              <a:cs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260648"/>
            <a:ext cx="8928992" cy="5632311"/>
          </a:xfrm>
          <a:prstGeom prst="rect">
            <a:avLst/>
          </a:prstGeom>
        </p:spPr>
        <p:txBody>
          <a:bodyPr wrap="square">
            <a:spAutoFit/>
          </a:bodyPr>
          <a:lstStyle/>
          <a:p>
            <a:pPr>
              <a:lnSpc>
                <a:spcPct val="200000"/>
              </a:lnSpc>
            </a:pPr>
            <a:r>
              <a:rPr lang="en-US" altLang="zh-CN" sz="2000" b="1" dirty="0"/>
              <a:t>(1)</a:t>
            </a:r>
            <a:r>
              <a:rPr lang="zh-CN" altLang="zh-CN" sz="2000" b="1" dirty="0"/>
              <a:t>洋务运动中创办了哪一航运企业，促进了近代交通运输业发展？依据材料一图</a:t>
            </a:r>
            <a:r>
              <a:rPr lang="en-US" altLang="zh-CN" sz="2000" b="1" dirty="0"/>
              <a:t>A</a:t>
            </a:r>
            <a:r>
              <a:rPr lang="zh-CN" altLang="zh-CN" sz="2000" b="1" dirty="0"/>
              <a:t>，概括晚清中国自建铁路的空间分布特征，结合所学知识，分析原因。</a:t>
            </a:r>
            <a:r>
              <a:rPr lang="en-US" altLang="zh-CN" sz="2000" b="1" dirty="0"/>
              <a:t>(4</a:t>
            </a:r>
            <a:r>
              <a:rPr lang="zh-CN" altLang="zh-CN" sz="2000" b="1" dirty="0"/>
              <a:t>分</a:t>
            </a:r>
            <a:r>
              <a:rPr lang="en-US" altLang="zh-CN" sz="2000" b="1" dirty="0"/>
              <a:t>)</a:t>
            </a:r>
            <a:endParaRPr lang="zh-CN" altLang="zh-CN" sz="2000" b="1" dirty="0"/>
          </a:p>
          <a:p>
            <a:pPr>
              <a:lnSpc>
                <a:spcPct val="200000"/>
              </a:lnSpc>
            </a:pPr>
            <a:r>
              <a:rPr lang="en-US" altLang="zh-CN" sz="2000" b="1" dirty="0"/>
              <a:t> </a:t>
            </a:r>
            <a:endParaRPr lang="zh-CN" altLang="zh-CN" sz="2000" b="1" dirty="0"/>
          </a:p>
          <a:p>
            <a:pPr>
              <a:lnSpc>
                <a:spcPct val="200000"/>
              </a:lnSpc>
            </a:pPr>
            <a:r>
              <a:rPr lang="en-US" altLang="zh-CN" sz="2000" b="1" dirty="0"/>
              <a:t>(2)</a:t>
            </a:r>
            <a:r>
              <a:rPr lang="zh-CN" altLang="zh-CN" sz="2000" b="1" dirty="0"/>
              <a:t>材料二图</a:t>
            </a:r>
            <a:r>
              <a:rPr lang="en-US" altLang="zh-CN" sz="2000" b="1" dirty="0"/>
              <a:t>B</a:t>
            </a:r>
            <a:r>
              <a:rPr lang="zh-CN" altLang="zh-CN" sz="2000" b="1" dirty="0"/>
              <a:t>工程建成通车有何影响？依据材料二，结合所学知识，指出新中国交通运输建设取得重大成就的原因，并分析其意义。</a:t>
            </a:r>
            <a:r>
              <a:rPr lang="en-US" altLang="zh-CN" sz="2000" b="1" dirty="0"/>
              <a:t>(4</a:t>
            </a:r>
            <a:r>
              <a:rPr lang="zh-CN" altLang="zh-CN" sz="2000" b="1" dirty="0"/>
              <a:t>分</a:t>
            </a:r>
            <a:r>
              <a:rPr lang="en-US" altLang="zh-CN" sz="2000" b="1" dirty="0"/>
              <a:t>)</a:t>
            </a:r>
            <a:endParaRPr lang="zh-CN" altLang="zh-CN" sz="2000" b="1" dirty="0"/>
          </a:p>
          <a:p>
            <a:pPr>
              <a:lnSpc>
                <a:spcPct val="200000"/>
              </a:lnSpc>
            </a:pPr>
            <a:r>
              <a:rPr lang="en-US" altLang="zh-CN" sz="2000" b="1" dirty="0"/>
              <a:t> </a:t>
            </a:r>
            <a:endParaRPr lang="zh-CN" altLang="zh-CN" sz="2000" b="1" dirty="0"/>
          </a:p>
          <a:p>
            <a:pPr>
              <a:lnSpc>
                <a:spcPct val="200000"/>
              </a:lnSpc>
            </a:pPr>
            <a:r>
              <a:rPr lang="en-US" altLang="zh-CN" sz="2000" b="1" dirty="0"/>
              <a:t> </a:t>
            </a:r>
            <a:endParaRPr lang="zh-CN" altLang="zh-CN" sz="2000" b="1" dirty="0"/>
          </a:p>
          <a:p>
            <a:pPr lvl="0">
              <a:lnSpc>
                <a:spcPct val="200000"/>
              </a:lnSpc>
            </a:pPr>
            <a:r>
              <a:rPr lang="zh-CN" altLang="en-US" sz="2000" b="1" dirty="0" smtClean="0"/>
              <a:t>（</a:t>
            </a:r>
            <a:r>
              <a:rPr lang="en-US" altLang="zh-CN" sz="2000" b="1" dirty="0" smtClean="0"/>
              <a:t>3)</a:t>
            </a:r>
            <a:r>
              <a:rPr lang="zh-CN" altLang="zh-CN" sz="2000" b="1" dirty="0" smtClean="0"/>
              <a:t>综合</a:t>
            </a:r>
            <a:r>
              <a:rPr lang="zh-CN" altLang="zh-CN" sz="2000" b="1" dirty="0"/>
              <a:t>上述材料，谈谈你对交通建设的认识。</a:t>
            </a:r>
            <a:r>
              <a:rPr lang="en-US" altLang="zh-CN" sz="2000" b="1" dirty="0"/>
              <a:t>(1</a:t>
            </a:r>
            <a:r>
              <a:rPr lang="zh-CN" altLang="zh-CN" sz="2000" b="1" dirty="0"/>
              <a:t>分</a:t>
            </a:r>
            <a:r>
              <a:rPr lang="en-US" altLang="zh-CN" sz="2000" b="1" dirty="0"/>
              <a:t>)</a:t>
            </a:r>
            <a:endParaRPr lang="zh-CN" altLang="zh-CN" sz="2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88640"/>
            <a:ext cx="8784976" cy="7104509"/>
          </a:xfrm>
          <a:prstGeom prst="rect">
            <a:avLst/>
          </a:prstGeom>
        </p:spPr>
        <p:txBody>
          <a:bodyPr wrap="square">
            <a:spAutoFit/>
          </a:bodyPr>
          <a:lstStyle/>
          <a:p>
            <a:pPr>
              <a:lnSpc>
                <a:spcPct val="150000"/>
              </a:lnSpc>
            </a:pPr>
            <a:r>
              <a:rPr lang="zh-CN" altLang="zh-CN" b="1" dirty="0">
                <a:solidFill>
                  <a:srgbClr val="FF0000"/>
                </a:solidFill>
              </a:rPr>
              <a:t>参考答案：</a:t>
            </a:r>
            <a:r>
              <a:rPr lang="en-US" altLang="zh-CN" b="1" dirty="0">
                <a:solidFill>
                  <a:srgbClr val="FF0000"/>
                </a:solidFill>
              </a:rPr>
              <a:t>1. D</a:t>
            </a:r>
            <a:r>
              <a:rPr lang="zh-CN" altLang="zh-CN" b="1" dirty="0">
                <a:solidFill>
                  <a:srgbClr val="FF0000"/>
                </a:solidFill>
              </a:rPr>
              <a:t>　</a:t>
            </a:r>
            <a:r>
              <a:rPr lang="en-US" altLang="zh-CN" b="1" dirty="0">
                <a:solidFill>
                  <a:srgbClr val="FF0000"/>
                </a:solidFill>
              </a:rPr>
              <a:t>2. B</a:t>
            </a:r>
            <a:r>
              <a:rPr lang="zh-CN" altLang="zh-CN" b="1" dirty="0">
                <a:solidFill>
                  <a:srgbClr val="FF0000"/>
                </a:solidFill>
              </a:rPr>
              <a:t>　</a:t>
            </a:r>
            <a:r>
              <a:rPr lang="en-US" altLang="zh-CN" b="1" dirty="0">
                <a:solidFill>
                  <a:srgbClr val="FF0000"/>
                </a:solidFill>
              </a:rPr>
              <a:t>3. D</a:t>
            </a:r>
            <a:r>
              <a:rPr lang="zh-CN" altLang="zh-CN" b="1" dirty="0">
                <a:solidFill>
                  <a:srgbClr val="FF0000"/>
                </a:solidFill>
              </a:rPr>
              <a:t>　</a:t>
            </a:r>
            <a:r>
              <a:rPr lang="en-US" altLang="zh-CN" b="1" dirty="0">
                <a:solidFill>
                  <a:srgbClr val="FF0000"/>
                </a:solidFill>
              </a:rPr>
              <a:t>4. B</a:t>
            </a:r>
            <a:r>
              <a:rPr lang="zh-CN" altLang="zh-CN" b="1" dirty="0">
                <a:solidFill>
                  <a:srgbClr val="FF0000"/>
                </a:solidFill>
              </a:rPr>
              <a:t>　</a:t>
            </a:r>
            <a:r>
              <a:rPr lang="en-US" altLang="zh-CN" b="1" dirty="0">
                <a:solidFill>
                  <a:srgbClr val="FF0000"/>
                </a:solidFill>
              </a:rPr>
              <a:t>5. C</a:t>
            </a:r>
            <a:r>
              <a:rPr lang="zh-CN" altLang="zh-CN" b="1" dirty="0">
                <a:solidFill>
                  <a:srgbClr val="FF0000"/>
                </a:solidFill>
              </a:rPr>
              <a:t>　</a:t>
            </a:r>
            <a:r>
              <a:rPr lang="en-US" altLang="zh-CN" b="1" dirty="0">
                <a:solidFill>
                  <a:srgbClr val="FF0000"/>
                </a:solidFill>
              </a:rPr>
              <a:t>6. B</a:t>
            </a:r>
            <a:r>
              <a:rPr lang="zh-CN" altLang="zh-CN" b="1" dirty="0">
                <a:solidFill>
                  <a:srgbClr val="FF0000"/>
                </a:solidFill>
              </a:rPr>
              <a:t>　</a:t>
            </a:r>
            <a:r>
              <a:rPr lang="en-US" altLang="zh-CN" b="1" dirty="0">
                <a:solidFill>
                  <a:srgbClr val="FF0000"/>
                </a:solidFill>
              </a:rPr>
              <a:t>7. C</a:t>
            </a:r>
            <a:r>
              <a:rPr lang="zh-CN" altLang="zh-CN" b="1" dirty="0">
                <a:solidFill>
                  <a:srgbClr val="FF0000"/>
                </a:solidFill>
              </a:rPr>
              <a:t>　</a:t>
            </a:r>
            <a:r>
              <a:rPr lang="en-US" altLang="zh-CN" b="1" dirty="0">
                <a:solidFill>
                  <a:srgbClr val="FF0000"/>
                </a:solidFill>
              </a:rPr>
              <a:t>8. D  9. C</a:t>
            </a:r>
            <a:r>
              <a:rPr lang="zh-CN" altLang="zh-CN" b="1" dirty="0">
                <a:solidFill>
                  <a:srgbClr val="FF0000"/>
                </a:solidFill>
              </a:rPr>
              <a:t>　</a:t>
            </a:r>
            <a:r>
              <a:rPr lang="en-US" altLang="zh-CN" b="1" dirty="0">
                <a:solidFill>
                  <a:srgbClr val="FF0000"/>
                </a:solidFill>
              </a:rPr>
              <a:t>10. A</a:t>
            </a:r>
            <a:endParaRPr lang="zh-CN" altLang="zh-CN" b="1" dirty="0">
              <a:solidFill>
                <a:srgbClr val="FF0000"/>
              </a:solidFill>
            </a:endParaRPr>
          </a:p>
          <a:p>
            <a:pPr>
              <a:lnSpc>
                <a:spcPct val="150000"/>
              </a:lnSpc>
            </a:pPr>
            <a:r>
              <a:rPr lang="en-US" altLang="zh-CN" b="1" dirty="0">
                <a:solidFill>
                  <a:srgbClr val="FF0000"/>
                </a:solidFill>
              </a:rPr>
              <a:t>11. </a:t>
            </a:r>
            <a:r>
              <a:rPr lang="zh-CN" altLang="zh-CN" b="1" dirty="0">
                <a:solidFill>
                  <a:srgbClr val="FF0000"/>
                </a:solidFill>
              </a:rPr>
              <a:t>井田制；秦国；中华民国临时政府；</a:t>
            </a:r>
            <a:r>
              <a:rPr lang="en-US" altLang="zh-CN" b="1" dirty="0">
                <a:solidFill>
                  <a:srgbClr val="FF0000"/>
                </a:solidFill>
              </a:rPr>
              <a:t>(1</a:t>
            </a:r>
            <a:r>
              <a:rPr lang="zh-CN" altLang="zh-CN" b="1" dirty="0">
                <a:solidFill>
                  <a:srgbClr val="FF0000"/>
                </a:solidFill>
              </a:rPr>
              <a:t>分</a:t>
            </a:r>
            <a:r>
              <a:rPr lang="en-US" altLang="zh-CN" b="1" dirty="0">
                <a:solidFill>
                  <a:srgbClr val="FF0000"/>
                </a:solidFill>
              </a:rPr>
              <a:t>)“</a:t>
            </a:r>
            <a:r>
              <a:rPr lang="zh-CN" altLang="zh-CN" b="1" dirty="0">
                <a:solidFill>
                  <a:srgbClr val="FF0000"/>
                </a:solidFill>
              </a:rPr>
              <a:t>实业救国</a:t>
            </a:r>
            <a:r>
              <a:rPr lang="en-US" altLang="zh-CN" b="1" dirty="0">
                <a:solidFill>
                  <a:srgbClr val="FF0000"/>
                </a:solidFill>
              </a:rPr>
              <a:t>”</a:t>
            </a:r>
            <a:r>
              <a:rPr lang="zh-CN" altLang="zh-CN" b="1" dirty="0">
                <a:solidFill>
                  <a:srgbClr val="FF0000"/>
                </a:solidFill>
              </a:rPr>
              <a:t>；</a:t>
            </a:r>
            <a:r>
              <a:rPr lang="en-US" altLang="zh-CN" b="1" dirty="0">
                <a:solidFill>
                  <a:srgbClr val="FF0000"/>
                </a:solidFill>
              </a:rPr>
              <a:t>(1</a:t>
            </a:r>
            <a:r>
              <a:rPr lang="zh-CN" altLang="zh-CN" b="1" dirty="0">
                <a:solidFill>
                  <a:srgbClr val="FF0000"/>
                </a:solidFill>
              </a:rPr>
              <a:t>分</a:t>
            </a:r>
            <a:r>
              <a:rPr lang="en-US" altLang="zh-CN" b="1" dirty="0">
                <a:solidFill>
                  <a:srgbClr val="FF0000"/>
                </a:solidFill>
              </a:rPr>
              <a:t>)</a:t>
            </a:r>
            <a:r>
              <a:rPr lang="zh-CN" altLang="zh-CN" b="1" dirty="0">
                <a:solidFill>
                  <a:srgbClr val="FF0000"/>
                </a:solidFill>
              </a:rPr>
              <a:t>重工业；</a:t>
            </a:r>
            <a:r>
              <a:rPr lang="en-US" altLang="zh-CN" b="1" dirty="0">
                <a:solidFill>
                  <a:srgbClr val="FF0000"/>
                </a:solidFill>
              </a:rPr>
              <a:t>(1</a:t>
            </a:r>
            <a:r>
              <a:rPr lang="zh-CN" altLang="zh-CN" b="1" dirty="0">
                <a:solidFill>
                  <a:srgbClr val="FF0000"/>
                </a:solidFill>
              </a:rPr>
              <a:t>分</a:t>
            </a:r>
            <a:r>
              <a:rPr lang="en-US" altLang="zh-CN" b="1" dirty="0">
                <a:solidFill>
                  <a:srgbClr val="FF0000"/>
                </a:solidFill>
              </a:rPr>
              <a:t>)</a:t>
            </a:r>
            <a:r>
              <a:rPr lang="zh-CN" altLang="zh-CN" b="1" dirty="0">
                <a:solidFill>
                  <a:srgbClr val="FF0000"/>
                </a:solidFill>
              </a:rPr>
              <a:t>苏联；</a:t>
            </a:r>
            <a:r>
              <a:rPr lang="en-US" altLang="zh-CN" b="1" dirty="0">
                <a:solidFill>
                  <a:srgbClr val="FF0000"/>
                </a:solidFill>
              </a:rPr>
              <a:t>(1</a:t>
            </a:r>
            <a:r>
              <a:rPr lang="zh-CN" altLang="zh-CN" b="1" dirty="0">
                <a:solidFill>
                  <a:srgbClr val="FF0000"/>
                </a:solidFill>
              </a:rPr>
              <a:t>分</a:t>
            </a:r>
            <a:r>
              <a:rPr lang="en-US" altLang="zh-CN" b="1" dirty="0">
                <a:solidFill>
                  <a:srgbClr val="FF0000"/>
                </a:solidFill>
              </a:rPr>
              <a:t>)</a:t>
            </a:r>
            <a:r>
              <a:rPr lang="zh-CN" altLang="zh-CN" b="1" dirty="0">
                <a:solidFill>
                  <a:srgbClr val="FF0000"/>
                </a:solidFill>
              </a:rPr>
              <a:t>农业生产合作社；</a:t>
            </a:r>
            <a:r>
              <a:rPr lang="en-US" altLang="zh-CN" b="1" dirty="0">
                <a:solidFill>
                  <a:srgbClr val="FF0000"/>
                </a:solidFill>
              </a:rPr>
              <a:t>(1</a:t>
            </a:r>
            <a:r>
              <a:rPr lang="zh-CN" altLang="zh-CN" b="1" dirty="0">
                <a:solidFill>
                  <a:srgbClr val="FF0000"/>
                </a:solidFill>
              </a:rPr>
              <a:t>分</a:t>
            </a:r>
            <a:r>
              <a:rPr lang="en-US" altLang="zh-CN" b="1" dirty="0">
                <a:solidFill>
                  <a:srgbClr val="FF0000"/>
                </a:solidFill>
              </a:rPr>
              <a:t>)</a:t>
            </a:r>
            <a:r>
              <a:rPr lang="zh-CN" altLang="zh-CN" b="1" dirty="0">
                <a:solidFill>
                  <a:srgbClr val="FF0000"/>
                </a:solidFill>
              </a:rPr>
              <a:t>社会主义基本制度；</a:t>
            </a:r>
            <a:r>
              <a:rPr lang="en-US" altLang="zh-CN" b="1" dirty="0">
                <a:solidFill>
                  <a:srgbClr val="FF0000"/>
                </a:solidFill>
              </a:rPr>
              <a:t>(1</a:t>
            </a:r>
            <a:r>
              <a:rPr lang="zh-CN" altLang="zh-CN" b="1" dirty="0">
                <a:solidFill>
                  <a:srgbClr val="FF0000"/>
                </a:solidFill>
              </a:rPr>
              <a:t>分</a:t>
            </a:r>
            <a:r>
              <a:rPr lang="en-US" altLang="zh-CN" b="1" dirty="0">
                <a:solidFill>
                  <a:srgbClr val="FF0000"/>
                </a:solidFill>
              </a:rPr>
              <a:t>)</a:t>
            </a:r>
            <a:r>
              <a:rPr lang="zh-CN" altLang="zh-CN" b="1" dirty="0">
                <a:solidFill>
                  <a:srgbClr val="FF0000"/>
                </a:solidFill>
              </a:rPr>
              <a:t>新经济政策；</a:t>
            </a:r>
            <a:r>
              <a:rPr lang="en-US" altLang="zh-CN" b="1" dirty="0">
                <a:solidFill>
                  <a:srgbClr val="FF0000"/>
                </a:solidFill>
              </a:rPr>
              <a:t>(1</a:t>
            </a:r>
            <a:r>
              <a:rPr lang="zh-CN" altLang="zh-CN" b="1" dirty="0">
                <a:solidFill>
                  <a:srgbClr val="FF0000"/>
                </a:solidFill>
              </a:rPr>
              <a:t>分</a:t>
            </a:r>
            <a:r>
              <a:rPr lang="en-US" altLang="zh-CN" b="1" dirty="0">
                <a:solidFill>
                  <a:srgbClr val="FF0000"/>
                </a:solidFill>
              </a:rPr>
              <a:t>)</a:t>
            </a:r>
            <a:r>
              <a:rPr lang="zh-CN" altLang="zh-CN" b="1" dirty="0">
                <a:solidFill>
                  <a:srgbClr val="FF0000"/>
                </a:solidFill>
              </a:rPr>
              <a:t>五年计划。</a:t>
            </a:r>
            <a:r>
              <a:rPr lang="en-US" altLang="zh-CN" b="1" dirty="0">
                <a:solidFill>
                  <a:srgbClr val="FF0000"/>
                </a:solidFill>
              </a:rPr>
              <a:t>(1</a:t>
            </a:r>
            <a:r>
              <a:rPr lang="zh-CN" altLang="zh-CN" b="1" dirty="0">
                <a:solidFill>
                  <a:srgbClr val="FF0000"/>
                </a:solidFill>
              </a:rPr>
              <a:t>分</a:t>
            </a:r>
            <a:r>
              <a:rPr lang="en-US" altLang="zh-CN" b="1" dirty="0">
                <a:solidFill>
                  <a:srgbClr val="FF0000"/>
                </a:solidFill>
              </a:rPr>
              <a:t>)</a:t>
            </a:r>
            <a:endParaRPr lang="zh-CN" altLang="zh-CN" b="1" dirty="0">
              <a:solidFill>
                <a:srgbClr val="FF0000"/>
              </a:solidFill>
            </a:endParaRPr>
          </a:p>
          <a:p>
            <a:pPr>
              <a:lnSpc>
                <a:spcPct val="150000"/>
              </a:lnSpc>
            </a:pPr>
            <a:r>
              <a:rPr lang="en-US" altLang="zh-CN" b="1" dirty="0">
                <a:solidFill>
                  <a:srgbClr val="FF0000"/>
                </a:solidFill>
              </a:rPr>
              <a:t>12. (1)</a:t>
            </a:r>
            <a:r>
              <a:rPr lang="zh-CN" altLang="zh-CN" b="1" dirty="0">
                <a:solidFill>
                  <a:srgbClr val="FF0000"/>
                </a:solidFill>
              </a:rPr>
              <a:t>企业：轮船招商局。特征：分布不平衡；主要分布在东部地区；以大城市为中心向周边地区辐射。</a:t>
            </a:r>
            <a:r>
              <a:rPr lang="en-US" altLang="zh-CN" b="1" dirty="0">
                <a:solidFill>
                  <a:srgbClr val="FF0000"/>
                </a:solidFill>
              </a:rPr>
              <a:t>(</a:t>
            </a:r>
            <a:r>
              <a:rPr lang="zh-CN" altLang="zh-CN" b="1" dirty="0">
                <a:solidFill>
                  <a:srgbClr val="FF0000"/>
                </a:solidFill>
              </a:rPr>
              <a:t>任答一点得</a:t>
            </a:r>
            <a:r>
              <a:rPr lang="en-US" altLang="zh-CN" b="1" dirty="0">
                <a:solidFill>
                  <a:srgbClr val="FF0000"/>
                </a:solidFill>
              </a:rPr>
              <a:t>1</a:t>
            </a:r>
            <a:r>
              <a:rPr lang="zh-CN" altLang="zh-CN" b="1" dirty="0">
                <a:solidFill>
                  <a:srgbClr val="FF0000"/>
                </a:solidFill>
              </a:rPr>
              <a:t>分</a:t>
            </a:r>
            <a:r>
              <a:rPr lang="en-US" altLang="zh-CN" b="1" dirty="0">
                <a:solidFill>
                  <a:srgbClr val="FF0000"/>
                </a:solidFill>
              </a:rPr>
              <a:t>)</a:t>
            </a:r>
            <a:r>
              <a:rPr lang="zh-CN" altLang="zh-CN" b="1" dirty="0">
                <a:solidFill>
                  <a:srgbClr val="FF0000"/>
                </a:solidFill>
              </a:rPr>
              <a:t>原因：东部地区</a:t>
            </a:r>
            <a:r>
              <a:rPr lang="en-US" altLang="zh-CN" b="1" dirty="0">
                <a:solidFill>
                  <a:srgbClr val="FF0000"/>
                </a:solidFill>
              </a:rPr>
              <a:t>(</a:t>
            </a:r>
            <a:r>
              <a:rPr lang="zh-CN" altLang="zh-CN" b="1" dirty="0">
                <a:solidFill>
                  <a:srgbClr val="FF0000"/>
                </a:solidFill>
              </a:rPr>
              <a:t>大城市</a:t>
            </a:r>
            <a:r>
              <a:rPr lang="en-US" altLang="zh-CN" b="1" dirty="0">
                <a:solidFill>
                  <a:srgbClr val="FF0000"/>
                </a:solidFill>
              </a:rPr>
              <a:t>)</a:t>
            </a:r>
            <a:r>
              <a:rPr lang="zh-CN" altLang="zh-CN" b="1" dirty="0">
                <a:solidFill>
                  <a:srgbClr val="FF0000"/>
                </a:solidFill>
              </a:rPr>
              <a:t>遭受列强侵略较早，自然经济解体较早；东部地区重要城市多，近代工矿企业较为发达，中西部地区工业落后；东部地区遭受列强侵略严重，建铁路维护利权；城市经济发达，对交通发展需求大。</a:t>
            </a:r>
            <a:r>
              <a:rPr lang="en-US" altLang="zh-CN" b="1" dirty="0">
                <a:solidFill>
                  <a:srgbClr val="FF0000"/>
                </a:solidFill>
              </a:rPr>
              <a:t>(</a:t>
            </a:r>
            <a:r>
              <a:rPr lang="zh-CN" altLang="zh-CN" b="1" dirty="0">
                <a:solidFill>
                  <a:srgbClr val="FF0000"/>
                </a:solidFill>
              </a:rPr>
              <a:t>任答两点得</a:t>
            </a:r>
            <a:r>
              <a:rPr lang="en-US" altLang="zh-CN" b="1" dirty="0">
                <a:solidFill>
                  <a:srgbClr val="FF0000"/>
                </a:solidFill>
              </a:rPr>
              <a:t>2</a:t>
            </a:r>
            <a:r>
              <a:rPr lang="zh-CN" altLang="zh-CN" b="1" dirty="0">
                <a:solidFill>
                  <a:srgbClr val="FF0000"/>
                </a:solidFill>
              </a:rPr>
              <a:t>分</a:t>
            </a:r>
            <a:r>
              <a:rPr lang="en-US" altLang="zh-CN" b="1" dirty="0">
                <a:solidFill>
                  <a:srgbClr val="FF0000"/>
                </a:solidFill>
              </a:rPr>
              <a:t>)</a:t>
            </a:r>
            <a:endParaRPr lang="zh-CN" altLang="zh-CN" b="1" dirty="0">
              <a:solidFill>
                <a:srgbClr val="FF0000"/>
              </a:solidFill>
            </a:endParaRPr>
          </a:p>
          <a:p>
            <a:pPr>
              <a:lnSpc>
                <a:spcPct val="150000"/>
              </a:lnSpc>
            </a:pPr>
            <a:r>
              <a:rPr lang="en-US" altLang="zh-CN" b="1" dirty="0">
                <a:solidFill>
                  <a:srgbClr val="FF0000"/>
                </a:solidFill>
              </a:rPr>
              <a:t>(2)</a:t>
            </a:r>
            <a:r>
              <a:rPr lang="zh-CN" altLang="zh-CN" b="1" dirty="0">
                <a:solidFill>
                  <a:srgbClr val="FF0000"/>
                </a:solidFill>
              </a:rPr>
              <a:t>影响：连接了长江南北的交通。</a:t>
            </a:r>
            <a:r>
              <a:rPr lang="en-US" altLang="zh-CN" b="1" dirty="0">
                <a:solidFill>
                  <a:srgbClr val="FF0000"/>
                </a:solidFill>
              </a:rPr>
              <a:t>(1</a:t>
            </a:r>
            <a:r>
              <a:rPr lang="zh-CN" altLang="zh-CN" b="1" dirty="0">
                <a:solidFill>
                  <a:srgbClr val="FF0000"/>
                </a:solidFill>
              </a:rPr>
              <a:t>分</a:t>
            </a:r>
            <a:r>
              <a:rPr lang="en-US" altLang="zh-CN" b="1" dirty="0">
                <a:solidFill>
                  <a:srgbClr val="FF0000"/>
                </a:solidFill>
              </a:rPr>
              <a:t>)</a:t>
            </a:r>
            <a:r>
              <a:rPr lang="zh-CN" altLang="zh-CN" b="1" dirty="0">
                <a:solidFill>
                  <a:srgbClr val="FF0000"/>
                </a:solidFill>
              </a:rPr>
              <a:t>原因：实现了民族解放和国家独立； </a:t>
            </a:r>
            <a:r>
              <a:rPr lang="en-US" altLang="zh-CN" b="1" dirty="0">
                <a:solidFill>
                  <a:srgbClr val="FF0000"/>
                </a:solidFill>
              </a:rPr>
              <a:t>“</a:t>
            </a:r>
            <a:r>
              <a:rPr lang="zh-CN" altLang="zh-CN" b="1" dirty="0">
                <a:solidFill>
                  <a:srgbClr val="FF0000"/>
                </a:solidFill>
              </a:rPr>
              <a:t>一五计划”实施，国家工业化进程加快；苏联的援助。</a:t>
            </a:r>
            <a:r>
              <a:rPr lang="en-US" altLang="zh-CN" b="1" dirty="0">
                <a:solidFill>
                  <a:srgbClr val="FF0000"/>
                </a:solidFill>
              </a:rPr>
              <a:t>(</a:t>
            </a:r>
            <a:r>
              <a:rPr lang="zh-CN" altLang="zh-CN" b="1" dirty="0">
                <a:solidFill>
                  <a:srgbClr val="FF0000"/>
                </a:solidFill>
              </a:rPr>
              <a:t>任答一点得</a:t>
            </a:r>
            <a:r>
              <a:rPr lang="en-US" altLang="zh-CN" b="1" dirty="0">
                <a:solidFill>
                  <a:srgbClr val="FF0000"/>
                </a:solidFill>
              </a:rPr>
              <a:t>1</a:t>
            </a:r>
            <a:r>
              <a:rPr lang="zh-CN" altLang="zh-CN" b="1" dirty="0">
                <a:solidFill>
                  <a:srgbClr val="FF0000"/>
                </a:solidFill>
              </a:rPr>
              <a:t>分</a:t>
            </a:r>
            <a:r>
              <a:rPr lang="en-US" altLang="zh-CN" b="1" dirty="0">
                <a:solidFill>
                  <a:srgbClr val="FF0000"/>
                </a:solidFill>
              </a:rPr>
              <a:t>)</a:t>
            </a:r>
            <a:r>
              <a:rPr lang="zh-CN" altLang="zh-CN" b="1" dirty="0">
                <a:solidFill>
                  <a:srgbClr val="FF0000"/>
                </a:solidFill>
              </a:rPr>
              <a:t>意义：有利于国家工业化建设与国防建设；适应了社会主义建设的要求；有利于民族团结和各民族共同发展；推动了社会经济发展。</a:t>
            </a:r>
            <a:r>
              <a:rPr lang="en-US" altLang="zh-CN" b="1" dirty="0">
                <a:solidFill>
                  <a:srgbClr val="FF0000"/>
                </a:solidFill>
              </a:rPr>
              <a:t>(</a:t>
            </a:r>
            <a:r>
              <a:rPr lang="zh-CN" altLang="zh-CN" b="1" dirty="0">
                <a:solidFill>
                  <a:srgbClr val="FF0000"/>
                </a:solidFill>
              </a:rPr>
              <a:t>任答两点得</a:t>
            </a:r>
            <a:r>
              <a:rPr lang="en-US" altLang="zh-CN" b="1" dirty="0">
                <a:solidFill>
                  <a:srgbClr val="FF0000"/>
                </a:solidFill>
              </a:rPr>
              <a:t>2</a:t>
            </a:r>
            <a:r>
              <a:rPr lang="zh-CN" altLang="zh-CN" b="1" dirty="0">
                <a:solidFill>
                  <a:srgbClr val="FF0000"/>
                </a:solidFill>
              </a:rPr>
              <a:t>分</a:t>
            </a:r>
            <a:r>
              <a:rPr lang="en-US" altLang="zh-CN" b="1" dirty="0">
                <a:solidFill>
                  <a:srgbClr val="FF0000"/>
                </a:solidFill>
              </a:rPr>
              <a:t>)</a:t>
            </a:r>
            <a:endParaRPr lang="zh-CN" altLang="zh-CN" b="1" dirty="0">
              <a:solidFill>
                <a:srgbClr val="FF0000"/>
              </a:solidFill>
            </a:endParaRPr>
          </a:p>
          <a:p>
            <a:pPr>
              <a:lnSpc>
                <a:spcPct val="150000"/>
              </a:lnSpc>
            </a:pPr>
            <a:r>
              <a:rPr lang="en-US" altLang="zh-CN" b="1" dirty="0">
                <a:solidFill>
                  <a:srgbClr val="FF0000"/>
                </a:solidFill>
              </a:rPr>
              <a:t>(3)</a:t>
            </a:r>
            <a:r>
              <a:rPr lang="zh-CN" altLang="zh-CN" b="1" dirty="0">
                <a:solidFill>
                  <a:srgbClr val="FF0000"/>
                </a:solidFill>
              </a:rPr>
              <a:t>认识：交通建设关系到国家经济建设和社会进步；交通建设有利于保障国家安全和促进社会发展；交通建设关系到内地与边疆的联系和边疆地区的发展。</a:t>
            </a:r>
            <a:r>
              <a:rPr lang="en-US" altLang="zh-CN" b="1" dirty="0">
                <a:solidFill>
                  <a:srgbClr val="FF0000"/>
                </a:solidFill>
              </a:rPr>
              <a:t>(</a:t>
            </a:r>
            <a:r>
              <a:rPr lang="zh-CN" altLang="zh-CN" b="1" dirty="0">
                <a:solidFill>
                  <a:srgbClr val="FF0000"/>
                </a:solidFill>
              </a:rPr>
              <a:t>符合题意，言之有理，任答一点得</a:t>
            </a:r>
            <a:r>
              <a:rPr lang="en-US" altLang="zh-CN" b="1" dirty="0">
                <a:solidFill>
                  <a:srgbClr val="FF0000"/>
                </a:solidFill>
              </a:rPr>
              <a:t>1</a:t>
            </a:r>
            <a:r>
              <a:rPr lang="zh-CN" altLang="zh-CN" b="1" dirty="0">
                <a:solidFill>
                  <a:srgbClr val="FF0000"/>
                </a:solidFill>
              </a:rPr>
              <a:t>分</a:t>
            </a:r>
            <a:r>
              <a:rPr lang="en-US" altLang="zh-CN" b="1" dirty="0">
                <a:solidFill>
                  <a:srgbClr val="FF0000"/>
                </a:solidFill>
              </a:rPr>
              <a:t>)</a:t>
            </a:r>
            <a:endParaRPr lang="zh-CN" altLang="zh-CN" b="1" dirty="0">
              <a:solidFill>
                <a:srgbClr val="FF0000"/>
              </a:solidFill>
            </a:endParaRPr>
          </a:p>
          <a:p>
            <a:pPr>
              <a:lnSpc>
                <a:spcPct val="150000"/>
              </a:lnSpc>
            </a:pPr>
            <a:r>
              <a:rPr lang="en-US" altLang="zh-CN" b="1" dirty="0">
                <a:solidFill>
                  <a:srgbClr val="FF0000"/>
                </a:solidFill>
              </a:rPr>
              <a:t> </a:t>
            </a:r>
            <a:endParaRPr lang="zh-CN" altLang="zh-CN"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bwMode="auto">
          <a:xfrm>
            <a:off x="934720" y="2110105"/>
            <a:ext cx="7273925" cy="1078230"/>
          </a:xfrm>
          <a:effectLst/>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5400" noProof="1"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八下第二单元复习</a:t>
            </a:r>
            <a:endParaRPr kumimoji="0" lang="zh-CN" altLang="en-US" sz="540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endParaRPr>
          </a:p>
        </p:txBody>
      </p:sp>
      <p:sp>
        <p:nvSpPr>
          <p:cNvPr id="8" name="标题 1"/>
          <p:cNvSpPr txBox="1"/>
          <p:nvPr/>
        </p:nvSpPr>
        <p:spPr>
          <a:xfrm>
            <a:off x="282848" y="452671"/>
            <a:ext cx="4073128" cy="927100"/>
          </a:xfrm>
          <a:prstGeom prst="rect">
            <a:avLst/>
          </a:prstGeom>
          <a:noFill/>
          <a:ln w="9525">
            <a:noFill/>
          </a:ln>
        </p:spPr>
        <p:txBody>
          <a:bodyPr lIns="68580" tIns="34290" rIns="68580" bIns="34290" anchor="b"/>
          <a:lstStyle>
            <a:lvl1pPr algn="ctr" rtl="0" eaLnBrk="0" fontAlgn="base" hangingPunct="0">
              <a:spcBef>
                <a:spcPct val="0"/>
              </a:spcBef>
              <a:spcAft>
                <a:spcPct val="0"/>
              </a:spcAft>
              <a:defRPr sz="45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endParaRPr lang="zh-CN" altLang="en-US" b="1" dirty="0" smtClean="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p>
            <a:endParaRPr lang="zh-CN" altLang="en-US"/>
          </a:p>
        </p:txBody>
      </p:sp>
      <p:sp>
        <p:nvSpPr>
          <p:cNvPr id="2" name="矩形 1"/>
          <p:cNvSpPr/>
          <p:nvPr/>
        </p:nvSpPr>
        <p:spPr>
          <a:xfrm>
            <a:off x="2236168" y="620688"/>
            <a:ext cx="6696744" cy="2306955"/>
          </a:xfrm>
          <a:prstGeom prst="rect">
            <a:avLst/>
          </a:prstGeom>
        </p:spPr>
        <p:txBody>
          <a:bodyPr wrap="square">
            <a:spAutoFit/>
          </a:bodyPr>
          <a:lstStyle/>
          <a:p>
            <a:r>
              <a:rPr lang="zh-CN" altLang="en-US" b="1" dirty="0" smtClean="0"/>
              <a:t>（</a:t>
            </a:r>
            <a:r>
              <a:rPr lang="en-US" altLang="zh-CN" b="1" dirty="0" smtClean="0"/>
              <a:t>2017</a:t>
            </a:r>
            <a:r>
              <a:rPr lang="zh-CN" altLang="en-US" b="1" dirty="0" smtClean="0"/>
              <a:t>年）</a:t>
            </a:r>
            <a:r>
              <a:rPr lang="en-US" altLang="zh-CN" b="1" dirty="0" smtClean="0"/>
              <a:t>28</a:t>
            </a:r>
            <a:r>
              <a:rPr lang="zh-CN" altLang="en-US" b="1" dirty="0"/>
              <a:t>．中共中央总书记习近平在庆祝中国共产党成立</a:t>
            </a:r>
            <a:r>
              <a:rPr lang="en-US" altLang="zh-CN" b="1" dirty="0"/>
              <a:t>95</a:t>
            </a:r>
            <a:r>
              <a:rPr lang="zh-CN" altLang="en-US" b="1" dirty="0"/>
              <a:t>周年大会上说：“我国仍处于并将长期处</a:t>
            </a:r>
            <a:endParaRPr lang="zh-CN" altLang="en-US" b="1" dirty="0"/>
          </a:p>
          <a:p>
            <a:r>
              <a:rPr lang="zh-CN" altLang="en-US" b="1" dirty="0"/>
              <a:t>    于社会主义初级阶段的基本国情没有变，人民日益增长的物质文化需要同落后的社会生产</a:t>
            </a:r>
            <a:endParaRPr lang="zh-CN" altLang="en-US" b="1" dirty="0"/>
          </a:p>
          <a:p>
            <a:r>
              <a:rPr lang="zh-CN" altLang="en-US" b="1" dirty="0"/>
              <a:t>    之间的矛盾这一社会主要矛盾没有变。 ”这一“基本国情”开始于</a:t>
            </a:r>
            <a:endParaRPr lang="zh-CN" altLang="en-US" b="1" dirty="0"/>
          </a:p>
          <a:p>
            <a:r>
              <a:rPr lang="zh-CN" altLang="en-US" b="1" dirty="0"/>
              <a:t>    </a:t>
            </a:r>
            <a:r>
              <a:rPr lang="en-US" altLang="zh-CN" b="1" dirty="0"/>
              <a:t>A</a:t>
            </a:r>
            <a:r>
              <a:rPr lang="zh-CN" altLang="en-US" b="1" dirty="0"/>
              <a:t>．中华人民共和国的成立     </a:t>
            </a:r>
            <a:r>
              <a:rPr lang="en-US" altLang="zh-CN" b="1" dirty="0"/>
              <a:t>B</a:t>
            </a:r>
            <a:r>
              <a:rPr lang="zh-CN" altLang="en-US" b="1" dirty="0"/>
              <a:t>．土地改革的完成</a:t>
            </a:r>
            <a:endParaRPr lang="zh-CN" altLang="en-US" b="1" dirty="0"/>
          </a:p>
          <a:p>
            <a:r>
              <a:rPr lang="zh-CN" altLang="en-US" b="1" dirty="0"/>
              <a:t>    </a:t>
            </a:r>
            <a:r>
              <a:rPr lang="en-US" altLang="zh-CN" b="1" dirty="0">
                <a:solidFill>
                  <a:srgbClr val="FF0000"/>
                </a:solidFill>
              </a:rPr>
              <a:t>C</a:t>
            </a:r>
            <a:r>
              <a:rPr lang="zh-CN" altLang="en-US" b="1" dirty="0">
                <a:solidFill>
                  <a:srgbClr val="FF0000"/>
                </a:solidFill>
              </a:rPr>
              <a:t>．三大改造的基本完成 </a:t>
            </a:r>
            <a:r>
              <a:rPr lang="zh-CN" altLang="en-US" b="1" dirty="0"/>
              <a:t>   </a:t>
            </a:r>
            <a:r>
              <a:rPr lang="en-US" altLang="zh-CN" b="1" dirty="0"/>
              <a:t>D</a:t>
            </a:r>
            <a:r>
              <a:rPr lang="zh-CN" altLang="en-US" b="1" dirty="0"/>
              <a:t>．中共十三大的召开</a:t>
            </a:r>
            <a:endParaRPr lang="zh-CN" altLang="en-US" b="1" dirty="0"/>
          </a:p>
        </p:txBody>
      </p:sp>
      <p:graphicFrame>
        <p:nvGraphicFramePr>
          <p:cNvPr id="4" name="表格 3"/>
          <p:cNvGraphicFramePr>
            <a:graphicFrameLocks noGrp="1"/>
          </p:cNvGraphicFramePr>
          <p:nvPr/>
        </p:nvGraphicFramePr>
        <p:xfrm>
          <a:off x="2555776" y="4869160"/>
          <a:ext cx="4876800" cy="1200150"/>
        </p:xfrm>
        <a:graphic>
          <a:graphicData uri="http://schemas.openxmlformats.org/drawingml/2006/table">
            <a:tbl>
              <a:tblPr firstRow="1" firstCol="1" bandRow="1">
                <a:tableStyleId>{5C22544A-7EE6-4342-B048-85BDC9FD1C3A}</a:tableStyleId>
              </a:tblPr>
              <a:tblGrid>
                <a:gridCol w="1469076"/>
                <a:gridCol w="1225078"/>
                <a:gridCol w="1096089"/>
                <a:gridCol w="1086557"/>
              </a:tblGrid>
              <a:tr h="0">
                <a:tc gridSpan="2">
                  <a:txBody>
                    <a:bodyPr/>
                    <a:lstStyle/>
                    <a:p>
                      <a:pPr algn="ctr">
                        <a:lnSpc>
                          <a:spcPct val="150000"/>
                        </a:lnSpc>
                        <a:spcAft>
                          <a:spcPts val="0"/>
                        </a:spcAft>
                      </a:pPr>
                      <a:r>
                        <a:rPr lang="zh-CN" sz="1050" kern="100" dirty="0">
                          <a:effectLst/>
                        </a:rPr>
                        <a:t>主要指标</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tc>
                <a:tc hMerge="1">
                  <a:tcPr/>
                </a:tc>
                <a:tc>
                  <a:txBody>
                    <a:bodyPr/>
                    <a:lstStyle/>
                    <a:p>
                      <a:pPr algn="ctr">
                        <a:lnSpc>
                          <a:spcPct val="150000"/>
                        </a:lnSpc>
                        <a:spcAft>
                          <a:spcPts val="0"/>
                        </a:spcAft>
                      </a:pPr>
                      <a:r>
                        <a:rPr lang="en-US" sz="1050" kern="100">
                          <a:effectLst/>
                        </a:rPr>
                        <a:t>1952</a:t>
                      </a:r>
                      <a:r>
                        <a:rPr lang="zh-CN" sz="1050" kern="100">
                          <a:effectLst/>
                        </a:rPr>
                        <a:t>年</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050" kern="100">
                          <a:effectLst/>
                        </a:rPr>
                        <a:t>1957</a:t>
                      </a:r>
                      <a:r>
                        <a:rPr lang="zh-CN" sz="1050" kern="100">
                          <a:effectLst/>
                        </a:rPr>
                        <a:t>年</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tc>
              </a:tr>
              <a:tr h="0">
                <a:tc rowSpan="2">
                  <a:txBody>
                    <a:bodyPr/>
                    <a:lstStyle/>
                    <a:p>
                      <a:pPr algn="ctr">
                        <a:lnSpc>
                          <a:spcPct val="150000"/>
                        </a:lnSpc>
                        <a:spcAft>
                          <a:spcPts val="0"/>
                        </a:spcAft>
                      </a:pPr>
                      <a:r>
                        <a:rPr lang="zh-CN" sz="1050" kern="100" dirty="0">
                          <a:effectLst/>
                        </a:rPr>
                        <a:t>国家财政收入</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050" kern="100" dirty="0">
                          <a:effectLst/>
                        </a:rPr>
                        <a:t>全民所有制</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050" kern="100" dirty="0">
                          <a:effectLst/>
                        </a:rPr>
                        <a:t>58.1%</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050" kern="100">
                          <a:effectLst/>
                        </a:rPr>
                        <a:t>70.6%</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tc>
              </a:tr>
              <a:tr h="0">
                <a:tc vMerge="1">
                  <a:tcPr/>
                </a:tc>
                <a:tc>
                  <a:txBody>
                    <a:bodyPr/>
                    <a:lstStyle/>
                    <a:p>
                      <a:pPr algn="ctr">
                        <a:lnSpc>
                          <a:spcPct val="150000"/>
                        </a:lnSpc>
                        <a:spcAft>
                          <a:spcPts val="0"/>
                        </a:spcAft>
                      </a:pPr>
                      <a:r>
                        <a:rPr lang="zh-CN" sz="1050" kern="100">
                          <a:effectLst/>
                        </a:rPr>
                        <a:t>集体所有制</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050" kern="100">
                          <a:effectLst/>
                        </a:rPr>
                        <a:t>1.2%</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050" kern="100">
                          <a:effectLst/>
                        </a:rPr>
                        <a:t>16.7%</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tc>
              </a:tr>
              <a:tr h="0">
                <a:tc rowSpan="2">
                  <a:txBody>
                    <a:bodyPr/>
                    <a:lstStyle/>
                    <a:p>
                      <a:pPr algn="ctr">
                        <a:lnSpc>
                          <a:spcPct val="150000"/>
                        </a:lnSpc>
                        <a:spcAft>
                          <a:spcPts val="0"/>
                        </a:spcAft>
                      </a:pPr>
                      <a:r>
                        <a:rPr lang="zh-CN" sz="1050" kern="100" dirty="0">
                          <a:effectLst/>
                        </a:rPr>
                        <a:t>工业总产值</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050" kern="100" dirty="0">
                          <a:effectLst/>
                        </a:rPr>
                        <a:t>全民所有制</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050" kern="100">
                          <a:effectLst/>
                        </a:rPr>
                        <a:t>41.5%</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050" kern="100">
                          <a:effectLst/>
                        </a:rPr>
                        <a:t>53.8%</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tc>
              </a:tr>
              <a:tr h="0">
                <a:tc vMerge="1">
                  <a:tcPr/>
                </a:tc>
                <a:tc>
                  <a:txBody>
                    <a:bodyPr/>
                    <a:lstStyle/>
                    <a:p>
                      <a:pPr algn="ctr">
                        <a:lnSpc>
                          <a:spcPct val="150000"/>
                        </a:lnSpc>
                        <a:spcAft>
                          <a:spcPts val="0"/>
                        </a:spcAft>
                      </a:pPr>
                      <a:r>
                        <a:rPr lang="zh-CN" sz="1050" kern="100">
                          <a:effectLst/>
                        </a:rPr>
                        <a:t>集体所有制</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050" kern="100" dirty="0">
                          <a:effectLst/>
                        </a:rPr>
                        <a:t>3.3%</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050" kern="100" dirty="0">
                          <a:effectLst/>
                        </a:rPr>
                        <a:t>19.0%</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tc>
              </a:tr>
            </a:tbl>
          </a:graphicData>
        </a:graphic>
      </p:graphicFrame>
      <p:sp>
        <p:nvSpPr>
          <p:cNvPr id="5" name="Rectangle 1"/>
          <p:cNvSpPr>
            <a:spLocks noChangeArrowheads="1"/>
          </p:cNvSpPr>
          <p:nvPr/>
        </p:nvSpPr>
        <p:spPr bwMode="auto">
          <a:xfrm>
            <a:off x="2497168" y="2938841"/>
            <a:ext cx="5720208"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a:t>
            </a:r>
            <a:r>
              <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2018</a:t>
            </a: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年）</a:t>
            </a:r>
            <a:r>
              <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27</a:t>
            </a: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a:t>
            </a:r>
            <a:r>
              <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1.00</a:t>
            </a: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分）下表是</a:t>
            </a:r>
            <a:r>
              <a:rPr kumimoji="0" lang="zh-CN" altLang="en-US" sz="1600" b="1" i="0" u="none" strike="noStrike" cap="none" normalizeH="0" baseline="0" dirty="0" smtClean="0">
                <a:ln>
                  <a:noFill/>
                </a:ln>
                <a:solidFill>
                  <a:schemeClr val="tx1"/>
                </a:solidFill>
                <a:effectLst/>
                <a:latin typeface="Arial" panose="020B0604020202020204"/>
                <a:ea typeface="宋体" panose="02010600030101010101" pitchFamily="2" charset="-122"/>
                <a:cs typeface="Calibri" panose="020F0502020204030204" pitchFamily="34" charset="0"/>
              </a:rPr>
              <a:t>“</a:t>
            </a:r>
            <a:r>
              <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1952﹣1957     </a:t>
            </a: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年国民经济主要指标比例关系表</a:t>
            </a:r>
            <a:r>
              <a:rPr kumimoji="0" lang="zh-CN" altLang="en-US" sz="1600" b="1" i="0" u="none" strike="noStrike" cap="none" normalizeH="0" baseline="0" dirty="0" smtClean="0">
                <a:ln>
                  <a:noFill/>
                </a:ln>
                <a:solidFill>
                  <a:schemeClr val="tx1"/>
                </a:solidFill>
                <a:effectLst/>
                <a:latin typeface="Arial" panose="020B0604020202020204"/>
                <a:ea typeface="宋体" panose="02010600030101010101" pitchFamily="2" charset="-122"/>
                <a:cs typeface="Calibri" panose="020F0502020204030204" pitchFamily="34" charset="0"/>
              </a:rPr>
              <a:t>”</a:t>
            </a: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，其数据发生变化的原因有（　　）</a:t>
            </a:r>
            <a:endParaRPr kumimoji="0" lang="en-US" altLang="zh-CN"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Calibri" panose="020F0502020204030204" pitchFamily="34" charset="0"/>
              </a:rPr>
              <a:t>①</a:t>
            </a: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实行家庭联产承包责任制</a:t>
            </a: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Calibri" panose="020F0502020204030204" pitchFamily="34" charset="0"/>
              </a:rPr>
              <a:t>②</a:t>
            </a: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农业社会主义改造</a:t>
            </a:r>
            <a:endParaRPr kumimoji="0" lang="zh-CN" altLang="en-US"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Calibri" panose="020F0502020204030204" pitchFamily="34" charset="0"/>
              </a:rPr>
              <a:t>③</a:t>
            </a: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手工业社会主义改造</a:t>
            </a: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Calibri" panose="020F0502020204030204" pitchFamily="34" charset="0"/>
              </a:rPr>
              <a:t>④</a:t>
            </a: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资本主义工商业社会主义改造</a:t>
            </a:r>
            <a:endParaRPr kumimoji="0" lang="zh-CN" altLang="en-US"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A</a:t>
            </a: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a:t>
            </a: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Calibri" panose="020F0502020204030204" pitchFamily="34" charset="0"/>
              </a:rPr>
              <a:t>①②③</a:t>
            </a: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	</a:t>
            </a:r>
            <a:r>
              <a:rPr kumimoji="0" lang="en-US" altLang="zh-CN" sz="16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Calibri" panose="020F0502020204030204" pitchFamily="34" charset="0"/>
              </a:rPr>
              <a:t>B</a:t>
            </a:r>
            <a:r>
              <a:rPr kumimoji="0" lang="zh-CN" altLang="en-US" sz="16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Calibri" panose="020F0502020204030204" pitchFamily="34" charset="0"/>
              </a:rPr>
              <a:t>．</a:t>
            </a: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Calibri" panose="020F0502020204030204" pitchFamily="34" charset="0"/>
              </a:rPr>
              <a:t>②③④</a:t>
            </a: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	</a:t>
            </a:r>
            <a:r>
              <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C</a:t>
            </a: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a:t>
            </a: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Calibri" panose="020F0502020204030204" pitchFamily="34" charset="0"/>
              </a:rPr>
              <a:t>①②④</a:t>
            </a: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	</a:t>
            </a:r>
            <a:r>
              <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D</a:t>
            </a: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a:t>
            </a:r>
            <a:r>
              <a:rPr kumimoji="0" lang="zh-CN" altLang="en-US" sz="16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Calibri" panose="020F0502020204030204" pitchFamily="34" charset="0"/>
              </a:rPr>
              <a:t>①③④</a:t>
            </a:r>
            <a:endParaRPr kumimoji="0" lang="zh-CN" altLang="en-US" sz="1600"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sp>
        <p:nvSpPr>
          <p:cNvPr id="6" name="矩形 5"/>
          <p:cNvSpPr/>
          <p:nvPr/>
        </p:nvSpPr>
        <p:spPr>
          <a:xfrm>
            <a:off x="107504" y="0"/>
            <a:ext cx="2128664" cy="6185535"/>
          </a:xfrm>
          <a:prstGeom prst="rect">
            <a:avLst/>
          </a:prstGeom>
          <a:ln>
            <a:solidFill>
              <a:srgbClr val="FF0000"/>
            </a:solidFill>
          </a:ln>
        </p:spPr>
        <p:txBody>
          <a:bodyPr wrap="square">
            <a:spAutoFit/>
          </a:bodyPr>
          <a:lstStyle/>
          <a:p>
            <a:r>
              <a:rPr lang="zh-CN" altLang="en-US" b="1" dirty="0"/>
              <a:t> 课</a:t>
            </a:r>
            <a:r>
              <a:rPr lang="zh-CN" altLang="en-US" b="1" dirty="0" smtClean="0"/>
              <a:t>标：</a:t>
            </a:r>
            <a:r>
              <a:rPr lang="en-US" altLang="zh-CN" b="1" dirty="0" smtClean="0"/>
              <a:t>1.</a:t>
            </a:r>
            <a:r>
              <a:rPr lang="zh-CN" altLang="en-US" b="1" dirty="0" smtClean="0"/>
              <a:t>了解</a:t>
            </a:r>
            <a:r>
              <a:rPr lang="zh-CN" altLang="en-US" b="1" dirty="0"/>
              <a:t>“一五计划”和“三大改造”，知道中国</a:t>
            </a:r>
            <a:r>
              <a:rPr lang="en-US" altLang="zh-CN" b="1" dirty="0"/>
              <a:t>1956</a:t>
            </a:r>
            <a:r>
              <a:rPr lang="zh-CN" altLang="en-US" b="1" dirty="0"/>
              <a:t>年进入社会主义初级阶段。</a:t>
            </a:r>
            <a:endParaRPr lang="zh-CN" altLang="en-US" b="1" dirty="0"/>
          </a:p>
          <a:p>
            <a:r>
              <a:rPr lang="en-US" altLang="zh-CN" b="1" dirty="0" smtClean="0"/>
              <a:t>2.</a:t>
            </a:r>
            <a:r>
              <a:rPr lang="zh-CN" altLang="en-US" b="1" dirty="0" smtClean="0"/>
              <a:t>了解</a:t>
            </a:r>
            <a:r>
              <a:rPr lang="zh-CN" altLang="en-US" b="1" dirty="0"/>
              <a:t>人民代表大会制度和政治协商会议制度，知道中国特色社会主义的</a:t>
            </a:r>
            <a:r>
              <a:rPr lang="zh-CN" altLang="en-US" b="1" dirty="0" smtClean="0"/>
              <a:t>民主政治</a:t>
            </a:r>
            <a:endParaRPr lang="en-US" altLang="zh-CN" b="1" dirty="0" smtClean="0"/>
          </a:p>
          <a:p>
            <a:r>
              <a:rPr lang="en-US" altLang="zh-CN" b="1" dirty="0" smtClean="0"/>
              <a:t>3.</a:t>
            </a:r>
            <a:r>
              <a:rPr lang="zh-CN" altLang="en-US" b="1" dirty="0" smtClean="0"/>
              <a:t>知道</a:t>
            </a:r>
            <a:r>
              <a:rPr lang="zh-CN" altLang="en-US" b="1" dirty="0"/>
              <a:t>“大跃进”和人民公社化运动的失误，了解这一时期以王进喜、雷锋、邓稼先、焦裕禄等为代表的广大干部群众艰苦奋斗的精神。</a:t>
            </a:r>
            <a:endParaRPr lang="zh-CN" altLang="en-US" b="1" dirty="0"/>
          </a:p>
          <a:p>
            <a:r>
              <a:rPr lang="en-US" altLang="zh-CN" b="1" dirty="0" smtClean="0"/>
              <a:t>4.</a:t>
            </a:r>
            <a:r>
              <a:rPr lang="zh-CN" altLang="en-US" b="1" dirty="0" smtClean="0"/>
              <a:t>了解</a:t>
            </a:r>
            <a:r>
              <a:rPr lang="zh-CN" altLang="en-US" b="1" dirty="0"/>
              <a:t>“文化大革命”的严重危害及主要教训。</a:t>
            </a:r>
            <a:endParaRPr lang="zh-CN" altLang="en-US" b="1" dirty="0"/>
          </a:p>
          <a:p>
            <a:r>
              <a:rPr lang="zh-CN" altLang="en-US" b="1" dirty="0" smtClean="0"/>
              <a:t>。</a:t>
            </a:r>
            <a:endParaRPr lang="zh-CN" altLang="en-US" b="1" dirty="0"/>
          </a:p>
        </p:txBody>
      </p:sp>
      <p:sp>
        <p:nvSpPr>
          <p:cNvPr id="7" name="TextBox 6"/>
          <p:cNvSpPr txBox="1"/>
          <p:nvPr/>
        </p:nvSpPr>
        <p:spPr>
          <a:xfrm>
            <a:off x="2699792" y="44624"/>
            <a:ext cx="5544616" cy="368300"/>
          </a:xfrm>
          <a:prstGeom prst="rect">
            <a:avLst/>
          </a:prstGeom>
          <a:noFill/>
        </p:spPr>
        <p:txBody>
          <a:bodyPr wrap="square" rtlCol="0">
            <a:spAutoFit/>
          </a:bodyPr>
          <a:lstStyle/>
          <a:p>
            <a:r>
              <a:rPr lang="zh-CN" altLang="en-US" b="1" dirty="0">
                <a:solidFill>
                  <a:srgbClr val="FF0000"/>
                </a:solidFill>
              </a:rPr>
              <a:t>第二</a:t>
            </a:r>
            <a:r>
              <a:rPr lang="zh-CN" altLang="en-US" b="1" dirty="0" smtClean="0">
                <a:solidFill>
                  <a:srgbClr val="FF0000"/>
                </a:solidFill>
              </a:rPr>
              <a:t>单元社会主义制度的建立与社会主义建设的探索</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fontScale="90000"/>
          </a:bodyPr>
          <a:p>
            <a:endParaRPr lang="zh-CN" altLang="en-US"/>
          </a:p>
        </p:txBody>
      </p:sp>
      <p:sp>
        <p:nvSpPr>
          <p:cNvPr id="2" name="Rectangle 2"/>
          <p:cNvSpPr>
            <a:spLocks noChangeArrowheads="1"/>
          </p:cNvSpPr>
          <p:nvPr/>
        </p:nvSpPr>
        <p:spPr bwMode="auto">
          <a:xfrm>
            <a:off x="165596" y="32212"/>
            <a:ext cx="7715149" cy="92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a:t>
            </a:r>
            <a:r>
              <a:rPr kumimoji="0" lang="en-US" altLang="zh-CN"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2018</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年）</a:t>
            </a:r>
            <a:r>
              <a:rPr kumimoji="0" lang="en-US" altLang="zh-CN"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28</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a:t>
            </a:r>
            <a:r>
              <a:rPr kumimoji="0" lang="en-US" altLang="zh-CN"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1.00</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分）右图是</a:t>
            </a:r>
            <a:r>
              <a:rPr kumimoji="0" lang="en-US" altLang="zh-CN"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1967</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年</a:t>
            </a:r>
            <a:r>
              <a:rPr kumimoji="0" lang="en-US" altLang="zh-CN"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1</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月</a:t>
            </a:r>
            <a:r>
              <a:rPr kumimoji="0" lang="en-US" altLang="zh-CN"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13</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日的美国</a:t>
            </a:r>
            <a:r>
              <a:rPr kumimoji="0" lang="en-US" altLang="zh-CN"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时代周刊</a:t>
            </a:r>
            <a:r>
              <a:rPr kumimoji="0" lang="en-US" altLang="zh-CN"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封面人 物毛泽东。与此相关的历史事件是（　　）</a:t>
            </a:r>
            <a:endParaRPr kumimoji="0" lang="zh-CN" altLang="en-US"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pic>
        <p:nvPicPr>
          <p:cNvPr id="2049" name="图片 12" descr="学科网(www.zxxk.com)--教育资源门户，提供试卷、教案、课件、论文、素材及各类教学资源下载，还有大量而丰富的教学相关资讯！"/>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60515" y="387350"/>
            <a:ext cx="4392295" cy="26854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755576" y="893918"/>
            <a:ext cx="5828665"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A</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a:t>
            </a:r>
            <a:r>
              <a:rPr kumimoji="0" lang="zh-CN" altLang="en-US" b="1" i="0" u="none" strike="noStrike" cap="none" normalizeH="0" baseline="0" dirty="0" smtClean="0">
                <a:ln>
                  <a:noFill/>
                </a:ln>
                <a:solidFill>
                  <a:schemeClr val="tx1"/>
                </a:solidFill>
                <a:effectLst/>
                <a:latin typeface="Arial" panose="020B0604020202020204"/>
                <a:ea typeface="宋体" panose="02010600030101010101" pitchFamily="2" charset="-122"/>
                <a:cs typeface="Calibri" panose="020F0502020204030204" pitchFamily="34" charset="0"/>
              </a:rPr>
              <a:t>“</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大跃进</a:t>
            </a:r>
            <a:r>
              <a:rPr kumimoji="0" lang="zh-CN" altLang="en-US" b="1" i="0" u="none" strike="noStrike" cap="none" normalizeH="0" baseline="0" dirty="0" smtClean="0">
                <a:ln>
                  <a:noFill/>
                </a:ln>
                <a:solidFill>
                  <a:schemeClr val="tx1"/>
                </a:solidFill>
                <a:effectLst/>
                <a:latin typeface="Arial" panose="020B0604020202020204"/>
                <a:ea typeface="宋体" panose="02010600030101010101" pitchFamily="2" charset="-122"/>
                <a:cs typeface="Calibri" panose="020F0502020204030204" pitchFamily="34" charset="0"/>
              </a:rPr>
              <a:t>”</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运动	</a:t>
            </a:r>
            <a:r>
              <a:rPr kumimoji="0" lang="en-US" altLang="zh-CN"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B</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．人民公社化运动</a:t>
            </a:r>
            <a:endParaRPr kumimoji="0" lang="zh-CN" altLang="en-US"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Calibri" panose="020F0502020204030204" pitchFamily="34" charset="0"/>
              </a:rPr>
              <a:t>C</a:t>
            </a:r>
            <a:r>
              <a:rPr kumimoji="0" lang="zh-CN" altLang="en-US"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Calibri" panose="020F0502020204030204" pitchFamily="34" charset="0"/>
              </a:rPr>
              <a:t>．</a:t>
            </a:r>
            <a:r>
              <a:rPr kumimoji="0" lang="zh-CN" altLang="en-US" b="1" i="0" u="none" strike="noStrike" cap="none" normalizeH="0" baseline="0" dirty="0" smtClean="0">
                <a:ln>
                  <a:noFill/>
                </a:ln>
                <a:solidFill>
                  <a:srgbClr val="FF0000"/>
                </a:solidFill>
                <a:effectLst/>
                <a:latin typeface="Arial" panose="020B0604020202020204"/>
                <a:ea typeface="宋体" panose="02010600030101010101" pitchFamily="2" charset="-122"/>
                <a:cs typeface="Calibri" panose="020F0502020204030204" pitchFamily="34" charset="0"/>
              </a:rPr>
              <a:t>“</a:t>
            </a:r>
            <a:r>
              <a:rPr kumimoji="0" lang="zh-CN" altLang="en-US"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Calibri" panose="020F0502020204030204" pitchFamily="34" charset="0"/>
              </a:rPr>
              <a:t>文化大革命</a:t>
            </a:r>
            <a:r>
              <a:rPr kumimoji="0" lang="zh-CN" altLang="en-US" b="1" i="0" u="none" strike="noStrike" cap="none" normalizeH="0" baseline="0" dirty="0" smtClean="0">
                <a:ln>
                  <a:noFill/>
                </a:ln>
                <a:solidFill>
                  <a:srgbClr val="FF0000"/>
                </a:solidFill>
                <a:effectLst/>
                <a:latin typeface="Arial" panose="020B0604020202020204"/>
                <a:ea typeface="宋体" panose="02010600030101010101" pitchFamily="2" charset="-122"/>
                <a:cs typeface="Calibri" panose="020F0502020204030204" pitchFamily="34" charset="0"/>
              </a:rPr>
              <a:t>”</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	</a:t>
            </a:r>
            <a:r>
              <a:rPr kumimoji="0" lang="en-US" altLang="zh-CN"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D</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a:t>
            </a:r>
            <a:r>
              <a:rPr kumimoji="0" lang="zh-CN" altLang="en-US" b="1" i="0" u="none" strike="noStrike" cap="none" normalizeH="0" baseline="0" dirty="0" smtClean="0">
                <a:ln>
                  <a:noFill/>
                </a:ln>
                <a:solidFill>
                  <a:schemeClr val="tx1"/>
                </a:solidFill>
                <a:effectLst/>
                <a:latin typeface="Arial" panose="020B0604020202020204"/>
                <a:ea typeface="宋体" panose="02010600030101010101" pitchFamily="2" charset="-122"/>
                <a:cs typeface="Calibri" panose="020F0502020204030204" pitchFamily="34" charset="0"/>
              </a:rPr>
              <a:t>“</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两个凡是</a:t>
            </a:r>
            <a:r>
              <a:rPr kumimoji="0" lang="zh-CN" altLang="en-US" b="1" i="0" u="none" strike="noStrike" cap="none" normalizeH="0" baseline="0" dirty="0" smtClean="0">
                <a:ln>
                  <a:noFill/>
                </a:ln>
                <a:solidFill>
                  <a:schemeClr val="tx1"/>
                </a:solidFill>
                <a:effectLst/>
                <a:latin typeface="Arial" panose="020B0604020202020204"/>
                <a:ea typeface="宋体" panose="02010600030101010101" pitchFamily="2" charset="-122"/>
                <a:cs typeface="Calibri" panose="020F0502020204030204" pitchFamily="34" charset="0"/>
              </a:rPr>
              <a:t>”</a:t>
            </a:r>
            <a:r>
              <a:rPr kumimoji="0" lang="zh-CN" altLang="en-US"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方针的提出</a:t>
            </a:r>
            <a:endParaRPr kumimoji="0" lang="zh-CN" altLang="en-US" b="1" i="0" u="none" strike="noStrike" cap="none" normalizeH="0" baseline="0" dirty="0" smtClean="0">
              <a:ln>
                <a:noFill/>
              </a:ln>
              <a:solidFill>
                <a:schemeClr val="tx1"/>
              </a:solidFill>
              <a:effectLst/>
              <a:ea typeface="宋体" panose="02010600030101010101" pitchFamily="2" charset="-122"/>
              <a:cs typeface="宋体" panose="02010600030101010101" pitchFamily="2" charset="-122"/>
            </a:endParaRPr>
          </a:p>
        </p:txBody>
      </p:sp>
      <p:sp>
        <p:nvSpPr>
          <p:cNvPr id="4" name="矩形 3"/>
          <p:cNvSpPr/>
          <p:nvPr/>
        </p:nvSpPr>
        <p:spPr>
          <a:xfrm>
            <a:off x="22126" y="1967905"/>
            <a:ext cx="7488832" cy="2030095"/>
          </a:xfrm>
          <a:prstGeom prst="rect">
            <a:avLst/>
          </a:prstGeom>
        </p:spPr>
        <p:txBody>
          <a:bodyPr wrap="square">
            <a:spAutoFit/>
          </a:bodyPr>
          <a:lstStyle/>
          <a:p>
            <a:r>
              <a:rPr lang="zh-CN" altLang="en-US" b="1" dirty="0" smtClean="0"/>
              <a:t>（</a:t>
            </a:r>
            <a:r>
              <a:rPr lang="en-US" altLang="zh-CN" b="1" dirty="0" smtClean="0"/>
              <a:t>2018</a:t>
            </a:r>
            <a:r>
              <a:rPr lang="zh-CN" altLang="en-US" b="1" dirty="0" smtClean="0"/>
              <a:t>年）</a:t>
            </a:r>
            <a:r>
              <a:rPr lang="en-US" altLang="zh-CN" b="1" dirty="0" smtClean="0"/>
              <a:t>29</a:t>
            </a:r>
            <a:r>
              <a:rPr lang="zh-CN" altLang="en-US" b="1" dirty="0"/>
              <a:t>．（</a:t>
            </a:r>
            <a:r>
              <a:rPr lang="en-US" altLang="zh-CN" b="1" dirty="0"/>
              <a:t>1.00</a:t>
            </a:r>
            <a:r>
              <a:rPr lang="zh-CN" altLang="en-US" b="1" dirty="0"/>
              <a:t>分）“中华人民共和国是工人阶级领导的、以工农联盟 为基础的人民民主国家</a:t>
            </a:r>
            <a:r>
              <a:rPr lang="en-US" altLang="zh-CN" b="1" dirty="0"/>
              <a:t>……</a:t>
            </a:r>
            <a:r>
              <a:rPr lang="zh-CN" altLang="en-US" b="1" dirty="0"/>
              <a:t>中华人民共和国的一切权力属于人民</a:t>
            </a:r>
            <a:r>
              <a:rPr lang="en-US" altLang="zh-CN" b="1" dirty="0"/>
              <a:t>……</a:t>
            </a:r>
            <a:r>
              <a:rPr lang="zh-CN" altLang="en-US" b="1" dirty="0"/>
              <a:t>各少数民族聚居的地方实行民族区域自治。”对材料理解正确的是（　　）</a:t>
            </a:r>
            <a:endParaRPr lang="zh-CN" altLang="en-US" b="1" dirty="0"/>
          </a:p>
          <a:p>
            <a:r>
              <a:rPr lang="zh-CN" altLang="en-US" b="1" dirty="0"/>
              <a:t>①人民代表大会制度是我国的根本政治制度②人民是国家的主人</a:t>
            </a:r>
            <a:endParaRPr lang="zh-CN" altLang="en-US" b="1" dirty="0"/>
          </a:p>
          <a:p>
            <a:r>
              <a:rPr lang="zh-CN" altLang="en-US" b="1" dirty="0"/>
              <a:t>③民族区域自治是我国的基本政治制度④我国坚持人民民主专政</a:t>
            </a:r>
            <a:endParaRPr lang="zh-CN" altLang="en-US" b="1" dirty="0"/>
          </a:p>
          <a:p>
            <a:r>
              <a:rPr lang="en-US" altLang="zh-CN" b="1" dirty="0">
                <a:solidFill>
                  <a:srgbClr val="FF0000"/>
                </a:solidFill>
              </a:rPr>
              <a:t>A</a:t>
            </a:r>
            <a:r>
              <a:rPr lang="zh-CN" altLang="en-US" b="1" dirty="0">
                <a:solidFill>
                  <a:srgbClr val="FF0000"/>
                </a:solidFill>
              </a:rPr>
              <a:t>．②③④</a:t>
            </a:r>
            <a:r>
              <a:rPr lang="zh-CN" altLang="en-US" b="1" dirty="0"/>
              <a:t>	</a:t>
            </a:r>
            <a:r>
              <a:rPr lang="en-US" altLang="zh-CN" b="1" dirty="0"/>
              <a:t>B</a:t>
            </a:r>
            <a:r>
              <a:rPr lang="zh-CN" altLang="en-US" b="1" dirty="0"/>
              <a:t>．①②④	</a:t>
            </a:r>
            <a:r>
              <a:rPr lang="en-US" altLang="zh-CN" b="1" dirty="0"/>
              <a:t>C</a:t>
            </a:r>
            <a:r>
              <a:rPr lang="zh-CN" altLang="en-US" b="1" dirty="0"/>
              <a:t>．①③④	</a:t>
            </a:r>
            <a:r>
              <a:rPr lang="en-US" altLang="zh-CN" b="1" dirty="0"/>
              <a:t>D</a:t>
            </a:r>
            <a:r>
              <a:rPr lang="zh-CN" altLang="en-US" b="1" dirty="0"/>
              <a:t>．①②③</a:t>
            </a:r>
            <a:endParaRPr lang="zh-CN" alt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8575"/>
            <a:ext cx="9252520" cy="6739255"/>
          </a:xfrm>
          <a:prstGeom prst="rect">
            <a:avLst/>
          </a:prstGeom>
        </p:spPr>
        <p:txBody>
          <a:bodyPr wrap="square">
            <a:spAutoFit/>
          </a:bodyPr>
          <a:lstStyle/>
          <a:p>
            <a:r>
              <a:rPr lang="zh-CN" altLang="en-US" sz="1600" dirty="0" smtClean="0"/>
              <a:t>（</a:t>
            </a:r>
            <a:r>
              <a:rPr lang="en-US" altLang="zh-CN" sz="1600" dirty="0" smtClean="0"/>
              <a:t>2017</a:t>
            </a:r>
            <a:r>
              <a:rPr lang="zh-CN" altLang="en-US" sz="1600" dirty="0" smtClean="0"/>
              <a:t>年）</a:t>
            </a:r>
            <a:r>
              <a:rPr lang="en-US" altLang="zh-CN" sz="1600" dirty="0" smtClean="0"/>
              <a:t>42</a:t>
            </a:r>
            <a:r>
              <a:rPr lang="zh-CN" altLang="en-US" sz="1600" dirty="0"/>
              <a:t>．富是民之本，强乃国之基。民族复兴，富强繁荣，始终是一代又一代中国人为之奋斗的理想和目标。阅读下列材料，完成相关问题。（</a:t>
            </a:r>
            <a:r>
              <a:rPr lang="en-US" altLang="zh-CN" sz="1600" dirty="0"/>
              <a:t>10</a:t>
            </a:r>
            <a:r>
              <a:rPr lang="zh-CN" altLang="en-US" sz="1600" dirty="0"/>
              <a:t>分）</a:t>
            </a:r>
            <a:endParaRPr lang="zh-CN" altLang="en-US" sz="1600" dirty="0"/>
          </a:p>
          <a:p>
            <a:r>
              <a:rPr lang="zh-CN" altLang="en-US" sz="1600" dirty="0"/>
              <a:t>    材料一  国家财政收入不增加，军事工业便不可能发展。而国家要增加财政收入，必须首先使国家富起来。在这种形势下，洋务派提出自强先“求富”，强调以“富”为基础和兴办民用工业以“求富”的主张</a:t>
            </a:r>
            <a:r>
              <a:rPr lang="en-US" altLang="zh-CN" sz="1600" dirty="0"/>
              <a:t>……</a:t>
            </a:r>
            <a:r>
              <a:rPr lang="zh-CN" altLang="en-US" sz="1600" dirty="0"/>
              <a:t>但因为企业受到清王朝及官僚的控制，其生产规模、利润分割要听命于清王朝，带上了浓厚的封建性。企业能否发展，与封建势力的控制往往成反比</a:t>
            </a:r>
            <a:r>
              <a:rPr lang="zh-CN" altLang="en-US" sz="1600" dirty="0" smtClean="0"/>
              <a:t>。</a:t>
            </a:r>
            <a:endParaRPr lang="en-US" altLang="zh-CN" sz="1600" dirty="0" smtClean="0"/>
          </a:p>
          <a:p>
            <a:r>
              <a:rPr lang="zh-CN" altLang="en-US" sz="1600" dirty="0" smtClean="0"/>
              <a:t> </a:t>
            </a:r>
            <a:r>
              <a:rPr lang="en-US" altLang="zh-CN" sz="1600" dirty="0"/>
              <a:t>——</a:t>
            </a:r>
            <a:r>
              <a:rPr lang="zh-CN" altLang="en-US" sz="1600" dirty="0"/>
              <a:t>赵德馨著</a:t>
            </a:r>
            <a:r>
              <a:rPr lang="en-US" altLang="zh-CN" sz="1600" dirty="0"/>
              <a:t>《</a:t>
            </a:r>
            <a:r>
              <a:rPr lang="zh-CN" altLang="en-US" sz="1600" dirty="0"/>
              <a:t>中国近现代经济史</a:t>
            </a:r>
            <a:r>
              <a:rPr lang="en-US" altLang="zh-CN" sz="1600" dirty="0"/>
              <a:t>1842</a:t>
            </a:r>
            <a:r>
              <a:rPr lang="zh-CN" altLang="en-US" sz="1600" dirty="0"/>
              <a:t>～</a:t>
            </a:r>
            <a:r>
              <a:rPr lang="en-US" altLang="zh-CN" sz="1600" dirty="0"/>
              <a:t>1949》</a:t>
            </a:r>
            <a:endParaRPr lang="en-US" altLang="zh-CN" sz="1600" dirty="0"/>
          </a:p>
          <a:p>
            <a:r>
              <a:rPr lang="en-US" altLang="zh-CN" sz="1600" dirty="0"/>
              <a:t>    </a:t>
            </a:r>
            <a:r>
              <a:rPr lang="zh-CN" altLang="en-US" sz="1600" dirty="0"/>
              <a:t>材料二  辛亥革命后，尤其是第一次世界大战期间，曾出现过中国民族工业发展的“黄金时代”，然而人们殷殷向往、已在招手的建设机会很快丧失了，中国并没有出现随政治革命而来的“产业革命”。个中缘由，过去只强调了帝国主义的侵略。帝国主义没有支持南京临时政府，这是事实。但更主要的原因在于封建政治势力的破坏，革命党人非但没有能力制约封建军阀，反而一步步受到封建军阀的制约。胜利的辛亥革命推动了实业的发展，而随之而来的军阀统治和军阀混战，又窒息了民族工业的发展。  </a:t>
            </a:r>
            <a:r>
              <a:rPr lang="en-US" altLang="zh-CN" sz="1600" dirty="0"/>
              <a:t>——</a:t>
            </a:r>
            <a:r>
              <a:rPr lang="zh-CN" altLang="en-US" sz="1600" dirty="0"/>
              <a:t>陈旭麓著</a:t>
            </a:r>
            <a:r>
              <a:rPr lang="en-US" altLang="zh-CN" sz="1600" dirty="0"/>
              <a:t>《</a:t>
            </a:r>
            <a:r>
              <a:rPr lang="zh-CN" altLang="en-US" sz="1600" dirty="0"/>
              <a:t>近代中国社会的新陈代谢</a:t>
            </a:r>
            <a:r>
              <a:rPr lang="en-US" altLang="zh-CN" sz="1600" dirty="0"/>
              <a:t>》</a:t>
            </a:r>
            <a:endParaRPr lang="zh-CN" altLang="en-US" sz="1600" dirty="0"/>
          </a:p>
          <a:p>
            <a:r>
              <a:rPr lang="zh-CN" altLang="en-US" sz="1600" dirty="0" smtClean="0"/>
              <a:t>材料</a:t>
            </a:r>
            <a:r>
              <a:rPr lang="zh-CN" altLang="en-US" sz="1600" dirty="0"/>
              <a:t>三  从经济增长的角度来衡量，第一个五年计划是一个令人吃惊的成功。国民收入年平均增长率为</a:t>
            </a:r>
            <a:r>
              <a:rPr lang="en-US" altLang="zh-CN" sz="1600" dirty="0"/>
              <a:t>8.9%</a:t>
            </a:r>
            <a:r>
              <a:rPr lang="zh-CN" altLang="en-US" sz="1600" dirty="0"/>
              <a:t>（按不变价格计算），农业和工业的增长量每年分别约为</a:t>
            </a:r>
            <a:r>
              <a:rPr lang="en-US" altLang="zh-CN" sz="1600" dirty="0"/>
              <a:t>3.8 %</a:t>
            </a:r>
            <a:r>
              <a:rPr lang="zh-CN" altLang="en-US" sz="1600" dirty="0"/>
              <a:t>和</a:t>
            </a:r>
            <a:r>
              <a:rPr lang="en-US" altLang="zh-CN" sz="1600" dirty="0"/>
              <a:t>18.7%……</a:t>
            </a:r>
            <a:r>
              <a:rPr lang="zh-CN" altLang="en-US" sz="1600" dirty="0"/>
              <a:t>第一个五年计划的特征是明显的加速度</a:t>
            </a:r>
            <a:r>
              <a:rPr lang="zh-CN" altLang="en-US" sz="1600" dirty="0" smtClean="0"/>
              <a:t>。</a:t>
            </a:r>
            <a:r>
              <a:rPr lang="zh-CN" altLang="en-US" sz="1600" dirty="0"/>
              <a:t> </a:t>
            </a:r>
            <a:r>
              <a:rPr lang="en-US" altLang="zh-CN" sz="1600" dirty="0"/>
              <a:t>——</a:t>
            </a:r>
            <a:r>
              <a:rPr lang="zh-CN" altLang="en-US" sz="1600" dirty="0"/>
              <a:t>（美）费正清主编</a:t>
            </a:r>
            <a:r>
              <a:rPr lang="en-US" altLang="zh-CN" sz="1600" dirty="0"/>
              <a:t>《</a:t>
            </a:r>
            <a:r>
              <a:rPr lang="zh-CN" altLang="en-US" sz="1600" dirty="0"/>
              <a:t>剑桥中华人民共和国史</a:t>
            </a:r>
            <a:r>
              <a:rPr lang="en-US" altLang="zh-CN" sz="1600" dirty="0"/>
              <a:t>》</a:t>
            </a:r>
            <a:endParaRPr lang="zh-CN" altLang="en-US" sz="1600" dirty="0"/>
          </a:p>
          <a:p>
            <a:r>
              <a:rPr lang="zh-CN" altLang="en-US" sz="1600" dirty="0" smtClean="0"/>
              <a:t>材料</a:t>
            </a:r>
            <a:r>
              <a:rPr lang="zh-CN" altLang="en-US" sz="1600" dirty="0"/>
              <a:t>四  中国在过去的三十多年里进行的经济改革，不仅提高了公民总体的物质生活水平，也给他们带来了更多的自由和更大的流动性。中国发展了一种充满活力的社会主义市场经济，能够挑战美国经济主导地位，并且提供了一种不同于西方民主的国家发展模式。</a:t>
            </a:r>
            <a:endParaRPr lang="zh-CN" altLang="en-US" sz="1600" dirty="0"/>
          </a:p>
          <a:p>
            <a:r>
              <a:rPr lang="zh-CN" altLang="en-US" sz="1600" dirty="0"/>
              <a:t>    </a:t>
            </a:r>
            <a:r>
              <a:rPr lang="en-US" altLang="zh-CN" sz="1600" dirty="0"/>
              <a:t>——</a:t>
            </a:r>
            <a:r>
              <a:rPr lang="zh-CN" altLang="en-US" sz="1600" dirty="0"/>
              <a:t>（美）弗兰克</a:t>
            </a:r>
            <a:r>
              <a:rPr lang="en-US" altLang="zh-CN" sz="1600" dirty="0"/>
              <a:t>•</a:t>
            </a:r>
            <a:r>
              <a:rPr lang="zh-CN" altLang="en-US" sz="1600" dirty="0"/>
              <a:t>萨克雷 约翰</a:t>
            </a:r>
            <a:r>
              <a:rPr lang="en-US" altLang="zh-CN" sz="1600" dirty="0"/>
              <a:t>•</a:t>
            </a:r>
            <a:r>
              <a:rPr lang="zh-CN" altLang="en-US" sz="1600" dirty="0"/>
              <a:t>芬德林主编</a:t>
            </a:r>
            <a:r>
              <a:rPr lang="en-US" altLang="zh-CN" sz="1600" dirty="0"/>
              <a:t>《</a:t>
            </a:r>
            <a:r>
              <a:rPr lang="zh-CN" altLang="en-US" sz="1600" dirty="0"/>
              <a:t>世界大历史</a:t>
            </a:r>
            <a:r>
              <a:rPr lang="en-US" altLang="zh-CN" sz="1600" dirty="0"/>
              <a:t>——1900</a:t>
            </a:r>
            <a:r>
              <a:rPr lang="zh-CN" altLang="en-US" sz="1600" dirty="0"/>
              <a:t>至反恐战争</a:t>
            </a:r>
            <a:r>
              <a:rPr lang="en-US" altLang="zh-CN" sz="1600" dirty="0"/>
              <a:t>》</a:t>
            </a:r>
            <a:endParaRPr lang="en-US" altLang="zh-CN" sz="1600" dirty="0"/>
          </a:p>
          <a:p>
            <a:r>
              <a:rPr lang="zh-CN" altLang="en-US" sz="1600" dirty="0"/>
              <a:t>（</a:t>
            </a:r>
            <a:r>
              <a:rPr lang="en-US" altLang="zh-CN" sz="1600" dirty="0"/>
              <a:t>1</a:t>
            </a:r>
            <a:r>
              <a:rPr lang="zh-CN" altLang="en-US" sz="1600" dirty="0"/>
              <a:t>）根据材料一回答，洋务派为什么要“求富”？（</a:t>
            </a:r>
            <a:r>
              <a:rPr lang="en-US" altLang="zh-CN" sz="1600" dirty="0"/>
              <a:t>1</a:t>
            </a:r>
            <a:r>
              <a:rPr lang="zh-CN" altLang="en-US" sz="1600" dirty="0"/>
              <a:t>分）概括指出“求富”路上最大的阻碍因素是什么？（</a:t>
            </a:r>
            <a:r>
              <a:rPr lang="en-US" altLang="zh-CN" sz="1600" dirty="0"/>
              <a:t>1</a:t>
            </a:r>
            <a:r>
              <a:rPr lang="zh-CN" altLang="en-US" sz="1600" dirty="0"/>
              <a:t>分）结合所学知识列举洋务派创办的一个“求富”企业。（</a:t>
            </a:r>
            <a:r>
              <a:rPr lang="en-US" altLang="zh-CN" sz="1600" dirty="0"/>
              <a:t>1</a:t>
            </a:r>
            <a:r>
              <a:rPr lang="zh-CN" altLang="en-US" sz="1600" dirty="0"/>
              <a:t>分）</a:t>
            </a:r>
            <a:endParaRPr lang="zh-CN" altLang="en-US" sz="1600" dirty="0"/>
          </a:p>
          <a:p>
            <a:r>
              <a:rPr lang="zh-CN" altLang="en-US" sz="1600" dirty="0"/>
              <a:t>    （</a:t>
            </a:r>
            <a:r>
              <a:rPr lang="en-US" altLang="zh-CN" sz="1600" dirty="0"/>
              <a:t>2</a:t>
            </a:r>
            <a:r>
              <a:rPr lang="zh-CN" altLang="en-US" sz="1600" dirty="0"/>
              <a:t>）根据材料二归纳“中国并没有出现随政治革命而来的‘产业革命’”的原因。（</a:t>
            </a:r>
            <a:r>
              <a:rPr lang="en-US" altLang="zh-CN" sz="1600" dirty="0"/>
              <a:t>2</a:t>
            </a:r>
            <a:r>
              <a:rPr lang="zh-CN" altLang="en-US" sz="1600" dirty="0"/>
              <a:t>分）</a:t>
            </a:r>
            <a:endParaRPr lang="zh-CN" altLang="en-US" sz="1600" dirty="0"/>
          </a:p>
          <a:p>
            <a:r>
              <a:rPr lang="zh-CN" altLang="en-US" sz="1600" dirty="0"/>
              <a:t>    </a:t>
            </a:r>
            <a:r>
              <a:rPr lang="zh-CN" altLang="en-US" sz="1600" dirty="0">
                <a:solidFill>
                  <a:srgbClr val="FF0000"/>
                </a:solidFill>
              </a:rPr>
              <a:t>（</a:t>
            </a:r>
            <a:r>
              <a:rPr lang="en-US" altLang="zh-CN" sz="1600" dirty="0">
                <a:solidFill>
                  <a:srgbClr val="FF0000"/>
                </a:solidFill>
              </a:rPr>
              <a:t>3</a:t>
            </a:r>
            <a:r>
              <a:rPr lang="zh-CN" altLang="en-US" sz="1600" dirty="0">
                <a:solidFill>
                  <a:srgbClr val="FF0000"/>
                </a:solidFill>
              </a:rPr>
              <a:t>）对比材料二并结合所学知识，分析材料三中促使“第一个五年计划的特征是明显的加速度”的原因。（</a:t>
            </a:r>
            <a:r>
              <a:rPr lang="en-US" altLang="zh-CN" sz="1600" dirty="0">
                <a:solidFill>
                  <a:srgbClr val="FF0000"/>
                </a:solidFill>
              </a:rPr>
              <a:t>2</a:t>
            </a:r>
            <a:r>
              <a:rPr lang="zh-CN" altLang="en-US" sz="1600" dirty="0">
                <a:solidFill>
                  <a:srgbClr val="FF0000"/>
                </a:solidFill>
              </a:rPr>
              <a:t>分）举出一项第一个五年计划期间取得的重工业成就。（</a:t>
            </a:r>
            <a:r>
              <a:rPr lang="en-US" altLang="zh-CN" sz="1600" dirty="0">
                <a:solidFill>
                  <a:srgbClr val="FF0000"/>
                </a:solidFill>
              </a:rPr>
              <a:t>1</a:t>
            </a:r>
            <a:r>
              <a:rPr lang="zh-CN" altLang="en-US" sz="1600" dirty="0">
                <a:solidFill>
                  <a:srgbClr val="FF0000"/>
                </a:solidFill>
              </a:rPr>
              <a:t>分）</a:t>
            </a:r>
            <a:endParaRPr lang="zh-CN" altLang="en-US" sz="1600" dirty="0">
              <a:solidFill>
                <a:srgbClr val="FF0000"/>
              </a:solidFill>
            </a:endParaRPr>
          </a:p>
          <a:p>
            <a:r>
              <a:rPr lang="zh-CN" altLang="en-US" sz="1600" dirty="0"/>
              <a:t>    （</a:t>
            </a:r>
            <a:r>
              <a:rPr lang="en-US" altLang="zh-CN" sz="1600" dirty="0"/>
              <a:t>4</a:t>
            </a:r>
            <a:r>
              <a:rPr lang="zh-CN" altLang="en-US" sz="1600" dirty="0"/>
              <a:t>）材料四中，“中国在过去的三十多年里进行的经济改革”的总设计师是谁？（</a:t>
            </a:r>
            <a:r>
              <a:rPr lang="en-US" altLang="zh-CN" sz="1600" dirty="0"/>
              <a:t>1</a:t>
            </a:r>
            <a:r>
              <a:rPr lang="zh-CN" altLang="en-US" sz="1600" dirty="0"/>
              <a:t>分）中国的“发展模式”指什么？（</a:t>
            </a:r>
            <a:r>
              <a:rPr lang="en-US" altLang="zh-CN" sz="1600" dirty="0"/>
              <a:t>1</a:t>
            </a:r>
            <a:r>
              <a:rPr lang="zh-CN" altLang="en-US" sz="1600" dirty="0"/>
              <a:t>分）</a:t>
            </a:r>
            <a:endParaRPr lang="zh-CN" alt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260648"/>
            <a:ext cx="8136904" cy="4401205"/>
          </a:xfrm>
          <a:prstGeom prst="rect">
            <a:avLst/>
          </a:prstGeom>
        </p:spPr>
        <p:txBody>
          <a:bodyPr wrap="square">
            <a:spAutoFit/>
          </a:bodyPr>
          <a:lstStyle/>
          <a:p>
            <a:r>
              <a:rPr lang="zh-CN" altLang="en-US" sz="2800" b="1" dirty="0" smtClean="0"/>
              <a:t>参考答案：</a:t>
            </a:r>
            <a:endParaRPr lang="en-US" altLang="zh-CN" sz="2800" b="1" dirty="0" smtClean="0"/>
          </a:p>
          <a:p>
            <a:r>
              <a:rPr lang="en-US" altLang="zh-CN" sz="2800" b="1" dirty="0" smtClean="0"/>
              <a:t>42</a:t>
            </a:r>
            <a:r>
              <a:rPr lang="en-US" altLang="zh-CN" sz="2800" b="1" dirty="0"/>
              <a:t>.</a:t>
            </a:r>
            <a:endParaRPr lang="en-US" altLang="zh-CN" sz="2800" b="1" dirty="0"/>
          </a:p>
          <a:p>
            <a:r>
              <a:rPr lang="zh-CN" altLang="en-US" sz="2800" b="1" dirty="0"/>
              <a:t>（</a:t>
            </a:r>
            <a:r>
              <a:rPr lang="en-US" altLang="zh-CN" sz="2800" b="1" dirty="0"/>
              <a:t>1</a:t>
            </a:r>
            <a:r>
              <a:rPr lang="zh-CN" altLang="en-US" sz="2800" b="1" dirty="0"/>
              <a:t>）增加国家财政收入，发展军事工业 清王朝及官僚的控制（清王朝的封建统治）   如：汉阳铁厂、轮船招商局</a:t>
            </a:r>
            <a:endParaRPr lang="zh-CN" altLang="en-US" sz="2800" b="1" dirty="0"/>
          </a:p>
          <a:p>
            <a:r>
              <a:rPr lang="zh-CN" altLang="en-US" sz="2800" b="1" dirty="0"/>
              <a:t>（</a:t>
            </a:r>
            <a:r>
              <a:rPr lang="en-US" altLang="zh-CN" sz="2800" b="1" dirty="0"/>
              <a:t>2</a:t>
            </a:r>
            <a:r>
              <a:rPr lang="zh-CN" altLang="en-US" sz="2800" b="1" dirty="0"/>
              <a:t>）帝国主义的侵略，封建政治势力的破坏</a:t>
            </a:r>
            <a:endParaRPr lang="zh-CN" altLang="en-US" sz="2800" b="1" dirty="0"/>
          </a:p>
          <a:p>
            <a:r>
              <a:rPr lang="zh-CN" altLang="en-US" sz="2800" b="1" dirty="0"/>
              <a:t>（</a:t>
            </a:r>
            <a:r>
              <a:rPr lang="en-US" altLang="zh-CN" sz="2800" b="1" dirty="0"/>
              <a:t>3</a:t>
            </a:r>
            <a:r>
              <a:rPr lang="zh-CN" altLang="en-US" sz="2800" b="1" dirty="0"/>
              <a:t>）新中国成立，中国成为一个独立自主的国家；三大改造完成，社会主义制度在中国建立  如：鞍山钢铁厂、武汉长江大桥、长春一汽</a:t>
            </a:r>
            <a:endParaRPr lang="zh-CN" altLang="en-US" sz="2800" b="1" dirty="0"/>
          </a:p>
          <a:p>
            <a:r>
              <a:rPr lang="zh-CN" altLang="en-US" sz="2800" b="1" dirty="0"/>
              <a:t>（</a:t>
            </a:r>
            <a:r>
              <a:rPr lang="en-US" altLang="zh-CN" sz="2800" b="1" dirty="0"/>
              <a:t>4</a:t>
            </a:r>
            <a:r>
              <a:rPr lang="zh-CN" altLang="en-US" sz="2800" b="1" dirty="0"/>
              <a:t>）邓小平 走中国特色社会主义道路</a:t>
            </a:r>
            <a:endParaRPr lang="zh-CN" altLang="en-US"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9"/>
          <p:cNvSpPr txBox="1">
            <a:spLocks noChangeArrowheads="1"/>
          </p:cNvSpPr>
          <p:nvPr/>
        </p:nvSpPr>
        <p:spPr bwMode="auto">
          <a:xfrm>
            <a:off x="-42863" y="330200"/>
            <a:ext cx="492126"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defTabSz="685800">
              <a:defRPr>
                <a:solidFill>
                  <a:schemeClr val="tx1"/>
                </a:solidFill>
                <a:latin typeface="Arial" panose="020B0604020202020204" pitchFamily="34" charset="0"/>
                <a:ea typeface="宋体" panose="02010600030101010101" pitchFamily="2" charset="-122"/>
              </a:defRPr>
            </a:lvl1pPr>
            <a:lvl2pPr defTabSz="685800">
              <a:defRPr>
                <a:solidFill>
                  <a:schemeClr val="tx1"/>
                </a:solidFill>
                <a:latin typeface="Arial" panose="020B0604020202020204" pitchFamily="34" charset="0"/>
                <a:ea typeface="宋体" panose="02010600030101010101" pitchFamily="2" charset="-122"/>
              </a:defRPr>
            </a:lvl2pPr>
            <a:lvl3pPr defTabSz="685800">
              <a:defRPr>
                <a:solidFill>
                  <a:schemeClr val="tx1"/>
                </a:solidFill>
                <a:latin typeface="Arial" panose="020B0604020202020204" pitchFamily="34" charset="0"/>
                <a:ea typeface="宋体" panose="02010600030101010101" pitchFamily="2" charset="-122"/>
              </a:defRPr>
            </a:lvl3pPr>
            <a:lvl4pPr defTabSz="685800">
              <a:defRPr>
                <a:solidFill>
                  <a:schemeClr val="tx1"/>
                </a:solidFill>
                <a:latin typeface="Arial" panose="020B0604020202020204" pitchFamily="34" charset="0"/>
                <a:ea typeface="宋体" panose="02010600030101010101" pitchFamily="2" charset="-122"/>
              </a:defRPr>
            </a:lvl4pPr>
            <a:lvl5pPr defTabSz="685800">
              <a:defRPr>
                <a:solidFill>
                  <a:schemeClr val="tx1"/>
                </a:solidFill>
                <a:latin typeface="Arial" panose="020B0604020202020204" pitchFamily="34" charset="0"/>
                <a:ea typeface="宋体" panose="02010600030101010101" pitchFamily="2" charset="-122"/>
              </a:defRPr>
            </a:lvl5pPr>
            <a:lvl6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r>
              <a:rPr lang="zh-CN" altLang="zh-CN" sz="2000" b="1">
                <a:solidFill>
                  <a:srgbClr val="C00000"/>
                </a:solidFill>
                <a:latin typeface="宋体" panose="02010600030101010101" pitchFamily="2" charset="-122"/>
              </a:rPr>
              <a:t>第四</a:t>
            </a:r>
            <a:r>
              <a:rPr lang="zh-CN" altLang="zh-CN" sz="2000" b="1">
                <a:solidFill>
                  <a:srgbClr val="FF0000"/>
                </a:solidFill>
                <a:latin typeface="宋体" panose="02010600030101010101" pitchFamily="2" charset="-122"/>
              </a:rPr>
              <a:t>课  </a:t>
            </a:r>
            <a:r>
              <a:rPr lang="en-US" altLang="en-US" sz="2000" b="1">
                <a:solidFill>
                  <a:srgbClr val="FF0000"/>
                </a:solidFill>
                <a:latin typeface="微软雅黑" panose="020B0503020204020204" charset="-122"/>
                <a:ea typeface="微软雅黑" panose="020B0503020204020204" charset="-122"/>
              </a:rPr>
              <a:t>工业化的起步和人民代表大会制度的确立</a:t>
            </a:r>
            <a:endParaRPr lang="zh-CN" altLang="en-US" sz="2000" b="1">
              <a:solidFill>
                <a:srgbClr val="FF0000"/>
              </a:solidFill>
              <a:latin typeface="微软雅黑" panose="020B0503020204020204" charset="-122"/>
              <a:ea typeface="微软雅黑" panose="020B0503020204020204" charset="-122"/>
            </a:endParaRPr>
          </a:p>
        </p:txBody>
      </p:sp>
      <p:sp>
        <p:nvSpPr>
          <p:cNvPr id="19458" name="左大括号 8"/>
          <p:cNvSpPr/>
          <p:nvPr/>
        </p:nvSpPr>
        <p:spPr bwMode="auto">
          <a:xfrm>
            <a:off x="250825" y="261938"/>
            <a:ext cx="217488" cy="6596062"/>
          </a:xfrm>
          <a:prstGeom prst="leftBrace">
            <a:avLst>
              <a:gd name="adj1" fmla="val 8144"/>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000" b="1">
              <a:latin typeface="宋体" panose="02010600030101010101" pitchFamily="2" charset="-122"/>
            </a:endParaRPr>
          </a:p>
        </p:txBody>
      </p:sp>
      <p:sp>
        <p:nvSpPr>
          <p:cNvPr id="19459" name="文本框 3"/>
          <p:cNvSpPr txBox="1">
            <a:spLocks noChangeArrowheads="1"/>
          </p:cNvSpPr>
          <p:nvPr/>
        </p:nvSpPr>
        <p:spPr bwMode="auto">
          <a:xfrm>
            <a:off x="0" y="0"/>
            <a:ext cx="56784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defTabSz="685800">
              <a:defRPr>
                <a:solidFill>
                  <a:schemeClr val="tx1"/>
                </a:solidFill>
                <a:latin typeface="Arial" panose="020B0604020202020204" pitchFamily="34" charset="0"/>
                <a:ea typeface="宋体" panose="02010600030101010101" pitchFamily="2" charset="-122"/>
              </a:defRPr>
            </a:lvl1pPr>
            <a:lvl2pPr defTabSz="685800">
              <a:defRPr>
                <a:solidFill>
                  <a:schemeClr val="tx1"/>
                </a:solidFill>
                <a:latin typeface="Arial" panose="020B0604020202020204" pitchFamily="34" charset="0"/>
                <a:ea typeface="宋体" panose="02010600030101010101" pitchFamily="2" charset="-122"/>
              </a:defRPr>
            </a:lvl2pPr>
            <a:lvl3pPr defTabSz="685800">
              <a:defRPr>
                <a:solidFill>
                  <a:schemeClr val="tx1"/>
                </a:solidFill>
                <a:latin typeface="Arial" panose="020B0604020202020204" pitchFamily="34" charset="0"/>
                <a:ea typeface="宋体" panose="02010600030101010101" pitchFamily="2" charset="-122"/>
              </a:defRPr>
            </a:lvl3pPr>
            <a:lvl4pPr defTabSz="685800">
              <a:defRPr>
                <a:solidFill>
                  <a:schemeClr val="tx1"/>
                </a:solidFill>
                <a:latin typeface="Arial" panose="020B0604020202020204" pitchFamily="34" charset="0"/>
                <a:ea typeface="宋体" panose="02010600030101010101" pitchFamily="2" charset="-122"/>
              </a:defRPr>
            </a:lvl4pPr>
            <a:lvl5pPr defTabSz="685800">
              <a:defRPr>
                <a:solidFill>
                  <a:schemeClr val="tx1"/>
                </a:solidFill>
                <a:latin typeface="Arial" panose="020B0604020202020204" pitchFamily="34" charset="0"/>
                <a:ea typeface="宋体" panose="02010600030101010101" pitchFamily="2" charset="-122"/>
              </a:defRPr>
            </a:lvl5pPr>
            <a:lvl6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r>
              <a:rPr lang="en-US" altLang="zh-CN" b="1">
                <a:solidFill>
                  <a:srgbClr val="E9382F"/>
                </a:solidFill>
                <a:latin typeface="微软雅黑" panose="020B0503020204020204" charset="-122"/>
                <a:ea typeface="微软雅黑" panose="020B0503020204020204" charset="-122"/>
              </a:rPr>
              <a:t>第二单元　社会主义制度的建立与社会主义建设的探索</a:t>
            </a:r>
            <a:endParaRPr lang="zh-CN" altLang="en-US" b="1">
              <a:solidFill>
                <a:srgbClr val="E9382F"/>
              </a:solidFill>
              <a:latin typeface="微软雅黑" panose="020B0503020204020204" charset="-122"/>
              <a:ea typeface="微软雅黑" panose="020B0503020204020204" charset="-122"/>
            </a:endParaRPr>
          </a:p>
        </p:txBody>
      </p:sp>
      <p:sp>
        <p:nvSpPr>
          <p:cNvPr id="19460" name="矩形 5"/>
          <p:cNvSpPr>
            <a:spLocks noChangeArrowheads="1"/>
          </p:cNvSpPr>
          <p:nvPr/>
        </p:nvSpPr>
        <p:spPr bwMode="auto">
          <a:xfrm>
            <a:off x="395288" y="549275"/>
            <a:ext cx="4889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solidFill>
                  <a:srgbClr val="000000"/>
                </a:solidFill>
                <a:latin typeface="黑体" panose="02010609060101010101" pitchFamily="49" charset="-122"/>
                <a:ea typeface="黑体" panose="02010609060101010101" pitchFamily="49" charset="-122"/>
              </a:rPr>
              <a:t>第一个五年计划</a:t>
            </a:r>
            <a:endParaRPr lang="zh-CN" altLang="en-US" b="1">
              <a:solidFill>
                <a:srgbClr val="000000"/>
              </a:solidFill>
            </a:endParaRPr>
          </a:p>
        </p:txBody>
      </p:sp>
      <p:sp>
        <p:nvSpPr>
          <p:cNvPr id="19461" name="矩形 6"/>
          <p:cNvSpPr>
            <a:spLocks noChangeArrowheads="1"/>
          </p:cNvSpPr>
          <p:nvPr/>
        </p:nvSpPr>
        <p:spPr bwMode="auto">
          <a:xfrm>
            <a:off x="728663" y="404813"/>
            <a:ext cx="10795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b="1">
                <a:solidFill>
                  <a:srgbClr val="000000"/>
                </a:solidFill>
              </a:rPr>
              <a:t>1</a:t>
            </a:r>
            <a:r>
              <a:rPr lang="zh-CN" altLang="en-US">
                <a:solidFill>
                  <a:srgbClr val="000000"/>
                </a:solidFill>
                <a:latin typeface="MingLiU_HKSCS" panose="02020500000000000000" pitchFamily="18" charset="-120"/>
                <a:ea typeface="MingLiU_HKSCS" panose="02020500000000000000" pitchFamily="18" charset="-120"/>
              </a:rPr>
              <a:t>．</a:t>
            </a:r>
            <a:r>
              <a:rPr lang="zh-CN" altLang="en-US" b="1">
                <a:solidFill>
                  <a:srgbClr val="000000"/>
                </a:solidFill>
              </a:rPr>
              <a:t>背景</a:t>
            </a:r>
            <a:endParaRPr lang="zh-CN" altLang="en-US" b="1">
              <a:solidFill>
                <a:srgbClr val="000000"/>
              </a:solidFill>
            </a:endParaRPr>
          </a:p>
        </p:txBody>
      </p:sp>
      <p:sp>
        <p:nvSpPr>
          <p:cNvPr id="6151" name="矩形 7"/>
          <p:cNvSpPr>
            <a:spLocks noChangeArrowheads="1"/>
          </p:cNvSpPr>
          <p:nvPr/>
        </p:nvSpPr>
        <p:spPr bwMode="auto">
          <a:xfrm>
            <a:off x="1763713" y="260350"/>
            <a:ext cx="73802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ts val="2200"/>
              </a:lnSpc>
              <a:buFont typeface="Arial" panose="020B0604020202020204" pitchFamily="34" charset="0"/>
              <a:buAutoNum type="arabicParenR"/>
            </a:pPr>
            <a:r>
              <a:rPr lang="zh-CN" altLang="en-US" b="1">
                <a:solidFill>
                  <a:srgbClr val="000000"/>
                </a:solidFill>
              </a:rPr>
              <a:t>经济根本</a:t>
            </a:r>
            <a:r>
              <a:rPr lang="zh-CN" altLang="en-US" b="1">
                <a:solidFill>
                  <a:srgbClr val="FF0000"/>
                </a:solidFill>
              </a:rPr>
              <a:t>好转</a:t>
            </a:r>
            <a:r>
              <a:rPr lang="zh-CN" altLang="en-US" b="1">
                <a:solidFill>
                  <a:srgbClr val="000000"/>
                </a:solidFill>
                <a:latin typeface="MingLiU_HKSCS" panose="02020500000000000000" pitchFamily="18" charset="-120"/>
                <a:ea typeface="MingLiU_HKSCS" panose="02020500000000000000" pitchFamily="18" charset="-120"/>
              </a:rPr>
              <a:t>，</a:t>
            </a:r>
            <a:r>
              <a:rPr lang="zh-CN" altLang="en-US" b="1">
                <a:solidFill>
                  <a:srgbClr val="000000"/>
                </a:solidFill>
              </a:rPr>
              <a:t>工业生产已超过历史最高。</a:t>
            </a:r>
            <a:endParaRPr lang="en-US" altLang="zh-CN" b="1">
              <a:solidFill>
                <a:srgbClr val="000000"/>
              </a:solidFill>
            </a:endParaRPr>
          </a:p>
          <a:p>
            <a:pPr marL="342900" indent="-342900">
              <a:lnSpc>
                <a:spcPts val="2200"/>
              </a:lnSpc>
            </a:pPr>
            <a:r>
              <a:rPr lang="en-US" altLang="zh-CN" b="1">
                <a:solidFill>
                  <a:srgbClr val="000000"/>
                </a:solidFill>
              </a:rPr>
              <a:t>2)</a:t>
            </a:r>
            <a:r>
              <a:rPr lang="zh-CN" altLang="en-US" b="1">
                <a:solidFill>
                  <a:srgbClr val="000000"/>
                </a:solidFill>
              </a:rPr>
              <a:t>我国是</a:t>
            </a:r>
            <a:r>
              <a:rPr lang="zh-CN" altLang="en-US" b="1">
                <a:solidFill>
                  <a:srgbClr val="FF0000"/>
                </a:solidFill>
              </a:rPr>
              <a:t>落后的农</a:t>
            </a:r>
            <a:r>
              <a:rPr lang="zh-CN" altLang="en-US" b="1">
                <a:solidFill>
                  <a:srgbClr val="000000"/>
                </a:solidFill>
              </a:rPr>
              <a:t>业国；</a:t>
            </a:r>
            <a:r>
              <a:rPr lang="zh-CN" altLang="en-US" b="1">
                <a:solidFill>
                  <a:srgbClr val="FF0000"/>
                </a:solidFill>
              </a:rPr>
              <a:t>工业</a:t>
            </a:r>
            <a:r>
              <a:rPr lang="zh-CN" altLang="en-US" b="1">
                <a:solidFill>
                  <a:srgbClr val="000000"/>
                </a:solidFill>
              </a:rPr>
              <a:t>水平很</a:t>
            </a:r>
            <a:r>
              <a:rPr lang="zh-CN" altLang="en-US" b="1">
                <a:solidFill>
                  <a:srgbClr val="FF0000"/>
                </a:solidFill>
              </a:rPr>
              <a:t>低</a:t>
            </a:r>
            <a:r>
              <a:rPr lang="zh-CN" altLang="en-US" b="1">
                <a:solidFill>
                  <a:srgbClr val="000000"/>
                </a:solidFill>
              </a:rPr>
              <a:t>。</a:t>
            </a:r>
            <a:endParaRPr lang="zh-CN" altLang="en-US" b="1">
              <a:solidFill>
                <a:srgbClr val="000000"/>
              </a:solidFill>
            </a:endParaRPr>
          </a:p>
        </p:txBody>
      </p:sp>
      <p:sp>
        <p:nvSpPr>
          <p:cNvPr id="19463" name="矩形 8"/>
          <p:cNvSpPr>
            <a:spLocks noChangeArrowheads="1"/>
          </p:cNvSpPr>
          <p:nvPr/>
        </p:nvSpPr>
        <p:spPr bwMode="auto">
          <a:xfrm>
            <a:off x="755650" y="908050"/>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000000"/>
                </a:solidFill>
              </a:rPr>
              <a:t>2</a:t>
            </a:r>
            <a:r>
              <a:rPr lang="zh-CN" altLang="en-US">
                <a:solidFill>
                  <a:srgbClr val="000000"/>
                </a:solidFill>
                <a:latin typeface="MingLiU_HKSCS" panose="02020500000000000000" pitchFamily="18" charset="-120"/>
                <a:ea typeface="MingLiU_HKSCS" panose="02020500000000000000" pitchFamily="18" charset="-120"/>
              </a:rPr>
              <a:t>．</a:t>
            </a:r>
            <a:r>
              <a:rPr lang="zh-CN" altLang="en-US" b="1">
                <a:solidFill>
                  <a:srgbClr val="000000"/>
                </a:solidFill>
              </a:rPr>
              <a:t>目的</a:t>
            </a:r>
            <a:r>
              <a:rPr lang="zh-CN" altLang="en-US">
                <a:solidFill>
                  <a:srgbClr val="000000"/>
                </a:solidFill>
              </a:rPr>
              <a:t>：</a:t>
            </a:r>
            <a:endParaRPr lang="zh-CN" altLang="en-US"/>
          </a:p>
        </p:txBody>
      </p:sp>
      <p:sp>
        <p:nvSpPr>
          <p:cNvPr id="6153" name="矩形 9"/>
          <p:cNvSpPr>
            <a:spLocks noChangeArrowheads="1"/>
          </p:cNvSpPr>
          <p:nvPr/>
        </p:nvSpPr>
        <p:spPr bwMode="auto">
          <a:xfrm>
            <a:off x="1835150" y="908050"/>
            <a:ext cx="364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rPr>
              <a:t>为了有计划地进行</a:t>
            </a:r>
            <a:r>
              <a:rPr lang="zh-CN" altLang="en-US" b="1">
                <a:solidFill>
                  <a:srgbClr val="FF0000"/>
                </a:solidFill>
              </a:rPr>
              <a:t>社会主义</a:t>
            </a:r>
            <a:r>
              <a:rPr lang="zh-CN" altLang="en-US" b="1">
                <a:solidFill>
                  <a:srgbClr val="000000"/>
                </a:solidFill>
              </a:rPr>
              <a:t>建设。</a:t>
            </a:r>
            <a:endParaRPr lang="zh-CN" altLang="en-US" b="1"/>
          </a:p>
        </p:txBody>
      </p:sp>
      <p:sp>
        <p:nvSpPr>
          <p:cNvPr id="19465" name="矩形 10"/>
          <p:cNvSpPr>
            <a:spLocks noChangeArrowheads="1"/>
          </p:cNvSpPr>
          <p:nvPr/>
        </p:nvSpPr>
        <p:spPr bwMode="auto">
          <a:xfrm>
            <a:off x="827088" y="1268413"/>
            <a:ext cx="1004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000000"/>
                </a:solidFill>
              </a:rPr>
              <a:t>3</a:t>
            </a:r>
            <a:r>
              <a:rPr lang="zh-CN" altLang="en-US">
                <a:solidFill>
                  <a:srgbClr val="000000"/>
                </a:solidFill>
                <a:latin typeface="MingLiU_HKSCS" panose="02020500000000000000" pitchFamily="18" charset="-120"/>
                <a:ea typeface="MingLiU_HKSCS" panose="02020500000000000000" pitchFamily="18" charset="-120"/>
              </a:rPr>
              <a:t>．</a:t>
            </a:r>
            <a:r>
              <a:rPr lang="zh-CN" altLang="en-US" b="1">
                <a:solidFill>
                  <a:srgbClr val="000000"/>
                </a:solidFill>
              </a:rPr>
              <a:t>时间</a:t>
            </a:r>
            <a:endParaRPr lang="zh-CN" altLang="en-US" b="1"/>
          </a:p>
        </p:txBody>
      </p:sp>
      <p:sp>
        <p:nvSpPr>
          <p:cNvPr id="6155" name="TextBox 11"/>
          <p:cNvSpPr txBox="1">
            <a:spLocks noChangeArrowheads="1"/>
          </p:cNvSpPr>
          <p:nvPr/>
        </p:nvSpPr>
        <p:spPr bwMode="auto">
          <a:xfrm>
            <a:off x="1763713" y="1196975"/>
            <a:ext cx="1901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b="1">
                <a:solidFill>
                  <a:srgbClr val="FF0000"/>
                </a:solidFill>
              </a:rPr>
              <a:t>1953——1957</a:t>
            </a:r>
            <a:r>
              <a:rPr lang="zh-CN" altLang="en-US" b="1">
                <a:solidFill>
                  <a:srgbClr val="FF0000"/>
                </a:solidFill>
              </a:rPr>
              <a:t>年</a:t>
            </a:r>
            <a:endParaRPr lang="zh-CN" altLang="en-US" b="1">
              <a:solidFill>
                <a:srgbClr val="FF0000"/>
              </a:solidFill>
            </a:endParaRPr>
          </a:p>
        </p:txBody>
      </p:sp>
      <p:sp>
        <p:nvSpPr>
          <p:cNvPr id="6156" name="矩形 362497"/>
          <p:cNvSpPr>
            <a:spLocks noChangeArrowheads="1"/>
          </p:cNvSpPr>
          <p:nvPr/>
        </p:nvSpPr>
        <p:spPr bwMode="auto">
          <a:xfrm>
            <a:off x="1835150" y="1484313"/>
            <a:ext cx="84978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ts val="2200"/>
              </a:lnSpc>
            </a:pPr>
            <a:r>
              <a:rPr lang="en-US" altLang="zh-CN" b="1">
                <a:solidFill>
                  <a:srgbClr val="00B050"/>
                </a:solidFill>
              </a:rPr>
              <a:t>(1)</a:t>
            </a:r>
            <a:r>
              <a:rPr lang="zh-CN" altLang="en-US" b="1">
                <a:solidFill>
                  <a:srgbClr val="00B050"/>
                </a:solidFill>
              </a:rPr>
              <a:t>集中主要力量发展</a:t>
            </a:r>
            <a:r>
              <a:rPr lang="zh-CN" altLang="en-US" b="1">
                <a:solidFill>
                  <a:srgbClr val="FF0000"/>
                </a:solidFill>
              </a:rPr>
              <a:t>重工业</a:t>
            </a:r>
            <a:r>
              <a:rPr lang="zh-CN" altLang="en-US" b="1">
                <a:solidFill>
                  <a:srgbClr val="00B050"/>
                </a:solidFill>
                <a:latin typeface="MingLiU_HKSCS" panose="02020500000000000000" pitchFamily="18" charset="-120"/>
                <a:ea typeface="MingLiU_HKSCS" panose="02020500000000000000" pitchFamily="18" charset="-120"/>
              </a:rPr>
              <a:t>，</a:t>
            </a:r>
            <a:r>
              <a:rPr lang="zh-CN" altLang="en-US" b="1">
                <a:solidFill>
                  <a:srgbClr val="00B050"/>
                </a:solidFill>
              </a:rPr>
              <a:t>建立国家工业化和国防现代化的初步基础。</a:t>
            </a:r>
            <a:endParaRPr lang="zh-CN" altLang="en-US" b="1">
              <a:solidFill>
                <a:srgbClr val="00B050"/>
              </a:solidFill>
            </a:endParaRPr>
          </a:p>
          <a:p>
            <a:pPr>
              <a:lnSpc>
                <a:spcPts val="2200"/>
              </a:lnSpc>
            </a:pPr>
            <a:r>
              <a:rPr lang="en-US" altLang="zh-CN" b="1">
                <a:solidFill>
                  <a:srgbClr val="00B050"/>
                </a:solidFill>
              </a:rPr>
              <a:t>(2)</a:t>
            </a:r>
            <a:r>
              <a:rPr lang="zh-CN" altLang="en-US" b="1">
                <a:solidFill>
                  <a:srgbClr val="00B050"/>
                </a:solidFill>
              </a:rPr>
              <a:t>相应地发展交通运输业、轻工业、农业和商业。</a:t>
            </a:r>
            <a:endParaRPr lang="zh-CN" altLang="en-US" b="1">
              <a:solidFill>
                <a:srgbClr val="00B050"/>
              </a:solidFill>
            </a:endParaRPr>
          </a:p>
          <a:p>
            <a:pPr>
              <a:lnSpc>
                <a:spcPts val="2200"/>
              </a:lnSpc>
            </a:pPr>
            <a:r>
              <a:rPr lang="en-US" altLang="zh-CN" b="1">
                <a:solidFill>
                  <a:srgbClr val="00B050"/>
                </a:solidFill>
              </a:rPr>
              <a:t>(3)</a:t>
            </a:r>
            <a:r>
              <a:rPr lang="zh-CN" altLang="en-US" b="1">
                <a:solidFill>
                  <a:srgbClr val="00B050"/>
                </a:solidFill>
              </a:rPr>
              <a:t>相应地培养建设人才。</a:t>
            </a:r>
            <a:endParaRPr lang="zh-CN" altLang="en-US" b="1">
              <a:solidFill>
                <a:srgbClr val="00B050"/>
              </a:solidFill>
            </a:endParaRPr>
          </a:p>
        </p:txBody>
      </p:sp>
      <p:sp>
        <p:nvSpPr>
          <p:cNvPr id="19468" name="矩形 13"/>
          <p:cNvSpPr>
            <a:spLocks noChangeArrowheads="1"/>
          </p:cNvSpPr>
          <p:nvPr/>
        </p:nvSpPr>
        <p:spPr bwMode="auto">
          <a:xfrm>
            <a:off x="827088" y="1628775"/>
            <a:ext cx="108108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b="1">
                <a:solidFill>
                  <a:srgbClr val="00B050"/>
                </a:solidFill>
              </a:rPr>
              <a:t>4</a:t>
            </a:r>
            <a:r>
              <a:rPr lang="zh-CN" altLang="en-US" b="1">
                <a:solidFill>
                  <a:srgbClr val="00B050"/>
                </a:solidFill>
                <a:latin typeface="MingLiU_HKSCS" panose="02020500000000000000" pitchFamily="18" charset="-120"/>
                <a:ea typeface="MingLiU_HKSCS" panose="02020500000000000000" pitchFamily="18" charset="-120"/>
              </a:rPr>
              <a:t>．</a:t>
            </a:r>
            <a:r>
              <a:rPr lang="zh-CN" altLang="en-US" b="1">
                <a:solidFill>
                  <a:srgbClr val="00B050"/>
                </a:solidFill>
              </a:rPr>
              <a:t>基本</a:t>
            </a:r>
            <a:endParaRPr lang="en-US" altLang="zh-CN" b="1">
              <a:solidFill>
                <a:srgbClr val="00B050"/>
              </a:solidFill>
            </a:endParaRPr>
          </a:p>
          <a:p>
            <a:pPr>
              <a:lnSpc>
                <a:spcPct val="150000"/>
              </a:lnSpc>
            </a:pPr>
            <a:r>
              <a:rPr lang="zh-CN" altLang="en-US" b="1">
                <a:solidFill>
                  <a:srgbClr val="00B050"/>
                </a:solidFill>
              </a:rPr>
              <a:t>任务</a:t>
            </a:r>
            <a:endParaRPr lang="zh-CN" altLang="en-US" b="1">
              <a:solidFill>
                <a:srgbClr val="00B050"/>
              </a:solidFill>
            </a:endParaRPr>
          </a:p>
        </p:txBody>
      </p:sp>
      <p:sp>
        <p:nvSpPr>
          <p:cNvPr id="6158" name="矩形 364545"/>
          <p:cNvSpPr>
            <a:spLocks noChangeArrowheads="1"/>
          </p:cNvSpPr>
          <p:nvPr/>
        </p:nvSpPr>
        <p:spPr bwMode="auto">
          <a:xfrm>
            <a:off x="2195513" y="2276475"/>
            <a:ext cx="6408737"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ts val="2200"/>
              </a:lnSpc>
            </a:pPr>
            <a:r>
              <a:rPr lang="en-US" altLang="zh-CN" b="1">
                <a:solidFill>
                  <a:srgbClr val="000000"/>
                </a:solidFill>
              </a:rPr>
              <a:t>(1)</a:t>
            </a:r>
            <a:r>
              <a:rPr lang="zh-CN" altLang="en-US" b="1">
                <a:solidFill>
                  <a:srgbClr val="000000"/>
                </a:solidFill>
              </a:rPr>
              <a:t>工业：</a:t>
            </a:r>
            <a:r>
              <a:rPr lang="en-US" altLang="zh-CN" b="1">
                <a:solidFill>
                  <a:srgbClr val="000000"/>
                </a:solidFill>
              </a:rPr>
              <a:t>1</a:t>
            </a:r>
            <a:r>
              <a:rPr lang="zh-CN" altLang="en-US" b="1">
                <a:solidFill>
                  <a:srgbClr val="000000"/>
                </a:solidFill>
              </a:rPr>
              <a:t>万多个工业项目</a:t>
            </a:r>
            <a:r>
              <a:rPr lang="zh-CN" altLang="en-US" b="1">
                <a:solidFill>
                  <a:srgbClr val="000000"/>
                </a:solidFill>
                <a:latin typeface="MingLiU_HKSCS" panose="02020500000000000000" pitchFamily="18" charset="-120"/>
                <a:ea typeface="MingLiU_HKSCS" panose="02020500000000000000" pitchFamily="18" charset="-120"/>
              </a:rPr>
              <a:t>，</a:t>
            </a:r>
            <a:r>
              <a:rPr lang="zh-CN" altLang="en-US" b="1">
                <a:solidFill>
                  <a:srgbClr val="000000"/>
                </a:solidFill>
              </a:rPr>
              <a:t>钢铁、煤炭、电力、机械制造快速发展。</a:t>
            </a:r>
            <a:r>
              <a:rPr lang="zh-CN" altLang="en-US" b="1">
                <a:solidFill>
                  <a:srgbClr val="FF0000"/>
                </a:solidFill>
              </a:rPr>
              <a:t>鞍山钢铁</a:t>
            </a:r>
            <a:r>
              <a:rPr lang="zh-CN" altLang="en-US" b="1">
                <a:solidFill>
                  <a:srgbClr val="000000"/>
                </a:solidFill>
              </a:rPr>
              <a:t>公司无缝钢管厂等三大工程、</a:t>
            </a:r>
            <a:r>
              <a:rPr lang="zh-CN" altLang="en-US" b="1">
                <a:solidFill>
                  <a:srgbClr val="FF0000"/>
                </a:solidFill>
              </a:rPr>
              <a:t>长春</a:t>
            </a:r>
            <a:r>
              <a:rPr lang="zh-CN" altLang="en-US" b="1">
                <a:solidFill>
                  <a:srgbClr val="000000"/>
                </a:solidFill>
              </a:rPr>
              <a:t>第一汽车制造厂、</a:t>
            </a:r>
            <a:r>
              <a:rPr lang="zh-CN" altLang="en-US" b="1">
                <a:solidFill>
                  <a:srgbClr val="FF0000"/>
                </a:solidFill>
              </a:rPr>
              <a:t>沈阳机床厂</a:t>
            </a:r>
            <a:r>
              <a:rPr lang="zh-CN" altLang="en-US" b="1">
                <a:solidFill>
                  <a:srgbClr val="000000"/>
                </a:solidFill>
              </a:rPr>
              <a:t>和</a:t>
            </a:r>
            <a:r>
              <a:rPr lang="zh-CN" altLang="en-US" b="1">
                <a:solidFill>
                  <a:srgbClr val="FF0000"/>
                </a:solidFill>
              </a:rPr>
              <a:t>飞机</a:t>
            </a:r>
            <a:r>
              <a:rPr lang="zh-CN" altLang="en-US" b="1">
                <a:solidFill>
                  <a:srgbClr val="000000"/>
                </a:solidFill>
              </a:rPr>
              <a:t>制造厂等建成投产。</a:t>
            </a:r>
            <a:endParaRPr lang="zh-CN" altLang="en-US" b="1">
              <a:solidFill>
                <a:srgbClr val="000000"/>
              </a:solidFill>
            </a:endParaRPr>
          </a:p>
          <a:p>
            <a:pPr>
              <a:lnSpc>
                <a:spcPts val="2200"/>
              </a:lnSpc>
            </a:pPr>
            <a:r>
              <a:rPr lang="en-US" altLang="zh-CN" b="1">
                <a:solidFill>
                  <a:srgbClr val="000000"/>
                </a:solidFill>
              </a:rPr>
              <a:t>(2)</a:t>
            </a:r>
            <a:r>
              <a:rPr lang="zh-CN" altLang="en-US" b="1">
                <a:solidFill>
                  <a:srgbClr val="000000"/>
                </a:solidFill>
              </a:rPr>
              <a:t>交通运输业：新建</a:t>
            </a:r>
            <a:r>
              <a:rPr lang="zh-CN" altLang="en-US" b="1">
                <a:solidFill>
                  <a:srgbClr val="FF0000"/>
                </a:solidFill>
              </a:rPr>
              <a:t>宝成</a:t>
            </a:r>
            <a:r>
              <a:rPr lang="zh-CN" altLang="en-US" b="1">
                <a:solidFill>
                  <a:srgbClr val="000000"/>
                </a:solidFill>
              </a:rPr>
              <a:t>、</a:t>
            </a:r>
            <a:r>
              <a:rPr lang="zh-CN" altLang="en-US" b="1">
                <a:solidFill>
                  <a:srgbClr val="FF0000"/>
                </a:solidFill>
              </a:rPr>
              <a:t>鹰厦</a:t>
            </a:r>
            <a:r>
              <a:rPr lang="zh-CN" altLang="en-US" b="1">
                <a:solidFill>
                  <a:srgbClr val="000000"/>
                </a:solidFill>
              </a:rPr>
              <a:t>铁路</a:t>
            </a:r>
            <a:r>
              <a:rPr lang="en-US" altLang="zh-CN" b="1">
                <a:solidFill>
                  <a:srgbClr val="000000"/>
                </a:solidFill>
              </a:rPr>
              <a:t>30</a:t>
            </a:r>
            <a:r>
              <a:rPr lang="zh-CN" altLang="en-US" b="1">
                <a:solidFill>
                  <a:srgbClr val="000000"/>
                </a:solidFill>
              </a:rPr>
              <a:t>余条；</a:t>
            </a:r>
            <a:r>
              <a:rPr lang="zh-CN" altLang="en-US" b="1">
                <a:solidFill>
                  <a:srgbClr val="FF0000"/>
                </a:solidFill>
              </a:rPr>
              <a:t>川藏、青藏、新藏</a:t>
            </a:r>
            <a:r>
              <a:rPr lang="zh-CN" altLang="en-US" b="1">
                <a:solidFill>
                  <a:srgbClr val="000000"/>
                </a:solidFill>
              </a:rPr>
              <a:t>公路相继通车；</a:t>
            </a:r>
            <a:r>
              <a:rPr lang="en-US" altLang="zh-CN" b="1">
                <a:solidFill>
                  <a:srgbClr val="FF0000"/>
                </a:solidFill>
              </a:rPr>
              <a:t>1957</a:t>
            </a:r>
            <a:r>
              <a:rPr lang="zh-CN" altLang="en-US" b="1">
                <a:solidFill>
                  <a:srgbClr val="000000"/>
                </a:solidFill>
              </a:rPr>
              <a:t>年</a:t>
            </a:r>
            <a:r>
              <a:rPr lang="zh-CN" altLang="en-US" b="1">
                <a:solidFill>
                  <a:srgbClr val="FF0000"/>
                </a:solidFill>
              </a:rPr>
              <a:t>武汉长江大桥</a:t>
            </a:r>
            <a:r>
              <a:rPr lang="zh-CN" altLang="en-US" b="1">
                <a:solidFill>
                  <a:srgbClr val="000000"/>
                </a:solidFill>
              </a:rPr>
              <a:t>建成。</a:t>
            </a:r>
            <a:endParaRPr lang="zh-CN" altLang="en-US" b="1">
              <a:solidFill>
                <a:srgbClr val="000000"/>
              </a:solidFill>
            </a:endParaRPr>
          </a:p>
        </p:txBody>
      </p:sp>
      <p:sp>
        <p:nvSpPr>
          <p:cNvPr id="19470" name="矩形 15"/>
          <p:cNvSpPr>
            <a:spLocks noChangeArrowheads="1"/>
          </p:cNvSpPr>
          <p:nvPr/>
        </p:nvSpPr>
        <p:spPr bwMode="auto">
          <a:xfrm>
            <a:off x="755650" y="2852738"/>
            <a:ext cx="17049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ts val="2200"/>
              </a:lnSpc>
            </a:pPr>
            <a:r>
              <a:rPr lang="en-US" altLang="zh-CN" b="1">
                <a:solidFill>
                  <a:srgbClr val="000000"/>
                </a:solidFill>
              </a:rPr>
              <a:t>5</a:t>
            </a:r>
            <a:r>
              <a:rPr lang="zh-CN" altLang="en-US">
                <a:solidFill>
                  <a:srgbClr val="000000"/>
                </a:solidFill>
                <a:latin typeface="MingLiU_HKSCS" panose="02020500000000000000" pitchFamily="18" charset="-120"/>
                <a:ea typeface="MingLiU_HKSCS" panose="02020500000000000000" pitchFamily="18" charset="-120"/>
              </a:rPr>
              <a:t>．</a:t>
            </a:r>
            <a:r>
              <a:rPr lang="zh-CN" altLang="en-US" b="1">
                <a:solidFill>
                  <a:srgbClr val="000000"/>
                </a:solidFill>
              </a:rPr>
              <a:t>主要成就</a:t>
            </a:r>
            <a:r>
              <a:rPr lang="zh-CN" altLang="en-US">
                <a:solidFill>
                  <a:srgbClr val="000000"/>
                </a:solidFill>
              </a:rPr>
              <a:t>：</a:t>
            </a:r>
            <a:endParaRPr lang="zh-CN" altLang="en-US">
              <a:solidFill>
                <a:srgbClr val="000000"/>
              </a:solidFill>
            </a:endParaRPr>
          </a:p>
        </p:txBody>
      </p:sp>
      <p:sp>
        <p:nvSpPr>
          <p:cNvPr id="19471" name="矩形 17"/>
          <p:cNvSpPr>
            <a:spLocks noChangeArrowheads="1"/>
          </p:cNvSpPr>
          <p:nvPr/>
        </p:nvSpPr>
        <p:spPr bwMode="auto">
          <a:xfrm>
            <a:off x="755650" y="3644900"/>
            <a:ext cx="1241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000000"/>
                </a:solidFill>
              </a:rPr>
              <a:t>6</a:t>
            </a:r>
            <a:r>
              <a:rPr lang="zh-CN" altLang="en-US">
                <a:solidFill>
                  <a:srgbClr val="000000"/>
                </a:solidFill>
                <a:latin typeface="MingLiU_HKSCS" panose="02020500000000000000" pitchFamily="18" charset="-120"/>
                <a:ea typeface="MingLiU_HKSCS" panose="02020500000000000000" pitchFamily="18" charset="-120"/>
              </a:rPr>
              <a:t>．</a:t>
            </a:r>
            <a:r>
              <a:rPr lang="zh-CN" altLang="en-US" b="1">
                <a:solidFill>
                  <a:srgbClr val="000000"/>
                </a:solidFill>
              </a:rPr>
              <a:t>意义：</a:t>
            </a:r>
            <a:endParaRPr lang="zh-CN" altLang="en-US" b="1"/>
          </a:p>
        </p:txBody>
      </p:sp>
      <p:sp>
        <p:nvSpPr>
          <p:cNvPr id="6161" name="矩形 18"/>
          <p:cNvSpPr>
            <a:spLocks noChangeArrowheads="1"/>
          </p:cNvSpPr>
          <p:nvPr/>
        </p:nvSpPr>
        <p:spPr bwMode="auto">
          <a:xfrm>
            <a:off x="1763713" y="3644900"/>
            <a:ext cx="612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rPr>
              <a:t>开始</a:t>
            </a:r>
            <a:r>
              <a:rPr lang="zh-CN" altLang="en-US" b="1">
                <a:solidFill>
                  <a:srgbClr val="FF0000"/>
                </a:solidFill>
              </a:rPr>
              <a:t>改变工业落后</a:t>
            </a:r>
            <a:r>
              <a:rPr lang="zh-CN" altLang="en-US" b="1">
                <a:solidFill>
                  <a:srgbClr val="000000"/>
                </a:solidFill>
              </a:rPr>
              <a:t>的面貌</a:t>
            </a:r>
            <a:r>
              <a:rPr lang="zh-CN" altLang="en-US" b="1">
                <a:solidFill>
                  <a:srgbClr val="000000"/>
                </a:solidFill>
                <a:latin typeface="MingLiU_HKSCS" panose="02020500000000000000" pitchFamily="18" charset="-120"/>
                <a:ea typeface="MingLiU_HKSCS" panose="02020500000000000000" pitchFamily="18" charset="-120"/>
              </a:rPr>
              <a:t>，</a:t>
            </a:r>
            <a:r>
              <a:rPr lang="zh-CN" altLang="en-US" b="1">
                <a:solidFill>
                  <a:srgbClr val="000000"/>
                </a:solidFill>
              </a:rPr>
              <a:t>向</a:t>
            </a:r>
            <a:r>
              <a:rPr lang="zh-CN" altLang="en-US" b="1">
                <a:solidFill>
                  <a:srgbClr val="FF0000"/>
                </a:solidFill>
              </a:rPr>
              <a:t>社会主义工业化</a:t>
            </a:r>
            <a:r>
              <a:rPr lang="zh-CN" altLang="en-US" b="1">
                <a:solidFill>
                  <a:srgbClr val="000000"/>
                </a:solidFill>
              </a:rPr>
              <a:t>迈进。</a:t>
            </a:r>
            <a:endParaRPr lang="zh-CN" altLang="en-US" b="1"/>
          </a:p>
        </p:txBody>
      </p:sp>
      <p:sp>
        <p:nvSpPr>
          <p:cNvPr id="19473" name="矩形 19"/>
          <p:cNvSpPr>
            <a:spLocks noChangeArrowheads="1"/>
          </p:cNvSpPr>
          <p:nvPr/>
        </p:nvSpPr>
        <p:spPr bwMode="auto">
          <a:xfrm>
            <a:off x="1331913" y="3860800"/>
            <a:ext cx="18002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66700" algn="just">
              <a:lnSpc>
                <a:spcPct val="150000"/>
              </a:lnSpc>
            </a:pPr>
            <a:r>
              <a:rPr lang="en-US" altLang="zh-CN">
                <a:solidFill>
                  <a:srgbClr val="000000"/>
                </a:solidFill>
              </a:rPr>
              <a:t>(1)</a:t>
            </a:r>
            <a:r>
              <a:rPr lang="zh-CN" altLang="en-US" b="1">
                <a:solidFill>
                  <a:srgbClr val="000000"/>
                </a:solidFill>
              </a:rPr>
              <a:t>时间地点</a:t>
            </a:r>
            <a:r>
              <a:rPr lang="zh-CN" altLang="en-US">
                <a:solidFill>
                  <a:srgbClr val="000000"/>
                </a:solidFill>
              </a:rPr>
              <a:t>：</a:t>
            </a:r>
            <a:endParaRPr lang="zh-CN" altLang="en-US">
              <a:solidFill>
                <a:srgbClr val="000000"/>
              </a:solidFill>
            </a:endParaRPr>
          </a:p>
        </p:txBody>
      </p:sp>
      <p:sp>
        <p:nvSpPr>
          <p:cNvPr id="19474" name="矩形 20"/>
          <p:cNvSpPr>
            <a:spLocks noChangeArrowheads="1"/>
          </p:cNvSpPr>
          <p:nvPr/>
        </p:nvSpPr>
        <p:spPr bwMode="auto">
          <a:xfrm>
            <a:off x="323850" y="4271963"/>
            <a:ext cx="73977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solidFill>
                  <a:srgbClr val="000000"/>
                </a:solidFill>
                <a:latin typeface="黑体" panose="02010609060101010101" pitchFamily="49" charset="-122"/>
                <a:ea typeface="黑体" panose="02010609060101010101" pitchFamily="49" charset="-122"/>
              </a:rPr>
              <a:t>人民代表大会制度的确立</a:t>
            </a:r>
            <a:endParaRPr lang="zh-CN" altLang="en-US" b="1">
              <a:solidFill>
                <a:srgbClr val="000000"/>
              </a:solidFill>
            </a:endParaRPr>
          </a:p>
        </p:txBody>
      </p:sp>
      <p:sp>
        <p:nvSpPr>
          <p:cNvPr id="19475" name="矩形 21"/>
          <p:cNvSpPr>
            <a:spLocks noChangeArrowheads="1"/>
          </p:cNvSpPr>
          <p:nvPr/>
        </p:nvSpPr>
        <p:spPr bwMode="auto">
          <a:xfrm>
            <a:off x="1042988" y="4292600"/>
            <a:ext cx="7207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2200"/>
              </a:lnSpc>
            </a:pPr>
            <a:r>
              <a:rPr lang="zh-CN" altLang="en-US" b="1"/>
              <a:t>第一届人大</a:t>
            </a:r>
            <a:endParaRPr lang="zh-CN" altLang="en-US" b="1"/>
          </a:p>
        </p:txBody>
      </p:sp>
      <p:sp>
        <p:nvSpPr>
          <p:cNvPr id="6166" name="矩形 23"/>
          <p:cNvSpPr>
            <a:spLocks noChangeArrowheads="1"/>
          </p:cNvSpPr>
          <p:nvPr/>
        </p:nvSpPr>
        <p:spPr bwMode="auto">
          <a:xfrm>
            <a:off x="2981325" y="3860800"/>
            <a:ext cx="31861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266700" algn="just">
              <a:lnSpc>
                <a:spcPct val="150000"/>
              </a:lnSpc>
            </a:pPr>
            <a:r>
              <a:rPr lang="en-US" altLang="zh-CN" b="1">
                <a:solidFill>
                  <a:srgbClr val="FF0000"/>
                </a:solidFill>
              </a:rPr>
              <a:t>1954</a:t>
            </a:r>
            <a:r>
              <a:rPr lang="zh-CN" altLang="en-US" b="1">
                <a:solidFill>
                  <a:srgbClr val="FF0000"/>
                </a:solidFill>
              </a:rPr>
              <a:t>年</a:t>
            </a:r>
            <a:r>
              <a:rPr lang="en-US" altLang="zh-CN" b="1">
                <a:solidFill>
                  <a:srgbClr val="000000"/>
                </a:solidFill>
              </a:rPr>
              <a:t>9</a:t>
            </a:r>
            <a:r>
              <a:rPr lang="zh-CN" altLang="en-US" b="1">
                <a:solidFill>
                  <a:srgbClr val="000000"/>
                </a:solidFill>
              </a:rPr>
              <a:t>月</a:t>
            </a:r>
            <a:r>
              <a:rPr lang="zh-CN" altLang="en-US" b="1">
                <a:solidFill>
                  <a:srgbClr val="000000"/>
                </a:solidFill>
                <a:latin typeface="MingLiU_HKSCS" panose="02020500000000000000" pitchFamily="18" charset="-120"/>
                <a:ea typeface="MingLiU_HKSCS" panose="02020500000000000000" pitchFamily="18" charset="-120"/>
              </a:rPr>
              <a:t>，</a:t>
            </a:r>
            <a:r>
              <a:rPr lang="zh-CN" altLang="en-US" b="1">
                <a:solidFill>
                  <a:srgbClr val="000000"/>
                </a:solidFill>
              </a:rPr>
              <a:t>在</a:t>
            </a:r>
            <a:r>
              <a:rPr lang="zh-CN" altLang="en-US" b="1">
                <a:solidFill>
                  <a:srgbClr val="FF0000"/>
                </a:solidFill>
              </a:rPr>
              <a:t>北京</a:t>
            </a:r>
            <a:r>
              <a:rPr lang="zh-CN" altLang="en-US" b="1">
                <a:solidFill>
                  <a:srgbClr val="000000"/>
                </a:solidFill>
              </a:rPr>
              <a:t>召开。</a:t>
            </a:r>
            <a:endParaRPr lang="zh-CN" altLang="en-US" b="1">
              <a:solidFill>
                <a:srgbClr val="000000"/>
              </a:solidFill>
            </a:endParaRPr>
          </a:p>
        </p:txBody>
      </p:sp>
      <p:sp>
        <p:nvSpPr>
          <p:cNvPr id="6167" name="矩形 368641"/>
          <p:cNvSpPr>
            <a:spLocks noChangeArrowheads="1"/>
          </p:cNvSpPr>
          <p:nvPr/>
        </p:nvSpPr>
        <p:spPr bwMode="auto">
          <a:xfrm>
            <a:off x="2627313" y="4221163"/>
            <a:ext cx="651668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ts val="2200"/>
              </a:lnSpc>
            </a:pPr>
            <a:r>
              <a:rPr lang="zh-CN" altLang="en-US" b="1">
                <a:solidFill>
                  <a:srgbClr val="00B050"/>
                </a:solidFill>
              </a:rPr>
              <a:t>①大会制定了</a:t>
            </a:r>
            <a:r>
              <a:rPr lang="en-US" altLang="zh-CN" b="1">
                <a:solidFill>
                  <a:srgbClr val="00B050"/>
                </a:solidFill>
              </a:rPr>
              <a:t>《</a:t>
            </a:r>
            <a:r>
              <a:rPr lang="zh-CN" altLang="en-US" b="1">
                <a:solidFill>
                  <a:srgbClr val="00B050"/>
                </a:solidFill>
              </a:rPr>
              <a:t>中华人民共和国宪法</a:t>
            </a:r>
            <a:r>
              <a:rPr lang="en-US" altLang="zh-CN" b="1">
                <a:solidFill>
                  <a:srgbClr val="00B050"/>
                </a:solidFill>
              </a:rPr>
              <a:t>》</a:t>
            </a:r>
            <a:r>
              <a:rPr lang="zh-CN" altLang="en-US" b="1">
                <a:solidFill>
                  <a:srgbClr val="00B050"/>
                </a:solidFill>
              </a:rPr>
              <a:t>。</a:t>
            </a:r>
            <a:endParaRPr lang="zh-CN" altLang="en-US" b="1">
              <a:solidFill>
                <a:srgbClr val="00B050"/>
              </a:solidFill>
            </a:endParaRPr>
          </a:p>
          <a:p>
            <a:pPr>
              <a:lnSpc>
                <a:spcPts val="2200"/>
              </a:lnSpc>
            </a:pPr>
            <a:r>
              <a:rPr lang="en-US" altLang="zh-CN" b="1">
                <a:solidFill>
                  <a:srgbClr val="00B050"/>
                </a:solidFill>
              </a:rPr>
              <a:t>a</a:t>
            </a:r>
            <a:r>
              <a:rPr lang="zh-CN" altLang="en-US" b="1">
                <a:solidFill>
                  <a:srgbClr val="00B050"/>
                </a:solidFill>
                <a:latin typeface="MingLiU_HKSCS" panose="02020500000000000000" pitchFamily="18" charset="-120"/>
                <a:ea typeface="MingLiU_HKSCS" panose="02020500000000000000" pitchFamily="18" charset="-120"/>
              </a:rPr>
              <a:t>．</a:t>
            </a:r>
            <a:r>
              <a:rPr lang="zh-CN" altLang="en-US" b="1">
                <a:solidFill>
                  <a:srgbClr val="00B050"/>
                </a:solidFill>
              </a:rPr>
              <a:t>性质：我国第一部</a:t>
            </a:r>
            <a:r>
              <a:rPr lang="zh-CN" altLang="en-US" b="1">
                <a:solidFill>
                  <a:srgbClr val="FF0000"/>
                </a:solidFill>
              </a:rPr>
              <a:t>社会主义类型</a:t>
            </a:r>
            <a:r>
              <a:rPr lang="zh-CN" altLang="en-US" b="1">
                <a:solidFill>
                  <a:srgbClr val="00B050"/>
                </a:solidFill>
                <a:latin typeface="MingLiU_HKSCS" panose="02020500000000000000" pitchFamily="18" charset="-120"/>
                <a:ea typeface="MingLiU_HKSCS" panose="02020500000000000000" pitchFamily="18" charset="-120"/>
              </a:rPr>
              <a:t>，</a:t>
            </a:r>
            <a:r>
              <a:rPr lang="zh-CN" altLang="en-US" b="1">
                <a:solidFill>
                  <a:srgbClr val="00B050"/>
                </a:solidFill>
              </a:rPr>
              <a:t>真正反映</a:t>
            </a:r>
            <a:r>
              <a:rPr lang="zh-CN" altLang="en-US" b="1">
                <a:solidFill>
                  <a:srgbClr val="FF0000"/>
                </a:solidFill>
              </a:rPr>
              <a:t>人民利益</a:t>
            </a:r>
            <a:r>
              <a:rPr lang="zh-CN" altLang="en-US" b="1">
                <a:solidFill>
                  <a:srgbClr val="00B050"/>
                </a:solidFill>
              </a:rPr>
              <a:t>的。</a:t>
            </a:r>
            <a:endParaRPr lang="zh-CN" altLang="en-US" b="1">
              <a:solidFill>
                <a:srgbClr val="00B050"/>
              </a:solidFill>
            </a:endParaRPr>
          </a:p>
          <a:p>
            <a:pPr>
              <a:lnSpc>
                <a:spcPts val="2200"/>
              </a:lnSpc>
            </a:pPr>
            <a:r>
              <a:rPr lang="en-US" altLang="zh-CN" b="1">
                <a:solidFill>
                  <a:srgbClr val="00B050"/>
                </a:solidFill>
              </a:rPr>
              <a:t>b</a:t>
            </a:r>
            <a:r>
              <a:rPr lang="zh-CN" altLang="en-US" b="1">
                <a:solidFill>
                  <a:srgbClr val="00B050"/>
                </a:solidFill>
                <a:latin typeface="MingLiU_HKSCS" panose="02020500000000000000" pitchFamily="18" charset="-120"/>
                <a:ea typeface="MingLiU_HKSCS" panose="02020500000000000000" pitchFamily="18" charset="-120"/>
              </a:rPr>
              <a:t>．</a:t>
            </a:r>
            <a:r>
              <a:rPr lang="zh-CN" altLang="en-US" b="1">
                <a:solidFill>
                  <a:srgbClr val="00B050"/>
                </a:solidFill>
              </a:rPr>
              <a:t>内容：全国人民代表大会是</a:t>
            </a:r>
            <a:r>
              <a:rPr lang="zh-CN" altLang="en-US" b="1">
                <a:solidFill>
                  <a:srgbClr val="FF0000"/>
                </a:solidFill>
              </a:rPr>
              <a:t>最高国家权力</a:t>
            </a:r>
            <a:r>
              <a:rPr lang="zh-CN" altLang="en-US" b="1">
                <a:solidFill>
                  <a:srgbClr val="00B050"/>
                </a:solidFill>
              </a:rPr>
              <a:t>机关</a:t>
            </a:r>
            <a:r>
              <a:rPr lang="zh-CN" altLang="en-US" b="1">
                <a:solidFill>
                  <a:srgbClr val="00B050"/>
                </a:solidFill>
                <a:latin typeface="MingLiU_HKSCS" panose="02020500000000000000" pitchFamily="18" charset="-120"/>
                <a:ea typeface="MingLiU_HKSCS" panose="02020500000000000000" pitchFamily="18" charset="-120"/>
              </a:rPr>
              <a:t>，</a:t>
            </a:r>
            <a:r>
              <a:rPr lang="zh-CN" altLang="en-US" b="1">
                <a:solidFill>
                  <a:srgbClr val="00B050"/>
                </a:solidFill>
              </a:rPr>
              <a:t>以国家根本大法的形式确定了人民代表大会制度。</a:t>
            </a:r>
            <a:endParaRPr lang="zh-CN" altLang="en-US" b="1">
              <a:solidFill>
                <a:srgbClr val="00B050"/>
              </a:solidFill>
            </a:endParaRPr>
          </a:p>
          <a:p>
            <a:pPr>
              <a:lnSpc>
                <a:spcPts val="2200"/>
              </a:lnSpc>
            </a:pPr>
            <a:r>
              <a:rPr lang="zh-CN" altLang="en-US" b="1">
                <a:solidFill>
                  <a:srgbClr val="00B050"/>
                </a:solidFill>
              </a:rPr>
              <a:t>②</a:t>
            </a:r>
            <a:r>
              <a:rPr lang="zh-CN" altLang="en-US" b="1">
                <a:solidFill>
                  <a:srgbClr val="FF0000"/>
                </a:solidFill>
              </a:rPr>
              <a:t>毛泽东</a:t>
            </a:r>
            <a:r>
              <a:rPr lang="zh-CN" altLang="en-US" b="1">
                <a:solidFill>
                  <a:srgbClr val="00B050"/>
                </a:solidFill>
              </a:rPr>
              <a:t>为主席</a:t>
            </a:r>
            <a:r>
              <a:rPr lang="zh-CN" altLang="en-US" b="1">
                <a:solidFill>
                  <a:srgbClr val="00B050"/>
                </a:solidFill>
                <a:latin typeface="MingLiU_HKSCS" panose="02020500000000000000" pitchFamily="18" charset="-120"/>
                <a:ea typeface="MingLiU_HKSCS" panose="02020500000000000000" pitchFamily="18" charset="-120"/>
              </a:rPr>
              <a:t>，</a:t>
            </a:r>
            <a:r>
              <a:rPr lang="zh-CN" altLang="en-US" b="1">
                <a:solidFill>
                  <a:srgbClr val="FF0000"/>
                </a:solidFill>
              </a:rPr>
              <a:t>朱德</a:t>
            </a:r>
            <a:r>
              <a:rPr lang="zh-CN" altLang="en-US" b="1">
                <a:solidFill>
                  <a:srgbClr val="00B050"/>
                </a:solidFill>
              </a:rPr>
              <a:t>为副主席</a:t>
            </a:r>
            <a:r>
              <a:rPr lang="zh-CN" altLang="en-US" b="1">
                <a:solidFill>
                  <a:srgbClr val="00B050"/>
                </a:solidFill>
                <a:latin typeface="MingLiU_HKSCS" panose="02020500000000000000" pitchFamily="18" charset="-120"/>
                <a:ea typeface="MingLiU_HKSCS" panose="02020500000000000000" pitchFamily="18" charset="-120"/>
              </a:rPr>
              <a:t>，</a:t>
            </a:r>
            <a:r>
              <a:rPr lang="zh-CN" altLang="en-US" b="1">
                <a:solidFill>
                  <a:srgbClr val="FF0000"/>
                </a:solidFill>
              </a:rPr>
              <a:t>刘少奇</a:t>
            </a:r>
            <a:r>
              <a:rPr lang="zh-CN" altLang="en-US" b="1">
                <a:solidFill>
                  <a:srgbClr val="00B050"/>
                </a:solidFill>
              </a:rPr>
              <a:t>为第一届人大常务委员长；</a:t>
            </a:r>
            <a:r>
              <a:rPr lang="zh-CN" altLang="en-US" b="1">
                <a:solidFill>
                  <a:srgbClr val="FF0000"/>
                </a:solidFill>
              </a:rPr>
              <a:t>周恩来</a:t>
            </a:r>
            <a:r>
              <a:rPr lang="zh-CN" altLang="en-US" b="1">
                <a:solidFill>
                  <a:srgbClr val="00B050"/>
                </a:solidFill>
              </a:rPr>
              <a:t>为国务院总理。</a:t>
            </a:r>
            <a:endParaRPr lang="zh-CN" altLang="en-US" b="1">
              <a:solidFill>
                <a:srgbClr val="00B050"/>
              </a:solidFill>
            </a:endParaRPr>
          </a:p>
        </p:txBody>
      </p:sp>
      <p:sp>
        <p:nvSpPr>
          <p:cNvPr id="19478" name="矩形 25"/>
          <p:cNvSpPr>
            <a:spLocks noChangeArrowheads="1"/>
          </p:cNvSpPr>
          <p:nvPr/>
        </p:nvSpPr>
        <p:spPr bwMode="auto">
          <a:xfrm>
            <a:off x="1330325" y="4437063"/>
            <a:ext cx="12017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266700" algn="just">
              <a:lnSpc>
                <a:spcPct val="150000"/>
              </a:lnSpc>
            </a:pPr>
            <a:r>
              <a:rPr lang="en-US" altLang="zh-CN">
                <a:solidFill>
                  <a:srgbClr val="00B050"/>
                </a:solidFill>
              </a:rPr>
              <a:t>(2)</a:t>
            </a:r>
            <a:r>
              <a:rPr lang="zh-CN" altLang="en-US" b="1">
                <a:solidFill>
                  <a:srgbClr val="00B050"/>
                </a:solidFill>
              </a:rPr>
              <a:t>内容</a:t>
            </a:r>
            <a:endParaRPr lang="zh-CN" altLang="en-US" b="1">
              <a:solidFill>
                <a:srgbClr val="00B050"/>
              </a:solidFill>
            </a:endParaRPr>
          </a:p>
        </p:txBody>
      </p:sp>
      <p:sp>
        <p:nvSpPr>
          <p:cNvPr id="19479" name="矩形 370689"/>
          <p:cNvSpPr>
            <a:spLocks noChangeArrowheads="1"/>
          </p:cNvSpPr>
          <p:nvPr/>
        </p:nvSpPr>
        <p:spPr bwMode="auto">
          <a:xfrm>
            <a:off x="1692275" y="5934075"/>
            <a:ext cx="1584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lgn="just">
              <a:lnSpc>
                <a:spcPct val="150000"/>
              </a:lnSpc>
            </a:pPr>
            <a:r>
              <a:rPr lang="en-US" altLang="zh-CN" b="1">
                <a:solidFill>
                  <a:srgbClr val="000000"/>
                </a:solidFill>
              </a:rPr>
              <a:t>(1)</a:t>
            </a:r>
            <a:r>
              <a:rPr lang="zh-CN" altLang="en-US" b="1">
                <a:solidFill>
                  <a:srgbClr val="000000"/>
                </a:solidFill>
              </a:rPr>
              <a:t>形成</a:t>
            </a:r>
            <a:r>
              <a:rPr lang="zh-CN" altLang="en-US">
                <a:solidFill>
                  <a:srgbClr val="000000"/>
                </a:solidFill>
              </a:rPr>
              <a:t>：</a:t>
            </a:r>
            <a:endParaRPr lang="zh-CN" altLang="en-US">
              <a:solidFill>
                <a:srgbClr val="000000"/>
              </a:solidFill>
            </a:endParaRPr>
          </a:p>
          <a:p>
            <a:pPr indent="266700" algn="just">
              <a:lnSpc>
                <a:spcPct val="150000"/>
              </a:lnSpc>
            </a:pPr>
            <a:r>
              <a:rPr lang="en-US" altLang="zh-CN" b="1">
                <a:solidFill>
                  <a:srgbClr val="000000"/>
                </a:solidFill>
              </a:rPr>
              <a:t>(2)</a:t>
            </a:r>
            <a:r>
              <a:rPr lang="zh-CN" altLang="en-US" b="1">
                <a:solidFill>
                  <a:srgbClr val="000000"/>
                </a:solidFill>
              </a:rPr>
              <a:t>影响</a:t>
            </a:r>
            <a:r>
              <a:rPr lang="zh-CN" altLang="en-US">
                <a:solidFill>
                  <a:srgbClr val="000000"/>
                </a:solidFill>
              </a:rPr>
              <a:t>：</a:t>
            </a:r>
            <a:endParaRPr lang="zh-CN" altLang="en-US">
              <a:solidFill>
                <a:srgbClr val="000000"/>
              </a:solidFill>
            </a:endParaRPr>
          </a:p>
        </p:txBody>
      </p:sp>
      <p:sp>
        <p:nvSpPr>
          <p:cNvPr id="19480" name="左大括号 2"/>
          <p:cNvSpPr/>
          <p:nvPr/>
        </p:nvSpPr>
        <p:spPr bwMode="auto">
          <a:xfrm>
            <a:off x="684213" y="476250"/>
            <a:ext cx="215900" cy="3457575"/>
          </a:xfrm>
          <a:prstGeom prst="leftBrace">
            <a:avLst>
              <a:gd name="adj1" fmla="val 8230"/>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000">
              <a:latin typeface="宋体" panose="02010600030101010101" pitchFamily="2" charset="-122"/>
            </a:endParaRPr>
          </a:p>
        </p:txBody>
      </p:sp>
      <p:sp>
        <p:nvSpPr>
          <p:cNvPr id="19481" name="左大括号 2"/>
          <p:cNvSpPr/>
          <p:nvPr/>
        </p:nvSpPr>
        <p:spPr bwMode="auto">
          <a:xfrm>
            <a:off x="1619250" y="404813"/>
            <a:ext cx="128588" cy="557212"/>
          </a:xfrm>
          <a:prstGeom prst="leftBrace">
            <a:avLst>
              <a:gd name="adj1" fmla="val 8306"/>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000">
              <a:latin typeface="宋体" panose="02010600030101010101" pitchFamily="2" charset="-122"/>
            </a:endParaRPr>
          </a:p>
        </p:txBody>
      </p:sp>
      <p:sp>
        <p:nvSpPr>
          <p:cNvPr id="19482" name="左大括号 2"/>
          <p:cNvSpPr/>
          <p:nvPr/>
        </p:nvSpPr>
        <p:spPr bwMode="auto">
          <a:xfrm>
            <a:off x="1692275" y="1628775"/>
            <a:ext cx="287338" cy="557213"/>
          </a:xfrm>
          <a:prstGeom prst="leftBrace">
            <a:avLst>
              <a:gd name="adj1" fmla="val 8323"/>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000">
              <a:latin typeface="宋体" panose="02010600030101010101" pitchFamily="2" charset="-122"/>
            </a:endParaRPr>
          </a:p>
        </p:txBody>
      </p:sp>
      <p:sp>
        <p:nvSpPr>
          <p:cNvPr id="19483" name="左大括号 2"/>
          <p:cNvSpPr/>
          <p:nvPr/>
        </p:nvSpPr>
        <p:spPr bwMode="auto">
          <a:xfrm>
            <a:off x="2051050" y="2492375"/>
            <a:ext cx="144463" cy="1152525"/>
          </a:xfrm>
          <a:prstGeom prst="leftBrace">
            <a:avLst>
              <a:gd name="adj1" fmla="val 32651"/>
              <a:gd name="adj2" fmla="val 4731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000">
              <a:latin typeface="宋体" panose="02010600030101010101" pitchFamily="2" charset="-122"/>
            </a:endParaRPr>
          </a:p>
        </p:txBody>
      </p:sp>
      <p:sp>
        <p:nvSpPr>
          <p:cNvPr id="19484" name="左大括号 2"/>
          <p:cNvSpPr/>
          <p:nvPr/>
        </p:nvSpPr>
        <p:spPr bwMode="auto">
          <a:xfrm>
            <a:off x="755650" y="4221163"/>
            <a:ext cx="360363" cy="2447925"/>
          </a:xfrm>
          <a:prstGeom prst="leftBrace">
            <a:avLst>
              <a:gd name="adj1" fmla="val 8271"/>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000">
              <a:latin typeface="宋体" panose="02010600030101010101" pitchFamily="2" charset="-122"/>
            </a:endParaRPr>
          </a:p>
        </p:txBody>
      </p:sp>
      <p:sp>
        <p:nvSpPr>
          <p:cNvPr id="19485" name="左大括号 2"/>
          <p:cNvSpPr/>
          <p:nvPr/>
        </p:nvSpPr>
        <p:spPr bwMode="auto">
          <a:xfrm>
            <a:off x="2484438" y="4365625"/>
            <a:ext cx="142875" cy="1150938"/>
          </a:xfrm>
          <a:prstGeom prst="leftBrace">
            <a:avLst>
              <a:gd name="adj1" fmla="val 32968"/>
              <a:gd name="adj2" fmla="val 4731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000">
              <a:latin typeface="宋体" panose="02010600030101010101" pitchFamily="2" charset="-122"/>
            </a:endParaRPr>
          </a:p>
        </p:txBody>
      </p:sp>
      <p:sp>
        <p:nvSpPr>
          <p:cNvPr id="19486" name="矩形 31"/>
          <p:cNvSpPr>
            <a:spLocks noChangeArrowheads="1"/>
          </p:cNvSpPr>
          <p:nvPr/>
        </p:nvSpPr>
        <p:spPr bwMode="auto">
          <a:xfrm>
            <a:off x="971550" y="5657850"/>
            <a:ext cx="86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t>人民代表大会制度</a:t>
            </a:r>
            <a:endParaRPr lang="zh-CN" altLang="en-US" b="1"/>
          </a:p>
        </p:txBody>
      </p:sp>
      <p:sp>
        <p:nvSpPr>
          <p:cNvPr id="19487" name="左大括号 2"/>
          <p:cNvSpPr/>
          <p:nvPr/>
        </p:nvSpPr>
        <p:spPr bwMode="auto">
          <a:xfrm>
            <a:off x="1547813" y="4005263"/>
            <a:ext cx="215900" cy="936625"/>
          </a:xfrm>
          <a:prstGeom prst="leftBrace">
            <a:avLst>
              <a:gd name="adj1" fmla="val 32798"/>
              <a:gd name="adj2" fmla="val 4731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000">
              <a:latin typeface="宋体" panose="02010600030101010101" pitchFamily="2" charset="-122"/>
            </a:endParaRPr>
          </a:p>
        </p:txBody>
      </p:sp>
      <p:sp>
        <p:nvSpPr>
          <p:cNvPr id="19488" name="左大括号 2"/>
          <p:cNvSpPr/>
          <p:nvPr/>
        </p:nvSpPr>
        <p:spPr bwMode="auto">
          <a:xfrm>
            <a:off x="1547813" y="6092825"/>
            <a:ext cx="360362" cy="765175"/>
          </a:xfrm>
          <a:prstGeom prst="leftBrace">
            <a:avLst>
              <a:gd name="adj1" fmla="val 32755"/>
              <a:gd name="adj2" fmla="val 4731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000">
              <a:latin typeface="宋体" panose="02010600030101010101" pitchFamily="2" charset="-122"/>
            </a:endParaRPr>
          </a:p>
        </p:txBody>
      </p:sp>
      <p:sp>
        <p:nvSpPr>
          <p:cNvPr id="36" name="矩形 35"/>
          <p:cNvSpPr>
            <a:spLocks noChangeArrowheads="1"/>
          </p:cNvSpPr>
          <p:nvPr/>
        </p:nvSpPr>
        <p:spPr bwMode="auto">
          <a:xfrm>
            <a:off x="2916238" y="6021388"/>
            <a:ext cx="3646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rPr>
              <a:t>第一届全国人民代表大会的召开。</a:t>
            </a:r>
            <a:endParaRPr lang="zh-CN" altLang="en-US" b="1"/>
          </a:p>
        </p:txBody>
      </p:sp>
      <p:sp>
        <p:nvSpPr>
          <p:cNvPr id="38" name="矩形 37"/>
          <p:cNvSpPr>
            <a:spLocks noChangeArrowheads="1"/>
          </p:cNvSpPr>
          <p:nvPr/>
        </p:nvSpPr>
        <p:spPr bwMode="auto">
          <a:xfrm>
            <a:off x="2836863" y="6396038"/>
            <a:ext cx="633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rPr>
              <a:t>我国的根本</a:t>
            </a:r>
            <a:r>
              <a:rPr lang="zh-CN" altLang="en-US" b="1">
                <a:solidFill>
                  <a:srgbClr val="FF0000"/>
                </a:solidFill>
              </a:rPr>
              <a:t>政治制度</a:t>
            </a:r>
            <a:r>
              <a:rPr lang="zh-CN" altLang="en-US" b="1">
                <a:solidFill>
                  <a:srgbClr val="000000"/>
                </a:solidFill>
                <a:latin typeface="MingLiU_HKSCS" panose="02020500000000000000" pitchFamily="18" charset="-120"/>
                <a:ea typeface="MingLiU_HKSCS" panose="02020500000000000000" pitchFamily="18" charset="-120"/>
              </a:rPr>
              <a:t>，</a:t>
            </a:r>
            <a:r>
              <a:rPr lang="zh-CN" altLang="en-US" b="1">
                <a:solidFill>
                  <a:srgbClr val="000000"/>
                </a:solidFill>
              </a:rPr>
              <a:t>为社会主义</a:t>
            </a:r>
            <a:r>
              <a:rPr lang="zh-CN" altLang="en-US" b="1">
                <a:solidFill>
                  <a:srgbClr val="FF0000"/>
                </a:solidFill>
              </a:rPr>
              <a:t>民主政治</a:t>
            </a:r>
            <a:r>
              <a:rPr lang="zh-CN" altLang="en-US" b="1">
                <a:solidFill>
                  <a:srgbClr val="000000"/>
                </a:solidFill>
              </a:rPr>
              <a:t>建设奠定了基础</a:t>
            </a: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additive="base">
                                        <p:cTn id="7" dur="500" fill="hold"/>
                                        <p:tgtEl>
                                          <p:spTgt spid="6151"/>
                                        </p:tgtEl>
                                        <p:attrNameLst>
                                          <p:attrName>ppt_x</p:attrName>
                                        </p:attrNameLst>
                                      </p:cBhvr>
                                      <p:tavLst>
                                        <p:tav tm="0">
                                          <p:val>
                                            <p:strVal val="#ppt_x"/>
                                          </p:val>
                                        </p:tav>
                                        <p:tav tm="100000">
                                          <p:val>
                                            <p:strVal val="#ppt_x"/>
                                          </p:val>
                                        </p:tav>
                                      </p:tavLst>
                                    </p:anim>
                                    <p:anim calcmode="lin" valueType="num">
                                      <p:cBhvr additive="base">
                                        <p:cTn id="8"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153"/>
                                        </p:tgtEl>
                                        <p:attrNameLst>
                                          <p:attrName>style.visibility</p:attrName>
                                        </p:attrNameLst>
                                      </p:cBhvr>
                                      <p:to>
                                        <p:strVal val="visible"/>
                                      </p:to>
                                    </p:set>
                                    <p:animEffect transition="in" filter="blinds(horizontal)">
                                      <p:cBhvr>
                                        <p:cTn id="13" dur="500"/>
                                        <p:tgtEl>
                                          <p:spTgt spid="615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55"/>
                                        </p:tgtEl>
                                        <p:attrNameLst>
                                          <p:attrName>style.visibility</p:attrName>
                                        </p:attrNameLst>
                                      </p:cBhvr>
                                      <p:to>
                                        <p:strVal val="visible"/>
                                      </p:to>
                                    </p:set>
                                    <p:animEffect transition="in" filter="blinds(horizontal)">
                                      <p:cBhvr>
                                        <p:cTn id="18" dur="500"/>
                                        <p:tgtEl>
                                          <p:spTgt spid="615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156"/>
                                        </p:tgtEl>
                                        <p:attrNameLst>
                                          <p:attrName>style.visibility</p:attrName>
                                        </p:attrNameLst>
                                      </p:cBhvr>
                                      <p:to>
                                        <p:strVal val="visible"/>
                                      </p:to>
                                    </p:set>
                                    <p:animEffect transition="in" filter="blinds(horizontal)">
                                      <p:cBhvr>
                                        <p:cTn id="23" dur="500"/>
                                        <p:tgtEl>
                                          <p:spTgt spid="615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158"/>
                                        </p:tgtEl>
                                        <p:attrNameLst>
                                          <p:attrName>style.visibility</p:attrName>
                                        </p:attrNameLst>
                                      </p:cBhvr>
                                      <p:to>
                                        <p:strVal val="visible"/>
                                      </p:to>
                                    </p:set>
                                    <p:animEffect transition="in" filter="blinds(horizontal)">
                                      <p:cBhvr>
                                        <p:cTn id="28" dur="500"/>
                                        <p:tgtEl>
                                          <p:spTgt spid="615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161"/>
                                        </p:tgtEl>
                                        <p:attrNameLst>
                                          <p:attrName>style.visibility</p:attrName>
                                        </p:attrNameLst>
                                      </p:cBhvr>
                                      <p:to>
                                        <p:strVal val="visible"/>
                                      </p:to>
                                    </p:set>
                                    <p:animEffect transition="in" filter="blinds(horizontal)">
                                      <p:cBhvr>
                                        <p:cTn id="33" dur="500"/>
                                        <p:tgtEl>
                                          <p:spTgt spid="616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166"/>
                                        </p:tgtEl>
                                        <p:attrNameLst>
                                          <p:attrName>style.visibility</p:attrName>
                                        </p:attrNameLst>
                                      </p:cBhvr>
                                      <p:to>
                                        <p:strVal val="visible"/>
                                      </p:to>
                                    </p:set>
                                    <p:animEffect transition="in" filter="blinds(horizontal)">
                                      <p:cBhvr>
                                        <p:cTn id="38" dur="500"/>
                                        <p:tgtEl>
                                          <p:spTgt spid="616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167"/>
                                        </p:tgtEl>
                                        <p:attrNameLst>
                                          <p:attrName>style.visibility</p:attrName>
                                        </p:attrNameLst>
                                      </p:cBhvr>
                                      <p:to>
                                        <p:strVal val="visible"/>
                                      </p:to>
                                    </p:set>
                                    <p:animEffect transition="in" filter="blinds(horizontal)">
                                      <p:cBhvr>
                                        <p:cTn id="43" dur="500"/>
                                        <p:tgtEl>
                                          <p:spTgt spid="616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blinds(horizontal)">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linds(horizontal)">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3" grpId="0"/>
      <p:bldP spid="6155" grpId="0"/>
      <p:bldP spid="6156" grpId="0"/>
      <p:bldP spid="6158" grpId="0"/>
      <p:bldP spid="6161" grpId="0"/>
      <p:bldP spid="6166" grpId="0"/>
      <p:bldP spid="6167" grpId="0"/>
      <p:bldP spid="36"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8"/>
          <p:cNvSpPr>
            <a:spLocks noChangeArrowheads="1"/>
          </p:cNvSpPr>
          <p:nvPr/>
        </p:nvSpPr>
        <p:spPr bwMode="auto">
          <a:xfrm>
            <a:off x="2286000" y="1266825"/>
            <a:ext cx="3097213" cy="404813"/>
          </a:xfrm>
          <a:prstGeom prst="rect">
            <a:avLst/>
          </a:prstGeom>
          <a:noFill/>
          <a:ln w="9525">
            <a:noFill/>
            <a:miter lim="800000"/>
          </a:ln>
        </p:spPr>
        <p:txBody>
          <a:bodyPr>
            <a:spAutoFit/>
          </a:bodyPr>
          <a:lstStyle/>
          <a:p>
            <a:pPr>
              <a:lnSpc>
                <a:spcPct val="85000"/>
              </a:lnSpc>
              <a:buFontTx/>
              <a:buNone/>
              <a:defRPr/>
            </a:pPr>
            <a:r>
              <a:rPr lang="en-US" sz="2400" b="1" dirty="0">
                <a:solidFill>
                  <a:srgbClr val="000000"/>
                </a:solidFill>
                <a:effectLst>
                  <a:outerShdw blurRad="38100" dist="38100" dir="2700000" algn="tl">
                    <a:srgbClr val="C0C0C0"/>
                  </a:outerShdw>
                </a:effectLst>
                <a:latin typeface="宋体" panose="02010600030101010101" pitchFamily="2" charset="-122"/>
              </a:rPr>
              <a:t>                                   </a:t>
            </a:r>
            <a:endParaRPr lang="en-US" sz="2400" b="1" dirty="0">
              <a:solidFill>
                <a:srgbClr val="000000"/>
              </a:solidFill>
              <a:effectLst>
                <a:outerShdw blurRad="38100" dist="38100" dir="2700000" algn="tl">
                  <a:srgbClr val="C0C0C0"/>
                </a:outerShdw>
              </a:effectLst>
              <a:latin typeface="宋体" panose="02010600030101010101" pitchFamily="2" charset="-122"/>
            </a:endParaRPr>
          </a:p>
        </p:txBody>
      </p:sp>
      <p:sp>
        <p:nvSpPr>
          <p:cNvPr id="26627" name="Rectangle 19"/>
          <p:cNvSpPr>
            <a:spLocks noChangeArrowheads="1"/>
          </p:cNvSpPr>
          <p:nvPr/>
        </p:nvSpPr>
        <p:spPr bwMode="auto">
          <a:xfrm>
            <a:off x="2259013" y="149225"/>
            <a:ext cx="67198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C00000"/>
                </a:solidFill>
                <a:latin typeface="黑体" panose="02010609060101010101" pitchFamily="49" charset="-122"/>
                <a:ea typeface="黑体" panose="02010609060101010101" pitchFamily="49" charset="-122"/>
              </a:rPr>
              <a:t>1.</a:t>
            </a:r>
            <a:r>
              <a:rPr lang="zh-CN" altLang="en-US" sz="1600" b="1">
                <a:solidFill>
                  <a:srgbClr val="C00000"/>
                </a:solidFill>
                <a:latin typeface="黑体" panose="02010609060101010101" pitchFamily="49" charset="-122"/>
                <a:ea typeface="黑体" panose="02010609060101010101" pitchFamily="49" charset="-122"/>
              </a:rPr>
              <a:t>分散的个体经营影响农业生产的发展，农产品满足不了国家工业化建设的需要；</a:t>
            </a:r>
            <a:endParaRPr lang="en-US" altLang="zh-CN" sz="1600" b="1">
              <a:solidFill>
                <a:srgbClr val="C00000"/>
              </a:solidFill>
              <a:latin typeface="黑体" panose="02010609060101010101" pitchFamily="49" charset="-122"/>
              <a:ea typeface="黑体" panose="02010609060101010101" pitchFamily="49" charset="-122"/>
            </a:endParaRPr>
          </a:p>
          <a:p>
            <a:r>
              <a:rPr lang="en-US" altLang="zh-CN" sz="1600" b="1">
                <a:solidFill>
                  <a:srgbClr val="C00000"/>
                </a:solidFill>
                <a:latin typeface="黑体" panose="02010609060101010101" pitchFamily="49" charset="-122"/>
                <a:ea typeface="黑体" panose="02010609060101010101" pitchFamily="49" charset="-122"/>
              </a:rPr>
              <a:t>2.</a:t>
            </a:r>
            <a:r>
              <a:rPr lang="zh-CN" altLang="en-US" sz="1600" b="1">
                <a:solidFill>
                  <a:srgbClr val="C00000"/>
                </a:solidFill>
                <a:latin typeface="黑体" panose="02010609060101010101" pitchFamily="49" charset="-122"/>
                <a:ea typeface="黑体" panose="02010609060101010101" pitchFamily="49" charset="-122"/>
              </a:rPr>
              <a:t>农民也有进行互助合作的要求</a:t>
            </a:r>
            <a:endParaRPr lang="zh-CN" altLang="en-US" sz="1600" b="1">
              <a:solidFill>
                <a:srgbClr val="C00000"/>
              </a:solidFill>
              <a:latin typeface="黑体" panose="02010609060101010101" pitchFamily="49" charset="-122"/>
              <a:ea typeface="黑体" panose="02010609060101010101" pitchFamily="49" charset="-122"/>
            </a:endParaRPr>
          </a:p>
        </p:txBody>
      </p:sp>
      <p:sp>
        <p:nvSpPr>
          <p:cNvPr id="9220" name="Rectangle 20"/>
          <p:cNvSpPr>
            <a:spLocks noChangeArrowheads="1"/>
          </p:cNvSpPr>
          <p:nvPr/>
        </p:nvSpPr>
        <p:spPr bwMode="auto">
          <a:xfrm>
            <a:off x="2978150" y="2997200"/>
            <a:ext cx="8497888" cy="404813"/>
          </a:xfrm>
          <a:prstGeom prst="rect">
            <a:avLst/>
          </a:prstGeom>
          <a:noFill/>
          <a:ln w="9525">
            <a:noFill/>
            <a:miter lim="800000"/>
          </a:ln>
        </p:spPr>
        <p:txBody>
          <a:bodyPr>
            <a:spAutoFit/>
          </a:bodyPr>
          <a:lstStyle/>
          <a:p>
            <a:pPr>
              <a:lnSpc>
                <a:spcPct val="85000"/>
              </a:lnSpc>
              <a:buFontTx/>
              <a:buNone/>
              <a:defRPr/>
            </a:pPr>
            <a:r>
              <a:rPr lang="en-US" sz="2400" b="1">
                <a:solidFill>
                  <a:srgbClr val="000000"/>
                </a:solidFill>
                <a:effectLst>
                  <a:outerShdw blurRad="38100" dist="38100" dir="2700000" algn="tl">
                    <a:srgbClr val="C0C0C0"/>
                  </a:outerShdw>
                </a:effectLst>
                <a:latin typeface="宋体" panose="02010600030101010101" pitchFamily="2" charset="-122"/>
              </a:rPr>
              <a:t>                        </a:t>
            </a:r>
            <a:endParaRPr lang="en-US" sz="2400" b="1">
              <a:solidFill>
                <a:srgbClr val="000000"/>
              </a:solidFill>
              <a:effectLst>
                <a:outerShdw blurRad="38100" dist="38100" dir="2700000" algn="tl">
                  <a:srgbClr val="C0C0C0"/>
                </a:outerShdw>
              </a:effectLst>
              <a:latin typeface="宋体" panose="02010600030101010101" pitchFamily="2" charset="-122"/>
            </a:endParaRPr>
          </a:p>
        </p:txBody>
      </p:sp>
      <p:sp>
        <p:nvSpPr>
          <p:cNvPr id="9223" name="Rectangle 31"/>
          <p:cNvSpPr>
            <a:spLocks noChangeArrowheads="1"/>
          </p:cNvSpPr>
          <p:nvPr/>
        </p:nvSpPr>
        <p:spPr bwMode="auto">
          <a:xfrm>
            <a:off x="614363" y="865188"/>
            <a:ext cx="700087" cy="401637"/>
          </a:xfrm>
          <a:prstGeom prst="rect">
            <a:avLst/>
          </a:prstGeom>
          <a:noFill/>
          <a:ln w="9525">
            <a:noFill/>
            <a:miter lim="800000"/>
          </a:ln>
        </p:spPr>
        <p:txBody>
          <a:bodyPr wrap="none">
            <a:spAutoFit/>
          </a:bodyPr>
          <a:lstStyle/>
          <a:p>
            <a:pPr>
              <a:buFontTx/>
              <a:buNone/>
              <a:defRPr/>
            </a:pPr>
            <a:r>
              <a:rPr lang="zh-CN" altLang="en-US" sz="2000" b="1" dirty="0">
                <a:solidFill>
                  <a:srgbClr val="333399"/>
                </a:solidFill>
                <a:effectLst>
                  <a:outerShdw blurRad="38100" dist="38100" dir="2700000" algn="tl">
                    <a:srgbClr val="C0C0C0"/>
                  </a:outerShdw>
                </a:effectLst>
                <a:latin typeface="宋体" panose="02010600030101010101" pitchFamily="2" charset="-122"/>
              </a:rPr>
              <a:t>农业</a:t>
            </a:r>
            <a:endParaRPr lang="zh-CN" altLang="en-US" sz="2000" b="1" dirty="0">
              <a:solidFill>
                <a:srgbClr val="000000"/>
              </a:solidFill>
              <a:effectLst>
                <a:outerShdw blurRad="38100" dist="38100" dir="2700000" algn="tl">
                  <a:srgbClr val="C0C0C0"/>
                </a:outerShdw>
              </a:effectLst>
              <a:latin typeface="宋体" panose="02010600030101010101" pitchFamily="2" charset="-122"/>
            </a:endParaRPr>
          </a:p>
        </p:txBody>
      </p:sp>
      <p:sp>
        <p:nvSpPr>
          <p:cNvPr id="9225" name="Rectangle 11"/>
          <p:cNvSpPr>
            <a:spLocks noChangeArrowheads="1"/>
          </p:cNvSpPr>
          <p:nvPr/>
        </p:nvSpPr>
        <p:spPr bwMode="auto">
          <a:xfrm>
            <a:off x="744538" y="5184775"/>
            <a:ext cx="1112837" cy="461963"/>
          </a:xfrm>
          <a:prstGeom prst="rect">
            <a:avLst/>
          </a:prstGeom>
          <a:noFill/>
          <a:ln w="9525">
            <a:noFill/>
            <a:miter lim="800000"/>
          </a:ln>
        </p:spPr>
        <p:txBody>
          <a:bodyPr wrap="none">
            <a:spAutoFit/>
          </a:bodyPr>
          <a:lstStyle/>
          <a:p>
            <a:pPr>
              <a:buFontTx/>
              <a:buNone/>
              <a:defRPr/>
            </a:pPr>
            <a:r>
              <a:rPr lang="zh-CN" altLang="en-US" sz="2400" b="1" dirty="0">
                <a:solidFill>
                  <a:srgbClr val="333399"/>
                </a:solidFill>
                <a:effectLst>
                  <a:outerShdw blurRad="38100" dist="38100" dir="2700000" algn="tl">
                    <a:srgbClr val="C0C0C0"/>
                  </a:outerShdw>
                </a:effectLst>
                <a:latin typeface="宋体" panose="02010600030101010101" pitchFamily="2" charset="-122"/>
              </a:rPr>
              <a:t>结果</a:t>
            </a:r>
            <a:r>
              <a:rPr lang="zh-CN" altLang="en-US" sz="2400" b="1" dirty="0">
                <a:solidFill>
                  <a:srgbClr val="000000"/>
                </a:solidFill>
                <a:effectLst>
                  <a:outerShdw blurRad="38100" dist="38100" dir="2700000" algn="tl">
                    <a:srgbClr val="C0C0C0"/>
                  </a:outerShdw>
                </a:effectLst>
                <a:latin typeface="宋体" panose="02010600030101010101" pitchFamily="2" charset="-122"/>
              </a:rPr>
              <a:t>：</a:t>
            </a:r>
            <a:endParaRPr lang="zh-CN" altLang="en-US" sz="2400" b="1" dirty="0">
              <a:solidFill>
                <a:srgbClr val="000000"/>
              </a:solidFill>
              <a:effectLst>
                <a:outerShdw blurRad="38100" dist="38100" dir="2700000" algn="tl">
                  <a:srgbClr val="C0C0C0"/>
                </a:outerShdw>
              </a:effectLst>
              <a:latin typeface="宋体" panose="02010600030101010101" pitchFamily="2" charset="-122"/>
            </a:endParaRPr>
          </a:p>
        </p:txBody>
      </p:sp>
      <p:sp>
        <p:nvSpPr>
          <p:cNvPr id="9226" name="Rectangle 11"/>
          <p:cNvSpPr>
            <a:spLocks noChangeArrowheads="1"/>
          </p:cNvSpPr>
          <p:nvPr/>
        </p:nvSpPr>
        <p:spPr bwMode="auto">
          <a:xfrm>
            <a:off x="557213" y="2282825"/>
            <a:ext cx="1112837" cy="830263"/>
          </a:xfrm>
          <a:prstGeom prst="rect">
            <a:avLst/>
          </a:prstGeom>
          <a:noFill/>
          <a:ln w="9525">
            <a:noFill/>
            <a:miter lim="800000"/>
          </a:ln>
        </p:spPr>
        <p:txBody>
          <a:bodyPr wrap="none">
            <a:spAutoFit/>
          </a:bodyPr>
          <a:lstStyle/>
          <a:p>
            <a:pPr>
              <a:buFontTx/>
              <a:buNone/>
              <a:defRPr/>
            </a:pPr>
            <a:r>
              <a:rPr lang="zh-CN" altLang="en-US" sz="2400" b="1" dirty="0">
                <a:solidFill>
                  <a:srgbClr val="333399"/>
                </a:solidFill>
                <a:effectLst>
                  <a:outerShdw blurRad="38100" dist="38100" dir="2700000" algn="tl">
                    <a:srgbClr val="C0C0C0"/>
                  </a:outerShdw>
                </a:effectLst>
                <a:latin typeface="宋体" panose="02010600030101010101" pitchFamily="2" charset="-122"/>
              </a:rPr>
              <a:t>手工业</a:t>
            </a:r>
            <a:endParaRPr lang="zh-CN" altLang="en-US" sz="2400" b="1" dirty="0">
              <a:solidFill>
                <a:srgbClr val="333399"/>
              </a:solidFill>
              <a:effectLst>
                <a:outerShdw blurRad="38100" dist="38100" dir="2700000" algn="tl">
                  <a:srgbClr val="C0C0C0"/>
                </a:outerShdw>
              </a:effectLst>
              <a:latin typeface="宋体" panose="02010600030101010101" pitchFamily="2" charset="-122"/>
            </a:endParaRPr>
          </a:p>
          <a:p>
            <a:pPr>
              <a:buFontTx/>
              <a:buNone/>
              <a:defRPr/>
            </a:pPr>
            <a:endParaRPr lang="zh-CN" altLang="en-US" sz="2400" b="1" dirty="0">
              <a:solidFill>
                <a:srgbClr val="333399"/>
              </a:solidFill>
              <a:effectLst>
                <a:outerShdw blurRad="38100" dist="38100" dir="2700000" algn="tl">
                  <a:srgbClr val="C0C0C0"/>
                </a:outerShdw>
              </a:effectLst>
              <a:latin typeface="宋体" panose="02010600030101010101" pitchFamily="2" charset="-122"/>
            </a:endParaRPr>
          </a:p>
        </p:txBody>
      </p:sp>
      <p:sp>
        <p:nvSpPr>
          <p:cNvPr id="20487" name="文本框 9"/>
          <p:cNvSpPr txBox="1">
            <a:spLocks noChangeArrowheads="1"/>
          </p:cNvSpPr>
          <p:nvPr/>
        </p:nvSpPr>
        <p:spPr bwMode="auto">
          <a:xfrm>
            <a:off x="-33338" y="2058988"/>
            <a:ext cx="554038"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r>
              <a:rPr lang="zh-CN" altLang="en-US" sz="2400" b="1">
                <a:solidFill>
                  <a:srgbClr val="FF0000"/>
                </a:solidFill>
                <a:latin typeface="黑体" panose="02010609060101010101" pitchFamily="49" charset="-122"/>
                <a:ea typeface="黑体" panose="02010609060101010101" pitchFamily="49" charset="-122"/>
              </a:rPr>
              <a:t>第五课 三大改造</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20488" name="左大括号 8"/>
          <p:cNvSpPr/>
          <p:nvPr/>
        </p:nvSpPr>
        <p:spPr bwMode="auto">
          <a:xfrm>
            <a:off x="468313" y="688975"/>
            <a:ext cx="290512" cy="5910263"/>
          </a:xfrm>
          <a:prstGeom prst="leftBrace">
            <a:avLst>
              <a:gd name="adj1" fmla="val 8194"/>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000000"/>
              </a:solidFill>
              <a:latin typeface="宋体" panose="02010600030101010101" pitchFamily="2" charset="-122"/>
            </a:endParaRPr>
          </a:p>
        </p:txBody>
      </p:sp>
      <p:sp>
        <p:nvSpPr>
          <p:cNvPr id="20489" name="左大括号 2"/>
          <p:cNvSpPr/>
          <p:nvPr/>
        </p:nvSpPr>
        <p:spPr bwMode="auto">
          <a:xfrm>
            <a:off x="1309688" y="381000"/>
            <a:ext cx="219075" cy="1435100"/>
          </a:xfrm>
          <a:prstGeom prst="leftBrace">
            <a:avLst>
              <a:gd name="adj1" fmla="val 8249"/>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000000"/>
              </a:solidFill>
              <a:latin typeface="宋体" panose="02010600030101010101" pitchFamily="2" charset="-122"/>
            </a:endParaRPr>
          </a:p>
        </p:txBody>
      </p:sp>
      <p:sp>
        <p:nvSpPr>
          <p:cNvPr id="20490" name="左大括号 6"/>
          <p:cNvSpPr/>
          <p:nvPr/>
        </p:nvSpPr>
        <p:spPr bwMode="auto">
          <a:xfrm>
            <a:off x="1504950" y="1958975"/>
            <a:ext cx="388938" cy="738188"/>
          </a:xfrm>
          <a:prstGeom prst="leftBrace">
            <a:avLst>
              <a:gd name="adj1" fmla="val 8304"/>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000000"/>
              </a:solidFill>
              <a:latin typeface="宋体" panose="02010600030101010101" pitchFamily="2" charset="-122"/>
            </a:endParaRPr>
          </a:p>
        </p:txBody>
      </p:sp>
      <p:sp>
        <p:nvSpPr>
          <p:cNvPr id="9232" name="Rectangle 11"/>
          <p:cNvSpPr>
            <a:spLocks noChangeArrowheads="1"/>
          </p:cNvSpPr>
          <p:nvPr/>
        </p:nvSpPr>
        <p:spPr bwMode="auto">
          <a:xfrm>
            <a:off x="704850" y="3530600"/>
            <a:ext cx="1579563" cy="830263"/>
          </a:xfrm>
          <a:prstGeom prst="rect">
            <a:avLst/>
          </a:prstGeom>
          <a:noFill/>
          <a:ln w="9525">
            <a:noFill/>
            <a:miter lim="800000"/>
          </a:ln>
        </p:spPr>
        <p:txBody>
          <a:bodyPr>
            <a:spAutoFit/>
          </a:bodyPr>
          <a:lstStyle/>
          <a:p>
            <a:pPr>
              <a:buFontTx/>
              <a:buNone/>
              <a:defRPr/>
            </a:pPr>
            <a:r>
              <a:rPr lang="zh-CN" altLang="en-US" sz="2400" b="1" dirty="0">
                <a:solidFill>
                  <a:srgbClr val="333399"/>
                </a:solidFill>
                <a:effectLst>
                  <a:outerShdw blurRad="38100" dist="38100" dir="2700000" algn="tl">
                    <a:srgbClr val="C0C0C0"/>
                  </a:outerShdw>
                </a:effectLst>
                <a:latin typeface="宋体" panose="02010600030101010101" pitchFamily="2" charset="-122"/>
              </a:rPr>
              <a:t>资本主</a:t>
            </a:r>
            <a:endParaRPr lang="en-US" altLang="zh-CN" sz="2400" b="1" dirty="0">
              <a:solidFill>
                <a:srgbClr val="333399"/>
              </a:solidFill>
              <a:effectLst>
                <a:outerShdw blurRad="38100" dist="38100" dir="2700000" algn="tl">
                  <a:srgbClr val="C0C0C0"/>
                </a:outerShdw>
              </a:effectLst>
              <a:latin typeface="宋体" panose="02010600030101010101" pitchFamily="2" charset="-122"/>
            </a:endParaRPr>
          </a:p>
          <a:p>
            <a:pPr>
              <a:buFontTx/>
              <a:buNone/>
              <a:defRPr/>
            </a:pPr>
            <a:r>
              <a:rPr lang="zh-CN" altLang="en-US" sz="2400" b="1" dirty="0">
                <a:solidFill>
                  <a:srgbClr val="333399"/>
                </a:solidFill>
                <a:effectLst>
                  <a:outerShdw blurRad="38100" dist="38100" dir="2700000" algn="tl">
                    <a:srgbClr val="C0C0C0"/>
                  </a:outerShdw>
                </a:effectLst>
                <a:latin typeface="宋体" panose="02010600030101010101" pitchFamily="2" charset="-122"/>
              </a:rPr>
              <a:t>义工商业</a:t>
            </a:r>
            <a:endParaRPr lang="zh-CN" altLang="en-US" sz="2400" b="1" dirty="0">
              <a:solidFill>
                <a:srgbClr val="000000"/>
              </a:solidFill>
              <a:effectLst>
                <a:outerShdw blurRad="38100" dist="38100" dir="2700000" algn="tl">
                  <a:srgbClr val="C0C0C0"/>
                </a:outerShdw>
              </a:effectLst>
              <a:latin typeface="宋体" panose="02010600030101010101" pitchFamily="2" charset="-122"/>
              <a:sym typeface="Wingdings" panose="05000000000000000000" pitchFamily="2" charset="2"/>
            </a:endParaRPr>
          </a:p>
        </p:txBody>
      </p:sp>
      <p:sp>
        <p:nvSpPr>
          <p:cNvPr id="20492" name="左大括号 9"/>
          <p:cNvSpPr/>
          <p:nvPr/>
        </p:nvSpPr>
        <p:spPr bwMode="auto">
          <a:xfrm>
            <a:off x="1893888" y="2967038"/>
            <a:ext cx="122237" cy="2282825"/>
          </a:xfrm>
          <a:prstGeom prst="leftBrace">
            <a:avLst>
              <a:gd name="adj1" fmla="val 8214"/>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000">
              <a:solidFill>
                <a:srgbClr val="000000"/>
              </a:solidFill>
              <a:latin typeface="宋体" panose="02010600030101010101" pitchFamily="2" charset="-122"/>
            </a:endParaRPr>
          </a:p>
        </p:txBody>
      </p:sp>
      <p:sp>
        <p:nvSpPr>
          <p:cNvPr id="20493" name="左大括号 10"/>
          <p:cNvSpPr/>
          <p:nvPr/>
        </p:nvSpPr>
        <p:spPr bwMode="auto">
          <a:xfrm>
            <a:off x="1431925" y="5707063"/>
            <a:ext cx="238125" cy="1150937"/>
          </a:xfrm>
          <a:prstGeom prst="leftBrace">
            <a:avLst>
              <a:gd name="adj1" fmla="val 73104"/>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000000"/>
              </a:solidFill>
              <a:latin typeface="宋体" panose="02010600030101010101" pitchFamily="2" charset="-122"/>
            </a:endParaRPr>
          </a:p>
        </p:txBody>
      </p:sp>
      <p:sp>
        <p:nvSpPr>
          <p:cNvPr id="20494" name="矩形 1"/>
          <p:cNvSpPr>
            <a:spLocks noChangeArrowheads="1"/>
          </p:cNvSpPr>
          <p:nvPr/>
        </p:nvSpPr>
        <p:spPr bwMode="auto">
          <a:xfrm>
            <a:off x="1431925" y="381000"/>
            <a:ext cx="1000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latin typeface="黑体" panose="02010609060101010101" pitchFamily="49" charset="-122"/>
                <a:ea typeface="黑体" panose="02010609060101010101" pitchFamily="49" charset="-122"/>
              </a:rPr>
              <a:t>原因： </a:t>
            </a:r>
            <a:endParaRPr lang="zh-CN" altLang="en-US"/>
          </a:p>
        </p:txBody>
      </p:sp>
      <p:sp>
        <p:nvSpPr>
          <p:cNvPr id="20495" name="矩形 2"/>
          <p:cNvSpPr>
            <a:spLocks noChangeArrowheads="1"/>
          </p:cNvSpPr>
          <p:nvPr/>
        </p:nvSpPr>
        <p:spPr bwMode="auto">
          <a:xfrm>
            <a:off x="1458913" y="896938"/>
            <a:ext cx="67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黑体" panose="02010609060101010101" pitchFamily="49" charset="-122"/>
                <a:ea typeface="黑体" panose="02010609060101010101" pitchFamily="49" charset="-122"/>
              </a:rPr>
              <a:t>形式：</a:t>
            </a:r>
            <a:endParaRPr lang="zh-CN" altLang="en-US"/>
          </a:p>
        </p:txBody>
      </p:sp>
      <p:sp>
        <p:nvSpPr>
          <p:cNvPr id="26641" name="矩形 3"/>
          <p:cNvSpPr>
            <a:spLocks noChangeArrowheads="1"/>
          </p:cNvSpPr>
          <p:nvPr/>
        </p:nvSpPr>
        <p:spPr bwMode="auto">
          <a:xfrm>
            <a:off x="2179638" y="915988"/>
            <a:ext cx="632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B050"/>
                </a:solidFill>
                <a:latin typeface="黑体" panose="02010609060101010101" pitchFamily="49" charset="-122"/>
                <a:ea typeface="黑体" panose="02010609060101010101" pitchFamily="49" charset="-122"/>
              </a:rPr>
              <a:t>参加</a:t>
            </a:r>
            <a:r>
              <a:rPr lang="zh-CN" altLang="en-US" b="1">
                <a:solidFill>
                  <a:srgbClr val="FF0000"/>
                </a:solidFill>
                <a:latin typeface="黑体" panose="02010609060101010101" pitchFamily="49" charset="-122"/>
                <a:ea typeface="黑体" panose="02010609060101010101" pitchFamily="49" charset="-122"/>
              </a:rPr>
              <a:t>农业生产合作社</a:t>
            </a:r>
            <a:r>
              <a:rPr lang="zh-CN" altLang="en-US" b="1">
                <a:solidFill>
                  <a:srgbClr val="00B050"/>
                </a:solidFill>
                <a:latin typeface="黑体" panose="02010609060101010101" pitchFamily="49" charset="-122"/>
                <a:ea typeface="黑体" panose="02010609060101010101" pitchFamily="49" charset="-122"/>
              </a:rPr>
              <a:t>，走集体化和共同富裕的社会主义道路。</a:t>
            </a:r>
            <a:endParaRPr lang="zh-CN" altLang="en-US" b="1">
              <a:solidFill>
                <a:srgbClr val="00B050"/>
              </a:solidFill>
              <a:latin typeface="黑体" panose="02010609060101010101" pitchFamily="49" charset="-122"/>
              <a:ea typeface="黑体" panose="02010609060101010101" pitchFamily="49" charset="-122"/>
            </a:endParaRPr>
          </a:p>
        </p:txBody>
      </p:sp>
      <p:sp>
        <p:nvSpPr>
          <p:cNvPr id="20497" name="左大括号 6"/>
          <p:cNvSpPr/>
          <p:nvPr/>
        </p:nvSpPr>
        <p:spPr bwMode="auto">
          <a:xfrm>
            <a:off x="2122488" y="304800"/>
            <a:ext cx="136525" cy="635000"/>
          </a:xfrm>
          <a:prstGeom prst="leftBrace">
            <a:avLst>
              <a:gd name="adj1" fmla="val 8312"/>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000000"/>
              </a:solidFill>
              <a:latin typeface="宋体" panose="02010600030101010101" pitchFamily="2" charset="-122"/>
            </a:endParaRPr>
          </a:p>
        </p:txBody>
      </p:sp>
      <p:sp>
        <p:nvSpPr>
          <p:cNvPr id="26643" name="矩形 1"/>
          <p:cNvSpPr>
            <a:spLocks noChangeArrowheads="1"/>
          </p:cNvSpPr>
          <p:nvPr/>
        </p:nvSpPr>
        <p:spPr bwMode="auto">
          <a:xfrm>
            <a:off x="2554288" y="1179513"/>
            <a:ext cx="631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b="1">
                <a:solidFill>
                  <a:srgbClr val="FF0000"/>
                </a:solidFill>
              </a:rPr>
              <a:t>农业互助组→初级农业生产合作社→高级农业生产合作社</a:t>
            </a:r>
            <a:endParaRPr lang="zh-CN" altLang="zh-CN" b="1">
              <a:solidFill>
                <a:srgbClr val="FF0000"/>
              </a:solidFill>
            </a:endParaRPr>
          </a:p>
        </p:txBody>
      </p:sp>
      <p:sp>
        <p:nvSpPr>
          <p:cNvPr id="20499" name="矩形 2"/>
          <p:cNvSpPr>
            <a:spLocks noChangeArrowheads="1"/>
          </p:cNvSpPr>
          <p:nvPr/>
        </p:nvSpPr>
        <p:spPr bwMode="auto">
          <a:xfrm>
            <a:off x="1381125" y="1230313"/>
            <a:ext cx="133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b="1"/>
              <a:t>三个阶段：</a:t>
            </a:r>
            <a:endParaRPr lang="zh-CN" altLang="en-US" b="1"/>
          </a:p>
        </p:txBody>
      </p:sp>
      <p:sp>
        <p:nvSpPr>
          <p:cNvPr id="26645" name="矩形 4"/>
          <p:cNvSpPr>
            <a:spLocks noChangeArrowheads="1"/>
          </p:cNvSpPr>
          <p:nvPr/>
        </p:nvSpPr>
        <p:spPr bwMode="auto">
          <a:xfrm>
            <a:off x="2289175" y="1543050"/>
            <a:ext cx="608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latin typeface="黑体" panose="02010609060101010101" pitchFamily="49" charset="-122"/>
                <a:ea typeface="黑体" panose="02010609060101010101" pitchFamily="49" charset="-122"/>
              </a:rPr>
              <a:t>1955</a:t>
            </a:r>
            <a:r>
              <a:rPr lang="zh-CN" altLang="en-US" b="1">
                <a:latin typeface="黑体" panose="02010609060101010101" pitchFamily="49" charset="-122"/>
                <a:ea typeface="黑体" panose="02010609060101010101" pitchFamily="49" charset="-122"/>
              </a:rPr>
              <a:t>年，掀起高潮，</a:t>
            </a:r>
            <a:r>
              <a:rPr lang="en-US" altLang="zh-CN" b="1">
                <a:latin typeface="黑体" panose="02010609060101010101" pitchFamily="49" charset="-122"/>
                <a:ea typeface="黑体" panose="02010609060101010101" pitchFamily="49" charset="-122"/>
              </a:rPr>
              <a:t>1956</a:t>
            </a:r>
            <a:r>
              <a:rPr lang="zh-CN" altLang="en-US" b="1">
                <a:latin typeface="黑体" panose="02010609060101010101" pitchFamily="49" charset="-122"/>
                <a:ea typeface="黑体" panose="02010609060101010101" pitchFamily="49" charset="-122"/>
              </a:rPr>
              <a:t>年，全国绝大多数农户参加了</a:t>
            </a:r>
            <a:endParaRPr lang="zh-CN" altLang="en-US" b="1">
              <a:latin typeface="黑体" panose="02010609060101010101" pitchFamily="49" charset="-122"/>
              <a:ea typeface="黑体" panose="02010609060101010101" pitchFamily="49" charset="-122"/>
            </a:endParaRPr>
          </a:p>
        </p:txBody>
      </p:sp>
      <p:sp>
        <p:nvSpPr>
          <p:cNvPr id="20501" name="矩形 5"/>
          <p:cNvSpPr>
            <a:spLocks noChangeArrowheads="1"/>
          </p:cNvSpPr>
          <p:nvPr/>
        </p:nvSpPr>
        <p:spPr bwMode="auto">
          <a:xfrm>
            <a:off x="1528763" y="1587500"/>
            <a:ext cx="831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黑体" panose="02010609060101010101" pitchFamily="49" charset="-122"/>
                <a:ea typeface="黑体" panose="02010609060101010101" pitchFamily="49" charset="-122"/>
              </a:rPr>
              <a:t>结果：</a:t>
            </a:r>
            <a:endParaRPr lang="zh-CN" altLang="en-US"/>
          </a:p>
        </p:txBody>
      </p:sp>
      <p:sp>
        <p:nvSpPr>
          <p:cNvPr id="26647" name="矩形 7"/>
          <p:cNvSpPr>
            <a:spLocks noChangeArrowheads="1"/>
          </p:cNvSpPr>
          <p:nvPr/>
        </p:nvSpPr>
        <p:spPr bwMode="auto">
          <a:xfrm>
            <a:off x="2513013" y="2444750"/>
            <a:ext cx="566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hlink"/>
              </a:buClr>
              <a:buSzPct val="70000"/>
              <a:buFont typeface="Wingdings" panose="05000000000000000000" pitchFamily="2" charset="2"/>
              <a:buNone/>
            </a:pPr>
            <a:r>
              <a:rPr lang="en-US" altLang="zh-CN" b="1">
                <a:latin typeface="黑体" panose="02010609060101010101" pitchFamily="49" charset="-122"/>
                <a:ea typeface="黑体" panose="02010609060101010101" pitchFamily="49" charset="-122"/>
              </a:rPr>
              <a:t>1956</a:t>
            </a:r>
            <a:r>
              <a:rPr lang="zh-CN" altLang="en-US" b="1">
                <a:latin typeface="黑体" panose="02010609060101010101" pitchFamily="49" charset="-122"/>
                <a:ea typeface="黑体" panose="02010609060101010101" pitchFamily="49" charset="-122"/>
              </a:rPr>
              <a:t>年，</a:t>
            </a:r>
            <a:r>
              <a:rPr lang="en-US" altLang="zh-CN" b="1">
                <a:latin typeface="黑体" panose="02010609060101010101" pitchFamily="49" charset="-122"/>
                <a:ea typeface="黑体" panose="02010609060101010101" pitchFamily="49" charset="-122"/>
              </a:rPr>
              <a:t>90%</a:t>
            </a:r>
            <a:r>
              <a:rPr lang="zh-CN" altLang="en-US" b="1">
                <a:latin typeface="黑体" panose="02010609060101010101" pitchFamily="49" charset="-122"/>
                <a:ea typeface="黑体" panose="02010609060101010101" pitchFamily="49" charset="-122"/>
              </a:rPr>
              <a:t>以上 参加了手工业生产合作社</a:t>
            </a:r>
            <a:endParaRPr lang="zh-CN" altLang="en-US" b="1">
              <a:latin typeface="黑体" panose="02010609060101010101" pitchFamily="49" charset="-122"/>
              <a:ea typeface="黑体" panose="02010609060101010101" pitchFamily="49" charset="-122"/>
            </a:endParaRPr>
          </a:p>
        </p:txBody>
      </p:sp>
      <p:sp>
        <p:nvSpPr>
          <p:cNvPr id="20503" name="矩形 8"/>
          <p:cNvSpPr>
            <a:spLocks noChangeArrowheads="1"/>
          </p:cNvSpPr>
          <p:nvPr/>
        </p:nvSpPr>
        <p:spPr bwMode="auto">
          <a:xfrm>
            <a:off x="1817688" y="1920875"/>
            <a:ext cx="882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C00000"/>
                </a:solidFill>
                <a:latin typeface="黑体" panose="02010609060101010101" pitchFamily="49" charset="-122"/>
                <a:ea typeface="黑体" panose="02010609060101010101" pitchFamily="49" charset="-122"/>
              </a:rPr>
              <a:t>背景：</a:t>
            </a:r>
            <a:endParaRPr lang="zh-CN" altLang="en-US" b="1">
              <a:latin typeface="黑体" panose="02010609060101010101" pitchFamily="49" charset="-122"/>
              <a:ea typeface="黑体" panose="02010609060101010101" pitchFamily="49" charset="-122"/>
            </a:endParaRPr>
          </a:p>
          <a:p>
            <a:endParaRPr lang="zh-CN" altLang="en-US"/>
          </a:p>
        </p:txBody>
      </p:sp>
      <p:sp>
        <p:nvSpPr>
          <p:cNvPr id="26649" name="矩形 9"/>
          <p:cNvSpPr>
            <a:spLocks noChangeArrowheads="1"/>
          </p:cNvSpPr>
          <p:nvPr/>
        </p:nvSpPr>
        <p:spPr bwMode="auto">
          <a:xfrm>
            <a:off x="1770063" y="2209800"/>
            <a:ext cx="882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C00000"/>
                </a:solidFill>
                <a:latin typeface="黑体" panose="02010609060101010101" pitchFamily="49" charset="-122"/>
                <a:ea typeface="黑体" panose="02010609060101010101" pitchFamily="49" charset="-122"/>
              </a:rPr>
              <a:t>方式：</a:t>
            </a:r>
            <a:endParaRPr lang="zh-CN" altLang="en-US"/>
          </a:p>
        </p:txBody>
      </p:sp>
      <p:sp>
        <p:nvSpPr>
          <p:cNvPr id="20505" name="矩形 10"/>
          <p:cNvSpPr>
            <a:spLocks noChangeArrowheads="1"/>
          </p:cNvSpPr>
          <p:nvPr/>
        </p:nvSpPr>
        <p:spPr bwMode="auto">
          <a:xfrm>
            <a:off x="1774825" y="2452688"/>
            <a:ext cx="882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C00000"/>
                </a:solidFill>
                <a:latin typeface="黑体" panose="02010609060101010101" pitchFamily="49" charset="-122"/>
                <a:ea typeface="黑体" panose="02010609060101010101" pitchFamily="49" charset="-122"/>
              </a:rPr>
              <a:t>结果：</a:t>
            </a:r>
            <a:endParaRPr lang="zh-CN" altLang="en-US"/>
          </a:p>
        </p:txBody>
      </p:sp>
      <p:sp>
        <p:nvSpPr>
          <p:cNvPr id="26651" name="矩形 11"/>
          <p:cNvSpPr>
            <a:spLocks noChangeArrowheads="1"/>
          </p:cNvSpPr>
          <p:nvPr/>
        </p:nvSpPr>
        <p:spPr bwMode="auto">
          <a:xfrm>
            <a:off x="2579688" y="1874838"/>
            <a:ext cx="2509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latin typeface="黑体" panose="02010609060101010101" pitchFamily="49" charset="-122"/>
                <a:ea typeface="黑体" panose="02010609060101010101" pitchFamily="49" charset="-122"/>
              </a:rPr>
              <a:t>农业合作化运动的推动</a:t>
            </a:r>
            <a:endParaRPr lang="zh-CN" altLang="en-US"/>
          </a:p>
        </p:txBody>
      </p:sp>
      <p:sp>
        <p:nvSpPr>
          <p:cNvPr id="26652" name="矩形 12"/>
          <p:cNvSpPr>
            <a:spLocks noChangeArrowheads="1"/>
          </p:cNvSpPr>
          <p:nvPr/>
        </p:nvSpPr>
        <p:spPr bwMode="auto">
          <a:xfrm>
            <a:off x="2452688" y="2216150"/>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Clr>
                <a:schemeClr val="hlink"/>
              </a:buClr>
              <a:buSzPct val="70000"/>
              <a:buFont typeface="Wingdings" panose="05000000000000000000" pitchFamily="2" charset="2"/>
              <a:buNone/>
            </a:pPr>
            <a:r>
              <a:rPr lang="zh-CN" altLang="en-US" b="1">
                <a:latin typeface="黑体" panose="02010609060101010101" pitchFamily="49" charset="-122"/>
                <a:ea typeface="黑体" panose="02010609060101010101" pitchFamily="49" charset="-122"/>
              </a:rPr>
              <a:t>手工业生产合作社</a:t>
            </a:r>
            <a:endParaRPr lang="zh-CN" altLang="en-US" b="1">
              <a:latin typeface="黑体" panose="02010609060101010101" pitchFamily="49" charset="-122"/>
              <a:ea typeface="黑体" panose="02010609060101010101" pitchFamily="49" charset="-122"/>
            </a:endParaRPr>
          </a:p>
        </p:txBody>
      </p:sp>
      <p:sp>
        <p:nvSpPr>
          <p:cNvPr id="26653" name="矩形 13"/>
          <p:cNvSpPr>
            <a:spLocks noChangeArrowheads="1"/>
          </p:cNvSpPr>
          <p:nvPr/>
        </p:nvSpPr>
        <p:spPr bwMode="auto">
          <a:xfrm>
            <a:off x="2774950" y="3643313"/>
            <a:ext cx="111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Clr>
                <a:schemeClr val="hlink"/>
              </a:buClr>
              <a:buSzPct val="70000"/>
              <a:buFont typeface="Wingdings" panose="05000000000000000000" pitchFamily="2" charset="2"/>
              <a:buNone/>
            </a:pPr>
            <a:r>
              <a:rPr lang="en-US" altLang="zh-CN" b="1">
                <a:solidFill>
                  <a:srgbClr val="C00000"/>
                </a:solidFill>
                <a:latin typeface="黑体" panose="02010609060101010101" pitchFamily="49" charset="-122"/>
                <a:ea typeface="黑体" panose="02010609060101010101" pitchFamily="49" charset="-122"/>
                <a:sym typeface="Wingdings" panose="05000000000000000000" pitchFamily="2" charset="2"/>
              </a:rPr>
              <a:t>1954</a:t>
            </a:r>
            <a:r>
              <a:rPr lang="zh-CN" altLang="en-US" b="1">
                <a:solidFill>
                  <a:srgbClr val="C00000"/>
                </a:solidFill>
                <a:latin typeface="黑体" panose="02010609060101010101" pitchFamily="49" charset="-122"/>
                <a:ea typeface="黑体" panose="02010609060101010101" pitchFamily="49" charset="-122"/>
                <a:sym typeface="Wingdings" panose="05000000000000000000" pitchFamily="2" charset="2"/>
              </a:rPr>
              <a:t>年起</a:t>
            </a:r>
            <a:endParaRPr lang="zh-CN" altLang="en-US" b="1">
              <a:solidFill>
                <a:srgbClr val="C00000"/>
              </a:solidFill>
              <a:latin typeface="黑体" panose="02010609060101010101" pitchFamily="49" charset="-122"/>
              <a:ea typeface="黑体" panose="02010609060101010101" pitchFamily="49" charset="-122"/>
              <a:sym typeface="Wingdings" panose="05000000000000000000" pitchFamily="2" charset="2"/>
            </a:endParaRPr>
          </a:p>
        </p:txBody>
      </p:sp>
      <p:sp>
        <p:nvSpPr>
          <p:cNvPr id="20509" name="矩形 14"/>
          <p:cNvSpPr>
            <a:spLocks noChangeArrowheads="1"/>
          </p:cNvSpPr>
          <p:nvPr/>
        </p:nvSpPr>
        <p:spPr bwMode="auto">
          <a:xfrm>
            <a:off x="2081213" y="3703638"/>
            <a:ext cx="903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黑体" panose="02010609060101010101" pitchFamily="49" charset="-122"/>
                <a:ea typeface="黑体" panose="02010609060101010101" pitchFamily="49" charset="-122"/>
                <a:sym typeface="Wingdings" panose="05000000000000000000" pitchFamily="2" charset="2"/>
              </a:rPr>
              <a:t>时间</a:t>
            </a:r>
            <a:endParaRPr lang="zh-CN" altLang="en-US"/>
          </a:p>
        </p:txBody>
      </p:sp>
      <p:sp>
        <p:nvSpPr>
          <p:cNvPr id="26655" name="TextBox 36"/>
          <p:cNvSpPr txBox="1">
            <a:spLocks noChangeArrowheads="1"/>
          </p:cNvSpPr>
          <p:nvPr/>
        </p:nvSpPr>
        <p:spPr bwMode="auto">
          <a:xfrm>
            <a:off x="2732088" y="2767013"/>
            <a:ext cx="515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b="1">
                <a:solidFill>
                  <a:srgbClr val="00B050"/>
                </a:solidFill>
              </a:rPr>
              <a:t>1.</a:t>
            </a:r>
            <a:r>
              <a:rPr lang="zh-CN" altLang="en-US" b="1">
                <a:solidFill>
                  <a:srgbClr val="00B050"/>
                </a:solidFill>
              </a:rPr>
              <a:t>私营工商业中有不利于国计民生的消极方面</a:t>
            </a:r>
            <a:endParaRPr lang="en-US" altLang="zh-CN" b="1">
              <a:solidFill>
                <a:srgbClr val="00B050"/>
              </a:solidFill>
            </a:endParaRPr>
          </a:p>
          <a:p>
            <a:r>
              <a:rPr lang="en-US" altLang="zh-CN" b="1">
                <a:solidFill>
                  <a:srgbClr val="00B050"/>
                </a:solidFill>
              </a:rPr>
              <a:t>2.</a:t>
            </a:r>
            <a:r>
              <a:rPr lang="zh-CN" altLang="en-US" b="1">
                <a:solidFill>
                  <a:srgbClr val="00B050"/>
                </a:solidFill>
              </a:rPr>
              <a:t>公私合营经济出现并有所发展</a:t>
            </a:r>
            <a:endParaRPr lang="zh-CN" altLang="en-US" b="1">
              <a:solidFill>
                <a:srgbClr val="00B050"/>
              </a:solidFill>
            </a:endParaRPr>
          </a:p>
        </p:txBody>
      </p:sp>
      <p:sp>
        <p:nvSpPr>
          <p:cNvPr id="20511" name="矩形 15"/>
          <p:cNvSpPr>
            <a:spLocks noChangeArrowheads="1"/>
          </p:cNvSpPr>
          <p:nvPr/>
        </p:nvSpPr>
        <p:spPr bwMode="auto">
          <a:xfrm>
            <a:off x="1995488" y="2906713"/>
            <a:ext cx="877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t>原因：</a:t>
            </a:r>
            <a:endParaRPr lang="zh-CN" altLang="en-US" b="1"/>
          </a:p>
        </p:txBody>
      </p:sp>
      <p:sp>
        <p:nvSpPr>
          <p:cNvPr id="20512" name="左大括号 6"/>
          <p:cNvSpPr/>
          <p:nvPr/>
        </p:nvSpPr>
        <p:spPr bwMode="auto">
          <a:xfrm>
            <a:off x="2555875" y="2797175"/>
            <a:ext cx="201613" cy="477838"/>
          </a:xfrm>
          <a:prstGeom prst="leftBrace">
            <a:avLst>
              <a:gd name="adj1" fmla="val 8273"/>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000000"/>
              </a:solidFill>
              <a:latin typeface="宋体" panose="02010600030101010101" pitchFamily="2" charset="-122"/>
            </a:endParaRPr>
          </a:p>
        </p:txBody>
      </p:sp>
      <p:sp>
        <p:nvSpPr>
          <p:cNvPr id="26658" name="矩形 16"/>
          <p:cNvSpPr>
            <a:spLocks noChangeArrowheads="1"/>
          </p:cNvSpPr>
          <p:nvPr/>
        </p:nvSpPr>
        <p:spPr bwMode="auto">
          <a:xfrm>
            <a:off x="2614613" y="39862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hlink"/>
              </a:buClr>
              <a:buSzPct val="70000"/>
              <a:buFont typeface="Wingdings" panose="05000000000000000000" pitchFamily="2" charset="2"/>
              <a:buNone/>
            </a:pPr>
            <a:r>
              <a:rPr lang="zh-CN" altLang="en-US" b="1">
                <a:solidFill>
                  <a:srgbClr val="C00000"/>
                </a:solidFill>
                <a:latin typeface="黑体" panose="02010609060101010101" pitchFamily="49" charset="-122"/>
                <a:ea typeface="黑体" panose="02010609060101010101" pitchFamily="49" charset="-122"/>
                <a:sym typeface="Wingdings" panose="05000000000000000000" pitchFamily="2" charset="2"/>
              </a:rPr>
              <a:t>公私合营。公方</a:t>
            </a:r>
            <a:r>
              <a:rPr lang="zh-CN" altLang="en-US" b="1">
                <a:latin typeface="黑体" panose="02010609060101010101" pitchFamily="49" charset="-122"/>
                <a:ea typeface="黑体" panose="02010609060101010101" pitchFamily="49" charset="-122"/>
                <a:sym typeface="Wingdings" panose="05000000000000000000" pitchFamily="2" charset="2"/>
              </a:rPr>
              <a:t>代表居于领导地位</a:t>
            </a:r>
            <a:endParaRPr lang="zh-CN" altLang="en-US" b="1">
              <a:latin typeface="黑体" panose="02010609060101010101" pitchFamily="49" charset="-122"/>
              <a:ea typeface="黑体" panose="02010609060101010101" pitchFamily="49" charset="-122"/>
              <a:sym typeface="Wingdings" panose="05000000000000000000" pitchFamily="2" charset="2"/>
            </a:endParaRPr>
          </a:p>
        </p:txBody>
      </p:sp>
      <p:sp>
        <p:nvSpPr>
          <p:cNvPr id="20514" name="矩形 17"/>
          <p:cNvSpPr>
            <a:spLocks noChangeArrowheads="1"/>
          </p:cNvSpPr>
          <p:nvPr/>
        </p:nvSpPr>
        <p:spPr bwMode="auto">
          <a:xfrm>
            <a:off x="2025650" y="3994150"/>
            <a:ext cx="93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黑体" panose="02010609060101010101" pitchFamily="49" charset="-122"/>
                <a:ea typeface="黑体" panose="02010609060101010101" pitchFamily="49" charset="-122"/>
                <a:sym typeface="Wingdings" panose="05000000000000000000" pitchFamily="2" charset="2"/>
              </a:rPr>
              <a:t>方式</a:t>
            </a:r>
            <a:endParaRPr lang="zh-CN" altLang="en-US"/>
          </a:p>
        </p:txBody>
      </p:sp>
      <p:sp>
        <p:nvSpPr>
          <p:cNvPr id="26660" name="TextBox 41"/>
          <p:cNvSpPr txBox="1">
            <a:spLocks noChangeArrowheads="1"/>
          </p:cNvSpPr>
          <p:nvPr/>
        </p:nvSpPr>
        <p:spPr bwMode="auto">
          <a:xfrm>
            <a:off x="2724150" y="3378200"/>
            <a:ext cx="460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t>为使</a:t>
            </a:r>
            <a:r>
              <a:rPr lang="zh-CN" altLang="en-US" b="1">
                <a:solidFill>
                  <a:srgbClr val="FF0000"/>
                </a:solidFill>
              </a:rPr>
              <a:t>私</a:t>
            </a:r>
            <a:r>
              <a:rPr lang="zh-CN" altLang="en-US" b="1"/>
              <a:t>有制经济过渡到社会主义</a:t>
            </a:r>
            <a:r>
              <a:rPr lang="zh-CN" altLang="en-US" b="1">
                <a:solidFill>
                  <a:srgbClr val="FF0000"/>
                </a:solidFill>
              </a:rPr>
              <a:t>公</a:t>
            </a:r>
            <a:r>
              <a:rPr lang="zh-CN" altLang="en-US" b="1"/>
              <a:t>有制经济</a:t>
            </a:r>
            <a:endParaRPr lang="zh-CN" altLang="en-US" b="1"/>
          </a:p>
        </p:txBody>
      </p:sp>
      <p:sp>
        <p:nvSpPr>
          <p:cNvPr id="20516" name="矩形 18"/>
          <p:cNvSpPr>
            <a:spLocks noChangeArrowheads="1"/>
          </p:cNvSpPr>
          <p:nvPr/>
        </p:nvSpPr>
        <p:spPr bwMode="auto">
          <a:xfrm>
            <a:off x="2019300" y="3346450"/>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t>目的</a:t>
            </a:r>
            <a:endParaRPr lang="zh-CN" altLang="en-US" b="1"/>
          </a:p>
        </p:txBody>
      </p:sp>
      <p:sp>
        <p:nvSpPr>
          <p:cNvPr id="26662" name="矩形 19"/>
          <p:cNvSpPr>
            <a:spLocks noChangeArrowheads="1"/>
          </p:cNvSpPr>
          <p:nvPr/>
        </p:nvSpPr>
        <p:spPr bwMode="auto">
          <a:xfrm>
            <a:off x="2682875" y="43164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hlink"/>
              </a:buClr>
              <a:buSzPct val="70000"/>
              <a:buFont typeface="Wingdings" panose="05000000000000000000" pitchFamily="2" charset="2"/>
              <a:buNone/>
            </a:pPr>
            <a:r>
              <a:rPr lang="en-US" altLang="zh-CN" b="1">
                <a:latin typeface="黑体" panose="02010609060101010101" pitchFamily="49" charset="-122"/>
                <a:ea typeface="黑体" panose="02010609060101010101" pitchFamily="49" charset="-122"/>
                <a:sym typeface="Wingdings" panose="05000000000000000000" pitchFamily="2" charset="2"/>
              </a:rPr>
              <a:t>1956</a:t>
            </a:r>
            <a:r>
              <a:rPr lang="zh-CN" altLang="en-US" b="1">
                <a:latin typeface="黑体" panose="02010609060101010101" pitchFamily="49" charset="-122"/>
                <a:ea typeface="黑体" panose="02010609060101010101" pitchFamily="49" charset="-122"/>
                <a:sym typeface="Wingdings" panose="05000000000000000000" pitchFamily="2" charset="2"/>
              </a:rPr>
              <a:t>年初，出现了全行业公私合营的高潮</a:t>
            </a:r>
            <a:endParaRPr lang="zh-CN" altLang="en-US" b="1">
              <a:latin typeface="黑体" panose="02010609060101010101" pitchFamily="49" charset="-122"/>
              <a:ea typeface="黑体" panose="02010609060101010101" pitchFamily="49" charset="-122"/>
              <a:sym typeface="Wingdings" panose="05000000000000000000" pitchFamily="2" charset="2"/>
            </a:endParaRPr>
          </a:p>
        </p:txBody>
      </p:sp>
      <p:sp>
        <p:nvSpPr>
          <p:cNvPr id="20518" name="矩形 20"/>
          <p:cNvSpPr>
            <a:spLocks noChangeArrowheads="1"/>
          </p:cNvSpPr>
          <p:nvPr/>
        </p:nvSpPr>
        <p:spPr bwMode="auto">
          <a:xfrm>
            <a:off x="2025650" y="4337050"/>
            <a:ext cx="65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latin typeface="黑体" panose="02010609060101010101" pitchFamily="49" charset="-122"/>
                <a:ea typeface="黑体" panose="02010609060101010101" pitchFamily="49" charset="-122"/>
                <a:sym typeface="Wingdings" panose="05000000000000000000" pitchFamily="2" charset="2"/>
              </a:rPr>
              <a:t>结果</a:t>
            </a:r>
            <a:endParaRPr lang="zh-CN" altLang="en-US"/>
          </a:p>
        </p:txBody>
      </p:sp>
      <p:sp>
        <p:nvSpPr>
          <p:cNvPr id="26664" name="矩形 21"/>
          <p:cNvSpPr>
            <a:spLocks noChangeArrowheads="1"/>
          </p:cNvSpPr>
          <p:nvPr/>
        </p:nvSpPr>
        <p:spPr bwMode="auto">
          <a:xfrm>
            <a:off x="2757488" y="5045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hlink"/>
              </a:buClr>
              <a:buSzPct val="70000"/>
              <a:buFont typeface="Wingdings" panose="05000000000000000000" pitchFamily="2" charset="2"/>
              <a:buNone/>
            </a:pPr>
            <a:r>
              <a:rPr lang="zh-CN" altLang="en-US" b="1">
                <a:solidFill>
                  <a:srgbClr val="C00000"/>
                </a:solidFill>
                <a:latin typeface="黑体" panose="02010609060101010101" pitchFamily="49" charset="-122"/>
                <a:ea typeface="黑体" panose="02010609060101010101" pitchFamily="49" charset="-122"/>
                <a:sym typeface="Wingdings" panose="05000000000000000000" pitchFamily="2" charset="2"/>
              </a:rPr>
              <a:t>和平过渡，是中国社会主义改造的创举</a:t>
            </a:r>
            <a:endParaRPr lang="zh-CN" altLang="en-US" b="1">
              <a:solidFill>
                <a:srgbClr val="C00000"/>
              </a:solidFill>
              <a:latin typeface="黑体" panose="02010609060101010101" pitchFamily="49" charset="-122"/>
              <a:ea typeface="黑体" panose="02010609060101010101" pitchFamily="49" charset="-122"/>
              <a:sym typeface="Wingdings" panose="05000000000000000000" pitchFamily="2" charset="2"/>
            </a:endParaRPr>
          </a:p>
        </p:txBody>
      </p:sp>
      <p:sp>
        <p:nvSpPr>
          <p:cNvPr id="20520" name="矩形 22"/>
          <p:cNvSpPr>
            <a:spLocks noChangeArrowheads="1"/>
          </p:cNvSpPr>
          <p:nvPr/>
        </p:nvSpPr>
        <p:spPr bwMode="auto">
          <a:xfrm>
            <a:off x="2055813" y="4676775"/>
            <a:ext cx="881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latin typeface="黑体" panose="02010609060101010101" pitchFamily="49" charset="-122"/>
                <a:ea typeface="黑体" panose="02010609060101010101" pitchFamily="49" charset="-122"/>
                <a:sym typeface="Wingdings" panose="05000000000000000000" pitchFamily="2" charset="2"/>
              </a:rPr>
              <a:t>创举：</a:t>
            </a:r>
            <a:endParaRPr lang="zh-CN" altLang="en-US"/>
          </a:p>
        </p:txBody>
      </p:sp>
      <p:sp>
        <p:nvSpPr>
          <p:cNvPr id="26666" name="矩形 23"/>
          <p:cNvSpPr>
            <a:spLocks noChangeArrowheads="1"/>
          </p:cNvSpPr>
          <p:nvPr/>
        </p:nvSpPr>
        <p:spPr bwMode="auto">
          <a:xfrm>
            <a:off x="2747963" y="4689475"/>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C00000"/>
                </a:solidFill>
                <a:latin typeface="黑体" panose="02010609060101010101" pitchFamily="49" charset="-122"/>
                <a:ea typeface="黑体" panose="02010609060101010101" pitchFamily="49" charset="-122"/>
                <a:sym typeface="Wingdings" panose="05000000000000000000" pitchFamily="2" charset="2"/>
              </a:rPr>
              <a:t>赎买政策</a:t>
            </a:r>
            <a:endParaRPr lang="zh-CN" altLang="en-US"/>
          </a:p>
        </p:txBody>
      </p:sp>
      <p:sp>
        <p:nvSpPr>
          <p:cNvPr id="20522" name="矩形 24"/>
          <p:cNvSpPr>
            <a:spLocks noChangeArrowheads="1"/>
          </p:cNvSpPr>
          <p:nvPr/>
        </p:nvSpPr>
        <p:spPr bwMode="auto">
          <a:xfrm>
            <a:off x="3892550" y="4679950"/>
            <a:ext cx="881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latin typeface="黑体" panose="02010609060101010101" pitchFamily="49" charset="-122"/>
                <a:ea typeface="黑体" panose="02010609060101010101" pitchFamily="49" charset="-122"/>
                <a:sym typeface="Wingdings" panose="05000000000000000000" pitchFamily="2" charset="2"/>
              </a:rPr>
              <a:t>解释：</a:t>
            </a:r>
            <a:endParaRPr lang="zh-CN" altLang="en-US"/>
          </a:p>
        </p:txBody>
      </p:sp>
      <p:sp>
        <p:nvSpPr>
          <p:cNvPr id="26668" name="矩形 25"/>
          <p:cNvSpPr>
            <a:spLocks noChangeArrowheads="1"/>
          </p:cNvSpPr>
          <p:nvPr/>
        </p:nvSpPr>
        <p:spPr bwMode="auto">
          <a:xfrm>
            <a:off x="4479925" y="4706938"/>
            <a:ext cx="4602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Clr>
                <a:schemeClr val="hlink"/>
              </a:buClr>
              <a:buSzPct val="70000"/>
              <a:buFont typeface="Wingdings" panose="05000000000000000000" pitchFamily="2" charset="2"/>
              <a:buNone/>
            </a:pPr>
            <a:r>
              <a:rPr lang="zh-CN" altLang="en-US" b="1">
                <a:solidFill>
                  <a:srgbClr val="C00000"/>
                </a:solidFill>
                <a:latin typeface="黑体" panose="02010609060101010101" pitchFamily="49" charset="-122"/>
                <a:ea typeface="黑体" panose="02010609060101010101" pitchFamily="49" charset="-122"/>
                <a:sym typeface="Wingdings" panose="05000000000000000000" pitchFamily="2" charset="2"/>
              </a:rPr>
              <a:t>按全行业公私合营时资本家的资本发给定息</a:t>
            </a:r>
            <a:endParaRPr lang="zh-CN" altLang="en-US" b="1">
              <a:solidFill>
                <a:srgbClr val="C00000"/>
              </a:solidFill>
              <a:latin typeface="黑体" panose="02010609060101010101" pitchFamily="49" charset="-122"/>
              <a:ea typeface="黑体" panose="02010609060101010101" pitchFamily="49" charset="-122"/>
              <a:sym typeface="Wingdings" panose="05000000000000000000" pitchFamily="2" charset="2"/>
            </a:endParaRPr>
          </a:p>
        </p:txBody>
      </p:sp>
      <p:sp>
        <p:nvSpPr>
          <p:cNvPr id="20524" name="TextBox 26"/>
          <p:cNvSpPr txBox="1">
            <a:spLocks noChangeArrowheads="1"/>
          </p:cNvSpPr>
          <p:nvPr/>
        </p:nvSpPr>
        <p:spPr bwMode="auto">
          <a:xfrm>
            <a:off x="2090738" y="5046663"/>
            <a:ext cx="1173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t>作用</a:t>
            </a:r>
            <a:endParaRPr lang="zh-CN" altLang="en-US" b="1"/>
          </a:p>
        </p:txBody>
      </p:sp>
      <p:sp>
        <p:nvSpPr>
          <p:cNvPr id="26670" name="矩形 27"/>
          <p:cNvSpPr>
            <a:spLocks noChangeArrowheads="1"/>
          </p:cNvSpPr>
          <p:nvPr/>
        </p:nvSpPr>
        <p:spPr bwMode="auto">
          <a:xfrm>
            <a:off x="1604963" y="5319713"/>
            <a:ext cx="786288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spcBef>
                <a:spcPct val="20000"/>
              </a:spcBef>
              <a:buClr>
                <a:schemeClr val="accent2"/>
              </a:buClr>
              <a:buSzPct val="80000"/>
              <a:buFont typeface="Wingdings" panose="05000000000000000000" pitchFamily="2" charset="2"/>
              <a:buNone/>
            </a:pPr>
            <a:r>
              <a:rPr lang="en-US" altLang="zh-CN" b="1">
                <a:solidFill>
                  <a:srgbClr val="00B050"/>
                </a:solidFill>
                <a:latin typeface="黑体" panose="02010609060101010101" pitchFamily="49" charset="-122"/>
                <a:ea typeface="黑体" panose="02010609060101010101" pitchFamily="49" charset="-122"/>
              </a:rPr>
              <a:t>1956</a:t>
            </a:r>
            <a:r>
              <a:rPr lang="zh-CN" altLang="en-US" b="1">
                <a:solidFill>
                  <a:srgbClr val="00B050"/>
                </a:solidFill>
                <a:latin typeface="黑体" panose="02010609060101010101" pitchFamily="49" charset="-122"/>
                <a:ea typeface="黑体" panose="02010609060101010101" pitchFamily="49" charset="-122"/>
              </a:rPr>
              <a:t>年底，国家基本上完成实现了生产资料私有制向社会主义公有制的转变</a:t>
            </a:r>
            <a:endParaRPr lang="zh-CN" altLang="en-US" b="1">
              <a:solidFill>
                <a:srgbClr val="00B050"/>
              </a:solidFill>
              <a:latin typeface="黑体" panose="02010609060101010101" pitchFamily="49" charset="-122"/>
              <a:ea typeface="黑体" panose="02010609060101010101" pitchFamily="49" charset="-122"/>
            </a:endParaRPr>
          </a:p>
        </p:txBody>
      </p:sp>
      <p:sp>
        <p:nvSpPr>
          <p:cNvPr id="47" name="Rectangle 11"/>
          <p:cNvSpPr>
            <a:spLocks noChangeArrowheads="1"/>
          </p:cNvSpPr>
          <p:nvPr/>
        </p:nvSpPr>
        <p:spPr bwMode="auto">
          <a:xfrm>
            <a:off x="720725" y="5969000"/>
            <a:ext cx="1112838" cy="461963"/>
          </a:xfrm>
          <a:prstGeom prst="rect">
            <a:avLst/>
          </a:prstGeom>
          <a:noFill/>
          <a:ln w="9525">
            <a:noFill/>
            <a:miter lim="800000"/>
          </a:ln>
        </p:spPr>
        <p:txBody>
          <a:bodyPr wrap="none">
            <a:spAutoFit/>
          </a:bodyPr>
          <a:lstStyle/>
          <a:p>
            <a:pPr>
              <a:buFontTx/>
              <a:buNone/>
              <a:defRPr/>
            </a:pPr>
            <a:r>
              <a:rPr lang="zh-CN" altLang="en-US" sz="2400" b="1" dirty="0">
                <a:solidFill>
                  <a:srgbClr val="333399"/>
                </a:solidFill>
                <a:effectLst>
                  <a:outerShdw blurRad="38100" dist="38100" dir="2700000" algn="tl">
                    <a:srgbClr val="C0C0C0"/>
                  </a:outerShdw>
                </a:effectLst>
                <a:latin typeface="宋体" panose="02010600030101010101" pitchFamily="2" charset="-122"/>
              </a:rPr>
              <a:t>评价</a:t>
            </a:r>
            <a:r>
              <a:rPr lang="zh-CN" altLang="en-US" sz="2400" b="1" dirty="0">
                <a:solidFill>
                  <a:srgbClr val="000000"/>
                </a:solidFill>
                <a:effectLst>
                  <a:outerShdw blurRad="38100" dist="38100" dir="2700000" algn="tl">
                    <a:srgbClr val="C0C0C0"/>
                  </a:outerShdw>
                </a:effectLst>
                <a:latin typeface="宋体" panose="02010600030101010101" pitchFamily="2" charset="-122"/>
              </a:rPr>
              <a:t>：</a:t>
            </a:r>
            <a:endParaRPr lang="zh-CN" altLang="en-US" sz="2400" b="1" dirty="0">
              <a:solidFill>
                <a:srgbClr val="000000"/>
              </a:solidFill>
              <a:effectLst>
                <a:outerShdw blurRad="38100" dist="38100" dir="2700000" algn="tl">
                  <a:srgbClr val="C0C0C0"/>
                </a:outerShdw>
              </a:effectLst>
              <a:latin typeface="宋体" panose="02010600030101010101" pitchFamily="2" charset="-122"/>
            </a:endParaRPr>
          </a:p>
        </p:txBody>
      </p:sp>
      <p:sp>
        <p:nvSpPr>
          <p:cNvPr id="26672" name="矩形 1"/>
          <p:cNvSpPr>
            <a:spLocks noChangeArrowheads="1"/>
          </p:cNvSpPr>
          <p:nvPr/>
        </p:nvSpPr>
        <p:spPr bwMode="auto">
          <a:xfrm>
            <a:off x="3395663" y="5653088"/>
            <a:ext cx="5360987"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spcBef>
                <a:spcPct val="20000"/>
              </a:spcBef>
              <a:buClr>
                <a:schemeClr val="accent2"/>
              </a:buClr>
              <a:buSzPct val="80000"/>
              <a:buFont typeface="Wingdings" panose="05000000000000000000" pitchFamily="2" charset="2"/>
              <a:buNone/>
            </a:pPr>
            <a:r>
              <a:rPr lang="en-US" altLang="zh-CN" b="1">
                <a:solidFill>
                  <a:srgbClr val="C00000"/>
                </a:solidFill>
                <a:latin typeface="黑体" panose="02010609060101010101" pitchFamily="49" charset="-122"/>
                <a:ea typeface="黑体" panose="02010609060101010101" pitchFamily="49" charset="-122"/>
              </a:rPr>
              <a:t>1.</a:t>
            </a:r>
            <a:r>
              <a:rPr lang="zh-CN" altLang="en-US" b="1">
                <a:solidFill>
                  <a:srgbClr val="C00000"/>
                </a:solidFill>
                <a:latin typeface="黑体" panose="02010609060101010101" pitchFamily="49" charset="-122"/>
                <a:ea typeface="黑体" panose="02010609060101010101" pitchFamily="49" charset="-122"/>
              </a:rPr>
              <a:t>社会主义基本制度在我国建立起来。</a:t>
            </a:r>
            <a:endParaRPr lang="en-US" altLang="zh-CN" b="1">
              <a:solidFill>
                <a:srgbClr val="C00000"/>
              </a:solidFill>
              <a:latin typeface="黑体" panose="02010609060101010101" pitchFamily="49" charset="-122"/>
              <a:ea typeface="黑体" panose="02010609060101010101" pitchFamily="49" charset="-122"/>
            </a:endParaRPr>
          </a:p>
          <a:p>
            <a:pPr>
              <a:lnSpc>
                <a:spcPct val="85000"/>
              </a:lnSpc>
              <a:spcBef>
                <a:spcPct val="20000"/>
              </a:spcBef>
              <a:buClr>
                <a:schemeClr val="accent2"/>
              </a:buClr>
              <a:buSzPct val="80000"/>
              <a:buFont typeface="Wingdings" panose="05000000000000000000" pitchFamily="2" charset="2"/>
              <a:buNone/>
            </a:pPr>
            <a:r>
              <a:rPr lang="en-US" altLang="zh-CN" b="1">
                <a:solidFill>
                  <a:srgbClr val="C00000"/>
                </a:solidFill>
                <a:latin typeface="黑体" panose="02010609060101010101" pitchFamily="49" charset="-122"/>
                <a:ea typeface="黑体" panose="02010609060101010101" pitchFamily="49" charset="-122"/>
              </a:rPr>
              <a:t>2.</a:t>
            </a:r>
            <a:r>
              <a:rPr lang="zh-CN" altLang="en-US" b="1">
                <a:solidFill>
                  <a:srgbClr val="C00000"/>
                </a:solidFill>
                <a:latin typeface="黑体" panose="02010609060101010101" pitchFamily="49" charset="-122"/>
                <a:ea typeface="黑体" panose="02010609060101010101" pitchFamily="49" charset="-122"/>
              </a:rPr>
              <a:t>这是中国历史上最深刻的社会变革。</a:t>
            </a:r>
            <a:endParaRPr lang="zh-CN" altLang="en-US" b="1">
              <a:solidFill>
                <a:srgbClr val="C00000"/>
              </a:solidFill>
              <a:latin typeface="黑体" panose="02010609060101010101" pitchFamily="49" charset="-122"/>
              <a:ea typeface="黑体" panose="02010609060101010101" pitchFamily="49" charset="-122"/>
            </a:endParaRPr>
          </a:p>
          <a:p>
            <a:pPr>
              <a:lnSpc>
                <a:spcPct val="85000"/>
              </a:lnSpc>
              <a:spcBef>
                <a:spcPct val="20000"/>
              </a:spcBef>
              <a:buClr>
                <a:schemeClr val="accent2"/>
              </a:buClr>
              <a:buSzPct val="80000"/>
              <a:buFont typeface="Wingdings" panose="05000000000000000000" pitchFamily="2" charset="2"/>
              <a:buNone/>
            </a:pPr>
            <a:r>
              <a:rPr lang="en-US" altLang="zh-CN" b="1">
                <a:solidFill>
                  <a:srgbClr val="C00000"/>
                </a:solidFill>
                <a:latin typeface="黑体" panose="02010609060101010101" pitchFamily="49" charset="-122"/>
                <a:ea typeface="黑体" panose="02010609060101010101" pitchFamily="49" charset="-122"/>
              </a:rPr>
              <a:t>3.</a:t>
            </a:r>
            <a:r>
              <a:rPr lang="zh-CN" altLang="en-US" b="1">
                <a:solidFill>
                  <a:srgbClr val="C00000"/>
                </a:solidFill>
                <a:latin typeface="黑体" panose="02010609060101010101" pitchFamily="49" charset="-122"/>
                <a:ea typeface="黑体" panose="02010609060101010101" pitchFamily="49" charset="-122"/>
              </a:rPr>
              <a:t>从此进入社会主义初级阶段</a:t>
            </a:r>
            <a:endParaRPr lang="zh-CN" altLang="en-US" b="1">
              <a:solidFill>
                <a:srgbClr val="C00000"/>
              </a:solidFill>
              <a:latin typeface="黑体" panose="02010609060101010101" pitchFamily="49" charset="-122"/>
              <a:ea typeface="黑体" panose="02010609060101010101" pitchFamily="49" charset="-122"/>
            </a:endParaRPr>
          </a:p>
        </p:txBody>
      </p:sp>
      <p:sp>
        <p:nvSpPr>
          <p:cNvPr id="20528" name="矩形 2"/>
          <p:cNvSpPr>
            <a:spLocks noChangeArrowheads="1"/>
          </p:cNvSpPr>
          <p:nvPr/>
        </p:nvSpPr>
        <p:spPr bwMode="auto">
          <a:xfrm>
            <a:off x="1546225" y="5740400"/>
            <a:ext cx="1812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latin typeface="黑体" panose="02010609060101010101" pitchFamily="49" charset="-122"/>
                <a:ea typeface="黑体" panose="02010609060101010101" pitchFamily="49" charset="-122"/>
              </a:rPr>
              <a:t>    意义</a:t>
            </a:r>
            <a:endParaRPr lang="en-US" altLang="zh-CN" b="1">
              <a:latin typeface="黑体" panose="02010609060101010101" pitchFamily="49" charset="-122"/>
              <a:ea typeface="黑体" panose="02010609060101010101" pitchFamily="49" charset="-122"/>
            </a:endParaRPr>
          </a:p>
          <a:p>
            <a:r>
              <a:rPr lang="zh-CN" altLang="en-US" b="1">
                <a:latin typeface="黑体" panose="02010609060101010101" pitchFamily="49" charset="-122"/>
                <a:ea typeface="黑体" panose="02010609060101010101" pitchFamily="49" charset="-122"/>
              </a:rPr>
              <a:t>（积极的影响）</a:t>
            </a:r>
            <a:endParaRPr lang="zh-CN" altLang="en-US"/>
          </a:p>
        </p:txBody>
      </p:sp>
      <p:sp>
        <p:nvSpPr>
          <p:cNvPr id="26674" name="矩形 3"/>
          <p:cNvSpPr>
            <a:spLocks noChangeArrowheads="1"/>
          </p:cNvSpPr>
          <p:nvPr/>
        </p:nvSpPr>
        <p:spPr bwMode="auto">
          <a:xfrm>
            <a:off x="3702050" y="6553200"/>
            <a:ext cx="63912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spcBef>
                <a:spcPct val="20000"/>
              </a:spcBef>
              <a:buClr>
                <a:schemeClr val="accent2"/>
              </a:buClr>
              <a:buSzPct val="80000"/>
              <a:buFont typeface="Wingdings" panose="05000000000000000000" pitchFamily="2" charset="2"/>
              <a:buNone/>
            </a:pPr>
            <a:r>
              <a:rPr lang="zh-CN" altLang="en-US" b="1">
                <a:solidFill>
                  <a:srgbClr val="C00000"/>
                </a:solidFill>
                <a:latin typeface="黑体" panose="02010609060101010101" pitchFamily="49" charset="-122"/>
                <a:ea typeface="黑体" panose="02010609060101010101" pitchFamily="49" charset="-122"/>
              </a:rPr>
              <a:t>要求过急、工作过粗、改变过快等缺点</a:t>
            </a:r>
            <a:endParaRPr lang="zh-CN" altLang="en-US"/>
          </a:p>
        </p:txBody>
      </p:sp>
      <p:sp>
        <p:nvSpPr>
          <p:cNvPr id="20530" name="矩形 4"/>
          <p:cNvSpPr>
            <a:spLocks noChangeArrowheads="1"/>
          </p:cNvSpPr>
          <p:nvPr/>
        </p:nvSpPr>
        <p:spPr bwMode="auto">
          <a:xfrm>
            <a:off x="1519238" y="6532563"/>
            <a:ext cx="2346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黑体" panose="02010609060101010101" pitchFamily="49" charset="-122"/>
                <a:ea typeface="黑体" panose="02010609060101010101" pitchFamily="49" charset="-122"/>
              </a:rPr>
              <a:t>问题（消极的影响）</a:t>
            </a:r>
            <a:endParaRPr lang="zh-CN" altLang="en-US"/>
          </a:p>
        </p:txBody>
      </p:sp>
      <p:sp>
        <p:nvSpPr>
          <p:cNvPr id="20531" name="左大括号 6"/>
          <p:cNvSpPr/>
          <p:nvPr/>
        </p:nvSpPr>
        <p:spPr bwMode="auto">
          <a:xfrm>
            <a:off x="3192463" y="5730875"/>
            <a:ext cx="142875" cy="698500"/>
          </a:xfrm>
          <a:prstGeom prst="leftBrace">
            <a:avLst>
              <a:gd name="adj1" fmla="val 8148"/>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000000"/>
              </a:solidFill>
              <a:latin typeface="宋体" panose="02010600030101010101" pitchFamily="2" charset="-122"/>
            </a:endParaRPr>
          </a:p>
        </p:txBody>
      </p:sp>
      <p:sp>
        <p:nvSpPr>
          <p:cNvPr id="20532" name="矩形 1"/>
          <p:cNvSpPr>
            <a:spLocks noChangeArrowheads="1"/>
          </p:cNvSpPr>
          <p:nvPr/>
        </p:nvSpPr>
        <p:spPr bwMode="auto">
          <a:xfrm>
            <a:off x="3175" y="-28575"/>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chemeClr val="tx2"/>
                </a:solidFill>
              </a:rPr>
              <a:t>第二单元　社会主义制度的建立与社会主义建设的探索</a:t>
            </a:r>
            <a:endParaRPr lang="zh-CN" altLang="en-US" sz="12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6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6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6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66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66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6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66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6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6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41" grpId="0"/>
      <p:bldP spid="26643" grpId="0"/>
      <p:bldP spid="26645" grpId="0"/>
      <p:bldP spid="26647" grpId="0"/>
      <p:bldP spid="26649" grpId="0"/>
      <p:bldP spid="26651" grpId="0"/>
      <p:bldP spid="26652" grpId="0"/>
      <p:bldP spid="26653" grpId="0"/>
      <p:bldP spid="26655" grpId="0"/>
      <p:bldP spid="26658" grpId="0"/>
      <p:bldP spid="26660" grpId="0"/>
      <p:bldP spid="26662" grpId="0"/>
      <p:bldP spid="26664" grpId="0"/>
      <p:bldP spid="26666" grpId="0"/>
      <p:bldP spid="26668" grpId="0"/>
      <p:bldP spid="26670" grpId="0"/>
      <p:bldP spid="26672" grpId="0"/>
      <p:bldP spid="266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8"/>
          <p:cNvSpPr>
            <a:spLocks noChangeArrowheads="1"/>
          </p:cNvSpPr>
          <p:nvPr/>
        </p:nvSpPr>
        <p:spPr bwMode="auto">
          <a:xfrm>
            <a:off x="2286000" y="1266825"/>
            <a:ext cx="3097213" cy="404813"/>
          </a:xfrm>
          <a:prstGeom prst="rect">
            <a:avLst/>
          </a:prstGeom>
          <a:noFill/>
          <a:ln w="9525">
            <a:noFill/>
            <a:miter lim="800000"/>
          </a:ln>
        </p:spPr>
        <p:txBody>
          <a:bodyPr>
            <a:spAutoFit/>
          </a:bodyPr>
          <a:lstStyle/>
          <a:p>
            <a:pPr>
              <a:lnSpc>
                <a:spcPct val="85000"/>
              </a:lnSpc>
              <a:defRPr/>
            </a:pPr>
            <a:r>
              <a:rPr lang="en-US" sz="2400" b="1" dirty="0">
                <a:solidFill>
                  <a:srgbClr val="000000"/>
                </a:solidFill>
                <a:effectLst>
                  <a:outerShdw blurRad="38100" dist="38100" dir="2700000" algn="tl">
                    <a:srgbClr val="C0C0C0"/>
                  </a:outerShdw>
                </a:effectLst>
                <a:latin typeface="宋体" panose="02010600030101010101" pitchFamily="2" charset="-122"/>
              </a:rPr>
              <a:t>                                   </a:t>
            </a:r>
            <a:endParaRPr lang="en-US" sz="2400" b="1" dirty="0">
              <a:solidFill>
                <a:srgbClr val="000000"/>
              </a:solidFill>
              <a:effectLst>
                <a:outerShdw blurRad="38100" dist="38100" dir="2700000" algn="tl">
                  <a:srgbClr val="C0C0C0"/>
                </a:outerShdw>
              </a:effectLst>
              <a:latin typeface="宋体" panose="02010600030101010101" pitchFamily="2" charset="-122"/>
            </a:endParaRPr>
          </a:p>
        </p:txBody>
      </p:sp>
      <p:sp>
        <p:nvSpPr>
          <p:cNvPr id="9223" name="Rectangle 31"/>
          <p:cNvSpPr>
            <a:spLocks noChangeArrowheads="1"/>
          </p:cNvSpPr>
          <p:nvPr/>
        </p:nvSpPr>
        <p:spPr bwMode="auto">
          <a:xfrm>
            <a:off x="320675" y="754063"/>
            <a:ext cx="1011238" cy="584200"/>
          </a:xfrm>
          <a:prstGeom prst="rect">
            <a:avLst/>
          </a:prstGeom>
          <a:noFill/>
          <a:ln w="9525">
            <a:noFill/>
            <a:miter lim="800000"/>
          </a:ln>
        </p:spPr>
        <p:txBody>
          <a:bodyPr wrap="none">
            <a:spAutoFit/>
          </a:bodyPr>
          <a:lstStyle/>
          <a:p>
            <a:pPr>
              <a:defRPr/>
            </a:pPr>
            <a:r>
              <a:rPr lang="zh-CN" altLang="en-US" sz="1600" b="1" dirty="0">
                <a:solidFill>
                  <a:srgbClr val="000000"/>
                </a:solidFill>
                <a:latin typeface="黑体" panose="02010609060101010101" pitchFamily="49" charset="-122"/>
                <a:ea typeface="黑体" panose="02010609060101010101" pitchFamily="49" charset="-122"/>
              </a:rPr>
              <a:t>在探索中</a:t>
            </a:r>
            <a:endParaRPr lang="en-US" altLang="zh-CN" sz="1600" b="1" dirty="0">
              <a:solidFill>
                <a:srgbClr val="000000"/>
              </a:solidFill>
              <a:latin typeface="黑体" panose="02010609060101010101" pitchFamily="49" charset="-122"/>
              <a:ea typeface="黑体" panose="02010609060101010101" pitchFamily="49" charset="-122"/>
            </a:endParaRPr>
          </a:p>
          <a:p>
            <a:pPr>
              <a:defRPr/>
            </a:pPr>
            <a:r>
              <a:rPr lang="zh-CN" altLang="en-US" sz="1600" b="1" dirty="0">
                <a:solidFill>
                  <a:srgbClr val="000000"/>
                </a:solidFill>
                <a:latin typeface="黑体" panose="02010609060101010101" pitchFamily="49" charset="-122"/>
                <a:ea typeface="黑体" panose="02010609060101010101" pitchFamily="49" charset="-122"/>
              </a:rPr>
              <a:t>曲折前进</a:t>
            </a:r>
            <a:endParaRPr lang="zh-CN" altLang="en-US" sz="1600" b="1" dirty="0">
              <a:solidFill>
                <a:srgbClr val="000000"/>
              </a:solidFill>
              <a:effectLst>
                <a:outerShdw blurRad="38100" dist="38100" dir="2700000" algn="tl">
                  <a:srgbClr val="C0C0C0"/>
                </a:outerShdw>
              </a:effectLst>
              <a:latin typeface="宋体" panose="02010600030101010101" pitchFamily="2" charset="-122"/>
            </a:endParaRPr>
          </a:p>
        </p:txBody>
      </p:sp>
      <p:sp>
        <p:nvSpPr>
          <p:cNvPr id="9226" name="Rectangle 11"/>
          <p:cNvSpPr>
            <a:spLocks noChangeArrowheads="1"/>
          </p:cNvSpPr>
          <p:nvPr/>
        </p:nvSpPr>
        <p:spPr bwMode="auto">
          <a:xfrm>
            <a:off x="1187450" y="1981200"/>
            <a:ext cx="598488" cy="584200"/>
          </a:xfrm>
          <a:prstGeom prst="rect">
            <a:avLst/>
          </a:prstGeom>
          <a:noFill/>
          <a:ln w="9525">
            <a:noFill/>
            <a:miter lim="800000"/>
          </a:ln>
        </p:spPr>
        <p:txBody>
          <a:bodyPr wrap="none">
            <a:spAutoFit/>
          </a:bodyPr>
          <a:lstStyle/>
          <a:p>
            <a:pPr>
              <a:defRPr/>
            </a:pPr>
            <a:r>
              <a:rPr lang="zh-CN" altLang="en-US" sz="1600" b="1" dirty="0">
                <a:solidFill>
                  <a:srgbClr val="F8081F"/>
                </a:solidFill>
                <a:effectLst>
                  <a:outerShdw blurRad="38100" dist="38100" dir="2700000" algn="tl">
                    <a:srgbClr val="C0C0C0"/>
                  </a:outerShdw>
                </a:effectLst>
                <a:latin typeface="宋体" panose="02010600030101010101" pitchFamily="2" charset="-122"/>
              </a:rPr>
              <a:t>失误</a:t>
            </a:r>
            <a:endParaRPr lang="zh-CN" altLang="en-US" sz="1600" b="1" dirty="0">
              <a:solidFill>
                <a:srgbClr val="F8081F"/>
              </a:solidFill>
              <a:effectLst>
                <a:outerShdw blurRad="38100" dist="38100" dir="2700000" algn="tl">
                  <a:srgbClr val="C0C0C0"/>
                </a:outerShdw>
              </a:effectLst>
              <a:latin typeface="宋体" panose="02010600030101010101" pitchFamily="2" charset="-122"/>
            </a:endParaRPr>
          </a:p>
          <a:p>
            <a:pPr>
              <a:defRPr/>
            </a:pPr>
            <a:endParaRPr lang="zh-CN" altLang="en-US" sz="1600" b="1" dirty="0">
              <a:solidFill>
                <a:srgbClr val="F8081F"/>
              </a:solidFill>
              <a:effectLst>
                <a:outerShdw blurRad="38100" dist="38100" dir="2700000" algn="tl">
                  <a:srgbClr val="C0C0C0"/>
                </a:outerShdw>
              </a:effectLst>
              <a:latin typeface="宋体" panose="02010600030101010101" pitchFamily="2" charset="-122"/>
            </a:endParaRPr>
          </a:p>
        </p:txBody>
      </p:sp>
      <p:sp>
        <p:nvSpPr>
          <p:cNvPr id="21508" name="文本框 9"/>
          <p:cNvSpPr txBox="1">
            <a:spLocks noChangeArrowheads="1"/>
          </p:cNvSpPr>
          <p:nvPr/>
        </p:nvSpPr>
        <p:spPr bwMode="auto">
          <a:xfrm>
            <a:off x="-244475" y="1690688"/>
            <a:ext cx="677863"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r>
              <a:rPr lang="en-US" altLang="en-US" sz="1600" b="1">
                <a:solidFill>
                  <a:srgbClr val="E42C58"/>
                </a:solidFill>
              </a:rPr>
              <a:t>第</a:t>
            </a:r>
            <a:r>
              <a:rPr lang="zh-CN" altLang="en-US" sz="1600" b="1">
                <a:solidFill>
                  <a:srgbClr val="E42C58"/>
                </a:solidFill>
              </a:rPr>
              <a:t>六</a:t>
            </a:r>
            <a:r>
              <a:rPr lang="en-US" altLang="en-US" sz="1600" b="1">
                <a:solidFill>
                  <a:srgbClr val="E42C58"/>
                </a:solidFill>
              </a:rPr>
              <a:t>课　艰辛探索与建设成就</a:t>
            </a:r>
            <a:endParaRPr lang="zh-CN" altLang="en-US" sz="1600" b="1">
              <a:solidFill>
                <a:srgbClr val="E42C58"/>
              </a:solidFill>
            </a:endParaRPr>
          </a:p>
          <a:p>
            <a:pPr algn="ctr" eaLnBrk="0" hangingPunct="0"/>
            <a:endParaRPr lang="zh-CN" altLang="en-US" sz="1600" b="1">
              <a:solidFill>
                <a:srgbClr val="FF0000"/>
              </a:solidFill>
              <a:latin typeface="黑体" panose="02010609060101010101" pitchFamily="49" charset="-122"/>
              <a:ea typeface="黑体" panose="02010609060101010101" pitchFamily="49" charset="-122"/>
            </a:endParaRPr>
          </a:p>
        </p:txBody>
      </p:sp>
      <p:sp>
        <p:nvSpPr>
          <p:cNvPr id="21509" name="左大括号 8"/>
          <p:cNvSpPr/>
          <p:nvPr/>
        </p:nvSpPr>
        <p:spPr bwMode="auto">
          <a:xfrm>
            <a:off x="231775" y="688975"/>
            <a:ext cx="290513" cy="5910263"/>
          </a:xfrm>
          <a:prstGeom prst="leftBrace">
            <a:avLst>
              <a:gd name="adj1" fmla="val 8194"/>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000000"/>
              </a:solidFill>
              <a:latin typeface="宋体" panose="02010600030101010101" pitchFamily="2" charset="-122"/>
            </a:endParaRPr>
          </a:p>
        </p:txBody>
      </p:sp>
      <p:sp>
        <p:nvSpPr>
          <p:cNvPr id="21510" name="左大括号 2"/>
          <p:cNvSpPr/>
          <p:nvPr/>
        </p:nvSpPr>
        <p:spPr bwMode="auto">
          <a:xfrm>
            <a:off x="1168400" y="280988"/>
            <a:ext cx="163513" cy="1992312"/>
          </a:xfrm>
          <a:prstGeom prst="leftBrace">
            <a:avLst>
              <a:gd name="adj1" fmla="val 8292"/>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000000"/>
              </a:solidFill>
              <a:latin typeface="宋体" panose="02010600030101010101" pitchFamily="2" charset="-122"/>
            </a:endParaRPr>
          </a:p>
        </p:txBody>
      </p:sp>
      <p:sp>
        <p:nvSpPr>
          <p:cNvPr id="21511" name="左大括号 6"/>
          <p:cNvSpPr/>
          <p:nvPr/>
        </p:nvSpPr>
        <p:spPr bwMode="auto">
          <a:xfrm>
            <a:off x="1674813" y="1346200"/>
            <a:ext cx="434975" cy="1852613"/>
          </a:xfrm>
          <a:prstGeom prst="leftBrace">
            <a:avLst>
              <a:gd name="adj1" fmla="val 8301"/>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000000"/>
              </a:solidFill>
              <a:latin typeface="宋体" panose="02010600030101010101" pitchFamily="2" charset="-122"/>
            </a:endParaRPr>
          </a:p>
        </p:txBody>
      </p:sp>
      <p:sp>
        <p:nvSpPr>
          <p:cNvPr id="9232" name="Rectangle 11"/>
          <p:cNvSpPr>
            <a:spLocks noChangeArrowheads="1"/>
          </p:cNvSpPr>
          <p:nvPr/>
        </p:nvSpPr>
        <p:spPr bwMode="auto">
          <a:xfrm>
            <a:off x="376238" y="5500688"/>
            <a:ext cx="1009650" cy="584200"/>
          </a:xfrm>
          <a:prstGeom prst="rect">
            <a:avLst/>
          </a:prstGeom>
          <a:noFill/>
          <a:ln w="9525">
            <a:noFill/>
            <a:miter lim="800000"/>
          </a:ln>
        </p:spPr>
        <p:txBody>
          <a:bodyPr>
            <a:spAutoFit/>
          </a:bodyPr>
          <a:lstStyle/>
          <a:p>
            <a:pPr>
              <a:defRPr/>
            </a:pPr>
            <a:r>
              <a:rPr lang="zh-CN" altLang="en-US" sz="1600" b="1" dirty="0">
                <a:solidFill>
                  <a:srgbClr val="000000"/>
                </a:solidFill>
                <a:effectLst>
                  <a:outerShdw blurRad="38100" dist="38100" dir="2700000" algn="tl">
                    <a:srgbClr val="C0C0C0"/>
                  </a:outerShdw>
                </a:effectLst>
                <a:latin typeface="宋体" panose="02010600030101010101" pitchFamily="2" charset="-122"/>
                <a:sym typeface="Wingdings" panose="05000000000000000000" pitchFamily="2" charset="2"/>
              </a:rPr>
              <a:t>建设</a:t>
            </a:r>
            <a:endParaRPr lang="en-US" altLang="zh-CN" sz="1600" b="1" dirty="0">
              <a:solidFill>
                <a:srgbClr val="000000"/>
              </a:solidFill>
              <a:effectLst>
                <a:outerShdw blurRad="38100" dist="38100" dir="2700000" algn="tl">
                  <a:srgbClr val="C0C0C0"/>
                </a:outerShdw>
              </a:effectLst>
              <a:latin typeface="宋体" panose="02010600030101010101" pitchFamily="2" charset="-122"/>
              <a:sym typeface="Wingdings" panose="05000000000000000000" pitchFamily="2" charset="2"/>
            </a:endParaRPr>
          </a:p>
          <a:p>
            <a:pPr>
              <a:defRPr/>
            </a:pPr>
            <a:r>
              <a:rPr lang="zh-CN" altLang="en-US" sz="1600" b="1" dirty="0">
                <a:solidFill>
                  <a:srgbClr val="000000"/>
                </a:solidFill>
                <a:effectLst>
                  <a:outerShdw blurRad="38100" dist="38100" dir="2700000" algn="tl">
                    <a:srgbClr val="C0C0C0"/>
                  </a:outerShdw>
                </a:effectLst>
                <a:latin typeface="宋体" panose="02010600030101010101" pitchFamily="2" charset="-122"/>
                <a:sym typeface="Wingdings" panose="05000000000000000000" pitchFamily="2" charset="2"/>
              </a:rPr>
              <a:t>成就</a:t>
            </a:r>
            <a:endParaRPr lang="zh-CN" altLang="en-US" sz="1600" b="1" dirty="0">
              <a:solidFill>
                <a:srgbClr val="000000"/>
              </a:solidFill>
              <a:effectLst>
                <a:outerShdw blurRad="38100" dist="38100" dir="2700000" algn="tl">
                  <a:srgbClr val="C0C0C0"/>
                </a:outerShdw>
              </a:effectLst>
              <a:latin typeface="宋体" panose="02010600030101010101" pitchFamily="2" charset="-122"/>
              <a:sym typeface="Wingdings" panose="05000000000000000000" pitchFamily="2" charset="2"/>
            </a:endParaRPr>
          </a:p>
        </p:txBody>
      </p:sp>
      <p:sp>
        <p:nvSpPr>
          <p:cNvPr id="21513" name="左大括号 9"/>
          <p:cNvSpPr/>
          <p:nvPr/>
        </p:nvSpPr>
        <p:spPr bwMode="auto">
          <a:xfrm>
            <a:off x="814388" y="5457825"/>
            <a:ext cx="133350" cy="1141413"/>
          </a:xfrm>
          <a:prstGeom prst="leftBrace">
            <a:avLst>
              <a:gd name="adj1" fmla="val 8243"/>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000">
              <a:solidFill>
                <a:srgbClr val="000000"/>
              </a:solidFill>
              <a:latin typeface="宋体" panose="02010600030101010101" pitchFamily="2" charset="-122"/>
            </a:endParaRPr>
          </a:p>
        </p:txBody>
      </p:sp>
      <p:sp>
        <p:nvSpPr>
          <p:cNvPr id="21514" name="矩形 1"/>
          <p:cNvSpPr>
            <a:spLocks noChangeArrowheads="1"/>
          </p:cNvSpPr>
          <p:nvPr/>
        </p:nvSpPr>
        <p:spPr bwMode="auto">
          <a:xfrm>
            <a:off x="1198563" y="325438"/>
            <a:ext cx="766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F8081F"/>
                </a:solidFill>
                <a:latin typeface="黑体" panose="02010609060101010101" pitchFamily="49" charset="-122"/>
                <a:ea typeface="黑体" panose="02010609060101010101" pitchFamily="49" charset="-122"/>
              </a:rPr>
              <a:t>探索 </a:t>
            </a:r>
            <a:endParaRPr lang="zh-CN" altLang="en-US">
              <a:solidFill>
                <a:srgbClr val="F8081F"/>
              </a:solidFill>
            </a:endParaRPr>
          </a:p>
        </p:txBody>
      </p:sp>
      <p:sp>
        <p:nvSpPr>
          <p:cNvPr id="3084" name="矩形 2"/>
          <p:cNvSpPr>
            <a:spLocks noChangeArrowheads="1"/>
          </p:cNvSpPr>
          <p:nvPr/>
        </p:nvSpPr>
        <p:spPr bwMode="auto">
          <a:xfrm>
            <a:off x="4441825" y="149225"/>
            <a:ext cx="673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rgbClr val="FF0000"/>
                </a:solidFill>
              </a:rPr>
              <a:t>北京</a:t>
            </a:r>
            <a:endParaRPr lang="zh-CN" altLang="en-US" sz="1600" b="1">
              <a:solidFill>
                <a:srgbClr val="FF0000"/>
              </a:solidFill>
            </a:endParaRPr>
          </a:p>
        </p:txBody>
      </p:sp>
      <p:sp>
        <p:nvSpPr>
          <p:cNvPr id="21516" name="左大括号 6"/>
          <p:cNvSpPr/>
          <p:nvPr/>
        </p:nvSpPr>
        <p:spPr bwMode="auto">
          <a:xfrm>
            <a:off x="1677988" y="300038"/>
            <a:ext cx="179387" cy="865187"/>
          </a:xfrm>
          <a:prstGeom prst="leftBrace">
            <a:avLst>
              <a:gd name="adj1" fmla="val 8329"/>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000000"/>
              </a:solidFill>
              <a:latin typeface="宋体" panose="02010600030101010101" pitchFamily="2" charset="-122"/>
            </a:endParaRPr>
          </a:p>
        </p:txBody>
      </p:sp>
      <p:sp>
        <p:nvSpPr>
          <p:cNvPr id="21517" name="矩形 2"/>
          <p:cNvSpPr>
            <a:spLocks noChangeArrowheads="1"/>
          </p:cNvSpPr>
          <p:nvPr/>
        </p:nvSpPr>
        <p:spPr bwMode="auto">
          <a:xfrm>
            <a:off x="4740275" y="1746250"/>
            <a:ext cx="1347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rPr>
              <a:t>调整方针</a:t>
            </a:r>
            <a:r>
              <a:rPr lang="zh-CN" altLang="zh-CN" b="1">
                <a:solidFill>
                  <a:srgbClr val="000000"/>
                </a:solidFill>
              </a:rPr>
              <a:t>：</a:t>
            </a:r>
            <a:endParaRPr lang="zh-CN" altLang="en-US" b="1">
              <a:solidFill>
                <a:srgbClr val="000000"/>
              </a:solidFill>
            </a:endParaRPr>
          </a:p>
        </p:txBody>
      </p:sp>
      <p:sp>
        <p:nvSpPr>
          <p:cNvPr id="21518" name="矩形 5"/>
          <p:cNvSpPr>
            <a:spLocks noChangeArrowheads="1"/>
          </p:cNvSpPr>
          <p:nvPr/>
        </p:nvSpPr>
        <p:spPr bwMode="auto">
          <a:xfrm>
            <a:off x="2727325" y="2881313"/>
            <a:ext cx="1089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黑体" panose="02010609060101010101" pitchFamily="49" charset="-122"/>
                <a:ea typeface="黑体" panose="02010609060101010101" pitchFamily="49" charset="-122"/>
              </a:rPr>
              <a:t>指挥部：</a:t>
            </a:r>
            <a:endParaRPr lang="zh-CN" altLang="en-US">
              <a:solidFill>
                <a:srgbClr val="000000"/>
              </a:solidFill>
            </a:endParaRPr>
          </a:p>
        </p:txBody>
      </p:sp>
      <p:sp>
        <p:nvSpPr>
          <p:cNvPr id="21519" name="矩形 8"/>
          <p:cNvSpPr>
            <a:spLocks noChangeArrowheads="1"/>
          </p:cNvSpPr>
          <p:nvPr/>
        </p:nvSpPr>
        <p:spPr bwMode="auto">
          <a:xfrm>
            <a:off x="2751138" y="3198813"/>
            <a:ext cx="881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C00000"/>
                </a:solidFill>
                <a:latin typeface="黑体" panose="02010609060101010101" pitchFamily="49" charset="-122"/>
                <a:ea typeface="黑体" panose="02010609060101010101" pitchFamily="49" charset="-122"/>
              </a:rPr>
              <a:t>表现：</a:t>
            </a:r>
            <a:endParaRPr lang="zh-CN" altLang="en-US" b="1">
              <a:solidFill>
                <a:srgbClr val="000000"/>
              </a:solidFill>
              <a:latin typeface="黑体" panose="02010609060101010101" pitchFamily="49" charset="-122"/>
              <a:ea typeface="黑体" panose="02010609060101010101" pitchFamily="49" charset="-122"/>
            </a:endParaRPr>
          </a:p>
        </p:txBody>
      </p:sp>
      <p:sp>
        <p:nvSpPr>
          <p:cNvPr id="21520" name="矩形 9"/>
          <p:cNvSpPr>
            <a:spLocks noChangeArrowheads="1"/>
          </p:cNvSpPr>
          <p:nvPr/>
        </p:nvSpPr>
        <p:spPr bwMode="auto">
          <a:xfrm>
            <a:off x="2668588" y="4772025"/>
            <a:ext cx="882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C00000"/>
                </a:solidFill>
                <a:latin typeface="黑体" panose="02010609060101010101" pitchFamily="49" charset="-122"/>
                <a:ea typeface="黑体" panose="02010609060101010101" pitchFamily="49" charset="-122"/>
              </a:rPr>
              <a:t>认识：</a:t>
            </a:r>
            <a:endParaRPr lang="zh-CN" altLang="en-US">
              <a:solidFill>
                <a:srgbClr val="000000"/>
              </a:solidFill>
            </a:endParaRPr>
          </a:p>
        </p:txBody>
      </p:sp>
      <p:sp>
        <p:nvSpPr>
          <p:cNvPr id="21521" name="矩形 14"/>
          <p:cNvSpPr>
            <a:spLocks noChangeArrowheads="1"/>
          </p:cNvSpPr>
          <p:nvPr/>
        </p:nvSpPr>
        <p:spPr bwMode="auto">
          <a:xfrm>
            <a:off x="2366963" y="179388"/>
            <a:ext cx="711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rgbClr val="000000"/>
                </a:solidFill>
                <a:latin typeface="黑体" panose="02010609060101010101" pitchFamily="49" charset="-122"/>
                <a:ea typeface="黑体" panose="02010609060101010101" pitchFamily="49" charset="-122"/>
                <a:sym typeface="Wingdings" panose="05000000000000000000" pitchFamily="2" charset="2"/>
              </a:rPr>
              <a:t>时间：</a:t>
            </a:r>
            <a:endParaRPr lang="zh-CN" altLang="en-US" sz="1600">
              <a:solidFill>
                <a:srgbClr val="000000"/>
              </a:solidFill>
            </a:endParaRPr>
          </a:p>
        </p:txBody>
      </p:sp>
      <p:sp>
        <p:nvSpPr>
          <p:cNvPr id="21522" name="矩形 15"/>
          <p:cNvSpPr>
            <a:spLocks noChangeArrowheads="1"/>
          </p:cNvSpPr>
          <p:nvPr/>
        </p:nvSpPr>
        <p:spPr bwMode="auto">
          <a:xfrm>
            <a:off x="4691063" y="1506538"/>
            <a:ext cx="134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rPr>
              <a:t>失误原因：</a:t>
            </a:r>
            <a:endParaRPr lang="zh-CN" altLang="en-US" b="1">
              <a:solidFill>
                <a:srgbClr val="000000"/>
              </a:solidFill>
            </a:endParaRPr>
          </a:p>
        </p:txBody>
      </p:sp>
      <p:sp>
        <p:nvSpPr>
          <p:cNvPr id="21523" name="左大括号 6"/>
          <p:cNvSpPr/>
          <p:nvPr/>
        </p:nvSpPr>
        <p:spPr bwMode="auto">
          <a:xfrm flipH="1">
            <a:off x="2873375" y="446088"/>
            <a:ext cx="46038" cy="460375"/>
          </a:xfrm>
          <a:prstGeom prst="leftBrace">
            <a:avLst>
              <a:gd name="adj1" fmla="val 8194"/>
              <a:gd name="adj2" fmla="val 39935"/>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000000"/>
              </a:solidFill>
              <a:latin typeface="宋体" panose="02010600030101010101" pitchFamily="2" charset="-122"/>
            </a:endParaRPr>
          </a:p>
        </p:txBody>
      </p:sp>
      <p:sp>
        <p:nvSpPr>
          <p:cNvPr id="21524" name="矩形 17"/>
          <p:cNvSpPr>
            <a:spLocks noChangeArrowheads="1"/>
          </p:cNvSpPr>
          <p:nvPr/>
        </p:nvSpPr>
        <p:spPr bwMode="auto">
          <a:xfrm>
            <a:off x="3751263" y="130175"/>
            <a:ext cx="93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rgbClr val="000000"/>
                </a:solidFill>
                <a:ea typeface="黑体" panose="02010609060101010101" pitchFamily="49" charset="-122"/>
                <a:sym typeface="Wingdings" panose="05000000000000000000" pitchFamily="2" charset="2"/>
              </a:rPr>
              <a:t>地点：</a:t>
            </a:r>
            <a:endParaRPr lang="zh-CN" altLang="en-US" sz="1600">
              <a:solidFill>
                <a:srgbClr val="000000"/>
              </a:solidFill>
            </a:endParaRPr>
          </a:p>
        </p:txBody>
      </p:sp>
      <p:sp>
        <p:nvSpPr>
          <p:cNvPr id="21525" name="矩形 18"/>
          <p:cNvSpPr>
            <a:spLocks noChangeArrowheads="1"/>
          </p:cNvSpPr>
          <p:nvPr/>
        </p:nvSpPr>
        <p:spPr bwMode="auto">
          <a:xfrm>
            <a:off x="4778375" y="1152525"/>
            <a:ext cx="882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rPr>
              <a:t>目的：</a:t>
            </a:r>
            <a:endParaRPr lang="zh-CN" altLang="en-US" b="1">
              <a:solidFill>
                <a:srgbClr val="000000"/>
              </a:solidFill>
            </a:endParaRPr>
          </a:p>
        </p:txBody>
      </p:sp>
      <p:sp>
        <p:nvSpPr>
          <p:cNvPr id="21526" name="矩形 20"/>
          <p:cNvSpPr>
            <a:spLocks noChangeArrowheads="1"/>
          </p:cNvSpPr>
          <p:nvPr/>
        </p:nvSpPr>
        <p:spPr bwMode="auto">
          <a:xfrm>
            <a:off x="2608263" y="3690938"/>
            <a:ext cx="1577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ea typeface="黑体" panose="02010609060101010101" pitchFamily="49" charset="-122"/>
                <a:sym typeface="Wingdings" panose="05000000000000000000" pitchFamily="2" charset="2"/>
              </a:rPr>
              <a:t>危害（后果）</a:t>
            </a:r>
            <a:endParaRPr lang="zh-CN" altLang="en-US">
              <a:solidFill>
                <a:srgbClr val="000000"/>
              </a:solidFill>
            </a:endParaRPr>
          </a:p>
        </p:txBody>
      </p:sp>
      <p:sp>
        <p:nvSpPr>
          <p:cNvPr id="21527" name="矩形 22"/>
          <p:cNvSpPr>
            <a:spLocks noChangeArrowheads="1"/>
          </p:cNvSpPr>
          <p:nvPr/>
        </p:nvSpPr>
        <p:spPr bwMode="auto">
          <a:xfrm>
            <a:off x="2636838" y="4276725"/>
            <a:ext cx="882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latin typeface="黑体" panose="02010609060101010101" pitchFamily="49" charset="-122"/>
                <a:ea typeface="黑体" panose="02010609060101010101" pitchFamily="49" charset="-122"/>
                <a:sym typeface="Wingdings" panose="05000000000000000000" pitchFamily="2" charset="2"/>
              </a:rPr>
              <a:t>斗争：</a:t>
            </a:r>
            <a:endParaRPr lang="zh-CN" altLang="en-US">
              <a:solidFill>
                <a:srgbClr val="000000"/>
              </a:solidFill>
            </a:endParaRPr>
          </a:p>
        </p:txBody>
      </p:sp>
      <p:sp>
        <p:nvSpPr>
          <p:cNvPr id="21528" name="左大括号 6"/>
          <p:cNvSpPr/>
          <p:nvPr/>
        </p:nvSpPr>
        <p:spPr bwMode="auto">
          <a:xfrm>
            <a:off x="4670425" y="1192213"/>
            <a:ext cx="142875" cy="698500"/>
          </a:xfrm>
          <a:prstGeom prst="leftBrace">
            <a:avLst>
              <a:gd name="adj1" fmla="val 8148"/>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000000"/>
              </a:solidFill>
              <a:latin typeface="宋体" panose="02010600030101010101" pitchFamily="2" charset="-122"/>
            </a:endParaRPr>
          </a:p>
        </p:txBody>
      </p:sp>
      <p:sp>
        <p:nvSpPr>
          <p:cNvPr id="21529" name="矩形 1"/>
          <p:cNvSpPr>
            <a:spLocks noChangeArrowheads="1"/>
          </p:cNvSpPr>
          <p:nvPr/>
        </p:nvSpPr>
        <p:spPr bwMode="auto">
          <a:xfrm>
            <a:off x="-119063" y="-28575"/>
            <a:ext cx="457200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000000"/>
                </a:solidFill>
              </a:rPr>
              <a:t>第二单元　社会主义制度的建立与社会主义建设的探索</a:t>
            </a:r>
            <a:endParaRPr lang="zh-CN" altLang="en-US" sz="1200" b="1">
              <a:solidFill>
                <a:srgbClr val="000000"/>
              </a:solidFill>
            </a:endParaRPr>
          </a:p>
        </p:txBody>
      </p:sp>
      <p:sp>
        <p:nvSpPr>
          <p:cNvPr id="3099" name="矩形 1"/>
          <p:cNvSpPr>
            <a:spLocks noChangeArrowheads="1"/>
          </p:cNvSpPr>
          <p:nvPr/>
        </p:nvSpPr>
        <p:spPr bwMode="auto">
          <a:xfrm>
            <a:off x="2836863" y="396875"/>
            <a:ext cx="653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sz="1600" b="1">
                <a:solidFill>
                  <a:srgbClr val="000000"/>
                </a:solidFill>
                <a:ea typeface="黑体" panose="02010609060101010101" pitchFamily="49" charset="-122"/>
              </a:rPr>
              <a:t>1.</a:t>
            </a:r>
            <a:r>
              <a:rPr lang="zh-CN" altLang="en-US" sz="1600" b="1">
                <a:solidFill>
                  <a:srgbClr val="000000"/>
                </a:solidFill>
                <a:ea typeface="黑体" panose="02010609060101010101" pitchFamily="49" charset="-122"/>
              </a:rPr>
              <a:t>分析国内主要矛盾</a:t>
            </a:r>
            <a:endParaRPr lang="en-US" altLang="zh-CN" sz="1600" b="1">
              <a:solidFill>
                <a:srgbClr val="000000"/>
              </a:solidFill>
              <a:ea typeface="黑体" panose="02010609060101010101" pitchFamily="49" charset="-122"/>
            </a:endParaRPr>
          </a:p>
          <a:p>
            <a:pPr algn="just"/>
            <a:r>
              <a:rPr lang="en-US" altLang="zh-CN" sz="1600" b="1">
                <a:solidFill>
                  <a:srgbClr val="000000"/>
                </a:solidFill>
                <a:ea typeface="黑体" panose="02010609060101010101" pitchFamily="49" charset="-122"/>
              </a:rPr>
              <a:t>2.</a:t>
            </a:r>
            <a:r>
              <a:rPr lang="zh-CN" altLang="en-US" sz="1600" b="1">
                <a:solidFill>
                  <a:srgbClr val="000000"/>
                </a:solidFill>
              </a:rPr>
              <a:t> 主要任务</a:t>
            </a:r>
            <a:r>
              <a:rPr lang="en-US" altLang="zh-CN" sz="1600" b="1">
                <a:solidFill>
                  <a:srgbClr val="000000"/>
                </a:solidFill>
              </a:rPr>
              <a:t>:</a:t>
            </a:r>
            <a:r>
              <a:rPr lang="zh-CN" altLang="en-US" sz="1600" b="1">
                <a:solidFill>
                  <a:srgbClr val="000000"/>
                </a:solidFill>
              </a:rPr>
              <a:t>集中力量把我国尽快地从落后的</a:t>
            </a:r>
            <a:r>
              <a:rPr lang="zh-CN" altLang="en-US" sz="1600" b="1">
                <a:solidFill>
                  <a:srgbClr val="FF0000"/>
                </a:solidFill>
              </a:rPr>
              <a:t>农业国</a:t>
            </a:r>
            <a:r>
              <a:rPr lang="zh-CN" altLang="en-US" sz="1600" b="1">
                <a:solidFill>
                  <a:srgbClr val="000000"/>
                </a:solidFill>
              </a:rPr>
              <a:t>变为先进的</a:t>
            </a:r>
            <a:r>
              <a:rPr lang="zh-CN" altLang="en-US" sz="1600" b="1">
                <a:solidFill>
                  <a:srgbClr val="FF0000"/>
                </a:solidFill>
              </a:rPr>
              <a:t>工业国</a:t>
            </a:r>
            <a:r>
              <a:rPr lang="zh-CN" altLang="en-US" sz="1600" b="1">
                <a:solidFill>
                  <a:srgbClr val="000000"/>
                </a:solidFill>
              </a:rPr>
              <a:t>。</a:t>
            </a:r>
            <a:endParaRPr lang="zh-CN" altLang="en-US" sz="1600" b="1">
              <a:solidFill>
                <a:srgbClr val="000000"/>
              </a:solidFill>
            </a:endParaRPr>
          </a:p>
        </p:txBody>
      </p:sp>
      <p:sp>
        <p:nvSpPr>
          <p:cNvPr id="21531" name="矩形 2"/>
          <p:cNvSpPr>
            <a:spLocks noChangeArrowheads="1"/>
          </p:cNvSpPr>
          <p:nvPr/>
        </p:nvSpPr>
        <p:spPr bwMode="auto">
          <a:xfrm>
            <a:off x="1785938" y="271463"/>
            <a:ext cx="649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latin typeface="黑体" panose="02010609060101010101" pitchFamily="49" charset="-122"/>
                <a:ea typeface="黑体" panose="02010609060101010101" pitchFamily="49" charset="-122"/>
              </a:rPr>
              <a:t>中共</a:t>
            </a:r>
            <a:endParaRPr lang="en-US" altLang="zh-CN" b="1">
              <a:solidFill>
                <a:srgbClr val="000000"/>
              </a:solidFill>
              <a:latin typeface="黑体" panose="02010609060101010101" pitchFamily="49" charset="-122"/>
              <a:ea typeface="黑体" panose="02010609060101010101" pitchFamily="49" charset="-122"/>
            </a:endParaRPr>
          </a:p>
          <a:p>
            <a:r>
              <a:rPr lang="zh-CN" altLang="en-US" b="1">
                <a:solidFill>
                  <a:srgbClr val="000000"/>
                </a:solidFill>
                <a:latin typeface="黑体" panose="02010609060101010101" pitchFamily="49" charset="-122"/>
                <a:ea typeface="黑体" panose="02010609060101010101" pitchFamily="49" charset="-122"/>
              </a:rPr>
              <a:t>八大</a:t>
            </a:r>
            <a:endParaRPr lang="zh-CN" altLang="en-US">
              <a:solidFill>
                <a:srgbClr val="000000"/>
              </a:solidFill>
            </a:endParaRPr>
          </a:p>
        </p:txBody>
      </p:sp>
      <p:sp>
        <p:nvSpPr>
          <p:cNvPr id="3101" name="矩形 3"/>
          <p:cNvSpPr>
            <a:spLocks noChangeArrowheads="1"/>
          </p:cNvSpPr>
          <p:nvPr/>
        </p:nvSpPr>
        <p:spPr bwMode="auto">
          <a:xfrm>
            <a:off x="2938463" y="155575"/>
            <a:ext cx="846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FF0000"/>
                </a:solidFill>
              </a:rPr>
              <a:t>1956</a:t>
            </a:r>
            <a:r>
              <a:rPr lang="zh-CN" altLang="en-US" sz="1600" b="1">
                <a:solidFill>
                  <a:srgbClr val="FF0000"/>
                </a:solidFill>
              </a:rPr>
              <a:t>年</a:t>
            </a:r>
            <a:endParaRPr lang="zh-CN" altLang="en-US" sz="1600">
              <a:solidFill>
                <a:srgbClr val="FF0000"/>
              </a:solidFill>
            </a:endParaRPr>
          </a:p>
        </p:txBody>
      </p:sp>
      <p:sp>
        <p:nvSpPr>
          <p:cNvPr id="21533" name="矩形 17"/>
          <p:cNvSpPr>
            <a:spLocks noChangeArrowheads="1"/>
          </p:cNvSpPr>
          <p:nvPr/>
        </p:nvSpPr>
        <p:spPr bwMode="auto">
          <a:xfrm>
            <a:off x="2332038" y="468313"/>
            <a:ext cx="939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rgbClr val="000000"/>
                </a:solidFill>
                <a:ea typeface="黑体" panose="02010609060101010101" pitchFamily="49" charset="-122"/>
                <a:sym typeface="Wingdings" panose="05000000000000000000" pitchFamily="2" charset="2"/>
              </a:rPr>
              <a:t>内容：</a:t>
            </a:r>
            <a:endParaRPr lang="zh-CN" altLang="en-US" sz="1600">
              <a:solidFill>
                <a:srgbClr val="000000"/>
              </a:solidFill>
            </a:endParaRPr>
          </a:p>
        </p:txBody>
      </p:sp>
      <p:sp>
        <p:nvSpPr>
          <p:cNvPr id="21534" name="矩形 4"/>
          <p:cNvSpPr>
            <a:spLocks noChangeArrowheads="1"/>
          </p:cNvSpPr>
          <p:nvPr/>
        </p:nvSpPr>
        <p:spPr bwMode="auto">
          <a:xfrm>
            <a:off x="1803400" y="876300"/>
            <a:ext cx="1631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solidFill>
                  <a:srgbClr val="000000"/>
                </a:solidFill>
                <a:latin typeface="黑体" panose="02010609060101010101" pitchFamily="49" charset="-122"/>
                <a:ea typeface="黑体" panose="02010609060101010101" pitchFamily="49" charset="-122"/>
              </a:rPr>
              <a:t>八大二次会议：</a:t>
            </a:r>
            <a:endParaRPr lang="zh-CN" altLang="en-US">
              <a:solidFill>
                <a:srgbClr val="000000"/>
              </a:solidFill>
            </a:endParaRPr>
          </a:p>
        </p:txBody>
      </p:sp>
      <p:sp>
        <p:nvSpPr>
          <p:cNvPr id="3104" name="矩形 5"/>
          <p:cNvSpPr>
            <a:spLocks noChangeArrowheads="1"/>
          </p:cNvSpPr>
          <p:nvPr/>
        </p:nvSpPr>
        <p:spPr bwMode="auto">
          <a:xfrm>
            <a:off x="3048000" y="822325"/>
            <a:ext cx="6678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n-US" altLang="zh-CN" sz="1600" b="1">
                <a:solidFill>
                  <a:srgbClr val="00B050"/>
                </a:solidFill>
              </a:rPr>
              <a:t>1958</a:t>
            </a:r>
            <a:r>
              <a:rPr lang="zh-CN" altLang="en-US" sz="1600" b="1">
                <a:solidFill>
                  <a:srgbClr val="00B050"/>
                </a:solidFill>
                <a:latin typeface="MingLiU_HKSCS" panose="02020500000000000000" pitchFamily="18" charset="-120"/>
                <a:ea typeface="MingLiU_HKSCS" panose="02020500000000000000" pitchFamily="18" charset="-120"/>
              </a:rPr>
              <a:t>，</a:t>
            </a:r>
            <a:r>
              <a:rPr lang="zh-CN" altLang="en-US" sz="1600" b="1">
                <a:solidFill>
                  <a:srgbClr val="00B050"/>
                </a:solidFill>
                <a:latin typeface="宋体" panose="02010600030101010101" pitchFamily="2" charset="-122"/>
              </a:rPr>
              <a:t>“</a:t>
            </a:r>
            <a:r>
              <a:rPr lang="zh-CN" altLang="en-US" sz="1600" b="1">
                <a:solidFill>
                  <a:srgbClr val="00B050"/>
                </a:solidFill>
                <a:ea typeface="华文新魏" pitchFamily="2" charset="-122"/>
              </a:rPr>
              <a:t>鼓足干劲、力争上游</a:t>
            </a:r>
            <a:r>
              <a:rPr lang="zh-CN" altLang="en-US" sz="1600" b="1">
                <a:solidFill>
                  <a:srgbClr val="00B050"/>
                </a:solidFill>
              </a:rPr>
              <a:t>、多快好省地建设社会主义</a:t>
            </a:r>
            <a:r>
              <a:rPr lang="zh-CN" altLang="en-US" sz="1600" b="1">
                <a:solidFill>
                  <a:srgbClr val="00B050"/>
                </a:solidFill>
                <a:latin typeface="宋体" panose="02010600030101010101" pitchFamily="2" charset="-122"/>
              </a:rPr>
              <a:t>”</a:t>
            </a:r>
            <a:r>
              <a:rPr lang="zh-CN" altLang="en-US" sz="1600" b="1">
                <a:solidFill>
                  <a:srgbClr val="00B050"/>
                </a:solidFill>
              </a:rPr>
              <a:t>的总路线。</a:t>
            </a:r>
            <a:endParaRPr lang="en-US" altLang="zh-CN" sz="1600" b="1">
              <a:solidFill>
                <a:srgbClr val="00B050"/>
              </a:solidFill>
            </a:endParaRPr>
          </a:p>
        </p:txBody>
      </p:sp>
      <p:sp>
        <p:nvSpPr>
          <p:cNvPr id="21536" name="左大括号 6"/>
          <p:cNvSpPr/>
          <p:nvPr/>
        </p:nvSpPr>
        <p:spPr bwMode="auto">
          <a:xfrm>
            <a:off x="2324100" y="280988"/>
            <a:ext cx="142875" cy="473075"/>
          </a:xfrm>
          <a:prstGeom prst="leftBrace">
            <a:avLst>
              <a:gd name="adj1" fmla="val 8155"/>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000000"/>
              </a:solidFill>
              <a:latin typeface="宋体" panose="02010600030101010101" pitchFamily="2" charset="-122"/>
            </a:endParaRPr>
          </a:p>
        </p:txBody>
      </p:sp>
      <p:sp>
        <p:nvSpPr>
          <p:cNvPr id="21537" name="矩形 1"/>
          <p:cNvSpPr>
            <a:spLocks noChangeArrowheads="1"/>
          </p:cNvSpPr>
          <p:nvPr/>
        </p:nvSpPr>
        <p:spPr bwMode="auto">
          <a:xfrm>
            <a:off x="2046288" y="1284288"/>
            <a:ext cx="274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0000"/>
                </a:solidFill>
              </a:rPr>
              <a:t>大跃进和人民公社化运动</a:t>
            </a:r>
            <a:endParaRPr lang="zh-CN" altLang="en-US" b="1">
              <a:solidFill>
                <a:srgbClr val="FF0000"/>
              </a:solidFill>
            </a:endParaRPr>
          </a:p>
          <a:p>
            <a:endParaRPr lang="zh-CN" altLang="en-US" b="1">
              <a:solidFill>
                <a:srgbClr val="FF0000"/>
              </a:solidFill>
            </a:endParaRPr>
          </a:p>
        </p:txBody>
      </p:sp>
      <p:sp>
        <p:nvSpPr>
          <p:cNvPr id="3107" name="矩形 2"/>
          <p:cNvSpPr>
            <a:spLocks noChangeArrowheads="1"/>
          </p:cNvSpPr>
          <p:nvPr/>
        </p:nvSpPr>
        <p:spPr bwMode="auto">
          <a:xfrm>
            <a:off x="5413375" y="1171575"/>
            <a:ext cx="295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rPr>
              <a:t>迫切要求改变我国经济落后</a:t>
            </a:r>
            <a:endParaRPr lang="zh-CN" altLang="en-US" b="1">
              <a:solidFill>
                <a:srgbClr val="000000"/>
              </a:solidFill>
            </a:endParaRPr>
          </a:p>
        </p:txBody>
      </p:sp>
      <p:sp>
        <p:nvSpPr>
          <p:cNvPr id="44" name="矩形 43"/>
          <p:cNvSpPr>
            <a:spLocks noChangeArrowheads="1"/>
          </p:cNvSpPr>
          <p:nvPr/>
        </p:nvSpPr>
        <p:spPr bwMode="auto">
          <a:xfrm>
            <a:off x="5805488" y="1522413"/>
            <a:ext cx="3057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15975"/>
            <a:r>
              <a:rPr lang="zh-CN" altLang="en-US" sz="1600" b="1">
                <a:solidFill>
                  <a:srgbClr val="FF0000"/>
                </a:solidFill>
                <a:latin typeface="Times New Roman" panose="02020603050405020304" pitchFamily="18" charset="0"/>
                <a:ea typeface="华文新魏" pitchFamily="2" charset="-122"/>
              </a:rPr>
              <a:t>急于求成</a:t>
            </a:r>
            <a:r>
              <a:rPr lang="zh-CN" altLang="en-US" sz="1600" b="1">
                <a:solidFill>
                  <a:srgbClr val="000000"/>
                </a:solidFill>
                <a:latin typeface="Times New Roman" panose="02020603050405020304" pitchFamily="18" charset="0"/>
              </a:rPr>
              <a:t>忽视了客观的经济规律</a:t>
            </a:r>
            <a:endParaRPr lang="zh-CN" altLang="en-US" sz="1600" b="1">
              <a:solidFill>
                <a:srgbClr val="FF0000"/>
              </a:solidFill>
              <a:latin typeface="Times New Roman" panose="02020603050405020304" pitchFamily="18" charset="0"/>
              <a:ea typeface="华文新魏" pitchFamily="2" charset="-122"/>
            </a:endParaRPr>
          </a:p>
        </p:txBody>
      </p:sp>
      <p:sp>
        <p:nvSpPr>
          <p:cNvPr id="45" name="矩形 44"/>
          <p:cNvSpPr>
            <a:spLocks noChangeArrowheads="1"/>
          </p:cNvSpPr>
          <p:nvPr/>
        </p:nvSpPr>
        <p:spPr bwMode="auto">
          <a:xfrm>
            <a:off x="5881688" y="1731963"/>
            <a:ext cx="2441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15975"/>
            <a:r>
              <a:rPr lang="zh-CN" altLang="en-US" sz="1600" b="1">
                <a:solidFill>
                  <a:srgbClr val="FF0000"/>
                </a:solidFill>
                <a:latin typeface="Times New Roman" panose="02020603050405020304" pitchFamily="18" charset="0"/>
                <a:ea typeface="华文新魏" pitchFamily="2" charset="-122"/>
              </a:rPr>
              <a:t>调整、巩固、充实、提高</a:t>
            </a:r>
            <a:endParaRPr lang="zh-CN" altLang="en-US" sz="1600" b="1">
              <a:solidFill>
                <a:srgbClr val="FF0000"/>
              </a:solidFill>
              <a:latin typeface="Times New Roman" panose="02020603050405020304" pitchFamily="18" charset="0"/>
              <a:ea typeface="华文新魏" pitchFamily="2" charset="-122"/>
            </a:endParaRPr>
          </a:p>
        </p:txBody>
      </p:sp>
      <p:sp>
        <p:nvSpPr>
          <p:cNvPr id="21541" name="矩形 3"/>
          <p:cNvSpPr>
            <a:spLocks noChangeArrowheads="1"/>
          </p:cNvSpPr>
          <p:nvPr/>
        </p:nvSpPr>
        <p:spPr bwMode="auto">
          <a:xfrm>
            <a:off x="1828800" y="2605088"/>
            <a:ext cx="1114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F8081F"/>
                </a:solidFill>
                <a:latin typeface="宋体" panose="02010600030101010101" pitchFamily="2" charset="-122"/>
              </a:rPr>
              <a:t>“</a:t>
            </a:r>
            <a:r>
              <a:rPr lang="zh-CN" altLang="en-US" b="1">
                <a:solidFill>
                  <a:srgbClr val="F8081F"/>
                </a:solidFill>
                <a:latin typeface="黑体" panose="02010609060101010101" pitchFamily="49" charset="-122"/>
                <a:ea typeface="黑体" panose="02010609060101010101" pitchFamily="49" charset="-122"/>
              </a:rPr>
              <a:t>文化</a:t>
            </a:r>
            <a:endParaRPr lang="en-US" altLang="zh-CN" b="1">
              <a:solidFill>
                <a:srgbClr val="F8081F"/>
              </a:solidFill>
              <a:latin typeface="黑体" panose="02010609060101010101" pitchFamily="49" charset="-122"/>
              <a:ea typeface="黑体" panose="02010609060101010101" pitchFamily="49" charset="-122"/>
            </a:endParaRPr>
          </a:p>
          <a:p>
            <a:r>
              <a:rPr lang="zh-CN" altLang="en-US" b="1">
                <a:solidFill>
                  <a:srgbClr val="F8081F"/>
                </a:solidFill>
                <a:latin typeface="黑体" panose="02010609060101010101" pitchFamily="49" charset="-122"/>
                <a:ea typeface="黑体" panose="02010609060101010101" pitchFamily="49" charset="-122"/>
              </a:rPr>
              <a:t>大革命</a:t>
            </a:r>
            <a:r>
              <a:rPr lang="zh-CN" altLang="en-US" b="1">
                <a:solidFill>
                  <a:srgbClr val="F8081F"/>
                </a:solidFill>
                <a:latin typeface="宋体" panose="02010600030101010101" pitchFamily="2" charset="-122"/>
              </a:rPr>
              <a:t>”</a:t>
            </a:r>
            <a:endParaRPr lang="zh-CN" altLang="en-US" b="1">
              <a:solidFill>
                <a:srgbClr val="F8081F"/>
              </a:solidFill>
            </a:endParaRPr>
          </a:p>
        </p:txBody>
      </p:sp>
      <p:sp>
        <p:nvSpPr>
          <p:cNvPr id="21542" name="矩形 18"/>
          <p:cNvSpPr>
            <a:spLocks noChangeArrowheads="1"/>
          </p:cNvSpPr>
          <p:nvPr/>
        </p:nvSpPr>
        <p:spPr bwMode="auto">
          <a:xfrm>
            <a:off x="2692400" y="1931988"/>
            <a:ext cx="882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rPr>
              <a:t>目的：</a:t>
            </a:r>
            <a:endParaRPr lang="zh-CN" altLang="en-US" b="1">
              <a:solidFill>
                <a:srgbClr val="000000"/>
              </a:solidFill>
            </a:endParaRPr>
          </a:p>
        </p:txBody>
      </p:sp>
      <p:sp>
        <p:nvSpPr>
          <p:cNvPr id="21543" name="矩形 15"/>
          <p:cNvSpPr>
            <a:spLocks noChangeArrowheads="1"/>
          </p:cNvSpPr>
          <p:nvPr/>
        </p:nvSpPr>
        <p:spPr bwMode="auto">
          <a:xfrm>
            <a:off x="2693988" y="2238375"/>
            <a:ext cx="881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rPr>
              <a:t>原因：</a:t>
            </a:r>
            <a:endParaRPr lang="zh-CN" altLang="en-US" b="1">
              <a:solidFill>
                <a:srgbClr val="000000"/>
              </a:solidFill>
            </a:endParaRPr>
          </a:p>
        </p:txBody>
      </p:sp>
      <p:sp>
        <p:nvSpPr>
          <p:cNvPr id="21544" name="矩形 14"/>
          <p:cNvSpPr>
            <a:spLocks noChangeArrowheads="1"/>
          </p:cNvSpPr>
          <p:nvPr/>
        </p:nvSpPr>
        <p:spPr bwMode="auto">
          <a:xfrm>
            <a:off x="2692400" y="2574925"/>
            <a:ext cx="711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rgbClr val="000000"/>
                </a:solidFill>
                <a:latin typeface="黑体" panose="02010609060101010101" pitchFamily="49" charset="-122"/>
                <a:ea typeface="黑体" panose="02010609060101010101" pitchFamily="49" charset="-122"/>
                <a:sym typeface="Wingdings" panose="05000000000000000000" pitchFamily="2" charset="2"/>
              </a:rPr>
              <a:t>时间：</a:t>
            </a:r>
            <a:endParaRPr lang="zh-CN" altLang="en-US" sz="1600">
              <a:solidFill>
                <a:srgbClr val="000000"/>
              </a:solidFill>
            </a:endParaRPr>
          </a:p>
        </p:txBody>
      </p:sp>
      <p:sp>
        <p:nvSpPr>
          <p:cNvPr id="3114" name="矩形 4"/>
          <p:cNvSpPr>
            <a:spLocks noChangeArrowheads="1"/>
          </p:cNvSpPr>
          <p:nvPr/>
        </p:nvSpPr>
        <p:spPr bwMode="auto">
          <a:xfrm>
            <a:off x="2109788" y="5197475"/>
            <a:ext cx="69072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rgbClr val="000000"/>
                </a:solidFill>
              </a:rPr>
              <a:t>两钢基地：</a:t>
            </a:r>
            <a:r>
              <a:rPr lang="zh-CN" altLang="en-US" sz="1600" b="1">
                <a:solidFill>
                  <a:srgbClr val="FF0000"/>
                </a:solidFill>
              </a:rPr>
              <a:t>武汉</a:t>
            </a:r>
            <a:r>
              <a:rPr lang="zh-CN" altLang="en-US" sz="1600" b="1">
                <a:solidFill>
                  <a:srgbClr val="000000"/>
                </a:solidFill>
              </a:rPr>
              <a:t>和</a:t>
            </a:r>
            <a:r>
              <a:rPr lang="zh-CN" altLang="en-US" sz="1600" b="1">
                <a:solidFill>
                  <a:srgbClr val="FF0000"/>
                </a:solidFill>
              </a:rPr>
              <a:t>包头</a:t>
            </a:r>
            <a:r>
              <a:rPr lang="zh-CN" altLang="en-US" sz="1600" b="1">
                <a:solidFill>
                  <a:srgbClr val="000000"/>
                </a:solidFill>
              </a:rPr>
              <a:t>；三大油田：</a:t>
            </a:r>
            <a:r>
              <a:rPr lang="zh-CN" altLang="en-US" sz="1600" b="1">
                <a:solidFill>
                  <a:srgbClr val="FF0000"/>
                </a:solidFill>
              </a:rPr>
              <a:t>大庆、胜利</a:t>
            </a:r>
            <a:r>
              <a:rPr lang="zh-CN" altLang="en-US" sz="1600" b="1">
                <a:solidFill>
                  <a:srgbClr val="000000"/>
                </a:solidFill>
              </a:rPr>
              <a:t>油田和</a:t>
            </a:r>
            <a:r>
              <a:rPr lang="zh-CN" altLang="en-US" sz="1600" b="1">
                <a:solidFill>
                  <a:srgbClr val="FF0000"/>
                </a:solidFill>
              </a:rPr>
              <a:t>大港</a:t>
            </a:r>
            <a:r>
              <a:rPr lang="zh-CN" altLang="en-US" sz="1600" b="1">
                <a:solidFill>
                  <a:srgbClr val="000000"/>
                </a:solidFill>
              </a:rPr>
              <a:t>油田；新兴电子工业、原子能工业、航天工业从无到有地发展起来。</a:t>
            </a:r>
            <a:endParaRPr lang="zh-CN" altLang="en-US" sz="1600" b="1">
              <a:solidFill>
                <a:srgbClr val="000000"/>
              </a:solidFill>
            </a:endParaRPr>
          </a:p>
        </p:txBody>
      </p:sp>
      <p:sp>
        <p:nvSpPr>
          <p:cNvPr id="21546" name="矩形 5"/>
          <p:cNvSpPr>
            <a:spLocks noChangeArrowheads="1"/>
          </p:cNvSpPr>
          <p:nvPr/>
        </p:nvSpPr>
        <p:spPr bwMode="auto">
          <a:xfrm>
            <a:off x="862013" y="5251450"/>
            <a:ext cx="1338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latin typeface="黑体" panose="02010609060101010101" pitchFamily="49" charset="-122"/>
                <a:ea typeface="黑体" panose="02010609060101010101" pitchFamily="49" charset="-122"/>
              </a:rPr>
              <a:t>工业方面：</a:t>
            </a:r>
            <a:endParaRPr lang="zh-CN" altLang="en-US" b="1">
              <a:solidFill>
                <a:srgbClr val="000000"/>
              </a:solidFill>
            </a:endParaRPr>
          </a:p>
        </p:txBody>
      </p:sp>
      <p:sp>
        <p:nvSpPr>
          <p:cNvPr id="3116" name="矩形 6"/>
          <p:cNvSpPr>
            <a:spLocks noChangeArrowheads="1"/>
          </p:cNvSpPr>
          <p:nvPr/>
        </p:nvSpPr>
        <p:spPr bwMode="auto">
          <a:xfrm>
            <a:off x="2049463" y="5629275"/>
            <a:ext cx="457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b="1">
                <a:solidFill>
                  <a:srgbClr val="00B050"/>
                </a:solidFill>
              </a:rPr>
              <a:t>修建了</a:t>
            </a:r>
            <a:r>
              <a:rPr lang="zh-CN" altLang="en-US" b="1">
                <a:solidFill>
                  <a:srgbClr val="FF0000"/>
                </a:solidFill>
              </a:rPr>
              <a:t>兰新、兰青、包兰</a:t>
            </a:r>
            <a:r>
              <a:rPr lang="zh-CN" altLang="en-US" b="1">
                <a:solidFill>
                  <a:srgbClr val="00B050"/>
                </a:solidFill>
              </a:rPr>
              <a:t>等铁路。</a:t>
            </a:r>
            <a:endParaRPr lang="zh-CN" altLang="en-US" b="1">
              <a:solidFill>
                <a:srgbClr val="00B050"/>
              </a:solidFill>
            </a:endParaRPr>
          </a:p>
        </p:txBody>
      </p:sp>
      <p:sp>
        <p:nvSpPr>
          <p:cNvPr id="21548" name="矩形 7"/>
          <p:cNvSpPr>
            <a:spLocks noChangeArrowheads="1"/>
          </p:cNvSpPr>
          <p:nvPr/>
        </p:nvSpPr>
        <p:spPr bwMode="auto">
          <a:xfrm>
            <a:off x="862013" y="5688013"/>
            <a:ext cx="1339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latin typeface="黑体" panose="02010609060101010101" pitchFamily="49" charset="-122"/>
                <a:ea typeface="黑体" panose="02010609060101010101" pitchFamily="49" charset="-122"/>
              </a:rPr>
              <a:t>交通方面：</a:t>
            </a:r>
            <a:endParaRPr lang="zh-CN" altLang="en-US" b="1">
              <a:solidFill>
                <a:srgbClr val="000000"/>
              </a:solidFill>
            </a:endParaRPr>
          </a:p>
        </p:txBody>
      </p:sp>
      <p:sp>
        <p:nvSpPr>
          <p:cNvPr id="3118" name="矩形 8"/>
          <p:cNvSpPr>
            <a:spLocks noChangeArrowheads="1"/>
          </p:cNvSpPr>
          <p:nvPr/>
        </p:nvSpPr>
        <p:spPr bwMode="auto">
          <a:xfrm>
            <a:off x="1903413" y="5938838"/>
            <a:ext cx="6267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b="1">
                <a:solidFill>
                  <a:srgbClr val="000000"/>
                </a:solidFill>
                <a:latin typeface="宋体" panose="02010600030101010101" pitchFamily="2" charset="-122"/>
              </a:rPr>
              <a:t>“</a:t>
            </a:r>
            <a:r>
              <a:rPr lang="zh-CN" altLang="en-US" b="1">
                <a:solidFill>
                  <a:srgbClr val="000000"/>
                </a:solidFill>
              </a:rPr>
              <a:t>铁人</a:t>
            </a:r>
            <a:r>
              <a:rPr lang="zh-CN" altLang="en-US" b="1">
                <a:solidFill>
                  <a:srgbClr val="000000"/>
                </a:solidFill>
                <a:latin typeface="宋体" panose="02010600030101010101" pitchFamily="2" charset="-122"/>
              </a:rPr>
              <a:t>”</a:t>
            </a:r>
            <a:r>
              <a:rPr lang="zh-CN" altLang="en-US" b="1">
                <a:solidFill>
                  <a:srgbClr val="FF0000"/>
                </a:solidFill>
              </a:rPr>
              <a:t>王进喜</a:t>
            </a:r>
            <a:r>
              <a:rPr lang="zh-CN" altLang="en-US" b="1">
                <a:solidFill>
                  <a:srgbClr val="000000"/>
                </a:solidFill>
                <a:latin typeface="MingLiU_HKSCS" panose="02020500000000000000" pitchFamily="18" charset="-120"/>
                <a:ea typeface="MingLiU_HKSCS" panose="02020500000000000000" pitchFamily="18" charset="-120"/>
              </a:rPr>
              <a:t>，</a:t>
            </a:r>
            <a:r>
              <a:rPr lang="zh-CN" altLang="en-US" b="1">
                <a:solidFill>
                  <a:srgbClr val="000000"/>
                </a:solidFill>
              </a:rPr>
              <a:t>党的好干部</a:t>
            </a:r>
            <a:r>
              <a:rPr lang="zh-CN" altLang="en-US" b="1">
                <a:solidFill>
                  <a:srgbClr val="FF0000"/>
                </a:solidFill>
              </a:rPr>
              <a:t>焦裕禄</a:t>
            </a:r>
            <a:r>
              <a:rPr lang="zh-CN" altLang="en-US" b="1">
                <a:solidFill>
                  <a:srgbClr val="000000"/>
                </a:solidFill>
                <a:latin typeface="MingLiU_HKSCS" panose="02020500000000000000" pitchFamily="18" charset="-120"/>
                <a:ea typeface="MingLiU_HKSCS" panose="02020500000000000000" pitchFamily="18" charset="-120"/>
              </a:rPr>
              <a:t>，</a:t>
            </a:r>
            <a:r>
              <a:rPr lang="zh-CN" altLang="en-US" b="1">
                <a:solidFill>
                  <a:srgbClr val="000000"/>
                </a:solidFill>
              </a:rPr>
              <a:t>解放军好战士</a:t>
            </a:r>
            <a:r>
              <a:rPr lang="zh-CN" altLang="en-US" b="1">
                <a:solidFill>
                  <a:srgbClr val="FF0000"/>
                </a:solidFill>
              </a:rPr>
              <a:t>雷锋</a:t>
            </a:r>
            <a:r>
              <a:rPr lang="zh-CN" altLang="en-US" b="1">
                <a:solidFill>
                  <a:srgbClr val="000000"/>
                </a:solidFill>
              </a:rPr>
              <a:t>。</a:t>
            </a:r>
            <a:endParaRPr lang="en-US" altLang="zh-CN" b="1">
              <a:solidFill>
                <a:srgbClr val="000000"/>
              </a:solidFill>
            </a:endParaRPr>
          </a:p>
        </p:txBody>
      </p:sp>
      <p:sp>
        <p:nvSpPr>
          <p:cNvPr id="21550" name="矩形 9"/>
          <p:cNvSpPr>
            <a:spLocks noChangeArrowheads="1"/>
          </p:cNvSpPr>
          <p:nvPr/>
        </p:nvSpPr>
        <p:spPr bwMode="auto">
          <a:xfrm>
            <a:off x="823913" y="6008688"/>
            <a:ext cx="1339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latin typeface="黑体" panose="02010609060101010101" pitchFamily="49" charset="-122"/>
                <a:ea typeface="黑体" panose="02010609060101010101" pitchFamily="49" charset="-122"/>
              </a:rPr>
              <a:t>模范人物：</a:t>
            </a:r>
            <a:endParaRPr lang="zh-CN" altLang="en-US" b="1">
              <a:solidFill>
                <a:srgbClr val="000000"/>
              </a:solidFill>
            </a:endParaRPr>
          </a:p>
        </p:txBody>
      </p:sp>
      <p:sp>
        <p:nvSpPr>
          <p:cNvPr id="3120" name="矩形 1"/>
          <p:cNvSpPr>
            <a:spLocks noChangeArrowheads="1"/>
          </p:cNvSpPr>
          <p:nvPr/>
        </p:nvSpPr>
        <p:spPr bwMode="auto">
          <a:xfrm>
            <a:off x="1903413" y="6392863"/>
            <a:ext cx="7423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rgbClr val="00B050"/>
                </a:solidFill>
              </a:rPr>
              <a:t>首先完成人工合成结晶</a:t>
            </a:r>
            <a:r>
              <a:rPr lang="zh-CN" altLang="en-US" sz="1600" b="1">
                <a:solidFill>
                  <a:srgbClr val="FF0000"/>
                </a:solidFill>
              </a:rPr>
              <a:t>牛胰岛素</a:t>
            </a:r>
            <a:r>
              <a:rPr lang="zh-CN" altLang="en-US" sz="1600" b="1">
                <a:solidFill>
                  <a:srgbClr val="00B050"/>
                </a:solidFill>
              </a:rPr>
              <a:t>；</a:t>
            </a:r>
            <a:r>
              <a:rPr lang="en-US" altLang="zh-CN" sz="1600" b="1">
                <a:solidFill>
                  <a:srgbClr val="00B050"/>
                </a:solidFill>
              </a:rPr>
              <a:t>1967</a:t>
            </a:r>
            <a:r>
              <a:rPr lang="zh-CN" altLang="en-US" sz="1600" b="1">
                <a:solidFill>
                  <a:srgbClr val="00B050"/>
                </a:solidFill>
              </a:rPr>
              <a:t>年</a:t>
            </a:r>
            <a:r>
              <a:rPr lang="en-US" altLang="zh-CN" sz="1600" b="1">
                <a:solidFill>
                  <a:srgbClr val="00B050"/>
                </a:solidFill>
              </a:rPr>
              <a:t>6</a:t>
            </a:r>
            <a:r>
              <a:rPr lang="zh-CN" altLang="en-US" sz="1600" b="1">
                <a:solidFill>
                  <a:srgbClr val="00B050"/>
                </a:solidFill>
              </a:rPr>
              <a:t>月</a:t>
            </a:r>
            <a:r>
              <a:rPr lang="zh-CN" altLang="en-US" sz="1600" b="1">
                <a:solidFill>
                  <a:srgbClr val="00B050"/>
                </a:solidFill>
                <a:latin typeface="MingLiU_HKSCS" panose="02020500000000000000" pitchFamily="18" charset="-120"/>
                <a:ea typeface="MingLiU_HKSCS" panose="02020500000000000000" pitchFamily="18" charset="-120"/>
              </a:rPr>
              <a:t>，</a:t>
            </a:r>
            <a:r>
              <a:rPr lang="zh-CN" altLang="en-US" sz="1600" b="1">
                <a:solidFill>
                  <a:srgbClr val="00B050"/>
                </a:solidFill>
              </a:rPr>
              <a:t>成功爆炸第一颗</a:t>
            </a:r>
            <a:r>
              <a:rPr lang="zh-CN" altLang="en-US" sz="1600" b="1">
                <a:solidFill>
                  <a:srgbClr val="FF0000"/>
                </a:solidFill>
              </a:rPr>
              <a:t>氢弹</a:t>
            </a:r>
            <a:r>
              <a:rPr lang="zh-CN" altLang="en-US" sz="1600" b="1">
                <a:solidFill>
                  <a:srgbClr val="00B050"/>
                </a:solidFill>
              </a:rPr>
              <a:t>；</a:t>
            </a:r>
            <a:r>
              <a:rPr lang="en-US" altLang="zh-CN" sz="1600" b="1">
                <a:solidFill>
                  <a:srgbClr val="00B050"/>
                </a:solidFill>
              </a:rPr>
              <a:t>1970</a:t>
            </a:r>
            <a:r>
              <a:rPr lang="zh-CN" altLang="en-US" sz="1600" b="1">
                <a:solidFill>
                  <a:srgbClr val="00B050"/>
                </a:solidFill>
              </a:rPr>
              <a:t>年</a:t>
            </a:r>
            <a:r>
              <a:rPr lang="en-US" altLang="zh-CN" sz="1600" b="1">
                <a:solidFill>
                  <a:srgbClr val="00B050"/>
                </a:solidFill>
              </a:rPr>
              <a:t>4</a:t>
            </a:r>
            <a:r>
              <a:rPr lang="zh-CN" altLang="en-US" sz="1600" b="1">
                <a:solidFill>
                  <a:srgbClr val="00B050"/>
                </a:solidFill>
              </a:rPr>
              <a:t>月</a:t>
            </a:r>
            <a:r>
              <a:rPr lang="zh-CN" altLang="en-US" sz="1600" b="1">
                <a:solidFill>
                  <a:srgbClr val="00B050"/>
                </a:solidFill>
                <a:latin typeface="MingLiU_HKSCS" panose="02020500000000000000" pitchFamily="18" charset="-120"/>
                <a:ea typeface="MingLiU_HKSCS" panose="02020500000000000000" pitchFamily="18" charset="-120"/>
              </a:rPr>
              <a:t>，</a:t>
            </a:r>
            <a:r>
              <a:rPr lang="zh-CN" altLang="en-US" sz="1600" b="1">
                <a:solidFill>
                  <a:srgbClr val="00B050"/>
                </a:solidFill>
              </a:rPr>
              <a:t>成功发射第一颗</a:t>
            </a:r>
            <a:r>
              <a:rPr lang="zh-CN" altLang="en-US" sz="1600" b="1">
                <a:solidFill>
                  <a:srgbClr val="FF0000"/>
                </a:solidFill>
              </a:rPr>
              <a:t>人造地球卫星</a:t>
            </a:r>
            <a:r>
              <a:rPr lang="zh-CN" altLang="en-US" sz="1600" b="1">
                <a:solidFill>
                  <a:srgbClr val="00B050"/>
                </a:solidFill>
              </a:rPr>
              <a:t>；</a:t>
            </a:r>
            <a:r>
              <a:rPr lang="en-US" altLang="zh-CN" sz="1600" b="1">
                <a:solidFill>
                  <a:srgbClr val="00B050"/>
                </a:solidFill>
              </a:rPr>
              <a:t>1973</a:t>
            </a:r>
            <a:r>
              <a:rPr lang="zh-CN" altLang="en-US" sz="1600" b="1">
                <a:solidFill>
                  <a:srgbClr val="00B050"/>
                </a:solidFill>
              </a:rPr>
              <a:t>年</a:t>
            </a:r>
            <a:r>
              <a:rPr lang="zh-CN" altLang="en-US" sz="1600" b="1">
                <a:solidFill>
                  <a:srgbClr val="00B050"/>
                </a:solidFill>
                <a:latin typeface="MingLiU_HKSCS" panose="02020500000000000000" pitchFamily="18" charset="-120"/>
                <a:ea typeface="MingLiU_HKSCS" panose="02020500000000000000" pitchFamily="18" charset="-120"/>
              </a:rPr>
              <a:t>，</a:t>
            </a:r>
            <a:r>
              <a:rPr lang="zh-CN" altLang="en-US" sz="1600" b="1">
                <a:solidFill>
                  <a:srgbClr val="00B050"/>
                </a:solidFill>
              </a:rPr>
              <a:t>世界上首次培育成功</a:t>
            </a:r>
            <a:r>
              <a:rPr lang="zh-CN" altLang="en-US" sz="1600" b="1">
                <a:solidFill>
                  <a:srgbClr val="FF0000"/>
                </a:solidFill>
              </a:rPr>
              <a:t>籼型杂交水稻</a:t>
            </a:r>
            <a:r>
              <a:rPr lang="zh-CN" altLang="en-US" sz="1600" b="1">
                <a:solidFill>
                  <a:srgbClr val="00B050"/>
                </a:solidFill>
              </a:rPr>
              <a:t>。</a:t>
            </a:r>
            <a:endParaRPr lang="en-US" altLang="zh-CN" sz="1600" b="1">
              <a:solidFill>
                <a:srgbClr val="00B050"/>
              </a:solidFill>
            </a:endParaRPr>
          </a:p>
        </p:txBody>
      </p:sp>
      <p:sp>
        <p:nvSpPr>
          <p:cNvPr id="21552" name="矩形 2"/>
          <p:cNvSpPr>
            <a:spLocks noChangeArrowheads="1"/>
          </p:cNvSpPr>
          <p:nvPr/>
        </p:nvSpPr>
        <p:spPr bwMode="auto">
          <a:xfrm>
            <a:off x="909638" y="6434138"/>
            <a:ext cx="1338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latin typeface="黑体" panose="02010609060101010101" pitchFamily="49" charset="-122"/>
                <a:ea typeface="黑体" panose="02010609060101010101" pitchFamily="49" charset="-122"/>
              </a:rPr>
              <a:t>科技方面：</a:t>
            </a:r>
            <a:endParaRPr lang="zh-CN" altLang="en-US" b="1">
              <a:solidFill>
                <a:srgbClr val="000000"/>
              </a:solidFill>
            </a:endParaRPr>
          </a:p>
        </p:txBody>
      </p:sp>
      <p:sp>
        <p:nvSpPr>
          <p:cNvPr id="21553" name="左大括号 6"/>
          <p:cNvSpPr/>
          <p:nvPr/>
        </p:nvSpPr>
        <p:spPr bwMode="auto">
          <a:xfrm>
            <a:off x="2525713" y="2116138"/>
            <a:ext cx="166687" cy="2968625"/>
          </a:xfrm>
          <a:prstGeom prst="leftBrace">
            <a:avLst>
              <a:gd name="adj1" fmla="val 8245"/>
              <a:gd name="adj2" fmla="val 50000"/>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400">
              <a:solidFill>
                <a:srgbClr val="000000"/>
              </a:solidFill>
              <a:latin typeface="宋体" panose="02010600030101010101" pitchFamily="2" charset="-122"/>
            </a:endParaRPr>
          </a:p>
        </p:txBody>
      </p:sp>
      <p:sp>
        <p:nvSpPr>
          <p:cNvPr id="3123" name="矩形 1"/>
          <p:cNvSpPr>
            <a:spLocks noChangeArrowheads="1"/>
          </p:cNvSpPr>
          <p:nvPr/>
        </p:nvSpPr>
        <p:spPr bwMode="auto">
          <a:xfrm>
            <a:off x="3271838" y="1981200"/>
            <a:ext cx="5097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rgbClr val="00B050"/>
                </a:solidFill>
              </a:rPr>
              <a:t>毛泽东想发动</a:t>
            </a:r>
            <a:r>
              <a:rPr lang="zh-CN" altLang="en-US" sz="1600" b="1">
                <a:solidFill>
                  <a:srgbClr val="00B050"/>
                </a:solidFill>
                <a:latin typeface="宋体" panose="02010600030101010101" pitchFamily="2" charset="-122"/>
              </a:rPr>
              <a:t>“</a:t>
            </a:r>
            <a:r>
              <a:rPr lang="zh-CN" altLang="en-US" sz="1600" b="1">
                <a:solidFill>
                  <a:srgbClr val="00B050"/>
                </a:solidFill>
              </a:rPr>
              <a:t>文化大革命</a:t>
            </a:r>
            <a:r>
              <a:rPr lang="zh-CN" altLang="en-US" sz="1600" b="1">
                <a:solidFill>
                  <a:srgbClr val="00B050"/>
                </a:solidFill>
                <a:latin typeface="宋体" panose="02010600030101010101" pitchFamily="2" charset="-122"/>
              </a:rPr>
              <a:t>”</a:t>
            </a:r>
            <a:r>
              <a:rPr lang="zh-CN" altLang="en-US" sz="1600" b="1">
                <a:solidFill>
                  <a:srgbClr val="00B050"/>
                </a:solidFill>
              </a:rPr>
              <a:t>来防止</a:t>
            </a:r>
            <a:r>
              <a:rPr lang="zh-CN" altLang="en-US" sz="1600" b="1">
                <a:solidFill>
                  <a:srgbClr val="FF0000"/>
                </a:solidFill>
                <a:ea typeface="华文新魏" pitchFamily="2" charset="-122"/>
              </a:rPr>
              <a:t>资本主义复辟</a:t>
            </a:r>
            <a:r>
              <a:rPr lang="zh-CN" altLang="en-US" sz="1600" b="1">
                <a:solidFill>
                  <a:srgbClr val="000000"/>
                </a:solidFill>
              </a:rPr>
              <a:t>。</a:t>
            </a:r>
            <a:endParaRPr lang="zh-CN" altLang="en-US" sz="1600">
              <a:solidFill>
                <a:srgbClr val="000000"/>
              </a:solidFill>
            </a:endParaRPr>
          </a:p>
        </p:txBody>
      </p:sp>
      <p:sp>
        <p:nvSpPr>
          <p:cNvPr id="3124" name="矩形 2"/>
          <p:cNvSpPr>
            <a:spLocks noChangeArrowheads="1"/>
          </p:cNvSpPr>
          <p:nvPr/>
        </p:nvSpPr>
        <p:spPr bwMode="auto">
          <a:xfrm>
            <a:off x="3328988" y="2236788"/>
            <a:ext cx="457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rgbClr val="000000"/>
                </a:solidFill>
              </a:rPr>
              <a:t>毛泽东认为党和国家面临</a:t>
            </a:r>
            <a:r>
              <a:rPr lang="zh-CN" altLang="en-US" sz="1600" b="1">
                <a:solidFill>
                  <a:srgbClr val="FF0000"/>
                </a:solidFill>
              </a:rPr>
              <a:t>资本主义复辟</a:t>
            </a:r>
            <a:r>
              <a:rPr lang="zh-CN" altLang="en-US" sz="1600" b="1">
                <a:solidFill>
                  <a:srgbClr val="000000"/>
                </a:solidFill>
              </a:rPr>
              <a:t>的危险。</a:t>
            </a:r>
            <a:endParaRPr lang="zh-CN" altLang="en-US" sz="1600">
              <a:solidFill>
                <a:srgbClr val="000000"/>
              </a:solidFill>
            </a:endParaRPr>
          </a:p>
        </p:txBody>
      </p:sp>
      <p:sp>
        <p:nvSpPr>
          <p:cNvPr id="3125" name="矩形 3"/>
          <p:cNvSpPr>
            <a:spLocks noChangeArrowheads="1"/>
          </p:cNvSpPr>
          <p:nvPr/>
        </p:nvSpPr>
        <p:spPr bwMode="auto">
          <a:xfrm>
            <a:off x="3378200" y="2486025"/>
            <a:ext cx="2274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50000"/>
              </a:lnSpc>
            </a:pPr>
            <a:r>
              <a:rPr lang="en-US" altLang="zh-CN" sz="1600" b="1">
                <a:solidFill>
                  <a:srgbClr val="000000"/>
                </a:solidFill>
              </a:rPr>
              <a:t>1966</a:t>
            </a:r>
            <a:r>
              <a:rPr lang="zh-CN" altLang="en-US" sz="1600" b="1">
                <a:solidFill>
                  <a:srgbClr val="000000"/>
                </a:solidFill>
              </a:rPr>
              <a:t>年夏</a:t>
            </a:r>
            <a:r>
              <a:rPr lang="en-US" altLang="zh-CN" sz="1600" b="1">
                <a:solidFill>
                  <a:srgbClr val="000000"/>
                </a:solidFill>
                <a:latin typeface="Courier New" panose="02070309020205020404" pitchFamily="49" charset="0"/>
              </a:rPr>
              <a:t>—</a:t>
            </a:r>
            <a:r>
              <a:rPr lang="en-US" altLang="zh-CN" sz="1600" b="1">
                <a:solidFill>
                  <a:srgbClr val="FF0000"/>
                </a:solidFill>
                <a:ea typeface="华文新魏" pitchFamily="2" charset="-122"/>
              </a:rPr>
              <a:t>1976</a:t>
            </a:r>
            <a:r>
              <a:rPr lang="zh-CN" altLang="en-US" sz="1600" b="1">
                <a:solidFill>
                  <a:srgbClr val="FF0000"/>
                </a:solidFill>
                <a:ea typeface="华文新魏" pitchFamily="2" charset="-122"/>
              </a:rPr>
              <a:t>年</a:t>
            </a:r>
            <a:r>
              <a:rPr lang="en-US" altLang="zh-CN" sz="1600" b="1">
                <a:solidFill>
                  <a:srgbClr val="000000"/>
                </a:solidFill>
              </a:rPr>
              <a:t>10</a:t>
            </a:r>
            <a:r>
              <a:rPr lang="zh-CN" altLang="en-US" sz="1600" b="1">
                <a:solidFill>
                  <a:srgbClr val="000000"/>
                </a:solidFill>
              </a:rPr>
              <a:t>月</a:t>
            </a:r>
            <a:endParaRPr lang="zh-CN" altLang="en-US" sz="1600" b="1">
              <a:solidFill>
                <a:srgbClr val="000000"/>
              </a:solidFill>
            </a:endParaRPr>
          </a:p>
        </p:txBody>
      </p:sp>
      <p:sp>
        <p:nvSpPr>
          <p:cNvPr id="3126" name="TextBox 4"/>
          <p:cNvSpPr txBox="1">
            <a:spLocks noChangeArrowheads="1"/>
          </p:cNvSpPr>
          <p:nvPr/>
        </p:nvSpPr>
        <p:spPr bwMode="auto">
          <a:xfrm>
            <a:off x="3632200" y="2909888"/>
            <a:ext cx="4943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a:solidFill>
                  <a:srgbClr val="000000"/>
                </a:solidFill>
              </a:rPr>
              <a:t>陈伯达、江青、康生、张春桥等组成的</a:t>
            </a:r>
            <a:r>
              <a:rPr lang="zh-CN" altLang="en-US" sz="1600" b="1">
                <a:solidFill>
                  <a:srgbClr val="FF0000"/>
                </a:solidFill>
              </a:rPr>
              <a:t>中央文革小组</a:t>
            </a:r>
            <a:endParaRPr lang="zh-CN" altLang="en-US" sz="1600" b="1">
              <a:solidFill>
                <a:srgbClr val="FF0000"/>
              </a:solidFill>
            </a:endParaRPr>
          </a:p>
        </p:txBody>
      </p:sp>
      <p:sp>
        <p:nvSpPr>
          <p:cNvPr id="3127" name="矩形 5"/>
          <p:cNvSpPr>
            <a:spLocks noChangeArrowheads="1"/>
          </p:cNvSpPr>
          <p:nvPr/>
        </p:nvSpPr>
        <p:spPr bwMode="auto">
          <a:xfrm>
            <a:off x="3378200" y="3198813"/>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rgbClr val="000000"/>
                </a:solidFill>
              </a:rPr>
              <a:t>学校</a:t>
            </a:r>
            <a:r>
              <a:rPr lang="zh-CN" altLang="en-US" sz="1600" b="1">
                <a:solidFill>
                  <a:srgbClr val="FF0000"/>
                </a:solidFill>
                <a:ea typeface="华文新魏" pitchFamily="2" charset="-122"/>
              </a:rPr>
              <a:t>停课</a:t>
            </a:r>
            <a:r>
              <a:rPr lang="zh-CN" altLang="en-US" sz="1600" b="1">
                <a:solidFill>
                  <a:srgbClr val="000000"/>
                </a:solidFill>
              </a:rPr>
              <a:t>、工厂</a:t>
            </a:r>
            <a:r>
              <a:rPr lang="zh-CN" altLang="en-US" sz="1600" b="1">
                <a:solidFill>
                  <a:srgbClr val="FF0000"/>
                </a:solidFill>
                <a:ea typeface="华文新魏" pitchFamily="2" charset="-122"/>
              </a:rPr>
              <a:t>停工</a:t>
            </a:r>
            <a:r>
              <a:rPr lang="en-US" altLang="zh-CN" sz="1600" b="1">
                <a:solidFill>
                  <a:srgbClr val="000000"/>
                </a:solidFill>
                <a:latin typeface="宋体" panose="02010600030101010101" pitchFamily="2" charset="-122"/>
              </a:rPr>
              <a:t>“</a:t>
            </a:r>
            <a:r>
              <a:rPr lang="zh-CN" altLang="en-US" sz="1600" b="1">
                <a:solidFill>
                  <a:srgbClr val="000000"/>
                </a:solidFill>
              </a:rPr>
              <a:t>闹革命</a:t>
            </a:r>
            <a:r>
              <a:rPr lang="zh-CN" altLang="en-US" sz="1600" b="1">
                <a:solidFill>
                  <a:srgbClr val="000000"/>
                </a:solidFill>
                <a:latin typeface="宋体" panose="02010600030101010101" pitchFamily="2" charset="-122"/>
              </a:rPr>
              <a:t>”</a:t>
            </a:r>
            <a:r>
              <a:rPr lang="zh-CN" altLang="en-US" sz="1600" b="1">
                <a:solidFill>
                  <a:srgbClr val="000000"/>
                </a:solidFill>
                <a:latin typeface="MingLiU_HKSCS" panose="02020500000000000000" pitchFamily="18" charset="-120"/>
                <a:ea typeface="MingLiU_HKSCS" panose="02020500000000000000" pitchFamily="18" charset="-120"/>
              </a:rPr>
              <a:t>，</a:t>
            </a:r>
            <a:r>
              <a:rPr lang="zh-CN" altLang="en-US" sz="1600" b="1">
                <a:solidFill>
                  <a:srgbClr val="000000"/>
                </a:solidFill>
              </a:rPr>
              <a:t>大批各级领导干部和知识分子</a:t>
            </a:r>
            <a:endParaRPr lang="en-US" altLang="zh-CN" sz="1600" b="1">
              <a:solidFill>
                <a:srgbClr val="000000"/>
              </a:solidFill>
            </a:endParaRPr>
          </a:p>
          <a:p>
            <a:r>
              <a:rPr lang="zh-CN" altLang="en-US" sz="1600" b="1">
                <a:solidFill>
                  <a:srgbClr val="000000"/>
                </a:solidFill>
              </a:rPr>
              <a:t>遭到批判和揪斗。</a:t>
            </a:r>
            <a:endParaRPr lang="zh-CN" altLang="en-US" sz="1600">
              <a:solidFill>
                <a:srgbClr val="000000"/>
              </a:solidFill>
            </a:endParaRPr>
          </a:p>
        </p:txBody>
      </p:sp>
      <p:sp>
        <p:nvSpPr>
          <p:cNvPr id="3128" name="矩形 6"/>
          <p:cNvSpPr>
            <a:spLocks noChangeArrowheads="1"/>
          </p:cNvSpPr>
          <p:nvPr/>
        </p:nvSpPr>
        <p:spPr bwMode="auto">
          <a:xfrm>
            <a:off x="4022725" y="3690938"/>
            <a:ext cx="4572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rgbClr val="FF0000"/>
                </a:solidFill>
                <a:ea typeface="华文新魏" pitchFamily="2" charset="-122"/>
              </a:rPr>
              <a:t>民主与法律</a:t>
            </a:r>
            <a:r>
              <a:rPr lang="zh-CN" altLang="en-US" sz="1600" b="1">
                <a:solidFill>
                  <a:srgbClr val="000000"/>
                </a:solidFill>
              </a:rPr>
              <a:t>受到践踏</a:t>
            </a:r>
            <a:r>
              <a:rPr lang="zh-CN" altLang="en-US" sz="1600" b="1">
                <a:solidFill>
                  <a:srgbClr val="000000"/>
                </a:solidFill>
                <a:latin typeface="MingLiU_HKSCS" panose="02020500000000000000" pitchFamily="18" charset="-120"/>
                <a:ea typeface="MingLiU_HKSCS" panose="02020500000000000000" pitchFamily="18" charset="-120"/>
              </a:rPr>
              <a:t>，</a:t>
            </a:r>
            <a:r>
              <a:rPr lang="zh-CN" altLang="en-US" sz="1600" b="1">
                <a:solidFill>
                  <a:srgbClr val="000000"/>
                </a:solidFill>
              </a:rPr>
              <a:t>社会和生产秩序陷于混乱，是新中国成立后最严重的</a:t>
            </a:r>
            <a:r>
              <a:rPr lang="zh-CN" altLang="en-US" sz="1600" b="1">
                <a:solidFill>
                  <a:srgbClr val="FF0000"/>
                </a:solidFill>
              </a:rPr>
              <a:t>挫折</a:t>
            </a:r>
            <a:r>
              <a:rPr lang="zh-CN" altLang="en-US" sz="1600" b="1">
                <a:solidFill>
                  <a:srgbClr val="000000"/>
                </a:solidFill>
              </a:rPr>
              <a:t>，造成巨大的</a:t>
            </a:r>
            <a:r>
              <a:rPr lang="zh-CN" altLang="en-US" sz="1600" b="1">
                <a:solidFill>
                  <a:srgbClr val="FF0000"/>
                </a:solidFill>
              </a:rPr>
              <a:t>损失</a:t>
            </a:r>
            <a:r>
              <a:rPr lang="zh-CN" altLang="en-US" sz="1600" b="1">
                <a:solidFill>
                  <a:srgbClr val="000000"/>
                </a:solidFill>
              </a:rPr>
              <a:t>。</a:t>
            </a:r>
            <a:endParaRPr lang="zh-CN" altLang="en-US" sz="1600" b="1">
              <a:solidFill>
                <a:srgbClr val="000000"/>
              </a:solidFill>
            </a:endParaRPr>
          </a:p>
        </p:txBody>
      </p:sp>
      <p:sp>
        <p:nvSpPr>
          <p:cNvPr id="3129" name="矩形 7"/>
          <p:cNvSpPr>
            <a:spLocks noChangeArrowheads="1"/>
          </p:cNvSpPr>
          <p:nvPr/>
        </p:nvSpPr>
        <p:spPr bwMode="auto">
          <a:xfrm>
            <a:off x="3257550" y="4213225"/>
            <a:ext cx="572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600" b="1">
                <a:solidFill>
                  <a:srgbClr val="00B050"/>
                </a:solidFill>
              </a:rPr>
              <a:t>粉碎了林彪反革命集团和江青、王洪文、张春桥、姚文元等</a:t>
            </a:r>
            <a:r>
              <a:rPr lang="zh-CN" altLang="en-US" sz="1600" b="1">
                <a:solidFill>
                  <a:srgbClr val="00B050"/>
                </a:solidFill>
                <a:latin typeface="宋体" panose="02010600030101010101" pitchFamily="2" charset="-122"/>
              </a:rPr>
              <a:t>“四人帮</a:t>
            </a:r>
            <a:r>
              <a:rPr lang="en-US" altLang="zh-CN" sz="1600" b="1">
                <a:solidFill>
                  <a:srgbClr val="00B050"/>
                </a:solidFill>
                <a:latin typeface="宋体" panose="02010600030101010101" pitchFamily="2" charset="-122"/>
              </a:rPr>
              <a:t>”</a:t>
            </a:r>
            <a:r>
              <a:rPr lang="zh-CN" altLang="en-US" sz="1600" b="1">
                <a:solidFill>
                  <a:srgbClr val="00B050"/>
                </a:solidFill>
                <a:latin typeface="MingLiU_HKSCS" panose="02020500000000000000" pitchFamily="18" charset="-120"/>
                <a:ea typeface="MingLiU_HKSCS" panose="02020500000000000000" pitchFamily="18" charset="-120"/>
              </a:rPr>
              <a:t>，</a:t>
            </a:r>
            <a:endParaRPr lang="zh-CN" altLang="en-US" sz="1600" b="1">
              <a:solidFill>
                <a:srgbClr val="00B050"/>
              </a:solidFill>
            </a:endParaRPr>
          </a:p>
        </p:txBody>
      </p:sp>
      <p:sp>
        <p:nvSpPr>
          <p:cNvPr id="3130" name="矩形 8"/>
          <p:cNvSpPr>
            <a:spLocks noChangeArrowheads="1"/>
          </p:cNvSpPr>
          <p:nvPr/>
        </p:nvSpPr>
        <p:spPr bwMode="auto">
          <a:xfrm>
            <a:off x="3292475" y="4702175"/>
            <a:ext cx="626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sz="1600" b="1">
                <a:solidFill>
                  <a:srgbClr val="000000"/>
                </a:solidFill>
                <a:latin typeface="宋体" panose="02010600030101010101" pitchFamily="2" charset="-122"/>
              </a:rPr>
              <a:t>在探索中走了</a:t>
            </a:r>
            <a:r>
              <a:rPr lang="zh-CN" altLang="en-US" sz="1600" b="1">
                <a:solidFill>
                  <a:srgbClr val="FF0000"/>
                </a:solidFill>
                <a:latin typeface="宋体" panose="02010600030101010101" pitchFamily="2" charset="-122"/>
              </a:rPr>
              <a:t>弯路</a:t>
            </a:r>
            <a:r>
              <a:rPr lang="zh-CN" altLang="en-US" sz="1600" b="1">
                <a:solidFill>
                  <a:srgbClr val="000000"/>
                </a:solidFill>
                <a:latin typeface="宋体" panose="02010600030101010101" pitchFamily="2" charset="-122"/>
              </a:rPr>
              <a:t>；历史总是在曲折中</a:t>
            </a:r>
            <a:r>
              <a:rPr lang="zh-CN" altLang="en-US" sz="1600" b="1">
                <a:solidFill>
                  <a:srgbClr val="FF0000"/>
                </a:solidFill>
                <a:latin typeface="宋体" panose="02010600030101010101" pitchFamily="2" charset="-122"/>
              </a:rPr>
              <a:t>前进</a:t>
            </a:r>
            <a:r>
              <a:rPr lang="zh-CN" altLang="en-US" sz="1600" b="1">
                <a:solidFill>
                  <a:srgbClr val="000000"/>
                </a:solidFill>
                <a:latin typeface="宋体" panose="02010600030101010101" pitchFamily="2" charset="-122"/>
              </a:rPr>
              <a:t>的。</a:t>
            </a:r>
            <a:endParaRPr lang="en-US" altLang="zh-CN" sz="16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1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99" grpId="0"/>
      <p:bldP spid="3101" grpId="0"/>
      <p:bldP spid="3104" grpId="0"/>
      <p:bldP spid="3107" grpId="0"/>
      <p:bldP spid="44" grpId="0"/>
      <p:bldP spid="45" grpId="0"/>
      <p:bldP spid="3114" grpId="0"/>
      <p:bldP spid="3116" grpId="0"/>
      <p:bldP spid="3118" grpId="0"/>
      <p:bldP spid="3120" grpId="0"/>
      <p:bldP spid="3123" grpId="0"/>
      <p:bldP spid="3124" grpId="0"/>
      <p:bldP spid="3125" grpId="0"/>
      <p:bldP spid="3126" grpId="0"/>
      <p:bldP spid="3127" grpId="0"/>
      <p:bldP spid="3128" grpId="0"/>
      <p:bldP spid="3129" grpId="0"/>
      <p:bldP spid="3130" grpId="0"/>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09"/>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09"/>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809"/>
  <p:tag name="KSO_WM_TEMPLATE_THUMBS_INDEX" val="1、4、7、8、9、10、11、12、13、14、15"/>
</p:tagLst>
</file>

<file path=ppt/tags/tag121.xml><?xml version="1.0" encoding="utf-8"?>
<p:tagLst xmlns:p="http://schemas.openxmlformats.org/presentationml/2006/main">
  <p:tag name="KSO_WM_UNIT_ISCONTENTSTITLE" val="0"/>
  <p:tag name="KSO_WM_UNIT_PRESET_TEXT" val="中国古韵文化"/>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02809_1*a*1"/>
  <p:tag name="KSO_WM_TEMPLATE_CATEGORY" val="custom"/>
  <p:tag name="KSO_WM_TEMPLATE_INDEX" val="20202809"/>
  <p:tag name="KSO_WM_UNIT_LAYERLEVEL" val="1"/>
  <p:tag name="KSO_WM_TAG_VERSION" val="1.0"/>
  <p:tag name="KSO_WM_BEAUTIFY_FLAG" val="#wm#"/>
</p:tagLst>
</file>

<file path=ppt/tags/tag122.xml><?xml version="1.0" encoding="utf-8"?>
<p:tagLst xmlns:p="http://schemas.openxmlformats.org/presentationml/2006/main">
  <p:tag name="KSO_WM_UNIT_ISCONTENTSTITLE" val="0"/>
  <p:tag name="KSO_WM_UNIT_PRESET_TEXT" val="单击此处添加正文，文字是您思想的提炼，请尽量言简意赅的阐述观点。"/>
  <p:tag name="KSO_WM_UNIT_NOCLEAR" val="0"/>
  <p:tag name="KSO_WM_UNIT_VALUE" val="52"/>
  <p:tag name="KSO_WM_UNIT_HIGHLIGHT" val="0"/>
  <p:tag name="KSO_WM_UNIT_COMPATIBLE" val="0"/>
  <p:tag name="KSO_WM_UNIT_DIAGRAM_ISNUMVISUAL" val="0"/>
  <p:tag name="KSO_WM_UNIT_DIAGRAM_ISREFERUNIT" val="0"/>
  <p:tag name="KSO_WM_UNIT_TYPE" val="b"/>
  <p:tag name="KSO_WM_UNIT_INDEX" val="1"/>
  <p:tag name="KSO_WM_UNIT_ID" val="custom20202809_1*b*1"/>
  <p:tag name="KSO_WM_TEMPLATE_CATEGORY" val="custom"/>
  <p:tag name="KSO_WM_TEMPLATE_INDEX" val="20202809"/>
  <p:tag name="KSO_WM_UNIT_LAYERLEVEL" val="1"/>
  <p:tag name="KSO_WM_TAG_VERSION" val="1.0"/>
  <p:tag name="KSO_WM_BEAUTIFY_FLAG" val="#wm#"/>
</p:tagLst>
</file>

<file path=ppt/tags/tag123.xml><?xml version="1.0" encoding="utf-8"?>
<p:tagLst xmlns:p="http://schemas.openxmlformats.org/presentationml/2006/main">
  <p:tag name="KSO_WM_SLIDE_ID" val="custom20202809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809"/>
  <p:tag name="KSO_WM_SLIDE_LAYOUT" val="a_b"/>
  <p:tag name="KSO_WM_SLIDE_LAYOUT_CNT" val="1_1"/>
  <p:tag name="KSO_WM_TEMPLATE_THUMBS_INDEX" val="1、4、7、8、9、10、11、12、13、14、1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8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20202809">
      <a:dk1>
        <a:sysClr val="windowText" lastClr="000000"/>
      </a:dk1>
      <a:lt1>
        <a:sysClr val="window" lastClr="FFFFFF"/>
      </a:lt1>
      <a:dk2>
        <a:srgbClr val="EFECEB"/>
      </a:dk2>
      <a:lt2>
        <a:srgbClr val="FFFFFF"/>
      </a:lt2>
      <a:accent1>
        <a:srgbClr val="ACC4B3"/>
      </a:accent1>
      <a:accent2>
        <a:srgbClr val="AFC4AC"/>
      </a:accent2>
      <a:accent3>
        <a:srgbClr val="B8C4AC"/>
      </a:accent3>
      <a:accent4>
        <a:srgbClr val="C2C4AC"/>
      </a:accent4>
      <a:accent5>
        <a:srgbClr val="C4BDAC"/>
      </a:accent5>
      <a:accent6>
        <a:srgbClr val="C4B3AC"/>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6801</Words>
  <Application>WPS 演示</Application>
  <PresentationFormat>全屏显示(4:3)</PresentationFormat>
  <Paragraphs>484</Paragraphs>
  <Slides>17</Slides>
  <Notes>1</Notes>
  <HiddenSlides>0</HiddenSlides>
  <MMClips>0</MMClips>
  <ScaleCrop>false</ScaleCrop>
  <HeadingPairs>
    <vt:vector size="6" baseType="variant">
      <vt:variant>
        <vt:lpstr>已用的字体</vt:lpstr>
      </vt:variant>
      <vt:variant>
        <vt:i4>23</vt:i4>
      </vt:variant>
      <vt:variant>
        <vt:lpstr>主题</vt:lpstr>
      </vt:variant>
      <vt:variant>
        <vt:i4>5</vt:i4>
      </vt:variant>
      <vt:variant>
        <vt:lpstr>幻灯片标题</vt:lpstr>
      </vt:variant>
      <vt:variant>
        <vt:i4>17</vt:i4>
      </vt:variant>
    </vt:vector>
  </HeadingPairs>
  <TitlesOfParts>
    <vt:vector size="45" baseType="lpstr">
      <vt:lpstr>Arial</vt:lpstr>
      <vt:lpstr>宋体</vt:lpstr>
      <vt:lpstr>Wingdings</vt:lpstr>
      <vt:lpstr>Calibri Light</vt:lpstr>
      <vt:lpstr>隶书</vt:lpstr>
      <vt:lpstr>汉仪尚巍手书W</vt:lpstr>
      <vt:lpstr>Calibri</vt:lpstr>
      <vt:lpstr>华文彩云</vt:lpstr>
      <vt:lpstr>微软雅黑</vt:lpstr>
      <vt:lpstr>Calibri</vt:lpstr>
      <vt:lpstr>Times New Roman</vt:lpstr>
      <vt:lpstr>Arial</vt:lpstr>
      <vt:lpstr>黑体</vt:lpstr>
      <vt:lpstr>MingLiU_HKSCS</vt:lpstr>
      <vt:lpstr>华文新魏</vt:lpstr>
      <vt:lpstr>Times New Roman</vt:lpstr>
      <vt:lpstr>Courier New</vt:lpstr>
      <vt:lpstr>Courier New</vt:lpstr>
      <vt:lpstr>楷体_GB2312</vt:lpstr>
      <vt:lpstr>新宋体</vt:lpstr>
      <vt:lpstr>仿宋_GB2312</vt:lpstr>
      <vt:lpstr>Arial Unicode MS</vt:lpstr>
      <vt:lpstr>仿宋</vt:lpstr>
      <vt:lpstr>默认设计模板</vt:lpstr>
      <vt:lpstr>1_自定义设计方案</vt:lpstr>
      <vt:lpstr>自定义设计方案</vt:lpstr>
      <vt:lpstr>2_自定义设计方案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PC-20171010CYVW</dc:creator>
  <cp:lastModifiedBy>Moon  River</cp:lastModifiedBy>
  <cp:revision>338</cp:revision>
  <dcterms:created xsi:type="dcterms:W3CDTF">2017-10-17T03:15:00Z</dcterms:created>
  <dcterms:modified xsi:type="dcterms:W3CDTF">2020-03-03T08:22:03Z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