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8" r:id="rId3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7A99E"/>
    <a:srgbClr val="F6B4A6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00"/>
        <p:guide pos="38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   1929</a:t>
            </a:r>
            <a:r>
              <a:rPr lang="zh-CN" altLang="en-US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年美国的汽车产量达到</a:t>
            </a:r>
            <a:r>
              <a:rPr lang="en-US" altLang="zh-CN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2600</a:t>
            </a:r>
            <a:r>
              <a:rPr lang="zh-CN" altLang="en-US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多万辆，平均每</a:t>
            </a:r>
            <a:r>
              <a:rPr lang="en-US" altLang="zh-CN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个</a:t>
            </a:r>
            <a:r>
              <a:rPr lang="zh-CN" altLang="en-US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家庭拥有</a:t>
            </a:r>
            <a:r>
              <a:rPr lang="en-US" altLang="zh-CN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1.3</a:t>
            </a:r>
            <a:r>
              <a:rPr lang="zh-CN" altLang="en-US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辆</a:t>
            </a:r>
            <a:r>
              <a:rPr lang="zh-CN" altLang="en-US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汽车</a:t>
            </a:r>
            <a:r>
              <a:rPr lang="zh-CN" altLang="en-US" b="1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。</a:t>
            </a:r>
            <a:endParaRPr lang="zh-CN" altLang="en-US" b="1" dirty="0" smtClean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r>
              <a:rPr lang="zh-CN" altLang="en-US" b="1" dirty="0" smtClean="0">
                <a:solidFill>
                  <a:srgbClr val="0000CC"/>
                </a:solidFill>
                <a:sym typeface="+mn-ea"/>
              </a:rPr>
              <a:t>想一想：美国</a:t>
            </a:r>
            <a:r>
              <a:rPr lang="zh-CN" altLang="en-US" b="1" dirty="0">
                <a:solidFill>
                  <a:srgbClr val="0000CC"/>
                </a:solidFill>
                <a:sym typeface="+mn-ea"/>
              </a:rPr>
              <a:t>繁荣表象下存在着怎样</a:t>
            </a:r>
            <a:r>
              <a:rPr lang="zh-CN" altLang="en-US" b="1" dirty="0" smtClean="0">
                <a:solidFill>
                  <a:srgbClr val="0000CC"/>
                </a:solidFill>
                <a:sym typeface="+mn-ea"/>
              </a:rPr>
              <a:t>的问题？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贫富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差距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大、生产过剩、大多数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美国人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实际消费能力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不足等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问题。</a:t>
            </a:r>
            <a:endParaRPr lang="zh-CN" altLang="en-US" b="1" dirty="0" smtClean="0">
              <a:solidFill>
                <a:srgbClr val="FF0000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0000CC"/>
                </a:solidFill>
                <a:sym typeface="+mn-ea"/>
              </a:rPr>
              <a:t>以福特为代表的资本家是如何解决这一问题的？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鼓励分期付款、刺激消费。</a:t>
            </a:r>
            <a:endParaRPr lang="zh-CN" altLang="en-US" b="1" dirty="0" smtClean="0">
              <a:solidFill>
                <a:srgbClr val="FF0000"/>
              </a:solidFill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 是</a:t>
            </a:r>
            <a:r>
              <a:rPr lang="zh-CN" altLang="en-US" b="1" dirty="0">
                <a:sym typeface="+mn-ea"/>
              </a:rPr>
              <a:t>的，</a:t>
            </a:r>
            <a:r>
              <a:rPr lang="en-US" altLang="zh-CN" b="1" dirty="0">
                <a:sym typeface="+mn-ea"/>
              </a:rPr>
              <a:t>20</a:t>
            </a:r>
            <a:r>
              <a:rPr lang="zh-CN" altLang="en-US" b="1" dirty="0">
                <a:sym typeface="+mn-ea"/>
              </a:rPr>
              <a:t>世纪</a:t>
            </a:r>
            <a:r>
              <a:rPr lang="en-US" altLang="zh-CN" b="1" dirty="0">
                <a:sym typeface="+mn-ea"/>
              </a:rPr>
              <a:t>20</a:t>
            </a:r>
            <a:r>
              <a:rPr lang="zh-CN" altLang="en-US" b="1" dirty="0">
                <a:sym typeface="+mn-ea"/>
              </a:rPr>
              <a:t>年代</a:t>
            </a:r>
            <a:r>
              <a:rPr lang="zh-CN" altLang="en-US" b="1" dirty="0" smtClean="0">
                <a:sym typeface="+mn-ea"/>
              </a:rPr>
              <a:t>，许多美国</a:t>
            </a:r>
            <a:r>
              <a:rPr lang="zh-CN" altLang="en-US" b="1" dirty="0">
                <a:sym typeface="+mn-ea"/>
              </a:rPr>
              <a:t>通过分期付款的方式购买生活</a:t>
            </a:r>
            <a:r>
              <a:rPr lang="zh-CN" altLang="en-US" b="1" dirty="0" smtClean="0">
                <a:sym typeface="+mn-ea"/>
              </a:rPr>
              <a:t>品。想一想：分期付款</a:t>
            </a:r>
            <a:r>
              <a:rPr lang="zh-CN" altLang="en-US" b="1" dirty="0">
                <a:sym typeface="+mn-ea"/>
              </a:rPr>
              <a:t>会</a:t>
            </a:r>
            <a:r>
              <a:rPr lang="zh-CN" altLang="en-US" b="1" dirty="0" smtClean="0">
                <a:sym typeface="+mn-ea"/>
              </a:rPr>
              <a:t>造成什么严重</a:t>
            </a:r>
            <a:r>
              <a:rPr lang="zh-CN" altLang="en-US" b="1" dirty="0">
                <a:sym typeface="+mn-ea"/>
              </a:rPr>
              <a:t>后果</a:t>
            </a:r>
            <a:r>
              <a:rPr lang="zh-CN" altLang="en-US" b="1" dirty="0" smtClean="0">
                <a:sym typeface="+mn-ea"/>
              </a:rPr>
              <a:t>？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加剧了生产过剩与实际消费能力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不足之间的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矛盾。</a:t>
            </a:r>
            <a:endParaRPr lang="zh-CN" altLang="en-US" b="1" dirty="0" smtClean="0">
              <a:solidFill>
                <a:srgbClr val="FF0000"/>
              </a:solidFill>
              <a:sym typeface="+mn-ea"/>
            </a:endParaRPr>
          </a:p>
          <a:p>
            <a:r>
              <a:rPr lang="zh-CN" altLang="en-US" b="1" dirty="0" smtClean="0">
                <a:solidFill>
                  <a:prstClr val="black"/>
                </a:solidFill>
                <a:sym typeface="+mn-ea"/>
              </a:rPr>
              <a:t> 随着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矛盾的激化，</a:t>
            </a:r>
            <a:r>
              <a:rPr lang="zh-CN" altLang="en-US" b="1" dirty="0" smtClean="0">
                <a:solidFill>
                  <a:prstClr val="black"/>
                </a:solidFill>
                <a:sym typeface="+mn-ea"/>
              </a:rPr>
              <a:t>美国民众背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上了沉重</a:t>
            </a:r>
            <a:r>
              <a:rPr lang="zh-CN" altLang="en-US" b="1" dirty="0" smtClean="0">
                <a:solidFill>
                  <a:prstClr val="black"/>
                </a:solidFill>
                <a:sym typeface="+mn-ea"/>
              </a:rPr>
              <a:t>的债务。为了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赚更多钱</a:t>
            </a:r>
            <a:r>
              <a:rPr lang="zh-CN" altLang="en-US" b="1" dirty="0" smtClean="0">
                <a:solidFill>
                  <a:prstClr val="black"/>
                </a:solidFill>
                <a:sym typeface="+mn-ea"/>
              </a:rPr>
              <a:t>，许多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美国民众投资</a:t>
            </a:r>
            <a:r>
              <a:rPr lang="zh-CN" altLang="en-US" b="1" dirty="0" smtClean="0">
                <a:solidFill>
                  <a:prstClr val="black"/>
                </a:solidFill>
                <a:sym typeface="+mn-ea"/>
              </a:rPr>
              <a:t>股票。每天，人们讨论着股票走势。美国出现了全国性的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股票投机</a:t>
            </a:r>
            <a:r>
              <a:rPr lang="zh-CN" altLang="en-US" b="1" dirty="0" smtClean="0">
                <a:solidFill>
                  <a:prstClr val="black"/>
                </a:solidFill>
                <a:sym typeface="+mn-ea"/>
              </a:rPr>
              <a:t>狂潮。</a:t>
            </a:r>
            <a:r>
              <a:rPr lang="en-US" altLang="zh-CN" b="1" dirty="0" smtClean="0">
                <a:solidFill>
                  <a:prstClr val="black"/>
                </a:solidFill>
                <a:sym typeface="+mn-ea"/>
              </a:rPr>
              <a:t>1929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年</a:t>
            </a:r>
            <a:r>
              <a:rPr lang="en-US" altLang="zh-CN" b="1" dirty="0">
                <a:solidFill>
                  <a:prstClr val="black"/>
                </a:solidFill>
                <a:sym typeface="+mn-ea"/>
              </a:rPr>
              <a:t>10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月</a:t>
            </a:r>
            <a:r>
              <a:rPr lang="zh-CN" altLang="en-US" b="1" dirty="0" smtClean="0">
                <a:solidFill>
                  <a:prstClr val="black"/>
                </a:solidFill>
                <a:sym typeface="+mn-ea"/>
              </a:rPr>
              <a:t>下旬，美国</a:t>
            </a:r>
            <a:r>
              <a:rPr lang="zh-CN" altLang="en-US" b="1" dirty="0">
                <a:solidFill>
                  <a:prstClr val="black"/>
                </a:solidFill>
                <a:sym typeface="+mn-ea"/>
              </a:rPr>
              <a:t>股票价格暴跌，引发一场规模空前的经济大</a:t>
            </a:r>
            <a:r>
              <a:rPr lang="zh-CN" altLang="en-US" b="1" dirty="0" smtClean="0">
                <a:solidFill>
                  <a:prstClr val="black"/>
                </a:solidFill>
                <a:sym typeface="+mn-ea"/>
              </a:rPr>
              <a:t>危机。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b="1" dirty="0">
              <a:solidFill>
                <a:srgbClr val="0000CC"/>
              </a:solidFill>
            </a:endParaRPr>
          </a:p>
          <a:p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暴露的本性：资本家残忍，资本主义制度腐朽。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Arial" panose="020B0604020202020204" pitchFamily="34" charset="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 dirty="0" smtClean="0">
                <a:sym typeface="+mn-ea"/>
              </a:rPr>
              <a:t>        罗斯福</a:t>
            </a:r>
            <a:r>
              <a:rPr lang="zh-CN" altLang="en-US" b="1" dirty="0">
                <a:sym typeface="+mn-ea"/>
              </a:rPr>
              <a:t>凭借惊人的毅力和坚强的信念临危受命，成为唯一一位坐在轮椅上的美国总统，他究竟用什么灵丹妙药使病入膏肓经济起死回生呢</a:t>
            </a:r>
            <a:r>
              <a:rPr lang="zh-CN" altLang="en-US" b="1" dirty="0" smtClean="0">
                <a:sym typeface="+mn-ea"/>
              </a:rPr>
              <a:t>？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801793"/>
          <p:cNvSpPr>
            <a:spLocks noGrp="1"/>
          </p:cNvSpPr>
          <p:nvPr>
            <p:ph type="ctrTitle"/>
          </p:nvPr>
        </p:nvSpPr>
        <p:spPr>
          <a:xfrm>
            <a:off x="262255" y="1407160"/>
            <a:ext cx="1065339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 anchor="ctr"/>
          <a:p>
            <a:pPr algn="ctr" defTabSz="914400">
              <a:buClrTx/>
              <a:buSzTx/>
              <a:buFontTx/>
            </a:pPr>
            <a:r>
              <a:rPr lang="en-US" altLang="zh-CN" sz="5400" b="1" kern="1200" baseline="0" dirty="0">
                <a:latin typeface="+mj-lt"/>
                <a:ea typeface="华文彩云" panose="02010800040101010101" pitchFamily="2" charset="-122"/>
                <a:cs typeface="+mj-cs"/>
              </a:rPr>
              <a:t>   </a:t>
            </a:r>
            <a:r>
              <a:rPr lang="zh-CN" altLang="en-US" sz="6000" b="1" kern="1200" baseline="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第</a:t>
            </a:r>
            <a:r>
              <a:rPr lang="en-US" altLang="zh-CN" sz="6000" b="1" kern="1200" baseline="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18</a:t>
            </a:r>
            <a:r>
              <a:rPr lang="zh-CN" altLang="en-US" sz="6000" b="1" kern="1200" baseline="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课 罗斯福新政</a:t>
            </a:r>
            <a:endParaRPr lang="zh-CN" altLang="en-US" sz="60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123" name="矩形 2"/>
          <p:cNvSpPr/>
          <p:nvPr/>
        </p:nvSpPr>
        <p:spPr>
          <a:xfrm>
            <a:off x="558800" y="2865755"/>
            <a:ext cx="1143762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zh-C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、了解</a:t>
            </a:r>
            <a:r>
              <a:rPr lang="en-US" altLang="zh-C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1929—1933</a:t>
            </a:r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年经济危机爆发的原因、特点及其影响，从而认识罗斯福新政的背景；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zh-C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、掌握罗斯福新政的主要内容，认识罗斯福新政的特点；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zh-C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、分析罗斯福新政的影响，学会运用历史辩证法客观、全面地分析认识资本主义的本质。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52" name="Picture 11" descr="5689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515" y="-43815"/>
            <a:ext cx="2193925" cy="2909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7" descr="271833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-43815"/>
            <a:ext cx="2434590" cy="27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1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128" y="116632"/>
            <a:ext cx="11652671" cy="50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362867" y="5085184"/>
            <a:ext cx="11061884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noProof="1" smtClean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    </a:t>
            </a:r>
            <a:r>
              <a:rPr lang="zh-CN" altLang="en-US" sz="3200" b="1" noProof="1" smtClean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20世纪30年代</a:t>
            </a:r>
            <a:r>
              <a:rPr lang="zh-CN" altLang="en-US" sz="3200" b="1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，</a:t>
            </a:r>
            <a:r>
              <a:rPr lang="zh-CN" altLang="en-US" sz="3200" b="1" noProof="1" smtClean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美国《名利场》</a:t>
            </a:r>
            <a:r>
              <a:rPr lang="zh-CN" altLang="en-US" sz="3200" b="1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杂志的漫画</a:t>
            </a:r>
            <a:r>
              <a:rPr lang="zh-CN" altLang="en-US" sz="3200" b="1" noProof="1" smtClean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，画</a:t>
            </a:r>
            <a:r>
              <a:rPr lang="zh-CN" altLang="en-US" sz="3200" b="1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中把"山姆大叔</a:t>
            </a:r>
            <a:r>
              <a:rPr lang="zh-CN" altLang="en-US" sz="3200" b="1" noProof="1" smtClean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"描绘</a:t>
            </a:r>
            <a:r>
              <a:rPr lang="zh-CN" altLang="en-US" sz="3200" b="1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成受到小</a:t>
            </a:r>
            <a:r>
              <a:rPr lang="zh-CN" altLang="en-US" sz="3200" b="1" noProof="1" smtClean="0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矮人攻击</a:t>
            </a:r>
            <a:r>
              <a:rPr lang="zh-CN" altLang="en-US" sz="3200" b="1" noProof="1"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cs typeface="+mn-ea"/>
                <a:sym typeface="+mn-ea"/>
              </a:rPr>
              <a:t>的格利佛。</a:t>
            </a:r>
            <a:endParaRPr lang="zh-CN" altLang="en-US" sz="3200" b="1" noProof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7895" y="6324601"/>
            <a:ext cx="309880" cy="3683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组合 12"/>
          <p:cNvGrpSpPr/>
          <p:nvPr/>
        </p:nvGrpSpPr>
        <p:grpSpPr bwMode="auto">
          <a:xfrm>
            <a:off x="204128" y="392846"/>
            <a:ext cx="11796687" cy="6182400"/>
            <a:chOff x="168933" y="-345229"/>
            <a:chExt cx="8847184" cy="6180832"/>
          </a:xfrm>
        </p:grpSpPr>
        <p:pic>
          <p:nvPicPr>
            <p:cNvPr id="261128" name="图片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3508" y="259508"/>
              <a:ext cx="7503252" cy="557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本框 3"/>
            <p:cNvSpPr txBox="1"/>
            <p:nvPr/>
          </p:nvSpPr>
          <p:spPr>
            <a:xfrm>
              <a:off x="168933" y="-345229"/>
              <a:ext cx="8847184" cy="58341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3333FF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zh-CN" altLang="en-US" sz="2800" b="1" dirty="0" smtClean="0">
                  <a:solidFill>
                    <a:srgbClr val="3333FF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rPr>
                <a:t>   </a:t>
              </a:r>
              <a:r>
                <a:rPr lang="zh-CN" altLang="en-US" sz="3200" b="1" dirty="0" smtClean="0">
                  <a:solidFill>
                    <a:srgbClr val="3333FF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rPr>
                <a:t>美国</a:t>
              </a:r>
              <a:r>
                <a:rPr lang="zh-CN" altLang="en-US" sz="3200" b="1" dirty="0">
                  <a:solidFill>
                    <a:srgbClr val="3333FF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rPr>
                <a:t>人民讽刺总统的无能，把各种衰败景象都以“胡佛”命名。</a:t>
              </a:r>
              <a:endParaRPr lang="zh-CN" altLang="en-US" sz="3200" b="1" dirty="0">
                <a:solidFill>
                  <a:srgbClr val="3333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 rot="20960984">
            <a:off x="2060298" y="3238623"/>
            <a:ext cx="779653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拯救美国的英雄在哪里？</a:t>
            </a:r>
            <a:endParaRPr lang="zh-CN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5" y="157480"/>
            <a:ext cx="1166495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二、临危受命，重拳出击——</a:t>
            </a:r>
            <a:r>
              <a:rPr lang="zh-CN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“新政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</a:t>
            </a:r>
            <a:r>
              <a:rPr lang="zh-CN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把</a:t>
            </a:r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美国拉回</a:t>
            </a:r>
            <a:r>
              <a:rPr lang="zh-CN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人间</a:t>
            </a:r>
            <a:endParaRPr lang="zh-CN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245" y="1352734"/>
            <a:ext cx="6048672" cy="1076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1933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年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，富兰克林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•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罗斯福</a:t>
            </a:r>
            <a:r>
              <a:rPr kumimoji="1"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就任美国第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32</a:t>
            </a:r>
            <a:r>
              <a:rPr kumimoji="1"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届总统。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1096291"/>
            <a:ext cx="4367014" cy="573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4826" y="2564904"/>
            <a:ext cx="7391351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prstClr val="black"/>
                </a:solidFill>
              </a:rPr>
              <a:t>     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1933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年，罗斯福在就职演说中强调：“我们应该恐惧的唯一东西，就是恐惧本身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 根据这句话，结合所学知识，你能理解经济大危机时人们的心理吗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3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6229" y="802461"/>
            <a:ext cx="22322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背景：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4428" y="4854555"/>
            <a:ext cx="7192146" cy="1568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000000"/>
                </a:solidFill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能。经济大危机开始后，很多人倾家荡产，甚至背上沉重的债务。人们没有找到解决问题的办法，感到前途渺茫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矩形 27652"/>
          <p:cNvSpPr>
            <a:spLocks noChangeArrowheads="1"/>
          </p:cNvSpPr>
          <p:nvPr/>
        </p:nvSpPr>
        <p:spPr bwMode="auto">
          <a:xfrm>
            <a:off x="203766" y="101895"/>
            <a:ext cx="11784554" cy="3538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     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就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在西方世界遭遇经济危机的时候，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新生国家苏联却是“风景那边独好”。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他们创造了一种新的经济社会管理模式，人们称之为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计划经济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。从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1928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年到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1932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年，也就是西方资本主义世界大萧条的那几年，苏联实施了第一个五年建设计划，从农业国一跃成为工业国，整个社会一派欣欣向荣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。 </a:t>
            </a:r>
            <a:r>
              <a:rPr lang="zh-CN" altLang="en-US" sz="3200" b="1" dirty="0" smtClean="0">
                <a:sym typeface="+mn-ea"/>
              </a:rPr>
              <a:t> </a:t>
            </a:r>
            <a:endParaRPr lang="zh-CN" altLang="en-US" sz="3200" b="1" dirty="0" smtClean="0"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ym typeface="+mn-ea"/>
              </a:rPr>
              <a:t>  </a:t>
            </a:r>
            <a:r>
              <a:rPr lang="zh-CN" altLang="en-US" sz="3200" b="1" dirty="0" smtClean="0">
                <a:solidFill>
                  <a:srgbClr val="0000CC"/>
                </a:solidFill>
                <a:sym typeface="+mn-ea"/>
              </a:rPr>
              <a:t>根据</a:t>
            </a:r>
            <a:r>
              <a:rPr lang="zh-CN" altLang="en-US" sz="3200" b="1" dirty="0">
                <a:solidFill>
                  <a:srgbClr val="0000CC"/>
                </a:solidFill>
                <a:sym typeface="+mn-ea"/>
              </a:rPr>
              <a:t>材料说说，</a:t>
            </a:r>
            <a:r>
              <a:rPr lang="zh-CN" altLang="en-US" sz="3200" b="1" dirty="0" smtClean="0">
                <a:solidFill>
                  <a:srgbClr val="0000CC"/>
                </a:solidFill>
                <a:sym typeface="+mn-ea"/>
              </a:rPr>
              <a:t>为什么在</a:t>
            </a:r>
            <a:r>
              <a:rPr lang="zh-CN" altLang="en-US" sz="3200" b="1" dirty="0">
                <a:solidFill>
                  <a:srgbClr val="0000CC"/>
                </a:solidFill>
                <a:sym typeface="+mn-ea"/>
              </a:rPr>
              <a:t>西方</a:t>
            </a:r>
            <a:r>
              <a:rPr lang="zh-CN" altLang="en-US" sz="3200" b="1" dirty="0" smtClean="0">
                <a:solidFill>
                  <a:srgbClr val="0000CC"/>
                </a:solidFill>
                <a:sym typeface="+mn-ea"/>
              </a:rPr>
              <a:t>遭遇经济危机</a:t>
            </a:r>
            <a:r>
              <a:rPr lang="zh-CN" altLang="en-US" sz="3200" b="1" dirty="0">
                <a:solidFill>
                  <a:srgbClr val="0000CC"/>
                </a:solidFill>
                <a:sym typeface="+mn-ea"/>
              </a:rPr>
              <a:t>时，苏联</a:t>
            </a:r>
            <a:r>
              <a:rPr lang="zh-CN" altLang="en-US" sz="3200" b="1" dirty="0" smtClean="0">
                <a:solidFill>
                  <a:srgbClr val="0000CC"/>
                </a:solidFill>
                <a:sym typeface="+mn-ea"/>
              </a:rPr>
              <a:t>却“风景独好”？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240" y="1338217"/>
            <a:ext cx="9088757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tx1"/>
                </a:solidFill>
              </a:rPr>
              <a:t>       苏联由于实行</a:t>
            </a:r>
            <a:r>
              <a:rPr lang="zh-CN" altLang="en-US" sz="3200" b="1" dirty="0">
                <a:solidFill>
                  <a:schemeClr val="tx1"/>
                </a:solidFill>
              </a:rPr>
              <a:t>计划经济，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所以“风景独好”。</a:t>
            </a:r>
            <a:endParaRPr lang="zh-CN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26668" name="Rectangle 12"/>
          <p:cNvSpPr>
            <a:spLocks noChangeArrowheads="1"/>
          </p:cNvSpPr>
          <p:nvPr/>
        </p:nvSpPr>
        <p:spPr bwMode="auto">
          <a:xfrm>
            <a:off x="876935" y="5506720"/>
            <a:ext cx="111112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为了应付日益严峻的</a:t>
            </a:r>
            <a:r>
              <a:rPr lang="zh-CN" alt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经济危机，扭转经济形势。</a:t>
            </a:r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（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直接目的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)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491106" y="3673811"/>
            <a:ext cx="30470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1933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月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3223" y="3722316"/>
            <a:ext cx="26581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开始时间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53223" y="4607050"/>
            <a:ext cx="18341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lang="en-US" altLang="zh-CN" sz="3200" b="1" dirty="0" smtClean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3200" b="1" dirty="0" smtClean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目的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1324" y="4606935"/>
            <a:ext cx="9573895" cy="58356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巩固资本主义制度，维护资产阶级统治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根本目的）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26668" grpId="0" bldLvl="0" animBg="1"/>
      <p:bldP spid="5" grpId="0" bldLvl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92" name="Group 4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6055" y="703263"/>
          <a:ext cx="11755755" cy="6099175"/>
        </p:xfrm>
        <a:graphic>
          <a:graphicData uri="http://schemas.openxmlformats.org/drawingml/2006/table">
            <a:tbl>
              <a:tblPr/>
              <a:tblGrid>
                <a:gridCol w="2888615"/>
                <a:gridCol w="886714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1FF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项目      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E1FFE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1FF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具体措施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E1FFE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通过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________________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，对银行业进行整顿，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恢复银行信用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。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①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通过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____________________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，规定公平竞争法规，协调各个工业部门的企业活动；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sym typeface="宋体" panose="02010600030101010101" pitchFamily="2" charset="-122"/>
                        </a:rPr>
                        <a:t>防止盲目竞争引起的生产过剩。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②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通过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____________________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，在一定范围内维护工人合法权益。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通过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_______________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，对全国农业生产和销售进行调节，限制产量，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保护农产品价格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。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通过投资新建大量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_____________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，为失业者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提供就业机会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。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通过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______________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，建立社会保障制度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;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建立应急的救济机构等，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稳定社会秩序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。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30835" y="1257300"/>
            <a:ext cx="31019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整顿金融体系</a:t>
            </a:r>
            <a:endParaRPr kumimoji="0" lang="zh-CN" altLang="zh-CN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6245" y="2553970"/>
            <a:ext cx="299974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加强对工业的计划指导</a:t>
            </a:r>
            <a:endParaRPr kumimoji="0" lang="en-US" altLang="zh-CN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36245" y="4210050"/>
            <a:ext cx="29997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调整农业政策</a:t>
            </a:r>
            <a:endParaRPr kumimoji="0" lang="zh-CN" altLang="zh-CN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86055" y="5179695"/>
            <a:ext cx="342963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推行“以工代赈”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30835" y="5995035"/>
            <a:ext cx="30530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建立保障制度</a:t>
            </a:r>
            <a:endParaRPr kumimoji="0" lang="zh-CN" altLang="en-US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133850" y="1036638"/>
            <a:ext cx="30429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《紧急银行法案》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3583" name="文本框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89463" y="1898650"/>
            <a:ext cx="3400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《国家工业复兴法》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656138" y="3213100"/>
            <a:ext cx="3400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《全国劳工关系法》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151313" y="4076700"/>
            <a:ext cx="26854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《农业调整法》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600825" y="4941888"/>
            <a:ext cx="1612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公共设施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915093" y="5837873"/>
            <a:ext cx="26854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《社会保障法》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9492" name="TextBox 1"/>
          <p:cNvSpPr txBox="1">
            <a:spLocks noChangeArrowheads="1"/>
          </p:cNvSpPr>
          <p:nvPr/>
        </p:nvSpPr>
        <p:spPr bwMode="auto">
          <a:xfrm>
            <a:off x="66993" y="58420"/>
            <a:ext cx="6105525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4</a:t>
            </a:r>
            <a:r>
              <a:rPr kumimoji="0" lang="zh-CN" altLang="en-US" sz="3600" b="1" kern="1200" cap="none" spc="0" normalizeH="0" baseline="0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、罗斯福新政的主要内容</a:t>
            </a:r>
            <a:endParaRPr kumimoji="0" lang="en-US" altLang="zh-CN" sz="3600" b="1" kern="1200" cap="none" spc="0" normalizeH="0" baseline="0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583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" y="86360"/>
            <a:ext cx="1057275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三、峰回路转，柳暗花明——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“</a:t>
            </a:r>
            <a:r>
              <a:rPr lang="zh-CN" altLang="zh-CN" sz="36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新政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</a:t>
            </a:r>
            <a:r>
              <a:rPr lang="zh-CN" altLang="zh-CN" sz="36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功过任人</a:t>
            </a:r>
            <a:r>
              <a:rPr lang="zh-CN" altLang="zh-CN" sz="36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说</a:t>
            </a:r>
            <a:endParaRPr lang="zh-CN" altLang="zh-CN" sz="36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14" y="852964"/>
            <a:ext cx="230425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进步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性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3200" b="1" dirty="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2" name="组合 2"/>
          <p:cNvGrpSpPr/>
          <p:nvPr/>
        </p:nvGrpSpPr>
        <p:grpSpPr>
          <a:xfrm>
            <a:off x="6447155" y="1186180"/>
            <a:ext cx="5260340" cy="2991485"/>
            <a:chOff x="2042" y="1557"/>
            <a:chExt cx="9410" cy="4030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1"/>
            <a:srcRect l="2652" t="19087" r="6084" b="4678"/>
            <a:stretch>
              <a:fillRect/>
            </a:stretch>
          </p:blipFill>
          <p:spPr>
            <a:xfrm>
              <a:off x="2042" y="1557"/>
              <a:ext cx="9410" cy="403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359" y="1610"/>
              <a:ext cx="6188" cy="6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  <a:sym typeface="+mn-ea"/>
                </a:rPr>
                <a:t>生产恢复柱状图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5115" y="1651635"/>
            <a:ext cx="59055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6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6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6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）美国经济开始了缓慢的复苏，工业和生产有所恢复，就业人数逐步增加，人民生活得到改善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41655" y="4177665"/>
            <a:ext cx="5905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>
              <a:defRPr/>
            </a:pP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）新政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增强了政府的宏观调控，恢复了美国人民的信心，对资本主义世界产生了深远的影响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32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469" y="2102740"/>
            <a:ext cx="1123324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     </a:t>
            </a:r>
            <a:r>
              <a:rPr lang="zh-CN" altLang="zh-CN" sz="3200" b="1" dirty="0" smtClean="0"/>
              <a:t>新政</a:t>
            </a:r>
            <a:r>
              <a:rPr lang="zh-CN" altLang="zh-CN" sz="3200" b="1" dirty="0"/>
              <a:t>使美国摆脱了经济危机，是否意味着经济危机在资本主义国家被彻底根除</a:t>
            </a:r>
            <a:r>
              <a:rPr lang="zh-CN" altLang="zh-CN" sz="3200" b="1" dirty="0" smtClean="0"/>
              <a:t>？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5169" y="244547"/>
            <a:ext cx="208823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局限性：</a:t>
            </a:r>
            <a:endParaRPr lang="zh-CN" altLang="en-US" sz="3200" b="1" dirty="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168" y="4149080"/>
            <a:ext cx="112332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0000CC"/>
                </a:solidFill>
              </a:rPr>
              <a:t>     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172" y="936025"/>
            <a:ext cx="11563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罗斯福新政是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在维护资本主义制度前提下做出的政策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调整没有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改变资本主义的本质，无法解决美国社会的根本矛盾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altLang="en-US" sz="32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069" y="3298568"/>
            <a:ext cx="11255718" cy="33229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1929-1933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美国股市崩盘，资本主义</a:t>
            </a:r>
            <a:r>
              <a:rPr lang="zh-CN" altLang="en-US" sz="3000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世界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经济大危机；</a:t>
            </a:r>
            <a:endParaRPr lang="zh-CN" altLang="en-US" sz="3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000" b="1" dirty="0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1974—1975</a:t>
            </a:r>
            <a:r>
              <a:rPr lang="zh-CN" altLang="en-US" sz="3000" b="1" dirty="0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000" b="1" dirty="0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主要资本主义国家经济危机；</a:t>
            </a:r>
            <a:endParaRPr lang="zh-CN" altLang="en-US" sz="3000" b="1" dirty="0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1987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——“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黑色星期一</a:t>
            </a:r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华尔街出现崩溃；</a:t>
            </a:r>
            <a:endParaRPr lang="zh-CN" altLang="en-US" sz="3000" b="1" dirty="0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1994-1995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墨西哥金融危机，震撼全球；</a:t>
            </a:r>
            <a:endParaRPr lang="zh-CN" altLang="en-US" sz="3000" b="1" dirty="0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1996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日本楼市泡沫，房价下跌</a:t>
            </a:r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50%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sz="3000" b="1" dirty="0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1997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亚洲金融危机；</a:t>
            </a:r>
            <a:endParaRPr lang="zh-CN" altLang="en-US" sz="3000" b="1" dirty="0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2007-2009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0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美国次贷</a:t>
            </a:r>
            <a:r>
              <a:rPr lang="zh-CN" altLang="en-US" sz="3000" b="1" dirty="0" smtClean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危机</a:t>
            </a:r>
            <a:endParaRPr lang="zh-CN" altLang="en-US" sz="3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85" y="313690"/>
            <a:ext cx="5798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3.</a:t>
            </a:r>
            <a:r>
              <a:rPr lang="zh-CN" altLang="zh-CN" sz="36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罗斯福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新政的启示：</a:t>
            </a:r>
            <a:endParaRPr lang="zh-CN" altLang="zh-CN" sz="36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510" y="2290172"/>
            <a:ext cx="1046518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）改革要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本国</a:t>
            </a:r>
            <a:r>
              <a:rPr lang="zh-C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国情出发，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对经济政策</a:t>
            </a:r>
            <a:r>
              <a:rPr lang="zh-C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适时进行调整</a:t>
            </a:r>
            <a:r>
              <a:rPr lang="zh-CN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945" y="2943884"/>
            <a:ext cx="11038174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buSzPct val="65000"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不同社会制度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的国家可以相互借鉴相互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</a:t>
            </a:r>
            <a:r>
              <a:rPr lang="zh-CN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439" y="3582496"/>
            <a:ext cx="1114686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）加强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国家对经济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宏观调控，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避免因盲目扩大生产而造成生产相对过剩；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47" y="1165600"/>
            <a:ext cx="2440608" cy="7067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kern="10" dirty="0">
                <a:ln w="9525"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学史</a:t>
            </a:r>
            <a:r>
              <a:rPr lang="zh-CN" altLang="en-US" sz="4000" b="1" kern="10" dirty="0" smtClean="0">
                <a:ln w="9525"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明智</a:t>
            </a:r>
            <a:endParaRPr lang="zh-CN" altLang="en-US" sz="4000" b="1" kern="10" dirty="0" smtClean="0">
              <a:ln w="9525"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7807" y="1227155"/>
            <a:ext cx="89289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zh-CN" alt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罗斯福</a:t>
            </a:r>
            <a:r>
              <a:rPr lang="zh-CN" altLang="en-US" sz="3200" b="1" cap="all" dirty="0">
                <a:effectLst>
                  <a:reflection blurRad="12700" stA="48000" endA="300" endPos="55000" dir="5400000" sy="-90000" algn="bl" rotWithShape="0"/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新政对我国社会主义现代化建设有何启示？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159" y="4814808"/>
            <a:ext cx="396837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BBE0E3"/>
              </a:buClr>
              <a:buSzPct val="65000"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）要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关注</a:t>
            </a:r>
            <a:r>
              <a:rPr lang="zh-CN" alt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民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</a:t>
            </a:r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bldLvl="0" animBg="1"/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1167" y="2356481"/>
            <a:ext cx="796925" cy="264287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罗斯福新政</a:t>
            </a:r>
            <a:endParaRPr lang="zh-CN" altLang="en-US" sz="4000" b="1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064237" y="599279"/>
            <a:ext cx="1729290" cy="6438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背景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92302" y="3009660"/>
            <a:ext cx="2398499" cy="6438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内容措施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123664" y="1901664"/>
            <a:ext cx="6844477" cy="28600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整顿金融体系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加强对工业的计划指导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调整农业政策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推行“以工代赈”</a:t>
            </a:r>
            <a:endParaRPr lang="en-US" altLang="zh-CN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社会福利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901185" y="600442"/>
            <a:ext cx="3739429" cy="64389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经济大危机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092000" y="6021288"/>
            <a:ext cx="1830758" cy="6438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影响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3904753" y="903178"/>
            <a:ext cx="681478" cy="11113"/>
          </a:xfrm>
          <a:prstGeom prst="line">
            <a:avLst/>
          </a:prstGeom>
          <a:noFill/>
          <a:ln w="31750" cmpd="sng">
            <a:solidFill>
              <a:schemeClr val="tx1"/>
            </a:solidFill>
            <a:round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zh-CN" altLang="en-US" sz="22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315458" y="3332817"/>
            <a:ext cx="812694" cy="0"/>
          </a:xfrm>
          <a:prstGeom prst="line">
            <a:avLst/>
          </a:prstGeom>
          <a:noFill/>
          <a:ln w="31750" cmpd="sng">
            <a:solidFill>
              <a:schemeClr val="tx1"/>
            </a:solidFill>
            <a:round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zh-CN" altLang="en-US" sz="22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156439" y="5063233"/>
            <a:ext cx="1822292" cy="6438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特点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51845" y="897637"/>
            <a:ext cx="812694" cy="5361484"/>
            <a:chOff x="1136650" y="1169987"/>
            <a:chExt cx="609600" cy="5361484"/>
          </a:xfrm>
        </p:grpSpPr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517650" y="1169987"/>
              <a:ext cx="0" cy="5361483"/>
            </a:xfrm>
            <a:prstGeom prst="line">
              <a:avLst/>
            </a:prstGeom>
            <a:noFill/>
            <a:ln w="31750" cmpd="sng">
              <a:solidFill>
                <a:schemeClr val="tx1"/>
              </a:solidFill>
              <a:round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1517650" y="1169988"/>
              <a:ext cx="228600" cy="0"/>
            </a:xfrm>
            <a:prstGeom prst="line">
              <a:avLst/>
            </a:prstGeom>
            <a:noFill/>
            <a:ln w="31750" cmpd="sng">
              <a:solidFill>
                <a:schemeClr val="tx1"/>
              </a:solidFill>
              <a:round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1517650" y="6531471"/>
              <a:ext cx="228600" cy="0"/>
            </a:xfrm>
            <a:prstGeom prst="line">
              <a:avLst/>
            </a:prstGeom>
            <a:noFill/>
            <a:ln w="31750" cmpd="sng">
              <a:solidFill>
                <a:schemeClr val="tx1"/>
              </a:solidFill>
              <a:round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1136650" y="3457575"/>
              <a:ext cx="381000" cy="0"/>
            </a:xfrm>
            <a:prstGeom prst="line">
              <a:avLst/>
            </a:prstGeom>
            <a:noFill/>
            <a:ln w="31750" cmpd="sng">
              <a:solidFill>
                <a:schemeClr val="tx1"/>
              </a:solidFill>
              <a:round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1517650" y="5595367"/>
              <a:ext cx="228600" cy="0"/>
            </a:xfrm>
            <a:prstGeom prst="line">
              <a:avLst/>
            </a:prstGeom>
            <a:noFill/>
            <a:ln w="31750" cmpd="sng">
              <a:solidFill>
                <a:schemeClr val="tx1"/>
              </a:solidFill>
              <a:round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1517650" y="3435127"/>
              <a:ext cx="228600" cy="0"/>
            </a:xfrm>
            <a:prstGeom prst="line">
              <a:avLst/>
            </a:prstGeom>
            <a:noFill/>
            <a:ln w="31750" cmpd="sng">
              <a:solidFill>
                <a:schemeClr val="tx1"/>
              </a:solidFill>
              <a:round/>
            </a:ln>
            <a:effectLst/>
          </p:spPr>
          <p:txBody>
            <a:bodyPr wrap="none" lIns="91424" tIns="45712" rIns="91424" bIns="45712" anchor="ctr"/>
            <a:lstStyle/>
            <a:p>
              <a:pPr>
                <a:defRPr/>
              </a:pPr>
              <a:endParaRPr lang="zh-CN" altLang="en-US" sz="2200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891438" y="5051815"/>
            <a:ext cx="4756655" cy="64389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国家干预</a:t>
            </a:r>
            <a:r>
              <a:rPr lang="zh-CN" altLang="en-US" sz="3600" b="1" dirty="0" smtClean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手段</a:t>
            </a:r>
            <a:endParaRPr lang="zh-CN" altLang="en-US" sz="3600" b="1" dirty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978731" y="5374973"/>
            <a:ext cx="812694" cy="0"/>
          </a:xfrm>
          <a:prstGeom prst="line">
            <a:avLst/>
          </a:prstGeom>
          <a:noFill/>
          <a:ln w="31750" cmpd="sng">
            <a:solidFill>
              <a:schemeClr val="tx1"/>
            </a:solidFill>
            <a:round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zh-CN" altLang="en-US" sz="22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9072113" y="88900"/>
            <a:ext cx="2906103" cy="13238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28575">
                  <a:solidFill>
                    <a:srgbClr val="FF0000"/>
                  </a:solidFill>
                  <a:round/>
                </a:ln>
                <a:solidFill>
                  <a:srgbClr val="FFFF66"/>
                </a:solidFill>
                <a:latin typeface="宋体" panose="02010600030101010101" pitchFamily="2" charset="-122"/>
              </a:rPr>
              <a:t>本</a:t>
            </a:r>
            <a:r>
              <a:rPr lang="zh-CN" altLang="en-US" sz="3600" b="1" kern="10" dirty="0" smtClean="0">
                <a:ln w="28575">
                  <a:solidFill>
                    <a:srgbClr val="FF0000"/>
                  </a:solidFill>
                  <a:round/>
                </a:ln>
                <a:solidFill>
                  <a:srgbClr val="FFFF66"/>
                </a:solidFill>
                <a:latin typeface="宋体" panose="02010600030101010101" pitchFamily="2" charset="-122"/>
              </a:rPr>
              <a:t>课</a:t>
            </a:r>
            <a:endParaRPr lang="en-US" altLang="zh-CN" sz="3600" b="1" kern="10" dirty="0" smtClean="0">
              <a:ln w="28575">
                <a:solidFill>
                  <a:srgbClr val="FF0000"/>
                </a:solidFill>
                <a:round/>
              </a:ln>
              <a:solidFill>
                <a:srgbClr val="FFFF66"/>
              </a:solidFill>
              <a:latin typeface="宋体" panose="02010600030101010101" pitchFamily="2" charset="-122"/>
            </a:endParaRPr>
          </a:p>
          <a:p>
            <a:pPr algn="ctr"/>
            <a:r>
              <a:rPr lang="zh-CN" altLang="en-US" sz="3600" b="1" kern="10" dirty="0" smtClean="0">
                <a:ln w="28575">
                  <a:solidFill>
                    <a:srgbClr val="FF0000"/>
                  </a:solidFill>
                  <a:round/>
                </a:ln>
                <a:solidFill>
                  <a:srgbClr val="FFFF66"/>
                </a:solidFill>
                <a:latin typeface="宋体" panose="02010600030101010101" pitchFamily="2" charset="-122"/>
              </a:rPr>
              <a:t>小结</a:t>
            </a:r>
            <a:endParaRPr lang="zh-CN" altLang="en-US" sz="3600" b="1" kern="10" dirty="0">
              <a:ln w="28575">
                <a:solidFill>
                  <a:srgbClr val="FF0000"/>
                </a:solidFill>
                <a:round/>
              </a:ln>
              <a:solidFill>
                <a:srgbClr val="FFFF66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834561" descr="富兰克林·罗斯福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923925"/>
            <a:ext cx="1676400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文本框 834562"/>
          <p:cNvSpPr txBox="1"/>
          <p:nvPr/>
        </p:nvSpPr>
        <p:spPr>
          <a:xfrm>
            <a:off x="2078990" y="741045"/>
            <a:ext cx="7841615" cy="230695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有人说，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20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世纪出现了两大改革家，一个挽救了现代资本主义，一个挽救了现代社会主义。他们是谁？有何突出成就？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44035" name="图片 834563" descr="szqh012109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988" y="843915"/>
            <a:ext cx="1828800" cy="2152650"/>
          </a:xfrm>
          <a:prstGeom prst="rect">
            <a:avLst/>
          </a:prstGeom>
          <a:noFill/>
          <a:ln w="12700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4041" name="矩形 834569"/>
          <p:cNvSpPr/>
          <p:nvPr/>
        </p:nvSpPr>
        <p:spPr>
          <a:xfrm>
            <a:off x="102870" y="53975"/>
            <a:ext cx="2247900" cy="869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44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拓展联系</a:t>
            </a:r>
            <a:endParaRPr lang="zh-CN" altLang="en-US" sz="4400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33541" name="文本框 833540"/>
          <p:cNvSpPr txBox="1"/>
          <p:nvPr/>
        </p:nvSpPr>
        <p:spPr>
          <a:xfrm>
            <a:off x="306705" y="3472180"/>
            <a:ext cx="11471275" cy="10763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罗斯福通过新政使美国走上国家垄断资本主义道路，对西方资本主义产生了深远影响；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33542" name="文本框 833541"/>
          <p:cNvSpPr txBox="1"/>
          <p:nvPr/>
        </p:nvSpPr>
        <p:spPr>
          <a:xfrm>
            <a:off x="289560" y="4853305"/>
            <a:ext cx="11469370" cy="10763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邓小平通过改革开放使中国走上有中国特色的社会主义道路，取得了翻天覆地的变化。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1" grpId="0" bldLvl="0" animBg="1"/>
      <p:bldP spid="83354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2"/>
          <p:cNvSpPr txBox="1"/>
          <p:nvPr/>
        </p:nvSpPr>
        <p:spPr>
          <a:xfrm>
            <a:off x="2054225" y="158115"/>
            <a:ext cx="83546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比较美国历史上最伟大的三位总统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8170" name="Group 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2575" y="864870"/>
          <a:ext cx="11614785" cy="5852795"/>
        </p:xfrm>
        <a:graphic>
          <a:graphicData uri="http://schemas.openxmlformats.org/drawingml/2006/table">
            <a:tbl>
              <a:tblPr/>
              <a:tblGrid>
                <a:gridCol w="1900555"/>
                <a:gridCol w="3237865"/>
                <a:gridCol w="2715895"/>
                <a:gridCol w="3760470"/>
              </a:tblGrid>
              <a:tr h="12014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人物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当时解决的主要问题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重大事件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主要影响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9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7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38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8" name="Text Box 31"/>
          <p:cNvSpPr txBox="1"/>
          <p:nvPr/>
        </p:nvSpPr>
        <p:spPr>
          <a:xfrm>
            <a:off x="563245" y="2529840"/>
            <a:ext cx="18110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华盛顿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8158" name="Text Box 32"/>
          <p:cNvSpPr txBox="1"/>
          <p:nvPr/>
        </p:nvSpPr>
        <p:spPr>
          <a:xfrm>
            <a:off x="2374265" y="2381250"/>
            <a:ext cx="28187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摆脱英国的殖民统治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8159" name="Text Box 33"/>
          <p:cNvSpPr txBox="1"/>
          <p:nvPr/>
        </p:nvSpPr>
        <p:spPr>
          <a:xfrm>
            <a:off x="5798820" y="2529840"/>
            <a:ext cx="2416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独立战争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8160" name="Text Box 34"/>
          <p:cNvSpPr txBox="1"/>
          <p:nvPr/>
        </p:nvSpPr>
        <p:spPr>
          <a:xfrm>
            <a:off x="8623300" y="2529840"/>
            <a:ext cx="2562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取得民族独立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32802" name="Text Box 35"/>
          <p:cNvSpPr txBox="1"/>
          <p:nvPr/>
        </p:nvSpPr>
        <p:spPr>
          <a:xfrm>
            <a:off x="563245" y="3825240"/>
            <a:ext cx="14909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林肯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8162" name="Text Box 36"/>
          <p:cNvSpPr txBox="1"/>
          <p:nvPr/>
        </p:nvSpPr>
        <p:spPr>
          <a:xfrm>
            <a:off x="2374265" y="3825240"/>
            <a:ext cx="31203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废除黑人奴隶制度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维护国家统一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8163" name="Text Box 37"/>
          <p:cNvSpPr txBox="1"/>
          <p:nvPr/>
        </p:nvSpPr>
        <p:spPr>
          <a:xfrm>
            <a:off x="5636260" y="4169410"/>
            <a:ext cx="24149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南北战争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8164" name="Text Box 38"/>
          <p:cNvSpPr txBox="1"/>
          <p:nvPr/>
        </p:nvSpPr>
        <p:spPr>
          <a:xfrm>
            <a:off x="8368665" y="3825240"/>
            <a:ext cx="32823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维护了国家统一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废除了黑人奴隶制度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32806" name="Text Box 39"/>
          <p:cNvSpPr txBox="1"/>
          <p:nvPr/>
        </p:nvSpPr>
        <p:spPr>
          <a:xfrm>
            <a:off x="352425" y="5396230"/>
            <a:ext cx="19126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罗斯福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392" name="Text Box 40"/>
          <p:cNvSpPr txBox="1"/>
          <p:nvPr/>
        </p:nvSpPr>
        <p:spPr>
          <a:xfrm>
            <a:off x="2475865" y="5582920"/>
            <a:ext cx="3622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摆脱经济危机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00393" name="Text Box 41"/>
          <p:cNvSpPr txBox="1"/>
          <p:nvPr/>
        </p:nvSpPr>
        <p:spPr>
          <a:xfrm>
            <a:off x="5494655" y="5582920"/>
            <a:ext cx="2556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罗斯福新政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8168" name="Text Box 42"/>
          <p:cNvSpPr txBox="1"/>
          <p:nvPr/>
        </p:nvSpPr>
        <p:spPr>
          <a:xfrm>
            <a:off x="8255000" y="5396230"/>
            <a:ext cx="33959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开创了政府干预经济的先河</a:t>
            </a:r>
            <a:r>
              <a:rPr lang="en-US" altLang="zh-CN" sz="2800" dirty="0">
                <a:latin typeface="Arial" panose="020B0604020202020204" pitchFamily="34" charset="0"/>
              </a:rPr>
              <a:t>;</a:t>
            </a:r>
            <a:r>
              <a:rPr lang="zh-CN" altLang="en-US" sz="2800" dirty="0">
                <a:latin typeface="Arial" panose="020B0604020202020204" pitchFamily="34" charset="0"/>
              </a:rPr>
              <a:t>渡过了危机。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5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9" grpId="0"/>
      <p:bldP spid="48160" grpId="0"/>
      <p:bldP spid="48162" grpId="0"/>
      <p:bldP spid="48163" grpId="0"/>
      <p:bldP spid="48164" grpId="0"/>
      <p:bldP spid="100392" grpId="0"/>
      <p:bldP spid="100393" grpId="0"/>
      <p:bldP spid="48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25424" y="1042425"/>
            <a:ext cx="67031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美国危机前的经济</a:t>
            </a:r>
            <a:r>
              <a:rPr lang="zh-CN" alt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空前“繁荣”：</a:t>
            </a:r>
            <a:endParaRPr lang="zh-CN" altLang="en-US" sz="3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534" y="2628201"/>
            <a:ext cx="24295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）表现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13889" y="1817886"/>
            <a:ext cx="26289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20</a:t>
            </a: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世纪</a:t>
            </a:r>
            <a:r>
              <a:rPr lang="en-US" altLang="zh-CN" sz="32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20</a:t>
            </a: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年代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5761" y="1863495"/>
            <a:ext cx="24295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）时间：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" y="76835"/>
            <a:ext cx="9846945" cy="645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一、危机暗藏，积重难返 ——美国往地狱里</a:t>
            </a:r>
            <a:r>
              <a:rPr lang="zh-CN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冲</a:t>
            </a:r>
            <a:endParaRPr lang="zh-CN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7461" y="3452268"/>
            <a:ext cx="545432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收音机、电冰箱、吸尘器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5" name="Picture 13" descr="收音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005918">
            <a:off x="6597888" y="1309797"/>
            <a:ext cx="1617721" cy="188068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61" y="1042847"/>
            <a:ext cx="1454302" cy="230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774" y="1042847"/>
            <a:ext cx="1667497" cy="23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2555" y="3600450"/>
            <a:ext cx="602043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但</a:t>
            </a:r>
            <a:r>
              <a:rPr lang="zh-CN" alt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繁荣的背后却是危机四伏</a:t>
            </a:r>
            <a:endParaRPr lang="zh-CN" altLang="en-US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60210" y="4326971"/>
            <a:ext cx="119511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 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1920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1929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年，美国工人的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劳动生产率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上升了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55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％，而他们的平均工资却只增加了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2%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。越来越多的财富聚集在少数人手中，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5%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的人掌握了美国的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1/3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的财富，绝大多数家庭挣扎在温饱线上或者连温饱水平都达不到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/>
          <p:nvPr/>
        </p:nvSpPr>
        <p:spPr>
          <a:xfrm>
            <a:off x="2855913" y="620713"/>
            <a:ext cx="2663825" cy="768350"/>
          </a:xfrm>
          <a:prstGeom prst="rect">
            <a:avLst/>
          </a:prstGeom>
          <a:solidFill>
            <a:srgbClr val="CCFFFF"/>
          </a:solidFill>
          <a:ln w="12700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股市暴跌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07" name="Rectangle 3"/>
          <p:cNvSpPr/>
          <p:nvPr/>
        </p:nvSpPr>
        <p:spPr>
          <a:xfrm>
            <a:off x="7348538" y="5443538"/>
            <a:ext cx="2428240" cy="768350"/>
          </a:xfrm>
          <a:prstGeom prst="rect">
            <a:avLst/>
          </a:prstGeom>
          <a:solidFill>
            <a:srgbClr val="CCFFFF"/>
          </a:solidFill>
          <a:ln w="12700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工人失业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08" name="Text Box 4"/>
          <p:cNvSpPr txBox="1"/>
          <p:nvPr/>
        </p:nvSpPr>
        <p:spPr>
          <a:xfrm>
            <a:off x="2927350" y="2276475"/>
            <a:ext cx="2665413" cy="768350"/>
          </a:xfrm>
          <a:prstGeom prst="rect">
            <a:avLst/>
          </a:prstGeom>
          <a:solidFill>
            <a:srgbClr val="CCFFFF"/>
          </a:solidFill>
          <a:ln w="12700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银行倒闭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09" name="Text Box 5"/>
          <p:cNvSpPr txBox="1"/>
          <p:nvPr/>
        </p:nvSpPr>
        <p:spPr>
          <a:xfrm>
            <a:off x="2640013" y="5564188"/>
            <a:ext cx="2951162" cy="645160"/>
          </a:xfrm>
          <a:prstGeom prst="rect">
            <a:avLst/>
          </a:prstGeom>
          <a:solidFill>
            <a:srgbClr val="CCFFFF"/>
          </a:solidFill>
          <a:ln w="12700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国际贸易减少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0" name="Text Box 6"/>
          <p:cNvSpPr txBox="1"/>
          <p:nvPr/>
        </p:nvSpPr>
        <p:spPr>
          <a:xfrm>
            <a:off x="2640013" y="3933825"/>
            <a:ext cx="3095625" cy="645160"/>
          </a:xfrm>
          <a:prstGeom prst="rect">
            <a:avLst/>
          </a:prstGeom>
          <a:solidFill>
            <a:srgbClr val="CCFFFF"/>
          </a:solidFill>
          <a:ln w="12700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工商企业破产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1" name="Text Box 7"/>
          <p:cNvSpPr txBox="1"/>
          <p:nvPr/>
        </p:nvSpPr>
        <p:spPr>
          <a:xfrm>
            <a:off x="7348538" y="3829050"/>
            <a:ext cx="2663825" cy="829945"/>
          </a:xfrm>
          <a:prstGeom prst="rect">
            <a:avLst/>
          </a:prstGeom>
          <a:solidFill>
            <a:srgbClr val="CCFFFF"/>
          </a:solidFill>
          <a:ln w="12700">
            <a:noFill/>
          </a:ln>
        </p:spPr>
        <p:txBody>
          <a:bodyPr anchor="t"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市场萎缩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2" name="AutoShape 8"/>
          <p:cNvSpPr/>
          <p:nvPr/>
        </p:nvSpPr>
        <p:spPr>
          <a:xfrm>
            <a:off x="3935413" y="1646808"/>
            <a:ext cx="342900" cy="467173"/>
          </a:xfrm>
          <a:prstGeom prst="downArrow">
            <a:avLst>
              <a:gd name="adj1" fmla="val 50000"/>
              <a:gd name="adj2" fmla="val 57669"/>
            </a:avLst>
          </a:prstGeom>
          <a:solidFill>
            <a:srgbClr val="66FFFF"/>
          </a:solidFill>
          <a:ln w="12700" cap="sq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3" name="AutoShape 9"/>
          <p:cNvSpPr/>
          <p:nvPr/>
        </p:nvSpPr>
        <p:spPr>
          <a:xfrm>
            <a:off x="3935413" y="3304158"/>
            <a:ext cx="342900" cy="467173"/>
          </a:xfrm>
          <a:prstGeom prst="downArrow">
            <a:avLst>
              <a:gd name="adj1" fmla="val 50000"/>
              <a:gd name="adj2" fmla="val 57669"/>
            </a:avLst>
          </a:prstGeom>
          <a:solidFill>
            <a:srgbClr val="66FFFF"/>
          </a:solidFill>
          <a:ln w="12700" cap="sq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4" name="AutoShape 10"/>
          <p:cNvSpPr/>
          <p:nvPr/>
        </p:nvSpPr>
        <p:spPr>
          <a:xfrm rot="5400000">
            <a:off x="6116638" y="762944"/>
            <a:ext cx="530225" cy="529925"/>
          </a:xfrm>
          <a:prstGeom prst="downArrow">
            <a:avLst>
              <a:gd name="adj1" fmla="val 50000"/>
              <a:gd name="adj2" fmla="val 61148"/>
            </a:avLst>
          </a:prstGeom>
          <a:solidFill>
            <a:srgbClr val="66FFFF"/>
          </a:solidFill>
          <a:ln w="12700" cap="sq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5" name="AutoShape 11"/>
          <p:cNvSpPr/>
          <p:nvPr/>
        </p:nvSpPr>
        <p:spPr>
          <a:xfrm>
            <a:off x="3935413" y="4815458"/>
            <a:ext cx="342900" cy="467173"/>
          </a:xfrm>
          <a:prstGeom prst="downArrow">
            <a:avLst>
              <a:gd name="adj1" fmla="val 50000"/>
              <a:gd name="adj2" fmla="val 57669"/>
            </a:avLst>
          </a:prstGeom>
          <a:solidFill>
            <a:srgbClr val="66FFFF"/>
          </a:solidFill>
          <a:ln w="12700" cap="sq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6" name="AutoShape 12"/>
          <p:cNvSpPr/>
          <p:nvPr/>
        </p:nvSpPr>
        <p:spPr>
          <a:xfrm rot="-5400000">
            <a:off x="6269038" y="5673476"/>
            <a:ext cx="368300" cy="548186"/>
          </a:xfrm>
          <a:prstGeom prst="downArrow">
            <a:avLst>
              <a:gd name="adj1" fmla="val 50000"/>
              <a:gd name="adj2" fmla="val 97685"/>
            </a:avLst>
          </a:prstGeom>
          <a:solidFill>
            <a:srgbClr val="66FFFF"/>
          </a:solidFill>
          <a:ln w="12700" cap="sq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7" name="AutoShape 13"/>
          <p:cNvSpPr/>
          <p:nvPr/>
        </p:nvSpPr>
        <p:spPr>
          <a:xfrm rot="10800000">
            <a:off x="8401050" y="3199102"/>
            <a:ext cx="358775" cy="458209"/>
          </a:xfrm>
          <a:prstGeom prst="downArrow">
            <a:avLst>
              <a:gd name="adj1" fmla="val 50000"/>
              <a:gd name="adj2" fmla="val 50120"/>
            </a:avLst>
          </a:prstGeom>
          <a:solidFill>
            <a:srgbClr val="66FFFF"/>
          </a:solidFill>
          <a:ln w="12700" cap="sq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8" name="AutoShape 14"/>
          <p:cNvSpPr/>
          <p:nvPr/>
        </p:nvSpPr>
        <p:spPr>
          <a:xfrm rot="10800000">
            <a:off x="8401050" y="4814593"/>
            <a:ext cx="360363" cy="467316"/>
          </a:xfrm>
          <a:prstGeom prst="downArrow">
            <a:avLst>
              <a:gd name="adj1" fmla="val 50000"/>
              <a:gd name="adj2" fmla="val 54954"/>
            </a:avLst>
          </a:prstGeom>
          <a:solidFill>
            <a:srgbClr val="66FFFF"/>
          </a:solidFill>
          <a:ln w="12700" cap="sq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9" name="AutoShape 15"/>
          <p:cNvSpPr/>
          <p:nvPr/>
        </p:nvSpPr>
        <p:spPr>
          <a:xfrm rot="10800000">
            <a:off x="8401050" y="1543340"/>
            <a:ext cx="358775" cy="458209"/>
          </a:xfrm>
          <a:prstGeom prst="downArrow">
            <a:avLst>
              <a:gd name="adj1" fmla="val 50000"/>
              <a:gd name="adj2" fmla="val 50120"/>
            </a:avLst>
          </a:prstGeom>
          <a:solidFill>
            <a:srgbClr val="66FFFF"/>
          </a:solidFill>
          <a:ln w="12700" cap="sq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20" name="Text Box 16"/>
          <p:cNvSpPr txBox="1"/>
          <p:nvPr/>
        </p:nvSpPr>
        <p:spPr>
          <a:xfrm>
            <a:off x="7104063" y="476250"/>
            <a:ext cx="3024187" cy="922020"/>
          </a:xfrm>
          <a:prstGeom prst="rect">
            <a:avLst/>
          </a:prstGeom>
          <a:solidFill>
            <a:srgbClr val="CCFFFF"/>
          </a:solidFill>
          <a:ln w="12700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solidFill>
                  <a:srgbClr val="0066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经济危机</a:t>
            </a:r>
            <a:endParaRPr lang="zh-CN" altLang="en-US" sz="5400" b="1" dirty="0">
              <a:solidFill>
                <a:srgbClr val="0066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21" name="Text Box 17"/>
          <p:cNvSpPr txBox="1"/>
          <p:nvPr/>
        </p:nvSpPr>
        <p:spPr>
          <a:xfrm>
            <a:off x="7175500" y="2133600"/>
            <a:ext cx="2592388" cy="175323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anchor="t">
            <a:spAutoFit/>
          </a:bodyPr>
          <a:p>
            <a:r>
              <a:rPr lang="en-US" altLang="zh-CN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… …</a:t>
            </a:r>
            <a:endParaRPr lang="en-US" altLang="zh-CN" sz="5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ldLvl="0" animBg="1"/>
      <p:bldP spid="98308" grpId="0" bldLvl="0" animBg="1"/>
      <p:bldP spid="98309" grpId="0" bldLvl="0" animBg="1"/>
      <p:bldP spid="98310" grpId="0" bldLvl="0" animBg="1"/>
      <p:bldP spid="98311" grpId="0" bldLvl="0" animBg="1"/>
      <p:bldP spid="98312" grpId="0" bldLvl="0" animBg="1"/>
      <p:bldP spid="98313" grpId="0" bldLvl="0" animBg="1"/>
      <p:bldP spid="98314" grpId="0" bldLvl="0" animBg="1"/>
      <p:bldP spid="98315" grpId="0" bldLvl="0" animBg="1"/>
      <p:bldP spid="98316" grpId="0" bldLvl="0" animBg="1"/>
      <p:bldP spid="98317" grpId="0" bldLvl="0" animBg="1"/>
      <p:bldP spid="98318" grpId="0" bldLvl="0" animBg="1"/>
      <p:bldP spid="98319" grpId="0" bldLvl="0" animBg="1"/>
      <p:bldP spid="98320" grpId="0" bldLvl="0" animBg="1"/>
      <p:bldP spid="983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35518" y="3356992"/>
            <a:ext cx="47999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latin typeface="宋体" panose="02010600030101010101" pitchFamily="2" charset="-122"/>
              </a:rPr>
              <a:t>  </a:t>
            </a:r>
            <a:endParaRPr lang="zh-CN" altLang="en-US" sz="3200" b="1" dirty="0" smtClean="0">
              <a:latin typeface="宋体" panose="02010600030101010101" pitchFamily="2" charset="-122"/>
            </a:endParaRP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210114" y="335578"/>
            <a:ext cx="29394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3.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危机的爆发</a:t>
            </a:r>
            <a:endParaRPr lang="zh-CN" alt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106" y="980728"/>
            <a:ext cx="36724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开始标志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100" y="980728"/>
            <a:ext cx="115026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1929</a:t>
            </a:r>
            <a:r>
              <a:rPr lang="zh-CN" altLang="en-US" sz="3200" b="1" dirty="0">
                <a:solidFill>
                  <a:srgbClr val="00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3200" b="1" dirty="0">
                <a:solidFill>
                  <a:srgbClr val="00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zh-CN" altLang="en-US" sz="3200" b="1" dirty="0">
                <a:solidFill>
                  <a:srgbClr val="00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月下旬，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美国</a:t>
            </a:r>
            <a:r>
              <a:rPr lang="zh-CN" altLang="en-US" sz="3200" b="1" dirty="0">
                <a:solidFill>
                  <a:srgbClr val="00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股票突然暴跌</a:t>
            </a:r>
            <a:r>
              <a:rPr lang="zh-CN" altLang="en-US" sz="3200" b="1" dirty="0" smtClean="0">
                <a:solidFill>
                  <a:srgbClr val="00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53" y="2025908"/>
            <a:ext cx="6743278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dirty="0"/>
          </a:p>
        </p:txBody>
      </p:sp>
      <p:pic>
        <p:nvPicPr>
          <p:cNvPr id="5" name="经济大危机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0368" y="980440"/>
            <a:ext cx="11433175" cy="582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8112121" y="-3749"/>
            <a:ext cx="3935925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4000" b="1" kern="10" dirty="0">
              <a:ln w="38100">
                <a:solidFill>
                  <a:srgbClr val="FF0000"/>
                </a:solidFill>
                <a:round/>
              </a:ln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494" y="366425"/>
            <a:ext cx="27089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6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）时间：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0165" y="396013"/>
            <a:ext cx="294513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1929—1933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年</a:t>
            </a:r>
            <a:endParaRPr lang="zh-CN" altLang="en-US" sz="3600" b="1" dirty="0" smtClean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38" y="1222911"/>
            <a:ext cx="238090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6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）原因：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7885" y="1907277"/>
            <a:ext cx="293751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❶根本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原因：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334" y="4092220"/>
            <a:ext cx="80680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生产处于无政府状态</a:t>
            </a:r>
            <a:r>
              <a:rPr lang="zh-CN" altLang="zh-CN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盲目扩大生产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altLang="en-US" sz="3600" b="1" dirty="0" smtClean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588" y="2663071"/>
            <a:ext cx="1178383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资本主义社会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的基本矛盾</a:t>
            </a:r>
            <a:r>
              <a:rPr lang="zh-CN" altLang="en-US" sz="3600" b="1" dirty="0" smtClean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即生产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的社会化与生产资料私人占有之间的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矛盾</a:t>
            </a:r>
            <a:endParaRPr lang="zh-CN" altLang="en-US" sz="3600" b="1" dirty="0" smtClean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977" y="4967327"/>
            <a:ext cx="280831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❷直接原因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36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137" y="188875"/>
            <a:ext cx="11259820" cy="6062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333399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寒冷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的北风呼啸着，一个身穿着单衣的小女孩蜷缩在屋子的角落里。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“妈妈，天气这么冷，你为什么不生起火炉呢？”小女孩在瑟瑟发抖。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妈妈叹了口气，说：“因为我们家里没有煤，你爸爸失业了，我们没有钱买煤。”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“妈妈，爸爸为什么会失业呢？”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“因为煤太多了。”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这是发生在本世纪三十年代初，一个美国煤矿工人家的场景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材料</a:t>
            </a:r>
            <a:r>
              <a:rPr lang="zh-CN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中反映的“煤太多”是否“多”到广大人民都不需要了？是相对于什么而“多”了</a:t>
            </a:r>
            <a:r>
              <a:rPr lang="zh-CN" alt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32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4815" y="4967605"/>
            <a:ext cx="8295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生产相对</a:t>
            </a:r>
            <a:r>
              <a:rPr lang="zh-CN" altLang="en-US" sz="3600" b="1" dirty="0" smtClean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过剩＞</a:t>
            </a:r>
            <a:r>
              <a:rPr lang="zh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购买（消费</a:t>
            </a:r>
            <a:r>
              <a:rPr lang="zh-CN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）能力</a:t>
            </a:r>
            <a:r>
              <a:rPr lang="zh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不足</a:t>
            </a:r>
            <a:endParaRPr kumimoji="0" lang="zh-CN" altLang="zh-CN" sz="3600" b="1" i="0" u="none" strike="noStrike" kern="1200" cap="none" spc="0" normalizeH="0" baseline="0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endParaRPr lang="zh-CN" altLang="en-US" sz="3600" b="1" dirty="0" smtClean="0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3" grpId="0" bldLvl="0" animBg="1"/>
      <p:bldP spid="12" grpId="0"/>
      <p:bldP spid="5" grpId="0"/>
      <p:bldP spid="6" grpId="0"/>
      <p:bldP spid="7" grpId="0"/>
      <p:bldP spid="11" grpId="0" bldLvl="0" animBg="1"/>
      <p:bldP spid="11" grpId="1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91397" y="161940"/>
            <a:ext cx="270891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表现：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6285" y="925737"/>
            <a:ext cx="9300052" cy="5835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股市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崩溃、银行倒闭、生产下降、工人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失业。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7" y="1628800"/>
            <a:ext cx="1149649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4947" y="6093425"/>
            <a:ext cx="900253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1922——1939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年美国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国民生产总值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70" y="260663"/>
            <a:ext cx="32639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特点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</a:t>
            </a:r>
            <a:endParaRPr lang="zh-CN" altLang="en-US" sz="3200" b="1" dirty="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264" y="1124759"/>
            <a:ext cx="29759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❶破坏程度大；</a:t>
            </a:r>
            <a:endParaRPr lang="zh-CN" altLang="en-US" sz="3200" b="1" dirty="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264" y="1988840"/>
            <a:ext cx="1113578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整个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资本主义世界的工业产量下降了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40%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以上，贸易额减少了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2/3</a:t>
            </a:r>
            <a:r>
              <a:rPr lang="zh-CN" altLang="en-US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290" y="2623185"/>
            <a:ext cx="8676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大量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企业破产，银行倒闭，失业人数激增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89" y="3284669"/>
            <a:ext cx="29759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CN" altLang="en-US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❷持续时间长</a:t>
            </a:r>
            <a:endParaRPr lang="zh-CN" altLang="en-US" sz="3200" b="1" dirty="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418" y="3285152"/>
            <a:ext cx="5471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1929-1933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499" y="4463499"/>
            <a:ext cx="30719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❸波及范围广</a:t>
            </a:r>
            <a:endParaRPr lang="zh-CN" altLang="en-US" sz="3200" b="1" dirty="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265" y="5061565"/>
            <a:ext cx="112317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波及到整个资本主义世界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264" y="5666318"/>
            <a:ext cx="119997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造成工业、农业、商业和货币金融部门的危机</a:t>
            </a:r>
            <a:endParaRPr kumimoji="1" lang="zh-CN" altLang="en-US" sz="3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  <p:bldP spid="7" grpId="0" bldLvl="0" animBg="1"/>
      <p:bldP spid="8" grpId="0"/>
      <p:bldP spid="9" grpId="0" bldLvl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08" y="132884"/>
            <a:ext cx="424847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6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）对穷人的影响：</a:t>
            </a:r>
            <a:endParaRPr lang="zh-CN" altLang="en-US" sz="3200" b="1" dirty="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660" y="762635"/>
            <a:ext cx="10996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穷人们想尽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一切办法艰难度日，</a:t>
            </a: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常常食不果腹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，衣</a:t>
            </a: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不御寒。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5" name="Group 12"/>
          <p:cNvGrpSpPr/>
          <p:nvPr/>
        </p:nvGrpSpPr>
        <p:grpSpPr bwMode="auto">
          <a:xfrm>
            <a:off x="284471" y="1764104"/>
            <a:ext cx="11592367" cy="4552801"/>
            <a:chOff x="594" y="527"/>
            <a:chExt cx="4721" cy="3312"/>
          </a:xfrm>
        </p:grpSpPr>
        <p:pic>
          <p:nvPicPr>
            <p:cNvPr id="6" name="Picture 13" descr="farmworkers_shack1930s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94" y="527"/>
              <a:ext cx="4721" cy="3312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600" y="527"/>
              <a:ext cx="3117" cy="42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BF9E5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ea typeface="华文新魏" panose="02010800040101010101" pitchFamily="2" charset="-122"/>
                </a:rPr>
                <a:t>一名工人的家庭生活一角</a:t>
              </a:r>
              <a:endParaRPr lang="zh-CN" altLang="en-US" sz="3200" b="1" dirty="0">
                <a:solidFill>
                  <a:schemeClr val="bg1"/>
                </a:solidFill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306562" y="1058434"/>
            <a:ext cx="11711831" cy="4941887"/>
            <a:chOff x="270" y="1026"/>
            <a:chExt cx="5220" cy="3261"/>
          </a:xfrm>
        </p:grpSpPr>
        <p:pic>
          <p:nvPicPr>
            <p:cNvPr id="352259" name="Picture 4" descr="经济危机中资本家倾倒剩余的牛奶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70" y="1026"/>
              <a:ext cx="5220" cy="3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5" name="矩形 3"/>
            <p:cNvSpPr>
              <a:spLocks noChangeArrowheads="1"/>
            </p:cNvSpPr>
            <p:nvPr/>
          </p:nvSpPr>
          <p:spPr bwMode="auto">
            <a:xfrm>
              <a:off x="1338" y="3748"/>
              <a:ext cx="2119" cy="42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</a:rPr>
                <a:t>一桶桶的牛奶倒入河水</a:t>
              </a:r>
              <a:endParaRPr lang="zh-CN" altLang="en-US" sz="3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5753" y="1967865"/>
            <a:ext cx="11423650" cy="20612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kumimoji="1"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仅</a:t>
            </a:r>
            <a:r>
              <a:rPr kumimoji="1"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1933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kumimoji="1"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一年，美国就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</a:t>
            </a:r>
            <a:r>
              <a:rPr kumimoji="1"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640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万头猪被活活扔到河里淹死，有</a:t>
            </a:r>
            <a:r>
              <a:rPr kumimoji="1"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万多亩棉花被点火烧光。</a:t>
            </a:r>
            <a:endParaRPr kumimoji="1"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同样在英国，在法国，在荷兰，在丹麦，整箱的桔子，整船的鱼，整袋的咖啡豆被倒进大海，无数的奶牛、小羊被杀死</a:t>
            </a:r>
            <a:r>
              <a:rPr kumimoji="1"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kumimoji="1" lang="zh-CN" altLang="en-US" sz="32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337873" y="304651"/>
            <a:ext cx="4680520" cy="5340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资本家不惜大量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销毁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商品</a:t>
            </a:r>
            <a:endParaRPr lang="zh-CN" altLang="en-US" sz="3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10" y="224790"/>
            <a:ext cx="693483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4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34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7</a:t>
            </a:r>
            <a:r>
              <a:rPr lang="zh-CN" altLang="en-US" sz="34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）面对经济大危机，资本家做法：</a:t>
            </a:r>
            <a:endParaRPr lang="zh-CN" altLang="en-US" sz="3400" b="1" dirty="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19" y="1111677"/>
            <a:ext cx="11783838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大量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玉米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小麦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棉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花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牛奶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，或被当作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燃料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，或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被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倒进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河流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211" y="4450710"/>
            <a:ext cx="11305256" cy="107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为什么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“一方面是广大劳动人民饥寒交迫、流离失所；另一方面却是资本家人为故意大量销毁产品？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265" y="6105525"/>
            <a:ext cx="856551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垄断资本家为了维持商品价格，保证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利润</a:t>
            </a:r>
            <a:endParaRPr lang="zh-CN" alt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  <p:bldP spid="103431" grpId="0" bldLvl="0" animBg="1"/>
      <p:bldP spid="5" grpId="0" bldLvl="0" animBg="1"/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UNIT_TABLE_BEAUTIFY" val="smartTable{33c58ac0-b676-4f90-a59e-890e39a87941}"/>
</p:tagLst>
</file>

<file path=ppt/tags/tag64.xml><?xml version="1.0" encoding="utf-8"?>
<p:tagLst xmlns:p="http://schemas.openxmlformats.org/presentationml/2006/main">
  <p:tag name="KSO_WM_UNIT_TABLE_BEAUTIFY" val="smartTable{05f0a5c1-eda8-4b40-b80c-e3c0eff5f0c3}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2937</Words>
  <Application>WPS 演示</Application>
  <PresentationFormat>宽屏</PresentationFormat>
  <Paragraphs>294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华文彩云</vt:lpstr>
      <vt:lpstr>黑体</vt:lpstr>
      <vt:lpstr>楷体</vt:lpstr>
      <vt:lpstr>华文细黑</vt:lpstr>
      <vt:lpstr>华文新魏</vt:lpstr>
      <vt:lpstr>Arial Unicode MS</vt:lpstr>
      <vt:lpstr>华文行楷</vt:lpstr>
      <vt:lpstr>Office 主题​​</vt:lpstr>
      <vt:lpstr>   第18课 罗斯福新政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西西弗斯</cp:lastModifiedBy>
  <cp:revision>26</cp:revision>
  <dcterms:created xsi:type="dcterms:W3CDTF">2019-06-19T02:08:00Z</dcterms:created>
  <dcterms:modified xsi:type="dcterms:W3CDTF">2019-12-17T07:59:21Z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</Properties>
</file>