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6" r:id="rId2"/>
    <p:sldId id="260" r:id="rId3"/>
    <p:sldId id="426" r:id="rId4"/>
    <p:sldId id="257" r:id="rId5"/>
    <p:sldId id="258" r:id="rId6"/>
    <p:sldId id="261" r:id="rId7"/>
    <p:sldId id="262" r:id="rId8"/>
    <p:sldId id="263" r:id="rId9"/>
    <p:sldId id="266" r:id="rId10"/>
    <p:sldId id="264" r:id="rId11"/>
    <p:sldId id="289" r:id="rId12"/>
    <p:sldId id="267" r:id="rId13"/>
    <p:sldId id="427" r:id="rId14"/>
    <p:sldId id="268" r:id="rId15"/>
    <p:sldId id="340" r:id="rId16"/>
    <p:sldId id="269" r:id="rId17"/>
    <p:sldId id="428" r:id="rId18"/>
    <p:sldId id="271" r:id="rId19"/>
    <p:sldId id="272" r:id="rId20"/>
    <p:sldId id="341" r:id="rId21"/>
    <p:sldId id="422" r:id="rId22"/>
    <p:sldId id="273" r:id="rId23"/>
    <p:sldId id="423" r:id="rId24"/>
    <p:sldId id="429" r:id="rId25"/>
    <p:sldId id="331" r:id="rId26"/>
    <p:sldId id="332" r:id="rId27"/>
    <p:sldId id="424" r:id="rId28"/>
    <p:sldId id="42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7C4C7-D467-4CAC-AA1B-4F2C3499F60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2DAA-CF9D-4A53-AAD7-0F76766B39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832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631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631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8955840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0954660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8514823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4224303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149420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5020903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695773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4918928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6569228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0971409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6527514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0053027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F8F8-2DD6-4374-B8CC-7E5AC1F04BC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59C8-972B-4747-8443-F924E36647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898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7.gif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83713" y="4361087"/>
            <a:ext cx="9060287" cy="2496913"/>
            <a:chOff x="1102215" y="1171558"/>
            <a:chExt cx="10456738" cy="4495810"/>
          </a:xfrm>
        </p:grpSpPr>
        <p:pic>
          <p:nvPicPr>
            <p:cNvPr id="35" name="图片 34" descr="B713115936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32" r="77322"/>
            <a:stretch>
              <a:fillRect/>
            </a:stretch>
          </p:blipFill>
          <p:spPr>
            <a:xfrm>
              <a:off x="1102215" y="1187887"/>
              <a:ext cx="622324" cy="4467936"/>
            </a:xfrm>
            <a:prstGeom prst="rect">
              <a:avLst/>
            </a:prstGeom>
          </p:spPr>
        </p:pic>
        <p:grpSp>
          <p:nvGrpSpPr>
            <p:cNvPr id="40" name="组合 39"/>
            <p:cNvGrpSpPr/>
            <p:nvPr/>
          </p:nvGrpSpPr>
          <p:grpSpPr>
            <a:xfrm>
              <a:off x="1689071" y="1171558"/>
              <a:ext cx="9404376" cy="4495810"/>
              <a:chOff x="2117699" y="0"/>
              <a:chExt cx="9404376" cy="6667500"/>
            </a:xfrm>
          </p:grpSpPr>
          <p:pic>
            <p:nvPicPr>
              <p:cNvPr id="34" name="图片 33" descr="B71311593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732" r="37946"/>
              <a:stretch>
                <a:fillRect/>
              </a:stretch>
            </p:blipFill>
            <p:spPr>
              <a:xfrm>
                <a:off x="2117699" y="0"/>
                <a:ext cx="2428892" cy="6667500"/>
              </a:xfrm>
              <a:prstGeom prst="rect">
                <a:avLst/>
              </a:prstGeom>
            </p:spPr>
          </p:pic>
          <p:pic>
            <p:nvPicPr>
              <p:cNvPr id="37" name="图片 36" descr="B71311593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732" r="37946"/>
              <a:stretch>
                <a:fillRect/>
              </a:stretch>
            </p:blipFill>
            <p:spPr>
              <a:xfrm>
                <a:off x="4546591" y="0"/>
                <a:ext cx="2428892" cy="6667500"/>
              </a:xfrm>
              <a:prstGeom prst="rect">
                <a:avLst/>
              </a:prstGeom>
            </p:spPr>
          </p:pic>
          <p:pic>
            <p:nvPicPr>
              <p:cNvPr id="38" name="图片 37" descr="B71311593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732" r="37946"/>
              <a:stretch>
                <a:fillRect/>
              </a:stretch>
            </p:blipFill>
            <p:spPr>
              <a:xfrm>
                <a:off x="6904045" y="0"/>
                <a:ext cx="2428892" cy="6667500"/>
              </a:xfrm>
              <a:prstGeom prst="rect">
                <a:avLst/>
              </a:prstGeom>
            </p:spPr>
          </p:pic>
          <p:pic>
            <p:nvPicPr>
              <p:cNvPr id="39" name="图片 38" descr="B71311593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732" r="37946"/>
              <a:stretch>
                <a:fillRect/>
              </a:stretch>
            </p:blipFill>
            <p:spPr>
              <a:xfrm>
                <a:off x="9093183" y="0"/>
                <a:ext cx="2428892" cy="6667500"/>
              </a:xfrm>
              <a:prstGeom prst="rect">
                <a:avLst/>
              </a:prstGeom>
            </p:spPr>
          </p:pic>
        </p:grpSp>
        <p:pic>
          <p:nvPicPr>
            <p:cNvPr id="41" name="图片 40" descr="B713115936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035" r="12232"/>
            <a:stretch>
              <a:fillRect/>
            </a:stretch>
          </p:blipFill>
          <p:spPr>
            <a:xfrm>
              <a:off x="10925130" y="1187887"/>
              <a:ext cx="633823" cy="4429156"/>
            </a:xfrm>
            <a:prstGeom prst="rect">
              <a:avLst/>
            </a:prstGeom>
          </p:spPr>
        </p:pic>
      </p:grpSp>
      <p:sp>
        <p:nvSpPr>
          <p:cNvPr id="68" name="TextBox 67"/>
          <p:cNvSpPr txBox="1"/>
          <p:nvPr/>
        </p:nvSpPr>
        <p:spPr>
          <a:xfrm>
            <a:off x="293124" y="166041"/>
            <a:ext cx="812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第三单元   明清时期：统一多民族国家的巩固与发展</a:t>
            </a:r>
          </a:p>
        </p:txBody>
      </p:sp>
      <p:pic>
        <p:nvPicPr>
          <p:cNvPr id="20" name="图片 19" descr="19300001378954132240340256516_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929" y="5028748"/>
            <a:ext cx="1785950" cy="128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23" descr="201301241007378beb.jpg"/>
          <p:cNvPicPr>
            <a:picLocks noChangeAspect="1"/>
          </p:cNvPicPr>
          <p:nvPr/>
        </p:nvPicPr>
        <p:blipFill>
          <a:blip r:embed="rId5" cstate="print"/>
          <a:srcRect r="50814" b="5986"/>
          <a:stretch>
            <a:fillRect/>
          </a:stretch>
        </p:blipFill>
        <p:spPr>
          <a:xfrm>
            <a:off x="7367447" y="4987804"/>
            <a:ext cx="1140535" cy="129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 descr="013000001678821217582735592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1748" y="5015100"/>
            <a:ext cx="1734923" cy="13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12" descr="muy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830" y="4974157"/>
            <a:ext cx="1410312" cy="134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timgsa.baidu.com/timg?image&amp;quality=80&amp;size=b9999_10000&amp;sec=1525323320241&amp;di=2bb3c2c3fc6f78869c406cd22b695135&amp;imgtype=0&amp;src=http%3A%2F%2Fs6.sinaimg.cn%2Fmiddle%2F75796532xc30bc7439365%2669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820" y="4991554"/>
            <a:ext cx="1660331" cy="13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24">
            <a:extLst>
              <a:ext uri="{FF2B5EF4-FFF2-40B4-BE49-F238E27FC236}">
                <a16:creationId xmlns:a16="http://schemas.microsoft.com/office/drawing/2014/main" xmlns="" id="{E70C62DB-4591-4CCB-908C-EA438919D8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flipH="1">
            <a:off x="8164195" y="-29606"/>
            <a:ext cx="979805" cy="946785"/>
          </a:xfrm>
          <a:prstGeom prst="rect">
            <a:avLst/>
          </a:prstGeom>
        </p:spPr>
      </p:pic>
      <p:pic>
        <p:nvPicPr>
          <p:cNvPr id="19" name="图片 27">
            <a:extLst>
              <a:ext uri="{FF2B5EF4-FFF2-40B4-BE49-F238E27FC236}">
                <a16:creationId xmlns:a16="http://schemas.microsoft.com/office/drawing/2014/main" xmlns="" id="{3EDED43B-99B7-4874-B9C4-4424063BF1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flipV="1">
            <a:off x="-22860" y="5904150"/>
            <a:ext cx="1045845" cy="1010285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94652" y="2531026"/>
            <a:ext cx="8535611" cy="14311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关键词： </a:t>
            </a:r>
            <a:endParaRPr lang="en-US" altLang="zh-CN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800"/>
              </a:spcBef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华文新魏" panose="02010800040101010101" pitchFamily="2" charset="-122"/>
              </a:rPr>
              <a:t>中央集权    废丞相   厂卫  八股取士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463687" y="4019195"/>
            <a:ext cx="4680519" cy="861774"/>
            <a:chOff x="2267744" y="5445224"/>
            <a:chExt cx="4680519" cy="861774"/>
          </a:xfrm>
        </p:grpSpPr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267744" y="5445224"/>
              <a:ext cx="4680519" cy="86177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  广东省东莞市光明中学  蓝东平</a:t>
              </a:r>
              <a:endPara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（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QQ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：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67491517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）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25" name="Picture 4" descr="gmh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67744" y="5517232"/>
              <a:ext cx="588979" cy="438424"/>
            </a:xfrm>
            <a:prstGeom prst="rect">
              <a:avLst/>
            </a:prstGeom>
            <a:noFill/>
          </p:spPr>
        </p:pic>
      </p:grpSp>
      <p:sp>
        <p:nvSpPr>
          <p:cNvPr id="70" name="TextBox 69"/>
          <p:cNvSpPr txBox="1"/>
          <p:nvPr/>
        </p:nvSpPr>
        <p:spPr>
          <a:xfrm>
            <a:off x="2685995" y="981048"/>
            <a:ext cx="3564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kern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4000" b="1" kern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 </a:t>
            </a:r>
            <a:endParaRPr lang="en-US" altLang="zh-CN" sz="4000" b="1" kern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kern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000" b="1" kern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kern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4000" b="1" kern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朝的统治</a:t>
            </a:r>
          </a:p>
        </p:txBody>
      </p:sp>
    </p:spTree>
    <p:extLst>
      <p:ext uri="{BB962C8B-B14F-4D97-AF65-F5344CB8AC3E}">
        <p14:creationId xmlns:p14="http://schemas.microsoft.com/office/powerpoint/2010/main" xmlns="" val="38971501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矩形 3"/>
          <p:cNvSpPr/>
          <p:nvPr/>
        </p:nvSpPr>
        <p:spPr>
          <a:xfrm>
            <a:off x="143998" y="327546"/>
            <a:ext cx="8851412" cy="6305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97169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181181" y="-19900"/>
            <a:ext cx="979805" cy="946785"/>
          </a:xfrm>
          <a:prstGeom prst="rect">
            <a:avLst/>
          </a:prstGeom>
        </p:spPr>
      </p:pic>
      <p:pic>
        <p:nvPicPr>
          <p:cNvPr id="2097170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13648" y="5859066"/>
            <a:ext cx="1045845" cy="1010285"/>
          </a:xfrm>
          <a:prstGeom prst="rect">
            <a:avLst/>
          </a:prstGeom>
        </p:spPr>
      </p:pic>
      <p:sp>
        <p:nvSpPr>
          <p:cNvPr id="1048629" name="文本框 1"/>
          <p:cNvSpPr txBox="1"/>
          <p:nvPr/>
        </p:nvSpPr>
        <p:spPr>
          <a:xfrm>
            <a:off x="471012" y="447758"/>
            <a:ext cx="8293894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dirty="0" smtClean="0">
                <a:latin typeface="微软雅黑" panose="020B0503020204020204" charset="-122"/>
                <a:ea typeface="微软雅黑" panose="020B0503020204020204" charset="-122"/>
              </a:rPr>
              <a:t>       从</a:t>
            </a:r>
            <a:r>
              <a:rPr lang="zh-CN" altLang="en-US" sz="2700" dirty="0">
                <a:latin typeface="微软雅黑" panose="020B0503020204020204" charset="-122"/>
                <a:ea typeface="微软雅黑" panose="020B0503020204020204" charset="-122"/>
              </a:rPr>
              <a:t>中央、地方、军事、特务等方面讨论朱元璋强化皇权的具体措施和影</a:t>
            </a:r>
            <a:r>
              <a:rPr lang="zh-CN" altLang="en-US" sz="2700" dirty="0" smtClean="0">
                <a:latin typeface="微软雅黑" panose="020B0503020204020204" charset="-122"/>
                <a:ea typeface="微软雅黑" panose="020B0503020204020204" charset="-122"/>
              </a:rPr>
              <a:t>响。</a:t>
            </a:r>
            <a:endParaRPr lang="zh-CN" altLang="en-US" sz="27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194304" name="表格 4"/>
          <p:cNvGraphicFramePr/>
          <p:nvPr>
            <p:extLst>
              <p:ext uri="{D42A27DB-BD31-4B8C-83A1-F6EECF244321}">
                <p14:modId xmlns:p14="http://schemas.microsoft.com/office/powerpoint/2010/main" xmlns="" val="1485811529"/>
              </p:ext>
            </p:extLst>
          </p:nvPr>
        </p:nvGraphicFramePr>
        <p:xfrm>
          <a:off x="325557" y="1690664"/>
          <a:ext cx="8481537" cy="4485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8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0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措施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影响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中央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地方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3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军事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特务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48630" name="文本框 2"/>
          <p:cNvSpPr txBox="1"/>
          <p:nvPr/>
        </p:nvSpPr>
        <p:spPr>
          <a:xfrm>
            <a:off x="1273333" y="2245174"/>
            <a:ext cx="3642758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废丞相和中书省，六部直接向皇帝负责</a:t>
            </a:r>
          </a:p>
        </p:txBody>
      </p:sp>
      <p:sp>
        <p:nvSpPr>
          <p:cNvPr id="1048632" name="文本框 4"/>
          <p:cNvSpPr txBox="1"/>
          <p:nvPr/>
        </p:nvSpPr>
        <p:spPr>
          <a:xfrm>
            <a:off x="5073737" y="2248847"/>
            <a:ext cx="3642759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使皇权高度集中，君主专制大为加强</a:t>
            </a:r>
          </a:p>
        </p:txBody>
      </p:sp>
      <p:pic>
        <p:nvPicPr>
          <p:cNvPr id="2097171" name="图片 15" descr="u=434661997,4268474739&amp;fm=27&amp;gp=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7140" y="4588007"/>
            <a:ext cx="1987391" cy="216789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/>
      <p:bldP spid="10486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xmlns="" id="{72F374D7-A77C-4220-94B3-BD20A4FBF72A}"/>
              </a:ext>
            </a:extLst>
          </p:cNvPr>
          <p:cNvSpPr/>
          <p:nvPr/>
        </p:nvSpPr>
        <p:spPr>
          <a:xfrm>
            <a:off x="285749" y="204716"/>
            <a:ext cx="8680829" cy="6537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/>
              <a:t>胡惟庸案</a:t>
            </a:r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xmlns="" id="{98424036-B378-4575-8354-59B81AC757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27219" y="-67151"/>
            <a:ext cx="979805" cy="946785"/>
          </a:xfrm>
          <a:prstGeom prst="rect">
            <a:avLst/>
          </a:prstGeom>
        </p:spPr>
      </p:pic>
      <p:pic>
        <p:nvPicPr>
          <p:cNvPr id="8" name="图片 25">
            <a:extLst>
              <a:ext uri="{FF2B5EF4-FFF2-40B4-BE49-F238E27FC236}">
                <a16:creationId xmlns:a16="http://schemas.microsoft.com/office/drawing/2014/main" xmlns="" id="{17DA70B4-73A8-4899-83E8-F6B16B02E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199" y="5898313"/>
            <a:ext cx="1045845" cy="10102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11260" y="951909"/>
            <a:ext cx="698669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胡惟庸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中国历史上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最后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一个丞相</a:t>
            </a:r>
          </a:p>
        </p:txBody>
      </p:sp>
      <p:sp>
        <p:nvSpPr>
          <p:cNvPr id="13" name="矩形 12"/>
          <p:cNvSpPr/>
          <p:nvPr/>
        </p:nvSpPr>
        <p:spPr>
          <a:xfrm>
            <a:off x="4406948" y="2094105"/>
            <a:ext cx="4470935" cy="3222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以后子孙做皇帝时，“并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不许立丞相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，臣下敢有奏请立者，文武群臣即时劾奏，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处以重刑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。”</a:t>
            </a:r>
            <a:r>
              <a:rPr lang="en-US" altLang="zh-CN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朱元璋</a:t>
            </a:r>
            <a:r>
              <a:rPr lang="en-US" altLang="zh-CN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皇明祖训</a:t>
            </a:r>
            <a:r>
              <a:rPr lang="en-US" altLang="zh-CN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》</a:t>
            </a:r>
          </a:p>
        </p:txBody>
      </p:sp>
      <p:cxnSp>
        <p:nvCxnSpPr>
          <p:cNvPr id="9" name="直线连接符 12">
            <a:extLst>
              <a:ext uri="{FF2B5EF4-FFF2-40B4-BE49-F238E27FC236}">
                <a16:creationId xmlns:a16="http://schemas.microsoft.com/office/drawing/2014/main" xmlns="" id="{F8FD21C6-986F-4B95-A04A-3BF8AF40ABFA}"/>
              </a:ext>
            </a:extLst>
          </p:cNvPr>
          <p:cNvCxnSpPr>
            <a:cxnSpLocks/>
          </p:cNvCxnSpPr>
          <p:nvPr/>
        </p:nvCxnSpPr>
        <p:spPr>
          <a:xfrm>
            <a:off x="1069621" y="1688713"/>
            <a:ext cx="7669970" cy="714"/>
          </a:xfrm>
          <a:prstGeom prst="lin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15" descr="u=434661997,4268474739&amp;fm=27&amp;gp=0">
            <a:extLst>
              <a:ext uri="{FF2B5EF4-FFF2-40B4-BE49-F238E27FC236}">
                <a16:creationId xmlns:a16="http://schemas.microsoft.com/office/drawing/2014/main" xmlns="" id="{66B19544-A9FF-4F38-870E-77BE54504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9730" y="-60650"/>
            <a:ext cx="2091513" cy="2091513"/>
          </a:xfrm>
          <a:prstGeom prst="rect">
            <a:avLst/>
          </a:prstGeom>
        </p:spPr>
      </p:pic>
      <p:pic>
        <p:nvPicPr>
          <p:cNvPr id="11" name="图片 2" descr="201531216219613">
            <a:extLst>
              <a:ext uri="{FF2B5EF4-FFF2-40B4-BE49-F238E27FC236}">
                <a16:creationId xmlns:a16="http://schemas.microsoft.com/office/drawing/2014/main" xmlns="" id="{33CFB382-6431-4C27-9A28-DFA4D583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23" y="2283877"/>
            <a:ext cx="3960225" cy="2893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81679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矩形 3"/>
          <p:cNvSpPr/>
          <p:nvPr/>
        </p:nvSpPr>
        <p:spPr>
          <a:xfrm>
            <a:off x="143351" y="218365"/>
            <a:ext cx="8857298" cy="6196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2097181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26982" y="-62486"/>
            <a:ext cx="979805" cy="946785"/>
          </a:xfrm>
          <a:prstGeom prst="rect">
            <a:avLst/>
          </a:prstGeom>
        </p:spPr>
      </p:pic>
      <p:pic>
        <p:nvPicPr>
          <p:cNvPr id="2097182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109061" y="5913120"/>
            <a:ext cx="1045845" cy="1010285"/>
          </a:xfrm>
          <a:prstGeom prst="rect">
            <a:avLst/>
          </a:prstGeom>
        </p:spPr>
      </p:pic>
      <p:pic>
        <p:nvPicPr>
          <p:cNvPr id="2097183" name="图片 15" descr="u=434661997,4268474739&amp;fm=27&amp;gp=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8717" y="-39123"/>
            <a:ext cx="2000808" cy="2000808"/>
          </a:xfrm>
          <a:prstGeom prst="rect">
            <a:avLst/>
          </a:prstGeom>
        </p:spPr>
      </p:pic>
      <p:grpSp>
        <p:nvGrpSpPr>
          <p:cNvPr id="58" name="组合 8"/>
          <p:cNvGrpSpPr/>
          <p:nvPr/>
        </p:nvGrpSpPr>
        <p:grpSpPr>
          <a:xfrm>
            <a:off x="1070212" y="758549"/>
            <a:ext cx="7962424" cy="938213"/>
            <a:chOff x="2336" y="637"/>
            <a:chExt cx="16109" cy="1944"/>
          </a:xfrm>
        </p:grpSpPr>
        <p:sp>
          <p:nvSpPr>
            <p:cNvPr id="1048647" name="文本框 20"/>
            <p:cNvSpPr txBox="1"/>
            <p:nvPr/>
          </p:nvSpPr>
          <p:spPr>
            <a:xfrm>
              <a:off x="2336" y="743"/>
              <a:ext cx="16109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问 题 思 考</a:t>
              </a:r>
            </a:p>
            <a:p>
              <a:r>
                <a:rPr lang="zh-CN" altLang="en-US" sz="2400" b="1" dirty="0"/>
                <a:t> </a:t>
              </a:r>
              <a:r>
                <a:rPr lang="zh-CN" altLang="en-US" sz="2100" b="1" dirty="0"/>
                <a:t>阅读</a:t>
              </a:r>
              <a:r>
                <a:rPr lang="en-US" altLang="zh-CN" sz="2100" b="1" dirty="0"/>
                <a:t>P</a:t>
              </a:r>
              <a:r>
                <a:rPr lang="en-US" altLang="zh-CN" b="1" dirty="0"/>
                <a:t>68</a:t>
              </a:r>
              <a:r>
                <a:rPr lang="zh-CN" altLang="en-US" sz="2100" b="1" dirty="0"/>
                <a:t>相关史事，想一想：朱元璋该怎么处理这么庞大的政事？</a:t>
              </a:r>
            </a:p>
          </p:txBody>
        </p:sp>
        <p:cxnSp>
          <p:nvCxnSpPr>
            <p:cNvPr id="3145745" name="直接连接符 4"/>
            <p:cNvCxnSpPr/>
            <p:nvPr/>
          </p:nvCxnSpPr>
          <p:spPr>
            <a:xfrm>
              <a:off x="2570" y="637"/>
              <a:ext cx="14515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6" name="直接连接符 5"/>
            <p:cNvCxnSpPr/>
            <p:nvPr/>
          </p:nvCxnSpPr>
          <p:spPr>
            <a:xfrm flipV="1">
              <a:off x="2570" y="2565"/>
              <a:ext cx="14515" cy="1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48" name="文本框 6"/>
          <p:cNvSpPr txBox="1"/>
          <p:nvPr/>
        </p:nvSpPr>
        <p:spPr>
          <a:xfrm>
            <a:off x="425229" y="2167687"/>
            <a:ext cx="8359202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材料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仅在洪武十九年九月十四日到二十一日，朱元璋就处理诸司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奏章1660件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，平均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日处理2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件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。平均算来，朱元璋每天处理批审的公文多达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207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余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份，处理的事务多达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411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件。</a:t>
            </a:r>
          </a:p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  这使他感到十分劳累，所以他对身边的侍从说：“朕自即位以来，尝以勤励自勉，未旦即临朝，晡时而后还宫，夜卧不能安席。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”</a:t>
            </a:r>
          </a:p>
          <a:p>
            <a:pPr algn="r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樊树志《国史纲要》</a:t>
            </a:r>
          </a:p>
        </p:txBody>
      </p:sp>
      <p:sp>
        <p:nvSpPr>
          <p:cNvPr id="12" name="云形标注 6145" descr="画布">
            <a:extLst>
              <a:ext uri="{FF2B5EF4-FFF2-40B4-BE49-F238E27FC236}">
                <a16:creationId xmlns:a16="http://schemas.microsoft.com/office/drawing/2014/main" xmlns="" id="{94EF66EF-0B87-4BCD-80D7-A246D656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75" y="1460359"/>
            <a:ext cx="4539676" cy="2786082"/>
          </a:xfrm>
          <a:prstGeom prst="cloudCallout">
            <a:avLst>
              <a:gd name="adj1" fmla="val -52750"/>
              <a:gd name="adj2" fmla="val -48245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百官未起朕先起，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百官已睡朕未睡。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不如江南富足翁，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日高三丈犹拥被。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——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朱元璋</a:t>
            </a:r>
          </a:p>
          <a:p>
            <a:pPr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1065" y="6018556"/>
            <a:ext cx="861230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推荐书目：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万历十五年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明朝那些事儿</a:t>
            </a:r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矩形 3"/>
          <p:cNvSpPr/>
          <p:nvPr/>
        </p:nvSpPr>
        <p:spPr>
          <a:xfrm>
            <a:off x="143998" y="327546"/>
            <a:ext cx="8851412" cy="6305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97169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181181" y="-19900"/>
            <a:ext cx="979805" cy="946785"/>
          </a:xfrm>
          <a:prstGeom prst="rect">
            <a:avLst/>
          </a:prstGeom>
        </p:spPr>
      </p:pic>
      <p:pic>
        <p:nvPicPr>
          <p:cNvPr id="2097170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13648" y="5859066"/>
            <a:ext cx="1045845" cy="1010285"/>
          </a:xfrm>
          <a:prstGeom prst="rect">
            <a:avLst/>
          </a:prstGeom>
        </p:spPr>
      </p:pic>
      <p:sp>
        <p:nvSpPr>
          <p:cNvPr id="1048629" name="文本框 1"/>
          <p:cNvSpPr txBox="1"/>
          <p:nvPr/>
        </p:nvSpPr>
        <p:spPr>
          <a:xfrm>
            <a:off x="471012" y="447758"/>
            <a:ext cx="8293894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700" dirty="0" smtClean="0">
                <a:latin typeface="微软雅黑" panose="020B0503020204020204" charset="-122"/>
                <a:ea typeface="微软雅黑" panose="020B0503020204020204" charset="-122"/>
              </a:rPr>
              <a:t>       从</a:t>
            </a:r>
            <a:r>
              <a:rPr lang="zh-CN" altLang="en-US" sz="2700" dirty="0">
                <a:latin typeface="微软雅黑" panose="020B0503020204020204" charset="-122"/>
                <a:ea typeface="微软雅黑" panose="020B0503020204020204" charset="-122"/>
              </a:rPr>
              <a:t>中央、地方、军事、特务等方面讨论朱元璋强化皇权的具体措施和影</a:t>
            </a:r>
            <a:r>
              <a:rPr lang="zh-CN" altLang="en-US" sz="2700" dirty="0" smtClean="0">
                <a:latin typeface="微软雅黑" panose="020B0503020204020204" charset="-122"/>
                <a:ea typeface="微软雅黑" panose="020B0503020204020204" charset="-122"/>
              </a:rPr>
              <a:t>响。</a:t>
            </a:r>
            <a:endParaRPr lang="zh-CN" altLang="en-US" sz="27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194304" name="表格 4"/>
          <p:cNvGraphicFramePr/>
          <p:nvPr>
            <p:extLst>
              <p:ext uri="{D42A27DB-BD31-4B8C-83A1-F6EECF244321}">
                <p14:modId xmlns:p14="http://schemas.microsoft.com/office/powerpoint/2010/main" xmlns="" val="1485811529"/>
              </p:ext>
            </p:extLst>
          </p:nvPr>
        </p:nvGraphicFramePr>
        <p:xfrm>
          <a:off x="325557" y="1690664"/>
          <a:ext cx="8481537" cy="4485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8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90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措施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影响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中央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地方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3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军事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特务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48630" name="文本框 2"/>
          <p:cNvSpPr txBox="1"/>
          <p:nvPr/>
        </p:nvSpPr>
        <p:spPr>
          <a:xfrm>
            <a:off x="1273333" y="2245174"/>
            <a:ext cx="3642758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废丞相和中书省，六部直接向皇帝负责</a:t>
            </a:r>
          </a:p>
        </p:txBody>
      </p:sp>
      <p:sp>
        <p:nvSpPr>
          <p:cNvPr id="1048631" name="文本框 3"/>
          <p:cNvSpPr txBox="1"/>
          <p:nvPr/>
        </p:nvSpPr>
        <p:spPr>
          <a:xfrm>
            <a:off x="1273333" y="3364793"/>
            <a:ext cx="3518912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取消行中书省，设三司</a:t>
            </a:r>
          </a:p>
        </p:txBody>
      </p:sp>
      <p:sp>
        <p:nvSpPr>
          <p:cNvPr id="1048632" name="文本框 4"/>
          <p:cNvSpPr txBox="1"/>
          <p:nvPr/>
        </p:nvSpPr>
        <p:spPr>
          <a:xfrm>
            <a:off x="5073737" y="2248847"/>
            <a:ext cx="3642759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使皇权高度集中，君主专制大为加强</a:t>
            </a:r>
          </a:p>
        </p:txBody>
      </p:sp>
      <p:sp>
        <p:nvSpPr>
          <p:cNvPr id="1048633" name="文本框 5"/>
          <p:cNvSpPr txBox="1"/>
          <p:nvPr/>
        </p:nvSpPr>
        <p:spPr>
          <a:xfrm>
            <a:off x="5101134" y="3178774"/>
            <a:ext cx="3771186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分散行省的权力，巩固皇权</a:t>
            </a:r>
          </a:p>
        </p:txBody>
      </p:sp>
      <p:sp>
        <p:nvSpPr>
          <p:cNvPr id="1048634" name="文本框 6"/>
          <p:cNvSpPr txBox="1"/>
          <p:nvPr/>
        </p:nvSpPr>
        <p:spPr>
          <a:xfrm>
            <a:off x="5073737" y="4284717"/>
            <a:ext cx="3305925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皇帝就直接掌握了军事大权</a:t>
            </a:r>
          </a:p>
        </p:txBody>
      </p:sp>
      <p:sp>
        <p:nvSpPr>
          <p:cNvPr id="1048635" name="文本框 7"/>
          <p:cNvSpPr txBox="1"/>
          <p:nvPr/>
        </p:nvSpPr>
        <p:spPr>
          <a:xfrm>
            <a:off x="5102781" y="5499287"/>
            <a:ext cx="2518638" cy="4924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加强了君主专制</a:t>
            </a:r>
          </a:p>
        </p:txBody>
      </p:sp>
      <p:sp>
        <p:nvSpPr>
          <p:cNvPr id="1048636" name="文本框 8"/>
          <p:cNvSpPr txBox="1"/>
          <p:nvPr/>
        </p:nvSpPr>
        <p:spPr>
          <a:xfrm>
            <a:off x="1273333" y="3998046"/>
            <a:ext cx="3989784" cy="1292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设五军都督府, 将军队调动和武官任命的权力统归兵部</a:t>
            </a:r>
          </a:p>
        </p:txBody>
      </p:sp>
      <p:sp>
        <p:nvSpPr>
          <p:cNvPr id="1048637" name="文本框 9"/>
          <p:cNvSpPr txBox="1"/>
          <p:nvPr/>
        </p:nvSpPr>
        <p:spPr>
          <a:xfrm>
            <a:off x="1273333" y="5260986"/>
            <a:ext cx="3699272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00" b="1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朱元璋设立锦衣卫，明成祖时期设立东厂</a:t>
            </a:r>
          </a:p>
        </p:txBody>
      </p:sp>
      <p:pic>
        <p:nvPicPr>
          <p:cNvPr id="2097171" name="图片 15" descr="u=434661997,4268474739&amp;fm=27&amp;gp=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6581" y="5152570"/>
            <a:ext cx="1563435" cy="1705429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3" grpId="0"/>
      <p:bldP spid="1048634" grpId="0"/>
      <p:bldP spid="1048635" grpId="0"/>
      <p:bldP spid="1048636" grpId="0"/>
      <p:bldP spid="10486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矩形 3"/>
          <p:cNvSpPr/>
          <p:nvPr/>
        </p:nvSpPr>
        <p:spPr>
          <a:xfrm>
            <a:off x="143351" y="182881"/>
            <a:ext cx="8857298" cy="64852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97184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03724" y="-4921"/>
            <a:ext cx="979805" cy="946785"/>
          </a:xfrm>
          <a:prstGeom prst="rect">
            <a:avLst/>
          </a:prstGeom>
        </p:spPr>
      </p:pic>
      <p:pic>
        <p:nvPicPr>
          <p:cNvPr id="2097185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200" y="5847715"/>
            <a:ext cx="1045845" cy="1010285"/>
          </a:xfrm>
          <a:prstGeom prst="rect">
            <a:avLst/>
          </a:prstGeom>
        </p:spPr>
      </p:pic>
      <p:pic>
        <p:nvPicPr>
          <p:cNvPr id="2097186" name="图片 15" descr="u=434661997,4268474739&amp;fm=27&amp;gp=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5993" y="-42431"/>
            <a:ext cx="1744345" cy="1744345"/>
          </a:xfrm>
          <a:prstGeom prst="rect">
            <a:avLst/>
          </a:prstGeom>
        </p:spPr>
      </p:pic>
      <p:pic>
        <p:nvPicPr>
          <p:cNvPr id="28673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505" t="829" r="34842" b="1376"/>
          <a:stretch>
            <a:fillRect/>
          </a:stretch>
        </p:blipFill>
        <p:spPr>
          <a:xfrm>
            <a:off x="7090118" y="4159646"/>
            <a:ext cx="1475234" cy="250844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0" name="组合 6"/>
          <p:cNvGrpSpPr/>
          <p:nvPr/>
        </p:nvGrpSpPr>
        <p:grpSpPr>
          <a:xfrm>
            <a:off x="1046639" y="546237"/>
            <a:ext cx="6974205" cy="1250633"/>
            <a:chOff x="2336" y="637"/>
            <a:chExt cx="14749" cy="2626"/>
          </a:xfrm>
        </p:grpSpPr>
        <p:sp>
          <p:nvSpPr>
            <p:cNvPr id="1048652" name="文本框 7"/>
            <p:cNvSpPr txBox="1"/>
            <p:nvPr/>
          </p:nvSpPr>
          <p:spPr>
            <a:xfrm>
              <a:off x="2336" y="743"/>
              <a:ext cx="14457" cy="2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4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问 题 思 考</a:t>
              </a:r>
            </a:p>
            <a:p>
              <a:r>
                <a:rPr lang="zh-CN" altLang="en-US" sz="2400" b="1"/>
                <a:t>   想一想：朱元璋通过什么措施做到“安然朝中坐，却知天下事”的？</a:t>
              </a:r>
            </a:p>
          </p:txBody>
        </p:sp>
        <p:cxnSp>
          <p:nvCxnSpPr>
            <p:cNvPr id="3145747" name="直接连接符 9"/>
            <p:cNvCxnSpPr/>
            <p:nvPr/>
          </p:nvCxnSpPr>
          <p:spPr>
            <a:xfrm>
              <a:off x="2570" y="637"/>
              <a:ext cx="14515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8" name="直接连接符 10"/>
            <p:cNvCxnSpPr/>
            <p:nvPr/>
          </p:nvCxnSpPr>
          <p:spPr>
            <a:xfrm flipV="1">
              <a:off x="2570" y="3197"/>
              <a:ext cx="14515" cy="1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1" name="文本框 1"/>
          <p:cNvSpPr txBox="1"/>
          <p:nvPr/>
        </p:nvSpPr>
        <p:spPr>
          <a:xfrm>
            <a:off x="682283" y="1864290"/>
            <a:ext cx="7779434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材料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一次大学士宋濂上朝，朱元璋问他：“昨天 在家请客没有，请的哪几位客人？吃的什么菜？”宋濂如实一一回答。朱元璋高兴地说： “说的全对，没有骗我。”说着拿出一张图，上面画着宋濂请客的座次位置。宋濂见了吓的出了一身冷汗。 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BBD72C02-DE55-4ECE-B346-10A253C8776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48830" y="6036040"/>
            <a:ext cx="152168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锦衣卫印</a:t>
            </a:r>
          </a:p>
        </p:txBody>
      </p:sp>
      <p:pic>
        <p:nvPicPr>
          <p:cNvPr id="14" name="Picture 2" descr="C:\Users\Administrator\Desktop\untitled.png">
            <a:extLst>
              <a:ext uri="{FF2B5EF4-FFF2-40B4-BE49-F238E27FC236}">
                <a16:creationId xmlns:a16="http://schemas.microsoft.com/office/drawing/2014/main" xmlns="" id="{373BE340-0059-4BEF-B03C-722EF626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509" y="4475472"/>
            <a:ext cx="2321956" cy="166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0" descr="6f4703954bc7c9587af4802a">
            <a:extLst>
              <a:ext uri="{FF2B5EF4-FFF2-40B4-BE49-F238E27FC236}">
                <a16:creationId xmlns:a16="http://schemas.microsoft.com/office/drawing/2014/main" xmlns="" id="{F307C5B6-FF11-49EE-8DCA-43B9A1649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9799" y="4478089"/>
            <a:ext cx="2214649" cy="162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962BA524-C008-428F-9837-3FA1C183606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56286" y="6118420"/>
            <a:ext cx="114795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 anchor="ctr"/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东厂</a:t>
            </a:r>
          </a:p>
        </p:txBody>
      </p:sp>
      <p:pic>
        <p:nvPicPr>
          <p:cNvPr id="17" name="Picture 10" descr="7K2NMI9SK0X3HRJEQVICC0Z">
            <a:extLst>
              <a:ext uri="{FF2B5EF4-FFF2-40B4-BE49-F238E27FC236}">
                <a16:creationId xmlns:a16="http://schemas.microsoft.com/office/drawing/2014/main" xmlns="" id="{DAEB9C59-CC7F-42C4-8EC3-6A73F5617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21562" r="17285"/>
          <a:stretch/>
        </p:blipFill>
        <p:spPr bwMode="auto">
          <a:xfrm>
            <a:off x="2883469" y="4333062"/>
            <a:ext cx="1220635" cy="189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80EE85B6-6F93-41AD-8088-E79F0D9F1E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774920" y="6074794"/>
            <a:ext cx="2286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 anchor="ctr"/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锦衣腰牌</a:t>
            </a:r>
          </a:p>
        </p:txBody>
      </p:sp>
      <p:pic>
        <p:nvPicPr>
          <p:cNvPr id="19" name="Picture 6" descr="f703738da977391234a7caa8ff198618377ae272">
            <a:extLst>
              <a:ext uri="{FF2B5EF4-FFF2-40B4-BE49-F238E27FC236}">
                <a16:creationId xmlns:a16="http://schemas.microsoft.com/office/drawing/2014/main" xmlns="" id="{120B81E4-EB15-407B-AA14-41D47CE25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4909" y="4475472"/>
            <a:ext cx="1936764" cy="158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F38897FF-5F1A-4D47-82CF-960935800B0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934743" y="6036040"/>
            <a:ext cx="1719784" cy="642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170" tIns="46990" rIns="90170" bIns="46990" anchor="ctr"/>
          <a:lstStyle/>
          <a:p>
            <a:pPr>
              <a:spcBef>
                <a:spcPct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东厂腰牌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86B3474-9F97-4CD6-8428-9531B40C4A07}"/>
              </a:ext>
            </a:extLst>
          </p:cNvPr>
          <p:cNvGrpSpPr/>
          <p:nvPr/>
        </p:nvGrpSpPr>
        <p:grpSpPr>
          <a:xfrm>
            <a:off x="117535" y="1846593"/>
            <a:ext cx="9026465" cy="4800949"/>
            <a:chOff x="245125" y="1904653"/>
            <a:chExt cx="9026465" cy="413138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72C3EDE9-9277-4921-90EB-978A052109C0}"/>
                </a:ext>
              </a:extLst>
            </p:cNvPr>
            <p:cNvGrpSpPr/>
            <p:nvPr/>
          </p:nvGrpSpPr>
          <p:grpSpPr>
            <a:xfrm>
              <a:off x="245125" y="1904653"/>
              <a:ext cx="9026465" cy="4131388"/>
              <a:chOff x="349548" y="307846"/>
              <a:chExt cx="9026465" cy="4407111"/>
            </a:xfrm>
          </p:grpSpPr>
          <p:sp>
            <p:nvSpPr>
              <p:cNvPr id="22" name="矩形 3">
                <a:extLst>
                  <a:ext uri="{FF2B5EF4-FFF2-40B4-BE49-F238E27FC236}">
                    <a16:creationId xmlns:a16="http://schemas.microsoft.com/office/drawing/2014/main" xmlns="" id="{25EE70E8-2074-4945-A422-2C6B3EF0894B}"/>
                  </a:ext>
                </a:extLst>
              </p:cNvPr>
              <p:cNvSpPr/>
              <p:nvPr/>
            </p:nvSpPr>
            <p:spPr>
              <a:xfrm>
                <a:off x="349548" y="307846"/>
                <a:ext cx="8653750" cy="4407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1000" sy="101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994E5CDB-D583-410C-8242-976606CF2B12}"/>
                  </a:ext>
                </a:extLst>
              </p:cNvPr>
              <p:cNvSpPr/>
              <p:nvPr/>
            </p:nvSpPr>
            <p:spPr>
              <a:xfrm>
                <a:off x="431371" y="1293179"/>
                <a:ext cx="8256917" cy="492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朱元璋设立锦衣卫，明成祖设立东厂。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0FB4BB31-9E77-4AA9-964A-465B9BE09BC9}"/>
                  </a:ext>
                </a:extLst>
              </p:cNvPr>
              <p:cNvSpPr/>
              <p:nvPr/>
            </p:nvSpPr>
            <p:spPr>
              <a:xfrm>
                <a:off x="416219" y="1700961"/>
                <a:ext cx="814992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职能：监视臣民。</a:t>
                </a:r>
              </a:p>
              <a:p>
                <a:pPr>
                  <a:spcBef>
                    <a:spcPct val="0"/>
                  </a:spcBef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特点：</a:t>
                </a:r>
                <a:r>
                  <a:rPr lang="zh-CN" alt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由皇帝直接指挥，不受法律的约束</a:t>
                </a: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CCBDF323-94B3-417F-997F-1688DDB3C7AC}"/>
                  </a:ext>
                </a:extLst>
              </p:cNvPr>
              <p:cNvSpPr/>
              <p:nvPr/>
            </p:nvSpPr>
            <p:spPr>
              <a:xfrm>
                <a:off x="5688049" y="1293179"/>
                <a:ext cx="36879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西厂（明宪宗</a:t>
                </a:r>
                <a:r>
                  <a:rPr lang="en-US" altLang="zh-CN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1477</a:t>
                </a:r>
                <a:r>
                  <a:rPr lang="zh-CN" alt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年）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03900E18-6D9A-46AB-8CF0-74FC0F3C3A2B}"/>
                  </a:ext>
                </a:extLst>
              </p:cNvPr>
              <p:cNvSpPr/>
              <p:nvPr/>
            </p:nvSpPr>
            <p:spPr>
              <a:xfrm>
                <a:off x="2393710" y="404457"/>
                <a:ext cx="389722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zh-CN" altLang="en-US" sz="4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厂卫特务机构</a:t>
                </a:r>
                <a:endParaRPr lang="zh-CN" alt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xmlns="" id="{FAB272A0-7107-4F40-A034-EE9FCCDB5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610" y="4475471"/>
              <a:ext cx="8294881" cy="13849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厂卫的刑罚非常残酷，设有监狱、法庭，对犯人采用剥皮、抽筋、刺心等，残忍至极，制造了大量冤错案。</a:t>
              </a:r>
              <a:endPara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3">
            <a:extLst>
              <a:ext uri="{FF2B5EF4-FFF2-40B4-BE49-F238E27FC236}">
                <a16:creationId xmlns:a16="http://schemas.microsoft.com/office/drawing/2014/main" xmlns="" id="{5C798E9B-83FC-4BE1-8D8A-A73C56075807}"/>
              </a:ext>
            </a:extLst>
          </p:cNvPr>
          <p:cNvSpPr/>
          <p:nvPr/>
        </p:nvSpPr>
        <p:spPr>
          <a:xfrm>
            <a:off x="136478" y="232012"/>
            <a:ext cx="8761862" cy="64007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56" name="图片 11">
            <a:extLst>
              <a:ext uri="{FF2B5EF4-FFF2-40B4-BE49-F238E27FC236}">
                <a16:creationId xmlns:a16="http://schemas.microsoft.com/office/drawing/2014/main" xmlns="" id="{A7491D6F-38FB-4170-88A4-9469B7BB3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02655" y="-32980"/>
            <a:ext cx="996787" cy="946785"/>
          </a:xfrm>
          <a:prstGeom prst="rect">
            <a:avLst/>
          </a:prstGeom>
        </p:spPr>
      </p:pic>
      <p:pic>
        <p:nvPicPr>
          <p:cNvPr id="57" name="图片 25">
            <a:extLst>
              <a:ext uri="{FF2B5EF4-FFF2-40B4-BE49-F238E27FC236}">
                <a16:creationId xmlns:a16="http://schemas.microsoft.com/office/drawing/2014/main" xmlns="" id="{1EAD6CB9-5F68-4CD1-9DFF-C5F637B8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121622" y="5847713"/>
            <a:ext cx="1063971" cy="1010285"/>
          </a:xfrm>
          <a:prstGeom prst="rect">
            <a:avLst/>
          </a:prstGeom>
        </p:spPr>
      </p:pic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526397" y="3424248"/>
            <a:ext cx="455574" cy="803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吏</a:t>
            </a:r>
            <a:endParaRPr kumimoji="1"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部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1025732" y="3420677"/>
            <a:ext cx="455574" cy="803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户</a:t>
            </a:r>
            <a:endParaRPr kumimoji="1"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部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511507" y="3420677"/>
            <a:ext cx="455574" cy="803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礼</a:t>
            </a:r>
            <a:endParaRPr kumimoji="1"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部</a:t>
            </a: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2021342" y="3420677"/>
            <a:ext cx="455574" cy="803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兵</a:t>
            </a:r>
            <a:endParaRPr kumimoji="1"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部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2551650" y="3420677"/>
            <a:ext cx="455574" cy="803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刑</a:t>
            </a:r>
            <a:endParaRPr kumimoji="1"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部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098841" y="3420677"/>
            <a:ext cx="455574" cy="803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工</a:t>
            </a:r>
            <a:endParaRPr kumimoji="1"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部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4210269" y="1392689"/>
            <a:ext cx="93710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皇帝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08795" y="3178715"/>
            <a:ext cx="2605989" cy="219738"/>
            <a:chOff x="687915" y="3419212"/>
            <a:chExt cx="3311525" cy="304800"/>
          </a:xfrm>
        </p:grpSpPr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687915" y="3423974"/>
              <a:ext cx="3311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>
              <a:off x="709192" y="3419212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1372127" y="3419212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2019827" y="3419212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>
              <a:off x="3270593" y="3419212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3985792" y="3419212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2615545" y="3419212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362503" y="2593388"/>
            <a:ext cx="134524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zh-CN" altLang="en-US" sz="225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中央机构</a:t>
            </a:r>
          </a:p>
        </p:txBody>
      </p:sp>
      <p:sp>
        <p:nvSpPr>
          <p:cNvPr id="20" name="Line 67"/>
          <p:cNvSpPr>
            <a:spLocks noChangeShapeType="1"/>
          </p:cNvSpPr>
          <p:nvPr/>
        </p:nvSpPr>
        <p:spPr bwMode="auto">
          <a:xfrm>
            <a:off x="1961229" y="2238196"/>
            <a:ext cx="0" cy="414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Line 68"/>
          <p:cNvSpPr>
            <a:spLocks noChangeShapeType="1"/>
          </p:cNvSpPr>
          <p:nvPr/>
        </p:nvSpPr>
        <p:spPr bwMode="auto">
          <a:xfrm flipV="1">
            <a:off x="1967372" y="2260961"/>
            <a:ext cx="4527337" cy="56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Line 69"/>
          <p:cNvSpPr>
            <a:spLocks noChangeShapeType="1"/>
          </p:cNvSpPr>
          <p:nvPr/>
        </p:nvSpPr>
        <p:spPr bwMode="auto">
          <a:xfrm flipH="1">
            <a:off x="4612945" y="1896018"/>
            <a:ext cx="3" cy="3858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3" name="Line 70"/>
          <p:cNvSpPr>
            <a:spLocks noChangeShapeType="1"/>
          </p:cNvSpPr>
          <p:nvPr/>
        </p:nvSpPr>
        <p:spPr bwMode="auto">
          <a:xfrm flipH="1">
            <a:off x="4602398" y="2284552"/>
            <a:ext cx="10639" cy="3945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20345" y="3020142"/>
            <a:ext cx="1166893" cy="468163"/>
            <a:chOff x="7326578" y="2770586"/>
            <a:chExt cx="1364776" cy="624217"/>
          </a:xfrm>
        </p:grpSpPr>
        <p:grpSp>
          <p:nvGrpSpPr>
            <p:cNvPr id="26" name="组合 63"/>
            <p:cNvGrpSpPr/>
            <p:nvPr/>
          </p:nvGrpSpPr>
          <p:grpSpPr>
            <a:xfrm>
              <a:off x="7326578" y="3090003"/>
              <a:ext cx="1364776" cy="304800"/>
              <a:chOff x="1588711" y="3228140"/>
              <a:chExt cx="1300703" cy="304800"/>
            </a:xfrm>
          </p:grpSpPr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V="1">
                <a:off x="1588711" y="3233876"/>
                <a:ext cx="1300703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endParaRPr lang="zh-CN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楷体_GB2312" pitchFamily="49" charset="-122"/>
                </a:endParaRP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1619260" y="322814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endParaRPr lang="zh-CN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楷体_GB2312" pitchFamily="49" charset="-122"/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2240946" y="322814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endParaRPr lang="zh-CN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楷体_GB2312" pitchFamily="49" charset="-122"/>
                </a:endParaRPr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2875685" y="322814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endParaRPr lang="zh-CN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楷体_GB2312" pitchFamily="49" charset="-122"/>
                </a:endParaRPr>
              </a:p>
            </p:txBody>
          </p:sp>
        </p:grp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>
              <a:off x="8008634" y="2770586"/>
              <a:ext cx="2308" cy="292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楷体_GB2312" pitchFamily="49" charset="-122"/>
              </a:endParaRPr>
            </a:p>
          </p:txBody>
        </p:sp>
      </p:grpSp>
      <p:sp>
        <p:nvSpPr>
          <p:cNvPr id="36" name="Rectangle 53"/>
          <p:cNvSpPr>
            <a:spLocks noChangeArrowheads="1"/>
          </p:cNvSpPr>
          <p:nvPr/>
        </p:nvSpPr>
        <p:spPr bwMode="auto">
          <a:xfrm>
            <a:off x="3964301" y="2656983"/>
            <a:ext cx="134524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225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地方机构</a:t>
            </a:r>
          </a:p>
        </p:txBody>
      </p:sp>
      <p:sp>
        <p:nvSpPr>
          <p:cNvPr id="37" name="矩形 36"/>
          <p:cNvSpPr/>
          <p:nvPr/>
        </p:nvSpPr>
        <p:spPr>
          <a:xfrm>
            <a:off x="4148427" y="620882"/>
            <a:ext cx="90794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明朝</a:t>
            </a:r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5469717" y="2588578"/>
            <a:ext cx="134524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225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军政机构</a:t>
            </a:r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 flipH="1">
            <a:off x="6024833" y="2299856"/>
            <a:ext cx="0" cy="3854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Line 70"/>
          <p:cNvSpPr>
            <a:spLocks noChangeShapeType="1"/>
          </p:cNvSpPr>
          <p:nvPr/>
        </p:nvSpPr>
        <p:spPr bwMode="auto">
          <a:xfrm flipH="1">
            <a:off x="1961228" y="2965843"/>
            <a:ext cx="6143" cy="1762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Line 70"/>
          <p:cNvSpPr>
            <a:spLocks noChangeShapeType="1"/>
          </p:cNvSpPr>
          <p:nvPr/>
        </p:nvSpPr>
        <p:spPr bwMode="auto">
          <a:xfrm>
            <a:off x="6024833" y="2907373"/>
            <a:ext cx="7466" cy="245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Line 68"/>
          <p:cNvSpPr>
            <a:spLocks noChangeShapeType="1"/>
          </p:cNvSpPr>
          <p:nvPr/>
        </p:nvSpPr>
        <p:spPr bwMode="auto">
          <a:xfrm flipV="1">
            <a:off x="6494708" y="2257534"/>
            <a:ext cx="952559" cy="1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53"/>
          <p:cNvSpPr>
            <a:spLocks noChangeArrowheads="1"/>
          </p:cNvSpPr>
          <p:nvPr/>
        </p:nvSpPr>
        <p:spPr bwMode="auto">
          <a:xfrm>
            <a:off x="6881514" y="2574467"/>
            <a:ext cx="134524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225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特务机构</a:t>
            </a:r>
          </a:p>
        </p:txBody>
      </p:sp>
      <p:sp>
        <p:nvSpPr>
          <p:cNvPr id="54" name="Line 70"/>
          <p:cNvSpPr>
            <a:spLocks noChangeShapeType="1"/>
          </p:cNvSpPr>
          <p:nvPr/>
        </p:nvSpPr>
        <p:spPr bwMode="auto">
          <a:xfrm flipH="1">
            <a:off x="7447267" y="2281914"/>
            <a:ext cx="0" cy="3709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Line 70"/>
          <p:cNvSpPr>
            <a:spLocks noChangeShapeType="1"/>
          </p:cNvSpPr>
          <p:nvPr/>
        </p:nvSpPr>
        <p:spPr bwMode="auto">
          <a:xfrm flipH="1">
            <a:off x="7467487" y="2979549"/>
            <a:ext cx="366" cy="216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V="1">
            <a:off x="6894680" y="3198157"/>
            <a:ext cx="116689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>
            <a:off x="6900356" y="318244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Line 32"/>
          <p:cNvSpPr>
            <a:spLocks noChangeShapeType="1"/>
          </p:cNvSpPr>
          <p:nvPr/>
        </p:nvSpPr>
        <p:spPr bwMode="auto">
          <a:xfrm>
            <a:off x="8061573" y="3201584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 Box 33"/>
          <p:cNvSpPr txBox="1">
            <a:spLocks noChangeArrowheads="1"/>
          </p:cNvSpPr>
          <p:nvPr/>
        </p:nvSpPr>
        <p:spPr bwMode="auto">
          <a:xfrm>
            <a:off x="6774920" y="3474005"/>
            <a:ext cx="455574" cy="11910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锦</a:t>
            </a:r>
            <a:endParaRPr kumimoji="1"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衣</a:t>
            </a:r>
            <a:endParaRPr kumimoji="1"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卫</a:t>
            </a: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921243" y="3466800"/>
            <a:ext cx="455574" cy="803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东</a:t>
            </a:r>
            <a:endParaRPr kumimoji="1" lang="en-US" altLang="zh-CN" sz="21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1" lang="zh-CN" altLang="en-US" sz="2100" b="1" dirty="0">
                <a:latin typeface="楷体" pitchFamily="49" charset="-122"/>
                <a:ea typeface="楷体" pitchFamily="49" charset="-122"/>
              </a:rPr>
              <a:t>厂</a:t>
            </a: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 flipH="1">
            <a:off x="5758473" y="3185735"/>
            <a:ext cx="507831" cy="15262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dist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五军都督府</a:t>
            </a:r>
          </a:p>
        </p:txBody>
      </p:sp>
      <p:grpSp>
        <p:nvGrpSpPr>
          <p:cNvPr id="59" name="Group 49"/>
          <p:cNvGrpSpPr>
            <a:grpSpLocks/>
          </p:cNvGrpSpPr>
          <p:nvPr/>
        </p:nvGrpSpPr>
        <p:grpSpPr bwMode="auto">
          <a:xfrm>
            <a:off x="3748356" y="3488304"/>
            <a:ext cx="1666879" cy="2107909"/>
            <a:chOff x="3199" y="1677"/>
            <a:chExt cx="1400" cy="1585"/>
          </a:xfrm>
        </p:grpSpPr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3199" y="1686"/>
              <a:ext cx="427" cy="15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zh-CN" altLang="en-US" sz="2100" b="1" dirty="0">
                  <a:latin typeface="楷体" pitchFamily="49" charset="-122"/>
                  <a:ea typeface="楷体" pitchFamily="49" charset="-122"/>
                </a:rPr>
                <a:t>布政司</a:t>
              </a:r>
              <a:r>
                <a:rPr lang="en-US" altLang="zh-CN" sz="2100" b="1" dirty="0">
                  <a:latin typeface="楷体" pitchFamily="49" charset="-122"/>
                  <a:ea typeface="楷体" pitchFamily="49" charset="-122"/>
                </a:rPr>
                <a:t>︵</a:t>
              </a:r>
              <a:r>
                <a:rPr lang="zh-CN" altLang="en-US" sz="2100" b="1" dirty="0">
                  <a:latin typeface="楷体" pitchFamily="49" charset="-122"/>
                  <a:ea typeface="楷体" pitchFamily="49" charset="-122"/>
                </a:rPr>
                <a:t>民政</a:t>
              </a:r>
              <a:r>
                <a:rPr lang="en-US" altLang="zh-CN" sz="2100" b="1" dirty="0">
                  <a:latin typeface="楷体" pitchFamily="49" charset="-122"/>
                  <a:ea typeface="楷体" pitchFamily="49" charset="-122"/>
                </a:rPr>
                <a:t>︶</a:t>
              </a:r>
              <a:r>
                <a:rPr lang="zh-CN" altLang="en-US" sz="2100" b="1" dirty="0">
                  <a:latin typeface="楷体" pitchFamily="49" charset="-122"/>
                  <a:ea typeface="楷体" pitchFamily="49" charset="-122"/>
                </a:rPr>
                <a:t> </a:t>
              </a:r>
            </a:p>
          </p:txBody>
        </p:sp>
        <p:sp>
          <p:nvSpPr>
            <p:cNvPr id="62" name="Text Box 51"/>
            <p:cNvSpPr txBox="1">
              <a:spLocks noChangeArrowheads="1"/>
            </p:cNvSpPr>
            <p:nvPr/>
          </p:nvSpPr>
          <p:spPr bwMode="auto">
            <a:xfrm>
              <a:off x="3694" y="1677"/>
              <a:ext cx="427" cy="15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zh-CN" altLang="en-US" sz="2100" b="1" dirty="0">
                  <a:latin typeface="楷体" pitchFamily="49" charset="-122"/>
                  <a:ea typeface="楷体" pitchFamily="49" charset="-122"/>
                </a:rPr>
                <a:t>按察司</a:t>
              </a:r>
              <a:r>
                <a:rPr lang="en-US" altLang="zh-CN" sz="2100" b="1" dirty="0">
                  <a:latin typeface="楷体" pitchFamily="49" charset="-122"/>
                  <a:ea typeface="楷体" pitchFamily="49" charset="-122"/>
                </a:rPr>
                <a:t>︵</a:t>
              </a:r>
              <a:r>
                <a:rPr lang="zh-CN" altLang="en-US" sz="2100" b="1" dirty="0">
                  <a:latin typeface="楷体" pitchFamily="49" charset="-122"/>
                  <a:ea typeface="楷体" pitchFamily="49" charset="-122"/>
                </a:rPr>
                <a:t>刑狱</a:t>
              </a:r>
              <a:r>
                <a:rPr lang="en-US" altLang="zh-CN" sz="2100" b="1" dirty="0">
                  <a:latin typeface="楷体" pitchFamily="49" charset="-122"/>
                  <a:ea typeface="楷体" pitchFamily="49" charset="-122"/>
                </a:rPr>
                <a:t>︶</a:t>
              </a:r>
              <a:endParaRPr lang="zh-CN" altLang="en-US" sz="21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63" name="Text Box 52"/>
            <p:cNvSpPr txBox="1">
              <a:spLocks noChangeArrowheads="1"/>
            </p:cNvSpPr>
            <p:nvPr/>
          </p:nvSpPr>
          <p:spPr bwMode="auto">
            <a:xfrm>
              <a:off x="4172" y="1680"/>
              <a:ext cx="427" cy="158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zh-CN" altLang="en-US" sz="2100" b="1" dirty="0">
                  <a:latin typeface="楷体" pitchFamily="49" charset="-122"/>
                  <a:ea typeface="楷体" pitchFamily="49" charset="-122"/>
                </a:rPr>
                <a:t>都 司 </a:t>
              </a:r>
              <a:r>
                <a:rPr lang="en-US" altLang="zh-CN" sz="2100" b="1" dirty="0">
                  <a:latin typeface="楷体" pitchFamily="49" charset="-122"/>
                  <a:ea typeface="楷体" pitchFamily="49" charset="-122"/>
                </a:rPr>
                <a:t>︵</a:t>
              </a:r>
              <a:r>
                <a:rPr lang="zh-CN" altLang="en-US" sz="2100" b="1" dirty="0">
                  <a:latin typeface="楷体" pitchFamily="49" charset="-122"/>
                  <a:ea typeface="楷体" pitchFamily="49" charset="-122"/>
                </a:rPr>
                <a:t>军政</a:t>
              </a:r>
              <a:r>
                <a:rPr lang="en-US" altLang="zh-CN" sz="2100" b="1" dirty="0">
                  <a:latin typeface="楷体" pitchFamily="49" charset="-122"/>
                  <a:ea typeface="楷体" pitchFamily="49" charset="-122"/>
                </a:rPr>
                <a:t>︶</a:t>
              </a:r>
              <a:r>
                <a:rPr lang="zh-CN" altLang="en-US" sz="2100" b="1" dirty="0">
                  <a:latin typeface="楷体" pitchFamily="49" charset="-122"/>
                  <a:ea typeface="楷体" pitchFamily="49" charset="-122"/>
                </a:rPr>
                <a:t> </a:t>
              </a:r>
            </a:p>
          </p:txBody>
        </p:sp>
      </p:grp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7220662" y="4741406"/>
            <a:ext cx="109185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厂卫</a:t>
            </a:r>
          </a:p>
        </p:txBody>
      </p:sp>
      <p:pic>
        <p:nvPicPr>
          <p:cNvPr id="61" name="图片 15" descr="u=434661997,4268474739&amp;fm=27&amp;gp=0">
            <a:extLst>
              <a:ext uri="{FF2B5EF4-FFF2-40B4-BE49-F238E27FC236}">
                <a16:creationId xmlns:a16="http://schemas.microsoft.com/office/drawing/2014/main" xmlns="" id="{C4219DF8-6604-4C17-9E46-67FC35D7D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758" y="232012"/>
            <a:ext cx="1928213" cy="192821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2DC06CF-76DE-4ABE-9F62-4F8A1B8AFCC3}"/>
              </a:ext>
            </a:extLst>
          </p:cNvPr>
          <p:cNvSpPr/>
          <p:nvPr/>
        </p:nvSpPr>
        <p:spPr>
          <a:xfrm>
            <a:off x="767221" y="5767222"/>
            <a:ext cx="782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地方和中央的各个部门，既互不统属，又互相牵制，各自直接向皇帝负责，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使皇权高度集中，君主专制大为加强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7943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矩形 3"/>
          <p:cNvSpPr/>
          <p:nvPr/>
        </p:nvSpPr>
        <p:spPr>
          <a:xfrm>
            <a:off x="285750" y="232012"/>
            <a:ext cx="8612590" cy="64007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2097187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19639" y="-32980"/>
            <a:ext cx="979805" cy="946785"/>
          </a:xfrm>
          <a:prstGeom prst="rect">
            <a:avLst/>
          </a:prstGeom>
        </p:spPr>
      </p:pic>
      <p:pic>
        <p:nvPicPr>
          <p:cNvPr id="2097188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103496" y="5847715"/>
            <a:ext cx="1045845" cy="1010285"/>
          </a:xfrm>
          <a:prstGeom prst="rect">
            <a:avLst/>
          </a:prstGeom>
        </p:spPr>
      </p:pic>
      <p:pic>
        <p:nvPicPr>
          <p:cNvPr id="2097189" name="图片 15" descr="u=434661997,4268474739&amp;fm=27&amp;gp=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6686" y="-24210"/>
            <a:ext cx="1928213" cy="1928213"/>
          </a:xfrm>
          <a:prstGeom prst="rect">
            <a:avLst/>
          </a:prstGeom>
        </p:spPr>
      </p:pic>
      <p:grpSp>
        <p:nvGrpSpPr>
          <p:cNvPr id="62" name="组合 8"/>
          <p:cNvGrpSpPr/>
          <p:nvPr/>
        </p:nvGrpSpPr>
        <p:grpSpPr>
          <a:xfrm>
            <a:off x="1154429" y="513677"/>
            <a:ext cx="7505700" cy="1250633"/>
            <a:chOff x="2336" y="637"/>
            <a:chExt cx="15139" cy="2626"/>
          </a:xfrm>
        </p:grpSpPr>
        <p:sp>
          <p:nvSpPr>
            <p:cNvPr id="1048655" name="文本框 20"/>
            <p:cNvSpPr txBox="1"/>
            <p:nvPr/>
          </p:nvSpPr>
          <p:spPr>
            <a:xfrm>
              <a:off x="2336" y="743"/>
              <a:ext cx="15139" cy="2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问 题 思 考</a:t>
              </a:r>
            </a:p>
            <a:p>
              <a:r>
                <a:rPr lang="zh-CN" altLang="en-US" sz="2400" b="1"/>
                <a:t>想一想：朱元璋对地方和中央官制的改动，最突出的特点是什么？</a:t>
              </a:r>
            </a:p>
          </p:txBody>
        </p:sp>
        <p:cxnSp>
          <p:nvCxnSpPr>
            <p:cNvPr id="3145749" name="直接连接符 4"/>
            <p:cNvCxnSpPr/>
            <p:nvPr/>
          </p:nvCxnSpPr>
          <p:spPr>
            <a:xfrm>
              <a:off x="2570" y="637"/>
              <a:ext cx="14515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0" name="直接连接符 5"/>
            <p:cNvCxnSpPr/>
            <p:nvPr/>
          </p:nvCxnSpPr>
          <p:spPr>
            <a:xfrm flipV="1">
              <a:off x="2570" y="3197"/>
              <a:ext cx="14515" cy="1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6" name="文本框 5"/>
          <p:cNvSpPr txBox="1"/>
          <p:nvPr/>
        </p:nvSpPr>
        <p:spPr>
          <a:xfrm>
            <a:off x="614381" y="4198345"/>
            <a:ext cx="7915235" cy="144655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材料 时京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官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每旦入朝，必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与妻子诀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，及暮无事则相庆，以为又活一日。</a:t>
            </a:r>
          </a:p>
          <a:p>
            <a:pPr algn="r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（明）王圻《稗史汇编》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4382" y="2363693"/>
            <a:ext cx="7915235" cy="156966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权力的分散与制衡，通过分散中央与地方的权力，防止朝臣和地方官员专权，从而加强了皇权。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xmlns="" id="{72F374D7-A77C-4220-94B3-BD20A4FBF72A}"/>
              </a:ext>
            </a:extLst>
          </p:cNvPr>
          <p:cNvSpPr/>
          <p:nvPr/>
        </p:nvSpPr>
        <p:spPr>
          <a:xfrm>
            <a:off x="285749" y="204716"/>
            <a:ext cx="8680829" cy="6537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/>
              <a:t>胡惟庸案</a:t>
            </a:r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xmlns="" id="{98424036-B378-4575-8354-59B81AC757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27219" y="-67151"/>
            <a:ext cx="979805" cy="946785"/>
          </a:xfrm>
          <a:prstGeom prst="rect">
            <a:avLst/>
          </a:prstGeom>
        </p:spPr>
      </p:pic>
      <p:pic>
        <p:nvPicPr>
          <p:cNvPr id="8" name="图片 25">
            <a:extLst>
              <a:ext uri="{FF2B5EF4-FFF2-40B4-BE49-F238E27FC236}">
                <a16:creationId xmlns:a16="http://schemas.microsoft.com/office/drawing/2014/main" xmlns="" id="{17DA70B4-73A8-4899-83E8-F6B16B02E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199" y="5898313"/>
            <a:ext cx="1045845" cy="1010285"/>
          </a:xfrm>
          <a:prstGeom prst="rect">
            <a:avLst/>
          </a:prstGeom>
        </p:spPr>
      </p:pic>
      <p:cxnSp>
        <p:nvCxnSpPr>
          <p:cNvPr id="9" name="直线连接符 12">
            <a:extLst>
              <a:ext uri="{FF2B5EF4-FFF2-40B4-BE49-F238E27FC236}">
                <a16:creationId xmlns:a16="http://schemas.microsoft.com/office/drawing/2014/main" xmlns="" id="{F8FD21C6-986F-4B95-A04A-3BF8AF40ABFA}"/>
              </a:ext>
            </a:extLst>
          </p:cNvPr>
          <p:cNvCxnSpPr>
            <a:cxnSpLocks/>
          </p:cNvCxnSpPr>
          <p:nvPr/>
        </p:nvCxnSpPr>
        <p:spPr>
          <a:xfrm>
            <a:off x="1069621" y="1688713"/>
            <a:ext cx="7669970" cy="714"/>
          </a:xfrm>
          <a:prstGeom prst="lin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15" descr="u=434661997,4268474739&amp;fm=27&amp;gp=0">
            <a:extLst>
              <a:ext uri="{FF2B5EF4-FFF2-40B4-BE49-F238E27FC236}">
                <a16:creationId xmlns:a16="http://schemas.microsoft.com/office/drawing/2014/main" xmlns="" id="{66B19544-A9FF-4F38-870E-77BE54504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5215" y="-174170"/>
            <a:ext cx="1879216" cy="18792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9CACB2-1684-4DF1-A8F5-4140091B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14" y="4439531"/>
            <a:ext cx="8519886" cy="241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在</a:t>
            </a:r>
            <a:r>
              <a:rPr lang="zh-CN" altLang="zh-CN" sz="2800" dirty="0">
                <a:solidFill>
                  <a:srgbClr val="FF0000"/>
                </a:solidFill>
              </a:rPr>
              <a:t>宋以前有三公坐而论道</a:t>
            </a:r>
            <a:r>
              <a:rPr lang="zh-CN" altLang="zh-CN" sz="2800" dirty="0"/>
              <a:t>的说法……到</a:t>
            </a:r>
            <a:r>
              <a:rPr lang="zh-CN" altLang="zh-CN" sz="2800" dirty="0">
                <a:solidFill>
                  <a:srgbClr val="FF0000"/>
                </a:solidFill>
              </a:rPr>
              <a:t>宋朝</a:t>
            </a:r>
            <a:r>
              <a:rPr lang="zh-CN" altLang="zh-CN" sz="2800" dirty="0"/>
              <a:t>便不然了。从太祖以后，大臣上朝在皇帝面前</a:t>
            </a:r>
            <a:r>
              <a:rPr lang="zh-CN" altLang="zh-CN" sz="2800" dirty="0">
                <a:solidFill>
                  <a:srgbClr val="FF0000"/>
                </a:solidFill>
              </a:rPr>
              <a:t>无坐处，一坐群站</a:t>
            </a:r>
            <a:r>
              <a:rPr lang="zh-CN" altLang="zh-CN" sz="2800" dirty="0"/>
              <a:t>，……在</a:t>
            </a:r>
            <a:r>
              <a:rPr lang="zh-CN" altLang="zh-CN" sz="2800" dirty="0">
                <a:solidFill>
                  <a:srgbClr val="FF0000"/>
                </a:solidFill>
              </a:rPr>
              <a:t>明代</a:t>
            </a:r>
            <a:r>
              <a:rPr lang="zh-CN" altLang="zh-CN" sz="2800" dirty="0"/>
              <a:t>，不但不许坐，站着都不行，</a:t>
            </a:r>
            <a:r>
              <a:rPr lang="zh-CN" altLang="zh-CN" sz="2800" dirty="0">
                <a:solidFill>
                  <a:srgbClr val="FF0000"/>
                </a:solidFill>
              </a:rPr>
              <a:t>得跪着说话</a:t>
            </a:r>
            <a:r>
              <a:rPr lang="zh-CN" altLang="zh-CN" sz="2800" dirty="0"/>
              <a:t>了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r>
              <a:rPr lang="en-US" altLang="zh-CN" sz="2800" dirty="0" smtClean="0"/>
              <a:t>                                 -----</a:t>
            </a:r>
            <a:r>
              <a:rPr lang="zh-CN" altLang="zh-CN" sz="2800" dirty="0" smtClean="0"/>
              <a:t>吴晗在《朱元璋》</a:t>
            </a:r>
            <a:endParaRPr lang="en-US" altLang="zh-CN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4855AFF-6A2A-4FBA-9BFC-6BC2FA0F8CB3}"/>
              </a:ext>
            </a:extLst>
          </p:cNvPr>
          <p:cNvSpPr txBox="1"/>
          <p:nvPr/>
        </p:nvSpPr>
        <p:spPr>
          <a:xfrm>
            <a:off x="1050150" y="325115"/>
            <a:ext cx="7739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中国古代历史发展趋势：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皇权越来越高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度集中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，君主</a:t>
            </a: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</a:t>
            </a:r>
            <a:r>
              <a:rPr lang="zh-CN" altLang="en-US" sz="3200" b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制越</a:t>
            </a:r>
            <a:r>
              <a:rPr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来越加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</a:t>
            </a:r>
          </a:p>
        </p:txBody>
      </p:sp>
      <p:pic>
        <p:nvPicPr>
          <p:cNvPr id="1026" name="Picture 2" descr="https://timgsa.baidu.com/timg?image&amp;quality=80&amp;size=b9999_10000&amp;sec=1557117493920&amp;di=b610410aefe49cdd6ed73e48f770eeee&amp;imgtype=0&amp;src=http%3A%2F%2Fs6.sinaimg.cn%2Fmw690%2F001o4cjlzy7iLA7kX9H55%266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517" y="1660751"/>
            <a:ext cx="7537174" cy="2838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81679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矩形 3"/>
          <p:cNvSpPr/>
          <p:nvPr/>
        </p:nvSpPr>
        <p:spPr>
          <a:xfrm>
            <a:off x="285750" y="354843"/>
            <a:ext cx="8572500" cy="61960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097193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22139" y="-81379"/>
            <a:ext cx="979805" cy="946785"/>
          </a:xfrm>
          <a:prstGeom prst="rect">
            <a:avLst/>
          </a:prstGeom>
        </p:spPr>
      </p:pic>
      <p:pic>
        <p:nvPicPr>
          <p:cNvPr id="2097194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199" y="5942807"/>
            <a:ext cx="1045845" cy="1010285"/>
          </a:xfrm>
          <a:prstGeom prst="rect">
            <a:avLst/>
          </a:prstGeom>
        </p:spPr>
      </p:pic>
      <p:pic>
        <p:nvPicPr>
          <p:cNvPr id="2097195" name="图片 13" descr="搜狗截图18年04月27日1540_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468" y="20654"/>
            <a:ext cx="1062998" cy="2027933"/>
          </a:xfrm>
          <a:prstGeom prst="rect">
            <a:avLst/>
          </a:prstGeom>
        </p:spPr>
      </p:pic>
      <p:grpSp>
        <p:nvGrpSpPr>
          <p:cNvPr id="62" name="组合 8"/>
          <p:cNvGrpSpPr/>
          <p:nvPr/>
        </p:nvGrpSpPr>
        <p:grpSpPr>
          <a:xfrm>
            <a:off x="969646" y="1487330"/>
            <a:ext cx="7505700" cy="951071"/>
            <a:chOff x="2336" y="637"/>
            <a:chExt cx="15139" cy="1997"/>
          </a:xfrm>
        </p:grpSpPr>
        <p:sp>
          <p:nvSpPr>
            <p:cNvPr id="1048655" name="文本框 20"/>
            <p:cNvSpPr txBox="1"/>
            <p:nvPr/>
          </p:nvSpPr>
          <p:spPr>
            <a:xfrm>
              <a:off x="2336" y="743"/>
              <a:ext cx="15139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问 题 思 考</a:t>
              </a:r>
            </a:p>
            <a:p>
              <a:r>
                <a:rPr lang="zh-CN" altLang="en-US" sz="2400" b="1"/>
                <a:t>结合课文与材料，想一想：明朝的选官制度有哪些变化？</a:t>
              </a:r>
            </a:p>
          </p:txBody>
        </p:sp>
        <p:cxnSp>
          <p:nvCxnSpPr>
            <p:cNvPr id="3145749" name="直接连接符 4"/>
            <p:cNvCxnSpPr/>
            <p:nvPr/>
          </p:nvCxnSpPr>
          <p:spPr>
            <a:xfrm>
              <a:off x="2570" y="637"/>
              <a:ext cx="14515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0" name="直接连接符 5"/>
            <p:cNvCxnSpPr/>
            <p:nvPr/>
          </p:nvCxnSpPr>
          <p:spPr>
            <a:xfrm flipV="1">
              <a:off x="2570" y="2618"/>
              <a:ext cx="14515" cy="1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25" name="文本框 1"/>
          <p:cNvSpPr txBox="1"/>
          <p:nvPr/>
        </p:nvSpPr>
        <p:spPr>
          <a:xfrm>
            <a:off x="876935" y="560279"/>
            <a:ext cx="384238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科举考试的变化</a:t>
            </a:r>
          </a:p>
        </p:txBody>
      </p:sp>
      <p:graphicFrame>
        <p:nvGraphicFramePr>
          <p:cNvPr id="12" name="Group 24">
            <a:extLst>
              <a:ext uri="{FF2B5EF4-FFF2-40B4-BE49-F238E27FC236}">
                <a16:creationId xmlns:a16="http://schemas.microsoft.com/office/drawing/2014/main" xmlns="" id="{DA11F7C6-EE09-4E57-92F7-034DB90A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2783391"/>
              </p:ext>
            </p:extLst>
          </p:nvPr>
        </p:nvGraphicFramePr>
        <p:xfrm>
          <a:off x="930975" y="3089462"/>
          <a:ext cx="7505700" cy="1878907"/>
        </p:xfrm>
        <a:graphic>
          <a:graphicData uri="http://schemas.openxmlformats.org/drawingml/2006/table">
            <a:tbl>
              <a:tblPr/>
              <a:tblGrid>
                <a:gridCol w="155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6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考试内容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6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答题观点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5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文体格式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1DA3DA9-2B61-4BC9-A296-EA3307796FC6}"/>
              </a:ext>
            </a:extLst>
          </p:cNvPr>
          <p:cNvSpPr/>
          <p:nvPr/>
        </p:nvSpPr>
        <p:spPr>
          <a:xfrm>
            <a:off x="550436" y="2476517"/>
            <a:ext cx="24249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八股取士</a:t>
            </a:r>
            <a:endParaRPr lang="zh-CN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bg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C46FE6C-5CE3-44E4-9376-A2C05C358CB0}"/>
              </a:ext>
            </a:extLst>
          </p:cNvPr>
          <p:cNvSpPr/>
          <p:nvPr/>
        </p:nvSpPr>
        <p:spPr>
          <a:xfrm>
            <a:off x="2439730" y="316739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四书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、“五经”</a:t>
            </a:r>
            <a:endParaRPr lang="zh-CN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3FEDC03-3BDB-4AD3-8537-F5E9119F1AEA}"/>
              </a:ext>
            </a:extLst>
          </p:cNvPr>
          <p:cNvSpPr/>
          <p:nvPr/>
        </p:nvSpPr>
        <p:spPr>
          <a:xfrm>
            <a:off x="2591821" y="3791405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朱熹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四书集注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14DCA9D7-DB27-4D77-9D2B-172AEFCC0C2C}"/>
              </a:ext>
            </a:extLst>
          </p:cNvPr>
          <p:cNvSpPr/>
          <p:nvPr/>
        </p:nvSpPr>
        <p:spPr>
          <a:xfrm>
            <a:off x="2591821" y="436881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八股文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矩形 3"/>
          <p:cNvSpPr/>
          <p:nvPr/>
        </p:nvSpPr>
        <p:spPr>
          <a:xfrm>
            <a:off x="285750" y="313899"/>
            <a:ext cx="8572500" cy="6277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97196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192344" y="-41806"/>
            <a:ext cx="979805" cy="946785"/>
          </a:xfrm>
          <a:prstGeom prst="rect">
            <a:avLst/>
          </a:prstGeom>
        </p:spPr>
      </p:pic>
      <p:pic>
        <p:nvPicPr>
          <p:cNvPr id="2097197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199" y="5888910"/>
            <a:ext cx="1045845" cy="1010285"/>
          </a:xfrm>
          <a:prstGeom prst="rect">
            <a:avLst/>
          </a:prstGeom>
        </p:spPr>
      </p:pic>
      <p:pic>
        <p:nvPicPr>
          <p:cNvPr id="2097198" name="图片 13" descr="搜狗截图18年04月27日1540_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279" y="-30276"/>
            <a:ext cx="1072868" cy="2046763"/>
          </a:xfrm>
          <a:prstGeom prst="rect">
            <a:avLst/>
          </a:prstGeom>
        </p:spPr>
      </p:pic>
      <p:sp>
        <p:nvSpPr>
          <p:cNvPr id="2" name="文本框 0"/>
          <p:cNvSpPr txBox="1"/>
          <p:nvPr/>
        </p:nvSpPr>
        <p:spPr>
          <a:xfrm>
            <a:off x="888444" y="2148630"/>
            <a:ext cx="736711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材料   明末清初思想家顾炎武说：“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八股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之害，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等于焚书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，而败坏人材有甚于咸阳之郊，所坑者四百六十余人也。”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2" name="组合 8"/>
          <p:cNvGrpSpPr/>
          <p:nvPr/>
        </p:nvGrpSpPr>
        <p:grpSpPr>
          <a:xfrm>
            <a:off x="969646" y="626328"/>
            <a:ext cx="7505700" cy="1620203"/>
            <a:chOff x="2336" y="637"/>
            <a:chExt cx="15139" cy="3402"/>
          </a:xfrm>
        </p:grpSpPr>
        <p:sp>
          <p:nvSpPr>
            <p:cNvPr id="1048655" name="文本框 20"/>
            <p:cNvSpPr txBox="1"/>
            <p:nvPr/>
          </p:nvSpPr>
          <p:spPr>
            <a:xfrm>
              <a:off x="2336" y="743"/>
              <a:ext cx="15139" cy="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问 题 思 考</a:t>
              </a:r>
            </a:p>
            <a:p>
              <a:r>
                <a:rPr lang="zh-CN" altLang="en-US" sz="2400" b="1"/>
                <a:t>想一想：</a:t>
              </a:r>
              <a:r>
                <a:rPr lang="zh-CN" altLang="en-US" sz="2400" b="1">
                  <a:sym typeface="+mn-ea"/>
                </a:rPr>
                <a:t>顾炎武认为八股文对人才的摧残要比焚书坑儒的危害大，你是否赞同他的评论？</a:t>
              </a:r>
            </a:p>
            <a:p>
              <a:endParaRPr lang="zh-CN" altLang="en-US" sz="2400" b="1">
                <a:sym typeface="+mn-ea"/>
              </a:endParaRPr>
            </a:p>
          </p:txBody>
        </p:sp>
        <p:cxnSp>
          <p:nvCxnSpPr>
            <p:cNvPr id="3145749" name="直接连接符 4"/>
            <p:cNvCxnSpPr/>
            <p:nvPr/>
          </p:nvCxnSpPr>
          <p:spPr>
            <a:xfrm>
              <a:off x="2570" y="637"/>
              <a:ext cx="14515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0" name="直接连接符 5"/>
            <p:cNvCxnSpPr/>
            <p:nvPr/>
          </p:nvCxnSpPr>
          <p:spPr>
            <a:xfrm flipV="1">
              <a:off x="2570" y="3392"/>
              <a:ext cx="14515" cy="1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37" name="文本框 44036"/>
          <p:cNvSpPr txBox="1"/>
          <p:nvPr/>
        </p:nvSpPr>
        <p:spPr>
          <a:xfrm>
            <a:off x="759107" y="3812525"/>
            <a:ext cx="7716239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八股取士钳制了人们的思想。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应试的人为了被录取，只有死读“四书”“五经”，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成为皇帝旨意的顺从者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矩形 3"/>
          <p:cNvSpPr/>
          <p:nvPr/>
        </p:nvSpPr>
        <p:spPr>
          <a:xfrm>
            <a:off x="196216" y="272955"/>
            <a:ext cx="8578213" cy="6387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/>
              <a:t>”</a:t>
            </a:r>
          </a:p>
        </p:txBody>
      </p:sp>
      <p:pic>
        <p:nvPicPr>
          <p:cNvPr id="2097154" name="图片 15" descr="C:\Users\Administrator\Pictures\搜狗截图18年04月27日1621_4.jpg搜狗截图18年04月27日1621_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BE4">
                  <a:alpha val="100000"/>
                </a:srgbClr>
              </a:clrFrom>
              <a:clrTo>
                <a:srgbClr val="EEEBE4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8001" y="5032057"/>
            <a:ext cx="1519880" cy="18259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6" name="组合 22"/>
          <p:cNvGrpSpPr/>
          <p:nvPr/>
        </p:nvGrpSpPr>
        <p:grpSpPr>
          <a:xfrm>
            <a:off x="4629865" y="1191626"/>
            <a:ext cx="4086701" cy="4059037"/>
            <a:chOff x="9185" y="783"/>
            <a:chExt cx="9551" cy="10346"/>
          </a:xfrm>
        </p:grpSpPr>
        <p:pic>
          <p:nvPicPr>
            <p:cNvPr id="2097155" name="图片 19" descr="搜狗截图18年04月27日1606_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5" y="783"/>
              <a:ext cx="9551" cy="10346"/>
            </a:xfrm>
            <a:prstGeom prst="rect">
              <a:avLst/>
            </a:prstGeom>
          </p:spPr>
        </p:pic>
        <p:sp>
          <p:nvSpPr>
            <p:cNvPr id="1048600" name="矩形 20"/>
            <p:cNvSpPr/>
            <p:nvPr/>
          </p:nvSpPr>
          <p:spPr>
            <a:xfrm>
              <a:off x="15385" y="5719"/>
              <a:ext cx="956" cy="40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"/>
                <a:t>高筑墙、广积粮、缓称王</a:t>
              </a:r>
            </a:p>
          </p:txBody>
        </p:sp>
      </p:grpSp>
      <p:sp>
        <p:nvSpPr>
          <p:cNvPr id="1048601" name="文本框 21"/>
          <p:cNvSpPr txBox="1"/>
          <p:nvPr/>
        </p:nvSpPr>
        <p:spPr>
          <a:xfrm>
            <a:off x="294799" y="1233280"/>
            <a:ext cx="4349772" cy="3693319"/>
          </a:xfrm>
          <a:prstGeom prst="rect">
            <a:avLst/>
          </a:prstGeom>
          <a:noFill/>
          <a:ln w="28575" cmpd="dbl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r>
              <a:rPr lang="zh-CN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“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堂堂</a:t>
            </a:r>
            <a:r>
              <a:rPr lang="zh-CN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大元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奸佞专权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开河变钞祸根源，惹红巾万千。</a:t>
            </a:r>
          </a:p>
          <a:p>
            <a:r>
              <a:rPr lang="zh-CN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官</a:t>
            </a:r>
            <a:r>
              <a:rPr lang="zh-CN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法滥，刑法重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，黎民怨。</a:t>
            </a:r>
          </a:p>
          <a:p>
            <a:r>
              <a:rPr lang="zh-CN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吃人，钞买钞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，何曾见?</a:t>
            </a:r>
          </a:p>
          <a:p>
            <a:r>
              <a:rPr lang="zh-CN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贼</a:t>
            </a:r>
            <a:r>
              <a:rPr lang="zh-CN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做官，官做贼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，混贤愚。</a:t>
            </a:r>
          </a:p>
          <a:p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哀哉可怜!”</a:t>
            </a:r>
          </a:p>
          <a:p>
            <a:pPr algn="r"/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--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《醉太平小令》</a:t>
            </a:r>
          </a:p>
        </p:txBody>
      </p:sp>
      <p:pic>
        <p:nvPicPr>
          <p:cNvPr id="2097156" name="图片 23" descr="搜狗截图18年04月27日1624_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3E1C9">
                  <a:alpha val="100000"/>
                </a:srgbClr>
              </a:clrFrom>
              <a:clrTo>
                <a:srgbClr val="F3E1C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3965" y="5032057"/>
            <a:ext cx="2488843" cy="18259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97157" name="图片 2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8164195" y="-29606"/>
            <a:ext cx="979805" cy="946785"/>
          </a:xfrm>
          <a:prstGeom prst="rect">
            <a:avLst/>
          </a:prstGeom>
        </p:spPr>
      </p:pic>
      <p:pic>
        <p:nvPicPr>
          <p:cNvPr id="2097158" name="图片 2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V="1">
            <a:off x="-22860" y="5904150"/>
            <a:ext cx="1045845" cy="1010285"/>
          </a:xfrm>
          <a:prstGeom prst="rect">
            <a:avLst/>
          </a:prstGeom>
        </p:spPr>
      </p:pic>
      <p:sp>
        <p:nvSpPr>
          <p:cNvPr id="1048602" name="矩形标注 1"/>
          <p:cNvSpPr/>
          <p:nvPr/>
        </p:nvSpPr>
        <p:spPr>
          <a:xfrm>
            <a:off x="317915" y="547402"/>
            <a:ext cx="7846280" cy="485775"/>
          </a:xfrm>
          <a:prstGeom prst="wedgeRectCallout">
            <a:avLst>
              <a:gd name="adj1" fmla="val -34093"/>
              <a:gd name="adj2" fmla="val 103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结合课文和材料，试分析元朝灭亡的原因？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xmlns="" id="{0EA3FAB3-761D-4FA4-ADA8-540BA64D09FE}"/>
              </a:ext>
            </a:extLst>
          </p:cNvPr>
          <p:cNvSpPr/>
          <p:nvPr/>
        </p:nvSpPr>
        <p:spPr>
          <a:xfrm>
            <a:off x="199072" y="233605"/>
            <a:ext cx="8745856" cy="6440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11">
            <a:extLst>
              <a:ext uri="{FF2B5EF4-FFF2-40B4-BE49-F238E27FC236}">
                <a16:creationId xmlns:a16="http://schemas.microsoft.com/office/drawing/2014/main" xmlns="" id="{00F9126B-D433-414C-9557-4DC3D5EBF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43928" y="-31357"/>
            <a:ext cx="979805" cy="946785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xmlns="" id="{C4D6F2B9-B4C7-4F05-88EE-BE35233EC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201" y="5950828"/>
            <a:ext cx="1045845" cy="1010285"/>
          </a:xfrm>
          <a:prstGeom prst="rect">
            <a:avLst/>
          </a:prstGeom>
        </p:spPr>
      </p:pic>
      <p:graphicFrame>
        <p:nvGraphicFramePr>
          <p:cNvPr id="2" name="Group 48">
            <a:extLst>
              <a:ext uri="{FF2B5EF4-FFF2-40B4-BE49-F238E27FC236}">
                <a16:creationId xmlns:a16="http://schemas.microsoft.com/office/drawing/2014/main" xmlns="" id="{BAA05F6D-0E7F-4D38-B835-9AEC53886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5958042"/>
              </p:ext>
            </p:extLst>
          </p:nvPr>
        </p:nvGraphicFramePr>
        <p:xfrm>
          <a:off x="338473" y="2177478"/>
          <a:ext cx="4752584" cy="2724822"/>
        </p:xfrm>
        <a:graphic>
          <a:graphicData uri="http://schemas.openxmlformats.org/drawingml/2006/table">
            <a:tbl>
              <a:tblPr/>
              <a:tblGrid>
                <a:gridCol w="1133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18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年代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世界主要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科技发明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中国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占百分比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4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汉代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45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（件）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28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62﹪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4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隋唐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45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（件）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32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71﹪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4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宋元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67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（件）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38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57﹪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4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明清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472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（件）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19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4﹪</a:t>
                      </a: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3573AB71-8CC1-4C05-ABA9-520B0427F7B1}"/>
              </a:ext>
            </a:extLst>
          </p:cNvPr>
          <p:cNvGrpSpPr/>
          <p:nvPr/>
        </p:nvGrpSpPr>
        <p:grpSpPr>
          <a:xfrm>
            <a:off x="969644" y="576135"/>
            <a:ext cx="7505700" cy="1620203"/>
            <a:chOff x="2336" y="637"/>
            <a:chExt cx="15139" cy="3402"/>
          </a:xfrm>
        </p:grpSpPr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xmlns="" id="{86BF79D6-50B9-47B9-916D-A152F783EB39}"/>
                </a:ext>
              </a:extLst>
            </p:cNvPr>
            <p:cNvSpPr txBox="1"/>
            <p:nvPr/>
          </p:nvSpPr>
          <p:spPr>
            <a:xfrm>
              <a:off x="2336" y="743"/>
              <a:ext cx="15139" cy="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问 题 思 考</a:t>
              </a:r>
            </a:p>
            <a:p>
              <a:r>
                <a:rPr lang="zh-CN" altLang="en-US" sz="2400" b="1" dirty="0"/>
                <a:t>想一想：</a:t>
              </a:r>
              <a:r>
                <a:rPr lang="zh-CN" altLang="en-US" sz="2400" b="1" dirty="0">
                  <a:sym typeface="+mn-ea"/>
                </a:rPr>
                <a:t>明清实行八股取士，对中国教育、选官等方面造成什么样的负面影响？</a:t>
              </a:r>
            </a:p>
            <a:p>
              <a:endParaRPr lang="zh-CN" altLang="en-US" sz="2400" b="1" dirty="0">
                <a:sym typeface="+mn-ea"/>
              </a:endParaRPr>
            </a:p>
          </p:txBody>
        </p:sp>
        <p:cxnSp>
          <p:nvCxnSpPr>
            <p:cNvPr id="8" name="直接连接符 4">
              <a:extLst>
                <a:ext uri="{FF2B5EF4-FFF2-40B4-BE49-F238E27FC236}">
                  <a16:creationId xmlns:a16="http://schemas.microsoft.com/office/drawing/2014/main" xmlns="" id="{0DB3433F-2869-4F63-AB36-8812432A5BB5}"/>
                </a:ext>
              </a:extLst>
            </p:cNvPr>
            <p:cNvCxnSpPr/>
            <p:nvPr/>
          </p:nvCxnSpPr>
          <p:spPr>
            <a:xfrm>
              <a:off x="2570" y="637"/>
              <a:ext cx="14515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">
              <a:extLst>
                <a:ext uri="{FF2B5EF4-FFF2-40B4-BE49-F238E27FC236}">
                  <a16:creationId xmlns:a16="http://schemas.microsoft.com/office/drawing/2014/main" xmlns="" id="{933492E5-EFF2-403F-880D-700CF3C2B059}"/>
                </a:ext>
              </a:extLst>
            </p:cNvPr>
            <p:cNvCxnSpPr/>
            <p:nvPr/>
          </p:nvCxnSpPr>
          <p:spPr>
            <a:xfrm flipV="1">
              <a:off x="2570" y="3392"/>
              <a:ext cx="14515" cy="1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13" descr="搜狗截图18年04月27日1540_1">
            <a:extLst>
              <a:ext uri="{FF2B5EF4-FFF2-40B4-BE49-F238E27FC236}">
                <a16:creationId xmlns:a16="http://schemas.microsoft.com/office/drawing/2014/main" xmlns="" id="{FC66E3DD-5A35-40DF-9670-078491A64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279" y="-30276"/>
            <a:ext cx="1072868" cy="2046763"/>
          </a:xfrm>
          <a:prstGeom prst="rect">
            <a:avLst/>
          </a:prstGeom>
        </p:spPr>
      </p:pic>
      <p:sp>
        <p:nvSpPr>
          <p:cNvPr id="11" name="Text Box 37">
            <a:extLst>
              <a:ext uri="{FF2B5EF4-FFF2-40B4-BE49-F238E27FC236}">
                <a16:creationId xmlns:a16="http://schemas.microsoft.com/office/drawing/2014/main" xmlns="" id="{AAC55A10-F355-4968-80E2-C7BB4D7D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418" y="1929410"/>
            <a:ext cx="3716284" cy="3046988"/>
          </a:xfrm>
          <a:prstGeom prst="rect">
            <a:avLst/>
          </a:prstGeom>
          <a:noFill/>
          <a:ln w="254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书人，最不济；烂时文，烂似泥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三句承题，两句破题，摆尾摇头，便道是圣门高第，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可知道‘三通’‘四史’是何等文章，汉祖、唐宗是哪朝皇帝？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----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（清）徐大椿</a:t>
            </a:r>
          </a:p>
        </p:txBody>
      </p:sp>
      <p:sp>
        <p:nvSpPr>
          <p:cNvPr id="12" name="Text Box 38">
            <a:extLst>
              <a:ext uri="{FF2B5EF4-FFF2-40B4-BE49-F238E27FC236}">
                <a16:creationId xmlns:a16="http://schemas.microsoft.com/office/drawing/2014/main" xmlns="" id="{47D3D398-789C-4571-B8EA-D31B9E9B8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14" y="6014698"/>
            <a:ext cx="8745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方正魏碑_GBK" pitchFamily="65" charset="-122"/>
                <a:ea typeface="方正魏碑_GBK" pitchFamily="65" charset="-122"/>
              </a:rPr>
              <a:t>严重阻碍了我国的思想文化、科技的发展与进步。</a:t>
            </a:r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xmlns="" id="{584AAD15-2110-40C1-BE3F-3278479C0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58" y="4995398"/>
            <a:ext cx="8745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方正魏碑_GBK" pitchFamily="65" charset="-122"/>
                <a:ea typeface="方正魏碑_GBK" pitchFamily="65" charset="-122"/>
              </a:rPr>
              <a:t>扼杀了创造性，不利于教育发展。</a:t>
            </a: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xmlns="" id="{45F13D34-8D86-4C13-907F-EDDABA9EB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1" y="5514214"/>
            <a:ext cx="8745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方正魏碑_GBK" pitchFamily="65" charset="-122"/>
                <a:ea typeface="方正魏碑_GBK" pitchFamily="65" charset="-122"/>
              </a:rPr>
              <a:t>培养出的不讲实际学问的“人才”，不利于选先用能。</a:t>
            </a:r>
          </a:p>
        </p:txBody>
      </p:sp>
    </p:spTree>
    <p:extLst>
      <p:ext uri="{BB962C8B-B14F-4D97-AF65-F5344CB8AC3E}">
        <p14:creationId xmlns:p14="http://schemas.microsoft.com/office/powerpoint/2010/main" xmlns="" val="8298321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>
            <a:extLst>
              <a:ext uri="{FF2B5EF4-FFF2-40B4-BE49-F238E27FC236}">
                <a16:creationId xmlns:a16="http://schemas.microsoft.com/office/drawing/2014/main" xmlns="" id="{F8619887-FFAE-47F1-93C1-5DC4AC72CB8C}"/>
              </a:ext>
            </a:extLst>
          </p:cNvPr>
          <p:cNvSpPr/>
          <p:nvPr/>
        </p:nvSpPr>
        <p:spPr>
          <a:xfrm>
            <a:off x="199072" y="233605"/>
            <a:ext cx="8745856" cy="6440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xmlns="" id="{29A903B0-719C-4155-9EF3-A810D66D5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43928" y="-31357"/>
            <a:ext cx="979805" cy="946785"/>
          </a:xfrm>
          <a:prstGeom prst="rect">
            <a:avLst/>
          </a:prstGeom>
        </p:spPr>
      </p:pic>
      <p:pic>
        <p:nvPicPr>
          <p:cNvPr id="8" name="图片 25">
            <a:extLst>
              <a:ext uri="{FF2B5EF4-FFF2-40B4-BE49-F238E27FC236}">
                <a16:creationId xmlns:a16="http://schemas.microsoft.com/office/drawing/2014/main" xmlns="" id="{39BEC5B9-9230-42F2-A08F-4EB1E4DBB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201" y="5950828"/>
            <a:ext cx="1045845" cy="1010285"/>
          </a:xfrm>
          <a:prstGeom prst="rect">
            <a:avLst/>
          </a:prstGeom>
        </p:spPr>
      </p:pic>
      <p:graphicFrame>
        <p:nvGraphicFramePr>
          <p:cNvPr id="2" name="Group 114">
            <a:extLst>
              <a:ext uri="{FF2B5EF4-FFF2-40B4-BE49-F238E27FC236}">
                <a16:creationId xmlns:a16="http://schemas.microsoft.com/office/drawing/2014/main" xmlns="" id="{6B76F995-1E0B-4BFB-95C5-F28F555E1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5300298"/>
              </p:ext>
            </p:extLst>
          </p:nvPr>
        </p:nvGraphicFramePr>
        <p:xfrm>
          <a:off x="851892" y="1779983"/>
          <a:ext cx="7881938" cy="4045745"/>
        </p:xfrm>
        <a:graphic>
          <a:graphicData uri="http://schemas.openxmlformats.org/drawingml/2006/table">
            <a:tbl>
              <a:tblPr/>
              <a:tblGrid>
                <a:gridCol w="844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37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朝代</a:t>
                      </a: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3" marR="68583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贡　献</a:t>
                      </a: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3" marR="6858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5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隋朝</a:t>
                      </a: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3" marR="68583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隋文帝：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初步建立起通过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考试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选拔人才的制度</a:t>
                      </a: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3" marR="6858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2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隋炀帝：</a:t>
                      </a:r>
                      <a:r>
                        <a:rPr kumimoji="0" lang="zh-CN" altLang="en-US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进士科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创立，科举制正式确立</a:t>
                      </a: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3" marR="6858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4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唐朝</a:t>
                      </a: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3" marR="68583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唐太宗：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增加考试科目，</a:t>
                      </a:r>
                      <a:r>
                        <a:rPr kumimoji="0" lang="zh-CN" altLang="en-US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进士科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逐渐成为最重要的科目</a:t>
                      </a: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3" marR="6858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43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武则天：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大力发展科举制，创立</a:t>
                      </a:r>
                      <a:r>
                        <a:rPr kumimoji="0" lang="zh-CN" altLang="en-US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殿试制度</a:t>
                      </a:r>
                    </a:p>
                  </a:txBody>
                  <a:tcPr marL="68583" marR="6858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6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宋朝</a:t>
                      </a:r>
                    </a:p>
                  </a:txBody>
                  <a:tcPr marL="68583" marR="68583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大幅度</a:t>
                      </a:r>
                      <a:r>
                        <a:rPr kumimoji="0" lang="zh-CN" altLang="en-US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增加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科举取士的</a:t>
                      </a:r>
                      <a:r>
                        <a:rPr kumimoji="0" lang="zh-CN" altLang="en-US" sz="2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名额</a:t>
                      </a:r>
                      <a:r>
                        <a:rPr kumimoji="0" lang="zh-CN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，提高进士地位</a:t>
                      </a:r>
                      <a:endParaRPr kumimoji="0" lang="zh-CN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3" marR="6858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6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明朝</a:t>
                      </a:r>
                    </a:p>
                  </a:txBody>
                  <a:tcPr marL="68583" marR="68583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8937" name="WordArt 2">
            <a:extLst>
              <a:ext uri="{FF2B5EF4-FFF2-40B4-BE49-F238E27FC236}">
                <a16:creationId xmlns:a16="http://schemas.microsoft.com/office/drawing/2014/main" xmlns="" id="{FB11B99F-0590-460E-8C2E-E5998CC199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2257" y="912246"/>
            <a:ext cx="3643952" cy="52744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49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科举制的发展史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8A040B4-F2EC-4769-8581-896AAC12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446" y="5202706"/>
            <a:ext cx="1338829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zh-CN" altLang="en-US" sz="22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八股取士</a:t>
            </a:r>
          </a:p>
        </p:txBody>
      </p:sp>
      <p:pic>
        <p:nvPicPr>
          <p:cNvPr id="9" name="图片 13" descr="搜狗截图18年04月27日1540_1">
            <a:extLst>
              <a:ext uri="{FF2B5EF4-FFF2-40B4-BE49-F238E27FC236}">
                <a16:creationId xmlns:a16="http://schemas.microsoft.com/office/drawing/2014/main" xmlns="" id="{B0F0C6B5-9872-40F6-B936-7B44BC30A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279" y="-30276"/>
            <a:ext cx="1072868" cy="2046763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矩形 3"/>
          <p:cNvSpPr/>
          <p:nvPr/>
        </p:nvSpPr>
        <p:spPr>
          <a:xfrm>
            <a:off x="199072" y="233605"/>
            <a:ext cx="8745856" cy="6440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97199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43928" y="-31357"/>
            <a:ext cx="979805" cy="946785"/>
          </a:xfrm>
          <a:prstGeom prst="rect">
            <a:avLst/>
          </a:prstGeom>
        </p:spPr>
      </p:pic>
      <p:pic>
        <p:nvPicPr>
          <p:cNvPr id="2097200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201" y="5950828"/>
            <a:ext cx="1045845" cy="1010285"/>
          </a:xfrm>
          <a:prstGeom prst="rect">
            <a:avLst/>
          </a:prstGeom>
        </p:spPr>
      </p:pic>
      <p:pic>
        <p:nvPicPr>
          <p:cNvPr id="2097201" name="图片 13" descr="搜狗截图18年04月27日1540_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291" y="120808"/>
            <a:ext cx="1076613" cy="2053907"/>
          </a:xfrm>
          <a:prstGeom prst="rect">
            <a:avLst/>
          </a:prstGeom>
        </p:spPr>
      </p:pic>
      <p:pic>
        <p:nvPicPr>
          <p:cNvPr id="12" name="图片 1" descr="20051261026879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358" y="3896678"/>
            <a:ext cx="1926431" cy="1281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2" descr="2457331_122546221000_2"/>
          <p:cNvPicPr>
            <a:picLocks noChangeAspect="1"/>
          </p:cNvPicPr>
          <p:nvPr/>
        </p:nvPicPr>
        <p:blipFill>
          <a:blip r:embed="rId5" cstate="print"/>
          <a:srcRect l="7071" t="11972" r="5701" b="5307"/>
          <a:stretch>
            <a:fillRect/>
          </a:stretch>
        </p:blipFill>
        <p:spPr>
          <a:xfrm>
            <a:off x="6589395" y="1700689"/>
            <a:ext cx="1824038" cy="11501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" descr="5191447_115006035345_2"/>
          <p:cNvPicPr>
            <a:picLocks noChangeAspect="1"/>
          </p:cNvPicPr>
          <p:nvPr/>
        </p:nvPicPr>
        <p:blipFill>
          <a:blip r:embed="rId6" cstate="print"/>
          <a:srcRect l="1894" t="6061" r="1439" b="4706"/>
          <a:stretch>
            <a:fillRect/>
          </a:stretch>
        </p:blipFill>
        <p:spPr>
          <a:xfrm>
            <a:off x="737474" y="1678068"/>
            <a:ext cx="1935956" cy="13406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" descr="Redocn_2013121009072588"/>
          <p:cNvPicPr>
            <a:picLocks noChangeAspect="1"/>
          </p:cNvPicPr>
          <p:nvPr/>
        </p:nvPicPr>
        <p:blipFill>
          <a:blip r:embed="rId7" cstate="print"/>
          <a:srcRect l="9218" t="5435" r="6459" b="6151"/>
          <a:stretch>
            <a:fillRect/>
          </a:stretch>
        </p:blipFill>
        <p:spPr>
          <a:xfrm>
            <a:off x="3334226" y="1699499"/>
            <a:ext cx="1943100" cy="1420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"/>
          <p:cNvSpPr txBox="1"/>
          <p:nvPr/>
        </p:nvSpPr>
        <p:spPr>
          <a:xfrm>
            <a:off x="1189911" y="2991327"/>
            <a:ext cx="116519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 pitchFamily="34" charset="0"/>
            </a:pPr>
            <a:r>
              <a:rPr lang="en-US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rPr>
              <a:t>玉米</a:t>
            </a:r>
            <a:endParaRPr lang="en-US" altLang="en-US" sz="2400" b="1" noProof="1">
              <a:effectLst>
                <a:outerShdw blurRad="38100" dist="38100" dir="2700000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3473530" y="3119914"/>
            <a:ext cx="23236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</a:pPr>
            <a:r>
              <a:rPr lang="en-US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rPr>
              <a:t>红薯（甘薯）</a:t>
            </a:r>
            <a:endParaRPr lang="en-US" altLang="en-US" sz="2400" b="1" noProof="1">
              <a:effectLst>
                <a:outerShdw blurRad="38100" dist="38100" dir="2700000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6529864" y="3018711"/>
            <a:ext cx="241506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</a:pPr>
            <a:r>
              <a:rPr lang="en-US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rPr>
              <a:t>马铃薯（土豆）</a:t>
            </a:r>
            <a:endParaRPr lang="en-US" altLang="en-US" sz="2400" b="1" noProof="1">
              <a:effectLst>
                <a:outerShdw blurRad="38100" dist="38100" dir="2700000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2881789" y="4448652"/>
            <a:ext cx="137619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</a:pPr>
            <a:r>
              <a:rPr lang="en-US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rPr>
              <a:t>向日葵</a:t>
            </a:r>
            <a:endParaRPr lang="en-US" altLang="en-US" sz="2400" b="1" noProof="1">
              <a:effectLst>
                <a:outerShdw blurRad="38100" dist="38100" dir="2700000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3" descr="2293327_091052683175_2"/>
          <p:cNvPicPr>
            <a:picLocks noChangeAspect="1"/>
          </p:cNvPicPr>
          <p:nvPr/>
        </p:nvPicPr>
        <p:blipFill>
          <a:blip r:embed="rId8" cstate="print"/>
          <a:srcRect l="7323" t="11023" r="12267" b="5118"/>
          <a:stretch>
            <a:fillRect/>
          </a:stretch>
        </p:blipFill>
        <p:spPr>
          <a:xfrm>
            <a:off x="5015865" y="3670546"/>
            <a:ext cx="2197894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3"/>
          <p:cNvSpPr txBox="1"/>
          <p:nvPr/>
        </p:nvSpPr>
        <p:spPr>
          <a:xfrm>
            <a:off x="7351395" y="4447461"/>
            <a:ext cx="10200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</a:pPr>
            <a:r>
              <a:rPr lang="en-US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rPr>
              <a:t>花生</a:t>
            </a:r>
            <a:endParaRPr lang="en-US" altLang="en-US" sz="2400" b="1" noProof="1">
              <a:effectLst>
                <a:outerShdw blurRad="38100" dist="38100" dir="2700000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48625" name="文本框 1"/>
          <p:cNvSpPr txBox="1"/>
          <p:nvPr/>
        </p:nvSpPr>
        <p:spPr>
          <a:xfrm>
            <a:off x="1028236" y="641484"/>
            <a:ext cx="384238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经济的发展</a:t>
            </a:r>
          </a:p>
        </p:txBody>
      </p:sp>
      <p:grpSp>
        <p:nvGrpSpPr>
          <p:cNvPr id="62" name="组合 8"/>
          <p:cNvGrpSpPr/>
          <p:nvPr/>
        </p:nvGrpSpPr>
        <p:grpSpPr>
          <a:xfrm>
            <a:off x="539472" y="5384716"/>
            <a:ext cx="8194358" cy="1319213"/>
            <a:chOff x="2336" y="493"/>
            <a:chExt cx="15139" cy="2770"/>
          </a:xfrm>
        </p:grpSpPr>
        <p:sp>
          <p:nvSpPr>
            <p:cNvPr id="1048655" name="文本框 20"/>
            <p:cNvSpPr txBox="1"/>
            <p:nvPr/>
          </p:nvSpPr>
          <p:spPr>
            <a:xfrm>
              <a:off x="2336" y="743"/>
              <a:ext cx="15139" cy="2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问 题 思 考</a:t>
              </a:r>
            </a:p>
            <a:p>
              <a:r>
                <a:rPr lang="zh-CN" altLang="en-US" sz="2400" b="1"/>
                <a:t>想一想：明朝时，农业、手工业和商业，较前代有哪些发展</a:t>
              </a:r>
              <a:r>
                <a:rPr lang="zh-CN" altLang="en-US" sz="2400" b="1">
                  <a:sym typeface="+mn-ea"/>
                </a:rPr>
                <a:t>？</a:t>
              </a:r>
            </a:p>
            <a:p>
              <a:endParaRPr lang="zh-CN" altLang="en-US" sz="2400" b="1">
                <a:sym typeface="+mn-ea"/>
              </a:endParaRPr>
            </a:p>
          </p:txBody>
        </p:sp>
        <p:cxnSp>
          <p:nvCxnSpPr>
            <p:cNvPr id="3145749" name="直接连接符 4"/>
            <p:cNvCxnSpPr/>
            <p:nvPr/>
          </p:nvCxnSpPr>
          <p:spPr>
            <a:xfrm>
              <a:off x="2570" y="493"/>
              <a:ext cx="14515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0" name="直接连接符 5"/>
            <p:cNvCxnSpPr/>
            <p:nvPr/>
          </p:nvCxnSpPr>
          <p:spPr>
            <a:xfrm flipV="1">
              <a:off x="2451" y="2591"/>
              <a:ext cx="14515" cy="16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3">
            <a:extLst>
              <a:ext uri="{FF2B5EF4-FFF2-40B4-BE49-F238E27FC236}">
                <a16:creationId xmlns:a16="http://schemas.microsoft.com/office/drawing/2014/main" xmlns="" id="{CC6576E9-8296-4CB7-AF3A-4C72EEF671C4}"/>
              </a:ext>
            </a:extLst>
          </p:cNvPr>
          <p:cNvSpPr/>
          <p:nvPr/>
        </p:nvSpPr>
        <p:spPr>
          <a:xfrm>
            <a:off x="199072" y="233605"/>
            <a:ext cx="8745856" cy="6440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6" name="图片 11">
            <a:extLst>
              <a:ext uri="{FF2B5EF4-FFF2-40B4-BE49-F238E27FC236}">
                <a16:creationId xmlns:a16="http://schemas.microsoft.com/office/drawing/2014/main" xmlns="" id="{967DA4C3-8B16-4EF6-B1CD-332796047F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43928" y="-31357"/>
            <a:ext cx="979805" cy="946785"/>
          </a:xfrm>
          <a:prstGeom prst="rect">
            <a:avLst/>
          </a:prstGeom>
        </p:spPr>
      </p:pic>
      <p:pic>
        <p:nvPicPr>
          <p:cNvPr id="27" name="图片 25">
            <a:extLst>
              <a:ext uri="{FF2B5EF4-FFF2-40B4-BE49-F238E27FC236}">
                <a16:creationId xmlns:a16="http://schemas.microsoft.com/office/drawing/2014/main" xmlns="" id="{C57798A6-E339-497B-9841-388B01EF3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201" y="5950828"/>
            <a:ext cx="1045845" cy="101028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F28A28B-6A1E-4D97-BACA-5A84F7116A6C}"/>
              </a:ext>
            </a:extLst>
          </p:cNvPr>
          <p:cNvSpPr txBox="1"/>
          <p:nvPr/>
        </p:nvSpPr>
        <p:spPr>
          <a:xfrm>
            <a:off x="200889" y="2568416"/>
            <a:ext cx="615553" cy="2086928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明朝的统治</a:t>
            </a:r>
          </a:p>
        </p:txBody>
      </p:sp>
      <p:sp>
        <p:nvSpPr>
          <p:cNvPr id="3" name=" 2050">
            <a:extLst>
              <a:ext uri="{FF2B5EF4-FFF2-40B4-BE49-F238E27FC236}">
                <a16:creationId xmlns:a16="http://schemas.microsoft.com/office/drawing/2014/main" xmlns="" id="{7CB38902-69D3-4BD5-9E0A-384E10D739F5}"/>
              </a:ext>
            </a:extLst>
          </p:cNvPr>
          <p:cNvSpPr/>
          <p:nvPr/>
        </p:nvSpPr>
        <p:spPr bwMode="auto">
          <a:xfrm flipH="1">
            <a:off x="857727" y="1709262"/>
            <a:ext cx="182404" cy="3940016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35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2D7352F-AC0F-40D9-8855-D814728A046E}"/>
              </a:ext>
            </a:extLst>
          </p:cNvPr>
          <p:cNvSpPr txBox="1"/>
          <p:nvPr/>
        </p:nvSpPr>
        <p:spPr>
          <a:xfrm>
            <a:off x="1173956" y="1490663"/>
            <a:ext cx="200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明朝的建立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2116CFA-D7F4-41AA-820D-11915B324A33}"/>
              </a:ext>
            </a:extLst>
          </p:cNvPr>
          <p:cNvSpPr txBox="1"/>
          <p:nvPr/>
        </p:nvSpPr>
        <p:spPr>
          <a:xfrm>
            <a:off x="1166337" y="3075147"/>
            <a:ext cx="147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朱元璋</a:t>
            </a:r>
          </a:p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强化皇权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1836060-CE7F-4B6F-A93B-CA389764D535}"/>
              </a:ext>
            </a:extLst>
          </p:cNvPr>
          <p:cNvSpPr txBox="1"/>
          <p:nvPr/>
        </p:nvSpPr>
        <p:spPr>
          <a:xfrm>
            <a:off x="1151097" y="5396865"/>
            <a:ext cx="179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经济的发展</a:t>
            </a:r>
          </a:p>
        </p:txBody>
      </p:sp>
      <p:sp>
        <p:nvSpPr>
          <p:cNvPr id="7" name=" 2050">
            <a:extLst>
              <a:ext uri="{FF2B5EF4-FFF2-40B4-BE49-F238E27FC236}">
                <a16:creationId xmlns:a16="http://schemas.microsoft.com/office/drawing/2014/main" xmlns="" id="{EEB2AD2F-35F3-4663-BD5E-1A89711DC094}"/>
              </a:ext>
            </a:extLst>
          </p:cNvPr>
          <p:cNvSpPr/>
          <p:nvPr/>
        </p:nvSpPr>
        <p:spPr bwMode="auto">
          <a:xfrm flipH="1">
            <a:off x="2625566" y="2478405"/>
            <a:ext cx="148590" cy="223075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35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27366FA-6183-441C-B908-740BB94AD4FF}"/>
              </a:ext>
            </a:extLst>
          </p:cNvPr>
          <p:cNvSpPr txBox="1"/>
          <p:nvPr/>
        </p:nvSpPr>
        <p:spPr>
          <a:xfrm>
            <a:off x="2842261" y="2195036"/>
            <a:ext cx="994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全面改革官制</a:t>
            </a:r>
          </a:p>
        </p:txBody>
      </p:sp>
      <p:sp>
        <p:nvSpPr>
          <p:cNvPr id="9" name=" 2050">
            <a:extLst>
              <a:ext uri="{FF2B5EF4-FFF2-40B4-BE49-F238E27FC236}">
                <a16:creationId xmlns:a16="http://schemas.microsoft.com/office/drawing/2014/main" xmlns="" id="{49435A7C-7EF8-4F12-AD55-493E6C6573C8}"/>
              </a:ext>
            </a:extLst>
          </p:cNvPr>
          <p:cNvSpPr/>
          <p:nvPr/>
        </p:nvSpPr>
        <p:spPr bwMode="auto">
          <a:xfrm flipH="1">
            <a:off x="3837146" y="1955959"/>
            <a:ext cx="148590" cy="1164908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35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8592809-055F-4BFE-9B4B-AA601FF42963}"/>
              </a:ext>
            </a:extLst>
          </p:cNvPr>
          <p:cNvSpPr txBox="1"/>
          <p:nvPr/>
        </p:nvSpPr>
        <p:spPr>
          <a:xfrm>
            <a:off x="4043363" y="1858804"/>
            <a:ext cx="796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中央</a:t>
            </a:r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地方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0262798-E76E-4025-899D-A2A54B7DD16B}"/>
              </a:ext>
            </a:extLst>
          </p:cNvPr>
          <p:cNvSpPr txBox="1"/>
          <p:nvPr/>
        </p:nvSpPr>
        <p:spPr>
          <a:xfrm>
            <a:off x="2842737" y="3417570"/>
            <a:ext cx="1409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设锦衣卫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010FB03-2192-4330-8A80-6EA63AC30B6C}"/>
              </a:ext>
            </a:extLst>
          </p:cNvPr>
          <p:cNvSpPr txBox="1"/>
          <p:nvPr/>
        </p:nvSpPr>
        <p:spPr>
          <a:xfrm>
            <a:off x="2842260" y="4272439"/>
            <a:ext cx="1294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改革科举制度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A651A36-1375-4EBE-B691-7683D3211A59}"/>
              </a:ext>
            </a:extLst>
          </p:cNvPr>
          <p:cNvSpPr txBox="1"/>
          <p:nvPr/>
        </p:nvSpPr>
        <p:spPr>
          <a:xfrm>
            <a:off x="4801077" y="1667828"/>
            <a:ext cx="40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废丞相和中书省，六部直接向皇帝负责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4855AFF-6A2A-4FBA-9BFC-6BC2FA0F8CB3}"/>
              </a:ext>
            </a:extLst>
          </p:cNvPr>
          <p:cNvSpPr txBox="1"/>
          <p:nvPr/>
        </p:nvSpPr>
        <p:spPr>
          <a:xfrm>
            <a:off x="4801553" y="2077879"/>
            <a:ext cx="40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使皇权高度集中</a:t>
            </a:r>
            <a:r>
              <a:rPr lang="zh-CN" altLang="en-US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，君主专制大为加强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1E7B634-91DA-4A9A-B054-FB83E48BBD48}"/>
              </a:ext>
            </a:extLst>
          </p:cNvPr>
          <p:cNvSpPr txBox="1"/>
          <p:nvPr/>
        </p:nvSpPr>
        <p:spPr>
          <a:xfrm>
            <a:off x="4839653" y="2632710"/>
            <a:ext cx="409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取消行中书省，设三司；设五军都督府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B0F91DA-0E67-41C5-83B0-00C654317F9F}"/>
              </a:ext>
            </a:extLst>
          </p:cNvPr>
          <p:cNvSpPr txBox="1"/>
          <p:nvPr/>
        </p:nvSpPr>
        <p:spPr>
          <a:xfrm>
            <a:off x="4824412" y="3044666"/>
            <a:ext cx="307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分散行省的权力，巩固皇权</a:t>
            </a:r>
          </a:p>
        </p:txBody>
      </p:sp>
      <p:sp>
        <p:nvSpPr>
          <p:cNvPr id="17" name=" 2050">
            <a:extLst>
              <a:ext uri="{FF2B5EF4-FFF2-40B4-BE49-F238E27FC236}">
                <a16:creationId xmlns:a16="http://schemas.microsoft.com/office/drawing/2014/main" xmlns="" id="{B3E91BC0-2ED3-4FFC-906B-E2C773DF43B2}"/>
              </a:ext>
            </a:extLst>
          </p:cNvPr>
          <p:cNvSpPr/>
          <p:nvPr/>
        </p:nvSpPr>
        <p:spPr bwMode="auto">
          <a:xfrm flipH="1">
            <a:off x="4691063" y="1772126"/>
            <a:ext cx="148590" cy="54292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350"/>
          </a:p>
        </p:txBody>
      </p:sp>
      <p:sp>
        <p:nvSpPr>
          <p:cNvPr id="18" name=" 2050">
            <a:extLst>
              <a:ext uri="{FF2B5EF4-FFF2-40B4-BE49-F238E27FC236}">
                <a16:creationId xmlns:a16="http://schemas.microsoft.com/office/drawing/2014/main" xmlns="" id="{AD5197B6-8DAE-4458-9EB3-D4E8F4430736}"/>
              </a:ext>
            </a:extLst>
          </p:cNvPr>
          <p:cNvSpPr/>
          <p:nvPr/>
        </p:nvSpPr>
        <p:spPr bwMode="auto">
          <a:xfrm flipH="1">
            <a:off x="4691063" y="2717483"/>
            <a:ext cx="148590" cy="54292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350"/>
          </a:p>
        </p:txBody>
      </p:sp>
      <p:sp>
        <p:nvSpPr>
          <p:cNvPr id="19" name=" 2050">
            <a:extLst>
              <a:ext uri="{FF2B5EF4-FFF2-40B4-BE49-F238E27FC236}">
                <a16:creationId xmlns:a16="http://schemas.microsoft.com/office/drawing/2014/main" xmlns="" id="{AFFEAFFD-089B-47BF-BA87-BB608F833017}"/>
              </a:ext>
            </a:extLst>
          </p:cNvPr>
          <p:cNvSpPr/>
          <p:nvPr/>
        </p:nvSpPr>
        <p:spPr bwMode="auto">
          <a:xfrm flipH="1">
            <a:off x="4083368" y="4218622"/>
            <a:ext cx="148590" cy="862013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35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6385678F-94A1-40BF-AF5C-75894C89D7B9}"/>
              </a:ext>
            </a:extLst>
          </p:cNvPr>
          <p:cNvSpPr txBox="1"/>
          <p:nvPr/>
        </p:nvSpPr>
        <p:spPr>
          <a:xfrm>
            <a:off x="4224100" y="4202477"/>
            <a:ext cx="4402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表现：考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四书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五经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，写八股文</a:t>
            </a:r>
          </a:p>
          <a:p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影响：钳制了人们的思想</a:t>
            </a:r>
          </a:p>
        </p:txBody>
      </p:sp>
      <p:sp>
        <p:nvSpPr>
          <p:cNvPr id="21" name=" 2050">
            <a:extLst>
              <a:ext uri="{FF2B5EF4-FFF2-40B4-BE49-F238E27FC236}">
                <a16:creationId xmlns:a16="http://schemas.microsoft.com/office/drawing/2014/main" xmlns="" id="{9CB2E209-D726-44E0-B561-3FE58B3956F1}"/>
              </a:ext>
            </a:extLst>
          </p:cNvPr>
          <p:cNvSpPr/>
          <p:nvPr/>
        </p:nvSpPr>
        <p:spPr bwMode="auto">
          <a:xfrm flipH="1">
            <a:off x="2842260" y="5186839"/>
            <a:ext cx="148590" cy="751999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35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9C8D921C-8646-42A7-B80A-FA406A776847}"/>
              </a:ext>
            </a:extLst>
          </p:cNvPr>
          <p:cNvSpPr txBox="1"/>
          <p:nvPr/>
        </p:nvSpPr>
        <p:spPr>
          <a:xfrm>
            <a:off x="3032760" y="5105400"/>
            <a:ext cx="873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农业</a:t>
            </a:r>
          </a:p>
          <a:p>
            <a:r>
              <a:rPr lang="zh-CN" altLang="en-US" dirty="0"/>
              <a:t>手工业</a:t>
            </a:r>
          </a:p>
          <a:p>
            <a:r>
              <a:rPr lang="zh-CN" altLang="en-US" dirty="0"/>
              <a:t>商业</a:t>
            </a:r>
          </a:p>
        </p:txBody>
      </p:sp>
      <p:sp>
        <p:nvSpPr>
          <p:cNvPr id="23" name=" 2050">
            <a:extLst>
              <a:ext uri="{FF2B5EF4-FFF2-40B4-BE49-F238E27FC236}">
                <a16:creationId xmlns:a16="http://schemas.microsoft.com/office/drawing/2014/main" xmlns="" id="{66816C7D-5E16-4002-BC4D-1D51A34EDBD4}"/>
              </a:ext>
            </a:extLst>
          </p:cNvPr>
          <p:cNvSpPr/>
          <p:nvPr/>
        </p:nvSpPr>
        <p:spPr bwMode="auto">
          <a:xfrm flipH="1">
            <a:off x="2827496" y="1377792"/>
            <a:ext cx="148590" cy="617696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35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45F602D3-A5FA-42C9-B252-4CC4E80241BC}"/>
              </a:ext>
            </a:extLst>
          </p:cNvPr>
          <p:cNvSpPr txBox="1"/>
          <p:nvPr/>
        </p:nvSpPr>
        <p:spPr>
          <a:xfrm>
            <a:off x="2956560" y="1245394"/>
            <a:ext cx="742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人物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都城</a:t>
            </a:r>
          </a:p>
        </p:txBody>
      </p:sp>
      <p:sp>
        <p:nvSpPr>
          <p:cNvPr id="29" name="文本框 1">
            <a:extLst>
              <a:ext uri="{FF2B5EF4-FFF2-40B4-BE49-F238E27FC236}">
                <a16:creationId xmlns:a16="http://schemas.microsoft.com/office/drawing/2014/main" xmlns="" id="{133B0A8B-902D-4CB8-B185-86AF3A6B8F78}"/>
              </a:ext>
            </a:extLst>
          </p:cNvPr>
          <p:cNvSpPr txBox="1"/>
          <p:nvPr/>
        </p:nvSpPr>
        <p:spPr>
          <a:xfrm>
            <a:off x="876935" y="560279"/>
            <a:ext cx="384238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</a:p>
        </p:txBody>
      </p:sp>
      <p:pic>
        <p:nvPicPr>
          <p:cNvPr id="30" name="图片 15" descr="u=434661997,4268474739&amp;fm=27&amp;gp=0">
            <a:extLst>
              <a:ext uri="{FF2B5EF4-FFF2-40B4-BE49-F238E27FC236}">
                <a16:creationId xmlns:a16="http://schemas.microsoft.com/office/drawing/2014/main" xmlns="" id="{D86EBA5C-71BD-40D9-A8F0-F067B8300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5993" y="-42431"/>
            <a:ext cx="1744345" cy="1744345"/>
          </a:xfrm>
          <a:prstGeom prst="rect">
            <a:avLst/>
          </a:prstGeom>
        </p:spPr>
      </p:pic>
      <p:pic>
        <p:nvPicPr>
          <p:cNvPr id="31" name="图片 13" descr="搜狗截图18年04月27日1540_1">
            <a:extLst>
              <a:ext uri="{FF2B5EF4-FFF2-40B4-BE49-F238E27FC236}">
                <a16:creationId xmlns:a16="http://schemas.microsoft.com/office/drawing/2014/main" xmlns="" id="{1EFCD68C-D663-4141-A0D7-44BC74CD3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810" y="4535884"/>
            <a:ext cx="1076613" cy="20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3683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83713" y="4361087"/>
            <a:ext cx="9060287" cy="2496913"/>
            <a:chOff x="1102215" y="1171558"/>
            <a:chExt cx="10456738" cy="4495810"/>
          </a:xfrm>
        </p:grpSpPr>
        <p:pic>
          <p:nvPicPr>
            <p:cNvPr id="35" name="图片 34" descr="B713115936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232" r="77322"/>
            <a:stretch>
              <a:fillRect/>
            </a:stretch>
          </p:blipFill>
          <p:spPr>
            <a:xfrm>
              <a:off x="1102215" y="1187887"/>
              <a:ext cx="622324" cy="4467936"/>
            </a:xfrm>
            <a:prstGeom prst="rect">
              <a:avLst/>
            </a:prstGeom>
          </p:spPr>
        </p:pic>
        <p:grpSp>
          <p:nvGrpSpPr>
            <p:cNvPr id="3" name="组合 39"/>
            <p:cNvGrpSpPr/>
            <p:nvPr/>
          </p:nvGrpSpPr>
          <p:grpSpPr>
            <a:xfrm>
              <a:off x="1689071" y="1171558"/>
              <a:ext cx="9404376" cy="4495810"/>
              <a:chOff x="2117699" y="0"/>
              <a:chExt cx="9404376" cy="6667500"/>
            </a:xfrm>
          </p:grpSpPr>
          <p:pic>
            <p:nvPicPr>
              <p:cNvPr id="34" name="图片 33" descr="B71311593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732" r="37946"/>
              <a:stretch>
                <a:fillRect/>
              </a:stretch>
            </p:blipFill>
            <p:spPr>
              <a:xfrm>
                <a:off x="2117699" y="0"/>
                <a:ext cx="2428892" cy="6667500"/>
              </a:xfrm>
              <a:prstGeom prst="rect">
                <a:avLst/>
              </a:prstGeom>
            </p:spPr>
          </p:pic>
          <p:pic>
            <p:nvPicPr>
              <p:cNvPr id="37" name="图片 36" descr="B71311593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732" r="37946"/>
              <a:stretch>
                <a:fillRect/>
              </a:stretch>
            </p:blipFill>
            <p:spPr>
              <a:xfrm>
                <a:off x="4546591" y="0"/>
                <a:ext cx="2428892" cy="6667500"/>
              </a:xfrm>
              <a:prstGeom prst="rect">
                <a:avLst/>
              </a:prstGeom>
            </p:spPr>
          </p:pic>
          <p:pic>
            <p:nvPicPr>
              <p:cNvPr id="38" name="图片 37" descr="B71311593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732" r="37946"/>
              <a:stretch>
                <a:fillRect/>
              </a:stretch>
            </p:blipFill>
            <p:spPr>
              <a:xfrm>
                <a:off x="6904045" y="0"/>
                <a:ext cx="2428892" cy="6667500"/>
              </a:xfrm>
              <a:prstGeom prst="rect">
                <a:avLst/>
              </a:prstGeom>
            </p:spPr>
          </p:pic>
          <p:pic>
            <p:nvPicPr>
              <p:cNvPr id="39" name="图片 38" descr="B713115936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732" r="37946"/>
              <a:stretch>
                <a:fillRect/>
              </a:stretch>
            </p:blipFill>
            <p:spPr>
              <a:xfrm>
                <a:off x="9093183" y="0"/>
                <a:ext cx="2428892" cy="6667500"/>
              </a:xfrm>
              <a:prstGeom prst="rect">
                <a:avLst/>
              </a:prstGeom>
            </p:spPr>
          </p:pic>
        </p:grpSp>
        <p:pic>
          <p:nvPicPr>
            <p:cNvPr id="41" name="图片 40" descr="B713115936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035" r="12232"/>
            <a:stretch>
              <a:fillRect/>
            </a:stretch>
          </p:blipFill>
          <p:spPr>
            <a:xfrm>
              <a:off x="10925130" y="1187887"/>
              <a:ext cx="633823" cy="4429156"/>
            </a:xfrm>
            <a:prstGeom prst="rect">
              <a:avLst/>
            </a:prstGeom>
          </p:spPr>
        </p:pic>
      </p:grpSp>
      <p:sp>
        <p:nvSpPr>
          <p:cNvPr id="68" name="TextBox 67"/>
          <p:cNvSpPr txBox="1"/>
          <p:nvPr/>
        </p:nvSpPr>
        <p:spPr>
          <a:xfrm>
            <a:off x="293124" y="166041"/>
            <a:ext cx="812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第三单元   明清时期：统一多民族国家的巩固与发展</a:t>
            </a:r>
          </a:p>
        </p:txBody>
      </p:sp>
      <p:pic>
        <p:nvPicPr>
          <p:cNvPr id="20" name="图片 19" descr="19300001378954132240340256516_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929" y="5028748"/>
            <a:ext cx="1785950" cy="128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23" descr="201301241007378beb.jpg"/>
          <p:cNvPicPr>
            <a:picLocks noChangeAspect="1"/>
          </p:cNvPicPr>
          <p:nvPr/>
        </p:nvPicPr>
        <p:blipFill>
          <a:blip r:embed="rId5" cstate="print"/>
          <a:srcRect r="50814" b="5986"/>
          <a:stretch>
            <a:fillRect/>
          </a:stretch>
        </p:blipFill>
        <p:spPr>
          <a:xfrm>
            <a:off x="7367447" y="4987804"/>
            <a:ext cx="1140535" cy="129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 descr="013000001678821217582735592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1748" y="5015100"/>
            <a:ext cx="1734923" cy="13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12" descr="muy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830" y="4974157"/>
            <a:ext cx="1410312" cy="134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timgsa.baidu.com/timg?image&amp;quality=80&amp;size=b9999_10000&amp;sec=1525323320241&amp;di=2bb3c2c3fc6f78869c406cd22b695135&amp;imgtype=0&amp;src=http%3A%2F%2Fs6.sinaimg.cn%2Fmiddle%2F75796532xc30bc7439365%2669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820" y="4991554"/>
            <a:ext cx="1660331" cy="13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24">
            <a:extLst>
              <a:ext uri="{FF2B5EF4-FFF2-40B4-BE49-F238E27FC236}">
                <a16:creationId xmlns:a16="http://schemas.microsoft.com/office/drawing/2014/main" xmlns="" id="{E70C62DB-4591-4CCB-908C-EA438919D8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flipH="1">
            <a:off x="8164195" y="-29606"/>
            <a:ext cx="979805" cy="946785"/>
          </a:xfrm>
          <a:prstGeom prst="rect">
            <a:avLst/>
          </a:prstGeom>
        </p:spPr>
      </p:pic>
      <p:pic>
        <p:nvPicPr>
          <p:cNvPr id="19" name="图片 27">
            <a:extLst>
              <a:ext uri="{FF2B5EF4-FFF2-40B4-BE49-F238E27FC236}">
                <a16:creationId xmlns:a16="http://schemas.microsoft.com/office/drawing/2014/main" xmlns="" id="{3EDED43B-99B7-4874-B9C4-4424063BF1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flipV="1">
            <a:off x="-22860" y="5904150"/>
            <a:ext cx="1045845" cy="1010285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94652" y="2531026"/>
            <a:ext cx="8535611" cy="14311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关键词： </a:t>
            </a:r>
            <a:endParaRPr lang="en-US" altLang="zh-CN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800"/>
              </a:spcBef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华文新魏" panose="02010800040101010101" pitchFamily="2" charset="-122"/>
              </a:rPr>
              <a:t>中央集权    废丞相   厂卫  八股取士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4" name="组合 21"/>
          <p:cNvGrpSpPr/>
          <p:nvPr/>
        </p:nvGrpSpPr>
        <p:grpSpPr>
          <a:xfrm>
            <a:off x="2463687" y="4019195"/>
            <a:ext cx="4680519" cy="861774"/>
            <a:chOff x="2267744" y="5445224"/>
            <a:chExt cx="4680519" cy="861774"/>
          </a:xfrm>
        </p:grpSpPr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267744" y="5445224"/>
              <a:ext cx="4680519" cy="86177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  广东省东莞市光明中学  蓝东平</a:t>
              </a:r>
              <a:endPara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（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QQ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：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67491517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itchFamily="49" charset="-122"/>
                  <a:ea typeface="楷体" pitchFamily="49" charset="-122"/>
                </a:rPr>
                <a:t>）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25" name="Picture 4" descr="gmh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67744" y="5517232"/>
              <a:ext cx="588979" cy="438424"/>
            </a:xfrm>
            <a:prstGeom prst="rect">
              <a:avLst/>
            </a:prstGeom>
            <a:noFill/>
          </p:spPr>
        </p:pic>
      </p:grpSp>
      <p:sp>
        <p:nvSpPr>
          <p:cNvPr id="70" name="TextBox 69"/>
          <p:cNvSpPr txBox="1"/>
          <p:nvPr/>
        </p:nvSpPr>
        <p:spPr>
          <a:xfrm>
            <a:off x="2685995" y="981048"/>
            <a:ext cx="3564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kern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4000" b="1" kern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 </a:t>
            </a:r>
            <a:endParaRPr lang="en-US" altLang="zh-CN" sz="4000" b="1" kern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kern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000" b="1" kern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kern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r>
              <a:rPr lang="zh-CN" altLang="en-US" sz="4000" b="1" kern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朝的统治</a:t>
            </a:r>
          </a:p>
        </p:txBody>
      </p:sp>
    </p:spTree>
    <p:extLst>
      <p:ext uri="{BB962C8B-B14F-4D97-AF65-F5344CB8AC3E}">
        <p14:creationId xmlns:p14="http://schemas.microsoft.com/office/powerpoint/2010/main" xmlns="" val="38971501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3FC58EBE-BD0B-4E12-91EE-6D7F5DD94B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364" y="1709738"/>
            <a:ext cx="8789158" cy="4895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如果你是明朝一地方官员，有事上京参见朱元璋皇帝，应去（     ）</a:t>
            </a:r>
          </a:p>
          <a:p>
            <a:pPr marL="0" indent="0">
              <a:buNone/>
            </a:pP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     </a:t>
            </a: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     </a:t>
            </a: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西安      </a:t>
            </a: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洛阳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en-US" sz="3200" b="1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．明政府规定科举考试的范围是（    ）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诗赋                   </a:t>
            </a: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三通四史    </a:t>
            </a:r>
          </a:p>
          <a:p>
            <a:pPr marL="171450" indent="-171450">
              <a:buNone/>
            </a:pP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前四史                </a:t>
            </a: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四书五经</a:t>
            </a: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明太祖设立的特务机构是</a:t>
            </a: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   )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东厂     </a:t>
            </a: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西厂    </a:t>
            </a: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锦衣卫    </a:t>
            </a:r>
            <a:r>
              <a:rPr lang="en-US" altLang="zh-CN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en-US" altLang="en-US" sz="3200" b="1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内阁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xmlns="" id="{4D20E224-AEDB-4228-96BB-18A73746951E}"/>
              </a:ext>
            </a:extLst>
          </p:cNvPr>
          <p:cNvSpPr txBox="1"/>
          <p:nvPr/>
        </p:nvSpPr>
        <p:spPr>
          <a:xfrm>
            <a:off x="987385" y="493931"/>
            <a:ext cx="384238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随堂检测</a:t>
            </a:r>
          </a:p>
        </p:txBody>
      </p:sp>
      <p:pic>
        <p:nvPicPr>
          <p:cNvPr id="8" name="图片 15" descr="u=434661997,4268474739&amp;fm=27&amp;gp=0">
            <a:extLst>
              <a:ext uri="{FF2B5EF4-FFF2-40B4-BE49-F238E27FC236}">
                <a16:creationId xmlns:a16="http://schemas.microsoft.com/office/drawing/2014/main" xmlns="" id="{317B2DF5-3A9B-49BF-88E9-D1CCC46FD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5993" y="-42431"/>
            <a:ext cx="1744345" cy="174434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FCCF7559-0433-42AA-94B6-F7EDCB93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64" y="2493453"/>
            <a:ext cx="684609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F3E82197-3DA6-497E-B1BA-0E727BB0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522" y="4308606"/>
            <a:ext cx="684609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2E278A36-1641-4D94-9A28-CC57F08B1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522" y="5671873"/>
            <a:ext cx="684609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1">
            <a:extLst>
              <a:ext uri="{FF2B5EF4-FFF2-40B4-BE49-F238E27FC236}">
                <a16:creationId xmlns:a16="http://schemas.microsoft.com/office/drawing/2014/main" xmlns="" id="{05054579-1C7A-486E-9A42-93C243C8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5" y="220427"/>
            <a:ext cx="8619451" cy="1550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ym typeface="宋体" panose="02010600030101010101" pitchFamily="2" charset="-122"/>
              </a:rPr>
              <a:t>4.</a:t>
            </a:r>
            <a:r>
              <a:rPr lang="zh-CN" altLang="en-US" dirty="0">
                <a:sym typeface="宋体" panose="02010600030101010101" pitchFamily="2" charset="-122"/>
              </a:rPr>
              <a:t>明代全国的制瓷中心是</a:t>
            </a:r>
            <a:r>
              <a:rPr lang="en-US" altLang="zh-CN" dirty="0">
                <a:sym typeface="宋体" panose="02010600030101010101" pitchFamily="2" charset="-122"/>
              </a:rPr>
              <a:t>(     )</a:t>
            </a:r>
          </a:p>
          <a:p>
            <a:r>
              <a:rPr lang="en-US" altLang="zh-CN" dirty="0">
                <a:sym typeface="宋体" panose="02010600030101010101" pitchFamily="2" charset="-122"/>
              </a:rPr>
              <a:t>A.</a:t>
            </a:r>
            <a:r>
              <a:rPr lang="zh-CN" altLang="en-US" dirty="0">
                <a:sym typeface="宋体" panose="02010600030101010101" pitchFamily="2" charset="-122"/>
              </a:rPr>
              <a:t>景德镇      </a:t>
            </a:r>
            <a:r>
              <a:rPr lang="en-US" altLang="zh-CN" dirty="0">
                <a:sym typeface="宋体" panose="02010600030101010101" pitchFamily="2" charset="-122"/>
              </a:rPr>
              <a:t>B.</a:t>
            </a:r>
            <a:r>
              <a:rPr lang="zh-CN" altLang="en-US" dirty="0">
                <a:sym typeface="宋体" panose="02010600030101010101" pitchFamily="2" charset="-122"/>
              </a:rPr>
              <a:t>越州        </a:t>
            </a:r>
            <a:r>
              <a:rPr lang="en-US" altLang="zh-CN" dirty="0">
                <a:sym typeface="宋体" panose="02010600030101010101" pitchFamily="2" charset="-122"/>
              </a:rPr>
              <a:t>C.</a:t>
            </a:r>
            <a:r>
              <a:rPr lang="zh-CN" altLang="en-US" dirty="0">
                <a:sym typeface="宋体" panose="02010600030101010101" pitchFamily="2" charset="-122"/>
              </a:rPr>
              <a:t>杭州      </a:t>
            </a:r>
            <a:r>
              <a:rPr lang="en-US" altLang="zh-CN" dirty="0">
                <a:sym typeface="宋体" panose="02010600030101010101" pitchFamily="2" charset="-122"/>
              </a:rPr>
              <a:t>D.</a:t>
            </a:r>
            <a:r>
              <a:rPr lang="zh-CN" altLang="en-US" dirty="0">
                <a:sym typeface="宋体" panose="02010600030101010101" pitchFamily="2" charset="-122"/>
              </a:rPr>
              <a:t>邢州</a:t>
            </a:r>
          </a:p>
        </p:txBody>
      </p:sp>
      <p:sp>
        <p:nvSpPr>
          <p:cNvPr id="51203" name="文本框 2">
            <a:extLst>
              <a:ext uri="{FF2B5EF4-FFF2-40B4-BE49-F238E27FC236}">
                <a16:creationId xmlns:a16="http://schemas.microsoft.com/office/drawing/2014/main" xmlns="" id="{A8B2AD0C-578E-408A-85D5-503B02A1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88" y="1596563"/>
            <a:ext cx="8783224" cy="231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5.</a:t>
            </a:r>
            <a:r>
              <a:rPr lang="zh-CN" altLang="en-US" dirty="0"/>
              <a:t>明代从外国引进的主要农作物是</a:t>
            </a:r>
            <a:r>
              <a:rPr lang="en-US" altLang="zh-CN" dirty="0"/>
              <a:t>(     )</a:t>
            </a:r>
          </a:p>
          <a:p>
            <a:r>
              <a:rPr lang="zh-CN" altLang="en-US" dirty="0"/>
              <a:t>①玉米  ②甘薯  ③马铃薯  ④花生  ⑤向日葵</a:t>
            </a:r>
          </a:p>
          <a:p>
            <a:r>
              <a:rPr lang="en-US" altLang="zh-CN" dirty="0"/>
              <a:t>A.</a:t>
            </a:r>
            <a:r>
              <a:rPr lang="zh-CN" altLang="en-US" dirty="0"/>
              <a:t>①②③④                </a:t>
            </a:r>
            <a:r>
              <a:rPr lang="en-US" altLang="zh-CN" dirty="0"/>
              <a:t>B.</a:t>
            </a:r>
            <a:r>
              <a:rPr lang="zh-CN" altLang="en-US" dirty="0"/>
              <a:t>①③④⑤     </a:t>
            </a:r>
          </a:p>
          <a:p>
            <a:r>
              <a:rPr lang="en-US" altLang="zh-CN" dirty="0"/>
              <a:t>C.</a:t>
            </a:r>
            <a:r>
              <a:rPr lang="zh-CN" altLang="en-US" dirty="0"/>
              <a:t>①②④⑤                </a:t>
            </a:r>
            <a:r>
              <a:rPr lang="en-US" altLang="zh-CN" dirty="0"/>
              <a:t>D.</a:t>
            </a:r>
            <a:r>
              <a:rPr lang="zh-CN" altLang="en-US" dirty="0"/>
              <a:t>①②③④⑤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A844E44-F75B-4196-AE75-435D69495DB0}"/>
              </a:ext>
            </a:extLst>
          </p:cNvPr>
          <p:cNvSpPr/>
          <p:nvPr/>
        </p:nvSpPr>
        <p:spPr>
          <a:xfrm>
            <a:off x="101466" y="4143702"/>
            <a:ext cx="8783223" cy="263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被明朝万历皇帝钦笔御批“第一甲第一名”的状元赵秉忠的殿试卷子，成为我国现存唯一的状元卷。该卷肯定涉及哪些内容（    ）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经济政策     　   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时事评论         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诗词歌赋               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四书五经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7CB80A6-0741-4779-A6B4-C7511F89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20" y="808962"/>
            <a:ext cx="684609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B66EADD-CE9C-42B6-AD72-DCEF6798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775" y="3159604"/>
            <a:ext cx="684609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A70B141B-9478-432A-9D87-D854D8F9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774" y="6044733"/>
            <a:ext cx="684609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9CACB2-1684-4DF1-A8F5-4140091B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4" y="600502"/>
            <a:ext cx="8830102" cy="5431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7.</a:t>
            </a:r>
            <a:r>
              <a:rPr lang="zh-CN" altLang="zh-CN" dirty="0"/>
              <a:t>明史专家吴晗在《朱元璋》一书中写道：“在宋以前有三公坐而论道的说法……到宋朝便不然了。从太祖以后，大臣上朝在皇帝面前无坐处，一坐群站，……在明代，不但不许坐，站着都不行，得跪着说话了。”君臣关系从坐而站而跪这一现象</a:t>
            </a:r>
            <a:r>
              <a:rPr lang="en-US" altLang="zh-CN" dirty="0"/>
              <a:t> </a:t>
            </a:r>
            <a:r>
              <a:rPr lang="zh-CN" altLang="zh-CN" dirty="0"/>
              <a:t>说明</a:t>
            </a:r>
            <a:endParaRPr lang="en-US" altLang="zh-CN" dirty="0"/>
          </a:p>
          <a:p>
            <a:r>
              <a:rPr lang="en-US" altLang="zh-CN" dirty="0"/>
              <a:t>A.</a:t>
            </a:r>
            <a:r>
              <a:rPr lang="zh-CN" altLang="zh-CN" dirty="0"/>
              <a:t>丞相权力被六部分割　　</a:t>
            </a:r>
            <a:r>
              <a:rPr lang="en-US" altLang="zh-CN" dirty="0"/>
              <a:t>         </a:t>
            </a:r>
          </a:p>
          <a:p>
            <a:r>
              <a:rPr lang="en-US" altLang="zh-CN" dirty="0"/>
              <a:t>B.</a:t>
            </a:r>
            <a:r>
              <a:rPr lang="zh-CN" altLang="zh-CN" dirty="0"/>
              <a:t>中央的权力日益向帝王集中</a:t>
            </a:r>
            <a:endParaRPr lang="en-US" altLang="zh-CN" dirty="0"/>
          </a:p>
          <a:p>
            <a:r>
              <a:rPr lang="en-US" altLang="zh-CN" dirty="0"/>
              <a:t>C.</a:t>
            </a:r>
            <a:r>
              <a:rPr lang="zh-CN" altLang="zh-CN" dirty="0"/>
              <a:t>设立了锦衣卫、东厂</a:t>
            </a:r>
            <a:r>
              <a:rPr lang="en-US" altLang="zh-CN" dirty="0"/>
              <a:t>  </a:t>
            </a:r>
            <a:r>
              <a:rPr lang="zh-CN" altLang="zh-CN" dirty="0"/>
              <a:t>　</a:t>
            </a:r>
            <a:r>
              <a:rPr lang="en-US" altLang="zh-CN" dirty="0"/>
              <a:t>            </a:t>
            </a:r>
          </a:p>
          <a:p>
            <a:r>
              <a:rPr lang="en-US" altLang="zh-CN" dirty="0"/>
              <a:t>D.</a:t>
            </a:r>
            <a:r>
              <a:rPr lang="zh-CN" altLang="zh-CN" dirty="0"/>
              <a:t>中央对地方的管理日益加强</a:t>
            </a:r>
            <a:endParaRPr lang="en-US" altLang="zh-CN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EC0D1577-BCE3-4C16-89EA-76D5CB19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74" y="3832355"/>
            <a:ext cx="683419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C80F0D-BEA2-4574-B854-74D98264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117324"/>
            <a:ext cx="9123760" cy="662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8.</a:t>
            </a:r>
            <a:r>
              <a:rPr lang="zh-CN" altLang="en-US" dirty="0"/>
              <a:t>唐、元、明三个朝代在许多方面都有相似之处，以下说明正确的是（    ）</a:t>
            </a:r>
            <a:endParaRPr lang="en-US" altLang="zh-CN" dirty="0"/>
          </a:p>
          <a:p>
            <a:r>
              <a:rPr lang="en-US" altLang="zh-CN" dirty="0"/>
              <a:t>A.</a:t>
            </a:r>
            <a:r>
              <a:rPr lang="zh-CN" altLang="en-US" dirty="0"/>
              <a:t>都实行中央集权的政治制度 </a:t>
            </a:r>
            <a:endParaRPr lang="en-US" altLang="zh-CN" dirty="0"/>
          </a:p>
          <a:p>
            <a:r>
              <a:rPr lang="en-US" altLang="zh-CN" dirty="0"/>
              <a:t>B.</a:t>
            </a:r>
            <a:r>
              <a:rPr lang="zh-CN" altLang="en-US" dirty="0"/>
              <a:t>都结束了分裂局面实现大一统</a:t>
            </a:r>
            <a:endParaRPr lang="en-US" altLang="zh-CN" dirty="0"/>
          </a:p>
          <a:p>
            <a:r>
              <a:rPr lang="en-US" altLang="zh-CN" dirty="0"/>
              <a:t>C.</a:t>
            </a:r>
            <a:r>
              <a:rPr lang="zh-CN" altLang="en-US" dirty="0"/>
              <a:t>都不是由少数民族建立的政权</a:t>
            </a:r>
            <a:endParaRPr lang="en-US" altLang="zh-CN" dirty="0"/>
          </a:p>
          <a:p>
            <a:r>
              <a:rPr lang="en-US" altLang="zh-CN" dirty="0"/>
              <a:t>D.</a:t>
            </a:r>
            <a:r>
              <a:rPr lang="zh-CN" altLang="en-US" dirty="0"/>
              <a:t>经济上都停滞不前</a:t>
            </a:r>
            <a:endParaRPr lang="en-US" altLang="zh-CN" dirty="0"/>
          </a:p>
          <a:p>
            <a:endParaRPr lang="zh-CN" altLang="en-US" sz="1800" dirty="0"/>
          </a:p>
          <a:p>
            <a:r>
              <a:rPr lang="en-US" altLang="zh-CN" dirty="0"/>
              <a:t>9.</a:t>
            </a:r>
            <a:r>
              <a:rPr lang="zh-CN" altLang="en-US" dirty="0"/>
              <a:t>明朝八股取士造成的危害有（    ）</a:t>
            </a:r>
          </a:p>
          <a:p>
            <a:r>
              <a:rPr lang="zh-CN" altLang="en-US" dirty="0"/>
              <a:t>①阻碍了中国科学技术的发展   ②阻碍了中国思想文化的进步 ③考中做官的大都成为皇帝的忠实奴仆   ④增大了考试标准的客观性</a:t>
            </a:r>
          </a:p>
          <a:p>
            <a:r>
              <a:rPr lang="en-US" altLang="zh-CN" dirty="0"/>
              <a:t>A.①②③④    B.②③④    C.①②④      D.①②③</a:t>
            </a:r>
            <a:endParaRPr lang="zh-CN" alt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5E42D445-DF00-4F81-A6E2-2BB0EEBD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0933" y="5734192"/>
            <a:ext cx="683419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399763-A06D-4EA4-9B2D-43C29050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1006630"/>
            <a:ext cx="684610" cy="7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矩形 3"/>
          <p:cNvSpPr/>
          <p:nvPr/>
        </p:nvSpPr>
        <p:spPr>
          <a:xfrm>
            <a:off x="341359" y="272955"/>
            <a:ext cx="8578213" cy="6387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/>
              <a:t>”</a:t>
            </a:r>
          </a:p>
        </p:txBody>
      </p:sp>
      <p:grpSp>
        <p:nvGrpSpPr>
          <p:cNvPr id="2" name="组合 22"/>
          <p:cNvGrpSpPr/>
          <p:nvPr/>
        </p:nvGrpSpPr>
        <p:grpSpPr>
          <a:xfrm>
            <a:off x="203199" y="0"/>
            <a:ext cx="7968343" cy="6858000"/>
            <a:chOff x="9185" y="783"/>
            <a:chExt cx="9551" cy="10346"/>
          </a:xfrm>
        </p:grpSpPr>
        <p:pic>
          <p:nvPicPr>
            <p:cNvPr id="2097155" name="图片 19" descr="搜狗截图18年04月27日1606_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5" y="783"/>
              <a:ext cx="9551" cy="10346"/>
            </a:xfrm>
            <a:prstGeom prst="rect">
              <a:avLst/>
            </a:prstGeom>
          </p:spPr>
        </p:pic>
        <p:sp>
          <p:nvSpPr>
            <p:cNvPr id="1048600" name="矩形 20"/>
            <p:cNvSpPr/>
            <p:nvPr/>
          </p:nvSpPr>
          <p:spPr>
            <a:xfrm>
              <a:off x="15385" y="5719"/>
              <a:ext cx="956" cy="40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"/>
                <a:t>高筑墙、广积粮、缓称王</a:t>
              </a:r>
            </a:p>
          </p:txBody>
        </p:sp>
      </p:grpSp>
      <p:pic>
        <p:nvPicPr>
          <p:cNvPr id="2097157" name="图片 2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164195" y="-29606"/>
            <a:ext cx="979805" cy="946785"/>
          </a:xfrm>
          <a:prstGeom prst="rect">
            <a:avLst/>
          </a:prstGeom>
        </p:spPr>
      </p:pic>
      <p:pic>
        <p:nvPicPr>
          <p:cNvPr id="2097158" name="图片 2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-22860" y="5904150"/>
            <a:ext cx="1045845" cy="1010285"/>
          </a:xfrm>
          <a:prstGeom prst="rect">
            <a:avLst/>
          </a:prstGeom>
        </p:spPr>
      </p:pic>
      <p:sp>
        <p:nvSpPr>
          <p:cNvPr id="1048603" name="文本框 2"/>
          <p:cNvSpPr txBox="1"/>
          <p:nvPr/>
        </p:nvSpPr>
        <p:spPr>
          <a:xfrm>
            <a:off x="488261" y="4829578"/>
            <a:ext cx="80751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三招：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高筑墙、广积粮、缓称王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517831" y="5582479"/>
            <a:ext cx="807516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（曹操“屯田”、“挟天子以令诸侯” ）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（毛泽东“持久战”、“备战、备荒、为人民”）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9"/>
          <p:cNvGrpSpPr/>
          <p:nvPr/>
        </p:nvGrpSpPr>
        <p:grpSpPr>
          <a:xfrm>
            <a:off x="858679" y="3776186"/>
            <a:ext cx="7475220" cy="1685925"/>
            <a:chOff x="872331" y="1962150"/>
            <a:chExt cx="5305820" cy="1627552"/>
          </a:xfrm>
        </p:grpSpPr>
        <p:cxnSp>
          <p:nvCxnSpPr>
            <p:cNvPr id="3145728" name="直接连接符 10"/>
            <p:cNvCxnSpPr/>
            <p:nvPr/>
          </p:nvCxnSpPr>
          <p:spPr>
            <a:xfrm>
              <a:off x="872331" y="1962150"/>
              <a:ext cx="530582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直接连接符 11"/>
            <p:cNvCxnSpPr/>
            <p:nvPr/>
          </p:nvCxnSpPr>
          <p:spPr>
            <a:xfrm>
              <a:off x="872331" y="2512219"/>
              <a:ext cx="530582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直接连接符 12"/>
            <p:cNvCxnSpPr/>
            <p:nvPr/>
          </p:nvCxnSpPr>
          <p:spPr>
            <a:xfrm>
              <a:off x="872331" y="3062287"/>
              <a:ext cx="530582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直接连接符 13"/>
            <p:cNvCxnSpPr/>
            <p:nvPr/>
          </p:nvCxnSpPr>
          <p:spPr>
            <a:xfrm>
              <a:off x="872331" y="3589702"/>
              <a:ext cx="530582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76" name="文本框 15"/>
          <p:cNvSpPr txBox="1"/>
          <p:nvPr/>
        </p:nvSpPr>
        <p:spPr>
          <a:xfrm>
            <a:off x="751902" y="1460713"/>
            <a:ext cx="376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个人简历</a:t>
            </a:r>
          </a:p>
        </p:txBody>
      </p:sp>
      <p:sp>
        <p:nvSpPr>
          <p:cNvPr id="1048577" name="文本框 16"/>
          <p:cNvSpPr txBox="1"/>
          <p:nvPr/>
        </p:nvSpPr>
        <p:spPr>
          <a:xfrm>
            <a:off x="1236317" y="3210064"/>
            <a:ext cx="7549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</a:rPr>
              <a:t>姓名：朱元璋    </a:t>
            </a: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外</a:t>
            </a:r>
            <a:r>
              <a:rPr lang="zh-CN" altLang="en-US" sz="2400" b="1" dirty="0" smtClean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号：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朱重八、朱国</a:t>
            </a:r>
            <a:r>
              <a:rPr lang="zh-CN" altLang="en-US" sz="2400" b="1" dirty="0" smtClean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瑞</a:t>
            </a:r>
            <a:r>
              <a:rPr lang="zh-CN" altLang="en-US" sz="2400" b="1" dirty="0" smtClean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）</a:t>
            </a:r>
            <a:endParaRPr lang="zh-CN" altLang="en-US" sz="2400" b="1" dirty="0">
              <a:latin typeface="汉仪小隶书简" panose="02010600000101010101" charset="-122"/>
              <a:ea typeface="汉仪小隶书简" panose="0201060000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</a:rPr>
              <a:t>学历：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</a:rPr>
              <a:t>无文凭</a:t>
            </a: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</a:rPr>
              <a:t>，秀才举人进士统统的不是，后曾自学过</a:t>
            </a:r>
          </a:p>
          <a:p>
            <a:pPr algn="l">
              <a:lnSpc>
                <a:spcPct val="150000"/>
              </a:lnSpc>
            </a:pPr>
            <a:r>
              <a:rPr sz="2400" b="1" dirty="0">
                <a:latin typeface="汉仪小隶书简" panose="02010600000101010101" charset="-122"/>
                <a:ea typeface="汉仪小隶书简" panose="02010600000101010101" charset="-122"/>
              </a:rPr>
              <a:t>家庭出身：（至少三代）</a:t>
            </a:r>
            <a:r>
              <a:rPr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</a:rPr>
              <a:t>贫农</a:t>
            </a:r>
          </a:p>
          <a:p>
            <a:pPr algn="l">
              <a:lnSpc>
                <a:spcPct val="150000"/>
              </a:lnSpc>
            </a:pPr>
            <a:r>
              <a:rPr sz="2400" b="1" dirty="0">
                <a:latin typeface="汉仪小隶书简" panose="02010600000101010101" charset="-122"/>
                <a:ea typeface="汉仪小隶书简" panose="02010600000101010101" charset="-122"/>
              </a:rPr>
              <a:t>父亲：朱五四，</a:t>
            </a:r>
            <a:r>
              <a:rPr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</a:rPr>
              <a:t>农民</a:t>
            </a:r>
            <a:r>
              <a:rPr sz="2400" b="1" dirty="0">
                <a:latin typeface="汉仪小隶书简" panose="02010600000101010101" charset="-122"/>
                <a:ea typeface="汉仪小隶书简" panose="02010600000101010101" charset="-122"/>
              </a:rPr>
              <a:t>      母亲：陈氏，</a:t>
            </a:r>
            <a:r>
              <a:rPr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</a:rPr>
              <a:t>农民</a:t>
            </a:r>
          </a:p>
        </p:txBody>
      </p:sp>
      <p:grpSp>
        <p:nvGrpSpPr>
          <p:cNvPr id="19" name="组合 20"/>
          <p:cNvGrpSpPr/>
          <p:nvPr/>
        </p:nvGrpSpPr>
        <p:grpSpPr>
          <a:xfrm>
            <a:off x="5504214" y="298430"/>
            <a:ext cx="2861864" cy="2813259"/>
            <a:chOff x="9144001" y="884953"/>
            <a:chExt cx="2098650" cy="2098650"/>
          </a:xfrm>
        </p:grpSpPr>
        <p:sp>
          <p:nvSpPr>
            <p:cNvPr id="1048578" name="任意多边形 14"/>
            <p:cNvSpPr/>
            <p:nvPr/>
          </p:nvSpPr>
          <p:spPr>
            <a:xfrm>
              <a:off x="9144001" y="884953"/>
              <a:ext cx="2098650" cy="2098650"/>
            </a:xfrm>
            <a:custGeom>
              <a:avLst/>
              <a:gdLst>
                <a:gd name="connsiteX0" fmla="*/ 60350 w 2098650"/>
                <a:gd name="connsiteY0" fmla="*/ 0 h 2098650"/>
                <a:gd name="connsiteX1" fmla="*/ 136500 w 2098650"/>
                <a:gd name="connsiteY1" fmla="*/ 0 h 2098650"/>
                <a:gd name="connsiteX2" fmla="*/ 190500 w 2098650"/>
                <a:gd name="connsiteY2" fmla="*/ 54000 h 2098650"/>
                <a:gd name="connsiteX3" fmla="*/ 244500 w 2098650"/>
                <a:gd name="connsiteY3" fmla="*/ 0 h 2098650"/>
                <a:gd name="connsiteX4" fmla="*/ 327000 w 2098650"/>
                <a:gd name="connsiteY4" fmla="*/ 0 h 2098650"/>
                <a:gd name="connsiteX5" fmla="*/ 381000 w 2098650"/>
                <a:gd name="connsiteY5" fmla="*/ 54000 h 2098650"/>
                <a:gd name="connsiteX6" fmla="*/ 435000 w 2098650"/>
                <a:gd name="connsiteY6" fmla="*/ 0 h 2098650"/>
                <a:gd name="connsiteX7" fmla="*/ 517500 w 2098650"/>
                <a:gd name="connsiteY7" fmla="*/ 0 h 2098650"/>
                <a:gd name="connsiteX8" fmla="*/ 571500 w 2098650"/>
                <a:gd name="connsiteY8" fmla="*/ 54000 h 2098650"/>
                <a:gd name="connsiteX9" fmla="*/ 625500 w 2098650"/>
                <a:gd name="connsiteY9" fmla="*/ 0 h 2098650"/>
                <a:gd name="connsiteX10" fmla="*/ 708000 w 2098650"/>
                <a:gd name="connsiteY10" fmla="*/ 0 h 2098650"/>
                <a:gd name="connsiteX11" fmla="*/ 762000 w 2098650"/>
                <a:gd name="connsiteY11" fmla="*/ 54000 h 2098650"/>
                <a:gd name="connsiteX12" fmla="*/ 816000 w 2098650"/>
                <a:gd name="connsiteY12" fmla="*/ 0 h 2098650"/>
                <a:gd name="connsiteX13" fmla="*/ 898500 w 2098650"/>
                <a:gd name="connsiteY13" fmla="*/ 0 h 2098650"/>
                <a:gd name="connsiteX14" fmla="*/ 952500 w 2098650"/>
                <a:gd name="connsiteY14" fmla="*/ 54000 h 2098650"/>
                <a:gd name="connsiteX15" fmla="*/ 1006500 w 2098650"/>
                <a:gd name="connsiteY15" fmla="*/ 0 h 2098650"/>
                <a:gd name="connsiteX16" fmla="*/ 1089000 w 2098650"/>
                <a:gd name="connsiteY16" fmla="*/ 0 h 2098650"/>
                <a:gd name="connsiteX17" fmla="*/ 1143000 w 2098650"/>
                <a:gd name="connsiteY17" fmla="*/ 54000 h 2098650"/>
                <a:gd name="connsiteX18" fmla="*/ 1197000 w 2098650"/>
                <a:gd name="connsiteY18" fmla="*/ 0 h 2098650"/>
                <a:gd name="connsiteX19" fmla="*/ 1279500 w 2098650"/>
                <a:gd name="connsiteY19" fmla="*/ 0 h 2098650"/>
                <a:gd name="connsiteX20" fmla="*/ 1333500 w 2098650"/>
                <a:gd name="connsiteY20" fmla="*/ 54000 h 2098650"/>
                <a:gd name="connsiteX21" fmla="*/ 1387500 w 2098650"/>
                <a:gd name="connsiteY21" fmla="*/ 0 h 2098650"/>
                <a:gd name="connsiteX22" fmla="*/ 1470000 w 2098650"/>
                <a:gd name="connsiteY22" fmla="*/ 0 h 2098650"/>
                <a:gd name="connsiteX23" fmla="*/ 1524000 w 2098650"/>
                <a:gd name="connsiteY23" fmla="*/ 54000 h 2098650"/>
                <a:gd name="connsiteX24" fmla="*/ 1578000 w 2098650"/>
                <a:gd name="connsiteY24" fmla="*/ 0 h 2098650"/>
                <a:gd name="connsiteX25" fmla="*/ 1660500 w 2098650"/>
                <a:gd name="connsiteY25" fmla="*/ 0 h 2098650"/>
                <a:gd name="connsiteX26" fmla="*/ 1714500 w 2098650"/>
                <a:gd name="connsiteY26" fmla="*/ 54000 h 2098650"/>
                <a:gd name="connsiteX27" fmla="*/ 1768500 w 2098650"/>
                <a:gd name="connsiteY27" fmla="*/ 0 h 2098650"/>
                <a:gd name="connsiteX28" fmla="*/ 1851000 w 2098650"/>
                <a:gd name="connsiteY28" fmla="*/ 0 h 2098650"/>
                <a:gd name="connsiteX29" fmla="*/ 1905000 w 2098650"/>
                <a:gd name="connsiteY29" fmla="*/ 54000 h 2098650"/>
                <a:gd name="connsiteX30" fmla="*/ 1959000 w 2098650"/>
                <a:gd name="connsiteY30" fmla="*/ 0 h 2098650"/>
                <a:gd name="connsiteX31" fmla="*/ 2041500 w 2098650"/>
                <a:gd name="connsiteY31" fmla="*/ 0 h 2098650"/>
                <a:gd name="connsiteX32" fmla="*/ 2095500 w 2098650"/>
                <a:gd name="connsiteY32" fmla="*/ 54000 h 2098650"/>
                <a:gd name="connsiteX33" fmla="*/ 2098650 w 2098650"/>
                <a:gd name="connsiteY33" fmla="*/ 53364 h 2098650"/>
                <a:gd name="connsiteX34" fmla="*/ 2098650 w 2098650"/>
                <a:gd name="connsiteY34" fmla="*/ 137136 h 2098650"/>
                <a:gd name="connsiteX35" fmla="*/ 2095500 w 2098650"/>
                <a:gd name="connsiteY35" fmla="*/ 136500 h 2098650"/>
                <a:gd name="connsiteX36" fmla="*/ 2041500 w 2098650"/>
                <a:gd name="connsiteY36" fmla="*/ 190500 h 2098650"/>
                <a:gd name="connsiteX37" fmla="*/ 2095500 w 2098650"/>
                <a:gd name="connsiteY37" fmla="*/ 244500 h 2098650"/>
                <a:gd name="connsiteX38" fmla="*/ 2098650 w 2098650"/>
                <a:gd name="connsiteY38" fmla="*/ 243864 h 2098650"/>
                <a:gd name="connsiteX39" fmla="*/ 2098650 w 2098650"/>
                <a:gd name="connsiteY39" fmla="*/ 327636 h 2098650"/>
                <a:gd name="connsiteX40" fmla="*/ 2095500 w 2098650"/>
                <a:gd name="connsiteY40" fmla="*/ 327000 h 2098650"/>
                <a:gd name="connsiteX41" fmla="*/ 2041500 w 2098650"/>
                <a:gd name="connsiteY41" fmla="*/ 381000 h 2098650"/>
                <a:gd name="connsiteX42" fmla="*/ 2095500 w 2098650"/>
                <a:gd name="connsiteY42" fmla="*/ 435000 h 2098650"/>
                <a:gd name="connsiteX43" fmla="*/ 2098650 w 2098650"/>
                <a:gd name="connsiteY43" fmla="*/ 434364 h 2098650"/>
                <a:gd name="connsiteX44" fmla="*/ 2098650 w 2098650"/>
                <a:gd name="connsiteY44" fmla="*/ 518136 h 2098650"/>
                <a:gd name="connsiteX45" fmla="*/ 2095500 w 2098650"/>
                <a:gd name="connsiteY45" fmla="*/ 517500 h 2098650"/>
                <a:gd name="connsiteX46" fmla="*/ 2041500 w 2098650"/>
                <a:gd name="connsiteY46" fmla="*/ 571500 h 2098650"/>
                <a:gd name="connsiteX47" fmla="*/ 2095500 w 2098650"/>
                <a:gd name="connsiteY47" fmla="*/ 625500 h 2098650"/>
                <a:gd name="connsiteX48" fmla="*/ 2098650 w 2098650"/>
                <a:gd name="connsiteY48" fmla="*/ 624864 h 2098650"/>
                <a:gd name="connsiteX49" fmla="*/ 2098650 w 2098650"/>
                <a:gd name="connsiteY49" fmla="*/ 708636 h 2098650"/>
                <a:gd name="connsiteX50" fmla="*/ 2095500 w 2098650"/>
                <a:gd name="connsiteY50" fmla="*/ 708000 h 2098650"/>
                <a:gd name="connsiteX51" fmla="*/ 2041500 w 2098650"/>
                <a:gd name="connsiteY51" fmla="*/ 762000 h 2098650"/>
                <a:gd name="connsiteX52" fmla="*/ 2095500 w 2098650"/>
                <a:gd name="connsiteY52" fmla="*/ 816000 h 2098650"/>
                <a:gd name="connsiteX53" fmla="*/ 2098650 w 2098650"/>
                <a:gd name="connsiteY53" fmla="*/ 815364 h 2098650"/>
                <a:gd name="connsiteX54" fmla="*/ 2098650 w 2098650"/>
                <a:gd name="connsiteY54" fmla="*/ 899136 h 2098650"/>
                <a:gd name="connsiteX55" fmla="*/ 2095500 w 2098650"/>
                <a:gd name="connsiteY55" fmla="*/ 898500 h 2098650"/>
                <a:gd name="connsiteX56" fmla="*/ 2041500 w 2098650"/>
                <a:gd name="connsiteY56" fmla="*/ 952500 h 2098650"/>
                <a:gd name="connsiteX57" fmla="*/ 2095500 w 2098650"/>
                <a:gd name="connsiteY57" fmla="*/ 1006500 h 2098650"/>
                <a:gd name="connsiteX58" fmla="*/ 2098650 w 2098650"/>
                <a:gd name="connsiteY58" fmla="*/ 1005864 h 2098650"/>
                <a:gd name="connsiteX59" fmla="*/ 2098650 w 2098650"/>
                <a:gd name="connsiteY59" fmla="*/ 1089636 h 2098650"/>
                <a:gd name="connsiteX60" fmla="*/ 2095500 w 2098650"/>
                <a:gd name="connsiteY60" fmla="*/ 1089000 h 2098650"/>
                <a:gd name="connsiteX61" fmla="*/ 2041500 w 2098650"/>
                <a:gd name="connsiteY61" fmla="*/ 1143000 h 2098650"/>
                <a:gd name="connsiteX62" fmla="*/ 2095500 w 2098650"/>
                <a:gd name="connsiteY62" fmla="*/ 1197000 h 2098650"/>
                <a:gd name="connsiteX63" fmla="*/ 2098650 w 2098650"/>
                <a:gd name="connsiteY63" fmla="*/ 1196364 h 2098650"/>
                <a:gd name="connsiteX64" fmla="*/ 2098650 w 2098650"/>
                <a:gd name="connsiteY64" fmla="*/ 1280136 h 2098650"/>
                <a:gd name="connsiteX65" fmla="*/ 2095500 w 2098650"/>
                <a:gd name="connsiteY65" fmla="*/ 1279500 h 2098650"/>
                <a:gd name="connsiteX66" fmla="*/ 2041500 w 2098650"/>
                <a:gd name="connsiteY66" fmla="*/ 1333500 h 2098650"/>
                <a:gd name="connsiteX67" fmla="*/ 2095500 w 2098650"/>
                <a:gd name="connsiteY67" fmla="*/ 1387500 h 2098650"/>
                <a:gd name="connsiteX68" fmla="*/ 2098650 w 2098650"/>
                <a:gd name="connsiteY68" fmla="*/ 1386864 h 2098650"/>
                <a:gd name="connsiteX69" fmla="*/ 2098650 w 2098650"/>
                <a:gd name="connsiteY69" fmla="*/ 1470636 h 2098650"/>
                <a:gd name="connsiteX70" fmla="*/ 2095500 w 2098650"/>
                <a:gd name="connsiteY70" fmla="*/ 1470000 h 2098650"/>
                <a:gd name="connsiteX71" fmla="*/ 2041500 w 2098650"/>
                <a:gd name="connsiteY71" fmla="*/ 1524000 h 2098650"/>
                <a:gd name="connsiteX72" fmla="*/ 2095500 w 2098650"/>
                <a:gd name="connsiteY72" fmla="*/ 1578000 h 2098650"/>
                <a:gd name="connsiteX73" fmla="*/ 2098650 w 2098650"/>
                <a:gd name="connsiteY73" fmla="*/ 1577364 h 2098650"/>
                <a:gd name="connsiteX74" fmla="*/ 2098650 w 2098650"/>
                <a:gd name="connsiteY74" fmla="*/ 1661136 h 2098650"/>
                <a:gd name="connsiteX75" fmla="*/ 2095500 w 2098650"/>
                <a:gd name="connsiteY75" fmla="*/ 1660500 h 2098650"/>
                <a:gd name="connsiteX76" fmla="*/ 2041500 w 2098650"/>
                <a:gd name="connsiteY76" fmla="*/ 1714500 h 2098650"/>
                <a:gd name="connsiteX77" fmla="*/ 2095500 w 2098650"/>
                <a:gd name="connsiteY77" fmla="*/ 1768500 h 2098650"/>
                <a:gd name="connsiteX78" fmla="*/ 2098650 w 2098650"/>
                <a:gd name="connsiteY78" fmla="*/ 1767864 h 2098650"/>
                <a:gd name="connsiteX79" fmla="*/ 2098650 w 2098650"/>
                <a:gd name="connsiteY79" fmla="*/ 1851636 h 2098650"/>
                <a:gd name="connsiteX80" fmla="*/ 2095500 w 2098650"/>
                <a:gd name="connsiteY80" fmla="*/ 1851000 h 2098650"/>
                <a:gd name="connsiteX81" fmla="*/ 2041500 w 2098650"/>
                <a:gd name="connsiteY81" fmla="*/ 1905000 h 2098650"/>
                <a:gd name="connsiteX82" fmla="*/ 2095500 w 2098650"/>
                <a:gd name="connsiteY82" fmla="*/ 1959000 h 2098650"/>
                <a:gd name="connsiteX83" fmla="*/ 2098650 w 2098650"/>
                <a:gd name="connsiteY83" fmla="*/ 1958364 h 2098650"/>
                <a:gd name="connsiteX84" fmla="*/ 2098650 w 2098650"/>
                <a:gd name="connsiteY84" fmla="*/ 2042136 h 2098650"/>
                <a:gd name="connsiteX85" fmla="*/ 2095500 w 2098650"/>
                <a:gd name="connsiteY85" fmla="*/ 2041500 h 2098650"/>
                <a:gd name="connsiteX86" fmla="*/ 2041500 w 2098650"/>
                <a:gd name="connsiteY86" fmla="*/ 2095500 h 2098650"/>
                <a:gd name="connsiteX87" fmla="*/ 2042136 w 2098650"/>
                <a:gd name="connsiteY87" fmla="*/ 2098650 h 2098650"/>
                <a:gd name="connsiteX88" fmla="*/ 1958364 w 2098650"/>
                <a:gd name="connsiteY88" fmla="*/ 2098650 h 2098650"/>
                <a:gd name="connsiteX89" fmla="*/ 1959000 w 2098650"/>
                <a:gd name="connsiteY89" fmla="*/ 2095500 h 2098650"/>
                <a:gd name="connsiteX90" fmla="*/ 1905000 w 2098650"/>
                <a:gd name="connsiteY90" fmla="*/ 2041500 h 2098650"/>
                <a:gd name="connsiteX91" fmla="*/ 1851000 w 2098650"/>
                <a:gd name="connsiteY91" fmla="*/ 2095500 h 2098650"/>
                <a:gd name="connsiteX92" fmla="*/ 1851636 w 2098650"/>
                <a:gd name="connsiteY92" fmla="*/ 2098650 h 2098650"/>
                <a:gd name="connsiteX93" fmla="*/ 1767864 w 2098650"/>
                <a:gd name="connsiteY93" fmla="*/ 2098650 h 2098650"/>
                <a:gd name="connsiteX94" fmla="*/ 1768500 w 2098650"/>
                <a:gd name="connsiteY94" fmla="*/ 2095500 h 2098650"/>
                <a:gd name="connsiteX95" fmla="*/ 1714500 w 2098650"/>
                <a:gd name="connsiteY95" fmla="*/ 2041500 h 2098650"/>
                <a:gd name="connsiteX96" fmla="*/ 1660500 w 2098650"/>
                <a:gd name="connsiteY96" fmla="*/ 2095500 h 2098650"/>
                <a:gd name="connsiteX97" fmla="*/ 1661136 w 2098650"/>
                <a:gd name="connsiteY97" fmla="*/ 2098650 h 2098650"/>
                <a:gd name="connsiteX98" fmla="*/ 1577364 w 2098650"/>
                <a:gd name="connsiteY98" fmla="*/ 2098650 h 2098650"/>
                <a:gd name="connsiteX99" fmla="*/ 1578000 w 2098650"/>
                <a:gd name="connsiteY99" fmla="*/ 2095500 h 2098650"/>
                <a:gd name="connsiteX100" fmla="*/ 1524000 w 2098650"/>
                <a:gd name="connsiteY100" fmla="*/ 2041500 h 2098650"/>
                <a:gd name="connsiteX101" fmla="*/ 1470000 w 2098650"/>
                <a:gd name="connsiteY101" fmla="*/ 2095500 h 2098650"/>
                <a:gd name="connsiteX102" fmla="*/ 1470636 w 2098650"/>
                <a:gd name="connsiteY102" fmla="*/ 2098650 h 2098650"/>
                <a:gd name="connsiteX103" fmla="*/ 1386864 w 2098650"/>
                <a:gd name="connsiteY103" fmla="*/ 2098650 h 2098650"/>
                <a:gd name="connsiteX104" fmla="*/ 1387500 w 2098650"/>
                <a:gd name="connsiteY104" fmla="*/ 2095500 h 2098650"/>
                <a:gd name="connsiteX105" fmla="*/ 1333500 w 2098650"/>
                <a:gd name="connsiteY105" fmla="*/ 2041500 h 2098650"/>
                <a:gd name="connsiteX106" fmla="*/ 1279500 w 2098650"/>
                <a:gd name="connsiteY106" fmla="*/ 2095500 h 2098650"/>
                <a:gd name="connsiteX107" fmla="*/ 1280136 w 2098650"/>
                <a:gd name="connsiteY107" fmla="*/ 2098650 h 2098650"/>
                <a:gd name="connsiteX108" fmla="*/ 1196364 w 2098650"/>
                <a:gd name="connsiteY108" fmla="*/ 2098650 h 2098650"/>
                <a:gd name="connsiteX109" fmla="*/ 1197000 w 2098650"/>
                <a:gd name="connsiteY109" fmla="*/ 2095500 h 2098650"/>
                <a:gd name="connsiteX110" fmla="*/ 1143000 w 2098650"/>
                <a:gd name="connsiteY110" fmla="*/ 2041500 h 2098650"/>
                <a:gd name="connsiteX111" fmla="*/ 1089000 w 2098650"/>
                <a:gd name="connsiteY111" fmla="*/ 2095500 h 2098650"/>
                <a:gd name="connsiteX112" fmla="*/ 1089636 w 2098650"/>
                <a:gd name="connsiteY112" fmla="*/ 2098650 h 2098650"/>
                <a:gd name="connsiteX113" fmla="*/ 1005864 w 2098650"/>
                <a:gd name="connsiteY113" fmla="*/ 2098650 h 2098650"/>
                <a:gd name="connsiteX114" fmla="*/ 1006500 w 2098650"/>
                <a:gd name="connsiteY114" fmla="*/ 2095500 h 2098650"/>
                <a:gd name="connsiteX115" fmla="*/ 952500 w 2098650"/>
                <a:gd name="connsiteY115" fmla="*/ 2041500 h 2098650"/>
                <a:gd name="connsiteX116" fmla="*/ 898500 w 2098650"/>
                <a:gd name="connsiteY116" fmla="*/ 2095500 h 2098650"/>
                <a:gd name="connsiteX117" fmla="*/ 899136 w 2098650"/>
                <a:gd name="connsiteY117" fmla="*/ 2098650 h 2098650"/>
                <a:gd name="connsiteX118" fmla="*/ 815364 w 2098650"/>
                <a:gd name="connsiteY118" fmla="*/ 2098650 h 2098650"/>
                <a:gd name="connsiteX119" fmla="*/ 816000 w 2098650"/>
                <a:gd name="connsiteY119" fmla="*/ 2095500 h 2098650"/>
                <a:gd name="connsiteX120" fmla="*/ 762000 w 2098650"/>
                <a:gd name="connsiteY120" fmla="*/ 2041500 h 2098650"/>
                <a:gd name="connsiteX121" fmla="*/ 708000 w 2098650"/>
                <a:gd name="connsiteY121" fmla="*/ 2095500 h 2098650"/>
                <a:gd name="connsiteX122" fmla="*/ 708636 w 2098650"/>
                <a:gd name="connsiteY122" fmla="*/ 2098650 h 2098650"/>
                <a:gd name="connsiteX123" fmla="*/ 624864 w 2098650"/>
                <a:gd name="connsiteY123" fmla="*/ 2098650 h 2098650"/>
                <a:gd name="connsiteX124" fmla="*/ 625500 w 2098650"/>
                <a:gd name="connsiteY124" fmla="*/ 2095500 h 2098650"/>
                <a:gd name="connsiteX125" fmla="*/ 571500 w 2098650"/>
                <a:gd name="connsiteY125" fmla="*/ 2041500 h 2098650"/>
                <a:gd name="connsiteX126" fmla="*/ 517500 w 2098650"/>
                <a:gd name="connsiteY126" fmla="*/ 2095500 h 2098650"/>
                <a:gd name="connsiteX127" fmla="*/ 518136 w 2098650"/>
                <a:gd name="connsiteY127" fmla="*/ 2098650 h 2098650"/>
                <a:gd name="connsiteX128" fmla="*/ 434364 w 2098650"/>
                <a:gd name="connsiteY128" fmla="*/ 2098650 h 2098650"/>
                <a:gd name="connsiteX129" fmla="*/ 435000 w 2098650"/>
                <a:gd name="connsiteY129" fmla="*/ 2095500 h 2098650"/>
                <a:gd name="connsiteX130" fmla="*/ 381000 w 2098650"/>
                <a:gd name="connsiteY130" fmla="*/ 2041500 h 2098650"/>
                <a:gd name="connsiteX131" fmla="*/ 327000 w 2098650"/>
                <a:gd name="connsiteY131" fmla="*/ 2095500 h 2098650"/>
                <a:gd name="connsiteX132" fmla="*/ 327636 w 2098650"/>
                <a:gd name="connsiteY132" fmla="*/ 2098650 h 2098650"/>
                <a:gd name="connsiteX133" fmla="*/ 243864 w 2098650"/>
                <a:gd name="connsiteY133" fmla="*/ 2098650 h 2098650"/>
                <a:gd name="connsiteX134" fmla="*/ 244500 w 2098650"/>
                <a:gd name="connsiteY134" fmla="*/ 2095500 h 2098650"/>
                <a:gd name="connsiteX135" fmla="*/ 190500 w 2098650"/>
                <a:gd name="connsiteY135" fmla="*/ 2041500 h 2098650"/>
                <a:gd name="connsiteX136" fmla="*/ 136500 w 2098650"/>
                <a:gd name="connsiteY136" fmla="*/ 2095500 h 2098650"/>
                <a:gd name="connsiteX137" fmla="*/ 137136 w 2098650"/>
                <a:gd name="connsiteY137" fmla="*/ 2098650 h 2098650"/>
                <a:gd name="connsiteX138" fmla="*/ 53364 w 2098650"/>
                <a:gd name="connsiteY138" fmla="*/ 2098650 h 2098650"/>
                <a:gd name="connsiteX139" fmla="*/ 54000 w 2098650"/>
                <a:gd name="connsiteY139" fmla="*/ 2095500 h 2098650"/>
                <a:gd name="connsiteX140" fmla="*/ 0 w 2098650"/>
                <a:gd name="connsiteY140" fmla="*/ 2041500 h 2098650"/>
                <a:gd name="connsiteX141" fmla="*/ 0 w 2098650"/>
                <a:gd name="connsiteY141" fmla="*/ 1959000 h 2098650"/>
                <a:gd name="connsiteX142" fmla="*/ 54000 w 2098650"/>
                <a:gd name="connsiteY142" fmla="*/ 1905000 h 2098650"/>
                <a:gd name="connsiteX143" fmla="*/ 0 w 2098650"/>
                <a:gd name="connsiteY143" fmla="*/ 1851000 h 2098650"/>
                <a:gd name="connsiteX144" fmla="*/ 0 w 2098650"/>
                <a:gd name="connsiteY144" fmla="*/ 1768500 h 2098650"/>
                <a:gd name="connsiteX145" fmla="*/ 54000 w 2098650"/>
                <a:gd name="connsiteY145" fmla="*/ 1714500 h 2098650"/>
                <a:gd name="connsiteX146" fmla="*/ 0 w 2098650"/>
                <a:gd name="connsiteY146" fmla="*/ 1660500 h 2098650"/>
                <a:gd name="connsiteX147" fmla="*/ 0 w 2098650"/>
                <a:gd name="connsiteY147" fmla="*/ 1578000 h 2098650"/>
                <a:gd name="connsiteX148" fmla="*/ 54000 w 2098650"/>
                <a:gd name="connsiteY148" fmla="*/ 1524000 h 2098650"/>
                <a:gd name="connsiteX149" fmla="*/ 0 w 2098650"/>
                <a:gd name="connsiteY149" fmla="*/ 1470000 h 2098650"/>
                <a:gd name="connsiteX150" fmla="*/ 0 w 2098650"/>
                <a:gd name="connsiteY150" fmla="*/ 1387500 h 2098650"/>
                <a:gd name="connsiteX151" fmla="*/ 54000 w 2098650"/>
                <a:gd name="connsiteY151" fmla="*/ 1333500 h 2098650"/>
                <a:gd name="connsiteX152" fmla="*/ 0 w 2098650"/>
                <a:gd name="connsiteY152" fmla="*/ 1279500 h 2098650"/>
                <a:gd name="connsiteX153" fmla="*/ 0 w 2098650"/>
                <a:gd name="connsiteY153" fmla="*/ 1197000 h 2098650"/>
                <a:gd name="connsiteX154" fmla="*/ 54000 w 2098650"/>
                <a:gd name="connsiteY154" fmla="*/ 1143000 h 2098650"/>
                <a:gd name="connsiteX155" fmla="*/ 0 w 2098650"/>
                <a:gd name="connsiteY155" fmla="*/ 1089000 h 2098650"/>
                <a:gd name="connsiteX156" fmla="*/ 0 w 2098650"/>
                <a:gd name="connsiteY156" fmla="*/ 1006500 h 2098650"/>
                <a:gd name="connsiteX157" fmla="*/ 54000 w 2098650"/>
                <a:gd name="connsiteY157" fmla="*/ 952500 h 2098650"/>
                <a:gd name="connsiteX158" fmla="*/ 0 w 2098650"/>
                <a:gd name="connsiteY158" fmla="*/ 898500 h 2098650"/>
                <a:gd name="connsiteX159" fmla="*/ 0 w 2098650"/>
                <a:gd name="connsiteY159" fmla="*/ 816000 h 2098650"/>
                <a:gd name="connsiteX160" fmla="*/ 54000 w 2098650"/>
                <a:gd name="connsiteY160" fmla="*/ 762000 h 2098650"/>
                <a:gd name="connsiteX161" fmla="*/ 0 w 2098650"/>
                <a:gd name="connsiteY161" fmla="*/ 708000 h 2098650"/>
                <a:gd name="connsiteX162" fmla="*/ 0 w 2098650"/>
                <a:gd name="connsiteY162" fmla="*/ 625500 h 2098650"/>
                <a:gd name="connsiteX163" fmla="*/ 54000 w 2098650"/>
                <a:gd name="connsiteY163" fmla="*/ 571500 h 2098650"/>
                <a:gd name="connsiteX164" fmla="*/ 0 w 2098650"/>
                <a:gd name="connsiteY164" fmla="*/ 517500 h 2098650"/>
                <a:gd name="connsiteX165" fmla="*/ 0 w 2098650"/>
                <a:gd name="connsiteY165" fmla="*/ 435000 h 2098650"/>
                <a:gd name="connsiteX166" fmla="*/ 54000 w 2098650"/>
                <a:gd name="connsiteY166" fmla="*/ 381000 h 2098650"/>
                <a:gd name="connsiteX167" fmla="*/ 0 w 2098650"/>
                <a:gd name="connsiteY167" fmla="*/ 327000 h 2098650"/>
                <a:gd name="connsiteX168" fmla="*/ 0 w 2098650"/>
                <a:gd name="connsiteY168" fmla="*/ 244500 h 2098650"/>
                <a:gd name="connsiteX169" fmla="*/ 54000 w 2098650"/>
                <a:gd name="connsiteY169" fmla="*/ 190500 h 2098650"/>
                <a:gd name="connsiteX170" fmla="*/ 0 w 2098650"/>
                <a:gd name="connsiteY170" fmla="*/ 136500 h 2098650"/>
                <a:gd name="connsiteX171" fmla="*/ 0 w 2098650"/>
                <a:gd name="connsiteY171" fmla="*/ 52718 h 2098650"/>
                <a:gd name="connsiteX172" fmla="*/ 6350 w 2098650"/>
                <a:gd name="connsiteY172" fmla="*/ 54000 h 2098650"/>
                <a:gd name="connsiteX173" fmla="*/ 60350 w 2098650"/>
                <a:gd name="connsiteY173" fmla="*/ 0 h 20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2098650" h="2098650">
                  <a:moveTo>
                    <a:pt x="60350" y="0"/>
                  </a:moveTo>
                  <a:lnTo>
                    <a:pt x="136500" y="0"/>
                  </a:lnTo>
                  <a:cubicBezTo>
                    <a:pt x="136500" y="29823"/>
                    <a:pt x="160677" y="54000"/>
                    <a:pt x="190500" y="54000"/>
                  </a:cubicBezTo>
                  <a:cubicBezTo>
                    <a:pt x="220323" y="54000"/>
                    <a:pt x="244500" y="29823"/>
                    <a:pt x="244500" y="0"/>
                  </a:cubicBezTo>
                  <a:lnTo>
                    <a:pt x="327000" y="0"/>
                  </a:lnTo>
                  <a:cubicBezTo>
                    <a:pt x="327000" y="29823"/>
                    <a:pt x="351177" y="54000"/>
                    <a:pt x="381000" y="54000"/>
                  </a:cubicBezTo>
                  <a:cubicBezTo>
                    <a:pt x="410823" y="54000"/>
                    <a:pt x="435000" y="29823"/>
                    <a:pt x="435000" y="0"/>
                  </a:cubicBezTo>
                  <a:lnTo>
                    <a:pt x="517500" y="0"/>
                  </a:lnTo>
                  <a:cubicBezTo>
                    <a:pt x="517500" y="29823"/>
                    <a:pt x="541677" y="54000"/>
                    <a:pt x="571500" y="54000"/>
                  </a:cubicBezTo>
                  <a:cubicBezTo>
                    <a:pt x="601323" y="54000"/>
                    <a:pt x="625500" y="29823"/>
                    <a:pt x="625500" y="0"/>
                  </a:cubicBezTo>
                  <a:lnTo>
                    <a:pt x="708000" y="0"/>
                  </a:lnTo>
                  <a:cubicBezTo>
                    <a:pt x="708000" y="29823"/>
                    <a:pt x="732177" y="54000"/>
                    <a:pt x="762000" y="54000"/>
                  </a:cubicBezTo>
                  <a:cubicBezTo>
                    <a:pt x="791823" y="54000"/>
                    <a:pt x="816000" y="29823"/>
                    <a:pt x="816000" y="0"/>
                  </a:cubicBezTo>
                  <a:lnTo>
                    <a:pt x="898500" y="0"/>
                  </a:lnTo>
                  <a:cubicBezTo>
                    <a:pt x="898500" y="29823"/>
                    <a:pt x="922677" y="54000"/>
                    <a:pt x="952500" y="54000"/>
                  </a:cubicBezTo>
                  <a:cubicBezTo>
                    <a:pt x="982323" y="54000"/>
                    <a:pt x="1006500" y="29823"/>
                    <a:pt x="1006500" y="0"/>
                  </a:cubicBezTo>
                  <a:lnTo>
                    <a:pt x="1089000" y="0"/>
                  </a:lnTo>
                  <a:cubicBezTo>
                    <a:pt x="1089000" y="29823"/>
                    <a:pt x="1113177" y="54000"/>
                    <a:pt x="1143000" y="54000"/>
                  </a:cubicBezTo>
                  <a:cubicBezTo>
                    <a:pt x="1172823" y="54000"/>
                    <a:pt x="1197000" y="29823"/>
                    <a:pt x="1197000" y="0"/>
                  </a:cubicBezTo>
                  <a:lnTo>
                    <a:pt x="1279500" y="0"/>
                  </a:lnTo>
                  <a:cubicBezTo>
                    <a:pt x="1279500" y="29823"/>
                    <a:pt x="1303677" y="54000"/>
                    <a:pt x="1333500" y="54000"/>
                  </a:cubicBezTo>
                  <a:cubicBezTo>
                    <a:pt x="1363323" y="54000"/>
                    <a:pt x="1387500" y="29823"/>
                    <a:pt x="1387500" y="0"/>
                  </a:cubicBezTo>
                  <a:lnTo>
                    <a:pt x="1470000" y="0"/>
                  </a:lnTo>
                  <a:cubicBezTo>
                    <a:pt x="1470000" y="29823"/>
                    <a:pt x="1494177" y="54000"/>
                    <a:pt x="1524000" y="54000"/>
                  </a:cubicBezTo>
                  <a:cubicBezTo>
                    <a:pt x="1553823" y="54000"/>
                    <a:pt x="1578000" y="29823"/>
                    <a:pt x="1578000" y="0"/>
                  </a:cubicBezTo>
                  <a:lnTo>
                    <a:pt x="1660500" y="0"/>
                  </a:lnTo>
                  <a:cubicBezTo>
                    <a:pt x="1660500" y="29823"/>
                    <a:pt x="1684677" y="54000"/>
                    <a:pt x="1714500" y="54000"/>
                  </a:cubicBezTo>
                  <a:cubicBezTo>
                    <a:pt x="1744323" y="54000"/>
                    <a:pt x="1768500" y="29823"/>
                    <a:pt x="1768500" y="0"/>
                  </a:cubicBezTo>
                  <a:lnTo>
                    <a:pt x="1851000" y="0"/>
                  </a:lnTo>
                  <a:cubicBezTo>
                    <a:pt x="1851000" y="29823"/>
                    <a:pt x="1875177" y="54000"/>
                    <a:pt x="1905000" y="54000"/>
                  </a:cubicBezTo>
                  <a:cubicBezTo>
                    <a:pt x="1934823" y="54000"/>
                    <a:pt x="1959000" y="29823"/>
                    <a:pt x="1959000" y="0"/>
                  </a:cubicBezTo>
                  <a:lnTo>
                    <a:pt x="2041500" y="0"/>
                  </a:lnTo>
                  <a:cubicBezTo>
                    <a:pt x="2041500" y="29823"/>
                    <a:pt x="2065677" y="54000"/>
                    <a:pt x="2095500" y="54000"/>
                  </a:cubicBezTo>
                  <a:lnTo>
                    <a:pt x="2098650" y="53364"/>
                  </a:lnTo>
                  <a:lnTo>
                    <a:pt x="2098650" y="137136"/>
                  </a:lnTo>
                  <a:lnTo>
                    <a:pt x="2095500" y="136500"/>
                  </a:lnTo>
                  <a:cubicBezTo>
                    <a:pt x="2065677" y="136500"/>
                    <a:pt x="2041500" y="160677"/>
                    <a:pt x="2041500" y="190500"/>
                  </a:cubicBezTo>
                  <a:cubicBezTo>
                    <a:pt x="2041500" y="220323"/>
                    <a:pt x="2065677" y="244500"/>
                    <a:pt x="2095500" y="244500"/>
                  </a:cubicBezTo>
                  <a:lnTo>
                    <a:pt x="2098650" y="243864"/>
                  </a:lnTo>
                  <a:lnTo>
                    <a:pt x="2098650" y="327636"/>
                  </a:lnTo>
                  <a:lnTo>
                    <a:pt x="2095500" y="327000"/>
                  </a:lnTo>
                  <a:cubicBezTo>
                    <a:pt x="2065677" y="327000"/>
                    <a:pt x="2041500" y="351177"/>
                    <a:pt x="2041500" y="381000"/>
                  </a:cubicBezTo>
                  <a:cubicBezTo>
                    <a:pt x="2041500" y="410823"/>
                    <a:pt x="2065677" y="435000"/>
                    <a:pt x="2095500" y="435000"/>
                  </a:cubicBezTo>
                  <a:lnTo>
                    <a:pt x="2098650" y="434364"/>
                  </a:lnTo>
                  <a:lnTo>
                    <a:pt x="2098650" y="518136"/>
                  </a:lnTo>
                  <a:lnTo>
                    <a:pt x="2095500" y="517500"/>
                  </a:lnTo>
                  <a:cubicBezTo>
                    <a:pt x="2065677" y="517500"/>
                    <a:pt x="2041500" y="541677"/>
                    <a:pt x="2041500" y="571500"/>
                  </a:cubicBezTo>
                  <a:cubicBezTo>
                    <a:pt x="2041500" y="601323"/>
                    <a:pt x="2065677" y="625500"/>
                    <a:pt x="2095500" y="625500"/>
                  </a:cubicBezTo>
                  <a:lnTo>
                    <a:pt x="2098650" y="624864"/>
                  </a:lnTo>
                  <a:lnTo>
                    <a:pt x="2098650" y="708636"/>
                  </a:lnTo>
                  <a:lnTo>
                    <a:pt x="2095500" y="708000"/>
                  </a:lnTo>
                  <a:cubicBezTo>
                    <a:pt x="2065677" y="708000"/>
                    <a:pt x="2041500" y="732177"/>
                    <a:pt x="2041500" y="762000"/>
                  </a:cubicBezTo>
                  <a:cubicBezTo>
                    <a:pt x="2041500" y="791823"/>
                    <a:pt x="2065677" y="816000"/>
                    <a:pt x="2095500" y="816000"/>
                  </a:cubicBezTo>
                  <a:lnTo>
                    <a:pt x="2098650" y="815364"/>
                  </a:lnTo>
                  <a:lnTo>
                    <a:pt x="2098650" y="899136"/>
                  </a:lnTo>
                  <a:lnTo>
                    <a:pt x="2095500" y="898500"/>
                  </a:lnTo>
                  <a:cubicBezTo>
                    <a:pt x="2065677" y="898500"/>
                    <a:pt x="2041500" y="922677"/>
                    <a:pt x="2041500" y="952500"/>
                  </a:cubicBezTo>
                  <a:cubicBezTo>
                    <a:pt x="2041500" y="982323"/>
                    <a:pt x="2065677" y="1006500"/>
                    <a:pt x="2095500" y="1006500"/>
                  </a:cubicBezTo>
                  <a:lnTo>
                    <a:pt x="2098650" y="1005864"/>
                  </a:lnTo>
                  <a:lnTo>
                    <a:pt x="2098650" y="1089636"/>
                  </a:lnTo>
                  <a:lnTo>
                    <a:pt x="2095500" y="1089000"/>
                  </a:lnTo>
                  <a:cubicBezTo>
                    <a:pt x="2065677" y="1089000"/>
                    <a:pt x="2041500" y="1113177"/>
                    <a:pt x="2041500" y="1143000"/>
                  </a:cubicBezTo>
                  <a:cubicBezTo>
                    <a:pt x="2041500" y="1172823"/>
                    <a:pt x="2065677" y="1197000"/>
                    <a:pt x="2095500" y="1197000"/>
                  </a:cubicBezTo>
                  <a:lnTo>
                    <a:pt x="2098650" y="1196364"/>
                  </a:lnTo>
                  <a:lnTo>
                    <a:pt x="2098650" y="1280136"/>
                  </a:lnTo>
                  <a:lnTo>
                    <a:pt x="2095500" y="1279500"/>
                  </a:lnTo>
                  <a:cubicBezTo>
                    <a:pt x="2065677" y="1279500"/>
                    <a:pt x="2041500" y="1303677"/>
                    <a:pt x="2041500" y="1333500"/>
                  </a:cubicBezTo>
                  <a:cubicBezTo>
                    <a:pt x="2041500" y="1363323"/>
                    <a:pt x="2065677" y="1387500"/>
                    <a:pt x="2095500" y="1387500"/>
                  </a:cubicBezTo>
                  <a:lnTo>
                    <a:pt x="2098650" y="1386864"/>
                  </a:lnTo>
                  <a:lnTo>
                    <a:pt x="2098650" y="1470636"/>
                  </a:lnTo>
                  <a:lnTo>
                    <a:pt x="2095500" y="1470000"/>
                  </a:lnTo>
                  <a:cubicBezTo>
                    <a:pt x="2065677" y="1470000"/>
                    <a:pt x="2041500" y="1494177"/>
                    <a:pt x="2041500" y="1524000"/>
                  </a:cubicBezTo>
                  <a:cubicBezTo>
                    <a:pt x="2041500" y="1553823"/>
                    <a:pt x="2065677" y="1578000"/>
                    <a:pt x="2095500" y="1578000"/>
                  </a:cubicBezTo>
                  <a:lnTo>
                    <a:pt x="2098650" y="1577364"/>
                  </a:lnTo>
                  <a:lnTo>
                    <a:pt x="2098650" y="1661136"/>
                  </a:lnTo>
                  <a:lnTo>
                    <a:pt x="2095500" y="1660500"/>
                  </a:lnTo>
                  <a:cubicBezTo>
                    <a:pt x="2065677" y="1660500"/>
                    <a:pt x="2041500" y="1684677"/>
                    <a:pt x="2041500" y="1714500"/>
                  </a:cubicBezTo>
                  <a:cubicBezTo>
                    <a:pt x="2041500" y="1744323"/>
                    <a:pt x="2065677" y="1768500"/>
                    <a:pt x="2095500" y="1768500"/>
                  </a:cubicBezTo>
                  <a:lnTo>
                    <a:pt x="2098650" y="1767864"/>
                  </a:lnTo>
                  <a:lnTo>
                    <a:pt x="2098650" y="1851636"/>
                  </a:lnTo>
                  <a:lnTo>
                    <a:pt x="2095500" y="1851000"/>
                  </a:lnTo>
                  <a:cubicBezTo>
                    <a:pt x="2065677" y="1851000"/>
                    <a:pt x="2041500" y="1875177"/>
                    <a:pt x="2041500" y="1905000"/>
                  </a:cubicBezTo>
                  <a:cubicBezTo>
                    <a:pt x="2041500" y="1934823"/>
                    <a:pt x="2065677" y="1959000"/>
                    <a:pt x="2095500" y="1959000"/>
                  </a:cubicBezTo>
                  <a:lnTo>
                    <a:pt x="2098650" y="1958364"/>
                  </a:lnTo>
                  <a:lnTo>
                    <a:pt x="2098650" y="2042136"/>
                  </a:lnTo>
                  <a:lnTo>
                    <a:pt x="2095500" y="2041500"/>
                  </a:lnTo>
                  <a:cubicBezTo>
                    <a:pt x="2065677" y="2041500"/>
                    <a:pt x="2041500" y="2065677"/>
                    <a:pt x="2041500" y="2095500"/>
                  </a:cubicBezTo>
                  <a:lnTo>
                    <a:pt x="2042136" y="2098650"/>
                  </a:lnTo>
                  <a:lnTo>
                    <a:pt x="1958364" y="2098650"/>
                  </a:lnTo>
                  <a:lnTo>
                    <a:pt x="1959000" y="2095500"/>
                  </a:lnTo>
                  <a:cubicBezTo>
                    <a:pt x="1959000" y="2065677"/>
                    <a:pt x="1934823" y="2041500"/>
                    <a:pt x="1905000" y="2041500"/>
                  </a:cubicBezTo>
                  <a:cubicBezTo>
                    <a:pt x="1875177" y="2041500"/>
                    <a:pt x="1851000" y="2065677"/>
                    <a:pt x="1851000" y="2095500"/>
                  </a:cubicBezTo>
                  <a:lnTo>
                    <a:pt x="1851636" y="2098650"/>
                  </a:lnTo>
                  <a:lnTo>
                    <a:pt x="1767864" y="2098650"/>
                  </a:lnTo>
                  <a:lnTo>
                    <a:pt x="1768500" y="2095500"/>
                  </a:lnTo>
                  <a:cubicBezTo>
                    <a:pt x="1768500" y="2065677"/>
                    <a:pt x="1744323" y="2041500"/>
                    <a:pt x="1714500" y="2041500"/>
                  </a:cubicBezTo>
                  <a:cubicBezTo>
                    <a:pt x="1684677" y="2041500"/>
                    <a:pt x="1660500" y="2065677"/>
                    <a:pt x="1660500" y="2095500"/>
                  </a:cubicBezTo>
                  <a:lnTo>
                    <a:pt x="1661136" y="2098650"/>
                  </a:lnTo>
                  <a:lnTo>
                    <a:pt x="1577364" y="2098650"/>
                  </a:lnTo>
                  <a:lnTo>
                    <a:pt x="1578000" y="2095500"/>
                  </a:lnTo>
                  <a:cubicBezTo>
                    <a:pt x="1578000" y="2065677"/>
                    <a:pt x="1553823" y="2041500"/>
                    <a:pt x="1524000" y="2041500"/>
                  </a:cubicBezTo>
                  <a:cubicBezTo>
                    <a:pt x="1494177" y="2041500"/>
                    <a:pt x="1470000" y="2065677"/>
                    <a:pt x="1470000" y="2095500"/>
                  </a:cubicBezTo>
                  <a:lnTo>
                    <a:pt x="1470636" y="2098650"/>
                  </a:lnTo>
                  <a:lnTo>
                    <a:pt x="1386864" y="2098650"/>
                  </a:lnTo>
                  <a:lnTo>
                    <a:pt x="1387500" y="2095500"/>
                  </a:lnTo>
                  <a:cubicBezTo>
                    <a:pt x="1387500" y="2065677"/>
                    <a:pt x="1363323" y="2041500"/>
                    <a:pt x="1333500" y="2041500"/>
                  </a:cubicBezTo>
                  <a:cubicBezTo>
                    <a:pt x="1303677" y="2041500"/>
                    <a:pt x="1279500" y="2065677"/>
                    <a:pt x="1279500" y="2095500"/>
                  </a:cubicBezTo>
                  <a:lnTo>
                    <a:pt x="1280136" y="2098650"/>
                  </a:lnTo>
                  <a:lnTo>
                    <a:pt x="1196364" y="2098650"/>
                  </a:lnTo>
                  <a:lnTo>
                    <a:pt x="1197000" y="2095500"/>
                  </a:lnTo>
                  <a:cubicBezTo>
                    <a:pt x="1197000" y="2065677"/>
                    <a:pt x="1172823" y="2041500"/>
                    <a:pt x="1143000" y="2041500"/>
                  </a:cubicBezTo>
                  <a:cubicBezTo>
                    <a:pt x="1113177" y="2041500"/>
                    <a:pt x="1089000" y="2065677"/>
                    <a:pt x="1089000" y="2095500"/>
                  </a:cubicBezTo>
                  <a:lnTo>
                    <a:pt x="1089636" y="2098650"/>
                  </a:lnTo>
                  <a:lnTo>
                    <a:pt x="1005864" y="2098650"/>
                  </a:lnTo>
                  <a:lnTo>
                    <a:pt x="1006500" y="2095500"/>
                  </a:lnTo>
                  <a:cubicBezTo>
                    <a:pt x="1006500" y="2065677"/>
                    <a:pt x="982323" y="2041500"/>
                    <a:pt x="952500" y="2041500"/>
                  </a:cubicBezTo>
                  <a:cubicBezTo>
                    <a:pt x="922677" y="2041500"/>
                    <a:pt x="898500" y="2065677"/>
                    <a:pt x="898500" y="2095500"/>
                  </a:cubicBezTo>
                  <a:lnTo>
                    <a:pt x="899136" y="2098650"/>
                  </a:lnTo>
                  <a:lnTo>
                    <a:pt x="815364" y="2098650"/>
                  </a:lnTo>
                  <a:lnTo>
                    <a:pt x="816000" y="2095500"/>
                  </a:lnTo>
                  <a:cubicBezTo>
                    <a:pt x="816000" y="2065677"/>
                    <a:pt x="791823" y="2041500"/>
                    <a:pt x="762000" y="2041500"/>
                  </a:cubicBezTo>
                  <a:cubicBezTo>
                    <a:pt x="732177" y="2041500"/>
                    <a:pt x="708000" y="2065677"/>
                    <a:pt x="708000" y="2095500"/>
                  </a:cubicBezTo>
                  <a:lnTo>
                    <a:pt x="708636" y="2098650"/>
                  </a:lnTo>
                  <a:lnTo>
                    <a:pt x="624864" y="2098650"/>
                  </a:lnTo>
                  <a:lnTo>
                    <a:pt x="625500" y="2095500"/>
                  </a:lnTo>
                  <a:cubicBezTo>
                    <a:pt x="625500" y="2065677"/>
                    <a:pt x="601323" y="2041500"/>
                    <a:pt x="571500" y="2041500"/>
                  </a:cubicBezTo>
                  <a:cubicBezTo>
                    <a:pt x="541677" y="2041500"/>
                    <a:pt x="517500" y="2065677"/>
                    <a:pt x="517500" y="2095500"/>
                  </a:cubicBezTo>
                  <a:lnTo>
                    <a:pt x="518136" y="2098650"/>
                  </a:lnTo>
                  <a:lnTo>
                    <a:pt x="434364" y="2098650"/>
                  </a:lnTo>
                  <a:lnTo>
                    <a:pt x="435000" y="2095500"/>
                  </a:lnTo>
                  <a:cubicBezTo>
                    <a:pt x="435000" y="2065677"/>
                    <a:pt x="410823" y="2041500"/>
                    <a:pt x="381000" y="2041500"/>
                  </a:cubicBezTo>
                  <a:cubicBezTo>
                    <a:pt x="351177" y="2041500"/>
                    <a:pt x="327000" y="2065677"/>
                    <a:pt x="327000" y="2095500"/>
                  </a:cubicBezTo>
                  <a:lnTo>
                    <a:pt x="327636" y="2098650"/>
                  </a:lnTo>
                  <a:lnTo>
                    <a:pt x="243864" y="2098650"/>
                  </a:lnTo>
                  <a:lnTo>
                    <a:pt x="244500" y="2095500"/>
                  </a:lnTo>
                  <a:cubicBezTo>
                    <a:pt x="244500" y="2065677"/>
                    <a:pt x="220323" y="2041500"/>
                    <a:pt x="190500" y="2041500"/>
                  </a:cubicBezTo>
                  <a:cubicBezTo>
                    <a:pt x="160677" y="2041500"/>
                    <a:pt x="136500" y="2065677"/>
                    <a:pt x="136500" y="2095500"/>
                  </a:cubicBezTo>
                  <a:lnTo>
                    <a:pt x="137136" y="2098650"/>
                  </a:lnTo>
                  <a:lnTo>
                    <a:pt x="53364" y="2098650"/>
                  </a:lnTo>
                  <a:lnTo>
                    <a:pt x="54000" y="2095500"/>
                  </a:lnTo>
                  <a:cubicBezTo>
                    <a:pt x="54000" y="2065677"/>
                    <a:pt x="29823" y="2041500"/>
                    <a:pt x="0" y="2041500"/>
                  </a:cubicBezTo>
                  <a:lnTo>
                    <a:pt x="0" y="1959000"/>
                  </a:lnTo>
                  <a:cubicBezTo>
                    <a:pt x="29823" y="1959000"/>
                    <a:pt x="54000" y="1934823"/>
                    <a:pt x="54000" y="1905000"/>
                  </a:cubicBezTo>
                  <a:cubicBezTo>
                    <a:pt x="54000" y="1875177"/>
                    <a:pt x="29823" y="1851000"/>
                    <a:pt x="0" y="1851000"/>
                  </a:cubicBezTo>
                  <a:lnTo>
                    <a:pt x="0" y="1768500"/>
                  </a:lnTo>
                  <a:cubicBezTo>
                    <a:pt x="29823" y="1768500"/>
                    <a:pt x="54000" y="1744323"/>
                    <a:pt x="54000" y="1714500"/>
                  </a:cubicBezTo>
                  <a:cubicBezTo>
                    <a:pt x="54000" y="1684677"/>
                    <a:pt x="29823" y="1660500"/>
                    <a:pt x="0" y="1660500"/>
                  </a:cubicBezTo>
                  <a:lnTo>
                    <a:pt x="0" y="1578000"/>
                  </a:lnTo>
                  <a:cubicBezTo>
                    <a:pt x="29823" y="1578000"/>
                    <a:pt x="54000" y="1553823"/>
                    <a:pt x="54000" y="1524000"/>
                  </a:cubicBezTo>
                  <a:cubicBezTo>
                    <a:pt x="54000" y="1494177"/>
                    <a:pt x="29823" y="1470000"/>
                    <a:pt x="0" y="1470000"/>
                  </a:cubicBezTo>
                  <a:lnTo>
                    <a:pt x="0" y="1387500"/>
                  </a:lnTo>
                  <a:cubicBezTo>
                    <a:pt x="29823" y="1387500"/>
                    <a:pt x="54000" y="1363323"/>
                    <a:pt x="54000" y="1333500"/>
                  </a:cubicBezTo>
                  <a:cubicBezTo>
                    <a:pt x="54000" y="1303677"/>
                    <a:pt x="29823" y="1279500"/>
                    <a:pt x="0" y="1279500"/>
                  </a:cubicBezTo>
                  <a:lnTo>
                    <a:pt x="0" y="1197000"/>
                  </a:lnTo>
                  <a:cubicBezTo>
                    <a:pt x="29823" y="1197000"/>
                    <a:pt x="54000" y="1172823"/>
                    <a:pt x="54000" y="1143000"/>
                  </a:cubicBezTo>
                  <a:cubicBezTo>
                    <a:pt x="54000" y="1113177"/>
                    <a:pt x="29823" y="1089000"/>
                    <a:pt x="0" y="1089000"/>
                  </a:cubicBezTo>
                  <a:lnTo>
                    <a:pt x="0" y="1006500"/>
                  </a:lnTo>
                  <a:cubicBezTo>
                    <a:pt x="29823" y="1006500"/>
                    <a:pt x="54000" y="982323"/>
                    <a:pt x="54000" y="952500"/>
                  </a:cubicBezTo>
                  <a:cubicBezTo>
                    <a:pt x="54000" y="922677"/>
                    <a:pt x="29823" y="898500"/>
                    <a:pt x="0" y="898500"/>
                  </a:cubicBezTo>
                  <a:lnTo>
                    <a:pt x="0" y="816000"/>
                  </a:lnTo>
                  <a:cubicBezTo>
                    <a:pt x="29823" y="816000"/>
                    <a:pt x="54000" y="791823"/>
                    <a:pt x="54000" y="762000"/>
                  </a:cubicBezTo>
                  <a:cubicBezTo>
                    <a:pt x="54000" y="732177"/>
                    <a:pt x="29823" y="708000"/>
                    <a:pt x="0" y="708000"/>
                  </a:cubicBezTo>
                  <a:lnTo>
                    <a:pt x="0" y="625500"/>
                  </a:lnTo>
                  <a:cubicBezTo>
                    <a:pt x="29823" y="625500"/>
                    <a:pt x="54000" y="601323"/>
                    <a:pt x="54000" y="571500"/>
                  </a:cubicBezTo>
                  <a:cubicBezTo>
                    <a:pt x="54000" y="541677"/>
                    <a:pt x="29823" y="517500"/>
                    <a:pt x="0" y="517500"/>
                  </a:cubicBezTo>
                  <a:lnTo>
                    <a:pt x="0" y="435000"/>
                  </a:lnTo>
                  <a:cubicBezTo>
                    <a:pt x="29823" y="435000"/>
                    <a:pt x="54000" y="410823"/>
                    <a:pt x="54000" y="381000"/>
                  </a:cubicBezTo>
                  <a:cubicBezTo>
                    <a:pt x="54000" y="351177"/>
                    <a:pt x="29823" y="327000"/>
                    <a:pt x="0" y="327000"/>
                  </a:cubicBezTo>
                  <a:lnTo>
                    <a:pt x="0" y="244500"/>
                  </a:lnTo>
                  <a:cubicBezTo>
                    <a:pt x="29823" y="244500"/>
                    <a:pt x="54000" y="220323"/>
                    <a:pt x="54000" y="190500"/>
                  </a:cubicBezTo>
                  <a:cubicBezTo>
                    <a:pt x="54000" y="160677"/>
                    <a:pt x="29823" y="136500"/>
                    <a:pt x="0" y="136500"/>
                  </a:cubicBezTo>
                  <a:lnTo>
                    <a:pt x="0" y="52718"/>
                  </a:lnTo>
                  <a:lnTo>
                    <a:pt x="6350" y="54000"/>
                  </a:lnTo>
                  <a:cubicBezTo>
                    <a:pt x="36173" y="54000"/>
                    <a:pt x="60350" y="29823"/>
                    <a:pt x="603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2097152" name="图片 17" descr="C:\Users\Administrator\Pictures\搜狗截图18年04月27日1031_4.jpg搜狗截图18年04月27日1031_4"/>
            <p:cNvPicPr/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9439622" y="1008808"/>
              <a:ext cx="1558160" cy="1850940"/>
            </a:xfrm>
            <a:prstGeom prst="rect">
              <a:avLst/>
            </a:prstGeom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48579" name="Freeform 48"/>
          <p:cNvSpPr>
            <a:spLocks noEditPoints="1"/>
          </p:cNvSpPr>
          <p:nvPr/>
        </p:nvSpPr>
        <p:spPr bwMode="auto">
          <a:xfrm>
            <a:off x="920636" y="3388383"/>
            <a:ext cx="288000" cy="288000"/>
          </a:xfrm>
          <a:custGeom>
            <a:avLst/>
            <a:gdLst>
              <a:gd name="T0" fmla="*/ 658 w 1076"/>
              <a:gd name="T1" fmla="*/ 598 h 1053"/>
              <a:gd name="T2" fmla="*/ 819 w 1076"/>
              <a:gd name="T3" fmla="*/ 316 h 1053"/>
              <a:gd name="T4" fmla="*/ 526 w 1076"/>
              <a:gd name="T5" fmla="*/ 0 h 1053"/>
              <a:gd name="T6" fmla="*/ 234 w 1076"/>
              <a:gd name="T7" fmla="*/ 316 h 1053"/>
              <a:gd name="T8" fmla="*/ 395 w 1076"/>
              <a:gd name="T9" fmla="*/ 598 h 1053"/>
              <a:gd name="T10" fmla="*/ 0 w 1076"/>
              <a:gd name="T11" fmla="*/ 1053 h 1053"/>
              <a:gd name="T12" fmla="*/ 1076 w 1076"/>
              <a:gd name="T13" fmla="*/ 1053 h 1053"/>
              <a:gd name="T14" fmla="*/ 658 w 1076"/>
              <a:gd name="T15" fmla="*/ 598 h 1053"/>
              <a:gd name="T16" fmla="*/ 658 w 1076"/>
              <a:gd name="T17" fmla="*/ 598 h 1053"/>
              <a:gd name="T18" fmla="*/ 658 w 1076"/>
              <a:gd name="T19" fmla="*/ 598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6" h="1053">
                <a:moveTo>
                  <a:pt x="658" y="598"/>
                </a:moveTo>
                <a:cubicBezTo>
                  <a:pt x="753" y="546"/>
                  <a:pt x="819" y="439"/>
                  <a:pt x="819" y="316"/>
                </a:cubicBezTo>
                <a:cubicBezTo>
                  <a:pt x="819" y="142"/>
                  <a:pt x="688" y="0"/>
                  <a:pt x="526" y="0"/>
                </a:cubicBezTo>
                <a:cubicBezTo>
                  <a:pt x="364" y="0"/>
                  <a:pt x="234" y="142"/>
                  <a:pt x="234" y="316"/>
                </a:cubicBezTo>
                <a:cubicBezTo>
                  <a:pt x="234" y="439"/>
                  <a:pt x="299" y="546"/>
                  <a:pt x="395" y="598"/>
                </a:cubicBezTo>
                <a:cubicBezTo>
                  <a:pt x="114" y="669"/>
                  <a:pt x="0" y="892"/>
                  <a:pt x="0" y="1053"/>
                </a:cubicBezTo>
                <a:cubicBezTo>
                  <a:pt x="1076" y="1053"/>
                  <a:pt x="1076" y="1053"/>
                  <a:pt x="1076" y="1053"/>
                </a:cubicBezTo>
                <a:cubicBezTo>
                  <a:pt x="1076" y="848"/>
                  <a:pt x="897" y="649"/>
                  <a:pt x="658" y="598"/>
                </a:cubicBezTo>
                <a:close/>
                <a:moveTo>
                  <a:pt x="658" y="598"/>
                </a:moveTo>
                <a:cubicBezTo>
                  <a:pt x="658" y="598"/>
                  <a:pt x="658" y="598"/>
                  <a:pt x="658" y="59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0"/>
          </a:p>
        </p:txBody>
      </p:sp>
      <p:sp>
        <p:nvSpPr>
          <p:cNvPr id="1048580" name="Freeform 190"/>
          <p:cNvSpPr>
            <a:spLocks noEditPoints="1"/>
          </p:cNvSpPr>
          <p:nvPr/>
        </p:nvSpPr>
        <p:spPr bwMode="auto">
          <a:xfrm>
            <a:off x="920637" y="4487019"/>
            <a:ext cx="317500" cy="287020"/>
          </a:xfrm>
          <a:custGeom>
            <a:avLst/>
            <a:gdLst>
              <a:gd name="T0" fmla="*/ 825 w 1382"/>
              <a:gd name="T1" fmla="*/ 117 h 1252"/>
              <a:gd name="T2" fmla="*/ 1366 w 1382"/>
              <a:gd name="T3" fmla="*/ 652 h 1252"/>
              <a:gd name="T4" fmla="*/ 1375 w 1382"/>
              <a:gd name="T5" fmla="*/ 701 h 1252"/>
              <a:gd name="T6" fmla="*/ 1334 w 1382"/>
              <a:gd name="T7" fmla="*/ 728 h 1252"/>
              <a:gd name="T8" fmla="*/ 1185 w 1382"/>
              <a:gd name="T9" fmla="*/ 728 h 1252"/>
              <a:gd name="T10" fmla="*/ 1185 w 1382"/>
              <a:gd name="T11" fmla="*/ 1103 h 1252"/>
              <a:gd name="T12" fmla="*/ 1141 w 1382"/>
              <a:gd name="T13" fmla="*/ 1215 h 1252"/>
              <a:gd name="T14" fmla="*/ 1035 w 1382"/>
              <a:gd name="T15" fmla="*/ 1252 h 1252"/>
              <a:gd name="T16" fmla="*/ 943 w 1382"/>
              <a:gd name="T17" fmla="*/ 1252 h 1252"/>
              <a:gd name="T18" fmla="*/ 898 w 1382"/>
              <a:gd name="T19" fmla="*/ 1208 h 1252"/>
              <a:gd name="T20" fmla="*/ 898 w 1382"/>
              <a:gd name="T21" fmla="*/ 897 h 1252"/>
              <a:gd name="T22" fmla="*/ 690 w 1382"/>
              <a:gd name="T23" fmla="*/ 897 h 1252"/>
              <a:gd name="T24" fmla="*/ 690 w 1382"/>
              <a:gd name="T25" fmla="*/ 1208 h 1252"/>
              <a:gd name="T26" fmla="*/ 645 w 1382"/>
              <a:gd name="T27" fmla="*/ 1252 h 1252"/>
              <a:gd name="T28" fmla="*/ 341 w 1382"/>
              <a:gd name="T29" fmla="*/ 1252 h 1252"/>
              <a:gd name="T30" fmla="*/ 241 w 1382"/>
              <a:gd name="T31" fmla="*/ 1216 h 1252"/>
              <a:gd name="T32" fmla="*/ 198 w 1382"/>
              <a:gd name="T33" fmla="*/ 1103 h 1252"/>
              <a:gd name="T34" fmla="*/ 198 w 1382"/>
              <a:gd name="T35" fmla="*/ 728 h 1252"/>
              <a:gd name="T36" fmla="*/ 49 w 1382"/>
              <a:gd name="T37" fmla="*/ 728 h 1252"/>
              <a:gd name="T38" fmla="*/ 7 w 1382"/>
              <a:gd name="T39" fmla="*/ 701 h 1252"/>
              <a:gd name="T40" fmla="*/ 17 w 1382"/>
              <a:gd name="T41" fmla="*/ 652 h 1252"/>
              <a:gd name="T42" fmla="*/ 584 w 1382"/>
              <a:gd name="T43" fmla="*/ 93 h 1252"/>
              <a:gd name="T44" fmla="*/ 825 w 1382"/>
              <a:gd name="T45" fmla="*/ 117 h 1252"/>
              <a:gd name="T46" fmla="*/ 825 w 1382"/>
              <a:gd name="T47" fmla="*/ 117 h 1252"/>
              <a:gd name="T48" fmla="*/ 825 w 1382"/>
              <a:gd name="T49" fmla="*/ 11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82" h="1252">
                <a:moveTo>
                  <a:pt x="825" y="117"/>
                </a:moveTo>
                <a:cubicBezTo>
                  <a:pt x="1366" y="652"/>
                  <a:pt x="1366" y="652"/>
                  <a:pt x="1366" y="652"/>
                </a:cubicBezTo>
                <a:cubicBezTo>
                  <a:pt x="1378" y="665"/>
                  <a:pt x="1382" y="684"/>
                  <a:pt x="1375" y="701"/>
                </a:cubicBezTo>
                <a:cubicBezTo>
                  <a:pt x="1368" y="717"/>
                  <a:pt x="1352" y="728"/>
                  <a:pt x="1334" y="728"/>
                </a:cubicBezTo>
                <a:cubicBezTo>
                  <a:pt x="1185" y="728"/>
                  <a:pt x="1185" y="728"/>
                  <a:pt x="1185" y="728"/>
                </a:cubicBezTo>
                <a:cubicBezTo>
                  <a:pt x="1185" y="1103"/>
                  <a:pt x="1185" y="1103"/>
                  <a:pt x="1185" y="1103"/>
                </a:cubicBezTo>
                <a:cubicBezTo>
                  <a:pt x="1185" y="1162"/>
                  <a:pt x="1161" y="1196"/>
                  <a:pt x="1141" y="1215"/>
                </a:cubicBezTo>
                <a:cubicBezTo>
                  <a:pt x="1104" y="1248"/>
                  <a:pt x="1056" y="1252"/>
                  <a:pt x="1035" y="1252"/>
                </a:cubicBezTo>
                <a:cubicBezTo>
                  <a:pt x="1032" y="1252"/>
                  <a:pt x="943" y="1252"/>
                  <a:pt x="943" y="1252"/>
                </a:cubicBezTo>
                <a:cubicBezTo>
                  <a:pt x="918" y="1252"/>
                  <a:pt x="898" y="1232"/>
                  <a:pt x="898" y="1208"/>
                </a:cubicBezTo>
                <a:cubicBezTo>
                  <a:pt x="898" y="897"/>
                  <a:pt x="898" y="897"/>
                  <a:pt x="898" y="897"/>
                </a:cubicBezTo>
                <a:cubicBezTo>
                  <a:pt x="690" y="897"/>
                  <a:pt x="690" y="897"/>
                  <a:pt x="690" y="897"/>
                </a:cubicBezTo>
                <a:cubicBezTo>
                  <a:pt x="690" y="1208"/>
                  <a:pt x="690" y="1208"/>
                  <a:pt x="690" y="1208"/>
                </a:cubicBezTo>
                <a:cubicBezTo>
                  <a:pt x="690" y="1232"/>
                  <a:pt x="669" y="1252"/>
                  <a:pt x="645" y="1252"/>
                </a:cubicBezTo>
                <a:cubicBezTo>
                  <a:pt x="341" y="1252"/>
                  <a:pt x="341" y="1252"/>
                  <a:pt x="341" y="1252"/>
                </a:cubicBezTo>
                <a:cubicBezTo>
                  <a:pt x="330" y="1252"/>
                  <a:pt x="280" y="1252"/>
                  <a:pt x="241" y="1216"/>
                </a:cubicBezTo>
                <a:cubicBezTo>
                  <a:pt x="221" y="1197"/>
                  <a:pt x="198" y="1163"/>
                  <a:pt x="198" y="1103"/>
                </a:cubicBezTo>
                <a:cubicBezTo>
                  <a:pt x="198" y="728"/>
                  <a:pt x="198" y="728"/>
                  <a:pt x="198" y="728"/>
                </a:cubicBezTo>
                <a:cubicBezTo>
                  <a:pt x="49" y="728"/>
                  <a:pt x="49" y="728"/>
                  <a:pt x="49" y="728"/>
                </a:cubicBezTo>
                <a:cubicBezTo>
                  <a:pt x="31" y="728"/>
                  <a:pt x="14" y="717"/>
                  <a:pt x="7" y="701"/>
                </a:cubicBezTo>
                <a:cubicBezTo>
                  <a:pt x="0" y="684"/>
                  <a:pt x="4" y="665"/>
                  <a:pt x="17" y="652"/>
                </a:cubicBezTo>
                <a:cubicBezTo>
                  <a:pt x="584" y="93"/>
                  <a:pt x="584" y="93"/>
                  <a:pt x="584" y="93"/>
                </a:cubicBezTo>
                <a:cubicBezTo>
                  <a:pt x="679" y="0"/>
                  <a:pt x="724" y="13"/>
                  <a:pt x="825" y="117"/>
                </a:cubicBezTo>
                <a:close/>
                <a:moveTo>
                  <a:pt x="825" y="117"/>
                </a:moveTo>
                <a:cubicBezTo>
                  <a:pt x="825" y="117"/>
                  <a:pt x="825" y="117"/>
                  <a:pt x="825" y="11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0"/>
          </a:p>
        </p:txBody>
      </p:sp>
      <p:sp>
        <p:nvSpPr>
          <p:cNvPr id="1048581" name="Freeform 288"/>
          <p:cNvSpPr>
            <a:spLocks noEditPoints="1"/>
          </p:cNvSpPr>
          <p:nvPr/>
        </p:nvSpPr>
        <p:spPr bwMode="auto">
          <a:xfrm>
            <a:off x="878042" y="3881410"/>
            <a:ext cx="360000" cy="360000"/>
          </a:xfrm>
          <a:custGeom>
            <a:avLst/>
            <a:gdLst>
              <a:gd name="T0" fmla="*/ 714 w 1429"/>
              <a:gd name="T1" fmla="*/ 1429 h 1429"/>
              <a:gd name="T2" fmla="*/ 0 w 1429"/>
              <a:gd name="T3" fmla="*/ 714 h 1429"/>
              <a:gd name="T4" fmla="*/ 714 w 1429"/>
              <a:gd name="T5" fmla="*/ 0 h 1429"/>
              <a:gd name="T6" fmla="*/ 1429 w 1429"/>
              <a:gd name="T7" fmla="*/ 714 h 1429"/>
              <a:gd name="T8" fmla="*/ 714 w 1429"/>
              <a:gd name="T9" fmla="*/ 1429 h 1429"/>
              <a:gd name="T10" fmla="*/ 714 w 1429"/>
              <a:gd name="T11" fmla="*/ 45 h 1429"/>
              <a:gd name="T12" fmla="*/ 45 w 1429"/>
              <a:gd name="T13" fmla="*/ 714 h 1429"/>
              <a:gd name="T14" fmla="*/ 714 w 1429"/>
              <a:gd name="T15" fmla="*/ 1384 h 1429"/>
              <a:gd name="T16" fmla="*/ 1384 w 1429"/>
              <a:gd name="T17" fmla="*/ 714 h 1429"/>
              <a:gd name="T18" fmla="*/ 714 w 1429"/>
              <a:gd name="T19" fmla="*/ 45 h 1429"/>
              <a:gd name="T20" fmla="*/ 982 w 1429"/>
              <a:gd name="T21" fmla="*/ 1116 h 1429"/>
              <a:gd name="T22" fmla="*/ 447 w 1429"/>
              <a:gd name="T23" fmla="*/ 1116 h 1429"/>
              <a:gd name="T24" fmla="*/ 357 w 1429"/>
              <a:gd name="T25" fmla="*/ 1027 h 1429"/>
              <a:gd name="T26" fmla="*/ 357 w 1429"/>
              <a:gd name="T27" fmla="*/ 402 h 1429"/>
              <a:gd name="T28" fmla="*/ 447 w 1429"/>
              <a:gd name="T29" fmla="*/ 313 h 1429"/>
              <a:gd name="T30" fmla="*/ 982 w 1429"/>
              <a:gd name="T31" fmla="*/ 313 h 1429"/>
              <a:gd name="T32" fmla="*/ 1072 w 1429"/>
              <a:gd name="T33" fmla="*/ 402 h 1429"/>
              <a:gd name="T34" fmla="*/ 1072 w 1429"/>
              <a:gd name="T35" fmla="*/ 1027 h 1429"/>
              <a:gd name="T36" fmla="*/ 982 w 1429"/>
              <a:gd name="T37" fmla="*/ 1116 h 1429"/>
              <a:gd name="T38" fmla="*/ 580 w 1429"/>
              <a:gd name="T39" fmla="*/ 491 h 1429"/>
              <a:gd name="T40" fmla="*/ 491 w 1429"/>
              <a:gd name="T41" fmla="*/ 491 h 1429"/>
              <a:gd name="T42" fmla="*/ 491 w 1429"/>
              <a:gd name="T43" fmla="*/ 580 h 1429"/>
              <a:gd name="T44" fmla="*/ 580 w 1429"/>
              <a:gd name="T45" fmla="*/ 580 h 1429"/>
              <a:gd name="T46" fmla="*/ 580 w 1429"/>
              <a:gd name="T47" fmla="*/ 491 h 1429"/>
              <a:gd name="T48" fmla="*/ 580 w 1429"/>
              <a:gd name="T49" fmla="*/ 670 h 1429"/>
              <a:gd name="T50" fmla="*/ 491 w 1429"/>
              <a:gd name="T51" fmla="*/ 670 h 1429"/>
              <a:gd name="T52" fmla="*/ 491 w 1429"/>
              <a:gd name="T53" fmla="*/ 759 h 1429"/>
              <a:gd name="T54" fmla="*/ 580 w 1429"/>
              <a:gd name="T55" fmla="*/ 759 h 1429"/>
              <a:gd name="T56" fmla="*/ 580 w 1429"/>
              <a:gd name="T57" fmla="*/ 670 h 1429"/>
              <a:gd name="T58" fmla="*/ 580 w 1429"/>
              <a:gd name="T59" fmla="*/ 848 h 1429"/>
              <a:gd name="T60" fmla="*/ 491 w 1429"/>
              <a:gd name="T61" fmla="*/ 848 h 1429"/>
              <a:gd name="T62" fmla="*/ 491 w 1429"/>
              <a:gd name="T63" fmla="*/ 938 h 1429"/>
              <a:gd name="T64" fmla="*/ 580 w 1429"/>
              <a:gd name="T65" fmla="*/ 938 h 1429"/>
              <a:gd name="T66" fmla="*/ 580 w 1429"/>
              <a:gd name="T67" fmla="*/ 848 h 1429"/>
              <a:gd name="T68" fmla="*/ 938 w 1429"/>
              <a:gd name="T69" fmla="*/ 491 h 1429"/>
              <a:gd name="T70" fmla="*/ 625 w 1429"/>
              <a:gd name="T71" fmla="*/ 491 h 1429"/>
              <a:gd name="T72" fmla="*/ 625 w 1429"/>
              <a:gd name="T73" fmla="*/ 580 h 1429"/>
              <a:gd name="T74" fmla="*/ 938 w 1429"/>
              <a:gd name="T75" fmla="*/ 580 h 1429"/>
              <a:gd name="T76" fmla="*/ 938 w 1429"/>
              <a:gd name="T77" fmla="*/ 491 h 1429"/>
              <a:gd name="T78" fmla="*/ 938 w 1429"/>
              <a:gd name="T79" fmla="*/ 670 h 1429"/>
              <a:gd name="T80" fmla="*/ 625 w 1429"/>
              <a:gd name="T81" fmla="*/ 670 h 1429"/>
              <a:gd name="T82" fmla="*/ 625 w 1429"/>
              <a:gd name="T83" fmla="*/ 759 h 1429"/>
              <a:gd name="T84" fmla="*/ 938 w 1429"/>
              <a:gd name="T85" fmla="*/ 759 h 1429"/>
              <a:gd name="T86" fmla="*/ 938 w 1429"/>
              <a:gd name="T87" fmla="*/ 670 h 1429"/>
              <a:gd name="T88" fmla="*/ 938 w 1429"/>
              <a:gd name="T89" fmla="*/ 848 h 1429"/>
              <a:gd name="T90" fmla="*/ 625 w 1429"/>
              <a:gd name="T91" fmla="*/ 848 h 1429"/>
              <a:gd name="T92" fmla="*/ 625 w 1429"/>
              <a:gd name="T93" fmla="*/ 938 h 1429"/>
              <a:gd name="T94" fmla="*/ 938 w 1429"/>
              <a:gd name="T95" fmla="*/ 938 h 1429"/>
              <a:gd name="T96" fmla="*/ 938 w 1429"/>
              <a:gd name="T97" fmla="*/ 848 h 1429"/>
              <a:gd name="T98" fmla="*/ 938 w 1429"/>
              <a:gd name="T99" fmla="*/ 848 h 1429"/>
              <a:gd name="T100" fmla="*/ 938 w 1429"/>
              <a:gd name="T101" fmla="*/ 848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29" h="1429">
                <a:moveTo>
                  <a:pt x="714" y="1429"/>
                </a:moveTo>
                <a:cubicBezTo>
                  <a:pt x="320" y="1429"/>
                  <a:pt x="0" y="1109"/>
                  <a:pt x="0" y="714"/>
                </a:cubicBezTo>
                <a:cubicBezTo>
                  <a:pt x="0" y="320"/>
                  <a:pt x="320" y="0"/>
                  <a:pt x="714" y="0"/>
                </a:cubicBezTo>
                <a:cubicBezTo>
                  <a:pt x="1109" y="0"/>
                  <a:pt x="1429" y="320"/>
                  <a:pt x="1429" y="714"/>
                </a:cubicBezTo>
                <a:cubicBezTo>
                  <a:pt x="1429" y="1109"/>
                  <a:pt x="1109" y="1429"/>
                  <a:pt x="714" y="1429"/>
                </a:cubicBezTo>
                <a:close/>
                <a:moveTo>
                  <a:pt x="714" y="45"/>
                </a:moveTo>
                <a:cubicBezTo>
                  <a:pt x="345" y="45"/>
                  <a:pt x="45" y="345"/>
                  <a:pt x="45" y="714"/>
                </a:cubicBezTo>
                <a:cubicBezTo>
                  <a:pt x="45" y="1084"/>
                  <a:pt x="345" y="1384"/>
                  <a:pt x="714" y="1384"/>
                </a:cubicBezTo>
                <a:cubicBezTo>
                  <a:pt x="1084" y="1384"/>
                  <a:pt x="1384" y="1084"/>
                  <a:pt x="1384" y="714"/>
                </a:cubicBezTo>
                <a:cubicBezTo>
                  <a:pt x="1384" y="345"/>
                  <a:pt x="1084" y="45"/>
                  <a:pt x="714" y="45"/>
                </a:cubicBezTo>
                <a:close/>
                <a:moveTo>
                  <a:pt x="982" y="1116"/>
                </a:moveTo>
                <a:cubicBezTo>
                  <a:pt x="447" y="1116"/>
                  <a:pt x="447" y="1116"/>
                  <a:pt x="447" y="1116"/>
                </a:cubicBezTo>
                <a:cubicBezTo>
                  <a:pt x="397" y="1116"/>
                  <a:pt x="357" y="1076"/>
                  <a:pt x="357" y="1027"/>
                </a:cubicBezTo>
                <a:cubicBezTo>
                  <a:pt x="357" y="402"/>
                  <a:pt x="357" y="402"/>
                  <a:pt x="357" y="402"/>
                </a:cubicBezTo>
                <a:cubicBezTo>
                  <a:pt x="357" y="353"/>
                  <a:pt x="397" y="313"/>
                  <a:pt x="447" y="313"/>
                </a:cubicBezTo>
                <a:cubicBezTo>
                  <a:pt x="982" y="313"/>
                  <a:pt x="982" y="313"/>
                  <a:pt x="982" y="313"/>
                </a:cubicBezTo>
                <a:cubicBezTo>
                  <a:pt x="1032" y="313"/>
                  <a:pt x="1072" y="353"/>
                  <a:pt x="1072" y="402"/>
                </a:cubicBezTo>
                <a:cubicBezTo>
                  <a:pt x="1072" y="1027"/>
                  <a:pt x="1072" y="1027"/>
                  <a:pt x="1072" y="1027"/>
                </a:cubicBezTo>
                <a:cubicBezTo>
                  <a:pt x="1072" y="1076"/>
                  <a:pt x="1032" y="1116"/>
                  <a:pt x="982" y="1116"/>
                </a:cubicBezTo>
                <a:close/>
                <a:moveTo>
                  <a:pt x="580" y="491"/>
                </a:moveTo>
                <a:cubicBezTo>
                  <a:pt x="491" y="491"/>
                  <a:pt x="491" y="491"/>
                  <a:pt x="491" y="491"/>
                </a:cubicBezTo>
                <a:cubicBezTo>
                  <a:pt x="491" y="580"/>
                  <a:pt x="491" y="580"/>
                  <a:pt x="491" y="580"/>
                </a:cubicBezTo>
                <a:cubicBezTo>
                  <a:pt x="580" y="580"/>
                  <a:pt x="580" y="580"/>
                  <a:pt x="580" y="580"/>
                </a:cubicBezTo>
                <a:lnTo>
                  <a:pt x="580" y="491"/>
                </a:lnTo>
                <a:close/>
                <a:moveTo>
                  <a:pt x="580" y="670"/>
                </a:moveTo>
                <a:cubicBezTo>
                  <a:pt x="491" y="670"/>
                  <a:pt x="491" y="670"/>
                  <a:pt x="491" y="670"/>
                </a:cubicBezTo>
                <a:cubicBezTo>
                  <a:pt x="491" y="759"/>
                  <a:pt x="491" y="759"/>
                  <a:pt x="491" y="759"/>
                </a:cubicBezTo>
                <a:cubicBezTo>
                  <a:pt x="580" y="759"/>
                  <a:pt x="580" y="759"/>
                  <a:pt x="580" y="759"/>
                </a:cubicBezTo>
                <a:lnTo>
                  <a:pt x="580" y="670"/>
                </a:lnTo>
                <a:close/>
                <a:moveTo>
                  <a:pt x="580" y="848"/>
                </a:moveTo>
                <a:cubicBezTo>
                  <a:pt x="491" y="848"/>
                  <a:pt x="491" y="848"/>
                  <a:pt x="491" y="848"/>
                </a:cubicBezTo>
                <a:cubicBezTo>
                  <a:pt x="491" y="938"/>
                  <a:pt x="491" y="938"/>
                  <a:pt x="491" y="938"/>
                </a:cubicBezTo>
                <a:cubicBezTo>
                  <a:pt x="580" y="938"/>
                  <a:pt x="580" y="938"/>
                  <a:pt x="580" y="938"/>
                </a:cubicBezTo>
                <a:lnTo>
                  <a:pt x="580" y="848"/>
                </a:lnTo>
                <a:close/>
                <a:moveTo>
                  <a:pt x="938" y="491"/>
                </a:moveTo>
                <a:cubicBezTo>
                  <a:pt x="625" y="491"/>
                  <a:pt x="625" y="491"/>
                  <a:pt x="625" y="491"/>
                </a:cubicBezTo>
                <a:cubicBezTo>
                  <a:pt x="625" y="580"/>
                  <a:pt x="625" y="580"/>
                  <a:pt x="625" y="580"/>
                </a:cubicBezTo>
                <a:cubicBezTo>
                  <a:pt x="938" y="580"/>
                  <a:pt x="938" y="580"/>
                  <a:pt x="938" y="580"/>
                </a:cubicBezTo>
                <a:lnTo>
                  <a:pt x="938" y="491"/>
                </a:lnTo>
                <a:close/>
                <a:moveTo>
                  <a:pt x="938" y="670"/>
                </a:moveTo>
                <a:cubicBezTo>
                  <a:pt x="625" y="670"/>
                  <a:pt x="625" y="670"/>
                  <a:pt x="625" y="670"/>
                </a:cubicBezTo>
                <a:cubicBezTo>
                  <a:pt x="625" y="759"/>
                  <a:pt x="625" y="759"/>
                  <a:pt x="625" y="759"/>
                </a:cubicBezTo>
                <a:cubicBezTo>
                  <a:pt x="938" y="759"/>
                  <a:pt x="938" y="759"/>
                  <a:pt x="938" y="759"/>
                </a:cubicBezTo>
                <a:lnTo>
                  <a:pt x="938" y="670"/>
                </a:lnTo>
                <a:close/>
                <a:moveTo>
                  <a:pt x="938" y="848"/>
                </a:moveTo>
                <a:cubicBezTo>
                  <a:pt x="625" y="848"/>
                  <a:pt x="625" y="848"/>
                  <a:pt x="625" y="848"/>
                </a:cubicBezTo>
                <a:cubicBezTo>
                  <a:pt x="625" y="938"/>
                  <a:pt x="625" y="938"/>
                  <a:pt x="625" y="938"/>
                </a:cubicBezTo>
                <a:cubicBezTo>
                  <a:pt x="938" y="938"/>
                  <a:pt x="938" y="938"/>
                  <a:pt x="938" y="938"/>
                </a:cubicBezTo>
                <a:lnTo>
                  <a:pt x="938" y="848"/>
                </a:lnTo>
                <a:close/>
                <a:moveTo>
                  <a:pt x="938" y="848"/>
                </a:moveTo>
                <a:cubicBezTo>
                  <a:pt x="938" y="848"/>
                  <a:pt x="938" y="848"/>
                  <a:pt x="938" y="848"/>
                </a:cubicBezTo>
              </a:path>
            </a:pathLst>
          </a:custGeom>
          <a:solidFill>
            <a:schemeClr val="accent1"/>
          </a:solidFill>
          <a:ln w="12700" cmpd="sng">
            <a:noFill/>
            <a:prstDash val="solid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0"/>
          </a:p>
        </p:txBody>
      </p:sp>
      <p:sp>
        <p:nvSpPr>
          <p:cNvPr id="1048582" name="Freeform 48"/>
          <p:cNvSpPr>
            <a:spLocks noEditPoints="1"/>
          </p:cNvSpPr>
          <p:nvPr/>
        </p:nvSpPr>
        <p:spPr bwMode="auto">
          <a:xfrm>
            <a:off x="858406" y="5044463"/>
            <a:ext cx="288000" cy="288000"/>
          </a:xfrm>
          <a:custGeom>
            <a:avLst/>
            <a:gdLst>
              <a:gd name="T0" fmla="*/ 658 w 1076"/>
              <a:gd name="T1" fmla="*/ 598 h 1053"/>
              <a:gd name="T2" fmla="*/ 819 w 1076"/>
              <a:gd name="T3" fmla="*/ 316 h 1053"/>
              <a:gd name="T4" fmla="*/ 526 w 1076"/>
              <a:gd name="T5" fmla="*/ 0 h 1053"/>
              <a:gd name="T6" fmla="*/ 234 w 1076"/>
              <a:gd name="T7" fmla="*/ 316 h 1053"/>
              <a:gd name="T8" fmla="*/ 395 w 1076"/>
              <a:gd name="T9" fmla="*/ 598 h 1053"/>
              <a:gd name="T10" fmla="*/ 0 w 1076"/>
              <a:gd name="T11" fmla="*/ 1053 h 1053"/>
              <a:gd name="T12" fmla="*/ 1076 w 1076"/>
              <a:gd name="T13" fmla="*/ 1053 h 1053"/>
              <a:gd name="T14" fmla="*/ 658 w 1076"/>
              <a:gd name="T15" fmla="*/ 598 h 1053"/>
              <a:gd name="T16" fmla="*/ 658 w 1076"/>
              <a:gd name="T17" fmla="*/ 598 h 1053"/>
              <a:gd name="T18" fmla="*/ 658 w 1076"/>
              <a:gd name="T19" fmla="*/ 598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6" h="1053">
                <a:moveTo>
                  <a:pt x="658" y="598"/>
                </a:moveTo>
                <a:cubicBezTo>
                  <a:pt x="753" y="546"/>
                  <a:pt x="819" y="439"/>
                  <a:pt x="819" y="316"/>
                </a:cubicBezTo>
                <a:cubicBezTo>
                  <a:pt x="819" y="142"/>
                  <a:pt x="688" y="0"/>
                  <a:pt x="526" y="0"/>
                </a:cubicBezTo>
                <a:cubicBezTo>
                  <a:pt x="364" y="0"/>
                  <a:pt x="234" y="142"/>
                  <a:pt x="234" y="316"/>
                </a:cubicBezTo>
                <a:cubicBezTo>
                  <a:pt x="234" y="439"/>
                  <a:pt x="299" y="546"/>
                  <a:pt x="395" y="598"/>
                </a:cubicBezTo>
                <a:cubicBezTo>
                  <a:pt x="114" y="669"/>
                  <a:pt x="0" y="892"/>
                  <a:pt x="0" y="1053"/>
                </a:cubicBezTo>
                <a:cubicBezTo>
                  <a:pt x="1076" y="1053"/>
                  <a:pt x="1076" y="1053"/>
                  <a:pt x="1076" y="1053"/>
                </a:cubicBezTo>
                <a:cubicBezTo>
                  <a:pt x="1076" y="848"/>
                  <a:pt x="897" y="649"/>
                  <a:pt x="658" y="598"/>
                </a:cubicBezTo>
                <a:close/>
                <a:moveTo>
                  <a:pt x="658" y="598"/>
                </a:moveTo>
                <a:cubicBezTo>
                  <a:pt x="658" y="598"/>
                  <a:pt x="658" y="598"/>
                  <a:pt x="658" y="59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0"/>
          </a:p>
        </p:txBody>
      </p:sp>
      <p:sp>
        <p:nvSpPr>
          <p:cNvPr id="1048583" name="Freeform 48"/>
          <p:cNvSpPr>
            <a:spLocks noEditPoints="1"/>
          </p:cNvSpPr>
          <p:nvPr/>
        </p:nvSpPr>
        <p:spPr bwMode="auto">
          <a:xfrm>
            <a:off x="995566" y="5044463"/>
            <a:ext cx="288000" cy="288000"/>
          </a:xfrm>
          <a:custGeom>
            <a:avLst/>
            <a:gdLst>
              <a:gd name="T0" fmla="*/ 658 w 1076"/>
              <a:gd name="T1" fmla="*/ 598 h 1053"/>
              <a:gd name="T2" fmla="*/ 819 w 1076"/>
              <a:gd name="T3" fmla="*/ 316 h 1053"/>
              <a:gd name="T4" fmla="*/ 526 w 1076"/>
              <a:gd name="T5" fmla="*/ 0 h 1053"/>
              <a:gd name="T6" fmla="*/ 234 w 1076"/>
              <a:gd name="T7" fmla="*/ 316 h 1053"/>
              <a:gd name="T8" fmla="*/ 395 w 1076"/>
              <a:gd name="T9" fmla="*/ 598 h 1053"/>
              <a:gd name="T10" fmla="*/ 0 w 1076"/>
              <a:gd name="T11" fmla="*/ 1053 h 1053"/>
              <a:gd name="T12" fmla="*/ 1076 w 1076"/>
              <a:gd name="T13" fmla="*/ 1053 h 1053"/>
              <a:gd name="T14" fmla="*/ 658 w 1076"/>
              <a:gd name="T15" fmla="*/ 598 h 1053"/>
              <a:gd name="T16" fmla="*/ 658 w 1076"/>
              <a:gd name="T17" fmla="*/ 598 h 1053"/>
              <a:gd name="T18" fmla="*/ 658 w 1076"/>
              <a:gd name="T19" fmla="*/ 598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6" h="1053">
                <a:moveTo>
                  <a:pt x="658" y="598"/>
                </a:moveTo>
                <a:cubicBezTo>
                  <a:pt x="753" y="546"/>
                  <a:pt x="819" y="439"/>
                  <a:pt x="819" y="316"/>
                </a:cubicBezTo>
                <a:cubicBezTo>
                  <a:pt x="819" y="142"/>
                  <a:pt x="688" y="0"/>
                  <a:pt x="526" y="0"/>
                </a:cubicBezTo>
                <a:cubicBezTo>
                  <a:pt x="364" y="0"/>
                  <a:pt x="234" y="142"/>
                  <a:pt x="234" y="316"/>
                </a:cubicBezTo>
                <a:cubicBezTo>
                  <a:pt x="234" y="439"/>
                  <a:pt x="299" y="546"/>
                  <a:pt x="395" y="598"/>
                </a:cubicBezTo>
                <a:cubicBezTo>
                  <a:pt x="114" y="669"/>
                  <a:pt x="0" y="892"/>
                  <a:pt x="0" y="1053"/>
                </a:cubicBezTo>
                <a:cubicBezTo>
                  <a:pt x="1076" y="1053"/>
                  <a:pt x="1076" y="1053"/>
                  <a:pt x="1076" y="1053"/>
                </a:cubicBezTo>
                <a:cubicBezTo>
                  <a:pt x="1076" y="848"/>
                  <a:pt x="897" y="649"/>
                  <a:pt x="658" y="598"/>
                </a:cubicBezTo>
                <a:close/>
                <a:moveTo>
                  <a:pt x="658" y="598"/>
                </a:moveTo>
                <a:cubicBezTo>
                  <a:pt x="658" y="598"/>
                  <a:pt x="658" y="598"/>
                  <a:pt x="658" y="59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0"/>
          </a:p>
        </p:txBody>
      </p:sp>
      <p:pic>
        <p:nvPicPr>
          <p:cNvPr id="17" name="图片 24">
            <a:extLst>
              <a:ext uri="{FF2B5EF4-FFF2-40B4-BE49-F238E27FC236}">
                <a16:creationId xmlns:a16="http://schemas.microsoft.com/office/drawing/2014/main" xmlns="" id="{DDCB3704-9460-493B-8BB1-75711A657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164195" y="-29606"/>
            <a:ext cx="979805" cy="946785"/>
          </a:xfrm>
          <a:prstGeom prst="rect">
            <a:avLst/>
          </a:prstGeom>
        </p:spPr>
      </p:pic>
      <p:pic>
        <p:nvPicPr>
          <p:cNvPr id="20" name="图片 27">
            <a:extLst>
              <a:ext uri="{FF2B5EF4-FFF2-40B4-BE49-F238E27FC236}">
                <a16:creationId xmlns:a16="http://schemas.microsoft.com/office/drawing/2014/main" xmlns="" id="{E4A37224-46DD-4D19-98F5-E00F0AE7F3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-22860" y="5904150"/>
            <a:ext cx="1045845" cy="101028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9"/>
          <p:cNvGrpSpPr/>
          <p:nvPr/>
        </p:nvGrpSpPr>
        <p:grpSpPr>
          <a:xfrm>
            <a:off x="858679" y="3776186"/>
            <a:ext cx="7475220" cy="1685925"/>
            <a:chOff x="872331" y="1962150"/>
            <a:chExt cx="5305820" cy="1627552"/>
          </a:xfrm>
        </p:grpSpPr>
        <p:cxnSp>
          <p:nvCxnSpPr>
            <p:cNvPr id="3145732" name="直接连接符 10"/>
            <p:cNvCxnSpPr/>
            <p:nvPr/>
          </p:nvCxnSpPr>
          <p:spPr>
            <a:xfrm>
              <a:off x="872331" y="1962150"/>
              <a:ext cx="530582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直接连接符 11"/>
            <p:cNvCxnSpPr/>
            <p:nvPr/>
          </p:nvCxnSpPr>
          <p:spPr>
            <a:xfrm>
              <a:off x="872331" y="2512219"/>
              <a:ext cx="530582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4" name="直接连接符 12"/>
            <p:cNvCxnSpPr/>
            <p:nvPr/>
          </p:nvCxnSpPr>
          <p:spPr>
            <a:xfrm>
              <a:off x="872331" y="3062287"/>
              <a:ext cx="530582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直接连接符 13"/>
            <p:cNvCxnSpPr/>
            <p:nvPr/>
          </p:nvCxnSpPr>
          <p:spPr>
            <a:xfrm>
              <a:off x="872331" y="3589702"/>
              <a:ext cx="530582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84" name="文本框 15"/>
          <p:cNvSpPr txBox="1"/>
          <p:nvPr/>
        </p:nvSpPr>
        <p:spPr>
          <a:xfrm>
            <a:off x="751902" y="1408483"/>
            <a:ext cx="376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主要经历</a:t>
            </a:r>
          </a:p>
        </p:txBody>
      </p:sp>
      <p:sp>
        <p:nvSpPr>
          <p:cNvPr id="1048585" name="文本框 16"/>
          <p:cNvSpPr txBox="1"/>
          <p:nvPr/>
        </p:nvSpPr>
        <p:spPr>
          <a:xfrm>
            <a:off x="1218724" y="2734151"/>
            <a:ext cx="7947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1328 年－1344 年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放牛</a:t>
            </a:r>
            <a:endParaRPr lang="zh-CN" altLang="en-US" sz="2400" b="1" dirty="0">
              <a:solidFill>
                <a:srgbClr val="FF0000"/>
              </a:solidFill>
              <a:latin typeface="汉仪小隶书简" panose="02010600000101010101" charset="-122"/>
              <a:ea typeface="汉仪小隶书简" panose="0201060000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1344 年－1347 年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做和尚</a:t>
            </a: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，主要工作是出去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讨饭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1347 年－1352 年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做和尚</a:t>
            </a:r>
            <a:r>
              <a:rPr lang="en-US" altLang="zh-CN" sz="2400" b="1" dirty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,</a:t>
            </a: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主要工作是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撞钟</a:t>
            </a:r>
            <a:endParaRPr lang="zh-CN" altLang="en-US" sz="2400" b="1" dirty="0">
              <a:solidFill>
                <a:srgbClr val="FF0000"/>
              </a:solidFill>
              <a:latin typeface="汉仪小隶书简" panose="02010600000101010101" charset="-122"/>
              <a:ea typeface="汉仪小隶书简" panose="0201060000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1352 年－1368 年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造反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1368 年－1398 年主要工作是</a:t>
            </a:r>
            <a:r>
              <a:rPr lang="zh-CN" altLang="en-US" sz="2400" b="1" dirty="0">
                <a:solidFill>
                  <a:srgbClr val="FF0000"/>
                </a:solidFill>
                <a:latin typeface="汉仪小隶书简" panose="02010600000101010101" charset="-122"/>
                <a:ea typeface="汉仪小隶书简" panose="02010600000101010101" charset="-122"/>
                <a:sym typeface="+mn-ea"/>
              </a:rPr>
              <a:t>做皇帝</a:t>
            </a:r>
            <a:endParaRPr sz="2400" b="1" dirty="0">
              <a:solidFill>
                <a:srgbClr val="FF0000"/>
              </a:solidFill>
              <a:latin typeface="汉仪小隶书简" panose="02010600000101010101" charset="-122"/>
              <a:ea typeface="汉仪小隶书简" panose="02010600000101010101" charset="-122"/>
            </a:endParaRPr>
          </a:p>
        </p:txBody>
      </p:sp>
      <p:grpSp>
        <p:nvGrpSpPr>
          <p:cNvPr id="31" name="组合 20"/>
          <p:cNvGrpSpPr/>
          <p:nvPr/>
        </p:nvGrpSpPr>
        <p:grpSpPr>
          <a:xfrm>
            <a:off x="5396548" y="232229"/>
            <a:ext cx="2789509" cy="2775131"/>
            <a:chOff x="9144001" y="884953"/>
            <a:chExt cx="2098650" cy="2098650"/>
          </a:xfrm>
        </p:grpSpPr>
        <p:sp>
          <p:nvSpPr>
            <p:cNvPr id="1048586" name="任意多边形 14"/>
            <p:cNvSpPr/>
            <p:nvPr/>
          </p:nvSpPr>
          <p:spPr>
            <a:xfrm>
              <a:off x="9144001" y="884953"/>
              <a:ext cx="2098650" cy="2098650"/>
            </a:xfrm>
            <a:custGeom>
              <a:avLst/>
              <a:gdLst>
                <a:gd name="connsiteX0" fmla="*/ 60350 w 2098650"/>
                <a:gd name="connsiteY0" fmla="*/ 0 h 2098650"/>
                <a:gd name="connsiteX1" fmla="*/ 136500 w 2098650"/>
                <a:gd name="connsiteY1" fmla="*/ 0 h 2098650"/>
                <a:gd name="connsiteX2" fmla="*/ 190500 w 2098650"/>
                <a:gd name="connsiteY2" fmla="*/ 54000 h 2098650"/>
                <a:gd name="connsiteX3" fmla="*/ 244500 w 2098650"/>
                <a:gd name="connsiteY3" fmla="*/ 0 h 2098650"/>
                <a:gd name="connsiteX4" fmla="*/ 327000 w 2098650"/>
                <a:gd name="connsiteY4" fmla="*/ 0 h 2098650"/>
                <a:gd name="connsiteX5" fmla="*/ 381000 w 2098650"/>
                <a:gd name="connsiteY5" fmla="*/ 54000 h 2098650"/>
                <a:gd name="connsiteX6" fmla="*/ 435000 w 2098650"/>
                <a:gd name="connsiteY6" fmla="*/ 0 h 2098650"/>
                <a:gd name="connsiteX7" fmla="*/ 517500 w 2098650"/>
                <a:gd name="connsiteY7" fmla="*/ 0 h 2098650"/>
                <a:gd name="connsiteX8" fmla="*/ 571500 w 2098650"/>
                <a:gd name="connsiteY8" fmla="*/ 54000 h 2098650"/>
                <a:gd name="connsiteX9" fmla="*/ 625500 w 2098650"/>
                <a:gd name="connsiteY9" fmla="*/ 0 h 2098650"/>
                <a:gd name="connsiteX10" fmla="*/ 708000 w 2098650"/>
                <a:gd name="connsiteY10" fmla="*/ 0 h 2098650"/>
                <a:gd name="connsiteX11" fmla="*/ 762000 w 2098650"/>
                <a:gd name="connsiteY11" fmla="*/ 54000 h 2098650"/>
                <a:gd name="connsiteX12" fmla="*/ 816000 w 2098650"/>
                <a:gd name="connsiteY12" fmla="*/ 0 h 2098650"/>
                <a:gd name="connsiteX13" fmla="*/ 898500 w 2098650"/>
                <a:gd name="connsiteY13" fmla="*/ 0 h 2098650"/>
                <a:gd name="connsiteX14" fmla="*/ 952500 w 2098650"/>
                <a:gd name="connsiteY14" fmla="*/ 54000 h 2098650"/>
                <a:gd name="connsiteX15" fmla="*/ 1006500 w 2098650"/>
                <a:gd name="connsiteY15" fmla="*/ 0 h 2098650"/>
                <a:gd name="connsiteX16" fmla="*/ 1089000 w 2098650"/>
                <a:gd name="connsiteY16" fmla="*/ 0 h 2098650"/>
                <a:gd name="connsiteX17" fmla="*/ 1143000 w 2098650"/>
                <a:gd name="connsiteY17" fmla="*/ 54000 h 2098650"/>
                <a:gd name="connsiteX18" fmla="*/ 1197000 w 2098650"/>
                <a:gd name="connsiteY18" fmla="*/ 0 h 2098650"/>
                <a:gd name="connsiteX19" fmla="*/ 1279500 w 2098650"/>
                <a:gd name="connsiteY19" fmla="*/ 0 h 2098650"/>
                <a:gd name="connsiteX20" fmla="*/ 1333500 w 2098650"/>
                <a:gd name="connsiteY20" fmla="*/ 54000 h 2098650"/>
                <a:gd name="connsiteX21" fmla="*/ 1387500 w 2098650"/>
                <a:gd name="connsiteY21" fmla="*/ 0 h 2098650"/>
                <a:gd name="connsiteX22" fmla="*/ 1470000 w 2098650"/>
                <a:gd name="connsiteY22" fmla="*/ 0 h 2098650"/>
                <a:gd name="connsiteX23" fmla="*/ 1524000 w 2098650"/>
                <a:gd name="connsiteY23" fmla="*/ 54000 h 2098650"/>
                <a:gd name="connsiteX24" fmla="*/ 1578000 w 2098650"/>
                <a:gd name="connsiteY24" fmla="*/ 0 h 2098650"/>
                <a:gd name="connsiteX25" fmla="*/ 1660500 w 2098650"/>
                <a:gd name="connsiteY25" fmla="*/ 0 h 2098650"/>
                <a:gd name="connsiteX26" fmla="*/ 1714500 w 2098650"/>
                <a:gd name="connsiteY26" fmla="*/ 54000 h 2098650"/>
                <a:gd name="connsiteX27" fmla="*/ 1768500 w 2098650"/>
                <a:gd name="connsiteY27" fmla="*/ 0 h 2098650"/>
                <a:gd name="connsiteX28" fmla="*/ 1851000 w 2098650"/>
                <a:gd name="connsiteY28" fmla="*/ 0 h 2098650"/>
                <a:gd name="connsiteX29" fmla="*/ 1905000 w 2098650"/>
                <a:gd name="connsiteY29" fmla="*/ 54000 h 2098650"/>
                <a:gd name="connsiteX30" fmla="*/ 1959000 w 2098650"/>
                <a:gd name="connsiteY30" fmla="*/ 0 h 2098650"/>
                <a:gd name="connsiteX31" fmla="*/ 2041500 w 2098650"/>
                <a:gd name="connsiteY31" fmla="*/ 0 h 2098650"/>
                <a:gd name="connsiteX32" fmla="*/ 2095500 w 2098650"/>
                <a:gd name="connsiteY32" fmla="*/ 54000 h 2098650"/>
                <a:gd name="connsiteX33" fmla="*/ 2098650 w 2098650"/>
                <a:gd name="connsiteY33" fmla="*/ 53364 h 2098650"/>
                <a:gd name="connsiteX34" fmla="*/ 2098650 w 2098650"/>
                <a:gd name="connsiteY34" fmla="*/ 137136 h 2098650"/>
                <a:gd name="connsiteX35" fmla="*/ 2095500 w 2098650"/>
                <a:gd name="connsiteY35" fmla="*/ 136500 h 2098650"/>
                <a:gd name="connsiteX36" fmla="*/ 2041500 w 2098650"/>
                <a:gd name="connsiteY36" fmla="*/ 190500 h 2098650"/>
                <a:gd name="connsiteX37" fmla="*/ 2095500 w 2098650"/>
                <a:gd name="connsiteY37" fmla="*/ 244500 h 2098650"/>
                <a:gd name="connsiteX38" fmla="*/ 2098650 w 2098650"/>
                <a:gd name="connsiteY38" fmla="*/ 243864 h 2098650"/>
                <a:gd name="connsiteX39" fmla="*/ 2098650 w 2098650"/>
                <a:gd name="connsiteY39" fmla="*/ 327636 h 2098650"/>
                <a:gd name="connsiteX40" fmla="*/ 2095500 w 2098650"/>
                <a:gd name="connsiteY40" fmla="*/ 327000 h 2098650"/>
                <a:gd name="connsiteX41" fmla="*/ 2041500 w 2098650"/>
                <a:gd name="connsiteY41" fmla="*/ 381000 h 2098650"/>
                <a:gd name="connsiteX42" fmla="*/ 2095500 w 2098650"/>
                <a:gd name="connsiteY42" fmla="*/ 435000 h 2098650"/>
                <a:gd name="connsiteX43" fmla="*/ 2098650 w 2098650"/>
                <a:gd name="connsiteY43" fmla="*/ 434364 h 2098650"/>
                <a:gd name="connsiteX44" fmla="*/ 2098650 w 2098650"/>
                <a:gd name="connsiteY44" fmla="*/ 518136 h 2098650"/>
                <a:gd name="connsiteX45" fmla="*/ 2095500 w 2098650"/>
                <a:gd name="connsiteY45" fmla="*/ 517500 h 2098650"/>
                <a:gd name="connsiteX46" fmla="*/ 2041500 w 2098650"/>
                <a:gd name="connsiteY46" fmla="*/ 571500 h 2098650"/>
                <a:gd name="connsiteX47" fmla="*/ 2095500 w 2098650"/>
                <a:gd name="connsiteY47" fmla="*/ 625500 h 2098650"/>
                <a:gd name="connsiteX48" fmla="*/ 2098650 w 2098650"/>
                <a:gd name="connsiteY48" fmla="*/ 624864 h 2098650"/>
                <a:gd name="connsiteX49" fmla="*/ 2098650 w 2098650"/>
                <a:gd name="connsiteY49" fmla="*/ 708636 h 2098650"/>
                <a:gd name="connsiteX50" fmla="*/ 2095500 w 2098650"/>
                <a:gd name="connsiteY50" fmla="*/ 708000 h 2098650"/>
                <a:gd name="connsiteX51" fmla="*/ 2041500 w 2098650"/>
                <a:gd name="connsiteY51" fmla="*/ 762000 h 2098650"/>
                <a:gd name="connsiteX52" fmla="*/ 2095500 w 2098650"/>
                <a:gd name="connsiteY52" fmla="*/ 816000 h 2098650"/>
                <a:gd name="connsiteX53" fmla="*/ 2098650 w 2098650"/>
                <a:gd name="connsiteY53" fmla="*/ 815364 h 2098650"/>
                <a:gd name="connsiteX54" fmla="*/ 2098650 w 2098650"/>
                <a:gd name="connsiteY54" fmla="*/ 899136 h 2098650"/>
                <a:gd name="connsiteX55" fmla="*/ 2095500 w 2098650"/>
                <a:gd name="connsiteY55" fmla="*/ 898500 h 2098650"/>
                <a:gd name="connsiteX56" fmla="*/ 2041500 w 2098650"/>
                <a:gd name="connsiteY56" fmla="*/ 952500 h 2098650"/>
                <a:gd name="connsiteX57" fmla="*/ 2095500 w 2098650"/>
                <a:gd name="connsiteY57" fmla="*/ 1006500 h 2098650"/>
                <a:gd name="connsiteX58" fmla="*/ 2098650 w 2098650"/>
                <a:gd name="connsiteY58" fmla="*/ 1005864 h 2098650"/>
                <a:gd name="connsiteX59" fmla="*/ 2098650 w 2098650"/>
                <a:gd name="connsiteY59" fmla="*/ 1089636 h 2098650"/>
                <a:gd name="connsiteX60" fmla="*/ 2095500 w 2098650"/>
                <a:gd name="connsiteY60" fmla="*/ 1089000 h 2098650"/>
                <a:gd name="connsiteX61" fmla="*/ 2041500 w 2098650"/>
                <a:gd name="connsiteY61" fmla="*/ 1143000 h 2098650"/>
                <a:gd name="connsiteX62" fmla="*/ 2095500 w 2098650"/>
                <a:gd name="connsiteY62" fmla="*/ 1197000 h 2098650"/>
                <a:gd name="connsiteX63" fmla="*/ 2098650 w 2098650"/>
                <a:gd name="connsiteY63" fmla="*/ 1196364 h 2098650"/>
                <a:gd name="connsiteX64" fmla="*/ 2098650 w 2098650"/>
                <a:gd name="connsiteY64" fmla="*/ 1280136 h 2098650"/>
                <a:gd name="connsiteX65" fmla="*/ 2095500 w 2098650"/>
                <a:gd name="connsiteY65" fmla="*/ 1279500 h 2098650"/>
                <a:gd name="connsiteX66" fmla="*/ 2041500 w 2098650"/>
                <a:gd name="connsiteY66" fmla="*/ 1333500 h 2098650"/>
                <a:gd name="connsiteX67" fmla="*/ 2095500 w 2098650"/>
                <a:gd name="connsiteY67" fmla="*/ 1387500 h 2098650"/>
                <a:gd name="connsiteX68" fmla="*/ 2098650 w 2098650"/>
                <a:gd name="connsiteY68" fmla="*/ 1386864 h 2098650"/>
                <a:gd name="connsiteX69" fmla="*/ 2098650 w 2098650"/>
                <a:gd name="connsiteY69" fmla="*/ 1470636 h 2098650"/>
                <a:gd name="connsiteX70" fmla="*/ 2095500 w 2098650"/>
                <a:gd name="connsiteY70" fmla="*/ 1470000 h 2098650"/>
                <a:gd name="connsiteX71" fmla="*/ 2041500 w 2098650"/>
                <a:gd name="connsiteY71" fmla="*/ 1524000 h 2098650"/>
                <a:gd name="connsiteX72" fmla="*/ 2095500 w 2098650"/>
                <a:gd name="connsiteY72" fmla="*/ 1578000 h 2098650"/>
                <a:gd name="connsiteX73" fmla="*/ 2098650 w 2098650"/>
                <a:gd name="connsiteY73" fmla="*/ 1577364 h 2098650"/>
                <a:gd name="connsiteX74" fmla="*/ 2098650 w 2098650"/>
                <a:gd name="connsiteY74" fmla="*/ 1661136 h 2098650"/>
                <a:gd name="connsiteX75" fmla="*/ 2095500 w 2098650"/>
                <a:gd name="connsiteY75" fmla="*/ 1660500 h 2098650"/>
                <a:gd name="connsiteX76" fmla="*/ 2041500 w 2098650"/>
                <a:gd name="connsiteY76" fmla="*/ 1714500 h 2098650"/>
                <a:gd name="connsiteX77" fmla="*/ 2095500 w 2098650"/>
                <a:gd name="connsiteY77" fmla="*/ 1768500 h 2098650"/>
                <a:gd name="connsiteX78" fmla="*/ 2098650 w 2098650"/>
                <a:gd name="connsiteY78" fmla="*/ 1767864 h 2098650"/>
                <a:gd name="connsiteX79" fmla="*/ 2098650 w 2098650"/>
                <a:gd name="connsiteY79" fmla="*/ 1851636 h 2098650"/>
                <a:gd name="connsiteX80" fmla="*/ 2095500 w 2098650"/>
                <a:gd name="connsiteY80" fmla="*/ 1851000 h 2098650"/>
                <a:gd name="connsiteX81" fmla="*/ 2041500 w 2098650"/>
                <a:gd name="connsiteY81" fmla="*/ 1905000 h 2098650"/>
                <a:gd name="connsiteX82" fmla="*/ 2095500 w 2098650"/>
                <a:gd name="connsiteY82" fmla="*/ 1959000 h 2098650"/>
                <a:gd name="connsiteX83" fmla="*/ 2098650 w 2098650"/>
                <a:gd name="connsiteY83" fmla="*/ 1958364 h 2098650"/>
                <a:gd name="connsiteX84" fmla="*/ 2098650 w 2098650"/>
                <a:gd name="connsiteY84" fmla="*/ 2042136 h 2098650"/>
                <a:gd name="connsiteX85" fmla="*/ 2095500 w 2098650"/>
                <a:gd name="connsiteY85" fmla="*/ 2041500 h 2098650"/>
                <a:gd name="connsiteX86" fmla="*/ 2041500 w 2098650"/>
                <a:gd name="connsiteY86" fmla="*/ 2095500 h 2098650"/>
                <a:gd name="connsiteX87" fmla="*/ 2042136 w 2098650"/>
                <a:gd name="connsiteY87" fmla="*/ 2098650 h 2098650"/>
                <a:gd name="connsiteX88" fmla="*/ 1958364 w 2098650"/>
                <a:gd name="connsiteY88" fmla="*/ 2098650 h 2098650"/>
                <a:gd name="connsiteX89" fmla="*/ 1959000 w 2098650"/>
                <a:gd name="connsiteY89" fmla="*/ 2095500 h 2098650"/>
                <a:gd name="connsiteX90" fmla="*/ 1905000 w 2098650"/>
                <a:gd name="connsiteY90" fmla="*/ 2041500 h 2098650"/>
                <a:gd name="connsiteX91" fmla="*/ 1851000 w 2098650"/>
                <a:gd name="connsiteY91" fmla="*/ 2095500 h 2098650"/>
                <a:gd name="connsiteX92" fmla="*/ 1851636 w 2098650"/>
                <a:gd name="connsiteY92" fmla="*/ 2098650 h 2098650"/>
                <a:gd name="connsiteX93" fmla="*/ 1767864 w 2098650"/>
                <a:gd name="connsiteY93" fmla="*/ 2098650 h 2098650"/>
                <a:gd name="connsiteX94" fmla="*/ 1768500 w 2098650"/>
                <a:gd name="connsiteY94" fmla="*/ 2095500 h 2098650"/>
                <a:gd name="connsiteX95" fmla="*/ 1714500 w 2098650"/>
                <a:gd name="connsiteY95" fmla="*/ 2041500 h 2098650"/>
                <a:gd name="connsiteX96" fmla="*/ 1660500 w 2098650"/>
                <a:gd name="connsiteY96" fmla="*/ 2095500 h 2098650"/>
                <a:gd name="connsiteX97" fmla="*/ 1661136 w 2098650"/>
                <a:gd name="connsiteY97" fmla="*/ 2098650 h 2098650"/>
                <a:gd name="connsiteX98" fmla="*/ 1577364 w 2098650"/>
                <a:gd name="connsiteY98" fmla="*/ 2098650 h 2098650"/>
                <a:gd name="connsiteX99" fmla="*/ 1578000 w 2098650"/>
                <a:gd name="connsiteY99" fmla="*/ 2095500 h 2098650"/>
                <a:gd name="connsiteX100" fmla="*/ 1524000 w 2098650"/>
                <a:gd name="connsiteY100" fmla="*/ 2041500 h 2098650"/>
                <a:gd name="connsiteX101" fmla="*/ 1470000 w 2098650"/>
                <a:gd name="connsiteY101" fmla="*/ 2095500 h 2098650"/>
                <a:gd name="connsiteX102" fmla="*/ 1470636 w 2098650"/>
                <a:gd name="connsiteY102" fmla="*/ 2098650 h 2098650"/>
                <a:gd name="connsiteX103" fmla="*/ 1386864 w 2098650"/>
                <a:gd name="connsiteY103" fmla="*/ 2098650 h 2098650"/>
                <a:gd name="connsiteX104" fmla="*/ 1387500 w 2098650"/>
                <a:gd name="connsiteY104" fmla="*/ 2095500 h 2098650"/>
                <a:gd name="connsiteX105" fmla="*/ 1333500 w 2098650"/>
                <a:gd name="connsiteY105" fmla="*/ 2041500 h 2098650"/>
                <a:gd name="connsiteX106" fmla="*/ 1279500 w 2098650"/>
                <a:gd name="connsiteY106" fmla="*/ 2095500 h 2098650"/>
                <a:gd name="connsiteX107" fmla="*/ 1280136 w 2098650"/>
                <a:gd name="connsiteY107" fmla="*/ 2098650 h 2098650"/>
                <a:gd name="connsiteX108" fmla="*/ 1196364 w 2098650"/>
                <a:gd name="connsiteY108" fmla="*/ 2098650 h 2098650"/>
                <a:gd name="connsiteX109" fmla="*/ 1197000 w 2098650"/>
                <a:gd name="connsiteY109" fmla="*/ 2095500 h 2098650"/>
                <a:gd name="connsiteX110" fmla="*/ 1143000 w 2098650"/>
                <a:gd name="connsiteY110" fmla="*/ 2041500 h 2098650"/>
                <a:gd name="connsiteX111" fmla="*/ 1089000 w 2098650"/>
                <a:gd name="connsiteY111" fmla="*/ 2095500 h 2098650"/>
                <a:gd name="connsiteX112" fmla="*/ 1089636 w 2098650"/>
                <a:gd name="connsiteY112" fmla="*/ 2098650 h 2098650"/>
                <a:gd name="connsiteX113" fmla="*/ 1005864 w 2098650"/>
                <a:gd name="connsiteY113" fmla="*/ 2098650 h 2098650"/>
                <a:gd name="connsiteX114" fmla="*/ 1006500 w 2098650"/>
                <a:gd name="connsiteY114" fmla="*/ 2095500 h 2098650"/>
                <a:gd name="connsiteX115" fmla="*/ 952500 w 2098650"/>
                <a:gd name="connsiteY115" fmla="*/ 2041500 h 2098650"/>
                <a:gd name="connsiteX116" fmla="*/ 898500 w 2098650"/>
                <a:gd name="connsiteY116" fmla="*/ 2095500 h 2098650"/>
                <a:gd name="connsiteX117" fmla="*/ 899136 w 2098650"/>
                <a:gd name="connsiteY117" fmla="*/ 2098650 h 2098650"/>
                <a:gd name="connsiteX118" fmla="*/ 815364 w 2098650"/>
                <a:gd name="connsiteY118" fmla="*/ 2098650 h 2098650"/>
                <a:gd name="connsiteX119" fmla="*/ 816000 w 2098650"/>
                <a:gd name="connsiteY119" fmla="*/ 2095500 h 2098650"/>
                <a:gd name="connsiteX120" fmla="*/ 762000 w 2098650"/>
                <a:gd name="connsiteY120" fmla="*/ 2041500 h 2098650"/>
                <a:gd name="connsiteX121" fmla="*/ 708000 w 2098650"/>
                <a:gd name="connsiteY121" fmla="*/ 2095500 h 2098650"/>
                <a:gd name="connsiteX122" fmla="*/ 708636 w 2098650"/>
                <a:gd name="connsiteY122" fmla="*/ 2098650 h 2098650"/>
                <a:gd name="connsiteX123" fmla="*/ 624864 w 2098650"/>
                <a:gd name="connsiteY123" fmla="*/ 2098650 h 2098650"/>
                <a:gd name="connsiteX124" fmla="*/ 625500 w 2098650"/>
                <a:gd name="connsiteY124" fmla="*/ 2095500 h 2098650"/>
                <a:gd name="connsiteX125" fmla="*/ 571500 w 2098650"/>
                <a:gd name="connsiteY125" fmla="*/ 2041500 h 2098650"/>
                <a:gd name="connsiteX126" fmla="*/ 517500 w 2098650"/>
                <a:gd name="connsiteY126" fmla="*/ 2095500 h 2098650"/>
                <a:gd name="connsiteX127" fmla="*/ 518136 w 2098650"/>
                <a:gd name="connsiteY127" fmla="*/ 2098650 h 2098650"/>
                <a:gd name="connsiteX128" fmla="*/ 434364 w 2098650"/>
                <a:gd name="connsiteY128" fmla="*/ 2098650 h 2098650"/>
                <a:gd name="connsiteX129" fmla="*/ 435000 w 2098650"/>
                <a:gd name="connsiteY129" fmla="*/ 2095500 h 2098650"/>
                <a:gd name="connsiteX130" fmla="*/ 381000 w 2098650"/>
                <a:gd name="connsiteY130" fmla="*/ 2041500 h 2098650"/>
                <a:gd name="connsiteX131" fmla="*/ 327000 w 2098650"/>
                <a:gd name="connsiteY131" fmla="*/ 2095500 h 2098650"/>
                <a:gd name="connsiteX132" fmla="*/ 327636 w 2098650"/>
                <a:gd name="connsiteY132" fmla="*/ 2098650 h 2098650"/>
                <a:gd name="connsiteX133" fmla="*/ 243864 w 2098650"/>
                <a:gd name="connsiteY133" fmla="*/ 2098650 h 2098650"/>
                <a:gd name="connsiteX134" fmla="*/ 244500 w 2098650"/>
                <a:gd name="connsiteY134" fmla="*/ 2095500 h 2098650"/>
                <a:gd name="connsiteX135" fmla="*/ 190500 w 2098650"/>
                <a:gd name="connsiteY135" fmla="*/ 2041500 h 2098650"/>
                <a:gd name="connsiteX136" fmla="*/ 136500 w 2098650"/>
                <a:gd name="connsiteY136" fmla="*/ 2095500 h 2098650"/>
                <a:gd name="connsiteX137" fmla="*/ 137136 w 2098650"/>
                <a:gd name="connsiteY137" fmla="*/ 2098650 h 2098650"/>
                <a:gd name="connsiteX138" fmla="*/ 53364 w 2098650"/>
                <a:gd name="connsiteY138" fmla="*/ 2098650 h 2098650"/>
                <a:gd name="connsiteX139" fmla="*/ 54000 w 2098650"/>
                <a:gd name="connsiteY139" fmla="*/ 2095500 h 2098650"/>
                <a:gd name="connsiteX140" fmla="*/ 0 w 2098650"/>
                <a:gd name="connsiteY140" fmla="*/ 2041500 h 2098650"/>
                <a:gd name="connsiteX141" fmla="*/ 0 w 2098650"/>
                <a:gd name="connsiteY141" fmla="*/ 1959000 h 2098650"/>
                <a:gd name="connsiteX142" fmla="*/ 54000 w 2098650"/>
                <a:gd name="connsiteY142" fmla="*/ 1905000 h 2098650"/>
                <a:gd name="connsiteX143" fmla="*/ 0 w 2098650"/>
                <a:gd name="connsiteY143" fmla="*/ 1851000 h 2098650"/>
                <a:gd name="connsiteX144" fmla="*/ 0 w 2098650"/>
                <a:gd name="connsiteY144" fmla="*/ 1768500 h 2098650"/>
                <a:gd name="connsiteX145" fmla="*/ 54000 w 2098650"/>
                <a:gd name="connsiteY145" fmla="*/ 1714500 h 2098650"/>
                <a:gd name="connsiteX146" fmla="*/ 0 w 2098650"/>
                <a:gd name="connsiteY146" fmla="*/ 1660500 h 2098650"/>
                <a:gd name="connsiteX147" fmla="*/ 0 w 2098650"/>
                <a:gd name="connsiteY147" fmla="*/ 1578000 h 2098650"/>
                <a:gd name="connsiteX148" fmla="*/ 54000 w 2098650"/>
                <a:gd name="connsiteY148" fmla="*/ 1524000 h 2098650"/>
                <a:gd name="connsiteX149" fmla="*/ 0 w 2098650"/>
                <a:gd name="connsiteY149" fmla="*/ 1470000 h 2098650"/>
                <a:gd name="connsiteX150" fmla="*/ 0 w 2098650"/>
                <a:gd name="connsiteY150" fmla="*/ 1387500 h 2098650"/>
                <a:gd name="connsiteX151" fmla="*/ 54000 w 2098650"/>
                <a:gd name="connsiteY151" fmla="*/ 1333500 h 2098650"/>
                <a:gd name="connsiteX152" fmla="*/ 0 w 2098650"/>
                <a:gd name="connsiteY152" fmla="*/ 1279500 h 2098650"/>
                <a:gd name="connsiteX153" fmla="*/ 0 w 2098650"/>
                <a:gd name="connsiteY153" fmla="*/ 1197000 h 2098650"/>
                <a:gd name="connsiteX154" fmla="*/ 54000 w 2098650"/>
                <a:gd name="connsiteY154" fmla="*/ 1143000 h 2098650"/>
                <a:gd name="connsiteX155" fmla="*/ 0 w 2098650"/>
                <a:gd name="connsiteY155" fmla="*/ 1089000 h 2098650"/>
                <a:gd name="connsiteX156" fmla="*/ 0 w 2098650"/>
                <a:gd name="connsiteY156" fmla="*/ 1006500 h 2098650"/>
                <a:gd name="connsiteX157" fmla="*/ 54000 w 2098650"/>
                <a:gd name="connsiteY157" fmla="*/ 952500 h 2098650"/>
                <a:gd name="connsiteX158" fmla="*/ 0 w 2098650"/>
                <a:gd name="connsiteY158" fmla="*/ 898500 h 2098650"/>
                <a:gd name="connsiteX159" fmla="*/ 0 w 2098650"/>
                <a:gd name="connsiteY159" fmla="*/ 816000 h 2098650"/>
                <a:gd name="connsiteX160" fmla="*/ 54000 w 2098650"/>
                <a:gd name="connsiteY160" fmla="*/ 762000 h 2098650"/>
                <a:gd name="connsiteX161" fmla="*/ 0 w 2098650"/>
                <a:gd name="connsiteY161" fmla="*/ 708000 h 2098650"/>
                <a:gd name="connsiteX162" fmla="*/ 0 w 2098650"/>
                <a:gd name="connsiteY162" fmla="*/ 625500 h 2098650"/>
                <a:gd name="connsiteX163" fmla="*/ 54000 w 2098650"/>
                <a:gd name="connsiteY163" fmla="*/ 571500 h 2098650"/>
                <a:gd name="connsiteX164" fmla="*/ 0 w 2098650"/>
                <a:gd name="connsiteY164" fmla="*/ 517500 h 2098650"/>
                <a:gd name="connsiteX165" fmla="*/ 0 w 2098650"/>
                <a:gd name="connsiteY165" fmla="*/ 435000 h 2098650"/>
                <a:gd name="connsiteX166" fmla="*/ 54000 w 2098650"/>
                <a:gd name="connsiteY166" fmla="*/ 381000 h 2098650"/>
                <a:gd name="connsiteX167" fmla="*/ 0 w 2098650"/>
                <a:gd name="connsiteY167" fmla="*/ 327000 h 2098650"/>
                <a:gd name="connsiteX168" fmla="*/ 0 w 2098650"/>
                <a:gd name="connsiteY168" fmla="*/ 244500 h 2098650"/>
                <a:gd name="connsiteX169" fmla="*/ 54000 w 2098650"/>
                <a:gd name="connsiteY169" fmla="*/ 190500 h 2098650"/>
                <a:gd name="connsiteX170" fmla="*/ 0 w 2098650"/>
                <a:gd name="connsiteY170" fmla="*/ 136500 h 2098650"/>
                <a:gd name="connsiteX171" fmla="*/ 0 w 2098650"/>
                <a:gd name="connsiteY171" fmla="*/ 52718 h 2098650"/>
                <a:gd name="connsiteX172" fmla="*/ 6350 w 2098650"/>
                <a:gd name="connsiteY172" fmla="*/ 54000 h 2098650"/>
                <a:gd name="connsiteX173" fmla="*/ 60350 w 2098650"/>
                <a:gd name="connsiteY173" fmla="*/ 0 h 20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2098650" h="2098650">
                  <a:moveTo>
                    <a:pt x="60350" y="0"/>
                  </a:moveTo>
                  <a:lnTo>
                    <a:pt x="136500" y="0"/>
                  </a:lnTo>
                  <a:cubicBezTo>
                    <a:pt x="136500" y="29823"/>
                    <a:pt x="160677" y="54000"/>
                    <a:pt x="190500" y="54000"/>
                  </a:cubicBezTo>
                  <a:cubicBezTo>
                    <a:pt x="220323" y="54000"/>
                    <a:pt x="244500" y="29823"/>
                    <a:pt x="244500" y="0"/>
                  </a:cubicBezTo>
                  <a:lnTo>
                    <a:pt x="327000" y="0"/>
                  </a:lnTo>
                  <a:cubicBezTo>
                    <a:pt x="327000" y="29823"/>
                    <a:pt x="351177" y="54000"/>
                    <a:pt x="381000" y="54000"/>
                  </a:cubicBezTo>
                  <a:cubicBezTo>
                    <a:pt x="410823" y="54000"/>
                    <a:pt x="435000" y="29823"/>
                    <a:pt x="435000" y="0"/>
                  </a:cubicBezTo>
                  <a:lnTo>
                    <a:pt x="517500" y="0"/>
                  </a:lnTo>
                  <a:cubicBezTo>
                    <a:pt x="517500" y="29823"/>
                    <a:pt x="541677" y="54000"/>
                    <a:pt x="571500" y="54000"/>
                  </a:cubicBezTo>
                  <a:cubicBezTo>
                    <a:pt x="601323" y="54000"/>
                    <a:pt x="625500" y="29823"/>
                    <a:pt x="625500" y="0"/>
                  </a:cubicBezTo>
                  <a:lnTo>
                    <a:pt x="708000" y="0"/>
                  </a:lnTo>
                  <a:cubicBezTo>
                    <a:pt x="708000" y="29823"/>
                    <a:pt x="732177" y="54000"/>
                    <a:pt x="762000" y="54000"/>
                  </a:cubicBezTo>
                  <a:cubicBezTo>
                    <a:pt x="791823" y="54000"/>
                    <a:pt x="816000" y="29823"/>
                    <a:pt x="816000" y="0"/>
                  </a:cubicBezTo>
                  <a:lnTo>
                    <a:pt x="898500" y="0"/>
                  </a:lnTo>
                  <a:cubicBezTo>
                    <a:pt x="898500" y="29823"/>
                    <a:pt x="922677" y="54000"/>
                    <a:pt x="952500" y="54000"/>
                  </a:cubicBezTo>
                  <a:cubicBezTo>
                    <a:pt x="982323" y="54000"/>
                    <a:pt x="1006500" y="29823"/>
                    <a:pt x="1006500" y="0"/>
                  </a:cubicBezTo>
                  <a:lnTo>
                    <a:pt x="1089000" y="0"/>
                  </a:lnTo>
                  <a:cubicBezTo>
                    <a:pt x="1089000" y="29823"/>
                    <a:pt x="1113177" y="54000"/>
                    <a:pt x="1143000" y="54000"/>
                  </a:cubicBezTo>
                  <a:cubicBezTo>
                    <a:pt x="1172823" y="54000"/>
                    <a:pt x="1197000" y="29823"/>
                    <a:pt x="1197000" y="0"/>
                  </a:cubicBezTo>
                  <a:lnTo>
                    <a:pt x="1279500" y="0"/>
                  </a:lnTo>
                  <a:cubicBezTo>
                    <a:pt x="1279500" y="29823"/>
                    <a:pt x="1303677" y="54000"/>
                    <a:pt x="1333500" y="54000"/>
                  </a:cubicBezTo>
                  <a:cubicBezTo>
                    <a:pt x="1363323" y="54000"/>
                    <a:pt x="1387500" y="29823"/>
                    <a:pt x="1387500" y="0"/>
                  </a:cubicBezTo>
                  <a:lnTo>
                    <a:pt x="1470000" y="0"/>
                  </a:lnTo>
                  <a:cubicBezTo>
                    <a:pt x="1470000" y="29823"/>
                    <a:pt x="1494177" y="54000"/>
                    <a:pt x="1524000" y="54000"/>
                  </a:cubicBezTo>
                  <a:cubicBezTo>
                    <a:pt x="1553823" y="54000"/>
                    <a:pt x="1578000" y="29823"/>
                    <a:pt x="1578000" y="0"/>
                  </a:cubicBezTo>
                  <a:lnTo>
                    <a:pt x="1660500" y="0"/>
                  </a:lnTo>
                  <a:cubicBezTo>
                    <a:pt x="1660500" y="29823"/>
                    <a:pt x="1684677" y="54000"/>
                    <a:pt x="1714500" y="54000"/>
                  </a:cubicBezTo>
                  <a:cubicBezTo>
                    <a:pt x="1744323" y="54000"/>
                    <a:pt x="1768500" y="29823"/>
                    <a:pt x="1768500" y="0"/>
                  </a:cubicBezTo>
                  <a:lnTo>
                    <a:pt x="1851000" y="0"/>
                  </a:lnTo>
                  <a:cubicBezTo>
                    <a:pt x="1851000" y="29823"/>
                    <a:pt x="1875177" y="54000"/>
                    <a:pt x="1905000" y="54000"/>
                  </a:cubicBezTo>
                  <a:cubicBezTo>
                    <a:pt x="1934823" y="54000"/>
                    <a:pt x="1959000" y="29823"/>
                    <a:pt x="1959000" y="0"/>
                  </a:cubicBezTo>
                  <a:lnTo>
                    <a:pt x="2041500" y="0"/>
                  </a:lnTo>
                  <a:cubicBezTo>
                    <a:pt x="2041500" y="29823"/>
                    <a:pt x="2065677" y="54000"/>
                    <a:pt x="2095500" y="54000"/>
                  </a:cubicBezTo>
                  <a:lnTo>
                    <a:pt x="2098650" y="53364"/>
                  </a:lnTo>
                  <a:lnTo>
                    <a:pt x="2098650" y="137136"/>
                  </a:lnTo>
                  <a:lnTo>
                    <a:pt x="2095500" y="136500"/>
                  </a:lnTo>
                  <a:cubicBezTo>
                    <a:pt x="2065677" y="136500"/>
                    <a:pt x="2041500" y="160677"/>
                    <a:pt x="2041500" y="190500"/>
                  </a:cubicBezTo>
                  <a:cubicBezTo>
                    <a:pt x="2041500" y="220323"/>
                    <a:pt x="2065677" y="244500"/>
                    <a:pt x="2095500" y="244500"/>
                  </a:cubicBezTo>
                  <a:lnTo>
                    <a:pt x="2098650" y="243864"/>
                  </a:lnTo>
                  <a:lnTo>
                    <a:pt x="2098650" y="327636"/>
                  </a:lnTo>
                  <a:lnTo>
                    <a:pt x="2095500" y="327000"/>
                  </a:lnTo>
                  <a:cubicBezTo>
                    <a:pt x="2065677" y="327000"/>
                    <a:pt x="2041500" y="351177"/>
                    <a:pt x="2041500" y="381000"/>
                  </a:cubicBezTo>
                  <a:cubicBezTo>
                    <a:pt x="2041500" y="410823"/>
                    <a:pt x="2065677" y="435000"/>
                    <a:pt x="2095500" y="435000"/>
                  </a:cubicBezTo>
                  <a:lnTo>
                    <a:pt x="2098650" y="434364"/>
                  </a:lnTo>
                  <a:lnTo>
                    <a:pt x="2098650" y="518136"/>
                  </a:lnTo>
                  <a:lnTo>
                    <a:pt x="2095500" y="517500"/>
                  </a:lnTo>
                  <a:cubicBezTo>
                    <a:pt x="2065677" y="517500"/>
                    <a:pt x="2041500" y="541677"/>
                    <a:pt x="2041500" y="571500"/>
                  </a:cubicBezTo>
                  <a:cubicBezTo>
                    <a:pt x="2041500" y="601323"/>
                    <a:pt x="2065677" y="625500"/>
                    <a:pt x="2095500" y="625500"/>
                  </a:cubicBezTo>
                  <a:lnTo>
                    <a:pt x="2098650" y="624864"/>
                  </a:lnTo>
                  <a:lnTo>
                    <a:pt x="2098650" y="708636"/>
                  </a:lnTo>
                  <a:lnTo>
                    <a:pt x="2095500" y="708000"/>
                  </a:lnTo>
                  <a:cubicBezTo>
                    <a:pt x="2065677" y="708000"/>
                    <a:pt x="2041500" y="732177"/>
                    <a:pt x="2041500" y="762000"/>
                  </a:cubicBezTo>
                  <a:cubicBezTo>
                    <a:pt x="2041500" y="791823"/>
                    <a:pt x="2065677" y="816000"/>
                    <a:pt x="2095500" y="816000"/>
                  </a:cubicBezTo>
                  <a:lnTo>
                    <a:pt x="2098650" y="815364"/>
                  </a:lnTo>
                  <a:lnTo>
                    <a:pt x="2098650" y="899136"/>
                  </a:lnTo>
                  <a:lnTo>
                    <a:pt x="2095500" y="898500"/>
                  </a:lnTo>
                  <a:cubicBezTo>
                    <a:pt x="2065677" y="898500"/>
                    <a:pt x="2041500" y="922677"/>
                    <a:pt x="2041500" y="952500"/>
                  </a:cubicBezTo>
                  <a:cubicBezTo>
                    <a:pt x="2041500" y="982323"/>
                    <a:pt x="2065677" y="1006500"/>
                    <a:pt x="2095500" y="1006500"/>
                  </a:cubicBezTo>
                  <a:lnTo>
                    <a:pt x="2098650" y="1005864"/>
                  </a:lnTo>
                  <a:lnTo>
                    <a:pt x="2098650" y="1089636"/>
                  </a:lnTo>
                  <a:lnTo>
                    <a:pt x="2095500" y="1089000"/>
                  </a:lnTo>
                  <a:cubicBezTo>
                    <a:pt x="2065677" y="1089000"/>
                    <a:pt x="2041500" y="1113177"/>
                    <a:pt x="2041500" y="1143000"/>
                  </a:cubicBezTo>
                  <a:cubicBezTo>
                    <a:pt x="2041500" y="1172823"/>
                    <a:pt x="2065677" y="1197000"/>
                    <a:pt x="2095500" y="1197000"/>
                  </a:cubicBezTo>
                  <a:lnTo>
                    <a:pt x="2098650" y="1196364"/>
                  </a:lnTo>
                  <a:lnTo>
                    <a:pt x="2098650" y="1280136"/>
                  </a:lnTo>
                  <a:lnTo>
                    <a:pt x="2095500" y="1279500"/>
                  </a:lnTo>
                  <a:cubicBezTo>
                    <a:pt x="2065677" y="1279500"/>
                    <a:pt x="2041500" y="1303677"/>
                    <a:pt x="2041500" y="1333500"/>
                  </a:cubicBezTo>
                  <a:cubicBezTo>
                    <a:pt x="2041500" y="1363323"/>
                    <a:pt x="2065677" y="1387500"/>
                    <a:pt x="2095500" y="1387500"/>
                  </a:cubicBezTo>
                  <a:lnTo>
                    <a:pt x="2098650" y="1386864"/>
                  </a:lnTo>
                  <a:lnTo>
                    <a:pt x="2098650" y="1470636"/>
                  </a:lnTo>
                  <a:lnTo>
                    <a:pt x="2095500" y="1470000"/>
                  </a:lnTo>
                  <a:cubicBezTo>
                    <a:pt x="2065677" y="1470000"/>
                    <a:pt x="2041500" y="1494177"/>
                    <a:pt x="2041500" y="1524000"/>
                  </a:cubicBezTo>
                  <a:cubicBezTo>
                    <a:pt x="2041500" y="1553823"/>
                    <a:pt x="2065677" y="1578000"/>
                    <a:pt x="2095500" y="1578000"/>
                  </a:cubicBezTo>
                  <a:lnTo>
                    <a:pt x="2098650" y="1577364"/>
                  </a:lnTo>
                  <a:lnTo>
                    <a:pt x="2098650" y="1661136"/>
                  </a:lnTo>
                  <a:lnTo>
                    <a:pt x="2095500" y="1660500"/>
                  </a:lnTo>
                  <a:cubicBezTo>
                    <a:pt x="2065677" y="1660500"/>
                    <a:pt x="2041500" y="1684677"/>
                    <a:pt x="2041500" y="1714500"/>
                  </a:cubicBezTo>
                  <a:cubicBezTo>
                    <a:pt x="2041500" y="1744323"/>
                    <a:pt x="2065677" y="1768500"/>
                    <a:pt x="2095500" y="1768500"/>
                  </a:cubicBezTo>
                  <a:lnTo>
                    <a:pt x="2098650" y="1767864"/>
                  </a:lnTo>
                  <a:lnTo>
                    <a:pt x="2098650" y="1851636"/>
                  </a:lnTo>
                  <a:lnTo>
                    <a:pt x="2095500" y="1851000"/>
                  </a:lnTo>
                  <a:cubicBezTo>
                    <a:pt x="2065677" y="1851000"/>
                    <a:pt x="2041500" y="1875177"/>
                    <a:pt x="2041500" y="1905000"/>
                  </a:cubicBezTo>
                  <a:cubicBezTo>
                    <a:pt x="2041500" y="1934823"/>
                    <a:pt x="2065677" y="1959000"/>
                    <a:pt x="2095500" y="1959000"/>
                  </a:cubicBezTo>
                  <a:lnTo>
                    <a:pt x="2098650" y="1958364"/>
                  </a:lnTo>
                  <a:lnTo>
                    <a:pt x="2098650" y="2042136"/>
                  </a:lnTo>
                  <a:lnTo>
                    <a:pt x="2095500" y="2041500"/>
                  </a:lnTo>
                  <a:cubicBezTo>
                    <a:pt x="2065677" y="2041500"/>
                    <a:pt x="2041500" y="2065677"/>
                    <a:pt x="2041500" y="2095500"/>
                  </a:cubicBezTo>
                  <a:lnTo>
                    <a:pt x="2042136" y="2098650"/>
                  </a:lnTo>
                  <a:lnTo>
                    <a:pt x="1958364" y="2098650"/>
                  </a:lnTo>
                  <a:lnTo>
                    <a:pt x="1959000" y="2095500"/>
                  </a:lnTo>
                  <a:cubicBezTo>
                    <a:pt x="1959000" y="2065677"/>
                    <a:pt x="1934823" y="2041500"/>
                    <a:pt x="1905000" y="2041500"/>
                  </a:cubicBezTo>
                  <a:cubicBezTo>
                    <a:pt x="1875177" y="2041500"/>
                    <a:pt x="1851000" y="2065677"/>
                    <a:pt x="1851000" y="2095500"/>
                  </a:cubicBezTo>
                  <a:lnTo>
                    <a:pt x="1851636" y="2098650"/>
                  </a:lnTo>
                  <a:lnTo>
                    <a:pt x="1767864" y="2098650"/>
                  </a:lnTo>
                  <a:lnTo>
                    <a:pt x="1768500" y="2095500"/>
                  </a:lnTo>
                  <a:cubicBezTo>
                    <a:pt x="1768500" y="2065677"/>
                    <a:pt x="1744323" y="2041500"/>
                    <a:pt x="1714500" y="2041500"/>
                  </a:cubicBezTo>
                  <a:cubicBezTo>
                    <a:pt x="1684677" y="2041500"/>
                    <a:pt x="1660500" y="2065677"/>
                    <a:pt x="1660500" y="2095500"/>
                  </a:cubicBezTo>
                  <a:lnTo>
                    <a:pt x="1661136" y="2098650"/>
                  </a:lnTo>
                  <a:lnTo>
                    <a:pt x="1577364" y="2098650"/>
                  </a:lnTo>
                  <a:lnTo>
                    <a:pt x="1578000" y="2095500"/>
                  </a:lnTo>
                  <a:cubicBezTo>
                    <a:pt x="1578000" y="2065677"/>
                    <a:pt x="1553823" y="2041500"/>
                    <a:pt x="1524000" y="2041500"/>
                  </a:cubicBezTo>
                  <a:cubicBezTo>
                    <a:pt x="1494177" y="2041500"/>
                    <a:pt x="1470000" y="2065677"/>
                    <a:pt x="1470000" y="2095500"/>
                  </a:cubicBezTo>
                  <a:lnTo>
                    <a:pt x="1470636" y="2098650"/>
                  </a:lnTo>
                  <a:lnTo>
                    <a:pt x="1386864" y="2098650"/>
                  </a:lnTo>
                  <a:lnTo>
                    <a:pt x="1387500" y="2095500"/>
                  </a:lnTo>
                  <a:cubicBezTo>
                    <a:pt x="1387500" y="2065677"/>
                    <a:pt x="1363323" y="2041500"/>
                    <a:pt x="1333500" y="2041500"/>
                  </a:cubicBezTo>
                  <a:cubicBezTo>
                    <a:pt x="1303677" y="2041500"/>
                    <a:pt x="1279500" y="2065677"/>
                    <a:pt x="1279500" y="2095500"/>
                  </a:cubicBezTo>
                  <a:lnTo>
                    <a:pt x="1280136" y="2098650"/>
                  </a:lnTo>
                  <a:lnTo>
                    <a:pt x="1196364" y="2098650"/>
                  </a:lnTo>
                  <a:lnTo>
                    <a:pt x="1197000" y="2095500"/>
                  </a:lnTo>
                  <a:cubicBezTo>
                    <a:pt x="1197000" y="2065677"/>
                    <a:pt x="1172823" y="2041500"/>
                    <a:pt x="1143000" y="2041500"/>
                  </a:cubicBezTo>
                  <a:cubicBezTo>
                    <a:pt x="1113177" y="2041500"/>
                    <a:pt x="1089000" y="2065677"/>
                    <a:pt x="1089000" y="2095500"/>
                  </a:cubicBezTo>
                  <a:lnTo>
                    <a:pt x="1089636" y="2098650"/>
                  </a:lnTo>
                  <a:lnTo>
                    <a:pt x="1005864" y="2098650"/>
                  </a:lnTo>
                  <a:lnTo>
                    <a:pt x="1006500" y="2095500"/>
                  </a:lnTo>
                  <a:cubicBezTo>
                    <a:pt x="1006500" y="2065677"/>
                    <a:pt x="982323" y="2041500"/>
                    <a:pt x="952500" y="2041500"/>
                  </a:cubicBezTo>
                  <a:cubicBezTo>
                    <a:pt x="922677" y="2041500"/>
                    <a:pt x="898500" y="2065677"/>
                    <a:pt x="898500" y="2095500"/>
                  </a:cubicBezTo>
                  <a:lnTo>
                    <a:pt x="899136" y="2098650"/>
                  </a:lnTo>
                  <a:lnTo>
                    <a:pt x="815364" y="2098650"/>
                  </a:lnTo>
                  <a:lnTo>
                    <a:pt x="816000" y="2095500"/>
                  </a:lnTo>
                  <a:cubicBezTo>
                    <a:pt x="816000" y="2065677"/>
                    <a:pt x="791823" y="2041500"/>
                    <a:pt x="762000" y="2041500"/>
                  </a:cubicBezTo>
                  <a:cubicBezTo>
                    <a:pt x="732177" y="2041500"/>
                    <a:pt x="708000" y="2065677"/>
                    <a:pt x="708000" y="2095500"/>
                  </a:cubicBezTo>
                  <a:lnTo>
                    <a:pt x="708636" y="2098650"/>
                  </a:lnTo>
                  <a:lnTo>
                    <a:pt x="624864" y="2098650"/>
                  </a:lnTo>
                  <a:lnTo>
                    <a:pt x="625500" y="2095500"/>
                  </a:lnTo>
                  <a:cubicBezTo>
                    <a:pt x="625500" y="2065677"/>
                    <a:pt x="601323" y="2041500"/>
                    <a:pt x="571500" y="2041500"/>
                  </a:cubicBezTo>
                  <a:cubicBezTo>
                    <a:pt x="541677" y="2041500"/>
                    <a:pt x="517500" y="2065677"/>
                    <a:pt x="517500" y="2095500"/>
                  </a:cubicBezTo>
                  <a:lnTo>
                    <a:pt x="518136" y="2098650"/>
                  </a:lnTo>
                  <a:lnTo>
                    <a:pt x="434364" y="2098650"/>
                  </a:lnTo>
                  <a:lnTo>
                    <a:pt x="435000" y="2095500"/>
                  </a:lnTo>
                  <a:cubicBezTo>
                    <a:pt x="435000" y="2065677"/>
                    <a:pt x="410823" y="2041500"/>
                    <a:pt x="381000" y="2041500"/>
                  </a:cubicBezTo>
                  <a:cubicBezTo>
                    <a:pt x="351177" y="2041500"/>
                    <a:pt x="327000" y="2065677"/>
                    <a:pt x="327000" y="2095500"/>
                  </a:cubicBezTo>
                  <a:lnTo>
                    <a:pt x="327636" y="2098650"/>
                  </a:lnTo>
                  <a:lnTo>
                    <a:pt x="243864" y="2098650"/>
                  </a:lnTo>
                  <a:lnTo>
                    <a:pt x="244500" y="2095500"/>
                  </a:lnTo>
                  <a:cubicBezTo>
                    <a:pt x="244500" y="2065677"/>
                    <a:pt x="220323" y="2041500"/>
                    <a:pt x="190500" y="2041500"/>
                  </a:cubicBezTo>
                  <a:cubicBezTo>
                    <a:pt x="160677" y="2041500"/>
                    <a:pt x="136500" y="2065677"/>
                    <a:pt x="136500" y="2095500"/>
                  </a:cubicBezTo>
                  <a:lnTo>
                    <a:pt x="137136" y="2098650"/>
                  </a:lnTo>
                  <a:lnTo>
                    <a:pt x="53364" y="2098650"/>
                  </a:lnTo>
                  <a:lnTo>
                    <a:pt x="54000" y="2095500"/>
                  </a:lnTo>
                  <a:cubicBezTo>
                    <a:pt x="54000" y="2065677"/>
                    <a:pt x="29823" y="2041500"/>
                    <a:pt x="0" y="2041500"/>
                  </a:cubicBezTo>
                  <a:lnTo>
                    <a:pt x="0" y="1959000"/>
                  </a:lnTo>
                  <a:cubicBezTo>
                    <a:pt x="29823" y="1959000"/>
                    <a:pt x="54000" y="1934823"/>
                    <a:pt x="54000" y="1905000"/>
                  </a:cubicBezTo>
                  <a:cubicBezTo>
                    <a:pt x="54000" y="1875177"/>
                    <a:pt x="29823" y="1851000"/>
                    <a:pt x="0" y="1851000"/>
                  </a:cubicBezTo>
                  <a:lnTo>
                    <a:pt x="0" y="1768500"/>
                  </a:lnTo>
                  <a:cubicBezTo>
                    <a:pt x="29823" y="1768500"/>
                    <a:pt x="54000" y="1744323"/>
                    <a:pt x="54000" y="1714500"/>
                  </a:cubicBezTo>
                  <a:cubicBezTo>
                    <a:pt x="54000" y="1684677"/>
                    <a:pt x="29823" y="1660500"/>
                    <a:pt x="0" y="1660500"/>
                  </a:cubicBezTo>
                  <a:lnTo>
                    <a:pt x="0" y="1578000"/>
                  </a:lnTo>
                  <a:cubicBezTo>
                    <a:pt x="29823" y="1578000"/>
                    <a:pt x="54000" y="1553823"/>
                    <a:pt x="54000" y="1524000"/>
                  </a:cubicBezTo>
                  <a:cubicBezTo>
                    <a:pt x="54000" y="1494177"/>
                    <a:pt x="29823" y="1470000"/>
                    <a:pt x="0" y="1470000"/>
                  </a:cubicBezTo>
                  <a:lnTo>
                    <a:pt x="0" y="1387500"/>
                  </a:lnTo>
                  <a:cubicBezTo>
                    <a:pt x="29823" y="1387500"/>
                    <a:pt x="54000" y="1363323"/>
                    <a:pt x="54000" y="1333500"/>
                  </a:cubicBezTo>
                  <a:cubicBezTo>
                    <a:pt x="54000" y="1303677"/>
                    <a:pt x="29823" y="1279500"/>
                    <a:pt x="0" y="1279500"/>
                  </a:cubicBezTo>
                  <a:lnTo>
                    <a:pt x="0" y="1197000"/>
                  </a:lnTo>
                  <a:cubicBezTo>
                    <a:pt x="29823" y="1197000"/>
                    <a:pt x="54000" y="1172823"/>
                    <a:pt x="54000" y="1143000"/>
                  </a:cubicBezTo>
                  <a:cubicBezTo>
                    <a:pt x="54000" y="1113177"/>
                    <a:pt x="29823" y="1089000"/>
                    <a:pt x="0" y="1089000"/>
                  </a:cubicBezTo>
                  <a:lnTo>
                    <a:pt x="0" y="1006500"/>
                  </a:lnTo>
                  <a:cubicBezTo>
                    <a:pt x="29823" y="1006500"/>
                    <a:pt x="54000" y="982323"/>
                    <a:pt x="54000" y="952500"/>
                  </a:cubicBezTo>
                  <a:cubicBezTo>
                    <a:pt x="54000" y="922677"/>
                    <a:pt x="29823" y="898500"/>
                    <a:pt x="0" y="898500"/>
                  </a:cubicBezTo>
                  <a:lnTo>
                    <a:pt x="0" y="816000"/>
                  </a:lnTo>
                  <a:cubicBezTo>
                    <a:pt x="29823" y="816000"/>
                    <a:pt x="54000" y="791823"/>
                    <a:pt x="54000" y="762000"/>
                  </a:cubicBezTo>
                  <a:cubicBezTo>
                    <a:pt x="54000" y="732177"/>
                    <a:pt x="29823" y="708000"/>
                    <a:pt x="0" y="708000"/>
                  </a:cubicBezTo>
                  <a:lnTo>
                    <a:pt x="0" y="625500"/>
                  </a:lnTo>
                  <a:cubicBezTo>
                    <a:pt x="29823" y="625500"/>
                    <a:pt x="54000" y="601323"/>
                    <a:pt x="54000" y="571500"/>
                  </a:cubicBezTo>
                  <a:cubicBezTo>
                    <a:pt x="54000" y="541677"/>
                    <a:pt x="29823" y="517500"/>
                    <a:pt x="0" y="517500"/>
                  </a:cubicBezTo>
                  <a:lnTo>
                    <a:pt x="0" y="435000"/>
                  </a:lnTo>
                  <a:cubicBezTo>
                    <a:pt x="29823" y="435000"/>
                    <a:pt x="54000" y="410823"/>
                    <a:pt x="54000" y="381000"/>
                  </a:cubicBezTo>
                  <a:cubicBezTo>
                    <a:pt x="54000" y="351177"/>
                    <a:pt x="29823" y="327000"/>
                    <a:pt x="0" y="327000"/>
                  </a:cubicBezTo>
                  <a:lnTo>
                    <a:pt x="0" y="244500"/>
                  </a:lnTo>
                  <a:cubicBezTo>
                    <a:pt x="29823" y="244500"/>
                    <a:pt x="54000" y="220323"/>
                    <a:pt x="54000" y="190500"/>
                  </a:cubicBezTo>
                  <a:cubicBezTo>
                    <a:pt x="54000" y="160677"/>
                    <a:pt x="29823" y="136500"/>
                    <a:pt x="0" y="136500"/>
                  </a:cubicBezTo>
                  <a:lnTo>
                    <a:pt x="0" y="52718"/>
                  </a:lnTo>
                  <a:lnTo>
                    <a:pt x="6350" y="54000"/>
                  </a:lnTo>
                  <a:cubicBezTo>
                    <a:pt x="36173" y="54000"/>
                    <a:pt x="60350" y="29823"/>
                    <a:pt x="603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2097153" name="图片 17" descr="C:\Users\Administrator\Pictures\搜狗截图18年04月27日1031_4.jpg搜狗截图18年04月27日1031_4"/>
            <p:cNvPicPr/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9439622" y="1008808"/>
              <a:ext cx="1558160" cy="1850940"/>
            </a:xfrm>
            <a:prstGeom prst="rect">
              <a:avLst/>
            </a:prstGeom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145736" name="直接连接符 1"/>
          <p:cNvCxnSpPr/>
          <p:nvPr/>
        </p:nvCxnSpPr>
        <p:spPr>
          <a:xfrm>
            <a:off x="858679" y="3243263"/>
            <a:ext cx="747522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7" name="Freeform 397"/>
          <p:cNvSpPr>
            <a:spLocks noEditPoints="1"/>
          </p:cNvSpPr>
          <p:nvPr/>
        </p:nvSpPr>
        <p:spPr bwMode="auto">
          <a:xfrm>
            <a:off x="858675" y="2832398"/>
            <a:ext cx="360000" cy="360000"/>
          </a:xfrm>
          <a:custGeom>
            <a:avLst/>
            <a:gdLst>
              <a:gd name="T0" fmla="*/ 585 w 1171"/>
              <a:gd name="T1" fmla="*/ 0 h 1171"/>
              <a:gd name="T2" fmla="*/ 0 w 1171"/>
              <a:gd name="T3" fmla="*/ 586 h 1171"/>
              <a:gd name="T4" fmla="*/ 585 w 1171"/>
              <a:gd name="T5" fmla="*/ 1171 h 1171"/>
              <a:gd name="T6" fmla="*/ 1171 w 1171"/>
              <a:gd name="T7" fmla="*/ 586 h 1171"/>
              <a:gd name="T8" fmla="*/ 585 w 1171"/>
              <a:gd name="T9" fmla="*/ 0 h 1171"/>
              <a:gd name="T10" fmla="*/ 585 w 1171"/>
              <a:gd name="T11" fmla="*/ 1025 h 1171"/>
              <a:gd name="T12" fmla="*/ 146 w 1171"/>
              <a:gd name="T13" fmla="*/ 586 h 1171"/>
              <a:gd name="T14" fmla="*/ 585 w 1171"/>
              <a:gd name="T15" fmla="*/ 146 h 1171"/>
              <a:gd name="T16" fmla="*/ 1024 w 1171"/>
              <a:gd name="T17" fmla="*/ 586 h 1171"/>
              <a:gd name="T18" fmla="*/ 585 w 1171"/>
              <a:gd name="T19" fmla="*/ 1025 h 1171"/>
              <a:gd name="T20" fmla="*/ 659 w 1171"/>
              <a:gd name="T21" fmla="*/ 556 h 1171"/>
              <a:gd name="T22" fmla="*/ 659 w 1171"/>
              <a:gd name="T23" fmla="*/ 293 h 1171"/>
              <a:gd name="T24" fmla="*/ 586 w 1171"/>
              <a:gd name="T25" fmla="*/ 219 h 1171"/>
              <a:gd name="T26" fmla="*/ 512 w 1171"/>
              <a:gd name="T27" fmla="*/ 293 h 1171"/>
              <a:gd name="T28" fmla="*/ 512 w 1171"/>
              <a:gd name="T29" fmla="*/ 586 h 1171"/>
              <a:gd name="T30" fmla="*/ 534 w 1171"/>
              <a:gd name="T31" fmla="*/ 637 h 1171"/>
              <a:gd name="T32" fmla="*/ 680 w 1171"/>
              <a:gd name="T33" fmla="*/ 783 h 1171"/>
              <a:gd name="T34" fmla="*/ 732 w 1171"/>
              <a:gd name="T35" fmla="*/ 805 h 1171"/>
              <a:gd name="T36" fmla="*/ 784 w 1171"/>
              <a:gd name="T37" fmla="*/ 783 h 1171"/>
              <a:gd name="T38" fmla="*/ 784 w 1171"/>
              <a:gd name="T39" fmla="*/ 680 h 1171"/>
              <a:gd name="T40" fmla="*/ 659 w 1171"/>
              <a:gd name="T41" fmla="*/ 556 h 1171"/>
              <a:gd name="T42" fmla="*/ 659 w 1171"/>
              <a:gd name="T43" fmla="*/ 556 h 1171"/>
              <a:gd name="T44" fmla="*/ 659 w 1171"/>
              <a:gd name="T45" fmla="*/ 556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71" h="1171">
                <a:moveTo>
                  <a:pt x="585" y="0"/>
                </a:moveTo>
                <a:cubicBezTo>
                  <a:pt x="262" y="0"/>
                  <a:pt x="0" y="262"/>
                  <a:pt x="0" y="586"/>
                </a:cubicBezTo>
                <a:cubicBezTo>
                  <a:pt x="0" y="909"/>
                  <a:pt x="262" y="1171"/>
                  <a:pt x="585" y="1171"/>
                </a:cubicBezTo>
                <a:cubicBezTo>
                  <a:pt x="909" y="1171"/>
                  <a:pt x="1171" y="909"/>
                  <a:pt x="1171" y="586"/>
                </a:cubicBezTo>
                <a:cubicBezTo>
                  <a:pt x="1171" y="262"/>
                  <a:pt x="909" y="0"/>
                  <a:pt x="585" y="0"/>
                </a:cubicBezTo>
                <a:close/>
                <a:moveTo>
                  <a:pt x="585" y="1025"/>
                </a:moveTo>
                <a:cubicBezTo>
                  <a:pt x="343" y="1025"/>
                  <a:pt x="146" y="828"/>
                  <a:pt x="146" y="586"/>
                </a:cubicBezTo>
                <a:cubicBezTo>
                  <a:pt x="146" y="344"/>
                  <a:pt x="343" y="146"/>
                  <a:pt x="585" y="146"/>
                </a:cubicBezTo>
                <a:cubicBezTo>
                  <a:pt x="827" y="146"/>
                  <a:pt x="1024" y="344"/>
                  <a:pt x="1024" y="586"/>
                </a:cubicBezTo>
                <a:cubicBezTo>
                  <a:pt x="1024" y="828"/>
                  <a:pt x="828" y="1025"/>
                  <a:pt x="585" y="1025"/>
                </a:cubicBezTo>
                <a:close/>
                <a:moveTo>
                  <a:pt x="659" y="556"/>
                </a:moveTo>
                <a:cubicBezTo>
                  <a:pt x="659" y="293"/>
                  <a:pt x="659" y="293"/>
                  <a:pt x="659" y="293"/>
                </a:cubicBezTo>
                <a:cubicBezTo>
                  <a:pt x="659" y="253"/>
                  <a:pt x="626" y="219"/>
                  <a:pt x="586" y="219"/>
                </a:cubicBezTo>
                <a:cubicBezTo>
                  <a:pt x="546" y="219"/>
                  <a:pt x="512" y="252"/>
                  <a:pt x="512" y="293"/>
                </a:cubicBezTo>
                <a:cubicBezTo>
                  <a:pt x="512" y="586"/>
                  <a:pt x="512" y="586"/>
                  <a:pt x="512" y="586"/>
                </a:cubicBezTo>
                <a:cubicBezTo>
                  <a:pt x="512" y="606"/>
                  <a:pt x="521" y="624"/>
                  <a:pt x="534" y="637"/>
                </a:cubicBezTo>
                <a:cubicBezTo>
                  <a:pt x="680" y="783"/>
                  <a:pt x="680" y="783"/>
                  <a:pt x="680" y="783"/>
                </a:cubicBezTo>
                <a:cubicBezTo>
                  <a:pt x="695" y="798"/>
                  <a:pt x="713" y="805"/>
                  <a:pt x="732" y="805"/>
                </a:cubicBezTo>
                <a:cubicBezTo>
                  <a:pt x="751" y="805"/>
                  <a:pt x="770" y="798"/>
                  <a:pt x="784" y="783"/>
                </a:cubicBezTo>
                <a:cubicBezTo>
                  <a:pt x="813" y="755"/>
                  <a:pt x="813" y="709"/>
                  <a:pt x="784" y="680"/>
                </a:cubicBezTo>
                <a:lnTo>
                  <a:pt x="659" y="556"/>
                </a:lnTo>
                <a:close/>
                <a:moveTo>
                  <a:pt x="659" y="556"/>
                </a:moveTo>
                <a:cubicBezTo>
                  <a:pt x="659" y="556"/>
                  <a:pt x="659" y="556"/>
                  <a:pt x="659" y="5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0"/>
          </a:p>
        </p:txBody>
      </p:sp>
      <p:pic>
        <p:nvPicPr>
          <p:cNvPr id="14" name="图片 24">
            <a:extLst>
              <a:ext uri="{FF2B5EF4-FFF2-40B4-BE49-F238E27FC236}">
                <a16:creationId xmlns:a16="http://schemas.microsoft.com/office/drawing/2014/main" xmlns="" id="{772C0733-7C66-4CF9-A1E3-9348484BD8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164195" y="-29606"/>
            <a:ext cx="979805" cy="946785"/>
          </a:xfrm>
          <a:prstGeom prst="rect">
            <a:avLst/>
          </a:prstGeom>
        </p:spPr>
      </p:pic>
      <p:pic>
        <p:nvPicPr>
          <p:cNvPr id="15" name="图片 27">
            <a:extLst>
              <a:ext uri="{FF2B5EF4-FFF2-40B4-BE49-F238E27FC236}">
                <a16:creationId xmlns:a16="http://schemas.microsoft.com/office/drawing/2014/main" xmlns="" id="{58DB0E98-6FC5-41C3-86B9-46CCD3AAB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-22860" y="5904150"/>
            <a:ext cx="1045845" cy="1010285"/>
          </a:xfrm>
          <a:prstGeom prst="rect">
            <a:avLst/>
          </a:prstGeom>
        </p:spPr>
      </p:pic>
      <p:sp>
        <p:nvSpPr>
          <p:cNvPr id="16" name="文本框 17"/>
          <p:cNvSpPr txBox="1"/>
          <p:nvPr/>
        </p:nvSpPr>
        <p:spPr>
          <a:xfrm>
            <a:off x="902369" y="5867984"/>
            <a:ext cx="719660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世之寒微有能过我者乎？斯寒微之至极也！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矩形 3"/>
          <p:cNvSpPr/>
          <p:nvPr/>
        </p:nvSpPr>
        <p:spPr>
          <a:xfrm>
            <a:off x="331946" y="382136"/>
            <a:ext cx="8620984" cy="6250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/>
              <a:t>中国自三代以后，得国最正者，惟汉与明。匹夫起事，无凭籍威柄之嫌，为民除暴，无预窥神器之意。——孟森《明清史讲义》 </a:t>
            </a:r>
          </a:p>
        </p:txBody>
      </p:sp>
      <p:pic>
        <p:nvPicPr>
          <p:cNvPr id="2097159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15199" y="-64055"/>
            <a:ext cx="979805" cy="946785"/>
          </a:xfrm>
          <a:prstGeom prst="rect">
            <a:avLst/>
          </a:prstGeom>
        </p:spPr>
      </p:pic>
      <p:pic>
        <p:nvPicPr>
          <p:cNvPr id="2097160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90566" y="5918419"/>
            <a:ext cx="1045845" cy="1010285"/>
          </a:xfrm>
          <a:prstGeom prst="rect">
            <a:avLst/>
          </a:prstGeom>
        </p:spPr>
      </p:pic>
      <p:grpSp>
        <p:nvGrpSpPr>
          <p:cNvPr id="48" name="组合 19"/>
          <p:cNvGrpSpPr/>
          <p:nvPr/>
        </p:nvGrpSpPr>
        <p:grpSpPr>
          <a:xfrm>
            <a:off x="692468" y="809148"/>
            <a:ext cx="7728109" cy="4155758"/>
            <a:chOff x="1454" y="-101"/>
            <a:chExt cx="16227" cy="8726"/>
          </a:xfrm>
        </p:grpSpPr>
        <p:cxnSp>
          <p:nvCxnSpPr>
            <p:cNvPr id="3145737" name="直线连接符 12"/>
            <p:cNvCxnSpPr/>
            <p:nvPr/>
          </p:nvCxnSpPr>
          <p:spPr>
            <a:xfrm flipV="1">
              <a:off x="1454" y="921"/>
              <a:ext cx="16227" cy="4"/>
            </a:xfrm>
            <a:prstGeom prst="lin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8" name="直线连接符 36"/>
            <p:cNvCxnSpPr/>
            <p:nvPr/>
          </p:nvCxnSpPr>
          <p:spPr>
            <a:xfrm flipV="1">
              <a:off x="3435" y="-101"/>
              <a:ext cx="1" cy="8726"/>
            </a:xfrm>
            <a:prstGeom prst="lin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05" name="矩形 47"/>
            <p:cNvSpPr/>
            <p:nvPr/>
          </p:nvSpPr>
          <p:spPr>
            <a:xfrm>
              <a:off x="3188" y="613"/>
              <a:ext cx="494" cy="51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</p:grpSp>
      <p:sp>
        <p:nvSpPr>
          <p:cNvPr id="1048606" name="文本框 1"/>
          <p:cNvSpPr txBox="1"/>
          <p:nvPr/>
        </p:nvSpPr>
        <p:spPr>
          <a:xfrm>
            <a:off x="1729740" y="730818"/>
            <a:ext cx="4025868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3000" b="1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明朝的建立：</a:t>
            </a:r>
          </a:p>
        </p:txBody>
      </p:sp>
      <p:sp>
        <p:nvSpPr>
          <p:cNvPr id="1048607" name="矩形 29"/>
          <p:cNvSpPr/>
          <p:nvPr/>
        </p:nvSpPr>
        <p:spPr>
          <a:xfrm>
            <a:off x="2734628" y="2311242"/>
            <a:ext cx="2644616" cy="25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赵某某</a:t>
            </a:r>
            <a:endParaRPr lang="zh-CN" altLang="zh-CN" sz="9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48608" name="矩形 35"/>
          <p:cNvSpPr/>
          <p:nvPr/>
        </p:nvSpPr>
        <p:spPr>
          <a:xfrm>
            <a:off x="2848927" y="2480311"/>
            <a:ext cx="3778568" cy="16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5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营销经理</a:t>
            </a:r>
            <a:r>
              <a:rPr lang="en-US" altLang="zh-CN" sz="45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/Marketing Manager</a:t>
            </a:r>
            <a:endParaRPr lang="zh-CN" altLang="zh-CN" sz="525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48609" name="Text Box 11"/>
          <p:cNvSpPr txBox="1"/>
          <p:nvPr/>
        </p:nvSpPr>
        <p:spPr>
          <a:xfrm>
            <a:off x="2425694" y="1848540"/>
            <a:ext cx="134502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时间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:</a:t>
            </a:r>
          </a:p>
        </p:txBody>
      </p:sp>
      <p:sp>
        <p:nvSpPr>
          <p:cNvPr id="1048610" name="Text Box 12"/>
          <p:cNvSpPr txBox="1"/>
          <p:nvPr/>
        </p:nvSpPr>
        <p:spPr>
          <a:xfrm>
            <a:off x="2412406" y="3016943"/>
            <a:ext cx="1371600" cy="5078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建立者</a:t>
            </a:r>
            <a:r>
              <a:rPr lang="en-US" altLang="zh-CN" dirty="0"/>
              <a:t>:</a:t>
            </a:r>
          </a:p>
        </p:txBody>
      </p:sp>
      <p:sp>
        <p:nvSpPr>
          <p:cNvPr id="1048611" name="Text Box 13"/>
          <p:cNvSpPr txBox="1"/>
          <p:nvPr/>
        </p:nvSpPr>
        <p:spPr>
          <a:xfrm>
            <a:off x="2430780" y="2450937"/>
            <a:ext cx="1085850" cy="5078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都城</a:t>
            </a:r>
            <a:r>
              <a:rPr lang="en-US" altLang="zh-CN" dirty="0"/>
              <a:t>:</a:t>
            </a:r>
          </a:p>
        </p:txBody>
      </p:sp>
      <p:sp>
        <p:nvSpPr>
          <p:cNvPr id="1048612" name="Text Box 14"/>
          <p:cNvSpPr txBox="1"/>
          <p:nvPr/>
        </p:nvSpPr>
        <p:spPr>
          <a:xfrm>
            <a:off x="2412406" y="3641843"/>
            <a:ext cx="3646885" cy="5078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灭元朝时间</a:t>
            </a:r>
            <a:r>
              <a:rPr lang="en-US" altLang="zh-CN" dirty="0"/>
              <a:t>:</a:t>
            </a:r>
          </a:p>
        </p:txBody>
      </p:sp>
      <p:sp>
        <p:nvSpPr>
          <p:cNvPr id="1048613" name="Text Box 16"/>
          <p:cNvSpPr txBox="1"/>
          <p:nvPr/>
        </p:nvSpPr>
        <p:spPr>
          <a:xfrm>
            <a:off x="2412406" y="4221641"/>
            <a:ext cx="2088356" cy="5078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灭元朝标志</a:t>
            </a:r>
            <a:r>
              <a:rPr lang="en-US" altLang="zh-CN" dirty="0"/>
              <a:t>:</a:t>
            </a:r>
          </a:p>
        </p:txBody>
      </p:sp>
      <p:sp>
        <p:nvSpPr>
          <p:cNvPr id="1048614" name="Text Box 7"/>
          <p:cNvSpPr txBox="1"/>
          <p:nvPr/>
        </p:nvSpPr>
        <p:spPr>
          <a:xfrm>
            <a:off x="3795712" y="2464956"/>
            <a:ext cx="3167063" cy="5078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应天府</a:t>
            </a:r>
            <a:r>
              <a:rPr lang="en-US" altLang="zh-CN" dirty="0"/>
              <a:t>(</a:t>
            </a:r>
            <a:r>
              <a:rPr lang="zh-CN" altLang="en-US" dirty="0"/>
              <a:t>南京</a:t>
            </a:r>
            <a:r>
              <a:rPr lang="en-US" altLang="zh-CN" dirty="0"/>
              <a:t>)</a:t>
            </a:r>
          </a:p>
        </p:txBody>
      </p:sp>
      <p:sp>
        <p:nvSpPr>
          <p:cNvPr id="1048615" name="Text Box 9"/>
          <p:cNvSpPr txBox="1"/>
          <p:nvPr/>
        </p:nvSpPr>
        <p:spPr>
          <a:xfrm>
            <a:off x="3770718" y="3039355"/>
            <a:ext cx="4134326" cy="5078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朱元璋（明太祖）</a:t>
            </a:r>
          </a:p>
        </p:txBody>
      </p:sp>
      <p:sp>
        <p:nvSpPr>
          <p:cNvPr id="1048616" name="Text Box 10"/>
          <p:cNvSpPr txBox="1"/>
          <p:nvPr/>
        </p:nvSpPr>
        <p:spPr>
          <a:xfrm>
            <a:off x="3802030" y="1864879"/>
            <a:ext cx="195548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1368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</p:txBody>
      </p:sp>
      <p:sp>
        <p:nvSpPr>
          <p:cNvPr id="1048617" name="Text Box 15"/>
          <p:cNvSpPr txBox="1"/>
          <p:nvPr/>
        </p:nvSpPr>
        <p:spPr>
          <a:xfrm>
            <a:off x="4519137" y="3711380"/>
            <a:ext cx="167592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1368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</p:txBody>
      </p:sp>
      <p:sp>
        <p:nvSpPr>
          <p:cNvPr id="1048618" name="Text Box 17"/>
          <p:cNvSpPr txBox="1"/>
          <p:nvPr/>
        </p:nvSpPr>
        <p:spPr>
          <a:xfrm>
            <a:off x="4519137" y="4234477"/>
            <a:ext cx="215550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effectLst/>
              </a:rPr>
              <a:t>攻占大都</a:t>
            </a:r>
          </a:p>
        </p:txBody>
      </p:sp>
      <p:pic>
        <p:nvPicPr>
          <p:cNvPr id="24578" name="Picture 2" descr="http://dingyue.nosdn.127.net/U13MtTNnp4DmRiKiLdzEn37ZuV0VV0xGz7eaxvj8WnMIM1528722494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543" y="1410912"/>
            <a:ext cx="4528457" cy="5447088"/>
          </a:xfrm>
          <a:prstGeom prst="rect">
            <a:avLst/>
          </a:prstGeom>
          <a:noFill/>
        </p:spPr>
      </p:pic>
      <p:pic>
        <p:nvPicPr>
          <p:cNvPr id="2097161" name="图片 15" descr="C:\Users\Administrator\Pictures\搜狗截图18年04月27日2005_3.jpg搜狗截图18年04月27日2005_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4C253">
                  <a:alpha val="100000"/>
                </a:srgbClr>
              </a:clrFrom>
              <a:clrTo>
                <a:srgbClr val="F4C253">
                  <a:alpha val="100000"/>
                  <a:alpha val="0"/>
                </a:srgbClr>
              </a:clrTo>
            </a:clrChange>
          </a:blip>
          <a:srcRect t="16862"/>
          <a:stretch>
            <a:fillRect/>
          </a:stretch>
        </p:blipFill>
        <p:spPr>
          <a:xfrm>
            <a:off x="-1" y="1799771"/>
            <a:ext cx="4744269" cy="5058229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矩形 3"/>
          <p:cNvSpPr/>
          <p:nvPr/>
        </p:nvSpPr>
        <p:spPr>
          <a:xfrm>
            <a:off x="150126" y="382137"/>
            <a:ext cx="8789158" cy="6209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9716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40236" y="-30480"/>
            <a:ext cx="979805" cy="946785"/>
          </a:xfrm>
          <a:prstGeom prst="rect">
            <a:avLst/>
          </a:prstGeom>
        </p:spPr>
      </p:pic>
      <p:pic>
        <p:nvPicPr>
          <p:cNvPr id="2097163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120492" y="5933135"/>
            <a:ext cx="1045845" cy="1010285"/>
          </a:xfrm>
          <a:prstGeom prst="rect">
            <a:avLst/>
          </a:prstGeom>
        </p:spPr>
      </p:pic>
      <p:cxnSp>
        <p:nvCxnSpPr>
          <p:cNvPr id="3145739" name="直线连接符 12"/>
          <p:cNvCxnSpPr/>
          <p:nvPr/>
        </p:nvCxnSpPr>
        <p:spPr>
          <a:xfrm flipV="1">
            <a:off x="288920" y="1283010"/>
            <a:ext cx="8327708" cy="9525"/>
          </a:xfrm>
          <a:prstGeom prst="lin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4" name="图片 1" descr="搜狗截图18年04月27日1939_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261" y="1705152"/>
            <a:ext cx="4861758" cy="4227983"/>
          </a:xfrm>
          <a:prstGeom prst="rect">
            <a:avLst/>
          </a:prstGeom>
        </p:spPr>
      </p:pic>
      <p:sp>
        <p:nvSpPr>
          <p:cNvPr id="1048622" name="文本框 2"/>
          <p:cNvSpPr txBox="1"/>
          <p:nvPr/>
        </p:nvSpPr>
        <p:spPr>
          <a:xfrm>
            <a:off x="216188" y="2144459"/>
            <a:ext cx="3687073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sz="30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东起朝鲜西据吐番,南包安南</a:t>
            </a:r>
            <a:r>
              <a:rPr lang="en-US" altLang="zh-CN" sz="30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sz="30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北距大碛,东西一万一千七百五十里,南北一万零九百四里。南海的“千里长沙,万里石溏”尽入版图</a:t>
            </a:r>
            <a:r>
              <a:rPr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</a:p>
          <a:p>
            <a:pPr algn="r"/>
            <a:r>
              <a:rPr 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--</a:t>
            </a:r>
            <a:r>
              <a:rPr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sz="3000" b="1"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明史·地理志</a:t>
            </a:r>
            <a:r>
              <a:rPr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</a:p>
        </p:txBody>
      </p:sp>
      <p:sp>
        <p:nvSpPr>
          <p:cNvPr id="1048623" name="文本框 4"/>
          <p:cNvSpPr txBox="1"/>
          <p:nvPr/>
        </p:nvSpPr>
        <p:spPr>
          <a:xfrm>
            <a:off x="356710" y="651661"/>
            <a:ext cx="8582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latin typeface="微软雅黑" panose="020B0503020204020204" charset="-122"/>
                <a:ea typeface="微软雅黑" panose="020B0503020204020204" charset="-122"/>
              </a:rPr>
              <a:t>思考：观察地图，试着标注一下明朝的疆域范围。</a:t>
            </a:r>
          </a:p>
        </p:txBody>
      </p:sp>
      <p:pic>
        <p:nvPicPr>
          <p:cNvPr id="2097165" name="图片 10" descr="图片t65675675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26"/>
          <a:stretch>
            <a:fillRect/>
          </a:stretch>
        </p:blipFill>
        <p:spPr>
          <a:xfrm>
            <a:off x="2940404" y="2617458"/>
            <a:ext cx="2995939" cy="3498463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矩形 3"/>
          <p:cNvSpPr/>
          <p:nvPr/>
        </p:nvSpPr>
        <p:spPr>
          <a:xfrm>
            <a:off x="204716" y="327547"/>
            <a:ext cx="8720919" cy="62779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097166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00776" y="-28575"/>
            <a:ext cx="979805" cy="946785"/>
          </a:xfrm>
          <a:prstGeom prst="rect">
            <a:avLst/>
          </a:prstGeom>
        </p:spPr>
      </p:pic>
      <p:pic>
        <p:nvPicPr>
          <p:cNvPr id="2097167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26194" y="5847715"/>
            <a:ext cx="1045845" cy="1010285"/>
          </a:xfrm>
          <a:prstGeom prst="rect">
            <a:avLst/>
          </a:prstGeom>
        </p:spPr>
      </p:pic>
      <p:sp>
        <p:nvSpPr>
          <p:cNvPr id="1048625" name="文本框 1"/>
          <p:cNvSpPr txBox="1"/>
          <p:nvPr/>
        </p:nvSpPr>
        <p:spPr>
          <a:xfrm>
            <a:off x="1064895" y="625822"/>
            <a:ext cx="384238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en-US" altLang="zh-CN" sz="3200" b="1" dirty="0" err="1">
                <a:latin typeface="微软雅黑" panose="020B0503020204020204" charset="-122"/>
                <a:ea typeface="微软雅黑" panose="020B0503020204020204" charset="-122"/>
              </a:rPr>
              <a:t>朱元璋强化皇权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145740" name="直线连接符 12"/>
          <p:cNvCxnSpPr>
            <a:cxnSpLocks/>
          </p:cNvCxnSpPr>
          <p:nvPr/>
        </p:nvCxnSpPr>
        <p:spPr>
          <a:xfrm>
            <a:off x="1115378" y="1244297"/>
            <a:ext cx="7669970" cy="714"/>
          </a:xfrm>
          <a:prstGeom prst="lin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6" name="文本框 2"/>
          <p:cNvSpPr txBox="1"/>
          <p:nvPr/>
        </p:nvSpPr>
        <p:spPr>
          <a:xfrm>
            <a:off x="1176338" y="1542158"/>
            <a:ext cx="746269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材料 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“夫元氏（元朝）之有天下，固由世祖之雄武；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而其亡也，由委任权臣，上下蒙蔽故也。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今礼所言，不得隔越中书奏事，此正元之大弊。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人君不能躬览庶政，故大臣得以专权自恣。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……”</a:t>
            </a:r>
          </a:p>
          <a:p>
            <a:pPr algn="r"/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--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《明实录》卷五十九</a:t>
            </a:r>
          </a:p>
        </p:txBody>
      </p:sp>
      <p:grpSp>
        <p:nvGrpSpPr>
          <p:cNvPr id="51" name="组合 8"/>
          <p:cNvGrpSpPr/>
          <p:nvPr/>
        </p:nvGrpSpPr>
        <p:grpSpPr>
          <a:xfrm>
            <a:off x="555939" y="4656756"/>
            <a:ext cx="8229409" cy="1140705"/>
            <a:chOff x="2336" y="637"/>
            <a:chExt cx="15932" cy="2156"/>
          </a:xfrm>
        </p:grpSpPr>
        <p:sp>
          <p:nvSpPr>
            <p:cNvPr id="1048627" name="文本框 20"/>
            <p:cNvSpPr txBox="1"/>
            <p:nvPr/>
          </p:nvSpPr>
          <p:spPr>
            <a:xfrm>
              <a:off x="2336" y="743"/>
              <a:ext cx="15932" cy="1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8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问 题 思 考</a:t>
              </a:r>
            </a:p>
            <a:p>
              <a:r>
                <a:rPr lang="zh-CN" altLang="en-US" sz="2400" b="1" dirty="0"/>
                <a:t> </a:t>
              </a:r>
              <a:r>
                <a:rPr lang="zh-CN" altLang="en-US" sz="2800" b="1" dirty="0"/>
                <a:t>结合课文和材料，找出朱元璋认为元朝灭亡的原因。</a:t>
              </a:r>
              <a:endParaRPr lang="zh-CN" altLang="en-US" sz="2400" b="1" dirty="0"/>
            </a:p>
          </p:txBody>
        </p:sp>
        <p:cxnSp>
          <p:nvCxnSpPr>
            <p:cNvPr id="3145741" name="直接连接符 7"/>
            <p:cNvCxnSpPr>
              <a:cxnSpLocks/>
            </p:cNvCxnSpPr>
            <p:nvPr/>
          </p:nvCxnSpPr>
          <p:spPr>
            <a:xfrm>
              <a:off x="2570" y="637"/>
              <a:ext cx="15415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2" name="直接连接符 9"/>
            <p:cNvCxnSpPr>
              <a:cxnSpLocks/>
            </p:cNvCxnSpPr>
            <p:nvPr/>
          </p:nvCxnSpPr>
          <p:spPr>
            <a:xfrm flipV="1">
              <a:off x="2655" y="2793"/>
              <a:ext cx="15330" cy="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68" name="图片 15" descr="u=434661997,4268474739&amp;fm=27&amp;gp=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15041" y="-50220"/>
            <a:ext cx="2350176" cy="2350176"/>
          </a:xfrm>
          <a:prstGeom prst="rect">
            <a:avLst/>
          </a:prstGeom>
        </p:spPr>
      </p:pic>
      <p:sp>
        <p:nvSpPr>
          <p:cNvPr id="16" name="文本框 4">
            <a:extLst>
              <a:ext uri="{FF2B5EF4-FFF2-40B4-BE49-F238E27FC236}">
                <a16:creationId xmlns:a16="http://schemas.microsoft.com/office/drawing/2014/main" xmlns="" id="{F8B8582D-F9B6-4A6B-A3AA-90DD8A7B0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" y="5885887"/>
            <a:ext cx="8795657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91440" tIns="45720" rIns="91440" bIns="4572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2700" b="1" dirty="0" smtClean="0">
                <a:solidFill>
                  <a:srgbClr val="1903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朱元璋认为元朝灭亡的原因是</a:t>
            </a: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方分权</a:t>
            </a:r>
            <a:r>
              <a:rPr lang="zh-CN" altLang="en-US" sz="2700" b="1" dirty="0">
                <a:solidFill>
                  <a:srgbClr val="1903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朝臣权力过</a:t>
            </a: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zh-CN" altLang="en-US" sz="2700" b="1" dirty="0">
              <a:solidFill>
                <a:srgbClr val="1903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矩形 3"/>
          <p:cNvSpPr/>
          <p:nvPr/>
        </p:nvSpPr>
        <p:spPr>
          <a:xfrm>
            <a:off x="285749" y="204716"/>
            <a:ext cx="8680829" cy="6537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/>
              <a:t>胡惟庸案</a:t>
            </a:r>
          </a:p>
        </p:txBody>
      </p:sp>
      <p:pic>
        <p:nvPicPr>
          <p:cNvPr id="2097175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8227219" y="-67151"/>
            <a:ext cx="979805" cy="946785"/>
          </a:xfrm>
          <a:prstGeom prst="rect">
            <a:avLst/>
          </a:prstGeom>
        </p:spPr>
      </p:pic>
      <p:pic>
        <p:nvPicPr>
          <p:cNvPr id="209717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-76199" y="5898313"/>
            <a:ext cx="1045845" cy="1010285"/>
          </a:xfrm>
          <a:prstGeom prst="rect">
            <a:avLst/>
          </a:prstGeom>
        </p:spPr>
      </p:pic>
      <p:pic>
        <p:nvPicPr>
          <p:cNvPr id="2097177" name="图片 15" descr="u=434661997,4268474739&amp;fm=27&amp;gp=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5271" y="-56959"/>
            <a:ext cx="2086613" cy="2086613"/>
          </a:xfrm>
          <a:prstGeom prst="rect">
            <a:avLst/>
          </a:prstGeom>
        </p:spPr>
      </p:pic>
      <p:sp>
        <p:nvSpPr>
          <p:cNvPr id="1048643" name="文本框 2"/>
          <p:cNvSpPr txBox="1"/>
          <p:nvPr/>
        </p:nvSpPr>
        <p:spPr>
          <a:xfrm>
            <a:off x="1501253" y="437177"/>
            <a:ext cx="7315201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清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代学者赵翼说朱元璋“借诸功臣以取天下，及天下既定，即尽举取天下之人而尽杀之，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其残忍实千古所未有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。”</a:t>
            </a:r>
          </a:p>
        </p:txBody>
      </p:sp>
      <p:sp>
        <p:nvSpPr>
          <p:cNvPr id="1048645" name="文本框 9"/>
          <p:cNvSpPr txBox="1"/>
          <p:nvPr/>
        </p:nvSpPr>
        <p:spPr>
          <a:xfrm>
            <a:off x="1699111" y="5441494"/>
            <a:ext cx="574577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收天下之权以归一人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0389D82-8043-4C88-A4C2-60658B920499}"/>
              </a:ext>
            </a:extLst>
          </p:cNvPr>
          <p:cNvGrpSpPr/>
          <p:nvPr/>
        </p:nvGrpSpPr>
        <p:grpSpPr>
          <a:xfrm>
            <a:off x="414514" y="2533982"/>
            <a:ext cx="8314972" cy="2645966"/>
            <a:chOff x="379766" y="2165588"/>
            <a:chExt cx="8314972" cy="2645966"/>
          </a:xfrm>
        </p:grpSpPr>
        <p:pic>
          <p:nvPicPr>
            <p:cNvPr id="2097178" name="图片 4" descr="u=3001836942,2115816711&amp;fm=27&amp;gp=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766" y="2165588"/>
              <a:ext cx="2794774" cy="20632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97179" name="图片 5" descr="搜狗截图18年05月02日0923_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3331" y="2249791"/>
              <a:ext cx="2631407" cy="2037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6" name="组合 8"/>
            <p:cNvGrpSpPr/>
            <p:nvPr/>
          </p:nvGrpSpPr>
          <p:grpSpPr>
            <a:xfrm>
              <a:off x="3174540" y="2230798"/>
              <a:ext cx="2836801" cy="2580756"/>
              <a:chOff x="2218" y="2747"/>
              <a:chExt cx="8023" cy="6942"/>
            </a:xfrm>
          </p:grpSpPr>
          <p:pic>
            <p:nvPicPr>
              <p:cNvPr id="2097180" name="图片 6" descr="u=2000494012,2162422430&amp;fm=27&amp;gp=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218" y="2747"/>
                <a:ext cx="8023" cy="543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48644" name="文本框 7"/>
              <p:cNvSpPr txBox="1"/>
              <p:nvPr/>
            </p:nvSpPr>
            <p:spPr>
              <a:xfrm>
                <a:off x="4160" y="8282"/>
                <a:ext cx="3704" cy="1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800" b="1">
                    <a:latin typeface="楷体" panose="02010609060101010101" charset="-122"/>
                    <a:ea typeface="楷体" panose="02010609060101010101" charset="-122"/>
                  </a:defRPr>
                </a:lvl1pPr>
              </a:lstStyle>
              <a:p>
                <a:r>
                  <a:rPr lang="zh-CN" altLang="en-US" dirty="0"/>
                  <a:t>蓝玉案</a:t>
                </a:r>
              </a:p>
            </p:txBody>
          </p:sp>
        </p:grp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xmlns="" id="{B34614FD-5FF9-4FE4-8F85-ABA164232162}"/>
                </a:ext>
              </a:extLst>
            </p:cNvPr>
            <p:cNvSpPr txBox="1"/>
            <p:nvPr/>
          </p:nvSpPr>
          <p:spPr>
            <a:xfrm>
              <a:off x="997516" y="4288205"/>
              <a:ext cx="1687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胡惟庸案</a:t>
              </a:r>
            </a:p>
          </p:txBody>
        </p:sp>
        <p:sp>
          <p:nvSpPr>
            <p:cNvPr id="15" name="文本框 7">
              <a:extLst>
                <a:ext uri="{FF2B5EF4-FFF2-40B4-BE49-F238E27FC236}">
                  <a16:creationId xmlns:a16="http://schemas.microsoft.com/office/drawing/2014/main" xmlns="" id="{45600A18-D2FF-41F6-BC24-811AC5B4AE59}"/>
                </a:ext>
              </a:extLst>
            </p:cNvPr>
            <p:cNvSpPr txBox="1"/>
            <p:nvPr/>
          </p:nvSpPr>
          <p:spPr>
            <a:xfrm>
              <a:off x="6539567" y="4288205"/>
              <a:ext cx="1687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杀徐达</a:t>
              </a:r>
            </a:p>
          </p:txBody>
        </p:sp>
      </p:grpSp>
      <p:cxnSp>
        <p:nvCxnSpPr>
          <p:cNvPr id="17" name="直线连接符 12">
            <a:extLst>
              <a:ext uri="{FF2B5EF4-FFF2-40B4-BE49-F238E27FC236}">
                <a16:creationId xmlns:a16="http://schemas.microsoft.com/office/drawing/2014/main" xmlns="" id="{61139122-06E3-4F4A-8DC9-AD376F458360}"/>
              </a:ext>
            </a:extLst>
          </p:cNvPr>
          <p:cNvCxnSpPr>
            <a:cxnSpLocks/>
          </p:cNvCxnSpPr>
          <p:nvPr/>
        </p:nvCxnSpPr>
        <p:spPr>
          <a:xfrm>
            <a:off x="1032264" y="1951677"/>
            <a:ext cx="7669970" cy="714"/>
          </a:xfrm>
          <a:prstGeom prst="lin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2215</Words>
  <Application>Microsoft Office PowerPoint</Application>
  <PresentationFormat>全屏显示(4:3)</PresentationFormat>
  <Paragraphs>284</Paragraphs>
  <Slides>28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81</cp:revision>
  <dcterms:created xsi:type="dcterms:W3CDTF">2019-04-22T11:04:41Z</dcterms:created>
  <dcterms:modified xsi:type="dcterms:W3CDTF">2020-02-08T05:38:48Z</dcterms:modified>
</cp:coreProperties>
</file>