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9" r:id="rId3"/>
    <p:sldId id="256" r:id="rId4"/>
    <p:sldId id="262" r:id="rId5"/>
    <p:sldId id="271" r:id="rId6"/>
    <p:sldId id="258" r:id="rId7"/>
    <p:sldId id="272" r:id="rId8"/>
    <p:sldId id="257" r:id="rId9"/>
    <p:sldId id="261" r:id="rId10"/>
    <p:sldId id="274" r:id="rId11"/>
    <p:sldId id="260" r:id="rId12"/>
    <p:sldId id="263" r:id="rId13"/>
    <p:sldId id="275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30" y="418"/>
      </p:cViewPr>
      <p:guideLst>
        <p:guide orient="horz" pos="2178"/>
        <p:guide pos="2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8B73C-69BC-4506-8AF8-9B37AFFB777B}" type="datetimeFigureOut">
              <a:rPr lang="zh-CN" altLang="en-US" smtClean="0"/>
              <a:pPr/>
              <a:t>2020/2/22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882DF-BA37-40D5-8A4F-3A64B72FDD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0298" y="195438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经济大危机和二战的复习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3055" y="970280"/>
            <a:ext cx="37757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单元整体感知：</a:t>
            </a:r>
          </a:p>
          <a:p>
            <a:endParaRPr lang="zh-CN" altLang="en-US" sz="2400" b="1"/>
          </a:p>
        </p:txBody>
      </p:sp>
      <p:sp>
        <p:nvSpPr>
          <p:cNvPr id="3" name="文本框 2"/>
          <p:cNvSpPr txBox="1"/>
          <p:nvPr/>
        </p:nvSpPr>
        <p:spPr>
          <a:xfrm>
            <a:off x="334645" y="1495425"/>
            <a:ext cx="847534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400" b="1">
                <a:ea typeface="宋体" panose="02010600030101010101" pitchFamily="2" charset="-122"/>
              </a:rPr>
              <a:t>         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一战后</a:t>
            </a:r>
            <a:r>
              <a:rPr lang="zh-CN" sz="2400" b="1">
                <a:ea typeface="宋体" panose="02010600030101010101" pitchFamily="2" charset="-122"/>
              </a:rPr>
              <a:t>，帝国主义战胜国重新瓜分世界，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确立了凡尔赛－华盛顿体系，</a:t>
            </a:r>
            <a:r>
              <a:rPr lang="zh-CN" sz="2400" b="1">
                <a:ea typeface="宋体" panose="02010600030101010101" pitchFamily="2" charset="-122"/>
              </a:rPr>
              <a:t>暂时调整了帝国主义国家在世界范围的新秩序，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出现了相对稳定时期</a:t>
            </a:r>
            <a:r>
              <a:rPr lang="zh-CN" sz="2400" b="1">
                <a:ea typeface="宋体" panose="02010600030101010101" pitchFamily="2" charset="-122"/>
              </a:rPr>
              <a:t>，资本主义国家的经济“繁荣”一时。“繁荣”背后却蕴藏着巨大的危机， 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1929－1933年，</a:t>
            </a:r>
            <a:r>
              <a:rPr lang="zh-CN" sz="2400" b="1">
                <a:ea typeface="宋体" panose="02010600030101010101" pitchFamily="2" charset="-122"/>
              </a:rPr>
              <a:t>资本主义世界爆发了规模空前的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经济大危机</a:t>
            </a:r>
            <a:r>
              <a:rPr lang="zh-CN" sz="2400" b="1">
                <a:ea typeface="宋体" panose="02010600030101010101" pitchFamily="2" charset="-122"/>
              </a:rPr>
              <a:t>，并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引发了严重的政治危机，各国统治者纷纷寻求出路，美国</a:t>
            </a:r>
            <a:r>
              <a:rPr lang="zh-CN" sz="2400" b="1">
                <a:ea typeface="宋体" panose="02010600030101010101" pitchFamily="2" charset="-122"/>
              </a:rPr>
              <a:t>实施新政；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意大利</a:t>
            </a:r>
            <a:r>
              <a:rPr lang="zh-CN" sz="2400" b="1">
                <a:ea typeface="宋体" panose="02010600030101010101" pitchFamily="2" charset="-122"/>
              </a:rPr>
              <a:t>法西斯进一步强化；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德日</a:t>
            </a:r>
            <a:r>
              <a:rPr lang="zh-CN" sz="2400" b="1">
                <a:ea typeface="宋体" panose="02010600030101010101" pitchFamily="2" charset="-122"/>
              </a:rPr>
              <a:t>相继建立法西斯政权，形成世界大战的欧亚两个战争策源地，并疯狂对外侵略扩张，对世界和平造成严重威胁。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英法</a:t>
            </a:r>
            <a:r>
              <a:rPr lang="zh-CN" sz="2400" b="1">
                <a:ea typeface="宋体" panose="02010600030101010101" pitchFamily="2" charset="-122"/>
              </a:rPr>
              <a:t>在慕尼黑阴谋中的绥靖政策，助长了法西斯的侵略，法西斯发动的局部战争逐步扩大为全球性战争。随着战争的不断扩大，形成了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国际反法西斯联盟</a:t>
            </a:r>
            <a:r>
              <a:rPr lang="zh-CN" sz="2400" b="1">
                <a:ea typeface="宋体" panose="02010600030101010101" pitchFamily="2" charset="-122"/>
              </a:rPr>
              <a:t>，共同斗争，取得了</a:t>
            </a: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二战</a:t>
            </a:r>
            <a:r>
              <a:rPr lang="zh-CN" sz="2400" b="1">
                <a:ea typeface="宋体" panose="02010600030101010101" pitchFamily="2" charset="-122"/>
              </a:rPr>
              <a:t>的胜利。</a:t>
            </a:r>
            <a:endParaRPr lang="zh-CN" altLang="en-US" sz="2400" b="1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9552" y="908720"/>
            <a:ext cx="799288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1</a:t>
            </a:r>
            <a:r>
              <a:rPr lang="zh-CN" altLang="en-US" b="1" dirty="0" smtClean="0"/>
              <a:t>、二战爆发的根本原因？直接原因？催化剂？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2</a:t>
            </a:r>
            <a:r>
              <a:rPr lang="zh-CN" altLang="en-US" b="1" dirty="0" smtClean="0"/>
              <a:t>、二战全面爆发的标志？德国在二战中惯用的战术首推</a:t>
            </a:r>
            <a:r>
              <a:rPr lang="en-US" altLang="zh-CN" b="1" dirty="0" smtClean="0"/>
              <a:t>?</a:t>
            </a:r>
            <a:endParaRPr lang="zh-CN" altLang="en-US" dirty="0" smtClean="0"/>
          </a:p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3</a:t>
            </a:r>
            <a:r>
              <a:rPr lang="zh-CN" altLang="en-US" b="1" dirty="0" smtClean="0"/>
              <a:t>、二战规模首次扩大的标志</a:t>
            </a:r>
            <a:r>
              <a:rPr lang="en-US" altLang="zh-CN" b="1" dirty="0" smtClean="0"/>
              <a:t>?</a:t>
            </a:r>
            <a:r>
              <a:rPr lang="zh-CN" altLang="en-US" b="1" dirty="0" smtClean="0"/>
              <a:t>粉碎德军不可战胜神话的事件</a:t>
            </a:r>
            <a:r>
              <a:rPr lang="en-US" altLang="zh-CN" b="1" dirty="0" smtClean="0"/>
              <a:t>?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4</a:t>
            </a:r>
            <a:r>
              <a:rPr lang="zh-CN" altLang="en-US" b="1" dirty="0" smtClean="0"/>
              <a:t>、太平洋战争爆发的标志？影响？二战达到最大规模或空前规模的事件？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b="1" dirty="0" smtClean="0"/>
              <a:t>揭开二战太平洋战场序幕的事件？</a:t>
            </a:r>
            <a:endParaRPr lang="en-US" altLang="zh-CN" b="1" dirty="0" smtClean="0"/>
          </a:p>
          <a:p>
            <a:pPr eaLnBrk="0" hangingPunct="0">
              <a:lnSpc>
                <a:spcPts val="3300"/>
              </a:lnSpc>
            </a:pP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611560" y="3284984"/>
            <a:ext cx="7992888" cy="2336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500"/>
              </a:lnSpc>
            </a:pPr>
            <a:r>
              <a:rPr lang="en-US" altLang="zh-CN" b="1" dirty="0" smtClean="0"/>
              <a:t>5</a:t>
            </a:r>
            <a:r>
              <a:rPr lang="zh-CN" altLang="en-US" b="1" dirty="0" smtClean="0"/>
              <a:t>、世界反法西斯联盟建立的标志</a:t>
            </a:r>
            <a:r>
              <a:rPr lang="en-US" altLang="zh-CN" b="1" dirty="0" smtClean="0"/>
              <a:t>?</a:t>
            </a:r>
            <a:r>
              <a:rPr lang="zh-CN" altLang="en-US" b="1" dirty="0" smtClean="0"/>
              <a:t>影响</a:t>
            </a:r>
            <a:r>
              <a:rPr lang="en-US" altLang="zh-CN" b="1" dirty="0" smtClean="0"/>
              <a:t>?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500"/>
              </a:lnSpc>
            </a:pPr>
            <a:r>
              <a:rPr lang="zh-CN" altLang="en-US" b="1" dirty="0" smtClean="0"/>
              <a:t>国际反法西斯联盟建立后，反法西斯国家联合作战的</a:t>
            </a:r>
            <a:r>
              <a:rPr lang="zh-CN" altLang="en-US" b="1" dirty="0" smtClean="0">
                <a:solidFill>
                  <a:srgbClr val="3333FF"/>
                </a:solidFill>
              </a:rPr>
              <a:t>军事行动</a:t>
            </a:r>
            <a:r>
              <a:rPr lang="zh-CN" altLang="en-US" b="1" dirty="0" smtClean="0"/>
              <a:t>是</a:t>
            </a:r>
            <a:r>
              <a:rPr lang="en-US" altLang="zh-CN" b="1" dirty="0" smtClean="0"/>
              <a:t>?  </a:t>
            </a:r>
            <a:r>
              <a:rPr lang="zh-CN" altLang="en-US" b="1" dirty="0" smtClean="0">
                <a:solidFill>
                  <a:srgbClr val="3333FF"/>
                </a:solidFill>
              </a:rPr>
              <a:t>政治</a:t>
            </a:r>
            <a:r>
              <a:rPr lang="zh-CN" altLang="en-US" b="1" dirty="0" smtClean="0"/>
              <a:t>上协同行动的典型事例是</a:t>
            </a:r>
            <a:r>
              <a:rPr lang="en-US" altLang="zh-CN" b="1" dirty="0" smtClean="0"/>
              <a:t>?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500"/>
              </a:lnSpc>
            </a:pPr>
            <a:r>
              <a:rPr lang="en-US" altLang="zh-CN" b="1" dirty="0" smtClean="0"/>
              <a:t>6</a:t>
            </a:r>
            <a:r>
              <a:rPr lang="zh-CN" altLang="en-US" b="1" dirty="0" smtClean="0"/>
              <a:t>、二战的转折点</a:t>
            </a:r>
            <a:r>
              <a:rPr lang="en-US" altLang="zh-CN" b="1" dirty="0" smtClean="0"/>
              <a:t>?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500"/>
              </a:lnSpc>
            </a:pPr>
            <a:r>
              <a:rPr lang="en-US" altLang="zh-CN" b="1" dirty="0" smtClean="0"/>
              <a:t>7</a:t>
            </a:r>
            <a:r>
              <a:rPr lang="zh-CN" altLang="en-US" b="1" dirty="0" smtClean="0"/>
              <a:t>、法西斯同盟开始瓦解的事件</a:t>
            </a:r>
            <a:r>
              <a:rPr lang="en-US" altLang="zh-CN" b="1" dirty="0" smtClean="0"/>
              <a:t>?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9512" y="476672"/>
            <a:ext cx="8856984" cy="5986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300"/>
              </a:lnSpc>
            </a:pPr>
            <a:r>
              <a:rPr lang="en-US" altLang="zh-CN" sz="2400" b="1" dirty="0" smtClean="0"/>
              <a:t>8</a:t>
            </a:r>
            <a:r>
              <a:rPr lang="zh-CN" altLang="en-US" sz="2400" b="1" dirty="0" smtClean="0"/>
              <a:t>、开辟欧洲第二战场的军事行动？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(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诺曼底登陆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)</a:t>
            </a: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意义？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（开辟了欧洲第二战场，德国陷入东西两个战场的夹击之中。）</a:t>
            </a:r>
            <a:endParaRPr lang="zh-CN" altLang="en-US" sz="2400" dirty="0" smtClean="0"/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 smtClean="0"/>
              <a:t>9</a:t>
            </a:r>
            <a:r>
              <a:rPr lang="zh-CN" altLang="en-US" sz="2400" b="1" dirty="0" smtClean="0"/>
              <a:t>、雅尔塔会议召开的时间？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1945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年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月）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三巨头？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（美罗斯福、苏斯大林、英丘吉尔）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内容？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（消灭德国法西斯，战后分区占领；决定建立联合国；苏联在德国投降三个月内参加对日作战）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影响？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（为彻底打败法西斯国家创造了条件；实际上划分了战后世界的势力范围，确立了战后的世界两极格局。）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雅尔塔会议损害中国利益的内容？（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美国同意了苏联提出包括中国承认外蒙古独立、苏联租用中国旅顺港为军事基地等条件）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损害中国利益的会议？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（巴黎和会、华盛顿会议、雅尔塔会议）</a:t>
            </a:r>
            <a:r>
              <a:rPr lang="zh-CN" altLang="en-US" sz="2400" b="1" dirty="0" smtClean="0"/>
              <a:t>决定建立联合国的会议？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（雅尔塔会议）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对二战后世界格局影响最大的会议？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（雅尔塔会议）</a:t>
            </a:r>
            <a:endParaRPr lang="zh-CN" alt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29047" y="620688"/>
            <a:ext cx="8820472" cy="5143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600"/>
              </a:lnSpc>
            </a:pPr>
            <a:r>
              <a:rPr lang="en-US" altLang="zh-CN" sz="2800" b="1" dirty="0" smtClean="0"/>
              <a:t>10</a:t>
            </a:r>
            <a:r>
              <a:rPr lang="zh-CN" altLang="en-US" sz="2800" b="1" dirty="0" smtClean="0"/>
              <a:t>、二战欧洲战事结束的标志？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1945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年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5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8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日，德国签署投降书）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600"/>
              </a:lnSpc>
            </a:pPr>
            <a:r>
              <a:rPr lang="zh-CN" altLang="en-US" sz="2800" b="1" dirty="0" smtClean="0"/>
              <a:t>二战结束的标志？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1945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年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9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日，日本正式签署投降书）</a:t>
            </a:r>
            <a:endParaRPr lang="zh-CN" altLang="en-US" sz="2800" dirty="0" smtClean="0">
              <a:solidFill>
                <a:srgbClr val="FF0000"/>
              </a:solidFill>
            </a:endParaRPr>
          </a:p>
          <a:p>
            <a:pPr>
              <a:lnSpc>
                <a:spcPts val="3600"/>
              </a:lnSpc>
            </a:pPr>
            <a:r>
              <a:rPr lang="en-US" altLang="zh-CN" sz="2800" b="1" dirty="0" smtClean="0"/>
              <a:t>11</a:t>
            </a:r>
            <a:r>
              <a:rPr lang="zh-CN" altLang="en-US" sz="2800" b="1" dirty="0" smtClean="0"/>
              <a:t>、二战的性质？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（正义的反法西斯战争）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>
              <a:lnSpc>
                <a:spcPts val="3600"/>
              </a:lnSpc>
            </a:pPr>
            <a:r>
              <a:rPr lang="zh-CN" altLang="en-US" sz="2800" b="1" dirty="0" smtClean="0"/>
              <a:t>取得胜利的最主要原因？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（反法西斯国家的团结战斗和世界人民的相互支持）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>
              <a:lnSpc>
                <a:spcPts val="3600"/>
              </a:lnSpc>
            </a:pPr>
            <a:r>
              <a:rPr lang="zh-CN" altLang="en-US" sz="2800" b="1" dirty="0" smtClean="0"/>
              <a:t>启示？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）和平来之不易，世界大战的悲剧决不能重演。（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）社会制度和意识形态不同的国家在平等的基础上能够联合起来，共同迎接人类面临的各种挑战；⑶国与国之间应该加强国际合作，求得共同发展。）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3528" y="2348880"/>
            <a:ext cx="8208912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8</a:t>
            </a:r>
            <a:r>
              <a:rPr lang="zh-CN" altLang="en-US" b="1" dirty="0" smtClean="0"/>
              <a:t>、开辟欧洲第二战场的军事行动？意义？</a:t>
            </a:r>
            <a:endParaRPr lang="zh-CN" altLang="en-US" dirty="0" smtClean="0"/>
          </a:p>
          <a:p>
            <a:pPr eaLnBrk="0" hangingPunct="0">
              <a:lnSpc>
                <a:spcPts val="3600"/>
              </a:lnSpc>
            </a:pPr>
            <a:r>
              <a:rPr lang="en-US" altLang="zh-CN" b="1" dirty="0" smtClean="0"/>
              <a:t>9</a:t>
            </a:r>
            <a:r>
              <a:rPr lang="zh-CN" altLang="en-US" b="1" dirty="0" smtClean="0"/>
              <a:t>、雅尔塔会议召开的时间？三巨头？内容</a:t>
            </a:r>
            <a:r>
              <a:rPr lang="en-US" altLang="zh-CN" b="1" dirty="0" smtClean="0"/>
              <a:t>? </a:t>
            </a:r>
            <a:r>
              <a:rPr lang="zh-CN" altLang="en-US" b="1" dirty="0" smtClean="0"/>
              <a:t>影响</a:t>
            </a:r>
            <a:r>
              <a:rPr lang="en-US" altLang="zh-CN" b="1" dirty="0" smtClean="0"/>
              <a:t>? </a:t>
            </a:r>
            <a:r>
              <a:rPr lang="zh-CN" altLang="en-US" b="1" dirty="0" smtClean="0"/>
              <a:t>雅尔塔会议损害中国利益的内容</a:t>
            </a:r>
            <a:r>
              <a:rPr lang="en-US" altLang="zh-CN" b="1" dirty="0" smtClean="0"/>
              <a:t>? </a:t>
            </a:r>
            <a:r>
              <a:rPr lang="zh-CN" altLang="en-US" b="1" dirty="0" smtClean="0"/>
              <a:t>决定建立联合国的会议？对二战后世界格局影响最大的会议？</a:t>
            </a:r>
            <a:endParaRPr lang="en-US" altLang="zh-CN" b="1" dirty="0" smtClean="0"/>
          </a:p>
          <a:p>
            <a:pPr eaLnBrk="0" hangingPunct="0">
              <a:lnSpc>
                <a:spcPts val="3600"/>
              </a:lnSpc>
            </a:pPr>
            <a:r>
              <a:rPr lang="en-US" altLang="zh-CN" b="1" dirty="0" smtClean="0"/>
              <a:t>10</a:t>
            </a:r>
            <a:r>
              <a:rPr lang="zh-CN" altLang="en-US" b="1" dirty="0" smtClean="0"/>
              <a:t>、二战欧洲战事结束的标志？二战结束的标志？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>
              <a:lnSpc>
                <a:spcPts val="3600"/>
              </a:lnSpc>
            </a:pPr>
            <a:r>
              <a:rPr lang="en-US" altLang="zh-CN" b="1" dirty="0" smtClean="0"/>
              <a:t>11</a:t>
            </a:r>
            <a:r>
              <a:rPr lang="zh-CN" altLang="en-US" b="1" dirty="0" smtClean="0"/>
              <a:t>、二战的性质？取得胜利的最主要原因？启示？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endParaRPr lang="zh-CN" alt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2565" y="260985"/>
            <a:ext cx="14306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一战后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980" y="1111885"/>
            <a:ext cx="4196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凡华体系确立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980" y="2002790"/>
            <a:ext cx="40874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秩序稳定经济繁荣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055" y="2990850"/>
            <a:ext cx="23025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经济大危机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4135" y="3994150"/>
            <a:ext cx="88893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政治危机和社会危机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163570" y="2726690"/>
            <a:ext cx="32467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美国：罗斯福新政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126105" y="3776345"/>
            <a:ext cx="49485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意大利</a:t>
            </a:r>
            <a:r>
              <a:rPr lang="en-US" altLang="zh-CN" sz="2400"/>
              <a:t>:</a:t>
            </a:r>
            <a:r>
              <a:rPr lang="zh-CN" altLang="en-US" sz="2400"/>
              <a:t>进一步</a:t>
            </a:r>
          </a:p>
          <a:p>
            <a:r>
              <a:rPr lang="zh-CN" altLang="en-US" sz="2400"/>
              <a:t>强化法西斯政权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126105" y="5115560"/>
            <a:ext cx="38322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德日</a:t>
            </a:r>
            <a:r>
              <a:rPr lang="en-US" altLang="zh-CN" sz="2400"/>
              <a:t>:</a:t>
            </a:r>
            <a:r>
              <a:rPr lang="zh-CN" altLang="en-US" sz="2400"/>
              <a:t>建立法西斯</a:t>
            </a:r>
          </a:p>
          <a:p>
            <a:r>
              <a:rPr lang="zh-CN" altLang="en-US" sz="2400"/>
              <a:t>政权形成二战策源地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744335" y="4116070"/>
            <a:ext cx="22091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组建轴心国</a:t>
            </a:r>
          </a:p>
          <a:p>
            <a:r>
              <a:rPr lang="zh-CN" altLang="en-US" sz="2400"/>
              <a:t>扩大侵略</a:t>
            </a:r>
          </a:p>
          <a:p>
            <a:r>
              <a:rPr lang="zh-CN" altLang="en-US" sz="2400"/>
              <a:t>发起二战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781040" y="5945505"/>
            <a:ext cx="18021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英法绥靖</a:t>
            </a:r>
          </a:p>
        </p:txBody>
      </p:sp>
      <p:sp>
        <p:nvSpPr>
          <p:cNvPr id="12" name="下箭头 11"/>
          <p:cNvSpPr/>
          <p:nvPr/>
        </p:nvSpPr>
        <p:spPr>
          <a:xfrm>
            <a:off x="760730" y="649605"/>
            <a:ext cx="135255" cy="50228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下箭头 12"/>
          <p:cNvSpPr/>
          <p:nvPr/>
        </p:nvSpPr>
        <p:spPr>
          <a:xfrm>
            <a:off x="760730" y="1500505"/>
            <a:ext cx="135255" cy="50228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下箭头 13"/>
          <p:cNvSpPr/>
          <p:nvPr/>
        </p:nvSpPr>
        <p:spPr>
          <a:xfrm>
            <a:off x="779780" y="2407920"/>
            <a:ext cx="135255" cy="50228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下箭头 14"/>
          <p:cNvSpPr/>
          <p:nvPr/>
        </p:nvSpPr>
        <p:spPr>
          <a:xfrm>
            <a:off x="779780" y="3458210"/>
            <a:ext cx="135255" cy="50228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左大括号 15"/>
          <p:cNvSpPr/>
          <p:nvPr/>
        </p:nvSpPr>
        <p:spPr>
          <a:xfrm>
            <a:off x="2956560" y="2856230"/>
            <a:ext cx="207010" cy="2736215"/>
          </a:xfrm>
          <a:prstGeom prst="leftBrace">
            <a:avLst/>
          </a:prstGeom>
          <a:solidFill>
            <a:schemeClr val="accent6">
              <a:lumMod val="60000"/>
              <a:lumOff val="40000"/>
            </a:schemeClr>
          </a:solidFill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 rot="13800000" flipH="1">
            <a:off x="6095365" y="4392295"/>
            <a:ext cx="100330" cy="141414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下箭头 18"/>
          <p:cNvSpPr/>
          <p:nvPr/>
        </p:nvSpPr>
        <p:spPr>
          <a:xfrm rot="17820000" flipH="1">
            <a:off x="6082665" y="3623945"/>
            <a:ext cx="125730" cy="143700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下箭头 19"/>
          <p:cNvSpPr/>
          <p:nvPr/>
        </p:nvSpPr>
        <p:spPr>
          <a:xfrm rot="10800000">
            <a:off x="6478270" y="5056505"/>
            <a:ext cx="118745" cy="78549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3"/>
          <p:cNvSpPr txBox="1"/>
          <p:nvPr/>
        </p:nvSpPr>
        <p:spPr>
          <a:xfrm>
            <a:off x="3126393" y="168133"/>
            <a:ext cx="5688632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经济大危机和二战的复习</a:t>
            </a:r>
          </a:p>
          <a:p>
            <a:r>
              <a:rPr lang="zh-CN" altLang="en-US" sz="3600" b="1" dirty="0">
                <a:solidFill>
                  <a:srgbClr val="FF0000"/>
                </a:solidFill>
              </a:rPr>
              <a:t>          </a:t>
            </a:r>
            <a:r>
              <a:rPr lang="en-US" altLang="zh-CN" sz="3600" b="1" dirty="0">
                <a:solidFill>
                  <a:srgbClr val="FF0000"/>
                </a:solidFill>
              </a:rPr>
              <a:t>----</a:t>
            </a:r>
            <a:r>
              <a:rPr lang="zh-CN" altLang="en-US" sz="3600" b="1" dirty="0">
                <a:solidFill>
                  <a:srgbClr val="FF0000"/>
                </a:solidFill>
              </a:rPr>
              <a:t>单元线索梳理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23710" y="881303"/>
            <a:ext cx="888614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2800" b="1" dirty="0"/>
              <a:t>1.20</a:t>
            </a:r>
            <a:r>
              <a:rPr lang="zh-CN" altLang="en-US" sz="2800" b="1" dirty="0"/>
              <a:t>世纪</a:t>
            </a:r>
            <a:r>
              <a:rPr lang="en-US" altLang="zh-CN" sz="2800" b="1" dirty="0"/>
              <a:t>20</a:t>
            </a:r>
            <a:r>
              <a:rPr lang="zh-CN" altLang="en-US" sz="2800" b="1" dirty="0"/>
              <a:t>年代，资本主义国家经济繁荣的原因</a:t>
            </a:r>
            <a:r>
              <a:rPr lang="zh-CN" altLang="en-US" sz="2800" b="1" dirty="0" smtClean="0"/>
              <a:t>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（凡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----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华体系暂</a:t>
            </a:r>
            <a:r>
              <a:rPr lang="zh-CN" altLang="en-US" sz="2800" b="1" dirty="0">
                <a:solidFill>
                  <a:srgbClr val="FF0000"/>
                </a:solidFill>
              </a:rPr>
              <a:t>时缓和了帝国主义国家之间的矛盾，使世界处于相对稳定时期。）</a:t>
            </a:r>
          </a:p>
          <a:p>
            <a:pPr eaLnBrk="0" hangingPunct="0"/>
            <a:r>
              <a:rPr lang="en-US" altLang="zh-CN" sz="2800" b="1" dirty="0"/>
              <a:t>2.</a:t>
            </a:r>
            <a:r>
              <a:rPr lang="zh-CN" altLang="en-US" sz="2800" b="1" dirty="0"/>
              <a:t>经济大危机爆发的根本原因？</a:t>
            </a:r>
            <a:r>
              <a:rPr lang="zh-CN" altLang="en-US" sz="2800" b="1" dirty="0">
                <a:solidFill>
                  <a:srgbClr val="FF0000"/>
                </a:solidFill>
              </a:rPr>
              <a:t>（资本主义社会的基本矛盾）</a:t>
            </a:r>
            <a:r>
              <a:rPr lang="zh-CN" altLang="en-US" sz="2800" b="1" dirty="0"/>
              <a:t>实质？</a:t>
            </a:r>
            <a:r>
              <a:rPr lang="zh-CN" altLang="en-US" sz="2800" b="1" dirty="0">
                <a:solidFill>
                  <a:srgbClr val="FF0000"/>
                </a:solidFill>
              </a:rPr>
              <a:t>（生产相对过剩）</a:t>
            </a:r>
            <a:endParaRPr lang="zh-CN" altLang="en-US" sz="2800" dirty="0">
              <a:solidFill>
                <a:srgbClr val="FF0000"/>
              </a:solidFill>
            </a:endParaRPr>
          </a:p>
          <a:p>
            <a:pPr eaLnBrk="0" hangingPunct="0"/>
            <a:r>
              <a:rPr lang="en-US" altLang="zh-CN" sz="2800" b="1" dirty="0"/>
              <a:t>3.</a:t>
            </a:r>
            <a:r>
              <a:rPr lang="zh-CN" altLang="en-US" sz="2800" b="1" dirty="0"/>
              <a:t>经济大危机的首发国？</a:t>
            </a:r>
            <a:r>
              <a:rPr lang="zh-CN" altLang="en-US" sz="2800" b="1" dirty="0">
                <a:solidFill>
                  <a:srgbClr val="FF0000"/>
                </a:solidFill>
              </a:rPr>
              <a:t>（美国）</a:t>
            </a:r>
            <a:r>
              <a:rPr lang="zh-CN" altLang="en-US" sz="2800" b="1" dirty="0"/>
              <a:t>时间？</a:t>
            </a:r>
            <a:r>
              <a:rPr lang="zh-CN" altLang="en-US" sz="2800" b="1" dirty="0">
                <a:solidFill>
                  <a:srgbClr val="FF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1929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年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-1933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年）</a:t>
            </a:r>
            <a:r>
              <a:rPr lang="zh-CN" altLang="en-US" sz="2800" b="1" dirty="0"/>
              <a:t>特点？</a:t>
            </a:r>
            <a:r>
              <a:rPr lang="zh-CN" altLang="en-US" sz="2800" b="1" dirty="0">
                <a:solidFill>
                  <a:srgbClr val="FF0000"/>
                </a:solidFill>
              </a:rPr>
              <a:t>（波及</a:t>
            </a:r>
            <a:r>
              <a:rPr lang="zh-CN" altLang="en-US" sz="2800" b="1" dirty="0">
                <a:solidFill>
                  <a:srgbClr val="3333FF"/>
                </a:solidFill>
              </a:rPr>
              <a:t>范围</a:t>
            </a:r>
            <a:r>
              <a:rPr lang="zh-CN" altLang="en-US" sz="2800" b="1" dirty="0">
                <a:solidFill>
                  <a:srgbClr val="FF0000"/>
                </a:solidFill>
              </a:rPr>
              <a:t>广、持续</a:t>
            </a:r>
            <a:r>
              <a:rPr lang="zh-CN" altLang="en-US" sz="2800" b="1" dirty="0">
                <a:solidFill>
                  <a:srgbClr val="3333FF"/>
                </a:solidFill>
              </a:rPr>
              <a:t>时间</a:t>
            </a:r>
            <a:r>
              <a:rPr lang="zh-CN" altLang="en-US" sz="2800" b="1" dirty="0">
                <a:solidFill>
                  <a:srgbClr val="FF0000"/>
                </a:solidFill>
              </a:rPr>
              <a:t>长、</a:t>
            </a:r>
            <a:r>
              <a:rPr lang="zh-CN" altLang="en-US" sz="2800" b="1" dirty="0">
                <a:solidFill>
                  <a:srgbClr val="3333FF"/>
                </a:solidFill>
              </a:rPr>
              <a:t>破坏性</a:t>
            </a:r>
            <a:r>
              <a:rPr lang="zh-CN" altLang="en-US" sz="2800" b="1" dirty="0">
                <a:solidFill>
                  <a:srgbClr val="FF0000"/>
                </a:solidFill>
              </a:rPr>
              <a:t>大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eaLnBrk="0" hangingPunct="0"/>
            <a:r>
              <a:rPr lang="zh-CN" altLang="en-US" sz="2800" b="1" dirty="0" smtClean="0"/>
              <a:t>影</a:t>
            </a:r>
            <a:r>
              <a:rPr lang="zh-CN" altLang="en-US" sz="2800" b="1" dirty="0"/>
              <a:t>响？</a:t>
            </a:r>
            <a:r>
              <a:rPr lang="zh-CN" altLang="en-US" sz="2800" b="1" dirty="0">
                <a:solidFill>
                  <a:srgbClr val="FF0000"/>
                </a:solidFill>
              </a:rPr>
              <a:t>（经济危机引发了</a:t>
            </a:r>
            <a:r>
              <a:rPr lang="zh-CN" altLang="en-US" sz="2800" b="1" dirty="0">
                <a:solidFill>
                  <a:srgbClr val="3333FF"/>
                </a:solidFill>
              </a:rPr>
              <a:t>政治危机</a:t>
            </a:r>
            <a:r>
              <a:rPr lang="zh-CN" altLang="en-US" sz="2800" b="1" dirty="0">
                <a:solidFill>
                  <a:srgbClr val="FF0000"/>
                </a:solidFill>
              </a:rPr>
              <a:t>，政局动荡。）</a:t>
            </a:r>
            <a:endParaRPr lang="zh-CN" altLang="en-US" sz="2800" dirty="0">
              <a:solidFill>
                <a:srgbClr val="FF0000"/>
              </a:solidFill>
            </a:endParaRPr>
          </a:p>
          <a:p>
            <a:pPr eaLnBrk="0" hangingPunct="0"/>
            <a:r>
              <a:rPr lang="en-US" altLang="zh-CN" sz="2800" b="1" dirty="0"/>
              <a:t>4.</a:t>
            </a:r>
            <a:r>
              <a:rPr lang="zh-CN" altLang="en-US" sz="2800" b="1" dirty="0"/>
              <a:t>罗斯福新政的时间？</a:t>
            </a:r>
            <a:r>
              <a:rPr lang="zh-CN" altLang="en-US" sz="2800" b="1" dirty="0">
                <a:solidFill>
                  <a:srgbClr val="FF0000"/>
                </a:solidFill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</a:rPr>
              <a:t>1933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eaLnBrk="0" hangingPunct="0"/>
            <a:r>
              <a:rPr lang="zh-CN" altLang="en-US" sz="2800" b="1" dirty="0" smtClean="0"/>
              <a:t>目</a:t>
            </a:r>
            <a:r>
              <a:rPr lang="zh-CN" altLang="en-US" sz="2800" b="1" dirty="0"/>
              <a:t>的？</a:t>
            </a:r>
            <a:r>
              <a:rPr lang="zh-CN" altLang="en-US" sz="2800" b="1" dirty="0">
                <a:solidFill>
                  <a:srgbClr val="FF0000"/>
                </a:solidFill>
              </a:rPr>
              <a:t>（直接目的：消除经济危机；根本目的：维护资本主义制度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eaLnBrk="0" hangingPunct="0"/>
            <a:r>
              <a:rPr lang="zh-CN" altLang="en-US" sz="2800" b="1" dirty="0" smtClean="0"/>
              <a:t>特</a:t>
            </a:r>
            <a:r>
              <a:rPr lang="zh-CN" altLang="en-US" sz="2800" b="1" dirty="0"/>
              <a:t>点（新的含义）？</a:t>
            </a:r>
            <a:r>
              <a:rPr lang="zh-CN" altLang="en-US" sz="2800" b="1" dirty="0">
                <a:solidFill>
                  <a:srgbClr val="FF0000"/>
                </a:solidFill>
              </a:rPr>
              <a:t>（国家干预经济）</a:t>
            </a:r>
            <a:r>
              <a:rPr lang="zh-CN" altLang="en-US" sz="2800" b="1" dirty="0"/>
              <a:t>前提？（</a:t>
            </a:r>
            <a:r>
              <a:rPr lang="zh-CN" altLang="en-US" sz="2800" b="1" dirty="0">
                <a:solidFill>
                  <a:srgbClr val="FF0000"/>
                </a:solidFill>
              </a:rPr>
              <a:t>维护资本主义制度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9265" y="137160"/>
            <a:ext cx="19367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</a:rPr>
              <a:t>夯实基础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1054" y="260648"/>
            <a:ext cx="8935441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300"/>
              </a:lnSpc>
            </a:pPr>
            <a:r>
              <a:rPr lang="en-US" altLang="zh-CN" sz="2400" b="1" dirty="0" smtClean="0"/>
              <a:t>5.</a:t>
            </a:r>
            <a:r>
              <a:rPr lang="zh-CN" altLang="en-US" sz="2400" b="1" dirty="0" smtClean="0"/>
              <a:t>罗斯福新政的中心措施？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（对工业的调整）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最能体现新政特点的措施？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（对工业的调整，颁布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《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国家工业复兴法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》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减少庞大失业队伍的措施？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（推行“以工代赈”）</a:t>
            </a:r>
            <a:endParaRPr lang="zh-CN" altLang="en-US" sz="2400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 smtClean="0"/>
              <a:t>6.</a:t>
            </a:r>
            <a:r>
              <a:rPr lang="zh-CN" altLang="en-US" sz="2400" b="1" dirty="0" smtClean="0"/>
              <a:t>罗斯福新政的实质？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（在维护资本主义制度前提下对资本主义生产关系局部调整）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影响？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、美国经济开始了缓慢的复苏  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、新政增强了政府的宏观调控，巩固了资本主义的统治；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、对资本主义世界产生了深远的影响，为资本主义国家干预经济提供先例；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、局限性：不能根除经济危机）</a:t>
            </a:r>
            <a:r>
              <a:rPr lang="zh-CN" altLang="en-US" sz="2400" b="1" dirty="0" smtClean="0">
                <a:solidFill>
                  <a:srgbClr val="3333FF"/>
                </a:solidFill>
              </a:rPr>
              <a:t>背诵指导：从经济和政治、从国内和国外、从积极和局限去分析；</a:t>
            </a:r>
            <a:endParaRPr lang="en-US" altLang="zh-CN" sz="2400" b="1" dirty="0" smtClean="0">
              <a:solidFill>
                <a:srgbClr val="3333FF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启示：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、改革要从本国国情出发，适时对经济进行调整；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、改革要顺应历史发展潮流；生产关系要适应生产力的发展。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、资本主义可以有计划，社会主义可以有市场，二者要互相借鉴。）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9552" y="188640"/>
            <a:ext cx="8208912" cy="5189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buNone/>
            </a:pPr>
            <a:r>
              <a:rPr lang="en-US" altLang="zh-CN" sz="2800" b="1" dirty="0" smtClean="0"/>
              <a:t>1.20</a:t>
            </a:r>
            <a:r>
              <a:rPr lang="zh-CN" altLang="en-US" sz="2800" b="1" dirty="0" smtClean="0"/>
              <a:t>世纪</a:t>
            </a:r>
            <a:r>
              <a:rPr lang="en-US" altLang="zh-CN" sz="2800" b="1" dirty="0" smtClean="0"/>
              <a:t>20</a:t>
            </a:r>
            <a:r>
              <a:rPr lang="zh-CN" altLang="en-US" sz="2800" b="1" dirty="0" smtClean="0"/>
              <a:t>年代，资本主义国家经济繁荣的原因 </a:t>
            </a:r>
            <a:r>
              <a:rPr lang="en-US" altLang="zh-CN" sz="2800" b="1" dirty="0" smtClean="0"/>
              <a:t>?</a:t>
            </a:r>
            <a:r>
              <a:rPr lang="zh-CN" altLang="en-US" sz="2800" b="1" dirty="0" smtClean="0"/>
              <a:t>  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ct val="150000"/>
              </a:lnSpc>
              <a:buNone/>
            </a:pPr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经济大危机爆发的根本原因？实质？</a:t>
            </a:r>
            <a:endParaRPr lang="zh-CN" altLang="en-US" sz="2800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ct val="150000"/>
              </a:lnSpc>
              <a:buNone/>
            </a:pPr>
            <a:r>
              <a:rPr lang="en-US" altLang="zh-CN" sz="2800" b="1" dirty="0" smtClean="0"/>
              <a:t>3.</a:t>
            </a:r>
            <a:r>
              <a:rPr lang="zh-CN" altLang="en-US" sz="2800" b="1" dirty="0" smtClean="0"/>
              <a:t>经济大危机的首发国？时间？特点？影响</a:t>
            </a:r>
            <a:r>
              <a:rPr lang="en-US" altLang="zh-CN" sz="2800" b="1" dirty="0" smtClean="0"/>
              <a:t>?</a:t>
            </a:r>
            <a:endParaRPr lang="zh-CN" altLang="en-US" sz="2800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ct val="150000"/>
              </a:lnSpc>
              <a:buNone/>
            </a:pPr>
            <a:r>
              <a:rPr lang="en-US" altLang="zh-CN" sz="2800" b="1" dirty="0" smtClean="0"/>
              <a:t>4.</a:t>
            </a:r>
            <a:r>
              <a:rPr lang="zh-CN" altLang="en-US" sz="2800" b="1" dirty="0" smtClean="0"/>
              <a:t>罗斯福新政的时间？目的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?</a:t>
            </a:r>
            <a:r>
              <a:rPr lang="zh-CN" altLang="en-US" sz="2800" b="1" dirty="0" smtClean="0"/>
              <a:t>特点（新的含义）？前提</a:t>
            </a:r>
            <a:endParaRPr lang="zh-CN" altLang="en-US" sz="2800" dirty="0" smtClean="0"/>
          </a:p>
          <a:p>
            <a:pPr eaLnBrk="0" hangingPunct="0">
              <a:lnSpc>
                <a:spcPct val="150000"/>
              </a:lnSpc>
            </a:pPr>
            <a:r>
              <a:rPr lang="en-US" altLang="zh-CN" sz="2800" b="1" dirty="0" smtClean="0"/>
              <a:t>5.</a:t>
            </a:r>
            <a:r>
              <a:rPr lang="zh-CN" altLang="en-US" sz="2800" b="1" dirty="0" smtClean="0"/>
              <a:t>罗斯福新政的中心措施？最能体现新政特点的措施？减少庞大失业队伍的措施？</a:t>
            </a:r>
            <a:endParaRPr lang="zh-CN" altLang="en-US" sz="2800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ct val="150000"/>
              </a:lnSpc>
            </a:pPr>
            <a:r>
              <a:rPr lang="en-US" altLang="zh-CN" sz="2800" b="1" dirty="0" smtClean="0"/>
              <a:t>6.</a:t>
            </a:r>
            <a:r>
              <a:rPr lang="zh-CN" altLang="en-US" sz="2800" b="1" dirty="0" smtClean="0"/>
              <a:t>罗斯福新政的实质？影响</a:t>
            </a:r>
            <a:r>
              <a:rPr lang="en-US" altLang="zh-CN" sz="2800" b="1" dirty="0" smtClean="0"/>
              <a:t>?</a:t>
            </a:r>
            <a:r>
              <a:rPr lang="zh-CN" altLang="en-US" sz="2800" b="1" dirty="0" smtClean="0"/>
              <a:t>启示：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9512" y="188640"/>
            <a:ext cx="8856984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世界上第一个建立法西斯政权的国家？</a:t>
            </a:r>
            <a:r>
              <a:rPr lang="zh-CN" altLang="en-US" sz="2400" b="1" dirty="0">
                <a:solidFill>
                  <a:srgbClr val="FF0000"/>
                </a:solidFill>
              </a:rPr>
              <a:t>（意大利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政</a:t>
            </a:r>
            <a:r>
              <a:rPr lang="zh-CN" altLang="en-US" sz="2400" b="1" dirty="0"/>
              <a:t>党？</a:t>
            </a:r>
            <a:r>
              <a:rPr lang="zh-CN" altLang="en-US" sz="2400" b="1" dirty="0">
                <a:solidFill>
                  <a:srgbClr val="FF0000"/>
                </a:solidFill>
              </a:rPr>
              <a:t>（法西斯党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              </a:t>
            </a:r>
            <a:r>
              <a:rPr lang="zh-CN" altLang="en-US" sz="2400" b="1" dirty="0" smtClean="0"/>
              <a:t>头</a:t>
            </a:r>
            <a:r>
              <a:rPr lang="zh-CN" altLang="en-US" sz="2400" b="1" dirty="0"/>
              <a:t>目？</a:t>
            </a:r>
            <a:r>
              <a:rPr lang="zh-CN" altLang="en-US" sz="2400" b="1" dirty="0">
                <a:solidFill>
                  <a:srgbClr val="FF0000"/>
                </a:solidFill>
              </a:rPr>
              <a:t>（墨索里尼）</a:t>
            </a:r>
            <a:endParaRPr lang="zh-CN" altLang="en-US" sz="2400" dirty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世界大战欧洲策源地形成的标志？</a:t>
            </a:r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1933</a:t>
            </a:r>
            <a:r>
              <a:rPr lang="zh-CN" altLang="en-US" sz="2400" b="1" dirty="0">
                <a:solidFill>
                  <a:srgbClr val="FF0000"/>
                </a:solidFill>
              </a:rPr>
              <a:t>年，希特勒上台）</a:t>
            </a:r>
            <a:endParaRPr lang="zh-CN" altLang="en-US" sz="2400" dirty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3</a:t>
            </a:r>
            <a:r>
              <a:rPr lang="en-US" altLang="zh-CN" sz="2400" b="1" dirty="0" smtClean="0"/>
              <a:t>.</a:t>
            </a:r>
            <a:r>
              <a:rPr lang="zh-CN" altLang="en-US" sz="2400" b="1" dirty="0" smtClean="0"/>
              <a:t>世界大战亚洲策源地形成的标志？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1936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年，军部控制的内阁上台）</a:t>
            </a:r>
            <a:endParaRPr lang="zh-CN" altLang="en-US" sz="2400" dirty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4</a:t>
            </a:r>
            <a:r>
              <a:rPr lang="en-US" altLang="zh-CN" sz="2400" b="1" dirty="0" smtClean="0"/>
              <a:t>.</a:t>
            </a:r>
            <a:r>
              <a:rPr lang="zh-CN" altLang="en-US" sz="2400" b="1" dirty="0" smtClean="0"/>
              <a:t>意大利、德国、日本建立法西斯政权的异同点</a:t>
            </a:r>
            <a:r>
              <a:rPr lang="en-US" altLang="zh-CN" sz="2400" b="1" dirty="0" smtClean="0"/>
              <a:t>?</a:t>
            </a:r>
            <a:endParaRPr lang="zh-CN" altLang="en-US" sz="2400" dirty="0" smtClean="0"/>
          </a:p>
          <a:p>
            <a:pPr>
              <a:lnSpc>
                <a:spcPts val="3300"/>
              </a:lnSpc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（相同点：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>
              <a:lnSpc>
                <a:spcPts val="3300"/>
              </a:lnSpc>
            </a:pP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、都是法西斯政权，对内独裁专制，对外侵略扩张；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、都利用了特定的政治、经济和社会危机；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、都受到垄断资产阶级的支持。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>
              <a:lnSpc>
                <a:spcPts val="3300"/>
              </a:lnSpc>
            </a:pPr>
            <a:r>
              <a:rPr lang="zh-CN" altLang="en-US" sz="2400" b="1" dirty="0" smtClean="0">
                <a:solidFill>
                  <a:srgbClr val="FF0000"/>
                </a:solidFill>
              </a:rPr>
              <a:t>不同点：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>
              <a:lnSpc>
                <a:spcPts val="3300"/>
              </a:lnSpc>
            </a:pP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、背景不同：德日是在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1929-1933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年经济大危机的打击下建立法西斯政权，而意大利是在一战后（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1922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年）建立法西斯政权；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、特点不同：德、意都是以法西斯政党为核心夺取政权，而日本是在军部支持下逐步建立法西斯专政。） </a:t>
            </a:r>
            <a:br>
              <a:rPr lang="zh-CN" altLang="en-US" sz="2400" b="1" dirty="0" smtClean="0">
                <a:solidFill>
                  <a:srgbClr val="FF0000"/>
                </a:solidFill>
              </a:rPr>
            </a:br>
            <a:endParaRPr lang="zh-CN" altLang="en-US" sz="2400" dirty="0" smtClean="0">
              <a:solidFill>
                <a:srgbClr val="FF0000"/>
              </a:solidFill>
            </a:endParaRPr>
          </a:p>
          <a:p>
            <a:pPr eaLnBrk="0" hangingPunct="0"/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1560" y="260648"/>
            <a:ext cx="770485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世界上第一个建立法西斯政权的国家？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b="1" dirty="0" smtClean="0"/>
              <a:t>政党？</a:t>
            </a:r>
            <a:r>
              <a:rPr lang="zh-CN" altLang="en-US" b="1" dirty="0" smtClean="0">
                <a:solidFill>
                  <a:srgbClr val="FF0000"/>
                </a:solidFill>
              </a:rPr>
              <a:t>              </a:t>
            </a:r>
            <a:r>
              <a:rPr lang="zh-CN" altLang="en-US" b="1" dirty="0" smtClean="0"/>
              <a:t>头目？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2.</a:t>
            </a:r>
            <a:r>
              <a:rPr lang="zh-CN" altLang="en-US" b="1" dirty="0" smtClean="0"/>
              <a:t>世界大战欧洲策源地形成的标志？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3.</a:t>
            </a:r>
            <a:r>
              <a:rPr lang="zh-CN" altLang="en-US" b="1" dirty="0" smtClean="0"/>
              <a:t>世界大战亚洲策源地形成的标志？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b="1" dirty="0" smtClean="0"/>
              <a:t>4.</a:t>
            </a:r>
            <a:r>
              <a:rPr lang="zh-CN" altLang="en-US" b="1" dirty="0" smtClean="0"/>
              <a:t>意大利、德国、日本建立法西斯政权的异同点</a:t>
            </a:r>
            <a:r>
              <a:rPr lang="en-US" altLang="zh-CN" b="1" dirty="0" smtClean="0"/>
              <a:t>?</a:t>
            </a:r>
            <a:endParaRPr lang="zh-CN" altLang="en-US" dirty="0" smtClean="0"/>
          </a:p>
          <a:p>
            <a:pPr>
              <a:lnSpc>
                <a:spcPts val="3300"/>
              </a:lnSpc>
            </a:pPr>
            <a:r>
              <a:rPr lang="zh-CN" altLang="en-US" b="1" dirty="0" smtClean="0">
                <a:solidFill>
                  <a:srgbClr val="FF0000"/>
                </a:solidFill>
              </a:rPr>
              <a:t>（相同点：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lnSpc>
                <a:spcPts val="3300"/>
              </a:lnSpc>
            </a:pP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、都是   </a:t>
            </a:r>
            <a:r>
              <a:rPr lang="zh-CN" altLang="en-US" b="1" u="sng" dirty="0" smtClean="0">
                <a:solidFill>
                  <a:srgbClr val="FF0000"/>
                </a:solidFill>
              </a:rPr>
              <a:t>                    </a:t>
            </a:r>
            <a:r>
              <a:rPr lang="zh-CN" altLang="en-US" b="1" dirty="0" smtClean="0">
                <a:solidFill>
                  <a:srgbClr val="FF0000"/>
                </a:solidFill>
              </a:rPr>
              <a:t>，对内</a:t>
            </a:r>
            <a:r>
              <a:rPr lang="zh-CN" altLang="en-US" b="1" u="sng" dirty="0" smtClean="0">
                <a:solidFill>
                  <a:srgbClr val="FF0000"/>
                </a:solidFill>
              </a:rPr>
              <a:t>                </a:t>
            </a:r>
            <a:r>
              <a:rPr lang="zh-CN" altLang="en-US" b="1" dirty="0" smtClean="0">
                <a:solidFill>
                  <a:srgbClr val="FF0000"/>
                </a:solidFill>
              </a:rPr>
              <a:t>，对外 </a:t>
            </a:r>
            <a:r>
              <a:rPr lang="zh-CN" altLang="en-US" b="1" u="sng" dirty="0" smtClean="0">
                <a:solidFill>
                  <a:srgbClr val="FF0000"/>
                </a:solidFill>
              </a:rPr>
              <a:t>                </a:t>
            </a:r>
            <a:r>
              <a:rPr lang="zh-CN" altLang="en-US" b="1" dirty="0" smtClean="0">
                <a:solidFill>
                  <a:srgbClr val="FF0000"/>
                </a:solidFill>
              </a:rPr>
              <a:t>；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、都利用了特定的政治、经济和社会危机；</a:t>
            </a:r>
            <a:r>
              <a:rPr lang="en-US" altLang="zh-CN" b="1" dirty="0" smtClean="0">
                <a:solidFill>
                  <a:srgbClr val="FF0000"/>
                </a:solidFill>
              </a:rPr>
              <a:t>3</a:t>
            </a:r>
            <a:r>
              <a:rPr lang="zh-CN" altLang="en-US" b="1" dirty="0" smtClean="0">
                <a:solidFill>
                  <a:srgbClr val="FF0000"/>
                </a:solidFill>
              </a:rPr>
              <a:t>、都受到垄断资产阶级的支持。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lnSpc>
                <a:spcPts val="3300"/>
              </a:lnSpc>
            </a:pPr>
            <a:r>
              <a:rPr lang="zh-CN" altLang="en-US" b="1" dirty="0" smtClean="0">
                <a:solidFill>
                  <a:srgbClr val="FF0000"/>
                </a:solidFill>
              </a:rPr>
              <a:t>不同点：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lnSpc>
                <a:spcPts val="3300"/>
              </a:lnSpc>
            </a:pP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、背景不同：</a:t>
            </a:r>
            <a:r>
              <a:rPr lang="en-US" altLang="zh-CN" b="1" dirty="0" smtClean="0"/>
              <a:t>?</a:t>
            </a:r>
            <a:r>
              <a:rPr lang="zh-CN" altLang="en-US" b="1" u="sng" dirty="0" smtClean="0"/>
              <a:t> </a:t>
            </a:r>
            <a:r>
              <a:rPr lang="zh-CN" altLang="en-US" b="1" u="sng" dirty="0" smtClean="0">
                <a:solidFill>
                  <a:srgbClr val="FF0000"/>
                </a:solidFill>
              </a:rPr>
              <a:t>        </a:t>
            </a:r>
            <a:r>
              <a:rPr lang="zh-CN" altLang="en-US" b="1" dirty="0" smtClean="0">
                <a:solidFill>
                  <a:srgbClr val="FF0000"/>
                </a:solidFill>
              </a:rPr>
              <a:t>        </a:t>
            </a:r>
            <a:r>
              <a:rPr lang="zh-CN" altLang="en-US" b="1" u="sng" dirty="0" smtClean="0">
                <a:solidFill>
                  <a:srgbClr val="FF0000"/>
                </a:solidFill>
              </a:rPr>
              <a:t>    </a:t>
            </a:r>
            <a:endParaRPr lang="en-US" altLang="zh-CN" b="1" u="sng" dirty="0" smtClean="0">
              <a:solidFill>
                <a:srgbClr val="FF0000"/>
              </a:solidFill>
            </a:endParaRPr>
          </a:p>
          <a:p>
            <a:pPr>
              <a:lnSpc>
                <a:spcPts val="3300"/>
              </a:lnSpc>
            </a:pPr>
            <a:r>
              <a:rPr lang="en-US" altLang="zh-CN" b="1" dirty="0" smtClean="0">
                <a:solidFill>
                  <a:srgbClr val="FF0000"/>
                </a:solidFill>
              </a:rPr>
              <a:t> 2</a:t>
            </a:r>
            <a:r>
              <a:rPr lang="zh-CN" altLang="en-US" b="1" dirty="0" smtClean="0">
                <a:solidFill>
                  <a:srgbClr val="FF0000"/>
                </a:solidFill>
              </a:rPr>
              <a:t>、特点不同：德、意都是以法西斯政党为核心夺取政权，而日本是在军部支持下逐步建立法西斯专政。）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504" y="188640"/>
            <a:ext cx="9036496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1</a:t>
            </a:r>
            <a:r>
              <a:rPr lang="zh-CN" altLang="en-US" sz="2400" b="1" dirty="0"/>
              <a:t>、二战爆发的根本原因？</a:t>
            </a:r>
            <a:r>
              <a:rPr lang="zh-CN" altLang="en-US" sz="2400" b="1" dirty="0">
                <a:solidFill>
                  <a:srgbClr val="FF0000"/>
                </a:solidFill>
              </a:rPr>
              <a:t>（帝国主义政治经济发展不平衡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直</a:t>
            </a:r>
            <a:r>
              <a:rPr lang="zh-CN" altLang="en-US" sz="2400" b="1" dirty="0"/>
              <a:t>接原因？</a:t>
            </a:r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1929</a:t>
            </a:r>
            <a:r>
              <a:rPr lang="zh-CN" altLang="en-US" sz="2400" b="1" dirty="0">
                <a:solidFill>
                  <a:srgbClr val="FF0000"/>
                </a:solidFill>
              </a:rPr>
              <a:t>～</a:t>
            </a:r>
            <a:r>
              <a:rPr lang="en-US" altLang="zh-CN" sz="2400" b="1" dirty="0">
                <a:solidFill>
                  <a:srgbClr val="FF0000"/>
                </a:solidFill>
              </a:rPr>
              <a:t>1933</a:t>
            </a:r>
            <a:r>
              <a:rPr lang="zh-CN" altLang="en-US" sz="2400" b="1" dirty="0">
                <a:solidFill>
                  <a:srgbClr val="FF0000"/>
                </a:solidFill>
              </a:rPr>
              <a:t>年的经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济大危机的打击）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催化剂？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zh-CN" altLang="en-US" sz="2400" b="1" dirty="0">
                <a:solidFill>
                  <a:srgbClr val="FF0000"/>
                </a:solidFill>
              </a:rPr>
              <a:t>英法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美采</a:t>
            </a:r>
            <a:r>
              <a:rPr lang="zh-CN" altLang="en-US" sz="2400" b="1" dirty="0">
                <a:solidFill>
                  <a:srgbClr val="FF0000"/>
                </a:solidFill>
              </a:rPr>
              <a:t>取的绥靖政策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，加</a:t>
            </a:r>
            <a:r>
              <a:rPr lang="zh-CN" altLang="en-US" sz="2400" b="1" dirty="0">
                <a:solidFill>
                  <a:srgbClr val="FF0000"/>
                </a:solidFill>
              </a:rPr>
              <a:t>速了大战的爆发。）</a:t>
            </a:r>
            <a:endParaRPr lang="zh-CN" altLang="en-US" sz="2400" dirty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2</a:t>
            </a:r>
            <a:r>
              <a:rPr lang="zh-CN" altLang="en-US" sz="2400" b="1" dirty="0"/>
              <a:t>、二战全面爆发的标志？</a:t>
            </a:r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1939</a:t>
            </a:r>
            <a:r>
              <a:rPr lang="zh-CN" altLang="en-US" sz="2400" b="1" dirty="0">
                <a:solidFill>
                  <a:srgbClr val="FF0000"/>
                </a:solidFill>
              </a:rPr>
              <a:t>年</a:t>
            </a:r>
            <a:r>
              <a:rPr lang="en-US" altLang="zh-CN" sz="2400" b="1" dirty="0">
                <a:solidFill>
                  <a:srgbClr val="FF0000"/>
                </a:solidFill>
              </a:rPr>
              <a:t>9</a:t>
            </a:r>
            <a:r>
              <a:rPr lang="zh-CN" altLang="en-US" sz="2400" b="1" dirty="0">
                <a:solidFill>
                  <a:srgbClr val="FF0000"/>
                </a:solidFill>
              </a:rPr>
              <a:t>月</a:t>
            </a:r>
            <a:r>
              <a:rPr lang="en-US" altLang="zh-CN" sz="2400" b="1" dirty="0">
                <a:solidFill>
                  <a:srgbClr val="FF0000"/>
                </a:solidFill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</a:rPr>
              <a:t>日，德国突袭波兰，英法对德宣战）</a:t>
            </a:r>
            <a:r>
              <a:rPr lang="zh-CN" altLang="en-US" sz="2400" b="1" dirty="0"/>
              <a:t>德国在二战中惯用的战术首推？（闪击战）</a:t>
            </a:r>
            <a:endParaRPr lang="zh-CN" altLang="en-US" sz="2400" dirty="0"/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3</a:t>
            </a:r>
            <a:r>
              <a:rPr lang="zh-CN" altLang="en-US" sz="2400" b="1" dirty="0"/>
              <a:t>、二战规模首次扩大的标志？</a:t>
            </a:r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1941</a:t>
            </a:r>
            <a:r>
              <a:rPr lang="zh-CN" altLang="en-US" sz="2400" b="1" dirty="0">
                <a:solidFill>
                  <a:srgbClr val="FF0000"/>
                </a:solidFill>
              </a:rPr>
              <a:t>年</a:t>
            </a:r>
            <a:r>
              <a:rPr lang="en-US" altLang="zh-CN" sz="2400" b="1" dirty="0">
                <a:solidFill>
                  <a:srgbClr val="FF0000"/>
                </a:solidFill>
              </a:rPr>
              <a:t>6</a:t>
            </a:r>
            <a:r>
              <a:rPr lang="zh-CN" altLang="en-US" sz="2400" b="1" dirty="0">
                <a:solidFill>
                  <a:srgbClr val="FF0000"/>
                </a:solidFill>
              </a:rPr>
              <a:t>月，德国突袭苏联，苏德战争爆发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粉</a:t>
            </a:r>
            <a:r>
              <a:rPr lang="zh-CN" altLang="en-US" sz="2400" b="1" dirty="0"/>
              <a:t>碎德军不可战胜神话的事件？</a:t>
            </a:r>
            <a:r>
              <a:rPr lang="zh-CN" altLang="en-US" sz="2400" b="1" dirty="0">
                <a:solidFill>
                  <a:srgbClr val="FF0000"/>
                </a:solidFill>
              </a:rPr>
              <a:t>（莫斯科保卫战）</a:t>
            </a:r>
            <a:endParaRPr lang="zh-CN" altLang="en-US" sz="2400" dirty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en-US" altLang="zh-CN" sz="2400" b="1" dirty="0"/>
              <a:t>4</a:t>
            </a:r>
            <a:r>
              <a:rPr lang="zh-CN" altLang="en-US" sz="2400" b="1" dirty="0"/>
              <a:t>、太平洋战争爆发的标志？</a:t>
            </a:r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1941</a:t>
            </a:r>
            <a:r>
              <a:rPr lang="zh-CN" altLang="en-US" sz="2400" b="1" dirty="0">
                <a:solidFill>
                  <a:srgbClr val="FF0000"/>
                </a:solidFill>
              </a:rPr>
              <a:t>年</a:t>
            </a:r>
            <a:r>
              <a:rPr lang="en-US" altLang="zh-CN" sz="2400" b="1" dirty="0">
                <a:solidFill>
                  <a:srgbClr val="FF0000"/>
                </a:solidFill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月，日本偷袭美国珍珠港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r>
              <a:rPr lang="zh-CN" altLang="en-US" sz="2400" b="1" dirty="0" smtClean="0"/>
              <a:t>影</a:t>
            </a:r>
            <a:r>
              <a:rPr lang="zh-CN" altLang="en-US" sz="2400" b="1" dirty="0"/>
              <a:t>响？</a:t>
            </a:r>
            <a:r>
              <a:rPr lang="zh-CN" altLang="en-US" sz="2400" b="1" dirty="0">
                <a:solidFill>
                  <a:srgbClr val="FF0000"/>
                </a:solidFill>
              </a:rPr>
              <a:t>（标志着二战达到最大规模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二</a:t>
            </a:r>
            <a:r>
              <a:rPr lang="zh-CN" altLang="en-US" sz="2400" b="1" dirty="0"/>
              <a:t>战达到最大规模或空前规模的事件？</a:t>
            </a:r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1941</a:t>
            </a:r>
            <a:r>
              <a:rPr lang="zh-CN" altLang="en-US" sz="2400" b="1" dirty="0">
                <a:solidFill>
                  <a:srgbClr val="FF0000"/>
                </a:solidFill>
              </a:rPr>
              <a:t>年</a:t>
            </a:r>
            <a:r>
              <a:rPr lang="en-US" altLang="zh-CN" sz="2400" b="1" dirty="0">
                <a:solidFill>
                  <a:srgbClr val="FF0000"/>
                </a:solidFill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月</a:t>
            </a:r>
            <a:r>
              <a:rPr lang="en-US" altLang="zh-CN" sz="2400" b="1" dirty="0">
                <a:solidFill>
                  <a:srgbClr val="FF0000"/>
                </a:solidFill>
              </a:rPr>
              <a:t>7</a:t>
            </a:r>
            <a:r>
              <a:rPr lang="zh-CN" altLang="en-US" sz="2400" b="1" dirty="0">
                <a:solidFill>
                  <a:srgbClr val="FF0000"/>
                </a:solidFill>
              </a:rPr>
              <a:t>日，日军偷袭美军珍珠港，美国对日宣战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300"/>
              </a:lnSpc>
            </a:pPr>
            <a:r>
              <a:rPr lang="zh-CN" altLang="en-US" sz="2400" b="1" dirty="0" smtClean="0"/>
              <a:t>揭</a:t>
            </a:r>
            <a:r>
              <a:rPr lang="zh-CN" altLang="en-US" sz="2400" b="1" dirty="0"/>
              <a:t>开二战太平洋战场序幕的事件？</a:t>
            </a:r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1941</a:t>
            </a:r>
            <a:r>
              <a:rPr lang="zh-CN" altLang="en-US" sz="2400" b="1" dirty="0">
                <a:solidFill>
                  <a:srgbClr val="FF0000"/>
                </a:solidFill>
              </a:rPr>
              <a:t>年</a:t>
            </a:r>
            <a:r>
              <a:rPr lang="en-US" altLang="zh-CN" sz="2400" b="1" dirty="0">
                <a:solidFill>
                  <a:srgbClr val="FF0000"/>
                </a:solidFill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月，日本偷袭美国珍珠港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9512" y="382056"/>
            <a:ext cx="8784976" cy="5927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500"/>
              </a:lnSpc>
            </a:pPr>
            <a:r>
              <a:rPr lang="en-US" altLang="zh-CN" sz="2800" b="1" dirty="0" smtClean="0"/>
              <a:t>5</a:t>
            </a:r>
            <a:r>
              <a:rPr lang="zh-CN" altLang="en-US" sz="2800" b="1" dirty="0" smtClean="0"/>
              <a:t>、世界反法西斯联盟建立的标志？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1942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年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日，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《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联合</a:t>
            </a:r>
            <a:r>
              <a:rPr lang="zh-CN" altLang="en-US" sz="2800" b="1" dirty="0" smtClean="0">
                <a:solidFill>
                  <a:srgbClr val="3333FF"/>
                </a:solidFill>
              </a:rPr>
              <a:t>国家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宣言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》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的签署）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500"/>
              </a:lnSpc>
            </a:pPr>
            <a:r>
              <a:rPr lang="zh-CN" altLang="en-US" sz="2800" b="1" dirty="0" smtClean="0"/>
              <a:t>影响？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（增强了世界反法西斯国家的力量，鼓舞了反法西斯国家人民的斗志，成为二战胜利的根本保证。）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500"/>
              </a:lnSpc>
            </a:pPr>
            <a:r>
              <a:rPr lang="zh-CN" altLang="en-US" sz="2800" b="1" dirty="0" smtClean="0"/>
              <a:t>国际反法西斯联盟建立后，反法西斯国家联合作战的</a:t>
            </a:r>
            <a:r>
              <a:rPr lang="zh-CN" altLang="en-US" sz="2800" b="1" dirty="0" smtClean="0">
                <a:solidFill>
                  <a:srgbClr val="3333FF"/>
                </a:solidFill>
              </a:rPr>
              <a:t>军事行动</a:t>
            </a:r>
            <a:r>
              <a:rPr lang="zh-CN" altLang="en-US" sz="2800" b="1" dirty="0" smtClean="0"/>
              <a:t>是？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（美英盟军诺曼底登陆；美国对日投弹；苏联对日宣战，出兵中国东北和朝鲜；）</a:t>
            </a:r>
            <a:r>
              <a:rPr lang="zh-CN" altLang="en-US" sz="2800" b="1" dirty="0" smtClean="0">
                <a:solidFill>
                  <a:srgbClr val="3333FF"/>
                </a:solidFill>
              </a:rPr>
              <a:t>政治</a:t>
            </a:r>
            <a:r>
              <a:rPr lang="zh-CN" altLang="en-US" sz="2800" b="1" dirty="0" smtClean="0"/>
              <a:t>上协同行动的典型事例是？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（雅尔塔会议的召开和世界反法西斯联盟的建立）</a:t>
            </a:r>
            <a:endParaRPr lang="zh-CN" altLang="en-US" sz="2800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500"/>
              </a:lnSpc>
            </a:pPr>
            <a:r>
              <a:rPr lang="en-US" altLang="zh-CN" sz="2800" b="1" dirty="0" smtClean="0"/>
              <a:t>6</a:t>
            </a:r>
            <a:r>
              <a:rPr lang="zh-CN" altLang="en-US" sz="2800" b="1" dirty="0" smtClean="0"/>
              <a:t>、二战的转折点？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（也是苏德战场的转折点：斯大林格勒战役）</a:t>
            </a:r>
            <a:endParaRPr lang="zh-CN" altLang="en-US" sz="2800" dirty="0" smtClean="0">
              <a:solidFill>
                <a:srgbClr val="FF0000"/>
              </a:solidFill>
            </a:endParaRPr>
          </a:p>
          <a:p>
            <a:pPr eaLnBrk="0" hangingPunct="0">
              <a:lnSpc>
                <a:spcPts val="3500"/>
              </a:lnSpc>
            </a:pPr>
            <a:r>
              <a:rPr lang="en-US" altLang="zh-CN" sz="2800" b="1" dirty="0" smtClean="0"/>
              <a:t>7</a:t>
            </a:r>
            <a:r>
              <a:rPr lang="zh-CN" altLang="en-US" sz="2800" b="1" dirty="0" smtClean="0"/>
              <a:t>、法西斯同盟开始瓦解的事件？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1943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年，意大利投降）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2924</Words>
  <Application>Microsoft Office PowerPoint</Application>
  <PresentationFormat>全屏显示(4:3)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用户</dc:creator>
  <cp:lastModifiedBy>Administrator</cp:lastModifiedBy>
  <cp:revision>28</cp:revision>
  <dcterms:created xsi:type="dcterms:W3CDTF">2020-02-12T01:19:00Z</dcterms:created>
  <dcterms:modified xsi:type="dcterms:W3CDTF">2020-02-22T02:09:23Z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2052-11.1.0.9305</vt:lpwstr>
  </property>
</Properties>
</file>