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7" r:id="rId2"/>
    <p:sldId id="256" r:id="rId3"/>
    <p:sldId id="258" r:id="rId4"/>
    <p:sldId id="275" r:id="rId5"/>
    <p:sldId id="259" r:id="rId6"/>
    <p:sldId id="260" r:id="rId7"/>
    <p:sldId id="261" r:id="rId8"/>
    <p:sldId id="262" r:id="rId9"/>
    <p:sldId id="263" r:id="rId10"/>
    <p:sldId id="264" r:id="rId11"/>
    <p:sldId id="266" r:id="rId12"/>
    <p:sldId id="265" r:id="rId13"/>
    <p:sldId id="267" r:id="rId14"/>
    <p:sldId id="268" r:id="rId15"/>
    <p:sldId id="269" r:id="rId16"/>
    <p:sldId id="271" r:id="rId17"/>
    <p:sldId id="273" r:id="rId18"/>
    <p:sldId id="274" r:id="rId19"/>
    <p:sldId id="272" r:id="rId20"/>
    <p:sldId id="270" r:id="rId21"/>
    <p:sldId id="276"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1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2840B-9997-49D6-9F24-6E0E98D6C73C}" type="datetimeFigureOut">
              <a:rPr lang="zh-CN" altLang="en-US" smtClean="0"/>
              <a:t>2020-02-18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94BBD-6532-4437-9096-093C6D1849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4</a:t>
            </a:fld>
            <a:endParaRPr lang="zh-CN" altLang="en-US"/>
          </a:p>
        </p:txBody>
      </p:sp>
    </p:spTree>
    <p:extLst>
      <p:ext uri="{BB962C8B-B14F-4D97-AF65-F5344CB8AC3E}">
        <p14:creationId xmlns="" xmlns:p14="http://schemas.microsoft.com/office/powerpoint/2010/main" val="105023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11</a:t>
            </a:fld>
            <a:endParaRPr lang="zh-CN" altLang="en-US"/>
          </a:p>
        </p:txBody>
      </p:sp>
    </p:spTree>
    <p:extLst>
      <p:ext uri="{BB962C8B-B14F-4D97-AF65-F5344CB8AC3E}">
        <p14:creationId xmlns="" xmlns:p14="http://schemas.microsoft.com/office/powerpoint/2010/main" val="105023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pPr/>
              <a:t>20</a:t>
            </a:fld>
            <a:endParaRPr lang="zh-CN" altLang="en-US"/>
          </a:p>
        </p:txBody>
      </p:sp>
    </p:spTree>
    <p:extLst>
      <p:ext uri="{BB962C8B-B14F-4D97-AF65-F5344CB8AC3E}">
        <p14:creationId xmlns="" xmlns:p14="http://schemas.microsoft.com/office/powerpoint/2010/main" val="1050232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9A812D8E-5E02-4A26-A115-4C007ACC436A}" type="datetimeFigureOut">
              <a:rPr lang="zh-CN" altLang="en-US" smtClean="0"/>
              <a:t>2020-02-18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D2A032-5969-428C-BED9-F55D291A327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A812D8E-5E02-4A26-A115-4C007ACC436A}" type="datetimeFigureOut">
              <a:rPr lang="zh-CN" altLang="en-US" smtClean="0"/>
              <a:t>2020-02-18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D2A032-5969-428C-BED9-F55D291A3278}" type="slidenum">
              <a:rPr lang="zh-CN" altLang="en-US" smtClean="0"/>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A812D8E-5E02-4A26-A115-4C007ACC436A}" type="datetimeFigureOut">
              <a:rPr lang="zh-CN" altLang="en-US" smtClean="0"/>
              <a:t>2020-02-18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D2A032-5969-428C-BED9-F55D291A327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9A812D8E-5E02-4A26-A115-4C007ACC436A}" type="datetimeFigureOut">
              <a:rPr lang="zh-CN" altLang="en-US" smtClean="0"/>
              <a:t>2020-02-18</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55D2A032-5969-428C-BED9-F55D291A327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9A812D8E-5E02-4A26-A115-4C007ACC436A}" type="datetimeFigureOut">
              <a:rPr lang="zh-CN" altLang="en-US" smtClean="0"/>
              <a:t>2020-02-18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5D2A032-5969-428C-BED9-F55D291A327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9A812D8E-5E02-4A26-A115-4C007ACC436A}" type="datetimeFigureOut">
              <a:rPr lang="zh-CN" altLang="en-US" smtClean="0"/>
              <a:t>2020-02-18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D2A032-5969-428C-BED9-F55D291A327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9A812D8E-5E02-4A26-A115-4C007ACC436A}" type="datetimeFigureOut">
              <a:rPr lang="zh-CN" altLang="en-US" smtClean="0"/>
              <a:t>2020-02-18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5D2A032-5969-428C-BED9-F55D291A327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9A812D8E-5E02-4A26-A115-4C007ACC436A}" type="datetimeFigureOut">
              <a:rPr lang="zh-CN" altLang="en-US" smtClean="0"/>
              <a:t>2020-02-18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5D2A032-5969-428C-BED9-F55D291A327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812D8E-5E02-4A26-A115-4C007ACC436A}" type="datetimeFigureOut">
              <a:rPr lang="zh-CN" altLang="en-US" smtClean="0"/>
              <a:t>2020-02-18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5D2A032-5969-428C-BED9-F55D291A3278}"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9A812D8E-5E02-4A26-A115-4C007ACC436A}" type="datetimeFigureOut">
              <a:rPr lang="zh-CN" altLang="en-US" smtClean="0"/>
              <a:t>2020-02-18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D2A032-5969-428C-BED9-F55D291A327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dirty="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9A812D8E-5E02-4A26-A115-4C007ACC436A}" type="datetimeFigureOut">
              <a:rPr lang="zh-CN" altLang="en-US" smtClean="0"/>
              <a:t>2020-02-18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5D2A032-5969-428C-BED9-F55D291A3278}"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9A812D8E-5E02-4A26-A115-4C007ACC436A}" type="datetimeFigureOut">
              <a:rPr lang="zh-CN" altLang="en-US" smtClean="0"/>
              <a:t>2020-02-18</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55D2A032-5969-428C-BED9-F55D291A3278}" type="slidenum">
              <a:rPr lang="zh-CN" altLang="en-US" smtClean="0"/>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gif"/><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file:///C:\Documents%20and%20Settings\Administrator\&#26700;&#38754;\&#37011;&#35780;&#27611;.M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p4.img.cctvpic.com/photoworkspace/contentimg/2013/11/15/2013111510502167156.jpg"/>
          <p:cNvPicPr>
            <a:picLocks noChangeAspect="1" noChangeArrowheads="1"/>
          </p:cNvPicPr>
          <p:nvPr/>
        </p:nvPicPr>
        <p:blipFill>
          <a:blip r:embed="rId2"/>
          <a:srcRect/>
          <a:stretch>
            <a:fillRect/>
          </a:stretch>
        </p:blipFill>
        <p:spPr bwMode="auto">
          <a:xfrm>
            <a:off x="1142976" y="428604"/>
            <a:ext cx="6286544" cy="4429156"/>
          </a:xfrm>
          <a:prstGeom prst="rect">
            <a:avLst/>
          </a:prstGeom>
          <a:noFill/>
        </p:spPr>
      </p:pic>
      <p:sp>
        <p:nvSpPr>
          <p:cNvPr id="3" name="TextBox 2"/>
          <p:cNvSpPr txBox="1"/>
          <p:nvPr/>
        </p:nvSpPr>
        <p:spPr>
          <a:xfrm>
            <a:off x="357158" y="5072074"/>
            <a:ext cx="8494633" cy="1200329"/>
          </a:xfrm>
          <a:prstGeom prst="rect">
            <a:avLst/>
          </a:prstGeom>
          <a:noFill/>
        </p:spPr>
        <p:txBody>
          <a:bodyPr wrap="none" rtlCol="0">
            <a:spAutoFit/>
          </a:bodyPr>
          <a:lstStyle/>
          <a:p>
            <a:r>
              <a:rPr lang="zh-CN" altLang="en-US" dirty="0" smtClean="0"/>
              <a:t>这张图片反映的是中共在某一次会议后，作出的一项政策，使北京城内的广大</a:t>
            </a:r>
            <a:endParaRPr lang="en-US" altLang="zh-CN" dirty="0" smtClean="0"/>
          </a:p>
          <a:p>
            <a:r>
              <a:rPr lang="zh-CN" altLang="en-US" dirty="0" smtClean="0"/>
              <a:t>人民群众兴奋不已，经过了十年文化大革命后的中国是如何在短短几年中恢复了</a:t>
            </a:r>
            <a:endParaRPr lang="en-US" altLang="zh-CN" dirty="0" smtClean="0"/>
          </a:p>
          <a:p>
            <a:r>
              <a:rPr lang="zh-CN" altLang="en-US" dirty="0" smtClean="0"/>
              <a:t>广大民心，</a:t>
            </a:r>
            <a:r>
              <a:rPr lang="zh-CN" altLang="en-US" dirty="0"/>
              <a:t>带</a:t>
            </a:r>
            <a:r>
              <a:rPr lang="zh-CN" altLang="en-US" dirty="0" smtClean="0"/>
              <a:t>着这样的疑问和期待，让我们走进那年的风云变幻，见证着中国共产</a:t>
            </a:r>
            <a:endParaRPr lang="en-US" altLang="zh-CN" dirty="0" smtClean="0"/>
          </a:p>
          <a:p>
            <a:r>
              <a:rPr lang="zh-CN" altLang="en-US" dirty="0" smtClean="0"/>
              <a:t>党历史上又一次伟大的转折点</a:t>
            </a:r>
            <a:r>
              <a:rPr lang="en-US" altLang="zh-CN" dirty="0" smtClean="0"/>
              <a:t>—</a:t>
            </a:r>
            <a:r>
              <a:rPr lang="zh-CN" altLang="en-US" dirty="0" smtClean="0"/>
              <a:t>“改革开放”时期</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http://www.people.com.cn/mediafile/pic/20181217/53/1789615558702155895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46084" name="Picture 4" descr="http://www.people.com.cn/mediafile/pic/20181217/53/17896155587021558957.jpg"/>
          <p:cNvPicPr>
            <a:picLocks noChangeAspect="1" noChangeArrowheads="1"/>
          </p:cNvPicPr>
          <p:nvPr/>
        </p:nvPicPr>
        <p:blipFill>
          <a:blip r:embed="rId2"/>
          <a:srcRect/>
          <a:stretch>
            <a:fillRect/>
          </a:stretch>
        </p:blipFill>
        <p:spPr bwMode="auto">
          <a:xfrm>
            <a:off x="4786314" y="142852"/>
            <a:ext cx="3810000" cy="4071966"/>
          </a:xfrm>
          <a:prstGeom prst="rect">
            <a:avLst/>
          </a:prstGeom>
          <a:noFill/>
        </p:spPr>
      </p:pic>
      <p:pic>
        <p:nvPicPr>
          <p:cNvPr id="46086" name="Picture 6" descr="http://www.people.com.cn/mediafile/pic/20141020/13/17039369226127877497.jpg"/>
          <p:cNvPicPr>
            <a:picLocks noChangeAspect="1" noChangeArrowheads="1"/>
          </p:cNvPicPr>
          <p:nvPr/>
        </p:nvPicPr>
        <p:blipFill>
          <a:blip r:embed="rId3"/>
          <a:srcRect/>
          <a:stretch>
            <a:fillRect/>
          </a:stretch>
        </p:blipFill>
        <p:spPr bwMode="auto">
          <a:xfrm>
            <a:off x="214282" y="428604"/>
            <a:ext cx="4171950" cy="2466975"/>
          </a:xfrm>
          <a:prstGeom prst="rect">
            <a:avLst/>
          </a:prstGeom>
          <a:noFill/>
        </p:spPr>
      </p:pic>
      <p:sp>
        <p:nvSpPr>
          <p:cNvPr id="5" name="Rectangle 1056"/>
          <p:cNvSpPr>
            <a:spLocks noChangeArrowheads="1"/>
          </p:cNvSpPr>
          <p:nvPr/>
        </p:nvSpPr>
        <p:spPr bwMode="auto">
          <a:xfrm>
            <a:off x="142844" y="3000372"/>
            <a:ext cx="4286280" cy="2062103"/>
          </a:xfrm>
          <a:prstGeom prst="rect">
            <a:avLst/>
          </a:prstGeom>
          <a:noFill/>
          <a:ln w="9525">
            <a:noFill/>
            <a:miter lim="800000"/>
            <a:headEnd/>
            <a:tailEnd/>
          </a:ln>
          <a:effectLst/>
        </p:spPr>
        <p:txBody>
          <a:bodyPr wrap="square" anchor="ctr">
            <a:spAutoFit/>
          </a:bodyPr>
          <a:lstStyle/>
          <a:p>
            <a:r>
              <a:rPr lang="en-US" altLang="zh-CN" sz="3200" dirty="0" smtClean="0">
                <a:latin typeface="华文新魏" pitchFamily="2" charset="-122"/>
                <a:ea typeface="华文新魏" pitchFamily="2" charset="-122"/>
              </a:rPr>
              <a:t>①</a:t>
            </a:r>
            <a:r>
              <a:rPr lang="zh-CN" altLang="en-US" sz="3200" dirty="0" smtClean="0">
                <a:latin typeface="华文新魏" pitchFamily="2" charset="-122"/>
                <a:ea typeface="华文新魏" pitchFamily="2" charset="-122"/>
              </a:rPr>
              <a:t>是新中国成立以来党的历史上</a:t>
            </a:r>
            <a:r>
              <a:rPr lang="zh-CN" altLang="en-US" sz="3200" dirty="0" smtClean="0">
                <a:solidFill>
                  <a:srgbClr val="C00000"/>
                </a:solidFill>
                <a:latin typeface="华文新魏" pitchFamily="2" charset="-122"/>
                <a:ea typeface="华文新魏" pitchFamily="2" charset="-122"/>
              </a:rPr>
              <a:t>具有深远意义的伟大转折</a:t>
            </a:r>
            <a:r>
              <a:rPr lang="zh-CN" altLang="en-US" sz="3200" dirty="0" smtClean="0">
                <a:latin typeface="华文新魏" pitchFamily="2" charset="-122"/>
                <a:ea typeface="华文新魏" pitchFamily="2" charset="-122"/>
              </a:rPr>
              <a:t>，开启了我国</a:t>
            </a:r>
            <a:r>
              <a:rPr lang="zh-CN" altLang="en-US" sz="3200" dirty="0" smtClean="0">
                <a:solidFill>
                  <a:srgbClr val="C00000"/>
                </a:solidFill>
                <a:latin typeface="华文新魏" pitchFamily="2" charset="-122"/>
                <a:ea typeface="华文新魏" pitchFamily="2" charset="-122"/>
              </a:rPr>
              <a:t>改革开放历史新时期</a:t>
            </a:r>
            <a:r>
              <a:rPr lang="zh-CN" altLang="en-US" sz="3200" dirty="0" smtClean="0">
                <a:latin typeface="华文新魏" pitchFamily="2" charset="-122"/>
                <a:ea typeface="华文新魏" pitchFamily="2" charset="-122"/>
              </a:rPr>
              <a:t>。</a:t>
            </a:r>
            <a:endParaRPr lang="zh-CN" altLang="en-US" sz="3200" dirty="0">
              <a:latin typeface="华文新魏" pitchFamily="2" charset="-122"/>
              <a:ea typeface="华文新魏" pitchFamily="2" charset="-122"/>
            </a:endParaRPr>
          </a:p>
        </p:txBody>
      </p:sp>
      <p:sp>
        <p:nvSpPr>
          <p:cNvPr id="7" name="矩形 6"/>
          <p:cNvSpPr/>
          <p:nvPr/>
        </p:nvSpPr>
        <p:spPr>
          <a:xfrm>
            <a:off x="214282" y="5000636"/>
            <a:ext cx="4357718" cy="1569660"/>
          </a:xfrm>
          <a:prstGeom prst="rect">
            <a:avLst/>
          </a:prstGeom>
        </p:spPr>
        <p:txBody>
          <a:bodyPr wrap="square">
            <a:spAutoFit/>
          </a:bodyPr>
          <a:lstStyle/>
          <a:p>
            <a:r>
              <a:rPr lang="zh-CN" altLang="en-US" sz="3200" dirty="0" smtClean="0">
                <a:solidFill>
                  <a:prstClr val="black"/>
                </a:solidFill>
                <a:latin typeface="华文新魏" pitchFamily="2" charset="-122"/>
                <a:ea typeface="华文新魏" pitchFamily="2" charset="-122"/>
              </a:rPr>
              <a:t>②实际上形成了以</a:t>
            </a:r>
            <a:r>
              <a:rPr lang="zh-CN" altLang="en-US" sz="3200" dirty="0" smtClean="0">
                <a:solidFill>
                  <a:srgbClr val="C00000"/>
                </a:solidFill>
                <a:latin typeface="华文新魏" pitchFamily="2" charset="-122"/>
                <a:ea typeface="华文新魏" pitchFamily="2" charset="-122"/>
              </a:rPr>
              <a:t>邓小平</a:t>
            </a:r>
            <a:r>
              <a:rPr lang="zh-CN" altLang="en-US" sz="3200" dirty="0" smtClean="0">
                <a:solidFill>
                  <a:prstClr val="black"/>
                </a:solidFill>
                <a:latin typeface="华文新魏" pitchFamily="2" charset="-122"/>
                <a:ea typeface="华文新魏" pitchFamily="2" charset="-122"/>
              </a:rPr>
              <a:t>为核心的党的</a:t>
            </a:r>
            <a:r>
              <a:rPr lang="zh-CN" altLang="en-US" sz="3200" dirty="0" smtClean="0">
                <a:solidFill>
                  <a:srgbClr val="C00000"/>
                </a:solidFill>
                <a:latin typeface="华文新魏" pitchFamily="2" charset="-122"/>
                <a:ea typeface="华文新魏" pitchFamily="2" charset="-122"/>
              </a:rPr>
              <a:t>第二代中央领导集体</a:t>
            </a:r>
            <a:r>
              <a:rPr lang="zh-CN" altLang="en-US" sz="3200" dirty="0" smtClean="0">
                <a:solidFill>
                  <a:prstClr val="black"/>
                </a:solidFill>
                <a:latin typeface="华文新魏" pitchFamily="2" charset="-122"/>
                <a:ea typeface="华文新魏" pitchFamily="2" charset="-122"/>
              </a:rPr>
              <a:t>。</a:t>
            </a:r>
            <a:endParaRPr lang="zh-CN" altLang="en-US" sz="3200" dirty="0"/>
          </a:p>
        </p:txBody>
      </p:sp>
      <p:pic>
        <p:nvPicPr>
          <p:cNvPr id="8" name="图片 7" descr="2016811470013248762_0.jpg"/>
          <p:cNvPicPr>
            <a:picLocks noChangeAspect="1"/>
          </p:cNvPicPr>
          <p:nvPr/>
        </p:nvPicPr>
        <p:blipFill>
          <a:blip r:embed="rId4"/>
          <a:stretch>
            <a:fillRect/>
          </a:stretch>
        </p:blipFill>
        <p:spPr>
          <a:xfrm>
            <a:off x="4500562" y="4286256"/>
            <a:ext cx="4500594" cy="240031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cstate="print">
            <a:extLst>
              <a:ext uri="{28A0092B-C50C-407E-A947-70E740481C1C}">
                <a14:useLocalDpi xmlns:a14="http://schemas.microsoft.com/office/drawing/2010/main" xmlns="" val="0"/>
              </a:ext>
            </a:extLst>
          </a:blip>
          <a:srcRect l="24814" r="34240" b="25049"/>
          <a:stretch/>
        </p:blipFill>
        <p:spPr>
          <a:xfrm>
            <a:off x="0" y="642918"/>
            <a:ext cx="8715404" cy="5647004"/>
          </a:xfrm>
          <a:prstGeom prst="roundRect">
            <a:avLst>
              <a:gd name="adj" fmla="val 7678"/>
            </a:avLst>
          </a:prstGeom>
          <a:ln>
            <a:solidFill>
              <a:schemeClr val="bg2">
                <a:lumMod val="50000"/>
              </a:schemeClr>
            </a:solidFill>
          </a:ln>
          <a:effectLst>
            <a:outerShdw blurRad="292100" dist="139700" dir="2700000" algn="tl" rotWithShape="0">
              <a:srgbClr val="333333">
                <a:alpha val="65000"/>
              </a:srgbClr>
            </a:outerShdw>
          </a:effectLst>
        </p:spPr>
      </p:pic>
      <p:pic>
        <p:nvPicPr>
          <p:cNvPr id="44" name="图片 43" descr="624f9a79jw1eelyzwvu5xj20b408t75j.jpg"/>
          <p:cNvPicPr>
            <a:picLocks noChangeAspect="1"/>
          </p:cNvPicPr>
          <p:nvPr/>
        </p:nvPicPr>
        <p:blipFill>
          <a:blip r:embed="rId4">
            <a:clrChange>
              <a:clrFrom>
                <a:srgbClr val="FFFFFF"/>
              </a:clrFrom>
              <a:clrTo>
                <a:srgbClr val="FFFFFF">
                  <a:alpha val="0"/>
                </a:srgbClr>
              </a:clrTo>
            </a:clrChange>
          </a:blip>
          <a:stretch>
            <a:fillRect/>
          </a:stretch>
        </p:blipFill>
        <p:spPr>
          <a:xfrm>
            <a:off x="7576766" y="0"/>
            <a:ext cx="1360649" cy="775589"/>
          </a:xfrm>
          <a:prstGeom prst="rect">
            <a:avLst/>
          </a:prstGeom>
        </p:spPr>
      </p:pic>
      <p:grpSp>
        <p:nvGrpSpPr>
          <p:cNvPr id="2" name="组合 23"/>
          <p:cNvGrpSpPr/>
          <p:nvPr/>
        </p:nvGrpSpPr>
        <p:grpSpPr>
          <a:xfrm flipH="1">
            <a:off x="6556279" y="-11817"/>
            <a:ext cx="2183070" cy="704855"/>
            <a:chOff x="0" y="-2"/>
            <a:chExt cx="1377891" cy="634701"/>
          </a:xfrm>
          <a:solidFill>
            <a:schemeClr val="bg2">
              <a:lumMod val="90000"/>
            </a:schemeClr>
          </a:solidFill>
        </p:grpSpPr>
        <p:sp>
          <p:nvSpPr>
            <p:cNvPr id="49" name="直角三角形 48"/>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ea typeface="微软雅黑" pitchFamily="34" charset="-122"/>
              </a:endParaRPr>
            </a:p>
          </p:txBody>
        </p:sp>
        <p:sp>
          <p:nvSpPr>
            <p:cNvPr id="52" name="矩形 51"/>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ea typeface="微软雅黑" pitchFamily="34" charset="-122"/>
              </a:endParaRPr>
            </a:p>
          </p:txBody>
        </p:sp>
      </p:grpSp>
      <p:cxnSp>
        <p:nvCxnSpPr>
          <p:cNvPr id="53" name="直接连接符 52"/>
          <p:cNvCxnSpPr/>
          <p:nvPr/>
        </p:nvCxnSpPr>
        <p:spPr>
          <a:xfrm>
            <a:off x="756903" y="247444"/>
            <a:ext cx="0" cy="249464"/>
          </a:xfrm>
          <a:prstGeom prst="line">
            <a:avLst/>
          </a:prstGeom>
          <a:ln w="28575"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nvGrpSpPr>
          <p:cNvPr id="3" name="组合 66"/>
          <p:cNvGrpSpPr/>
          <p:nvPr/>
        </p:nvGrpSpPr>
        <p:grpSpPr>
          <a:xfrm flipH="1">
            <a:off x="6965230" y="-11817"/>
            <a:ext cx="2183070" cy="704855"/>
            <a:chOff x="0" y="-2"/>
            <a:chExt cx="1377891" cy="634701"/>
          </a:xfrm>
          <a:solidFill>
            <a:schemeClr val="bg2">
              <a:lumMod val="90000"/>
            </a:schemeClr>
          </a:solidFill>
        </p:grpSpPr>
        <p:sp>
          <p:nvSpPr>
            <p:cNvPr id="57" name="直角三角形 56"/>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ea typeface="微软雅黑" pitchFamily="34" charset="-122"/>
              </a:endParaRPr>
            </a:p>
          </p:txBody>
        </p:sp>
        <p:sp>
          <p:nvSpPr>
            <p:cNvPr id="58" name="矩形 57"/>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dirty="0">
                <a:ea typeface="微软雅黑" pitchFamily="34" charset="-122"/>
              </a:endParaRPr>
            </a:p>
          </p:txBody>
        </p:sp>
      </p:grpSp>
      <p:sp>
        <p:nvSpPr>
          <p:cNvPr id="29" name="Rectangle 15"/>
          <p:cNvSpPr>
            <a:spLocks noChangeArrowheads="1"/>
          </p:cNvSpPr>
          <p:nvPr/>
        </p:nvSpPr>
        <p:spPr bwMode="auto">
          <a:xfrm>
            <a:off x="3214678" y="714356"/>
            <a:ext cx="3231541" cy="5572719"/>
          </a:xfrm>
          <a:prstGeom prst="rect">
            <a:avLst/>
          </a:prstGeom>
          <a:noFill/>
          <a:ln w="9525">
            <a:noFill/>
            <a:miter lim="800000"/>
            <a:headEnd/>
            <a:tailEnd/>
          </a:ln>
          <a:effectLst/>
        </p:spPr>
        <p:txBody>
          <a:bodyPr wrap="square" lIns="78145" tIns="39072" rIns="78145" bIns="39072" anchor="ctr">
            <a:spAutoFit/>
          </a:bodyPr>
          <a:lstStyle/>
          <a:p>
            <a:r>
              <a:rPr lang="en-US" altLang="zh-CN" sz="2100" dirty="0">
                <a:latin typeface="华文新魏" pitchFamily="2" charset="-122"/>
                <a:ea typeface="华文新魏" pitchFamily="2" charset="-122"/>
              </a:rPr>
              <a:t>    </a:t>
            </a:r>
            <a:r>
              <a:rPr lang="zh-CN" altLang="en-US" sz="2100" dirty="0">
                <a:latin typeface="华文新魏" pitchFamily="2" charset="-122"/>
                <a:ea typeface="华文新魏" pitchFamily="2" charset="-122"/>
              </a:rPr>
              <a:t>　邓小平</a:t>
            </a:r>
            <a:r>
              <a:rPr lang="zh-CN" altLang="en-US" sz="2100" dirty="0">
                <a:latin typeface="华文新魏" pitchFamily="2" charset="-122"/>
                <a:ea typeface="华文新魏" pitchFamily="2" charset="-122"/>
              </a:rPr>
              <a:t>是中国共产党第二代领导核心，马克思主义者，无产阶级革命家、政治家、军事家、外交家，同时也是中国人民解放军、中华人民共和国的主要领导人之一。他是中国社会主义改革开放和现代化建设的总设计师，创立了邓小平理论。他所倡导的“改革开放”及“一国两制”政策理念，改变了</a:t>
            </a:r>
            <a:r>
              <a:rPr lang="en-US" altLang="zh-CN" sz="2100" dirty="0">
                <a:latin typeface="华文新魏" pitchFamily="2" charset="-122"/>
                <a:ea typeface="华文新魏" pitchFamily="2" charset="-122"/>
              </a:rPr>
              <a:t>20</a:t>
            </a:r>
            <a:r>
              <a:rPr lang="zh-CN" altLang="en-US" sz="2100" dirty="0">
                <a:latin typeface="华文新魏" pitchFamily="2" charset="-122"/>
                <a:ea typeface="华文新魏" pitchFamily="2" charset="-122"/>
              </a:rPr>
              <a:t>世纪后期的中国，也影响了世界，因此在</a:t>
            </a:r>
            <a:r>
              <a:rPr lang="en-US" altLang="zh-CN" sz="2100" dirty="0">
                <a:latin typeface="华文新魏" pitchFamily="2" charset="-122"/>
                <a:ea typeface="华文新魏" pitchFamily="2" charset="-122"/>
              </a:rPr>
              <a:t>1978</a:t>
            </a:r>
            <a:r>
              <a:rPr lang="zh-CN" altLang="en-US" sz="2100" dirty="0">
                <a:latin typeface="华文新魏" pitchFamily="2" charset="-122"/>
                <a:ea typeface="华文新魏" pitchFamily="2" charset="-122"/>
              </a:rPr>
              <a:t>年和</a:t>
            </a:r>
            <a:r>
              <a:rPr lang="en-US" altLang="zh-CN" sz="2100" dirty="0">
                <a:latin typeface="华文新魏" pitchFamily="2" charset="-122"/>
                <a:ea typeface="华文新魏" pitchFamily="2" charset="-122"/>
              </a:rPr>
              <a:t>1985</a:t>
            </a:r>
            <a:r>
              <a:rPr lang="zh-CN" altLang="en-US" sz="2100" dirty="0">
                <a:latin typeface="华文新魏" pitchFamily="2" charset="-122"/>
                <a:ea typeface="华文新魏" pitchFamily="2" charset="-122"/>
              </a:rPr>
              <a:t>年，曾两次当选</a:t>
            </a:r>
            <a:r>
              <a:rPr lang="en-US" altLang="zh-CN" sz="2100" dirty="0">
                <a:latin typeface="华文新魏" pitchFamily="2" charset="-122"/>
                <a:ea typeface="华文新魏" pitchFamily="2" charset="-122"/>
              </a:rPr>
              <a:t>《</a:t>
            </a:r>
            <a:r>
              <a:rPr lang="zh-CN" altLang="en-US" sz="2100" dirty="0">
                <a:latin typeface="华文新魏" pitchFamily="2" charset="-122"/>
                <a:ea typeface="华文新魏" pitchFamily="2" charset="-122"/>
              </a:rPr>
              <a:t>时代</a:t>
            </a:r>
            <a:r>
              <a:rPr lang="en-US" altLang="zh-CN" sz="2100" dirty="0">
                <a:latin typeface="华文新魏" pitchFamily="2" charset="-122"/>
                <a:ea typeface="华文新魏" pitchFamily="2" charset="-122"/>
              </a:rPr>
              <a:t>》</a:t>
            </a:r>
            <a:r>
              <a:rPr lang="zh-CN" altLang="en-US" sz="2100" dirty="0">
                <a:latin typeface="华文新魏" pitchFamily="2" charset="-122"/>
                <a:ea typeface="华文新魏" pitchFamily="2" charset="-122"/>
              </a:rPr>
              <a:t>周刊“年度风云人物”。 </a:t>
            </a:r>
          </a:p>
        </p:txBody>
      </p:sp>
      <p:pic>
        <p:nvPicPr>
          <p:cNvPr id="30" name="Picture 19" descr="%E9%82%93%E5%B0%8F%E5%B9%B3"/>
          <p:cNvPicPr>
            <a:picLocks noChangeAspect="1" noChangeArrowheads="1"/>
          </p:cNvPicPr>
          <p:nvPr/>
        </p:nvPicPr>
        <p:blipFill>
          <a:blip r:embed="rId5"/>
          <a:srcRect/>
          <a:stretch>
            <a:fillRect/>
          </a:stretch>
        </p:blipFill>
        <p:spPr bwMode="auto">
          <a:xfrm>
            <a:off x="285720" y="857232"/>
            <a:ext cx="2664604" cy="3217562"/>
          </a:xfrm>
          <a:prstGeom prst="rect">
            <a:avLst/>
          </a:prstGeom>
          <a:noFill/>
        </p:spPr>
      </p:pic>
      <p:sp>
        <p:nvSpPr>
          <p:cNvPr id="40" name="Text Box 22"/>
          <p:cNvSpPr txBox="1">
            <a:spLocks noChangeArrowheads="1"/>
          </p:cNvSpPr>
          <p:nvPr/>
        </p:nvSpPr>
        <p:spPr bwMode="auto">
          <a:xfrm>
            <a:off x="285720" y="4143380"/>
            <a:ext cx="2820405" cy="355906"/>
          </a:xfrm>
          <a:prstGeom prst="rect">
            <a:avLst/>
          </a:prstGeom>
          <a:noFill/>
          <a:ln w="9525">
            <a:noFill/>
            <a:miter lim="800000"/>
            <a:headEnd/>
            <a:tailEnd/>
          </a:ln>
          <a:effectLst/>
        </p:spPr>
        <p:txBody>
          <a:bodyPr wrap="none" lIns="78145" tIns="39072" rIns="78145" bIns="39072">
            <a:spAutoFit/>
          </a:bodyPr>
          <a:lstStyle/>
          <a:p>
            <a:r>
              <a:rPr lang="zh-CN" altLang="en-US" dirty="0" smtClean="0">
                <a:latin typeface="华文新魏" pitchFamily="2" charset="-122"/>
                <a:ea typeface="华文新魏" pitchFamily="2" charset="-122"/>
              </a:rPr>
              <a:t>邓小平（</a:t>
            </a:r>
            <a:r>
              <a:rPr lang="en-US" altLang="zh-CN" dirty="0" smtClean="0">
                <a:latin typeface="华文新魏" pitchFamily="2" charset="-122"/>
                <a:ea typeface="华文新魏" pitchFamily="2" charset="-122"/>
              </a:rPr>
              <a:t>1904</a:t>
            </a:r>
            <a:r>
              <a:rPr lang="zh-CN" altLang="en-US" dirty="0" smtClean="0">
                <a:latin typeface="华文新魏" pitchFamily="2" charset="-122"/>
                <a:ea typeface="华文新魏" pitchFamily="2" charset="-122"/>
              </a:rPr>
              <a:t>年</a:t>
            </a:r>
            <a:r>
              <a:rPr lang="en-US" altLang="zh-CN" dirty="0" smtClean="0">
                <a:latin typeface="华文新魏" pitchFamily="2" charset="-122"/>
                <a:ea typeface="华文新魏" pitchFamily="2" charset="-122"/>
              </a:rPr>
              <a:t>-1997</a:t>
            </a:r>
            <a:r>
              <a:rPr lang="zh-CN" altLang="en-US" dirty="0" smtClean="0">
                <a:latin typeface="华文新魏" pitchFamily="2" charset="-122"/>
                <a:ea typeface="华文新魏" pitchFamily="2" charset="-122"/>
              </a:rPr>
              <a:t>年）</a:t>
            </a:r>
            <a:endParaRPr lang="en-US" altLang="zh-CN" dirty="0">
              <a:latin typeface="华文新魏" pitchFamily="2" charset="-122"/>
              <a:ea typeface="华文新魏" pitchFamily="2" charset="-122"/>
            </a:endParaRPr>
          </a:p>
        </p:txBody>
      </p:sp>
      <p:pic>
        <p:nvPicPr>
          <p:cNvPr id="23" name="Picture 2" descr="b3a3f115639e3d56b9127b05"/>
          <p:cNvPicPr>
            <a:picLocks noChangeAspect="1" noChangeArrowheads="1"/>
          </p:cNvPicPr>
          <p:nvPr/>
        </p:nvPicPr>
        <p:blipFill>
          <a:blip r:embed="rId6"/>
          <a:srcRect/>
          <a:stretch>
            <a:fillRect/>
          </a:stretch>
        </p:blipFill>
        <p:spPr bwMode="auto">
          <a:xfrm>
            <a:off x="6643702" y="3571876"/>
            <a:ext cx="1700811" cy="2225997"/>
          </a:xfrm>
          <a:prstGeom prst="rect">
            <a:avLst/>
          </a:prstGeom>
          <a:noFill/>
        </p:spPr>
      </p:pic>
      <p:sp>
        <p:nvSpPr>
          <p:cNvPr id="24" name="Text Box 3"/>
          <p:cNvSpPr txBox="1">
            <a:spLocks noChangeArrowheads="1"/>
          </p:cNvSpPr>
          <p:nvPr/>
        </p:nvSpPr>
        <p:spPr bwMode="auto">
          <a:xfrm>
            <a:off x="6286512" y="3214686"/>
            <a:ext cx="2560285" cy="323153"/>
          </a:xfrm>
          <a:prstGeom prst="rect">
            <a:avLst/>
          </a:prstGeom>
          <a:noFill/>
          <a:ln w="9525">
            <a:noFill/>
            <a:miter lim="800000"/>
            <a:headEnd/>
            <a:tailEnd/>
          </a:ln>
          <a:effectLst/>
        </p:spPr>
        <p:txBody>
          <a:bodyPr wrap="square" lIns="91429" tIns="45714" rIns="91429" bIns="45714">
            <a:spAutoFit/>
          </a:bodyPr>
          <a:lstStyle/>
          <a:p>
            <a:pPr>
              <a:spcBef>
                <a:spcPct val="50000"/>
              </a:spcBef>
            </a:pPr>
            <a:r>
              <a:rPr lang="en-US" altLang="zh-CN" sz="1500" dirty="0">
                <a:latin typeface="华文新魏" pitchFamily="2" charset="-122"/>
                <a:ea typeface="华文新魏" pitchFamily="2" charset="-122"/>
              </a:rPr>
              <a:t>1985</a:t>
            </a:r>
            <a:r>
              <a:rPr lang="zh-CN" altLang="en-US" sz="1500" dirty="0">
                <a:latin typeface="华文新魏" pitchFamily="2" charset="-122"/>
                <a:ea typeface="华文新魏" pitchFamily="2" charset="-122"/>
              </a:rPr>
              <a:t>年时代年度风云人物</a:t>
            </a:r>
          </a:p>
        </p:txBody>
      </p:sp>
      <p:pic>
        <p:nvPicPr>
          <p:cNvPr id="27" name="Picture 2" descr="Img221297232"/>
          <p:cNvPicPr>
            <a:picLocks noChangeAspect="1" noChangeArrowheads="1"/>
          </p:cNvPicPr>
          <p:nvPr/>
        </p:nvPicPr>
        <p:blipFill>
          <a:blip r:embed="rId7"/>
          <a:srcRect/>
          <a:stretch>
            <a:fillRect/>
          </a:stretch>
        </p:blipFill>
        <p:spPr bwMode="auto">
          <a:xfrm>
            <a:off x="6500826" y="857232"/>
            <a:ext cx="1703251" cy="2245194"/>
          </a:xfrm>
          <a:prstGeom prst="rect">
            <a:avLst/>
          </a:prstGeom>
          <a:noFill/>
        </p:spPr>
      </p:pic>
      <p:sp>
        <p:nvSpPr>
          <p:cNvPr id="28" name="Text Box 3"/>
          <p:cNvSpPr txBox="1">
            <a:spLocks noChangeArrowheads="1"/>
          </p:cNvSpPr>
          <p:nvPr/>
        </p:nvSpPr>
        <p:spPr bwMode="auto">
          <a:xfrm>
            <a:off x="6429388" y="5786454"/>
            <a:ext cx="2240110" cy="307764"/>
          </a:xfrm>
          <a:prstGeom prst="rect">
            <a:avLst/>
          </a:prstGeom>
          <a:noFill/>
          <a:ln w="9525">
            <a:noFill/>
            <a:miter lim="800000"/>
            <a:headEnd/>
            <a:tailEnd/>
          </a:ln>
          <a:effectLst/>
        </p:spPr>
        <p:txBody>
          <a:bodyPr wrap="square" lIns="91429" tIns="45714" rIns="91429" bIns="45714">
            <a:spAutoFit/>
          </a:bodyPr>
          <a:lstStyle/>
          <a:p>
            <a:pPr>
              <a:spcBef>
                <a:spcPct val="50000"/>
              </a:spcBef>
            </a:pPr>
            <a:r>
              <a:rPr lang="en-US" altLang="zh-CN" sz="1400" dirty="0">
                <a:latin typeface="华文新魏" pitchFamily="2" charset="-122"/>
                <a:ea typeface="华文新魏" pitchFamily="2" charset="-122"/>
              </a:rPr>
              <a:t>1978</a:t>
            </a:r>
            <a:r>
              <a:rPr lang="zh-CN" altLang="en-US" sz="1400" dirty="0">
                <a:latin typeface="华文新魏" pitchFamily="2" charset="-122"/>
                <a:ea typeface="华文新魏" pitchFamily="2" charset="-122"/>
              </a:rPr>
              <a:t>年时代年度风云人物</a:t>
            </a:r>
          </a:p>
        </p:txBody>
      </p:sp>
      <p:pic>
        <p:nvPicPr>
          <p:cNvPr id="33" name="图片 32" descr="NewsMedia_203130.jpg"/>
          <p:cNvPicPr>
            <a:picLocks noChangeAspect="1"/>
          </p:cNvPicPr>
          <p:nvPr/>
        </p:nvPicPr>
        <p:blipFill>
          <a:blip r:embed="rId8">
            <a:clrChange>
              <a:clrFrom>
                <a:srgbClr val="FFFFFF"/>
              </a:clrFrom>
              <a:clrTo>
                <a:srgbClr val="FFFFFF">
                  <a:alpha val="0"/>
                </a:srgbClr>
              </a:clrTo>
            </a:clrChange>
          </a:blip>
          <a:stretch>
            <a:fillRect/>
          </a:stretch>
        </p:blipFill>
        <p:spPr>
          <a:xfrm>
            <a:off x="142844" y="4572008"/>
            <a:ext cx="1442116" cy="1407583"/>
          </a:xfrm>
          <a:prstGeom prst="rect">
            <a:avLst/>
          </a:prstGeom>
        </p:spPr>
      </p:pic>
      <p:pic>
        <p:nvPicPr>
          <p:cNvPr id="34" name="图片 33" descr="t0110a0c9d08eb4340c.jpg"/>
          <p:cNvPicPr>
            <a:picLocks noChangeAspect="1"/>
          </p:cNvPicPr>
          <p:nvPr/>
        </p:nvPicPr>
        <p:blipFill>
          <a:blip r:embed="rId9">
            <a:clrChange>
              <a:clrFrom>
                <a:srgbClr val="FFFFFF"/>
              </a:clrFrom>
              <a:clrTo>
                <a:srgbClr val="FFFFFF">
                  <a:alpha val="0"/>
                </a:srgbClr>
              </a:clrTo>
            </a:clrChange>
          </a:blip>
          <a:stretch>
            <a:fillRect/>
          </a:stretch>
        </p:blipFill>
        <p:spPr>
          <a:xfrm>
            <a:off x="1643042" y="4500570"/>
            <a:ext cx="1625553" cy="1451067"/>
          </a:xfrm>
          <a:prstGeom prst="rect">
            <a:avLst/>
          </a:prstGeom>
        </p:spPr>
      </p:pic>
    </p:spTree>
    <p:extLst>
      <p:ext uri="{BB962C8B-B14F-4D97-AF65-F5344CB8AC3E}">
        <p14:creationId xmlns="" xmlns:p14="http://schemas.microsoft.com/office/powerpoint/2010/main" val="2249070166"/>
      </p:ext>
    </p:extLst>
  </p:cSld>
  <p:clrMapOvr>
    <a:masterClrMapping/>
  </p:clrMapOvr>
  <mc:AlternateContent xmlns:mc="http://schemas.openxmlformats.org/markup-compatibility/2006">
    <mc:Choice xmlns=""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par>
                                <p:cTn id="11" presetID="9"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dissolve">
                                      <p:cBhvr>
                                        <p:cTn id="16" dur="500"/>
                                        <p:tgtEl>
                                          <p:spTgt spid="40"/>
                                        </p:tgtEl>
                                      </p:cBhvr>
                                    </p:animEffect>
                                  </p:childTnLst>
                                </p:cTn>
                              </p:par>
                              <p:par>
                                <p:cTn id="17" presetID="9"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par>
                                <p:cTn id="20" presetID="9"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ssolve">
                                      <p:cBhvr>
                                        <p:cTn id="25" dur="500"/>
                                        <p:tgtEl>
                                          <p:spTgt spid="28"/>
                                        </p:tgtEl>
                                      </p:cBhvr>
                                    </p:animEffect>
                                  </p:childTnLst>
                                </p:cTn>
                              </p:par>
                              <p:par>
                                <p:cTn id="26" presetID="9"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dissolve">
                                      <p:cBhvr>
                                        <p:cTn id="28" dur="500"/>
                                        <p:tgtEl>
                                          <p:spTgt spid="33"/>
                                        </p:tgtEl>
                                      </p:cBhvr>
                                    </p:animEffect>
                                  </p:childTnLst>
                                </p:cTn>
                              </p:par>
                              <p:par>
                                <p:cTn id="29" presetID="9"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dissolve">
                                      <p:cBhvr>
                                        <p:cTn id="31" dur="500"/>
                                        <p:tgtEl>
                                          <p:spTgt spid="3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dissolv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P spid="24"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488" y="0"/>
            <a:ext cx="2954655" cy="923330"/>
          </a:xfrm>
          <a:prstGeom prst="rect">
            <a:avLst/>
          </a:prstGeom>
          <a:noFill/>
        </p:spPr>
        <p:txBody>
          <a:bodyPr wrap="none" rtlCol="0">
            <a:spAutoFit/>
          </a:bodyPr>
          <a:lstStyle/>
          <a:p>
            <a:r>
              <a:rPr lang="zh-CN" altLang="en-US" sz="5400" b="1" dirty="0" smtClean="0">
                <a:effectLst>
                  <a:glow rad="228600">
                    <a:schemeClr val="accent2">
                      <a:satMod val="175000"/>
                      <a:alpha val="40000"/>
                    </a:schemeClr>
                  </a:glow>
                  <a:outerShdw blurRad="38100" dist="38100" dir="2700000" algn="tl">
                    <a:srgbClr val="000000">
                      <a:alpha val="43137"/>
                    </a:srgbClr>
                  </a:outerShdw>
                </a:effectLst>
                <a:latin typeface="华文隶书" pitchFamily="2" charset="-122"/>
                <a:ea typeface="华文隶书" pitchFamily="2" charset="-122"/>
              </a:rPr>
              <a:t>三起三落</a:t>
            </a:r>
            <a:endParaRPr lang="zh-CN" altLang="en-US" sz="5400" b="1" dirty="0">
              <a:effectLst>
                <a:glow rad="228600">
                  <a:schemeClr val="accent2">
                    <a:satMod val="175000"/>
                    <a:alpha val="40000"/>
                  </a:schemeClr>
                </a:glow>
                <a:outerShdw blurRad="38100" dist="38100" dir="2700000" algn="tl">
                  <a:srgbClr val="000000">
                    <a:alpha val="43137"/>
                  </a:srgbClr>
                </a:outerShdw>
              </a:effectLst>
              <a:latin typeface="华文隶书" pitchFamily="2" charset="-122"/>
              <a:ea typeface="华文隶书" pitchFamily="2" charset="-122"/>
            </a:endParaRPr>
          </a:p>
        </p:txBody>
      </p:sp>
      <p:pic>
        <p:nvPicPr>
          <p:cNvPr id="3" name="图片 2" descr="QQ截图20180326234308.png"/>
          <p:cNvPicPr>
            <a:picLocks noChangeAspect="1"/>
          </p:cNvPicPr>
          <p:nvPr/>
        </p:nvPicPr>
        <p:blipFill>
          <a:blip r:embed="rId2">
            <a:clrChange>
              <a:clrFrom>
                <a:srgbClr val="FEFEFE"/>
              </a:clrFrom>
              <a:clrTo>
                <a:srgbClr val="FEFEFE">
                  <a:alpha val="0"/>
                </a:srgbClr>
              </a:clrTo>
            </a:clrChange>
          </a:blip>
          <a:stretch>
            <a:fillRect/>
          </a:stretch>
        </p:blipFill>
        <p:spPr>
          <a:xfrm>
            <a:off x="7286644" y="285728"/>
            <a:ext cx="1666877" cy="2063479"/>
          </a:xfrm>
          <a:prstGeom prst="rect">
            <a:avLst/>
          </a:prstGeom>
        </p:spPr>
      </p:pic>
      <p:sp>
        <p:nvSpPr>
          <p:cNvPr id="4" name="Rectangle 2"/>
          <p:cNvSpPr>
            <a:spLocks noChangeArrowheads="1"/>
          </p:cNvSpPr>
          <p:nvPr/>
        </p:nvSpPr>
        <p:spPr bwMode="auto">
          <a:xfrm>
            <a:off x="0" y="928670"/>
            <a:ext cx="7500958" cy="2262465"/>
          </a:xfrm>
          <a:prstGeom prst="rect">
            <a:avLst/>
          </a:prstGeom>
          <a:noFill/>
          <a:ln w="9525">
            <a:noFill/>
            <a:miter lim="800000"/>
            <a:headEnd/>
            <a:tailEnd/>
          </a:ln>
          <a:effectLst/>
        </p:spPr>
        <p:txBody>
          <a:bodyPr wrap="square" lIns="106985" tIns="53492" rIns="106985" bIns="53492" anchor="ctr">
            <a:spAutoFit/>
          </a:bodyPr>
          <a:lstStyle/>
          <a:p>
            <a:r>
              <a:rPr lang="en-US" altLang="zh-CN" sz="2800" dirty="0">
                <a:latin typeface="华文新魏" pitchFamily="2" charset="-122"/>
                <a:ea typeface="华文新魏" pitchFamily="2" charset="-122"/>
              </a:rPr>
              <a:t>  </a:t>
            </a:r>
            <a:r>
              <a:rPr lang="en-US" altLang="zh-CN" sz="2800" dirty="0" smtClean="0">
                <a:latin typeface="华文新魏" pitchFamily="2" charset="-122"/>
                <a:ea typeface="华文新魏" pitchFamily="2" charset="-122"/>
              </a:rPr>
              <a:t>      </a:t>
            </a:r>
            <a:r>
              <a:rPr lang="en-US" altLang="zh-CN" sz="2800" dirty="0">
                <a:latin typeface="华文新魏" pitchFamily="2" charset="-122"/>
                <a:ea typeface="华文新魏" pitchFamily="2" charset="-122"/>
              </a:rPr>
              <a:t>1933</a:t>
            </a:r>
            <a:r>
              <a:rPr lang="zh-CN" altLang="en-US" sz="2800" dirty="0">
                <a:latin typeface="华文新魏" pitchFamily="2" charset="-122"/>
                <a:ea typeface="华文新魏" pitchFamily="2" charset="-122"/>
              </a:rPr>
              <a:t>年</a:t>
            </a:r>
            <a:r>
              <a:rPr lang="en-US" altLang="zh-CN" sz="2800" dirty="0">
                <a:latin typeface="华文新魏" pitchFamily="2" charset="-122"/>
                <a:ea typeface="华文新魏" pitchFamily="2" charset="-122"/>
              </a:rPr>
              <a:t>2</a:t>
            </a:r>
            <a:r>
              <a:rPr lang="zh-CN" altLang="en-US" sz="2800" dirty="0">
                <a:latin typeface="华文新魏" pitchFamily="2" charset="-122"/>
                <a:ea typeface="华文新魏" pitchFamily="2" charset="-122"/>
              </a:rPr>
              <a:t>月，因拥护毛泽东的正确主张，被党内“左倾”领导人斗争、撤职、下放，是为邓小平生平“三起三落”中的“第一落”。同年</a:t>
            </a:r>
            <a:r>
              <a:rPr lang="en-US" altLang="zh-CN" sz="2800" dirty="0">
                <a:latin typeface="华文新魏" pitchFamily="2" charset="-122"/>
                <a:ea typeface="华文新魏" pitchFamily="2" charset="-122"/>
              </a:rPr>
              <a:t>6</a:t>
            </a:r>
            <a:r>
              <a:rPr lang="zh-CN" altLang="en-US" sz="2800" dirty="0">
                <a:latin typeface="华文新魏" pitchFamily="2" charset="-122"/>
                <a:ea typeface="华文新魏" pitchFamily="2" charset="-122"/>
              </a:rPr>
              <a:t>月，被临时党中央上调到中央军委总政治部担任秘书长，是为“第一起”。 </a:t>
            </a:r>
          </a:p>
        </p:txBody>
      </p:sp>
      <p:sp>
        <p:nvSpPr>
          <p:cNvPr id="5" name="Rectangle 3"/>
          <p:cNvSpPr>
            <a:spLocks noChangeArrowheads="1"/>
          </p:cNvSpPr>
          <p:nvPr/>
        </p:nvSpPr>
        <p:spPr bwMode="auto">
          <a:xfrm>
            <a:off x="0" y="3143248"/>
            <a:ext cx="9144000" cy="1400690"/>
          </a:xfrm>
          <a:prstGeom prst="rect">
            <a:avLst/>
          </a:prstGeom>
          <a:noFill/>
          <a:ln w="9525">
            <a:noFill/>
            <a:miter lim="800000"/>
            <a:headEnd/>
            <a:tailEnd/>
          </a:ln>
          <a:effectLst/>
        </p:spPr>
        <p:txBody>
          <a:bodyPr wrap="square" lIns="106985" tIns="53492" rIns="106985" bIns="53492" anchor="ctr">
            <a:spAutoFit/>
          </a:bodyPr>
          <a:lstStyle/>
          <a:p>
            <a:r>
              <a:rPr lang="en-US" altLang="zh-CN" sz="2800" dirty="0">
                <a:latin typeface="华文新魏" pitchFamily="2" charset="-122"/>
                <a:ea typeface="华文新魏" pitchFamily="2" charset="-122"/>
              </a:rPr>
              <a:t> </a:t>
            </a:r>
            <a:r>
              <a:rPr lang="en-US" altLang="zh-CN" sz="2800" dirty="0" smtClean="0">
                <a:latin typeface="华文新魏" pitchFamily="2" charset="-122"/>
                <a:ea typeface="华文新魏" pitchFamily="2" charset="-122"/>
              </a:rPr>
              <a:t>       </a:t>
            </a:r>
            <a:r>
              <a:rPr lang="en-US" altLang="zh-CN" sz="2800" dirty="0">
                <a:latin typeface="华文新魏" pitchFamily="2" charset="-122"/>
                <a:ea typeface="华文新魏" pitchFamily="2" charset="-122"/>
              </a:rPr>
              <a:t>1966</a:t>
            </a:r>
            <a:r>
              <a:rPr lang="zh-CN" altLang="en-US" sz="2800" dirty="0">
                <a:latin typeface="华文新魏" pitchFamily="2" charset="-122"/>
                <a:ea typeface="华文新魏" pitchFamily="2" charset="-122"/>
              </a:rPr>
              <a:t>年“文革”开始后，失去一切职务，是为邓小平之“第二落”。</a:t>
            </a:r>
            <a:r>
              <a:rPr lang="en-US" altLang="zh-CN" sz="2800" dirty="0">
                <a:latin typeface="华文新魏" pitchFamily="2" charset="-122"/>
                <a:ea typeface="华文新魏" pitchFamily="2" charset="-122"/>
              </a:rPr>
              <a:t>1973</a:t>
            </a:r>
            <a:r>
              <a:rPr lang="zh-CN" altLang="en-US" sz="2800" dirty="0">
                <a:latin typeface="华文新魏" pitchFamily="2" charset="-122"/>
                <a:ea typeface="华文新魏" pitchFamily="2" charset="-122"/>
              </a:rPr>
              <a:t>年恢复副总理职务，是为邓小平之“第二起”。 </a:t>
            </a:r>
          </a:p>
        </p:txBody>
      </p:sp>
      <p:sp>
        <p:nvSpPr>
          <p:cNvPr id="6" name="Rectangle 4"/>
          <p:cNvSpPr>
            <a:spLocks noChangeArrowheads="1"/>
          </p:cNvSpPr>
          <p:nvPr/>
        </p:nvSpPr>
        <p:spPr bwMode="auto">
          <a:xfrm>
            <a:off x="0" y="4786322"/>
            <a:ext cx="9144000" cy="1777563"/>
          </a:xfrm>
          <a:prstGeom prst="rect">
            <a:avLst/>
          </a:prstGeom>
          <a:noFill/>
          <a:ln w="9525">
            <a:noFill/>
            <a:miter lim="800000"/>
            <a:headEnd/>
            <a:tailEnd/>
          </a:ln>
          <a:effectLst/>
        </p:spPr>
        <p:txBody>
          <a:bodyPr wrap="square" lIns="106985" tIns="53492" rIns="106985" bIns="0" anchor="ctr">
            <a:spAutoFit/>
          </a:bodyPr>
          <a:lstStyle/>
          <a:p>
            <a:r>
              <a:rPr lang="en-US" altLang="zh-CN" sz="2800" dirty="0">
                <a:latin typeface="华文新魏" pitchFamily="2" charset="-122"/>
                <a:ea typeface="华文新魏" pitchFamily="2" charset="-122"/>
              </a:rPr>
              <a:t> </a:t>
            </a:r>
            <a:r>
              <a:rPr lang="en-US" altLang="zh-CN" sz="2800" dirty="0" smtClean="0">
                <a:latin typeface="华文新魏" pitchFamily="2" charset="-122"/>
                <a:ea typeface="华文新魏" pitchFamily="2" charset="-122"/>
              </a:rPr>
              <a:t>       </a:t>
            </a:r>
            <a:r>
              <a:rPr lang="en-US" altLang="zh-CN" sz="2800" dirty="0">
                <a:latin typeface="华文新魏" pitchFamily="2" charset="-122"/>
                <a:ea typeface="华文新魏" pitchFamily="2" charset="-122"/>
              </a:rPr>
              <a:t>1976</a:t>
            </a:r>
            <a:r>
              <a:rPr lang="zh-CN" altLang="en-US" sz="2800" dirty="0">
                <a:latin typeface="华文新魏" pitchFamily="2" charset="-122"/>
                <a:ea typeface="华文新魏" pitchFamily="2" charset="-122"/>
              </a:rPr>
              <a:t>年，中共中央政治局根据毛泽东提议，一致通过撤销邓小平职务，保留党籍，是为邓小平之“第三落”。 </a:t>
            </a:r>
            <a:r>
              <a:rPr lang="en-US" altLang="zh-CN" sz="2800" dirty="0" smtClean="0">
                <a:latin typeface="华文新魏" pitchFamily="2" charset="-122"/>
                <a:ea typeface="华文新魏" pitchFamily="2" charset="-122"/>
              </a:rPr>
              <a:t>1977</a:t>
            </a:r>
            <a:r>
              <a:rPr lang="zh-CN" altLang="en-US" sz="2800" dirty="0">
                <a:latin typeface="华文新魏" pitchFamily="2" charset="-122"/>
                <a:ea typeface="华文新魏" pitchFamily="2" charset="-122"/>
              </a:rPr>
              <a:t>年</a:t>
            </a:r>
            <a:r>
              <a:rPr lang="en-US" altLang="zh-CN" sz="2800" dirty="0">
                <a:latin typeface="华文新魏" pitchFamily="2" charset="-122"/>
                <a:ea typeface="华文新魏" pitchFamily="2" charset="-122"/>
              </a:rPr>
              <a:t>7</a:t>
            </a:r>
            <a:r>
              <a:rPr lang="zh-CN" altLang="en-US" sz="2800" dirty="0">
                <a:latin typeface="华文新魏" pitchFamily="2" charset="-122"/>
                <a:ea typeface="华文新魏" pitchFamily="2" charset="-122"/>
              </a:rPr>
              <a:t>月中共十届三中全会恢复邓小平的党政军领导职务，是为邓小平之“第三起”。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01eed1a422b242cba0.jpg"/>
          <p:cNvPicPr>
            <a:picLocks noChangeAspect="1"/>
          </p:cNvPicPr>
          <p:nvPr/>
        </p:nvPicPr>
        <p:blipFill>
          <a:blip r:embed="rId2"/>
          <a:srcRect r="24479"/>
          <a:stretch>
            <a:fillRect/>
          </a:stretch>
        </p:blipFill>
        <p:spPr>
          <a:xfrm>
            <a:off x="642910" y="1643050"/>
            <a:ext cx="7429552" cy="4643470"/>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571472" y="500042"/>
            <a:ext cx="760336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十年后的真相</a:t>
            </a:r>
            <a:r>
              <a:rPr lang="en-US" altLang="zh-C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拨乱反正</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NS00006105.jpg"/>
          <p:cNvPicPr>
            <a:picLocks noChangeAspect="1"/>
          </p:cNvPicPr>
          <p:nvPr/>
        </p:nvPicPr>
        <p:blipFill>
          <a:blip r:embed="rId2"/>
          <a:srcRect l="1689" t="3425" r="1030"/>
          <a:stretch>
            <a:fillRect/>
          </a:stretch>
        </p:blipFill>
        <p:spPr>
          <a:xfrm>
            <a:off x="214282" y="285728"/>
            <a:ext cx="2872738" cy="2000264"/>
          </a:xfrm>
          <a:prstGeom prst="rect">
            <a:avLst/>
          </a:prstGeom>
          <a:ln>
            <a:noFill/>
          </a:ln>
          <a:effectLst>
            <a:outerShdw blurRad="292100" dist="139700" dir="2700000" algn="tl" rotWithShape="0">
              <a:srgbClr val="333333">
                <a:alpha val="65000"/>
              </a:srgbClr>
            </a:outerShdw>
          </a:effectLst>
        </p:spPr>
      </p:pic>
      <p:pic>
        <p:nvPicPr>
          <p:cNvPr id="3" name="图片 2" descr="443d6034g6f575a199d3c.jpg"/>
          <p:cNvPicPr>
            <a:picLocks noChangeAspect="1"/>
          </p:cNvPicPr>
          <p:nvPr/>
        </p:nvPicPr>
        <p:blipFill>
          <a:blip r:embed="rId3"/>
          <a:stretch>
            <a:fillRect/>
          </a:stretch>
        </p:blipFill>
        <p:spPr>
          <a:xfrm>
            <a:off x="3643306" y="214290"/>
            <a:ext cx="2928958" cy="2452091"/>
          </a:xfrm>
          <a:prstGeom prst="rect">
            <a:avLst/>
          </a:prstGeom>
          <a:ln>
            <a:noFill/>
          </a:ln>
          <a:effectLst>
            <a:outerShdw blurRad="292100" dist="139700" dir="2700000" algn="tl" rotWithShape="0">
              <a:srgbClr val="333333">
                <a:alpha val="65000"/>
              </a:srgbClr>
            </a:outerShdw>
          </a:effectLst>
        </p:spPr>
      </p:pic>
      <p:sp>
        <p:nvSpPr>
          <p:cNvPr id="4" name="Rectangle 19"/>
          <p:cNvSpPr>
            <a:spLocks noChangeArrowheads="1"/>
          </p:cNvSpPr>
          <p:nvPr/>
        </p:nvSpPr>
        <p:spPr bwMode="auto">
          <a:xfrm>
            <a:off x="0" y="4857760"/>
            <a:ext cx="9001156" cy="1754326"/>
          </a:xfrm>
          <a:prstGeom prst="rect">
            <a:avLst/>
          </a:prstGeom>
          <a:noFill/>
          <a:ln w="9525">
            <a:noFill/>
            <a:miter lim="800000"/>
            <a:headEnd/>
            <a:tailEnd/>
          </a:ln>
          <a:effectLst/>
        </p:spPr>
        <p:txBody>
          <a:bodyPr wrap="square">
            <a:spAutoFit/>
          </a:bodyPr>
          <a:lstStyle/>
          <a:p>
            <a:r>
              <a:rPr lang="zh-CN" altLang="en-US" sz="3600" dirty="0" smtClean="0">
                <a:latin typeface="华文新魏" pitchFamily="2" charset="-122"/>
                <a:ea typeface="华文新魏" pitchFamily="2" charset="-122"/>
              </a:rPr>
              <a:t>        文革中受到迫害的各级党、政、军机关干部陆续得到平反，受到打击、诬陷或迫害的民主人士和知识分子等也恢复了名誉。</a:t>
            </a:r>
            <a:endParaRPr lang="zh-CN" altLang="en-US" sz="3600" dirty="0">
              <a:latin typeface="华文新魏" pitchFamily="2" charset="-122"/>
              <a:ea typeface="华文新魏" pitchFamily="2" charset="-122"/>
            </a:endParaRPr>
          </a:p>
        </p:txBody>
      </p:sp>
      <p:pic>
        <p:nvPicPr>
          <p:cNvPr id="5" name="图片 4" descr="21687301.jpg"/>
          <p:cNvPicPr>
            <a:picLocks noChangeAspect="1"/>
          </p:cNvPicPr>
          <p:nvPr/>
        </p:nvPicPr>
        <p:blipFill>
          <a:blip r:embed="rId4"/>
          <a:stretch>
            <a:fillRect/>
          </a:stretch>
        </p:blipFill>
        <p:spPr>
          <a:xfrm>
            <a:off x="142844" y="2357430"/>
            <a:ext cx="3214710" cy="2411032"/>
          </a:xfrm>
          <a:prstGeom prst="rect">
            <a:avLst/>
          </a:prstGeom>
          <a:ln>
            <a:noFill/>
          </a:ln>
          <a:effectLst>
            <a:outerShdw blurRad="292100" dist="139700" dir="2700000" algn="tl" rotWithShape="0">
              <a:srgbClr val="333333">
                <a:alpha val="65000"/>
              </a:srgbClr>
            </a:outerShdw>
          </a:effectLst>
        </p:spPr>
      </p:pic>
      <p:pic>
        <p:nvPicPr>
          <p:cNvPr id="6" name="图片 5" descr="1223365763315_92310865.gif"/>
          <p:cNvPicPr>
            <a:picLocks noChangeAspect="1"/>
          </p:cNvPicPr>
          <p:nvPr/>
        </p:nvPicPr>
        <p:blipFill>
          <a:blip r:embed="rId5"/>
          <a:stretch>
            <a:fillRect/>
          </a:stretch>
        </p:blipFill>
        <p:spPr>
          <a:xfrm>
            <a:off x="3643306" y="2786058"/>
            <a:ext cx="3367357" cy="2068355"/>
          </a:xfrm>
          <a:prstGeom prst="rect">
            <a:avLst/>
          </a:prstGeom>
          <a:ln>
            <a:noFill/>
          </a:ln>
          <a:effectLst>
            <a:outerShdw blurRad="292100" dist="139700" dir="2700000" algn="tl" rotWithShape="0">
              <a:srgbClr val="333333">
                <a:alpha val="65000"/>
              </a:srgbClr>
            </a:outerShdw>
          </a:effectLst>
        </p:spPr>
      </p:pic>
      <p:pic>
        <p:nvPicPr>
          <p:cNvPr id="7" name="图片 6" descr="21687301.jpg"/>
          <p:cNvPicPr>
            <a:picLocks noChangeAspect="1"/>
          </p:cNvPicPr>
          <p:nvPr/>
        </p:nvPicPr>
        <p:blipFill>
          <a:blip r:embed="rId4"/>
          <a:stretch>
            <a:fillRect/>
          </a:stretch>
        </p:blipFill>
        <p:spPr>
          <a:xfrm>
            <a:off x="7072330" y="857232"/>
            <a:ext cx="1928794" cy="24110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截图20180326223333.png"/>
          <p:cNvPicPr>
            <a:picLocks noChangeAspect="1"/>
          </p:cNvPicPr>
          <p:nvPr/>
        </p:nvPicPr>
        <p:blipFill>
          <a:blip r:embed="rId2"/>
          <a:stretch>
            <a:fillRect/>
          </a:stretch>
        </p:blipFill>
        <p:spPr>
          <a:xfrm>
            <a:off x="357158" y="285728"/>
            <a:ext cx="4572032" cy="2857520"/>
          </a:xfrm>
          <a:prstGeom prst="rect">
            <a:avLst/>
          </a:prstGeom>
        </p:spPr>
      </p:pic>
      <p:pic>
        <p:nvPicPr>
          <p:cNvPr id="3" name="图片 2" descr="1472117834849 (1).jpg"/>
          <p:cNvPicPr>
            <a:picLocks noChangeAspect="1"/>
          </p:cNvPicPr>
          <p:nvPr/>
        </p:nvPicPr>
        <p:blipFill>
          <a:blip r:embed="rId3"/>
          <a:stretch>
            <a:fillRect/>
          </a:stretch>
        </p:blipFill>
        <p:spPr>
          <a:xfrm>
            <a:off x="5214942" y="571480"/>
            <a:ext cx="3714776" cy="2214578"/>
          </a:xfrm>
          <a:prstGeom prst="rect">
            <a:avLst/>
          </a:prstGeom>
          <a:ln>
            <a:noFill/>
          </a:ln>
          <a:effectLst>
            <a:outerShdw blurRad="292100" dist="139700" dir="2700000" algn="tl" rotWithShape="0">
              <a:srgbClr val="333333">
                <a:alpha val="65000"/>
              </a:srgbClr>
            </a:outerShdw>
          </a:effectLst>
        </p:spPr>
      </p:pic>
      <p:pic>
        <p:nvPicPr>
          <p:cNvPr id="4" name="Picture 2" descr="刘少奇追悼大会会场"/>
          <p:cNvPicPr>
            <a:picLocks noChangeAspect="1" noChangeArrowheads="1"/>
          </p:cNvPicPr>
          <p:nvPr/>
        </p:nvPicPr>
        <p:blipFill>
          <a:blip r:embed="rId4"/>
          <a:srcRect b="10429"/>
          <a:stretch>
            <a:fillRect/>
          </a:stretch>
        </p:blipFill>
        <p:spPr bwMode="auto">
          <a:xfrm>
            <a:off x="357158" y="3214686"/>
            <a:ext cx="4000528" cy="3152115"/>
          </a:xfrm>
          <a:prstGeom prst="rect">
            <a:avLst/>
          </a:prstGeom>
          <a:ln>
            <a:noFill/>
          </a:ln>
          <a:effectLst>
            <a:outerShdw blurRad="292100" dist="139700" dir="2700000" algn="tl" rotWithShape="0">
              <a:srgbClr val="333333">
                <a:alpha val="65000"/>
              </a:srgbClr>
            </a:outerShdw>
          </a:effectLst>
        </p:spPr>
      </p:pic>
      <p:sp>
        <p:nvSpPr>
          <p:cNvPr id="5" name="Rectangle 16"/>
          <p:cNvSpPr>
            <a:spLocks noChangeArrowheads="1"/>
          </p:cNvSpPr>
          <p:nvPr/>
        </p:nvSpPr>
        <p:spPr bwMode="auto">
          <a:xfrm>
            <a:off x="714348" y="6396335"/>
            <a:ext cx="7338869" cy="461665"/>
          </a:xfrm>
          <a:prstGeom prst="rect">
            <a:avLst/>
          </a:prstGeom>
          <a:noFill/>
          <a:ln w="9525">
            <a:noFill/>
            <a:miter lim="800000"/>
            <a:headEnd/>
            <a:tailEnd/>
          </a:ln>
          <a:effectLst/>
        </p:spPr>
        <p:txBody>
          <a:bodyPr wrap="none" anchor="ctr">
            <a:spAutoFit/>
          </a:bodyPr>
          <a:lstStyle/>
          <a:p>
            <a:r>
              <a:rPr lang="zh-CN" altLang="en-US" sz="2400" b="1" dirty="0">
                <a:latin typeface="华文新魏" pitchFamily="2" charset="-122"/>
                <a:ea typeface="华文新魏" pitchFamily="2" charset="-122"/>
              </a:rPr>
              <a:t>刘少奇“叛徒、内奸、工贼”的“三顶帽子”被摘掉 </a:t>
            </a:r>
          </a:p>
        </p:txBody>
      </p:sp>
      <p:sp>
        <p:nvSpPr>
          <p:cNvPr id="6" name="矩形 5"/>
          <p:cNvSpPr/>
          <p:nvPr/>
        </p:nvSpPr>
        <p:spPr>
          <a:xfrm>
            <a:off x="4500562" y="4786322"/>
            <a:ext cx="3954499" cy="1569660"/>
          </a:xfrm>
          <a:prstGeom prst="rect">
            <a:avLst/>
          </a:prstGeom>
        </p:spPr>
        <p:txBody>
          <a:bodyPr wrap="square">
            <a:spAutoFit/>
          </a:bodyPr>
          <a:lstStyle/>
          <a:p>
            <a:pPr lvl="0"/>
            <a:r>
              <a:rPr lang="zh-CN" altLang="en-US" sz="3200" dirty="0" smtClean="0">
                <a:solidFill>
                  <a:prstClr val="black"/>
                </a:solidFill>
                <a:latin typeface="华文新魏" pitchFamily="2" charset="-122"/>
                <a:ea typeface="华文新魏" pitchFamily="2" charset="-122"/>
              </a:rPr>
              <a:t>中华人民共和国成立以来最大的冤案得到平反</a:t>
            </a:r>
            <a:endParaRPr lang="zh-CN" altLang="en-US" sz="3200" dirty="0">
              <a:solidFill>
                <a:prstClr val="black"/>
              </a:solidFill>
              <a:latin typeface="华文新魏" pitchFamily="2" charset="-122"/>
              <a:ea typeface="华文新魏" pitchFamily="2" charset="-122"/>
            </a:endParaRPr>
          </a:p>
        </p:txBody>
      </p:sp>
      <p:pic>
        <p:nvPicPr>
          <p:cNvPr id="7" name="图片 6" descr="QQ截图20180326225857.png"/>
          <p:cNvPicPr>
            <a:picLocks noChangeAspect="1"/>
          </p:cNvPicPr>
          <p:nvPr/>
        </p:nvPicPr>
        <p:blipFill>
          <a:blip r:embed="rId5">
            <a:clrChange>
              <a:clrFrom>
                <a:srgbClr val="FDFDFD"/>
              </a:clrFrom>
              <a:clrTo>
                <a:srgbClr val="FDFDFD">
                  <a:alpha val="0"/>
                </a:srgbClr>
              </a:clrTo>
            </a:clrChange>
          </a:blip>
          <a:stretch>
            <a:fillRect/>
          </a:stretch>
        </p:blipFill>
        <p:spPr>
          <a:xfrm>
            <a:off x="5214942" y="3071810"/>
            <a:ext cx="3214710" cy="1785950"/>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par>
                                <p:cTn id="22" presetID="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t01893b0bf008f19c02.jpg"/>
          <p:cNvPicPr>
            <a:picLocks noChangeAspect="1"/>
          </p:cNvPicPr>
          <p:nvPr/>
        </p:nvPicPr>
        <p:blipFill>
          <a:blip r:embed="rId2">
            <a:clrChange>
              <a:clrFrom>
                <a:srgbClr val="FEFEFF"/>
              </a:clrFrom>
              <a:clrTo>
                <a:srgbClr val="FEFEFF">
                  <a:alpha val="0"/>
                </a:srgbClr>
              </a:clrTo>
            </a:clrChange>
          </a:blip>
          <a:stretch>
            <a:fillRect/>
          </a:stretch>
        </p:blipFill>
        <p:spPr>
          <a:xfrm>
            <a:off x="142844" y="1142984"/>
            <a:ext cx="5743401" cy="4357718"/>
          </a:xfrm>
          <a:prstGeom prst="rect">
            <a:avLst/>
          </a:prstGeom>
          <a:ln>
            <a:noFill/>
          </a:ln>
          <a:effectLst>
            <a:outerShdw blurRad="292100" dist="139700" dir="2700000" algn="tl" rotWithShape="0">
              <a:srgbClr val="333333">
                <a:alpha val="65000"/>
              </a:srgbClr>
            </a:outerShdw>
          </a:effectLst>
        </p:spPr>
      </p:pic>
      <p:pic>
        <p:nvPicPr>
          <p:cNvPr id="3" name="Picture 16" descr="亲人们将刘少奇的骨灰撒向大海"/>
          <p:cNvPicPr>
            <a:picLocks noChangeAspect="1" noChangeArrowheads="1"/>
          </p:cNvPicPr>
          <p:nvPr/>
        </p:nvPicPr>
        <p:blipFill>
          <a:blip r:embed="rId3">
            <a:clrChange>
              <a:clrFrom>
                <a:srgbClr val="FFFFFF"/>
              </a:clrFrom>
              <a:clrTo>
                <a:srgbClr val="FFFFFF">
                  <a:alpha val="0"/>
                </a:srgbClr>
              </a:clrTo>
            </a:clrChange>
          </a:blip>
          <a:srcRect r="14000"/>
          <a:stretch>
            <a:fillRect/>
          </a:stretch>
        </p:blipFill>
        <p:spPr bwMode="auto">
          <a:xfrm>
            <a:off x="5929322" y="1000108"/>
            <a:ext cx="3071834" cy="4161186"/>
          </a:xfrm>
          <a:prstGeom prst="rect">
            <a:avLst/>
          </a:prstGeom>
          <a:ln>
            <a:noFill/>
          </a:ln>
          <a:effectLst>
            <a:outerShdw blurRad="292100" dist="139700" dir="2700000" algn="tl" rotWithShape="0">
              <a:srgbClr val="333333">
                <a:alpha val="65000"/>
              </a:srgbClr>
            </a:outerShdw>
          </a:effectLst>
        </p:spPr>
      </p:pic>
      <p:sp>
        <p:nvSpPr>
          <p:cNvPr id="4" name="Rectangle 14"/>
          <p:cNvSpPr>
            <a:spLocks noChangeArrowheads="1"/>
          </p:cNvSpPr>
          <p:nvPr/>
        </p:nvSpPr>
        <p:spPr bwMode="auto">
          <a:xfrm>
            <a:off x="1071538" y="6000768"/>
            <a:ext cx="7215238" cy="461665"/>
          </a:xfrm>
          <a:prstGeom prst="rect">
            <a:avLst/>
          </a:prstGeom>
          <a:noFill/>
          <a:ln w="9525">
            <a:noFill/>
            <a:miter lim="800000"/>
            <a:headEnd/>
            <a:tailEnd/>
          </a:ln>
          <a:effectLst/>
        </p:spPr>
        <p:txBody>
          <a:bodyPr wrap="square" anchor="ctr">
            <a:spAutoFit/>
          </a:bodyPr>
          <a:lstStyle/>
          <a:p>
            <a:r>
              <a:rPr lang="zh-CN" altLang="en-US" sz="2400" dirty="0" smtClean="0">
                <a:latin typeface="华文新魏" pitchFamily="2" charset="-122"/>
                <a:ea typeface="华文新魏" pitchFamily="2" charset="-122"/>
              </a:rPr>
              <a:t>　</a:t>
            </a:r>
            <a:r>
              <a:rPr lang="en-US" altLang="zh-CN" sz="2400" dirty="0" smtClean="0">
                <a:latin typeface="华文新魏" pitchFamily="2" charset="-122"/>
                <a:ea typeface="华文新魏" pitchFamily="2" charset="-122"/>
              </a:rPr>
              <a:t>5</a:t>
            </a:r>
            <a:r>
              <a:rPr lang="zh-CN" altLang="en-US" sz="2400" dirty="0" smtClean="0">
                <a:latin typeface="华文新魏" pitchFamily="2" charset="-122"/>
                <a:ea typeface="华文新魏" pitchFamily="2" charset="-122"/>
              </a:rPr>
              <a:t>月</a:t>
            </a:r>
            <a:r>
              <a:rPr lang="en-US" altLang="zh-CN" sz="2400" dirty="0" smtClean="0">
                <a:latin typeface="华文新魏" pitchFamily="2" charset="-122"/>
                <a:ea typeface="华文新魏" pitchFamily="2" charset="-122"/>
              </a:rPr>
              <a:t>19</a:t>
            </a:r>
            <a:r>
              <a:rPr lang="zh-CN" altLang="en-US" sz="2400" dirty="0" smtClean="0">
                <a:latin typeface="华文新魏" pitchFamily="2" charset="-122"/>
                <a:ea typeface="华文新魏" pitchFamily="2" charset="-122"/>
              </a:rPr>
              <a:t>日，遵刘少奇遗嘱，亲属将其骨灰撒向大海</a:t>
            </a:r>
            <a:endParaRPr lang="zh-CN" altLang="en-US" sz="2400" dirty="0">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223365763310_92310391.gif"/>
          <p:cNvPicPr>
            <a:picLocks noChangeAspect="1"/>
          </p:cNvPicPr>
          <p:nvPr/>
        </p:nvPicPr>
        <p:blipFill>
          <a:blip r:embed="rId2"/>
          <a:srcRect t="13043"/>
          <a:stretch>
            <a:fillRect/>
          </a:stretch>
        </p:blipFill>
        <p:spPr>
          <a:xfrm>
            <a:off x="857224" y="714356"/>
            <a:ext cx="7143800" cy="492922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714480" y="5929330"/>
            <a:ext cx="5032147" cy="369332"/>
          </a:xfrm>
          <a:prstGeom prst="rect">
            <a:avLst/>
          </a:prstGeom>
          <a:noFill/>
        </p:spPr>
        <p:txBody>
          <a:bodyPr wrap="none" rtlCol="0">
            <a:spAutoFit/>
          </a:bodyPr>
          <a:lstStyle/>
          <a:p>
            <a:r>
              <a:rPr lang="zh-CN" altLang="en-US" dirty="0" smtClean="0"/>
              <a:t>刘少奇家人兴奋的阅读刘少奇被洗清罪名的消息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001372acd7e30b7f74ce01"/>
          <p:cNvPicPr>
            <a:picLocks noChangeAspect="1" noChangeArrowheads="1"/>
          </p:cNvPicPr>
          <p:nvPr/>
        </p:nvPicPr>
        <p:blipFill>
          <a:blip r:embed="rId2"/>
          <a:srcRect r="6903"/>
          <a:stretch>
            <a:fillRect/>
          </a:stretch>
        </p:blipFill>
        <p:spPr bwMode="auto">
          <a:xfrm>
            <a:off x="0" y="0"/>
            <a:ext cx="6143636" cy="3929066"/>
          </a:xfrm>
          <a:prstGeom prst="rect">
            <a:avLst/>
          </a:prstGeom>
          <a:ln>
            <a:noFill/>
          </a:ln>
          <a:effectLst>
            <a:outerShdw blurRad="292100" dist="139700" dir="2700000" algn="tl" rotWithShape="0">
              <a:srgbClr val="333333">
                <a:alpha val="65000"/>
              </a:srgbClr>
            </a:outerShdw>
          </a:effectLst>
        </p:spPr>
      </p:pic>
      <p:sp>
        <p:nvSpPr>
          <p:cNvPr id="3" name="Rectangle 20"/>
          <p:cNvSpPr>
            <a:spLocks noChangeArrowheads="1"/>
          </p:cNvSpPr>
          <p:nvPr/>
        </p:nvSpPr>
        <p:spPr bwMode="auto">
          <a:xfrm>
            <a:off x="6215074" y="1071546"/>
            <a:ext cx="2786082" cy="4524315"/>
          </a:xfrm>
          <a:prstGeom prst="rect">
            <a:avLst/>
          </a:prstGeom>
          <a:noFill/>
          <a:ln w="9525">
            <a:noFill/>
            <a:miter lim="800000"/>
            <a:headEnd/>
            <a:tailEnd/>
          </a:ln>
          <a:effectLst/>
        </p:spPr>
        <p:txBody>
          <a:bodyPr wrap="square" anchor="ctr">
            <a:spAutoFit/>
          </a:bodyPr>
          <a:lstStyle/>
          <a:p>
            <a:r>
              <a:rPr lang="en-US" altLang="zh-CN" sz="2400" dirty="0">
                <a:latin typeface="华文新魏" pitchFamily="2" charset="-122"/>
                <a:ea typeface="华文新魏" pitchFamily="2" charset="-122"/>
              </a:rPr>
              <a:t>1980</a:t>
            </a:r>
            <a:r>
              <a:rPr lang="zh-CN" altLang="en-US" sz="2400" dirty="0">
                <a:latin typeface="华文新魏" pitchFamily="2" charset="-122"/>
                <a:ea typeface="华文新魏" pitchFamily="2" charset="-122"/>
              </a:rPr>
              <a:t>年</a:t>
            </a:r>
            <a:r>
              <a:rPr lang="en-US" altLang="zh-CN" sz="2400" dirty="0">
                <a:latin typeface="华文新魏" pitchFamily="2" charset="-122"/>
                <a:ea typeface="华文新魏" pitchFamily="2" charset="-122"/>
              </a:rPr>
              <a:t>5</a:t>
            </a:r>
            <a:r>
              <a:rPr lang="zh-CN" altLang="en-US" sz="2400" dirty="0">
                <a:latin typeface="华文新魏" pitchFamily="2" charset="-122"/>
                <a:ea typeface="华文新魏" pitchFamily="2" charset="-122"/>
              </a:rPr>
              <a:t>月</a:t>
            </a:r>
            <a:r>
              <a:rPr lang="en-US" altLang="zh-CN" sz="2400" dirty="0">
                <a:latin typeface="华文新魏" pitchFamily="2" charset="-122"/>
                <a:ea typeface="华文新魏" pitchFamily="2" charset="-122"/>
              </a:rPr>
              <a:t>14</a:t>
            </a:r>
            <a:r>
              <a:rPr lang="zh-CN" altLang="en-US" sz="2400" dirty="0">
                <a:latin typeface="华文新魏" pitchFamily="2" charset="-122"/>
                <a:ea typeface="华文新魏" pitchFamily="2" charset="-122"/>
              </a:rPr>
              <a:t>日，中共河南省委领导和王光美等人一起，将刘少奇的骨灰换装到中央为其特制的骨灰盒中。王光美将脸深情地贴在了盖着鲜红党旗的骨灰盒上面，又一次流下了心酸的泪水。刘少奇的骨灰由专机接回北京。</a:t>
            </a:r>
          </a:p>
        </p:txBody>
      </p:sp>
      <p:pic>
        <p:nvPicPr>
          <p:cNvPr id="4" name="Picture 19" descr="王光美接过刘少奇的骨灰"/>
          <p:cNvPicPr>
            <a:picLocks noChangeAspect="1" noChangeArrowheads="1"/>
          </p:cNvPicPr>
          <p:nvPr/>
        </p:nvPicPr>
        <p:blipFill>
          <a:blip r:embed="rId3"/>
          <a:srcRect r="16412"/>
          <a:stretch>
            <a:fillRect/>
          </a:stretch>
        </p:blipFill>
        <p:spPr bwMode="auto">
          <a:xfrm>
            <a:off x="285720" y="4143380"/>
            <a:ext cx="5857916"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71480"/>
            <a:ext cx="4643470" cy="3416320"/>
          </a:xfrm>
          <a:prstGeom prst="rect">
            <a:avLst/>
          </a:prstGeom>
        </p:spPr>
        <p:txBody>
          <a:bodyPr wrap="square">
            <a:spAutoFit/>
          </a:bodyPr>
          <a:lstStyle/>
          <a:p>
            <a:r>
              <a:rPr lang="en-US" altLang="zh-CN" sz="3600" dirty="0" smtClean="0">
                <a:solidFill>
                  <a:srgbClr val="800000"/>
                </a:solidFill>
                <a:latin typeface="华文新魏" pitchFamily="2" charset="-122"/>
                <a:ea typeface="华文新魏" pitchFamily="2" charset="-122"/>
              </a:rPr>
              <a:t>1981</a:t>
            </a:r>
            <a:r>
              <a:rPr lang="zh-CN" altLang="en-US" sz="3600" dirty="0" smtClean="0">
                <a:solidFill>
                  <a:srgbClr val="800000"/>
                </a:solidFill>
                <a:latin typeface="华文新魏" pitchFamily="2" charset="-122"/>
                <a:ea typeface="华文新魏" pitchFamily="2" charset="-122"/>
              </a:rPr>
              <a:t>年</a:t>
            </a:r>
            <a:r>
              <a:rPr lang="zh-CN" altLang="en-US" sz="3600" dirty="0" smtClean="0">
                <a:solidFill>
                  <a:prstClr val="black"/>
                </a:solidFill>
                <a:latin typeface="华文新魏" pitchFamily="2" charset="-122"/>
                <a:ea typeface="华文新魏" pitchFamily="2" charset="-122"/>
              </a:rPr>
              <a:t>，</a:t>
            </a:r>
            <a:r>
              <a:rPr lang="zh-CN" altLang="en-US" sz="3600" dirty="0" smtClean="0">
                <a:solidFill>
                  <a:srgbClr val="800000"/>
                </a:solidFill>
                <a:latin typeface="华文新魏" pitchFamily="2" charset="-122"/>
                <a:ea typeface="华文新魏" pitchFamily="2" charset="-122"/>
              </a:rPr>
              <a:t>中共十一届六中全会</a:t>
            </a:r>
            <a:r>
              <a:rPr lang="zh-CN" altLang="en-US" sz="3600" dirty="0" smtClean="0">
                <a:solidFill>
                  <a:prstClr val="black"/>
                </a:solidFill>
                <a:latin typeface="华文新魏" pitchFamily="2" charset="-122"/>
                <a:ea typeface="华文新魏" pitchFamily="2" charset="-122"/>
              </a:rPr>
              <a:t>召开，通过了</a:t>
            </a:r>
            <a:r>
              <a:rPr lang="en-US" altLang="zh-CN" sz="3600" dirty="0" smtClean="0">
                <a:solidFill>
                  <a:prstClr val="black"/>
                </a:solidFill>
                <a:latin typeface="华文新魏" pitchFamily="2" charset="-122"/>
                <a:ea typeface="华文新魏" pitchFamily="2" charset="-122"/>
              </a:rPr>
              <a:t>《</a:t>
            </a:r>
            <a:r>
              <a:rPr lang="zh-CN" altLang="en-US" sz="3600" dirty="0" smtClean="0">
                <a:solidFill>
                  <a:srgbClr val="800000"/>
                </a:solidFill>
                <a:latin typeface="华文新魏" pitchFamily="2" charset="-122"/>
                <a:ea typeface="华文新魏" pitchFamily="2" charset="-122"/>
              </a:rPr>
              <a:t>中国共产党中央委员会关于建国以来党的若干历史问题的决议</a:t>
            </a:r>
            <a:r>
              <a:rPr lang="en-US" altLang="zh-CN" sz="3600" dirty="0" smtClean="0">
                <a:solidFill>
                  <a:prstClr val="black"/>
                </a:solidFill>
                <a:latin typeface="华文新魏" pitchFamily="2" charset="-122"/>
                <a:ea typeface="华文新魏" pitchFamily="2" charset="-122"/>
              </a:rPr>
              <a:t>》</a:t>
            </a:r>
            <a:endParaRPr lang="zh-CN" altLang="en-US" sz="3600" dirty="0"/>
          </a:p>
        </p:txBody>
      </p:sp>
      <p:pic>
        <p:nvPicPr>
          <p:cNvPr id="3" name="图片 2" descr="5dc0009d0c88f2ffeeb.jpg"/>
          <p:cNvPicPr>
            <a:picLocks noChangeAspect="1"/>
          </p:cNvPicPr>
          <p:nvPr/>
        </p:nvPicPr>
        <p:blipFill>
          <a:blip r:embed="rId2"/>
          <a:stretch>
            <a:fillRect/>
          </a:stretch>
        </p:blipFill>
        <p:spPr>
          <a:xfrm>
            <a:off x="4357686" y="285728"/>
            <a:ext cx="4786314" cy="3857652"/>
          </a:xfrm>
          <a:prstGeom prst="rect">
            <a:avLst/>
          </a:prstGeom>
        </p:spPr>
      </p:pic>
      <p:sp>
        <p:nvSpPr>
          <p:cNvPr id="4" name="矩形 3"/>
          <p:cNvSpPr/>
          <p:nvPr/>
        </p:nvSpPr>
        <p:spPr>
          <a:xfrm>
            <a:off x="0" y="4429132"/>
            <a:ext cx="4643470" cy="1754326"/>
          </a:xfrm>
          <a:prstGeom prst="rect">
            <a:avLst/>
          </a:prstGeom>
        </p:spPr>
        <p:txBody>
          <a:bodyPr wrap="square">
            <a:spAutoFit/>
          </a:bodyPr>
          <a:lstStyle/>
          <a:p>
            <a:r>
              <a:rPr lang="zh-CN" altLang="en-US" sz="3600" dirty="0" smtClean="0">
                <a:solidFill>
                  <a:prstClr val="black"/>
                </a:solidFill>
                <a:latin typeface="华文新魏" pitchFamily="2" charset="-122"/>
                <a:ea typeface="华文新魏" pitchFamily="2" charset="-122"/>
              </a:rPr>
              <a:t>标志着中国共产党在指导思想上的拨乱反正胜利完成。</a:t>
            </a:r>
            <a:endParaRPr lang="zh-CN" altLang="en-US" sz="3600" dirty="0"/>
          </a:p>
        </p:txBody>
      </p:sp>
      <p:sp>
        <p:nvSpPr>
          <p:cNvPr id="5" name="矩形 4"/>
          <p:cNvSpPr/>
          <p:nvPr/>
        </p:nvSpPr>
        <p:spPr>
          <a:xfrm>
            <a:off x="4714876" y="4429132"/>
            <a:ext cx="4143404" cy="1631216"/>
          </a:xfrm>
          <a:prstGeom prst="rect">
            <a:avLst/>
          </a:prstGeom>
        </p:spPr>
        <p:txBody>
          <a:bodyPr wrap="square">
            <a:spAutoFit/>
          </a:bodyPr>
          <a:lstStyle/>
          <a:p>
            <a:r>
              <a:rPr lang="en-US" altLang="zh-CN" sz="2000" dirty="0" smtClean="0">
                <a:latin typeface="华文新魏" pitchFamily="2" charset="-122"/>
                <a:ea typeface="华文新魏" pitchFamily="2" charset="-122"/>
              </a:rPr>
              <a:t>《</a:t>
            </a:r>
            <a:r>
              <a:rPr lang="zh-CN" altLang="en-US" sz="2000" dirty="0" smtClean="0">
                <a:latin typeface="华文新魏" pitchFamily="2" charset="-122"/>
                <a:ea typeface="华文新魏" pitchFamily="2" charset="-122"/>
              </a:rPr>
              <a:t>决议</a:t>
            </a:r>
            <a:r>
              <a:rPr lang="en-US" altLang="zh-CN" sz="2000" dirty="0" smtClean="0">
                <a:latin typeface="华文新魏" pitchFamily="2" charset="-122"/>
                <a:ea typeface="华文新魏" pitchFamily="2" charset="-122"/>
              </a:rPr>
              <a:t>》</a:t>
            </a:r>
            <a:r>
              <a:rPr lang="zh-CN" altLang="en-US" sz="2000" dirty="0" smtClean="0">
                <a:latin typeface="华文新魏" pitchFamily="2" charset="-122"/>
                <a:ea typeface="华文新魏" pitchFamily="2" charset="-122"/>
              </a:rPr>
              <a:t>肯定了十一届三中全会以来逐步确立的适合中国情况的建设社会主义现代化强国的正确道路，进一步指明中国社会主义事业和党的工作继续前进的方向。</a:t>
            </a:r>
            <a:endParaRPr lang="zh-CN" altLang="en-US" sz="2000" dirty="0">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epaper.gmw.cn/gmrb/images/2012-11/21/11/res04_attpic_brief.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矩形 4"/>
          <p:cNvSpPr/>
          <p:nvPr/>
        </p:nvSpPr>
        <p:spPr>
          <a:xfrm>
            <a:off x="0" y="0"/>
            <a:ext cx="4143372" cy="500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rgbClr val="FFFF00"/>
                </a:solidFill>
                <a:latin typeface="+mn-ea"/>
              </a:rPr>
              <a:t>第三单元：中国特色社会主义道路</a:t>
            </a:r>
            <a:endParaRPr lang="zh-CN" altLang="en-US" dirty="0">
              <a:solidFill>
                <a:srgbClr val="FFFF00"/>
              </a:solidFill>
              <a:latin typeface="+mn-ea"/>
            </a:endParaRPr>
          </a:p>
        </p:txBody>
      </p:sp>
      <p:sp>
        <p:nvSpPr>
          <p:cNvPr id="6" name="矩形 5"/>
          <p:cNvSpPr/>
          <p:nvPr/>
        </p:nvSpPr>
        <p:spPr>
          <a:xfrm>
            <a:off x="1000100" y="3143248"/>
            <a:ext cx="70262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第</a:t>
            </a:r>
            <a:r>
              <a:rPr lang="en-US" altLang="zh-C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课 伟大的历史转折</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矩形 6"/>
          <p:cNvSpPr/>
          <p:nvPr/>
        </p:nvSpPr>
        <p:spPr>
          <a:xfrm>
            <a:off x="2285984" y="2500306"/>
            <a:ext cx="400052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BOOM</a:t>
            </a:r>
            <a:r>
              <a:rPr lang="zh-CN" altLang="en-US" dirty="0" smtClean="0"/>
              <a:t>！中华大地巨响记（二）</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xmlns="" val="0"/>
              </a:ext>
            </a:extLst>
          </a:blip>
          <a:srcRect l="24814" r="34240" b="25049"/>
          <a:stretch/>
        </p:blipFill>
        <p:spPr>
          <a:xfrm>
            <a:off x="716828" y="775589"/>
            <a:ext cx="7823731" cy="5306823"/>
          </a:xfrm>
          <a:prstGeom prst="roundRect">
            <a:avLst>
              <a:gd name="adj" fmla="val 7678"/>
            </a:avLst>
          </a:prstGeom>
          <a:ln>
            <a:solidFill>
              <a:schemeClr val="bg2">
                <a:lumMod val="50000"/>
              </a:schemeClr>
            </a:solidFill>
          </a:ln>
          <a:effectLst>
            <a:outerShdw blurRad="292100" dist="139700" dir="2700000" algn="tl" rotWithShape="0">
              <a:srgbClr val="333333">
                <a:alpha val="65000"/>
              </a:srgbClr>
            </a:outerShdw>
          </a:effectLst>
        </p:spPr>
      </p:pic>
      <p:sp>
        <p:nvSpPr>
          <p:cNvPr id="28" name="Text Box 21"/>
          <p:cNvSpPr txBox="1">
            <a:spLocks noChangeArrowheads="1"/>
          </p:cNvSpPr>
          <p:nvPr/>
        </p:nvSpPr>
        <p:spPr bwMode="auto">
          <a:xfrm>
            <a:off x="5357818" y="1071546"/>
            <a:ext cx="2607910" cy="509794"/>
          </a:xfrm>
          <a:prstGeom prst="rect">
            <a:avLst/>
          </a:prstGeom>
          <a:noFill/>
          <a:ln w="9525">
            <a:noFill/>
            <a:miter lim="800000"/>
            <a:headEnd/>
            <a:tailEnd/>
          </a:ln>
        </p:spPr>
        <p:txBody>
          <a:bodyPr wrap="square" lIns="78145" tIns="39072" rIns="78145" bIns="39072">
            <a:spAutoFit/>
          </a:bodyPr>
          <a:lstStyle/>
          <a:p>
            <a:r>
              <a:rPr lang="zh-CN" altLang="en-US" sz="2800" b="1" dirty="0">
                <a:solidFill>
                  <a:srgbClr val="800000"/>
                </a:solidFill>
                <a:effectLst>
                  <a:outerShdw blurRad="38100" dist="38100" dir="2700000" algn="tl">
                    <a:srgbClr val="000000">
                      <a:alpha val="43137"/>
                    </a:srgbClr>
                  </a:outerShdw>
                </a:effectLst>
                <a:latin typeface="华文隶书" pitchFamily="2" charset="-122"/>
                <a:ea typeface="华文隶书" pitchFamily="2" charset="-122"/>
              </a:rPr>
              <a:t>恢复</a:t>
            </a:r>
            <a:r>
              <a:rPr lang="zh-CN" altLang="en-US" sz="2800" b="1" dirty="0">
                <a:solidFill>
                  <a:srgbClr val="800000"/>
                </a:solidFill>
                <a:effectLst>
                  <a:outerShdw blurRad="38100" dist="38100" dir="2700000" algn="tl">
                    <a:srgbClr val="000000">
                      <a:alpha val="43137"/>
                    </a:srgbClr>
                  </a:outerShdw>
                </a:effectLst>
                <a:latin typeface="华文隶书" pitchFamily="2" charset="-122"/>
                <a:ea typeface="华文隶书" pitchFamily="2" charset="-122"/>
              </a:rPr>
              <a:t>高考制度</a:t>
            </a:r>
            <a:endParaRPr lang="zh-CN" altLang="en-US" sz="2800" b="1" dirty="0">
              <a:solidFill>
                <a:srgbClr val="800000"/>
              </a:solidFill>
              <a:effectLst>
                <a:outerShdw blurRad="38100" dist="38100" dir="2700000" algn="tl">
                  <a:srgbClr val="000000">
                    <a:alpha val="43137"/>
                  </a:srgbClr>
                </a:outerShdw>
              </a:effectLst>
              <a:latin typeface="华文隶书" pitchFamily="2" charset="-122"/>
              <a:ea typeface="华文隶书" pitchFamily="2" charset="-122"/>
            </a:endParaRPr>
          </a:p>
        </p:txBody>
      </p:sp>
      <p:sp>
        <p:nvSpPr>
          <p:cNvPr id="31" name="Rectangle 15"/>
          <p:cNvSpPr>
            <a:spLocks noChangeArrowheads="1"/>
          </p:cNvSpPr>
          <p:nvPr/>
        </p:nvSpPr>
        <p:spPr bwMode="auto">
          <a:xfrm>
            <a:off x="4855468" y="1559213"/>
            <a:ext cx="3628397" cy="2756563"/>
          </a:xfrm>
          <a:prstGeom prst="rect">
            <a:avLst/>
          </a:prstGeom>
          <a:noFill/>
          <a:ln w="9525">
            <a:noFill/>
            <a:miter lim="800000"/>
            <a:headEnd/>
            <a:tailEnd/>
          </a:ln>
          <a:effectLst/>
        </p:spPr>
        <p:txBody>
          <a:bodyPr wrap="square" lIns="78145" tIns="39072" rIns="78145" bIns="39072" anchor="ctr">
            <a:spAutoFit/>
          </a:bodyPr>
          <a:lstStyle/>
          <a:p>
            <a:r>
              <a:rPr lang="en-US" altLang="zh-CN" sz="2100" dirty="0">
                <a:latin typeface="华文新魏" pitchFamily="2" charset="-122"/>
                <a:ea typeface="华文新魏" pitchFamily="2" charset="-122"/>
              </a:rPr>
              <a:t>       1977</a:t>
            </a:r>
            <a:r>
              <a:rPr lang="zh-CN" altLang="en-US" sz="2100" dirty="0">
                <a:latin typeface="华文新魏" pitchFamily="2" charset="-122"/>
                <a:ea typeface="华文新魏" pitchFamily="2" charset="-122"/>
              </a:rPr>
              <a:t>年</a:t>
            </a:r>
            <a:r>
              <a:rPr lang="en-US" altLang="zh-CN" sz="2100" dirty="0">
                <a:latin typeface="华文新魏" pitchFamily="2" charset="-122"/>
                <a:ea typeface="华文新魏" pitchFamily="2" charset="-122"/>
              </a:rPr>
              <a:t>9</a:t>
            </a:r>
            <a:r>
              <a:rPr lang="zh-CN" altLang="en-US" sz="2100" dirty="0">
                <a:latin typeface="华文新魏" pitchFamily="2" charset="-122"/>
                <a:ea typeface="华文新魏" pitchFamily="2" charset="-122"/>
              </a:rPr>
              <a:t>月，中国教育部在北京召开全国高等学校招生工作会议，决定恢复已经停止了</a:t>
            </a:r>
            <a:r>
              <a:rPr lang="en-US" altLang="zh-CN" sz="2100" dirty="0">
                <a:latin typeface="华文新魏" pitchFamily="2" charset="-122"/>
                <a:ea typeface="华文新魏" pitchFamily="2" charset="-122"/>
              </a:rPr>
              <a:t>10</a:t>
            </a:r>
            <a:r>
              <a:rPr lang="zh-CN" altLang="en-US" sz="2100" dirty="0">
                <a:latin typeface="华文新魏" pitchFamily="2" charset="-122"/>
                <a:ea typeface="华文新魏" pitchFamily="2" charset="-122"/>
              </a:rPr>
              <a:t>年</a:t>
            </a:r>
            <a:r>
              <a:rPr lang="zh-CN" altLang="en-US" sz="2100" dirty="0">
                <a:latin typeface="华文新魏" pitchFamily="2" charset="-122"/>
                <a:ea typeface="华文新魏" pitchFamily="2" charset="-122"/>
              </a:rPr>
              <a:t>的高考，</a:t>
            </a:r>
            <a:r>
              <a:rPr lang="zh-CN" altLang="en-US" sz="2100" dirty="0">
                <a:latin typeface="华文新魏" pitchFamily="2" charset="-122"/>
                <a:ea typeface="华文新魏" pitchFamily="2" charset="-122"/>
              </a:rPr>
              <a:t>中国由此重新迎来了尊重知识、尊重人才的春天。据统计，当年的报考人数</a:t>
            </a:r>
            <a:r>
              <a:rPr lang="en-US" altLang="zh-CN" sz="2100" dirty="0">
                <a:latin typeface="华文新魏" pitchFamily="2" charset="-122"/>
                <a:ea typeface="华文新魏" pitchFamily="2" charset="-122"/>
              </a:rPr>
              <a:t>570</a:t>
            </a:r>
            <a:r>
              <a:rPr lang="zh-CN" altLang="en-US" sz="2100" dirty="0">
                <a:latin typeface="华文新魏" pitchFamily="2" charset="-122"/>
                <a:ea typeface="华文新魏" pitchFamily="2" charset="-122"/>
              </a:rPr>
              <a:t>万，录取人数</a:t>
            </a:r>
            <a:r>
              <a:rPr lang="en-US" altLang="zh-CN" sz="2100" dirty="0">
                <a:latin typeface="华文新魏" pitchFamily="2" charset="-122"/>
                <a:ea typeface="华文新魏" pitchFamily="2" charset="-122"/>
              </a:rPr>
              <a:t>27</a:t>
            </a:r>
            <a:r>
              <a:rPr lang="zh-CN" altLang="en-US" sz="2100" dirty="0">
                <a:latin typeface="华文新魏" pitchFamily="2" charset="-122"/>
                <a:ea typeface="华文新魏" pitchFamily="2" charset="-122"/>
              </a:rPr>
              <a:t>万人，录取率</a:t>
            </a:r>
            <a:r>
              <a:rPr lang="en-US" altLang="zh-CN" sz="2100" dirty="0">
                <a:latin typeface="华文新魏" pitchFamily="2" charset="-122"/>
                <a:ea typeface="华文新魏" pitchFamily="2" charset="-122"/>
              </a:rPr>
              <a:t>4.7%</a:t>
            </a:r>
            <a:r>
              <a:rPr lang="zh-CN" altLang="en-US" sz="2100" dirty="0">
                <a:latin typeface="华文新魏" pitchFamily="2" charset="-122"/>
                <a:ea typeface="华文新魏" pitchFamily="2" charset="-122"/>
              </a:rPr>
              <a:t>。 </a:t>
            </a:r>
          </a:p>
        </p:txBody>
      </p:sp>
      <p:pic>
        <p:nvPicPr>
          <p:cNvPr id="34" name="Picture 16" descr="001372acd7e30baaf8ed43"/>
          <p:cNvPicPr>
            <a:picLocks noChangeAspect="1" noChangeArrowheads="1"/>
          </p:cNvPicPr>
          <p:nvPr/>
        </p:nvPicPr>
        <p:blipFill>
          <a:blip r:embed="rId4"/>
          <a:srcRect/>
          <a:stretch>
            <a:fillRect/>
          </a:stretch>
        </p:blipFill>
        <p:spPr bwMode="auto">
          <a:xfrm>
            <a:off x="1000296" y="1047734"/>
            <a:ext cx="1713398" cy="1623786"/>
          </a:xfrm>
          <a:prstGeom prst="rect">
            <a:avLst/>
          </a:prstGeom>
          <a:ln>
            <a:noFill/>
          </a:ln>
          <a:effectLst>
            <a:outerShdw blurRad="292100" dist="139700" dir="2700000" algn="tl" rotWithShape="0">
              <a:srgbClr val="333333">
                <a:alpha val="65000"/>
              </a:srgbClr>
            </a:outerShdw>
          </a:effectLst>
        </p:spPr>
      </p:pic>
      <p:pic>
        <p:nvPicPr>
          <p:cNvPr id="35" name="Picture 17" descr="63213"/>
          <p:cNvPicPr>
            <a:picLocks noChangeAspect="1" noChangeArrowheads="1"/>
          </p:cNvPicPr>
          <p:nvPr/>
        </p:nvPicPr>
        <p:blipFill>
          <a:blip r:embed="rId5"/>
          <a:srcRect/>
          <a:stretch>
            <a:fillRect/>
          </a:stretch>
        </p:blipFill>
        <p:spPr bwMode="auto">
          <a:xfrm>
            <a:off x="1000296" y="2748639"/>
            <a:ext cx="3798478" cy="3066355"/>
          </a:xfrm>
          <a:prstGeom prst="rect">
            <a:avLst/>
          </a:prstGeom>
          <a:ln>
            <a:noFill/>
          </a:ln>
          <a:effectLst>
            <a:outerShdw blurRad="292100" dist="139700" dir="2700000" algn="tl" rotWithShape="0">
              <a:srgbClr val="333333">
                <a:alpha val="65000"/>
              </a:srgbClr>
            </a:outerShdw>
          </a:effectLst>
        </p:spPr>
      </p:pic>
      <p:pic>
        <p:nvPicPr>
          <p:cNvPr id="37" name="Picture 18" descr="W020090316510926096292"/>
          <p:cNvPicPr>
            <a:picLocks noChangeAspect="1" noChangeArrowheads="1"/>
          </p:cNvPicPr>
          <p:nvPr/>
        </p:nvPicPr>
        <p:blipFill>
          <a:blip r:embed="rId6"/>
          <a:srcRect t="28810"/>
          <a:stretch>
            <a:fillRect/>
          </a:stretch>
        </p:blipFill>
        <p:spPr bwMode="auto">
          <a:xfrm>
            <a:off x="5365711" y="4381507"/>
            <a:ext cx="2403796" cy="1356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19" descr="3b292df5e0fe99254856f94b34a85edf8db17157"/>
          <p:cNvPicPr>
            <a:picLocks noChangeAspect="1" noChangeArrowheads="1"/>
          </p:cNvPicPr>
          <p:nvPr/>
        </p:nvPicPr>
        <p:blipFill>
          <a:blip r:embed="rId7"/>
          <a:srcRect/>
          <a:stretch>
            <a:fillRect/>
          </a:stretch>
        </p:blipFill>
        <p:spPr bwMode="auto">
          <a:xfrm>
            <a:off x="2871189" y="1047734"/>
            <a:ext cx="1943950" cy="16676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249070166"/>
      </p:ext>
    </p:extLst>
  </p:cSld>
  <p:clrMapOvr>
    <a:masterClrMapping/>
  </p:clrMapOvr>
  <mc:AlternateContent xmlns:mc="http://schemas.openxmlformats.org/markup-compatibility/2006">
    <mc:Choice xmlns=""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dissolve">
                                      <p:cBhvr>
                                        <p:cTn id="13" dur="500"/>
                                        <p:tgtEl>
                                          <p:spTgt spid="31"/>
                                        </p:tgtEl>
                                      </p:cBhvr>
                                    </p:animEffect>
                                  </p:childTnLst>
                                </p:cTn>
                              </p:par>
                              <p:par>
                                <p:cTn id="14" presetID="9"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par>
                                <p:cTn id="17" presetID="9"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par>
                                <p:cTn id="20" presetID="9"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par>
                                <p:cTn id="23" presetID="9"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矩形 3"/>
          <p:cNvSpPr/>
          <p:nvPr/>
        </p:nvSpPr>
        <p:spPr>
          <a:xfrm>
            <a:off x="2928926" y="3214686"/>
            <a:ext cx="296748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谢谢观看</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p380-fxmykrf2532775.jpg"/>
          <p:cNvPicPr>
            <a:picLocks noChangeAspect="1"/>
          </p:cNvPicPr>
          <p:nvPr/>
        </p:nvPicPr>
        <p:blipFill>
          <a:blip r:embed="rId2"/>
          <a:stretch>
            <a:fillRect/>
          </a:stretch>
        </p:blipFill>
        <p:spPr>
          <a:xfrm>
            <a:off x="285720" y="214290"/>
            <a:ext cx="2357454" cy="1568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图片 2" descr="t01ff7be8add2e69a25.jpg"/>
          <p:cNvPicPr>
            <a:picLocks noChangeAspect="1"/>
          </p:cNvPicPr>
          <p:nvPr/>
        </p:nvPicPr>
        <p:blipFill>
          <a:blip r:embed="rId3"/>
          <a:stretch>
            <a:fillRect/>
          </a:stretch>
        </p:blipFill>
        <p:spPr>
          <a:xfrm>
            <a:off x="2857488" y="214290"/>
            <a:ext cx="2174200"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descr="5e173520tw1eex6jc5zgvj20xc0nm0yq.jpg"/>
          <p:cNvPicPr>
            <a:picLocks noChangeAspect="1"/>
          </p:cNvPicPr>
          <p:nvPr/>
        </p:nvPicPr>
        <p:blipFill>
          <a:blip r:embed="rId4" cstate="print"/>
          <a:stretch>
            <a:fillRect/>
          </a:stretch>
        </p:blipFill>
        <p:spPr>
          <a:xfrm>
            <a:off x="5286380" y="214290"/>
            <a:ext cx="2218781" cy="1571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descr="t017f05535b296813bf.jpg"/>
          <p:cNvPicPr>
            <a:picLocks noChangeAspect="1"/>
          </p:cNvPicPr>
          <p:nvPr/>
        </p:nvPicPr>
        <p:blipFill>
          <a:blip r:embed="rId5"/>
          <a:stretch>
            <a:fillRect/>
          </a:stretch>
        </p:blipFill>
        <p:spPr>
          <a:xfrm>
            <a:off x="7786710" y="214290"/>
            <a:ext cx="1123720"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矩形 5"/>
          <p:cNvSpPr/>
          <p:nvPr/>
        </p:nvSpPr>
        <p:spPr>
          <a:xfrm>
            <a:off x="357158" y="1928802"/>
            <a:ext cx="385765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t>列举出党在（</a:t>
            </a:r>
            <a:r>
              <a:rPr lang="en-US" altLang="zh-CN" sz="2000" dirty="0" smtClean="0"/>
              <a:t>1956</a:t>
            </a:r>
            <a:r>
              <a:rPr lang="zh-CN" altLang="en-US" sz="2000" dirty="0" smtClean="0"/>
              <a:t>年</a:t>
            </a:r>
            <a:r>
              <a:rPr lang="en-US" altLang="zh-CN" sz="2000" dirty="0" smtClean="0"/>
              <a:t>—1976</a:t>
            </a:r>
            <a:r>
              <a:rPr lang="zh-CN" altLang="en-US" sz="2000" dirty="0" smtClean="0"/>
              <a:t>年）之间的错误</a:t>
            </a:r>
            <a:endParaRPr lang="zh-CN" altLang="en-US" sz="2000" dirty="0"/>
          </a:p>
        </p:txBody>
      </p:sp>
      <p:sp>
        <p:nvSpPr>
          <p:cNvPr id="7" name="TextBox 6"/>
          <p:cNvSpPr txBox="1"/>
          <p:nvPr/>
        </p:nvSpPr>
        <p:spPr>
          <a:xfrm>
            <a:off x="4357686" y="1857364"/>
            <a:ext cx="4544834" cy="707886"/>
          </a:xfrm>
          <a:prstGeom prst="rect">
            <a:avLst/>
          </a:prstGeom>
          <a:noFill/>
        </p:spPr>
        <p:txBody>
          <a:bodyPr wrap="none" rtlCol="0">
            <a:spAutoFit/>
          </a:bodyPr>
          <a:lstStyle/>
          <a:p>
            <a:r>
              <a:rPr lang="zh-CN" altLang="en-US" sz="2000" b="1" dirty="0" smtClean="0"/>
              <a:t>总路线、人民公社化运动、“大跃进”</a:t>
            </a:r>
            <a:endParaRPr lang="en-US" altLang="zh-CN" sz="2000" b="1" dirty="0" smtClean="0"/>
          </a:p>
          <a:p>
            <a:r>
              <a:rPr lang="zh-CN" altLang="en-US" sz="2000" b="1" dirty="0"/>
              <a:t>文化大革命</a:t>
            </a:r>
          </a:p>
        </p:txBody>
      </p:sp>
      <p:sp>
        <p:nvSpPr>
          <p:cNvPr id="8" name="圆角矩形 7"/>
          <p:cNvSpPr/>
          <p:nvPr/>
        </p:nvSpPr>
        <p:spPr>
          <a:xfrm>
            <a:off x="214282" y="2786058"/>
            <a:ext cx="3429024"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经过十年文化大革命的动乱，积累下了许多严重的政治问题和社会问题，粉碎“四人帮”以后，人民要求对文革中的冤假错案进行平反</a:t>
            </a:r>
            <a:endParaRPr lang="zh-CN" altLang="en-US" dirty="0"/>
          </a:p>
        </p:txBody>
      </p:sp>
      <p:pic>
        <p:nvPicPr>
          <p:cNvPr id="9" name="图片 8" descr="2016050208b21f6a5aad8439b350b438c62a024e.jpg"/>
          <p:cNvPicPr>
            <a:picLocks noChangeAspect="1"/>
          </p:cNvPicPr>
          <p:nvPr/>
        </p:nvPicPr>
        <p:blipFill>
          <a:blip r:embed="rId6"/>
          <a:stretch>
            <a:fillRect/>
          </a:stretch>
        </p:blipFill>
        <p:spPr>
          <a:xfrm>
            <a:off x="4214810" y="2786058"/>
            <a:ext cx="4143404" cy="3286148"/>
          </a:xfrm>
          <a:prstGeom prst="roundRect">
            <a:avLst>
              <a:gd name="adj" fmla="val 8330"/>
            </a:avLst>
          </a:prstGeom>
          <a:ln>
            <a:noFill/>
          </a:ln>
          <a:effectLst>
            <a:outerShdw blurRad="292100" dist="139700" dir="2700000" algn="tl" rotWithShape="0">
              <a:srgbClr val="333333">
                <a:alpha val="65000"/>
              </a:srgbClr>
            </a:outerShdw>
          </a:effectLst>
        </p:spPr>
      </p:pic>
      <p:sp>
        <p:nvSpPr>
          <p:cNvPr id="10" name="TextBox 9"/>
          <p:cNvSpPr txBox="1"/>
          <p:nvPr/>
        </p:nvSpPr>
        <p:spPr>
          <a:xfrm>
            <a:off x="5143504" y="6215082"/>
            <a:ext cx="2723823" cy="369332"/>
          </a:xfrm>
          <a:prstGeom prst="rect">
            <a:avLst/>
          </a:prstGeom>
          <a:noFill/>
        </p:spPr>
        <p:txBody>
          <a:bodyPr wrap="none" rtlCol="0">
            <a:spAutoFit/>
          </a:bodyPr>
          <a:lstStyle/>
          <a:p>
            <a:r>
              <a:rPr lang="zh-CN" altLang="en-US" dirty="0" smtClean="0"/>
              <a:t>前往北京平反的人民群众</a:t>
            </a:r>
            <a:endParaRPr lang="zh-CN" altLang="en-US" dirty="0"/>
          </a:p>
        </p:txBody>
      </p:sp>
      <p:sp>
        <p:nvSpPr>
          <p:cNvPr id="11" name="圆角矩形 10"/>
          <p:cNvSpPr/>
          <p:nvPr/>
        </p:nvSpPr>
        <p:spPr>
          <a:xfrm>
            <a:off x="285720" y="4500570"/>
            <a:ext cx="3286148" cy="200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在文革中受到不公正待遇的人民们，在文革过去后，一股蜂拥到北京声讨平反冤假错案，没有及时解决的，就在门外等候，据统计，当时约有十万名等候者在北京处理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03440" y="707552"/>
            <a:ext cx="8050506" cy="5578968"/>
          </a:xfrm>
          <a:prstGeom prst="roundRect">
            <a:avLst>
              <a:gd name="adj" fmla="val 961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8145" tIns="39072" rIns="78145" bIns="39072" rtlCol="0" anchor="ctr"/>
          <a:lstStyle/>
          <a:p>
            <a:pPr algn="ctr"/>
            <a:endParaRPr lang="zh-CN" altLang="en-US" dirty="0"/>
          </a:p>
        </p:txBody>
      </p:sp>
      <p:pic>
        <p:nvPicPr>
          <p:cNvPr id="9" name="Picture 3" descr="F2004093015323300000">
            <a:hlinkClick r:id="rId3" action="ppaction://hlinkfile"/>
          </p:cNvPr>
          <p:cNvPicPr>
            <a:picLocks noChangeAspect="1" noChangeArrowheads="1"/>
          </p:cNvPicPr>
          <p:nvPr/>
        </p:nvPicPr>
        <p:blipFill>
          <a:blip r:embed="rId4"/>
          <a:srcRect/>
          <a:stretch>
            <a:fillRect/>
          </a:stretch>
        </p:blipFill>
        <p:spPr bwMode="auto">
          <a:xfrm>
            <a:off x="688664" y="2476493"/>
            <a:ext cx="2409300" cy="35952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 Box 5"/>
          <p:cNvSpPr txBox="1">
            <a:spLocks noChangeArrowheads="1"/>
          </p:cNvSpPr>
          <p:nvPr/>
        </p:nvSpPr>
        <p:spPr bwMode="auto">
          <a:xfrm>
            <a:off x="785786" y="928670"/>
            <a:ext cx="5500726" cy="1200316"/>
          </a:xfrm>
          <a:prstGeom prst="rect">
            <a:avLst/>
          </a:prstGeom>
          <a:noFill/>
          <a:ln w="9525">
            <a:noFill/>
            <a:miter lim="800000"/>
            <a:headEnd/>
            <a:tailEnd/>
          </a:ln>
          <a:effectLst/>
        </p:spPr>
        <p:txBody>
          <a:bodyPr wrap="square" lIns="91429" tIns="45714" rIns="91429" bIns="45714">
            <a:spAutoFit/>
          </a:bodyPr>
          <a:lstStyle/>
          <a:p>
            <a:r>
              <a:rPr kumimoji="1" lang="en-US" altLang="zh-CN" sz="2400" b="1" dirty="0">
                <a:latin typeface="华文新魏" pitchFamily="2" charset="-122"/>
                <a:ea typeface="华文新魏" pitchFamily="2" charset="-122"/>
              </a:rPr>
              <a:t>    </a:t>
            </a:r>
            <a:r>
              <a:rPr kumimoji="1" lang="en-US" altLang="zh-CN" sz="2400" b="1" dirty="0">
                <a:latin typeface="华文新魏" pitchFamily="2" charset="-122"/>
                <a:ea typeface="华文新魏" pitchFamily="2" charset="-122"/>
              </a:rPr>
              <a:t>   </a:t>
            </a:r>
            <a:r>
              <a:rPr kumimoji="1" lang="zh-CN" altLang="en-US" sz="2400" b="1" dirty="0">
                <a:latin typeface="华文新魏" pitchFamily="2" charset="-122"/>
                <a:ea typeface="华文新魏" pitchFamily="2" charset="-122"/>
              </a:rPr>
              <a:t>讨论</a:t>
            </a:r>
            <a:r>
              <a:rPr kumimoji="1" lang="zh-CN" altLang="en-US" sz="2400" b="1" dirty="0">
                <a:latin typeface="华文新魏" pitchFamily="2" charset="-122"/>
                <a:ea typeface="华文新魏" pitchFamily="2" charset="-122"/>
              </a:rPr>
              <a:t>：意大利记者法拉奇曾</a:t>
            </a:r>
            <a:r>
              <a:rPr kumimoji="1" lang="zh-CN" altLang="en-US" sz="2400" b="1" dirty="0">
                <a:latin typeface="华文新魏" pitchFamily="2" charset="-122"/>
                <a:ea typeface="华文新魏" pitchFamily="2" charset="-122"/>
              </a:rPr>
              <a:t>问邓小平</a:t>
            </a:r>
            <a:r>
              <a:rPr kumimoji="1" lang="zh-CN" altLang="en-US" sz="2400" b="1" dirty="0">
                <a:latin typeface="华文新魏" pitchFamily="2" charset="-122"/>
                <a:ea typeface="华文新魏" pitchFamily="2" charset="-122"/>
              </a:rPr>
              <a:t>：天安门上的毛主席像，</a:t>
            </a:r>
            <a:r>
              <a:rPr kumimoji="1" lang="zh-CN" altLang="en-US" sz="2400" b="1" dirty="0">
                <a:latin typeface="华文新魏" pitchFamily="2" charset="-122"/>
                <a:ea typeface="华文新魏" pitchFamily="2" charset="-122"/>
              </a:rPr>
              <a:t>是否</a:t>
            </a:r>
            <a:r>
              <a:rPr kumimoji="1" lang="zh-CN" altLang="en-US" sz="2400" b="1" dirty="0">
                <a:latin typeface="华文新魏" pitchFamily="2" charset="-122"/>
                <a:ea typeface="华文新魏" pitchFamily="2" charset="-122"/>
              </a:rPr>
              <a:t>要永远保留下去？</a:t>
            </a:r>
          </a:p>
        </p:txBody>
      </p:sp>
      <p:sp>
        <p:nvSpPr>
          <p:cNvPr id="11" name="Rectangle 8"/>
          <p:cNvSpPr>
            <a:spLocks noChangeArrowheads="1"/>
          </p:cNvSpPr>
          <p:nvPr/>
        </p:nvSpPr>
        <p:spPr bwMode="auto">
          <a:xfrm>
            <a:off x="3154657" y="2272598"/>
            <a:ext cx="5669370" cy="3970306"/>
          </a:xfrm>
          <a:prstGeom prst="rect">
            <a:avLst/>
          </a:prstGeom>
          <a:noFill/>
          <a:ln w="9525">
            <a:noFill/>
            <a:miter lim="800000"/>
            <a:headEnd/>
            <a:tailEnd/>
          </a:ln>
          <a:effectLst/>
        </p:spPr>
        <p:txBody>
          <a:bodyPr wrap="square" lIns="91429" tIns="45714" rIns="91429" bIns="45714" anchor="ctr">
            <a:spAutoFit/>
          </a:bodyPr>
          <a:lstStyle/>
          <a:p>
            <a:pPr>
              <a:lnSpc>
                <a:spcPct val="120000"/>
              </a:lnSpc>
            </a:pPr>
            <a:r>
              <a:rPr lang="en-US" altLang="zh-CN" sz="2100" dirty="0">
                <a:latin typeface="华文新魏" pitchFamily="2" charset="-122"/>
                <a:ea typeface="华文新魏" pitchFamily="2" charset="-122"/>
              </a:rPr>
              <a:t>    </a:t>
            </a:r>
            <a:r>
              <a:rPr lang="zh-CN" altLang="en-US" sz="2100" dirty="0">
                <a:latin typeface="华文新魏" pitchFamily="2" charset="-122"/>
                <a:ea typeface="华文新魏" pitchFamily="2" charset="-122"/>
              </a:rPr>
              <a:t>第一他是有功的， 第二才是过。</a:t>
            </a:r>
          </a:p>
          <a:p>
            <a:pPr>
              <a:lnSpc>
                <a:spcPct val="120000"/>
              </a:lnSpc>
            </a:pPr>
            <a:r>
              <a:rPr lang="zh-CN" altLang="en-US" sz="2100" dirty="0">
                <a:latin typeface="华文新魏" pitchFamily="2" charset="-122"/>
                <a:ea typeface="华文新魏" pitchFamily="2" charset="-122"/>
              </a:rPr>
              <a:t>    我们要实事求是地讲毛主席后期的错误。我们还要继续坚持毛泽东思想。</a:t>
            </a:r>
          </a:p>
          <a:p>
            <a:pPr>
              <a:lnSpc>
                <a:spcPct val="120000"/>
              </a:lnSpc>
            </a:pPr>
            <a:r>
              <a:rPr lang="zh-CN" altLang="en-US" sz="2100" dirty="0">
                <a:latin typeface="华文新魏" pitchFamily="2" charset="-122"/>
                <a:ea typeface="华文新魏" pitchFamily="2" charset="-122"/>
              </a:rPr>
              <a:t>    毛泽东思想不仅过去引导我们取得革命的胜利，现在和将来还应该是中国党和国家的宝贵财富。所以，我们不但要把毛主席的像永远挂在天安门前，作为我们国家的象征，要把毛主席作为我们党和国家的缔造者来纪念，而且还要坚持毛泽东思想。我们不会像赫鲁晓夫对待斯大林那样对待毛主席。  </a:t>
            </a:r>
          </a:p>
        </p:txBody>
      </p:sp>
      <p:pic>
        <p:nvPicPr>
          <p:cNvPr id="13" name="图片 12" descr="NewsMedia_203130.jpg"/>
          <p:cNvPicPr>
            <a:picLocks noChangeAspect="1"/>
          </p:cNvPicPr>
          <p:nvPr/>
        </p:nvPicPr>
        <p:blipFill>
          <a:blip r:embed="rId5">
            <a:clrChange>
              <a:clrFrom>
                <a:srgbClr val="FFFFFF"/>
              </a:clrFrom>
              <a:clrTo>
                <a:srgbClr val="FFFFFF">
                  <a:alpha val="0"/>
                </a:srgbClr>
              </a:clrTo>
            </a:clrChange>
          </a:blip>
          <a:stretch>
            <a:fillRect/>
          </a:stretch>
        </p:blipFill>
        <p:spPr>
          <a:xfrm rot="20972351">
            <a:off x="6456583" y="815904"/>
            <a:ext cx="1228353" cy="1198938"/>
          </a:xfrm>
          <a:prstGeom prst="ellipse">
            <a:avLst/>
          </a:prstGeom>
        </p:spPr>
      </p:pic>
      <p:sp>
        <p:nvSpPr>
          <p:cNvPr id="14" name="WordArt 15"/>
          <p:cNvSpPr>
            <a:spLocks noChangeArrowheads="1" noChangeShapeType="1" noTextEdit="1"/>
          </p:cNvSpPr>
          <p:nvPr/>
        </p:nvSpPr>
        <p:spPr bwMode="auto">
          <a:xfrm>
            <a:off x="214282" y="142852"/>
            <a:ext cx="3911376" cy="612326"/>
          </a:xfrm>
          <a:prstGeom prst="rect">
            <a:avLst/>
          </a:prstGeom>
        </p:spPr>
        <p:txBody>
          <a:bodyPr wrap="none" lIns="91429" tIns="45714" rIns="91429" bIns="45714" fromWordArt="1">
            <a:prstTxWarp prst="textPlain">
              <a:avLst>
                <a:gd name="adj" fmla="val 50000"/>
              </a:avLst>
            </a:prstTxWarp>
          </a:bodyPr>
          <a:lstStyle/>
          <a:p>
            <a:pPr algn="ctr"/>
            <a:r>
              <a:rPr lang="zh-CN" altLang="en-US" sz="3600" b="1" kern="10" dirty="0">
                <a:ln w="9525">
                  <a:solidFill>
                    <a:schemeClr val="bg1"/>
                  </a:solidFill>
                  <a:round/>
                  <a:headEnd/>
                  <a:tailEnd/>
                </a:ln>
                <a:solidFill>
                  <a:srgbClr val="800000"/>
                </a:solidFill>
                <a:effectLst>
                  <a:glow rad="228600">
                    <a:schemeClr val="accent2">
                      <a:satMod val="175000"/>
                      <a:alpha val="40000"/>
                    </a:schemeClr>
                  </a:glow>
                  <a:outerShdw blurRad="38100" dist="38100" dir="2700000" algn="tl">
                    <a:srgbClr val="000000">
                      <a:alpha val="43137"/>
                    </a:srgbClr>
                  </a:outerShdw>
                </a:effectLst>
                <a:latin typeface="华文隶书" pitchFamily="2" charset="-122"/>
                <a:ea typeface="华文隶书" pitchFamily="2" charset="-122"/>
              </a:rPr>
              <a:t>如何评价毛泽东</a:t>
            </a:r>
            <a:endParaRPr lang="zh-CN" altLang="en-US" sz="3600" b="1" kern="10" dirty="0">
              <a:ln w="9525">
                <a:solidFill>
                  <a:schemeClr val="bg1"/>
                </a:solidFill>
                <a:round/>
                <a:headEnd/>
                <a:tailEnd/>
              </a:ln>
              <a:solidFill>
                <a:srgbClr val="800000"/>
              </a:solidFill>
              <a:effectLst>
                <a:glow rad="228600">
                  <a:schemeClr val="accent2">
                    <a:satMod val="175000"/>
                    <a:alpha val="40000"/>
                  </a:schemeClr>
                </a:glow>
                <a:outerShdw blurRad="38100" dist="38100" dir="2700000" algn="tl">
                  <a:srgbClr val="000000">
                    <a:alpha val="43137"/>
                  </a:srgbClr>
                </a:outerShdw>
              </a:effectLst>
              <a:latin typeface="华文隶书" pitchFamily="2" charset="-122"/>
              <a:ea typeface="华文隶书" pitchFamily="2" charset="-122"/>
            </a:endParaRPr>
          </a:p>
        </p:txBody>
      </p:sp>
    </p:spTree>
    <p:extLst>
      <p:ext uri="{BB962C8B-B14F-4D97-AF65-F5344CB8AC3E}">
        <p14:creationId xmlns="" xmlns:p14="http://schemas.microsoft.com/office/powerpoint/2010/main" val="2249070166"/>
      </p:ext>
    </p:extLst>
  </p:cSld>
  <p:clrMapOvr>
    <a:masterClrMapping/>
  </p:clrMapOvr>
  <mc:AlternateContent xmlns:mc="http://schemas.openxmlformats.org/markup-compatibility/2006">
    <mc:Choice xmlns=""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p1.ssl.qhimg.com/dr/220__/t019a0be934a4a72790.jpg"/>
          <p:cNvPicPr>
            <a:picLocks noChangeAspect="1" noChangeArrowheads="1"/>
          </p:cNvPicPr>
          <p:nvPr/>
        </p:nvPicPr>
        <p:blipFill>
          <a:blip r:embed="rId2"/>
          <a:srcRect/>
          <a:stretch>
            <a:fillRect/>
          </a:stretch>
        </p:blipFill>
        <p:spPr bwMode="auto">
          <a:xfrm>
            <a:off x="214282" y="500042"/>
            <a:ext cx="4929222" cy="3143272"/>
          </a:xfrm>
          <a:prstGeom prst="rect">
            <a:avLst/>
          </a:prstGeom>
          <a:noFill/>
        </p:spPr>
      </p:pic>
      <p:pic>
        <p:nvPicPr>
          <p:cNvPr id="3" name="Picture 4" descr="Img240102586"/>
          <p:cNvPicPr>
            <a:picLocks noChangeAspect="1" noChangeArrowheads="1"/>
          </p:cNvPicPr>
          <p:nvPr/>
        </p:nvPicPr>
        <p:blipFill>
          <a:blip r:embed="rId3"/>
          <a:srcRect/>
          <a:stretch>
            <a:fillRect/>
          </a:stretch>
        </p:blipFill>
        <p:spPr bwMode="auto">
          <a:xfrm>
            <a:off x="5286380" y="357166"/>
            <a:ext cx="3500462" cy="3786214"/>
          </a:xfrm>
          <a:prstGeom prst="rect">
            <a:avLst/>
          </a:prstGeom>
          <a:ln>
            <a:noFill/>
          </a:ln>
          <a:effectLst>
            <a:outerShdw blurRad="292100" dist="139700" dir="2700000" algn="tl" rotWithShape="0">
              <a:srgbClr val="333333">
                <a:alpha val="65000"/>
              </a:srgbClr>
            </a:outerShdw>
          </a:effectLst>
        </p:spPr>
      </p:pic>
      <p:sp>
        <p:nvSpPr>
          <p:cNvPr id="4" name="圆角矩形 3"/>
          <p:cNvSpPr/>
          <p:nvPr/>
        </p:nvSpPr>
        <p:spPr>
          <a:xfrm>
            <a:off x="500034" y="3786190"/>
            <a:ext cx="3929090" cy="1928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1977</a:t>
            </a:r>
            <a:r>
              <a:rPr lang="zh-CN" altLang="en-US" dirty="0" smtClean="0"/>
              <a:t>年</a:t>
            </a:r>
            <a:r>
              <a:rPr lang="en-US" altLang="zh-CN" dirty="0" smtClean="0"/>
              <a:t>2</a:t>
            </a:r>
            <a:r>
              <a:rPr lang="zh-CN" altLang="en-US" dirty="0" smtClean="0"/>
              <a:t>月</a:t>
            </a:r>
            <a:r>
              <a:rPr lang="en-US" altLang="zh-CN" dirty="0" smtClean="0"/>
              <a:t>7</a:t>
            </a:r>
            <a:r>
              <a:rPr lang="zh-CN" altLang="en-US" dirty="0" smtClean="0"/>
              <a:t>日，</a:t>
            </a:r>
            <a:r>
              <a:rPr lang="en-US" altLang="zh-CN" dirty="0" smtClean="0"/>
              <a:t>《</a:t>
            </a:r>
            <a:r>
              <a:rPr lang="zh-CN" altLang="en-US" dirty="0" smtClean="0"/>
              <a:t>人民日报</a:t>
            </a:r>
            <a:r>
              <a:rPr lang="en-US" altLang="zh-CN" dirty="0" smtClean="0"/>
              <a:t>》</a:t>
            </a:r>
            <a:r>
              <a:rPr lang="zh-CN" altLang="en-US" dirty="0" smtClean="0"/>
              <a:t>、</a:t>
            </a:r>
            <a:r>
              <a:rPr lang="en-US" altLang="zh-CN" dirty="0" smtClean="0"/>
              <a:t>《</a:t>
            </a:r>
            <a:r>
              <a:rPr lang="zh-CN" altLang="en-US" dirty="0" smtClean="0"/>
              <a:t>红旗</a:t>
            </a:r>
            <a:r>
              <a:rPr lang="en-US" altLang="zh-CN" dirty="0" smtClean="0"/>
              <a:t>》</a:t>
            </a:r>
            <a:r>
              <a:rPr lang="zh-CN" altLang="en-US" dirty="0" smtClean="0"/>
              <a:t>杂志和</a:t>
            </a:r>
            <a:r>
              <a:rPr lang="en-US" altLang="zh-CN" dirty="0" smtClean="0"/>
              <a:t>《</a:t>
            </a:r>
            <a:r>
              <a:rPr lang="zh-CN" altLang="en-US" dirty="0" smtClean="0"/>
              <a:t>解放军报</a:t>
            </a:r>
            <a:r>
              <a:rPr lang="en-US" altLang="zh-CN" dirty="0" smtClean="0"/>
              <a:t>》</a:t>
            </a:r>
            <a:r>
              <a:rPr lang="zh-CN" altLang="en-US" dirty="0" smtClean="0"/>
              <a:t>发表社论，“凡是毛主席作出的决策，我们都要坚决维护”、“凡是毛主席的指示，我们都要矢志不渝的遵守”的方针，被称为“两个凡是”方针</a:t>
            </a:r>
            <a:endParaRPr lang="en-US" altLang="zh-CN" dirty="0" smtClean="0"/>
          </a:p>
        </p:txBody>
      </p:sp>
      <p:sp>
        <p:nvSpPr>
          <p:cNvPr id="5" name="矩形 4"/>
          <p:cNvSpPr/>
          <p:nvPr/>
        </p:nvSpPr>
        <p:spPr>
          <a:xfrm>
            <a:off x="5143504" y="4286256"/>
            <a:ext cx="3214710"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实质：体现了盲目的个人崇拜和教条主义，实际上是长期以来“左”的错误指导思想的延续</a:t>
            </a:r>
            <a:endParaRPr lang="zh-CN" altLang="en-US" dirty="0"/>
          </a:p>
        </p:txBody>
      </p:sp>
      <p:pic>
        <p:nvPicPr>
          <p:cNvPr id="39940" name="Picture 4" descr="https://p1.ssl.qhimg.com/t01ef8a10a6a9cee6a6.jpg"/>
          <p:cNvPicPr>
            <a:picLocks noChangeAspect="1" noChangeArrowheads="1"/>
          </p:cNvPicPr>
          <p:nvPr/>
        </p:nvPicPr>
        <p:blipFill>
          <a:blip r:embed="rId4"/>
          <a:srcRect/>
          <a:stretch>
            <a:fillRect/>
          </a:stretch>
        </p:blipFill>
        <p:spPr bwMode="auto">
          <a:xfrm>
            <a:off x="7572375" y="5429264"/>
            <a:ext cx="1571625" cy="1428736"/>
          </a:xfrm>
          <a:prstGeom prst="rect">
            <a:avLst/>
          </a:prstGeom>
          <a:noFill/>
        </p:spPr>
      </p:pic>
      <p:sp>
        <p:nvSpPr>
          <p:cNvPr id="7" name="矩形 6"/>
          <p:cNvSpPr/>
          <p:nvPr/>
        </p:nvSpPr>
        <p:spPr>
          <a:xfrm>
            <a:off x="3357554" y="5934670"/>
            <a:ext cx="43588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不行！得改！</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dangshi.people.com.cn/NMediaFile/2013/1101/MAIN201311011430205117345486694.jpg"/>
          <p:cNvPicPr>
            <a:picLocks noChangeAspect="1" noChangeArrowheads="1"/>
          </p:cNvPicPr>
          <p:nvPr/>
        </p:nvPicPr>
        <p:blipFill>
          <a:blip r:embed="rId2"/>
          <a:srcRect/>
          <a:stretch>
            <a:fillRect/>
          </a:stretch>
        </p:blipFill>
        <p:spPr bwMode="auto">
          <a:xfrm>
            <a:off x="785786" y="1285860"/>
            <a:ext cx="7215238" cy="4786346"/>
          </a:xfrm>
          <a:prstGeom prst="rect">
            <a:avLst/>
          </a:prstGeom>
          <a:noFill/>
        </p:spPr>
      </p:pic>
      <p:sp>
        <p:nvSpPr>
          <p:cNvPr id="3" name="矩形 2"/>
          <p:cNvSpPr/>
          <p:nvPr/>
        </p:nvSpPr>
        <p:spPr>
          <a:xfrm>
            <a:off x="285720" y="428604"/>
            <a:ext cx="8483412"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zh-CN" alt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开放的钥匙</a:t>
            </a:r>
            <a:r>
              <a:rPr lang="en-US" altLang="zh-CN"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zh-CN" alt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中共十一届三中全会</a:t>
            </a:r>
            <a:endParaRPr lang="zh-CN" altLang="en-U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agzy.youth.cn/xzzh/ssqh/jncs/201007/W020100729493235809539.jpg"/>
          <p:cNvPicPr>
            <a:picLocks noChangeAspect="1" noChangeArrowheads="1"/>
          </p:cNvPicPr>
          <p:nvPr/>
        </p:nvPicPr>
        <p:blipFill>
          <a:blip r:embed="rId2"/>
          <a:srcRect/>
          <a:stretch>
            <a:fillRect/>
          </a:stretch>
        </p:blipFill>
        <p:spPr bwMode="auto">
          <a:xfrm>
            <a:off x="0" y="0"/>
            <a:ext cx="1928826" cy="1928826"/>
          </a:xfrm>
          <a:prstGeom prst="rect">
            <a:avLst/>
          </a:prstGeom>
          <a:noFill/>
        </p:spPr>
      </p:pic>
      <p:pic>
        <p:nvPicPr>
          <p:cNvPr id="3" name="图片 2" descr="bki-20130530151546-494019672.jpg"/>
          <p:cNvPicPr>
            <a:picLocks noChangeAspect="1"/>
          </p:cNvPicPr>
          <p:nvPr/>
        </p:nvPicPr>
        <p:blipFill>
          <a:blip r:embed="rId3"/>
          <a:stretch>
            <a:fillRect/>
          </a:stretch>
        </p:blipFill>
        <p:spPr>
          <a:xfrm>
            <a:off x="6000728" y="0"/>
            <a:ext cx="3143272" cy="1980261"/>
          </a:xfrm>
          <a:prstGeom prst="rect">
            <a:avLst/>
          </a:prstGeom>
          <a:ln>
            <a:noFill/>
          </a:ln>
          <a:effectLst>
            <a:outerShdw blurRad="292100" dist="139700" dir="2700000" algn="tl" rotWithShape="0">
              <a:srgbClr val="333333">
                <a:alpha val="65000"/>
              </a:srgbClr>
            </a:outerShdw>
          </a:effectLst>
        </p:spPr>
      </p:pic>
      <p:pic>
        <p:nvPicPr>
          <p:cNvPr id="4" name="图片 3" descr="t01e28f007f821cdd97.jpg"/>
          <p:cNvPicPr>
            <a:picLocks noChangeAspect="1"/>
          </p:cNvPicPr>
          <p:nvPr/>
        </p:nvPicPr>
        <p:blipFill>
          <a:blip r:embed="rId4"/>
          <a:stretch>
            <a:fillRect/>
          </a:stretch>
        </p:blipFill>
        <p:spPr>
          <a:xfrm>
            <a:off x="6022158" y="2000240"/>
            <a:ext cx="3121842" cy="1643074"/>
          </a:xfrm>
          <a:prstGeom prst="rect">
            <a:avLst/>
          </a:prstGeom>
          <a:ln>
            <a:noFill/>
          </a:ln>
          <a:effectLst>
            <a:outerShdw blurRad="292100" dist="139700" dir="2700000" algn="tl" rotWithShape="0">
              <a:srgbClr val="333333">
                <a:alpha val="65000"/>
              </a:srgbClr>
            </a:outerShdw>
          </a:effectLst>
        </p:spPr>
      </p:pic>
      <p:sp>
        <p:nvSpPr>
          <p:cNvPr id="5" name="圆角矩形 4"/>
          <p:cNvSpPr/>
          <p:nvPr/>
        </p:nvSpPr>
        <p:spPr>
          <a:xfrm>
            <a:off x="2571736" y="142852"/>
            <a:ext cx="3357586"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材料一：“解放思想，开动脑筋，实事求是，团结一致向前看，首先是解放思想，只有思想解放了，我们才能更好地进行国民经济的建设”</a:t>
            </a:r>
            <a:endParaRPr lang="en-US" altLang="zh-CN" dirty="0" smtClean="0"/>
          </a:p>
          <a:p>
            <a:pPr algn="ctr"/>
            <a:r>
              <a:rPr lang="en-US" altLang="zh-CN" dirty="0" smtClean="0"/>
              <a:t>                                —</a:t>
            </a:r>
            <a:r>
              <a:rPr lang="zh-CN" altLang="en-US" dirty="0" smtClean="0"/>
              <a:t>邓小平</a:t>
            </a:r>
            <a:endParaRPr lang="zh-CN" altLang="en-US" dirty="0"/>
          </a:p>
        </p:txBody>
      </p:sp>
      <p:sp>
        <p:nvSpPr>
          <p:cNvPr id="6" name="TextBox 5"/>
          <p:cNvSpPr txBox="1"/>
          <p:nvPr/>
        </p:nvSpPr>
        <p:spPr>
          <a:xfrm>
            <a:off x="6286512" y="3786190"/>
            <a:ext cx="2492990" cy="646331"/>
          </a:xfrm>
          <a:prstGeom prst="rect">
            <a:avLst/>
          </a:prstGeom>
          <a:noFill/>
        </p:spPr>
        <p:txBody>
          <a:bodyPr wrap="none" rtlCol="0">
            <a:spAutoFit/>
          </a:bodyPr>
          <a:lstStyle/>
          <a:p>
            <a:r>
              <a:rPr lang="zh-CN" altLang="en-US" dirty="0" smtClean="0"/>
              <a:t>邓小平写信给中共中央</a:t>
            </a:r>
            <a:endParaRPr lang="en-US" altLang="zh-CN" dirty="0" smtClean="0"/>
          </a:p>
          <a:p>
            <a:r>
              <a:rPr lang="zh-CN" altLang="en-US" dirty="0" smtClean="0"/>
              <a:t>反对“两个凡是”方针</a:t>
            </a:r>
            <a:endParaRPr lang="zh-CN" altLang="en-US" dirty="0"/>
          </a:p>
        </p:txBody>
      </p:sp>
      <p:pic>
        <p:nvPicPr>
          <p:cNvPr id="7" name="图片 6" descr="res02_attpic_brief.jpg"/>
          <p:cNvPicPr>
            <a:picLocks noChangeAspect="1"/>
          </p:cNvPicPr>
          <p:nvPr/>
        </p:nvPicPr>
        <p:blipFill>
          <a:blip r:embed="rId5"/>
          <a:stretch>
            <a:fillRect/>
          </a:stretch>
        </p:blipFill>
        <p:spPr>
          <a:xfrm>
            <a:off x="357158" y="2285992"/>
            <a:ext cx="4786346" cy="3721384"/>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a:xfrm>
            <a:off x="5357818" y="4500570"/>
            <a:ext cx="3500430" cy="2000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1978</a:t>
            </a:r>
            <a:r>
              <a:rPr lang="zh-CN" altLang="en-US" dirty="0" smtClean="0"/>
              <a:t>年，思想理论界展开了一场真理标准问题的大讨论，这是一场深刻的思想解放运动，人们认识到，只有实践才是检验真理的唯一标准，这个思想成为中共十一届三中全会提出的基本指导思想</a:t>
            </a:r>
            <a:endParaRPr lang="zh-CN" altLang="en-US" dirty="0"/>
          </a:p>
        </p:txBody>
      </p:sp>
      <p:sp>
        <p:nvSpPr>
          <p:cNvPr id="9" name="TextBox 8"/>
          <p:cNvSpPr txBox="1"/>
          <p:nvPr/>
        </p:nvSpPr>
        <p:spPr>
          <a:xfrm>
            <a:off x="214282" y="6143644"/>
            <a:ext cx="5357818" cy="338554"/>
          </a:xfrm>
          <a:prstGeom prst="rect">
            <a:avLst/>
          </a:prstGeom>
          <a:noFill/>
        </p:spPr>
        <p:txBody>
          <a:bodyPr wrap="square" rtlCol="0">
            <a:spAutoFit/>
          </a:bodyPr>
          <a:lstStyle/>
          <a:p>
            <a:r>
              <a:rPr lang="en-US" altLang="zh-CN" sz="1600" dirty="0" smtClean="0"/>
              <a:t>《</a:t>
            </a:r>
            <a:r>
              <a:rPr lang="zh-CN" altLang="en-US" sz="1600" dirty="0" smtClean="0"/>
              <a:t>光明日报</a:t>
            </a:r>
            <a:r>
              <a:rPr lang="en-US" altLang="zh-CN" sz="1600" dirty="0" smtClean="0"/>
              <a:t>》</a:t>
            </a:r>
            <a:r>
              <a:rPr lang="zh-CN" altLang="en-US" sz="1600" dirty="0" smtClean="0"/>
              <a:t>上发表的</a:t>
            </a:r>
            <a:r>
              <a:rPr lang="en-US" altLang="zh-CN" sz="1600" dirty="0" smtClean="0"/>
              <a:t>《</a:t>
            </a:r>
            <a:r>
              <a:rPr lang="zh-CN" altLang="en-US" sz="1600" dirty="0" smtClean="0"/>
              <a:t>实践是检验真理的唯一标准</a:t>
            </a:r>
            <a:r>
              <a:rPr lang="en-US" altLang="zh-CN" sz="1600" dirty="0" smtClean="0"/>
              <a:t>》</a:t>
            </a:r>
            <a:endParaRPr lang="zh-CN"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gzy.youth.cn/xzzh/ssqh/jncs/201007/W020100729493235809539.jpg"/>
          <p:cNvPicPr>
            <a:picLocks noChangeAspect="1" noChangeArrowheads="1"/>
          </p:cNvPicPr>
          <p:nvPr/>
        </p:nvPicPr>
        <p:blipFill>
          <a:blip r:embed="rId2"/>
          <a:srcRect/>
          <a:stretch>
            <a:fillRect/>
          </a:stretch>
        </p:blipFill>
        <p:spPr bwMode="auto">
          <a:xfrm>
            <a:off x="214282" y="285728"/>
            <a:ext cx="1928826" cy="1928826"/>
          </a:xfrm>
          <a:prstGeom prst="rect">
            <a:avLst/>
          </a:prstGeom>
          <a:noFill/>
        </p:spPr>
      </p:pic>
      <p:pic>
        <p:nvPicPr>
          <p:cNvPr id="3" name="图片 2" descr="Img259823463.jpg"/>
          <p:cNvPicPr>
            <a:picLocks noChangeAspect="1"/>
          </p:cNvPicPr>
          <p:nvPr/>
        </p:nvPicPr>
        <p:blipFill>
          <a:blip r:embed="rId3"/>
          <a:stretch>
            <a:fillRect/>
          </a:stretch>
        </p:blipFill>
        <p:spPr>
          <a:xfrm>
            <a:off x="2357422" y="357166"/>
            <a:ext cx="6030946" cy="342902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0" y="6143644"/>
            <a:ext cx="9163086" cy="369332"/>
          </a:xfrm>
          <a:prstGeom prst="rect">
            <a:avLst/>
          </a:prstGeom>
          <a:noFill/>
        </p:spPr>
        <p:txBody>
          <a:bodyPr wrap="none" rtlCol="0">
            <a:spAutoFit/>
          </a:bodyPr>
          <a:lstStyle/>
          <a:p>
            <a:r>
              <a:rPr lang="zh-CN" altLang="en-US" dirty="0" smtClean="0">
                <a:latin typeface="华文新魏" pitchFamily="2" charset="-122"/>
                <a:ea typeface="华文新魏" pitchFamily="2" charset="-122"/>
              </a:rPr>
              <a:t>出席会议的中央委员</a:t>
            </a:r>
            <a:r>
              <a:rPr lang="en-US" altLang="zh-CN" dirty="0" smtClean="0">
                <a:latin typeface="华文新魏" pitchFamily="2" charset="-122"/>
                <a:ea typeface="华文新魏" pitchFamily="2" charset="-122"/>
              </a:rPr>
              <a:t>169</a:t>
            </a:r>
            <a:r>
              <a:rPr lang="zh-CN" altLang="en-US" dirty="0" smtClean="0">
                <a:latin typeface="华文新魏" pitchFamily="2" charset="-122"/>
                <a:ea typeface="华文新魏" pitchFamily="2" charset="-122"/>
              </a:rPr>
              <a:t>人，候补中央委员</a:t>
            </a:r>
            <a:r>
              <a:rPr lang="en-US" altLang="zh-CN" dirty="0" smtClean="0">
                <a:latin typeface="华文新魏" pitchFamily="2" charset="-122"/>
                <a:ea typeface="华文新魏" pitchFamily="2" charset="-122"/>
              </a:rPr>
              <a:t>112</a:t>
            </a:r>
            <a:r>
              <a:rPr lang="zh-CN" altLang="en-US" dirty="0" smtClean="0">
                <a:latin typeface="华文新魏" pitchFamily="2" charset="-122"/>
                <a:ea typeface="华文新魏" pitchFamily="2" charset="-122"/>
              </a:rPr>
              <a:t>人。会议由时任中共中央主席华国锋主持。</a:t>
            </a:r>
            <a:endParaRPr lang="zh-CN" altLang="en-US" dirty="0"/>
          </a:p>
        </p:txBody>
      </p:sp>
      <p:sp>
        <p:nvSpPr>
          <p:cNvPr id="5" name="TextBox 4"/>
          <p:cNvSpPr txBox="1"/>
          <p:nvPr/>
        </p:nvSpPr>
        <p:spPr>
          <a:xfrm>
            <a:off x="3000364" y="4000504"/>
            <a:ext cx="4900316" cy="369332"/>
          </a:xfrm>
          <a:prstGeom prst="rect">
            <a:avLst/>
          </a:prstGeom>
          <a:noFill/>
        </p:spPr>
        <p:txBody>
          <a:bodyPr wrap="none" rtlCol="0">
            <a:spAutoFit/>
          </a:bodyPr>
          <a:lstStyle/>
          <a:p>
            <a:r>
              <a:rPr lang="en-US" altLang="zh-CN" dirty="0" smtClean="0"/>
              <a:t>1978</a:t>
            </a:r>
            <a:r>
              <a:rPr lang="zh-CN" altLang="en-US" dirty="0" smtClean="0"/>
              <a:t>年</a:t>
            </a:r>
            <a:r>
              <a:rPr lang="en-US" altLang="zh-CN" dirty="0" smtClean="0"/>
              <a:t>12</a:t>
            </a:r>
            <a:r>
              <a:rPr lang="zh-CN" altLang="en-US" dirty="0" smtClean="0"/>
              <a:t>月，中共十一届三中全会在北京召开</a:t>
            </a:r>
            <a:endParaRPr lang="zh-CN" altLang="en-US" dirty="0"/>
          </a:p>
        </p:txBody>
      </p:sp>
      <p:pic>
        <p:nvPicPr>
          <p:cNvPr id="44034" name="Picture 2" descr="https://p1.ssl.qhimg.com/dr/220__/t018e3d0aabc6c7c16d.jpg"/>
          <p:cNvPicPr>
            <a:picLocks noChangeAspect="1" noChangeArrowheads="1"/>
          </p:cNvPicPr>
          <p:nvPr/>
        </p:nvPicPr>
        <p:blipFill>
          <a:blip r:embed="rId4"/>
          <a:srcRect/>
          <a:stretch>
            <a:fillRect/>
          </a:stretch>
        </p:blipFill>
        <p:spPr bwMode="auto">
          <a:xfrm>
            <a:off x="428596" y="2571744"/>
            <a:ext cx="1581150" cy="2571768"/>
          </a:xfrm>
          <a:prstGeom prst="rect">
            <a:avLst/>
          </a:prstGeom>
          <a:noFill/>
        </p:spPr>
      </p:pic>
      <p:pic>
        <p:nvPicPr>
          <p:cNvPr id="44036" name="Picture 4" descr="https://p1.ssl.qhimg.com/t01a975f326dfdf35b2.jpg"/>
          <p:cNvPicPr>
            <a:picLocks noChangeAspect="1" noChangeArrowheads="1"/>
          </p:cNvPicPr>
          <p:nvPr/>
        </p:nvPicPr>
        <p:blipFill>
          <a:blip r:embed="rId5"/>
          <a:srcRect/>
          <a:stretch>
            <a:fillRect/>
          </a:stretch>
        </p:blipFill>
        <p:spPr bwMode="auto">
          <a:xfrm>
            <a:off x="3071802" y="4357694"/>
            <a:ext cx="4786346" cy="1738311"/>
          </a:xfrm>
          <a:prstGeom prst="rect">
            <a:avLst/>
          </a:prstGeom>
          <a:noFill/>
        </p:spPr>
      </p:pic>
      <p:sp>
        <p:nvSpPr>
          <p:cNvPr id="8" name="TextBox 7"/>
          <p:cNvSpPr txBox="1"/>
          <p:nvPr/>
        </p:nvSpPr>
        <p:spPr>
          <a:xfrm>
            <a:off x="785786" y="5214950"/>
            <a:ext cx="877163" cy="369332"/>
          </a:xfrm>
          <a:prstGeom prst="rect">
            <a:avLst/>
          </a:prstGeom>
          <a:noFill/>
        </p:spPr>
        <p:txBody>
          <a:bodyPr wrap="none" rtlCol="0">
            <a:spAutoFit/>
          </a:bodyPr>
          <a:lstStyle/>
          <a:p>
            <a:r>
              <a:rPr lang="zh-CN" altLang="en-US" dirty="0" smtClean="0"/>
              <a:t>华国锋</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57620" y="357166"/>
            <a:ext cx="5143536" cy="2062103"/>
          </a:xfrm>
          <a:prstGeom prst="rect">
            <a:avLst/>
          </a:prstGeom>
        </p:spPr>
        <p:txBody>
          <a:bodyPr wrap="square">
            <a:spAutoFit/>
          </a:bodyPr>
          <a:lstStyle/>
          <a:p>
            <a:r>
              <a:rPr lang="zh-CN" altLang="en-US" sz="3200" dirty="0" smtClean="0">
                <a:solidFill>
                  <a:prstClr val="black"/>
                </a:solidFill>
                <a:latin typeface="华文新魏" pitchFamily="2" charset="-122"/>
                <a:ea typeface="华文新魏" pitchFamily="2" charset="-122"/>
              </a:rPr>
              <a:t>冲破了长期以来</a:t>
            </a:r>
            <a:r>
              <a:rPr lang="zh-CN" altLang="en-US" sz="3200" dirty="0" smtClean="0">
                <a:solidFill>
                  <a:srgbClr val="C00000"/>
                </a:solidFill>
                <a:latin typeface="华文新魏" pitchFamily="2" charset="-122"/>
                <a:ea typeface="华文新魏" pitchFamily="2" charset="-122"/>
              </a:rPr>
              <a:t>“左”倾错误</a:t>
            </a:r>
            <a:r>
              <a:rPr lang="zh-CN" altLang="en-US" sz="3200" dirty="0" smtClean="0">
                <a:solidFill>
                  <a:prstClr val="black"/>
                </a:solidFill>
                <a:latin typeface="华文新魏" pitchFamily="2" charset="-122"/>
                <a:ea typeface="华文新魏" pitchFamily="2" charset="-122"/>
              </a:rPr>
              <a:t>的严重束缚，确定了</a:t>
            </a:r>
            <a:r>
              <a:rPr lang="zh-CN" altLang="en-US" sz="3200" dirty="0" smtClean="0">
                <a:solidFill>
                  <a:srgbClr val="C00000"/>
                </a:solidFill>
                <a:latin typeface="华文新魏" pitchFamily="2" charset="-122"/>
                <a:ea typeface="华文新魏" pitchFamily="2" charset="-122"/>
              </a:rPr>
              <a:t>解放思想</a:t>
            </a:r>
            <a:r>
              <a:rPr lang="zh-CN" altLang="en-US" sz="3200" dirty="0" smtClean="0">
                <a:solidFill>
                  <a:prstClr val="black"/>
                </a:solidFill>
                <a:latin typeface="华文新魏" pitchFamily="2" charset="-122"/>
                <a:ea typeface="华文新魏" pitchFamily="2" charset="-122"/>
              </a:rPr>
              <a:t>、</a:t>
            </a:r>
            <a:r>
              <a:rPr lang="zh-CN" altLang="en-US" sz="3200" dirty="0" smtClean="0">
                <a:solidFill>
                  <a:srgbClr val="C00000"/>
                </a:solidFill>
                <a:latin typeface="华文新魏" pitchFamily="2" charset="-122"/>
                <a:ea typeface="华文新魏" pitchFamily="2" charset="-122"/>
              </a:rPr>
              <a:t>开动脑筋</a:t>
            </a:r>
            <a:r>
              <a:rPr lang="zh-CN" altLang="en-US" sz="3200" dirty="0" smtClean="0">
                <a:solidFill>
                  <a:prstClr val="black"/>
                </a:solidFill>
                <a:latin typeface="华文新魏" pitchFamily="2" charset="-122"/>
                <a:ea typeface="华文新魏" pitchFamily="2" charset="-122"/>
              </a:rPr>
              <a:t>、</a:t>
            </a:r>
            <a:r>
              <a:rPr lang="zh-CN" altLang="en-US" sz="3200" dirty="0" smtClean="0">
                <a:solidFill>
                  <a:srgbClr val="C00000"/>
                </a:solidFill>
                <a:latin typeface="华文新魏" pitchFamily="2" charset="-122"/>
                <a:ea typeface="华文新魏" pitchFamily="2" charset="-122"/>
              </a:rPr>
              <a:t>实事求是</a:t>
            </a:r>
            <a:r>
              <a:rPr lang="zh-CN" altLang="en-US" sz="3200" dirty="0" smtClean="0">
                <a:solidFill>
                  <a:prstClr val="black"/>
                </a:solidFill>
                <a:latin typeface="华文新魏" pitchFamily="2" charset="-122"/>
                <a:ea typeface="华文新魏" pitchFamily="2" charset="-122"/>
              </a:rPr>
              <a:t>、</a:t>
            </a:r>
            <a:r>
              <a:rPr lang="zh-CN" altLang="en-US" sz="3200" dirty="0" smtClean="0">
                <a:solidFill>
                  <a:srgbClr val="C00000"/>
                </a:solidFill>
                <a:latin typeface="华文新魏" pitchFamily="2" charset="-122"/>
                <a:ea typeface="华文新魏" pitchFamily="2" charset="-122"/>
              </a:rPr>
              <a:t>团结一致向前看</a:t>
            </a:r>
            <a:r>
              <a:rPr lang="zh-CN" altLang="en-US" sz="3200" dirty="0" smtClean="0">
                <a:solidFill>
                  <a:prstClr val="black"/>
                </a:solidFill>
                <a:latin typeface="华文新魏" pitchFamily="2" charset="-122"/>
                <a:ea typeface="华文新魏" pitchFamily="2" charset="-122"/>
              </a:rPr>
              <a:t>的</a:t>
            </a:r>
            <a:r>
              <a:rPr lang="zh-CN" altLang="en-US" sz="3200" dirty="0" smtClean="0">
                <a:solidFill>
                  <a:srgbClr val="C00000"/>
                </a:solidFill>
                <a:latin typeface="华文新魏" pitchFamily="2" charset="-122"/>
                <a:ea typeface="华文新魏" pitchFamily="2" charset="-122"/>
              </a:rPr>
              <a:t>指导方针</a:t>
            </a:r>
            <a:r>
              <a:rPr lang="zh-CN" altLang="en-US" sz="3200" dirty="0" smtClean="0">
                <a:solidFill>
                  <a:prstClr val="black"/>
                </a:solidFill>
                <a:latin typeface="华文新魏" pitchFamily="2" charset="-122"/>
                <a:ea typeface="华文新魏" pitchFamily="2" charset="-122"/>
              </a:rPr>
              <a:t>。</a:t>
            </a:r>
            <a:endParaRPr lang="zh-CN" altLang="en-US" dirty="0"/>
          </a:p>
        </p:txBody>
      </p:sp>
      <p:sp>
        <p:nvSpPr>
          <p:cNvPr id="3" name="矩形 2"/>
          <p:cNvSpPr/>
          <p:nvPr/>
        </p:nvSpPr>
        <p:spPr>
          <a:xfrm>
            <a:off x="3929026" y="2500306"/>
            <a:ext cx="5214974" cy="2554545"/>
          </a:xfrm>
          <a:prstGeom prst="rect">
            <a:avLst/>
          </a:prstGeom>
        </p:spPr>
        <p:txBody>
          <a:bodyPr wrap="square">
            <a:spAutoFit/>
          </a:bodyPr>
          <a:lstStyle/>
          <a:p>
            <a:pPr lvl="0"/>
            <a:r>
              <a:rPr lang="zh-CN" altLang="en-US" sz="3200" dirty="0" smtClean="0">
                <a:solidFill>
                  <a:prstClr val="black"/>
                </a:solidFill>
                <a:latin typeface="华文新魏" pitchFamily="2" charset="-122"/>
                <a:ea typeface="华文新魏" pitchFamily="2" charset="-122"/>
              </a:rPr>
              <a:t>果断停止使用“以阶级斗争为纲”的口号，作出了把党和国家的</a:t>
            </a:r>
            <a:r>
              <a:rPr lang="zh-CN" altLang="en-US" sz="3200" dirty="0" smtClean="0">
                <a:solidFill>
                  <a:srgbClr val="C00000"/>
                </a:solidFill>
                <a:latin typeface="华文新魏" pitchFamily="2" charset="-122"/>
                <a:ea typeface="华文新魏" pitchFamily="2" charset="-122"/>
              </a:rPr>
              <a:t>工作中心</a:t>
            </a:r>
            <a:r>
              <a:rPr lang="zh-CN" altLang="en-US" sz="3200" dirty="0" smtClean="0">
                <a:solidFill>
                  <a:prstClr val="black"/>
                </a:solidFill>
                <a:latin typeface="华文新魏" pitchFamily="2" charset="-122"/>
                <a:ea typeface="华文新魏" pitchFamily="2" charset="-122"/>
              </a:rPr>
              <a:t>转移到</a:t>
            </a:r>
            <a:r>
              <a:rPr lang="zh-CN" altLang="en-US" sz="3200" dirty="0" smtClean="0">
                <a:solidFill>
                  <a:srgbClr val="C00000"/>
                </a:solidFill>
                <a:latin typeface="华文新魏" pitchFamily="2" charset="-122"/>
                <a:ea typeface="华文新魏" pitchFamily="2" charset="-122"/>
              </a:rPr>
              <a:t>经济建设</a:t>
            </a:r>
            <a:r>
              <a:rPr lang="zh-CN" altLang="en-US" sz="3200" dirty="0" smtClean="0">
                <a:solidFill>
                  <a:prstClr val="black"/>
                </a:solidFill>
                <a:latin typeface="华文新魏" pitchFamily="2" charset="-122"/>
                <a:ea typeface="华文新魏" pitchFamily="2" charset="-122"/>
              </a:rPr>
              <a:t>上来，实行</a:t>
            </a:r>
            <a:r>
              <a:rPr lang="zh-CN" altLang="en-US" sz="3200" dirty="0" smtClean="0">
                <a:solidFill>
                  <a:srgbClr val="C00000"/>
                </a:solidFill>
                <a:latin typeface="华文新魏" pitchFamily="2" charset="-122"/>
                <a:ea typeface="华文新魏" pitchFamily="2" charset="-122"/>
              </a:rPr>
              <a:t>改革开放</a:t>
            </a:r>
            <a:r>
              <a:rPr lang="zh-CN" altLang="en-US" sz="3200" dirty="0" smtClean="0">
                <a:solidFill>
                  <a:prstClr val="black"/>
                </a:solidFill>
                <a:latin typeface="华文新魏" pitchFamily="2" charset="-122"/>
                <a:ea typeface="华文新魏" pitchFamily="2" charset="-122"/>
              </a:rPr>
              <a:t>的</a:t>
            </a:r>
            <a:r>
              <a:rPr lang="zh-CN" altLang="en-US" sz="3200" dirty="0" smtClean="0">
                <a:solidFill>
                  <a:srgbClr val="C00000"/>
                </a:solidFill>
                <a:latin typeface="华文新魏" pitchFamily="2" charset="-122"/>
                <a:ea typeface="华文新魏" pitchFamily="2" charset="-122"/>
              </a:rPr>
              <a:t>历史性决策</a:t>
            </a:r>
            <a:r>
              <a:rPr lang="zh-CN" altLang="en-US" sz="3200" dirty="0" smtClean="0">
                <a:solidFill>
                  <a:prstClr val="black"/>
                </a:solidFill>
                <a:latin typeface="华文新魏" pitchFamily="2" charset="-122"/>
                <a:ea typeface="华文新魏" pitchFamily="2" charset="-122"/>
              </a:rPr>
              <a:t>。</a:t>
            </a:r>
            <a:endParaRPr lang="zh-CN" altLang="en-US" sz="3200" dirty="0">
              <a:solidFill>
                <a:prstClr val="black"/>
              </a:solidFill>
            </a:endParaRPr>
          </a:p>
        </p:txBody>
      </p:sp>
      <p:sp>
        <p:nvSpPr>
          <p:cNvPr id="4" name="Rectangle 1056"/>
          <p:cNvSpPr>
            <a:spLocks noChangeArrowheads="1"/>
          </p:cNvSpPr>
          <p:nvPr/>
        </p:nvSpPr>
        <p:spPr bwMode="auto">
          <a:xfrm>
            <a:off x="1785918" y="500042"/>
            <a:ext cx="5143536" cy="584775"/>
          </a:xfrm>
          <a:prstGeom prst="rect">
            <a:avLst/>
          </a:prstGeom>
          <a:noFill/>
          <a:ln w="9525">
            <a:noFill/>
            <a:miter lim="800000"/>
            <a:headEnd/>
            <a:tailEnd/>
          </a:ln>
          <a:effectLst/>
        </p:spPr>
        <p:txBody>
          <a:bodyPr wrap="square" anchor="ctr">
            <a:spAutoFit/>
          </a:bodyPr>
          <a:lstStyle/>
          <a:p>
            <a:r>
              <a:rPr lang="en-US" altLang="zh-CN" sz="3200" i="1" u="sng" dirty="0" smtClean="0">
                <a:solidFill>
                  <a:srgbClr val="FFFF00"/>
                </a:solidFill>
                <a:effectLst>
                  <a:glow rad="228600">
                    <a:schemeClr val="accent2">
                      <a:satMod val="175000"/>
                      <a:alpha val="40000"/>
                    </a:schemeClr>
                  </a:glow>
                  <a:outerShdw blurRad="38100" dist="38100" dir="2700000" algn="tl">
                    <a:srgbClr val="000000">
                      <a:alpha val="43137"/>
                    </a:srgbClr>
                  </a:outerShdw>
                </a:effectLst>
                <a:latin typeface="华文新魏" pitchFamily="2" charset="-122"/>
                <a:ea typeface="华文新魏" pitchFamily="2" charset="-122"/>
              </a:rPr>
              <a:t>①</a:t>
            </a:r>
            <a:r>
              <a:rPr lang="zh-CN" altLang="en-US" sz="3200" b="1" i="1" u="sng" dirty="0" smtClean="0">
                <a:solidFill>
                  <a:srgbClr val="FFFF00"/>
                </a:solidFill>
                <a:effectLst>
                  <a:glow rad="228600">
                    <a:schemeClr val="accent2">
                      <a:satMod val="175000"/>
                      <a:alpha val="40000"/>
                    </a:schemeClr>
                  </a:glow>
                  <a:outerShdw blurRad="38100" dist="38100" dir="2700000" algn="tl">
                    <a:srgbClr val="000000">
                      <a:alpha val="43137"/>
                    </a:srgbClr>
                  </a:outerShdw>
                </a:effectLst>
                <a:latin typeface="华文新魏" pitchFamily="2" charset="-122"/>
                <a:ea typeface="华文新魏" pitchFamily="2" charset="-122"/>
              </a:rPr>
              <a:t>思想上</a:t>
            </a:r>
            <a:r>
              <a:rPr lang="zh-CN" altLang="en-US" sz="3200" i="1" u="sng" dirty="0" smtClean="0">
                <a:solidFill>
                  <a:srgbClr val="FFFF00"/>
                </a:solidFill>
                <a:effectLst>
                  <a:glow rad="228600">
                    <a:schemeClr val="accent2">
                      <a:satMod val="175000"/>
                      <a:alpha val="40000"/>
                    </a:schemeClr>
                  </a:glow>
                  <a:outerShdw blurRad="38100" dist="38100" dir="2700000" algn="tl">
                    <a:srgbClr val="000000">
                      <a:alpha val="43137"/>
                    </a:srgbClr>
                  </a:outerShdw>
                </a:effectLst>
                <a:latin typeface="华文新魏" pitchFamily="2" charset="-122"/>
                <a:ea typeface="华文新魏" pitchFamily="2" charset="-122"/>
              </a:rPr>
              <a:t>：</a:t>
            </a:r>
            <a:endParaRPr lang="zh-CN" altLang="en-US" sz="3200" i="1" u="sng" dirty="0">
              <a:solidFill>
                <a:srgbClr val="FFFF00"/>
              </a:solidFill>
              <a:effectLst>
                <a:glow rad="228600">
                  <a:schemeClr val="accent2">
                    <a:satMod val="175000"/>
                    <a:alpha val="40000"/>
                  </a:schemeClr>
                </a:glow>
                <a:outerShdw blurRad="38100" dist="38100" dir="2700000" algn="tl">
                  <a:srgbClr val="000000">
                    <a:alpha val="43137"/>
                  </a:srgbClr>
                </a:outerShdw>
              </a:effectLst>
              <a:latin typeface="华文新魏" pitchFamily="2" charset="-122"/>
              <a:ea typeface="华文新魏" pitchFamily="2" charset="-122"/>
            </a:endParaRPr>
          </a:p>
        </p:txBody>
      </p:sp>
      <p:sp>
        <p:nvSpPr>
          <p:cNvPr id="5" name="圆角矩形 4"/>
          <p:cNvSpPr/>
          <p:nvPr/>
        </p:nvSpPr>
        <p:spPr>
          <a:xfrm>
            <a:off x="1857356" y="2571744"/>
            <a:ext cx="2428892" cy="646986"/>
          </a:xfrm>
          <a:prstGeom prst="roundRect">
            <a:avLst/>
          </a:prstGeom>
        </p:spPr>
        <p:txBody>
          <a:bodyPr wrap="square">
            <a:spAutoFit/>
          </a:bodyPr>
          <a:lstStyle/>
          <a:p>
            <a:r>
              <a:rPr lang="zh-CN" altLang="en-US" sz="3200" i="1" dirty="0" smtClean="0">
                <a:solidFill>
                  <a:srgbClr val="FFFF00"/>
                </a:solidFill>
                <a:effectLst>
                  <a:glow rad="228600">
                    <a:schemeClr val="accent2">
                      <a:satMod val="175000"/>
                      <a:alpha val="40000"/>
                    </a:schemeClr>
                  </a:glow>
                </a:effectLst>
                <a:latin typeface="华文新魏" pitchFamily="2" charset="-122"/>
                <a:ea typeface="华文新魏" pitchFamily="2" charset="-122"/>
              </a:rPr>
              <a:t>②</a:t>
            </a:r>
            <a:r>
              <a:rPr lang="zh-CN" altLang="en-US" sz="3200" b="1" i="1" dirty="0" smtClean="0">
                <a:solidFill>
                  <a:srgbClr val="FFFF00"/>
                </a:solidFill>
                <a:effectLst>
                  <a:glow rad="228600">
                    <a:schemeClr val="accent2">
                      <a:satMod val="175000"/>
                      <a:alpha val="40000"/>
                    </a:schemeClr>
                  </a:glow>
                </a:effectLst>
                <a:latin typeface="华文新魏" pitchFamily="2" charset="-122"/>
                <a:ea typeface="华文新魏" pitchFamily="2" charset="-122"/>
              </a:rPr>
              <a:t>政治上</a:t>
            </a:r>
            <a:r>
              <a:rPr lang="zh-CN" altLang="en-US" sz="3200" i="1" dirty="0" smtClean="0">
                <a:solidFill>
                  <a:srgbClr val="FFFF00"/>
                </a:solidFill>
                <a:effectLst>
                  <a:glow rad="228600">
                    <a:schemeClr val="accent2">
                      <a:satMod val="175000"/>
                      <a:alpha val="40000"/>
                    </a:schemeClr>
                  </a:glow>
                </a:effectLst>
                <a:latin typeface="华文新魏" pitchFamily="2" charset="-122"/>
                <a:ea typeface="华文新魏" pitchFamily="2" charset="-122"/>
              </a:rPr>
              <a:t>：</a:t>
            </a:r>
            <a:endParaRPr lang="zh-CN" altLang="en-US" sz="3200" i="1" dirty="0">
              <a:solidFill>
                <a:srgbClr val="FFFF00"/>
              </a:solidFill>
              <a:effectLst>
                <a:glow rad="228600">
                  <a:schemeClr val="accent2">
                    <a:satMod val="175000"/>
                    <a:alpha val="40000"/>
                  </a:schemeClr>
                </a:glow>
              </a:effectLst>
            </a:endParaRPr>
          </a:p>
        </p:txBody>
      </p:sp>
      <p:pic>
        <p:nvPicPr>
          <p:cNvPr id="7" name="图片 6" descr="001372af745c140297b50f.jpg"/>
          <p:cNvPicPr>
            <a:picLocks noChangeAspect="1"/>
          </p:cNvPicPr>
          <p:nvPr/>
        </p:nvPicPr>
        <p:blipFill>
          <a:blip r:embed="rId2"/>
          <a:stretch>
            <a:fillRect/>
          </a:stretch>
        </p:blipFill>
        <p:spPr>
          <a:xfrm>
            <a:off x="0" y="3429000"/>
            <a:ext cx="3857652" cy="3000396"/>
          </a:xfrm>
          <a:prstGeom prst="roundRect">
            <a:avLst/>
          </a:prstGeom>
          <a:ln>
            <a:noFill/>
          </a:ln>
          <a:effectLst>
            <a:outerShdw blurRad="292100" dist="139700" dir="2700000" algn="tl" rotWithShape="0">
              <a:srgbClr val="333333">
                <a:alpha val="65000"/>
              </a:srgbClr>
            </a:outerShdw>
          </a:effectLst>
        </p:spPr>
      </p:pic>
      <p:pic>
        <p:nvPicPr>
          <p:cNvPr id="45058" name="Picture 2" descr="http://xj.people.com.cn/mediafile/201009/27/F201009271747258286100000.jpg"/>
          <p:cNvPicPr>
            <a:picLocks noChangeAspect="1" noChangeArrowheads="1"/>
          </p:cNvPicPr>
          <p:nvPr/>
        </p:nvPicPr>
        <p:blipFill>
          <a:blip r:embed="rId3"/>
          <a:srcRect/>
          <a:stretch>
            <a:fillRect/>
          </a:stretch>
        </p:blipFill>
        <p:spPr bwMode="auto">
          <a:xfrm>
            <a:off x="4286248" y="5000636"/>
            <a:ext cx="4500594" cy="1714495"/>
          </a:xfrm>
          <a:prstGeom prst="rect">
            <a:avLst/>
          </a:prstGeom>
          <a:noFill/>
        </p:spPr>
      </p:pic>
      <p:sp>
        <p:nvSpPr>
          <p:cNvPr id="9" name="TextBox 8"/>
          <p:cNvSpPr txBox="1"/>
          <p:nvPr/>
        </p:nvSpPr>
        <p:spPr>
          <a:xfrm>
            <a:off x="571476" y="214290"/>
            <a:ext cx="461665" cy="2775760"/>
          </a:xfrm>
          <a:prstGeom prst="rect">
            <a:avLst/>
          </a:prstGeom>
          <a:noFill/>
        </p:spPr>
        <p:txBody>
          <a:bodyPr vert="eaVert" wrap="none" rtlCol="0">
            <a:spAutoFit/>
          </a:bodyPr>
          <a:lstStyle/>
          <a:p>
            <a:r>
              <a:rPr lang="zh-CN" altLang="en-US" i="1" dirty="0" smtClean="0">
                <a:solidFill>
                  <a:srgbClr val="FF0000"/>
                </a:solidFill>
                <a:latin typeface="华文新魏" pitchFamily="2" charset="-122"/>
                <a:ea typeface="华文新魏" pitchFamily="2" charset="-122"/>
              </a:rPr>
              <a:t>进入十一届三中 主要内容</a:t>
            </a:r>
            <a:endParaRPr lang="en-US" altLang="zh-CN" i="1" dirty="0" smtClean="0">
              <a:solidFill>
                <a:srgbClr val="FF0000"/>
              </a:solidFill>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136</TotalTime>
  <Words>1091</Words>
  <Application>Microsoft Office PowerPoint</Application>
  <PresentationFormat>全屏显示(4:3)</PresentationFormat>
  <Paragraphs>62</Paragraphs>
  <Slides>21</Slides>
  <Notes>3</Notes>
  <HiddenSlides>0</HiddenSlides>
  <MMClips>0</MMClips>
  <ScaleCrop>false</ScaleCrop>
  <HeadingPairs>
    <vt:vector size="4" baseType="variant">
      <vt:variant>
        <vt:lpstr>主题</vt:lpstr>
      </vt:variant>
      <vt:variant>
        <vt:i4>1</vt:i4>
      </vt:variant>
      <vt:variant>
        <vt:lpstr>幻灯片标题</vt:lpstr>
      </vt:variant>
      <vt:variant>
        <vt:i4>21</vt:i4>
      </vt:variant>
    </vt:vector>
  </HeadingPairs>
  <TitlesOfParts>
    <vt:vector size="22" baseType="lpstr">
      <vt:lpstr>暗香扑面</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USER</cp:lastModifiedBy>
  <cp:revision>14</cp:revision>
  <dcterms:created xsi:type="dcterms:W3CDTF">2020-02-18T08:22:16Z</dcterms:created>
  <dcterms:modified xsi:type="dcterms:W3CDTF">2020-02-18T10:38:41Z</dcterms:modified>
</cp:coreProperties>
</file>