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9" r:id="rId2"/>
    <p:sldId id="257" r:id="rId3"/>
    <p:sldId id="1868" r:id="rId4"/>
    <p:sldId id="1870" r:id="rId5"/>
    <p:sldId id="1029" r:id="rId6"/>
    <p:sldId id="265" r:id="rId7"/>
    <p:sldId id="1864" r:id="rId8"/>
    <p:sldId id="1865" r:id="rId9"/>
    <p:sldId id="1866" r:id="rId10"/>
    <p:sldId id="260" r:id="rId11"/>
    <p:sldId id="268" r:id="rId12"/>
    <p:sldId id="269" r:id="rId13"/>
    <p:sldId id="270" r:id="rId14"/>
    <p:sldId id="272" r:id="rId15"/>
    <p:sldId id="273" r:id="rId16"/>
    <p:sldId id="278" r:id="rId17"/>
    <p:sldId id="276" r:id="rId18"/>
    <p:sldId id="277" r:id="rId19"/>
    <p:sldId id="280" r:id="rId20"/>
    <p:sldId id="283" r:id="rId21"/>
    <p:sldId id="285" r:id="rId22"/>
    <p:sldId id="286" r:id="rId23"/>
    <p:sldId id="287" r:id="rId24"/>
    <p:sldId id="289" r:id="rId25"/>
    <p:sldId id="284" r:id="rId26"/>
    <p:sldId id="298" r:id="rId27"/>
    <p:sldId id="314" r:id="rId28"/>
    <p:sldId id="315" r:id="rId29"/>
    <p:sldId id="316" r:id="rId30"/>
    <p:sldId id="322" r:id="rId31"/>
    <p:sldId id="292" r:id="rId32"/>
    <p:sldId id="293" r:id="rId33"/>
    <p:sldId id="294" r:id="rId34"/>
    <p:sldId id="295" r:id="rId35"/>
    <p:sldId id="296" r:id="rId36"/>
    <p:sldId id="258" r:id="rId3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9">
          <p15:clr>
            <a:srgbClr val="A4A3A4"/>
          </p15:clr>
        </p15:guide>
        <p15:guide id="2" pos="3942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微软用户" initials="微" lastIdx="1" clrIdx="0"/>
  <p:cmAuthor id="3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263"/>
    <a:srgbClr val="D7B4B6"/>
    <a:srgbClr val="689474"/>
    <a:srgbClr val="758782"/>
    <a:srgbClr val="BD91B8"/>
    <a:srgbClr val="E8A172"/>
    <a:srgbClr val="3280B2"/>
    <a:srgbClr val="DCB9BF"/>
    <a:srgbClr val="F8BE8F"/>
    <a:srgbClr val="BBC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78" y="67"/>
      </p:cViewPr>
      <p:guideLst>
        <p:guide orient="horz" pos="2399"/>
        <p:guide pos="39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94A63A7-775A-484C-AE51-F1DE280A59F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7DA73515-4D8D-4B3A-BA8B-B30F64B310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76771" y="3153020"/>
            <a:ext cx="2479149" cy="2507056"/>
          </a:xfrm>
          <a:custGeom>
            <a:avLst/>
            <a:gdLst>
              <a:gd name="connsiteX0" fmla="*/ 0 w 2479085"/>
              <a:gd name="connsiteY0" fmla="*/ 0 h 2506940"/>
              <a:gd name="connsiteX1" fmla="*/ 2479085 w 2479085"/>
              <a:gd name="connsiteY1" fmla="*/ 0 h 2506940"/>
              <a:gd name="connsiteX2" fmla="*/ 2479085 w 2479085"/>
              <a:gd name="connsiteY2" fmla="*/ 2506940 h 2506940"/>
              <a:gd name="connsiteX3" fmla="*/ 0 w 2479085"/>
              <a:gd name="connsiteY3" fmla="*/ 2506940 h 250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085" h="2506940">
                <a:moveTo>
                  <a:pt x="0" y="0"/>
                </a:moveTo>
                <a:lnTo>
                  <a:pt x="2479085" y="0"/>
                </a:lnTo>
                <a:lnTo>
                  <a:pt x="2479085" y="2506940"/>
                </a:lnTo>
                <a:lnTo>
                  <a:pt x="0" y="2506940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96648" y="3153020"/>
            <a:ext cx="2479149" cy="2507056"/>
          </a:xfrm>
          <a:custGeom>
            <a:avLst/>
            <a:gdLst>
              <a:gd name="connsiteX0" fmla="*/ 0 w 2479085"/>
              <a:gd name="connsiteY0" fmla="*/ 0 h 2506940"/>
              <a:gd name="connsiteX1" fmla="*/ 2479085 w 2479085"/>
              <a:gd name="connsiteY1" fmla="*/ 0 h 2506940"/>
              <a:gd name="connsiteX2" fmla="*/ 2479085 w 2479085"/>
              <a:gd name="connsiteY2" fmla="*/ 2506940 h 2506940"/>
              <a:gd name="connsiteX3" fmla="*/ 0 w 2479085"/>
              <a:gd name="connsiteY3" fmla="*/ 2506940 h 250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085" h="2506940">
                <a:moveTo>
                  <a:pt x="0" y="0"/>
                </a:moveTo>
                <a:lnTo>
                  <a:pt x="2479085" y="0"/>
                </a:lnTo>
                <a:lnTo>
                  <a:pt x="2479085" y="2506940"/>
                </a:lnTo>
                <a:lnTo>
                  <a:pt x="0" y="2506940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16524" y="3153020"/>
            <a:ext cx="2479149" cy="2507056"/>
          </a:xfrm>
          <a:custGeom>
            <a:avLst/>
            <a:gdLst>
              <a:gd name="connsiteX0" fmla="*/ 0 w 2479085"/>
              <a:gd name="connsiteY0" fmla="*/ 0 h 2506940"/>
              <a:gd name="connsiteX1" fmla="*/ 2479085 w 2479085"/>
              <a:gd name="connsiteY1" fmla="*/ 0 h 2506940"/>
              <a:gd name="connsiteX2" fmla="*/ 2479085 w 2479085"/>
              <a:gd name="connsiteY2" fmla="*/ 2506940 h 2506940"/>
              <a:gd name="connsiteX3" fmla="*/ 0 w 2479085"/>
              <a:gd name="connsiteY3" fmla="*/ 2506940 h 250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085" h="2506940">
                <a:moveTo>
                  <a:pt x="0" y="0"/>
                </a:moveTo>
                <a:lnTo>
                  <a:pt x="2479085" y="0"/>
                </a:lnTo>
                <a:lnTo>
                  <a:pt x="2479085" y="2506940"/>
                </a:lnTo>
                <a:lnTo>
                  <a:pt x="0" y="250694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936402" y="3153020"/>
            <a:ext cx="2479149" cy="2507056"/>
          </a:xfrm>
          <a:custGeom>
            <a:avLst/>
            <a:gdLst>
              <a:gd name="connsiteX0" fmla="*/ 0 w 2479085"/>
              <a:gd name="connsiteY0" fmla="*/ 0 h 2506940"/>
              <a:gd name="connsiteX1" fmla="*/ 2479085 w 2479085"/>
              <a:gd name="connsiteY1" fmla="*/ 0 h 2506940"/>
              <a:gd name="connsiteX2" fmla="*/ 2479085 w 2479085"/>
              <a:gd name="connsiteY2" fmla="*/ 2506940 h 2506940"/>
              <a:gd name="connsiteX3" fmla="*/ 0 w 2479085"/>
              <a:gd name="connsiteY3" fmla="*/ 2506940 h 250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085" h="2506940">
                <a:moveTo>
                  <a:pt x="0" y="0"/>
                </a:moveTo>
                <a:lnTo>
                  <a:pt x="2479085" y="0"/>
                </a:lnTo>
                <a:lnTo>
                  <a:pt x="2479085" y="2506940"/>
                </a:lnTo>
                <a:lnTo>
                  <a:pt x="0" y="2506940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1918897" y="2849104"/>
            <a:ext cx="194893" cy="16801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4638774" y="2849104"/>
            <a:ext cx="194893" cy="16801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7363391" y="2849104"/>
            <a:ext cx="194893" cy="16801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Isosceles Triangle 17"/>
          <p:cNvSpPr/>
          <p:nvPr userDrawn="1"/>
        </p:nvSpPr>
        <p:spPr>
          <a:xfrm rot="10800000">
            <a:off x="10078529" y="2849104"/>
            <a:ext cx="194893" cy="16801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3859" y="342917"/>
            <a:ext cx="11544601" cy="4988284"/>
          </a:xfrm>
          <a:custGeom>
            <a:avLst/>
            <a:gdLst>
              <a:gd name="connsiteX0" fmla="*/ 0 w 11544300"/>
              <a:gd name="connsiteY0" fmla="*/ 0 h 4988053"/>
              <a:gd name="connsiteX1" fmla="*/ 11544300 w 11544300"/>
              <a:gd name="connsiteY1" fmla="*/ 0 h 4988053"/>
              <a:gd name="connsiteX2" fmla="*/ 11544300 w 11544300"/>
              <a:gd name="connsiteY2" fmla="*/ 4988053 h 4988053"/>
              <a:gd name="connsiteX3" fmla="*/ 0 w 11544300"/>
              <a:gd name="connsiteY3" fmla="*/ 4988053 h 4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4300" h="4988053">
                <a:moveTo>
                  <a:pt x="0" y="0"/>
                </a:moveTo>
                <a:lnTo>
                  <a:pt x="11544300" y="0"/>
                </a:lnTo>
                <a:lnTo>
                  <a:pt x="11544300" y="4988053"/>
                </a:lnTo>
                <a:lnTo>
                  <a:pt x="0" y="49880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7144054" y="-5727"/>
            <a:ext cx="5045119" cy="6858318"/>
          </a:xfrm>
          <a:custGeom>
            <a:avLst/>
            <a:gdLst>
              <a:gd name="connsiteX0" fmla="*/ 1581150 w 4514850"/>
              <a:gd name="connsiteY0" fmla="*/ 0 h 6858000"/>
              <a:gd name="connsiteX1" fmla="*/ 4514850 w 4514850"/>
              <a:gd name="connsiteY1" fmla="*/ 0 h 6858000"/>
              <a:gd name="connsiteX2" fmla="*/ 4514850 w 4514850"/>
              <a:gd name="connsiteY2" fmla="*/ 6858000 h 6858000"/>
              <a:gd name="connsiteX3" fmla="*/ 1581150 w 4514850"/>
              <a:gd name="connsiteY3" fmla="*/ 6858000 h 6858000"/>
              <a:gd name="connsiteX4" fmla="*/ 0 w 45148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4850" h="6858000">
                <a:moveTo>
                  <a:pt x="1581150" y="0"/>
                </a:moveTo>
                <a:lnTo>
                  <a:pt x="4514850" y="0"/>
                </a:lnTo>
                <a:lnTo>
                  <a:pt x="4514850" y="6858000"/>
                </a:lnTo>
                <a:lnTo>
                  <a:pt x="15811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Oval 3"/>
          <p:cNvSpPr/>
          <p:nvPr userDrawn="1"/>
        </p:nvSpPr>
        <p:spPr>
          <a:xfrm>
            <a:off x="6412799" y="1058888"/>
            <a:ext cx="4207031" cy="4207117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35064" y="1181154"/>
            <a:ext cx="3962503" cy="3962584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1" y="-176990"/>
            <a:ext cx="12192317" cy="4291939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5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695" y="470739"/>
            <a:ext cx="3196213" cy="556286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12263" y="1448812"/>
            <a:ext cx="2040185" cy="3606716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67342" y="1448812"/>
            <a:ext cx="2040185" cy="3606716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5428" y="1448812"/>
            <a:ext cx="2040185" cy="3606716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2" grpId="0" bldLvl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EBB207-AD0C-45E8-8F45-1572F668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C1A1586-1A54-4705-AE0E-ADDD426E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04189B-6AE2-40F5-94AA-13B1DA9B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</a:lstStyle>
          <a:p>
            <a:pPr>
              <a:defRPr/>
            </a:pPr>
            <a:fld id="{A77FA61F-F3C5-4307-866F-24497E24AD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499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E41B29-B25F-4241-94F4-98A85C90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FCF9B1-24F1-48A2-B8E1-0D0E2B248998}" type="datetimeFigureOut">
              <a:rPr lang="zh-CN" altLang="en-US"/>
              <a:pPr>
                <a:defRPr/>
              </a:pPr>
              <a:t>2020/2/16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D3B916-6B8B-42BA-9257-29E2FD5E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0CB2CD-F604-4DDB-8AC8-BD70702E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8C4BCB-5469-4B48-BB13-49C4AB9751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05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2020/2/16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xh\AppData\Roaming\Tencent\Users\181070200\QQ\WinTemp\RichOle\I~$S$54(OJ)~Q%7d5YVVCSXU2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3073">
            <a:extLst>
              <a:ext uri="{FF2B5EF4-FFF2-40B4-BE49-F238E27FC236}">
                <a16:creationId xmlns:a16="http://schemas.microsoft.com/office/drawing/2014/main" id="{CFDADBD3-DE9A-4BF6-AC2A-6F8BB3AB6C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76413" y="655638"/>
            <a:ext cx="8666162" cy="2984500"/>
          </a:xfrm>
        </p:spPr>
        <p:txBody>
          <a:bodyPr anchor="ctr">
            <a:normAutofit fontScale="90000"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zh-CN" sz="7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7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7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br>
              <a:rPr lang="zh-CN" altLang="en-US" sz="7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7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不断发展的现代社会</a:t>
            </a:r>
          </a:p>
        </p:txBody>
      </p:sp>
      <p:pic>
        <p:nvPicPr>
          <p:cNvPr id="6147" name="图片 1">
            <a:extLst>
              <a:ext uri="{FF2B5EF4-FFF2-40B4-BE49-F238E27FC236}">
                <a16:creationId xmlns:a16="http://schemas.microsoft.com/office/drawing/2014/main" id="{A10398B0-CBF2-4D55-BD0C-679C16719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4160838"/>
            <a:ext cx="2709863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p2.so.qhimgs1.com/bdr/_240_/t015ec27d545d30fd5e.jpg">
            <a:extLst>
              <a:ext uri="{FF2B5EF4-FFF2-40B4-BE49-F238E27FC236}">
                <a16:creationId xmlns:a16="http://schemas.microsoft.com/office/drawing/2014/main" id="{C8C76044-7B7E-4CFF-A9B4-FA966BE2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4" y="4206875"/>
            <a:ext cx="24590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6" descr="C:\Users\Administrator\Desktop\WL0321-8_1.jpg">
            <a:extLst>
              <a:ext uri="{FF2B5EF4-FFF2-40B4-BE49-F238E27FC236}">
                <a16:creationId xmlns:a16="http://schemas.microsoft.com/office/drawing/2014/main" id="{EBE94BB9-2F50-410D-8B45-8D347C08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956051"/>
            <a:ext cx="338296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>
            <a:extLst>
              <a:ext uri="{FF2B5EF4-FFF2-40B4-BE49-F238E27FC236}">
                <a16:creationId xmlns:a16="http://schemas.microsoft.com/office/drawing/2014/main" id="{D30183AD-2AE4-4CCA-95A0-C38DD9F9D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62000"/>
          </a:xfrm>
        </p:spPr>
        <p:txBody>
          <a:bodyPr/>
          <a:lstStyle/>
          <a:p>
            <a:pPr algn="l" eaLnBrk="1" hangingPunct="1"/>
            <a:r>
              <a:rPr lang="zh-CN" altLang="en-US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二、妇女地位的提高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C98113B-622C-4352-A4FC-E7FBCC5E5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1195389"/>
            <a:ext cx="5599112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撒切尔夫人，英国政治家，第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49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任英国首相，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1979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-1990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年在任，她是英国第一位女首相。，被苏联媒体戏称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铁娘子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她是女性参与政治生活的代表，</a:t>
            </a:r>
            <a:r>
              <a:rPr lang="zh-CN" altLang="zh-CN" sz="36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表明妇女在社会、政治生活中担当重要的角色。</a:t>
            </a:r>
          </a:p>
        </p:txBody>
      </p:sp>
      <p:pic>
        <p:nvPicPr>
          <p:cNvPr id="16388" name="图片 4">
            <a:extLst>
              <a:ext uri="{FF2B5EF4-FFF2-40B4-BE49-F238E27FC236}">
                <a16:creationId xmlns:a16="http://schemas.microsoft.com/office/drawing/2014/main" id="{9BDF9EAA-CC1A-4FEE-96F5-25C328B0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1195388"/>
            <a:ext cx="269716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5">
            <a:extLst>
              <a:ext uri="{FF2B5EF4-FFF2-40B4-BE49-F238E27FC236}">
                <a16:creationId xmlns:a16="http://schemas.microsoft.com/office/drawing/2014/main" id="{F9CA14BB-2943-45BC-8FEE-A18AC2912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6" y="3724276"/>
            <a:ext cx="26955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696B53F-3892-48DD-80A5-782081338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111125"/>
            <a:ext cx="3403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、选举权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B58B74-B09F-4417-BE42-558A5EA1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4" y="817564"/>
            <a:ext cx="82581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世纪末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世纪初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，西方资本主义国家的妇女开始获得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选举权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世纪六七十年代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，随着妇女解放运动的发展，</a:t>
            </a:r>
            <a:r>
              <a:rPr lang="zh-CN" altLang="zh-CN" sz="36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欧美发达国家妇女的独立意识增强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。她们成立团体，举行各种抗议和示威活动，</a:t>
            </a:r>
            <a:r>
              <a:rPr lang="zh-CN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反对性别歧视，争取平等权利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7412" name="Picture 2" descr="https://i02picsos.sogoucdn.com/ad1783ed082430d1">
            <a:extLst>
              <a:ext uri="{FF2B5EF4-FFF2-40B4-BE49-F238E27FC236}">
                <a16:creationId xmlns:a16="http://schemas.microsoft.com/office/drawing/2014/main" id="{FA7FCF7B-FBE3-4C73-80F1-DEED1AE40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321175"/>
            <a:ext cx="362585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p0.so.qhmsg.com/bdr/_240_/t01cdaf2257bfb43dcf.jpg">
            <a:extLst>
              <a:ext uri="{FF2B5EF4-FFF2-40B4-BE49-F238E27FC236}">
                <a16:creationId xmlns:a16="http://schemas.microsoft.com/office/drawing/2014/main" id="{C31BBA9D-482C-40E7-BED1-92CBC404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4352926"/>
            <a:ext cx="27511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5">
            <a:extLst>
              <a:ext uri="{FF2B5EF4-FFF2-40B4-BE49-F238E27FC236}">
                <a16:creationId xmlns:a16="http://schemas.microsoft.com/office/drawing/2014/main" id="{98883AA9-6C17-4C84-9AC5-CDC8ADA12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266701"/>
            <a:ext cx="8204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不少国家制定了专门法规，以保障妇女的权利，妇女的地位有了明显的提高。</a:t>
            </a:r>
            <a:r>
              <a:rPr lang="zh-CN" altLang="zh-CN" sz="36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今天，全世界绝大多数的国家和地区的妇女都有了选举权</a:t>
            </a:r>
            <a:r>
              <a:rPr lang="zh-CN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</a:p>
        </p:txBody>
      </p:sp>
      <p:pic>
        <p:nvPicPr>
          <p:cNvPr id="18435" name="图片 6" descr="C:\Users\sxh\AppData\Roaming\Tencent\Users\181070200\QQ\WinTemp\RichOle\I~$S$54(OJ)~Q}5YVVCSXU2.png">
            <a:extLst>
              <a:ext uri="{FF2B5EF4-FFF2-40B4-BE49-F238E27FC236}">
                <a16:creationId xmlns:a16="http://schemas.microsoft.com/office/drawing/2014/main" id="{AEAC917F-CD02-4DA4-B69C-AECDB58D44E5}"/>
              </a:ext>
            </a:extLst>
          </p:cNvPr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4405" r="5363" b="13216"/>
          <a:stretch>
            <a:fillRect/>
          </a:stretch>
        </p:blipFill>
        <p:spPr bwMode="auto">
          <a:xfrm>
            <a:off x="5033963" y="2811464"/>
            <a:ext cx="5084762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3">
            <a:extLst>
              <a:ext uri="{FF2B5EF4-FFF2-40B4-BE49-F238E27FC236}">
                <a16:creationId xmlns:a16="http://schemas.microsoft.com/office/drawing/2014/main" id="{DD2146BA-BB4C-46E5-8235-88C0CF03B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1" y="6146801"/>
            <a:ext cx="50720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/>
              <a:t>1995年在北京召开的第四次世界妇女大会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719E304-DC6B-4AC1-A79E-21C01FCD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2908300"/>
            <a:ext cx="2997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400"/>
              <a:t>相关史事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2B5D0D-09C0-4D1D-A2AD-2A1B96C28C5D}"/>
              </a:ext>
            </a:extLst>
          </p:cNvPr>
          <p:cNvSpPr txBox="1"/>
          <p:nvPr/>
        </p:nvSpPr>
        <p:spPr>
          <a:xfrm>
            <a:off x="1809751" y="3676650"/>
            <a:ext cx="3224213" cy="23066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noProof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阅读相关史事，联合国对提高妇女地位做了哪些努力？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4C8F8B57-B848-40BA-AE64-A7DAE726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219076"/>
            <a:ext cx="3402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sz="4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、就业权</a:t>
            </a:r>
          </a:p>
        </p:txBody>
      </p:sp>
      <p:pic>
        <p:nvPicPr>
          <p:cNvPr id="19459" name="Picture 2" descr="https://ss0.baidu.com/6ONWsjip0QIZ8tyhnq/it/u=46908819,2531626998&amp;fm=173&amp;s=5EE82DC763A338B15ABD1513030010C0&amp;w=506&amp;h=309&amp;img.JPEG">
            <a:extLst>
              <a:ext uri="{FF2B5EF4-FFF2-40B4-BE49-F238E27FC236}">
                <a16:creationId xmlns:a16="http://schemas.microsoft.com/office/drawing/2014/main" id="{BED68CEB-9010-4185-9026-3B73F8BB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4" y="3821114"/>
            <a:ext cx="308292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FC60BAA9-C64B-436D-9310-367180A48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8" y="4156075"/>
            <a:ext cx="536575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/>
              <a:t>妇女地位最高的，公认是</a:t>
            </a:r>
            <a:r>
              <a:rPr lang="zh-CN" altLang="en-US" sz="3600" b="1">
                <a:solidFill>
                  <a:srgbClr val="FF0000"/>
                </a:solidFill>
              </a:rPr>
              <a:t>芬兰</a:t>
            </a:r>
            <a:r>
              <a:rPr lang="zh-CN" altLang="en-US" sz="3600" b="1"/>
              <a:t>。这个国家妇女地位极高，政府的</a:t>
            </a:r>
            <a:r>
              <a:rPr lang="en-US" altLang="zh-CN" sz="3600" b="1"/>
              <a:t>20</a:t>
            </a:r>
            <a:r>
              <a:rPr lang="zh-CN" altLang="en-US" sz="3600" b="1"/>
              <a:t>位部长中一度有</a:t>
            </a:r>
            <a:r>
              <a:rPr lang="en-US" altLang="zh-CN" sz="3600" b="1"/>
              <a:t>12</a:t>
            </a:r>
            <a:r>
              <a:rPr lang="zh-CN" altLang="en-US" sz="3600" b="1"/>
              <a:t>位是女部长。</a:t>
            </a:r>
          </a:p>
        </p:txBody>
      </p:sp>
      <p:pic>
        <p:nvPicPr>
          <p:cNvPr id="19461" name="Picture 4" descr="https://gss3.bdstatic.com/7Po3dSag_xI4khGkpoWK1HF6hhy/baike/w%3D268%3Bg%3D0/sign=edea5829ad0f4bfb8cd099523b741fcd/2fdda3cc7cd98d106e013b87283fb80e7aec90aa.jpg">
            <a:extLst>
              <a:ext uri="{FF2B5EF4-FFF2-40B4-BE49-F238E27FC236}">
                <a16:creationId xmlns:a16="http://schemas.microsoft.com/office/drawing/2014/main" id="{17148D73-3C1C-4183-B660-920C734E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1533525"/>
            <a:ext cx="2520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496F02B-756E-46C4-92FB-01E66CF35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1325564"/>
            <a:ext cx="476885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随着受教育程度的提升，越来越多妇女摆脱家庭束缚，参加社会工作，涌现出不少杰出的女性。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207B138-DE6E-488C-9942-D10C70617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1" y="358775"/>
            <a:ext cx="21129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/>
              <a:t>2006</a:t>
            </a:r>
            <a:r>
              <a:rPr lang="zh-CN" altLang="en-US" sz="1800" b="1"/>
              <a:t>年</a:t>
            </a:r>
            <a:r>
              <a:rPr lang="en-US" altLang="zh-CN" sz="1800" b="1"/>
              <a:t>1</a:t>
            </a:r>
            <a:r>
              <a:rPr lang="zh-CN" altLang="en-US" sz="1800" b="1"/>
              <a:t>月</a:t>
            </a:r>
            <a:r>
              <a:rPr lang="en-US" altLang="zh-CN" sz="1800" b="1"/>
              <a:t>15</a:t>
            </a:r>
            <a:r>
              <a:rPr lang="zh-CN" altLang="en-US" sz="1800" b="1"/>
              <a:t>日，米歇尔</a:t>
            </a:r>
            <a:r>
              <a:rPr lang="en-US" altLang="zh-CN" sz="1800" b="1"/>
              <a:t>·</a:t>
            </a:r>
            <a:r>
              <a:rPr lang="zh-CN" altLang="en-US" sz="1800" b="1"/>
              <a:t>巴切莱特当选为智利历史上第一位女总统，也是南美历史上第一位民选女总统。智利时间</a:t>
            </a:r>
            <a:r>
              <a:rPr lang="en-US" altLang="zh-CN" sz="1800" b="1"/>
              <a:t>2013</a:t>
            </a:r>
            <a:r>
              <a:rPr lang="zh-CN" altLang="en-US" sz="1800" b="1"/>
              <a:t>年</a:t>
            </a:r>
            <a:r>
              <a:rPr lang="en-US" altLang="zh-CN" sz="1800" b="1"/>
              <a:t>12</a:t>
            </a:r>
            <a:r>
              <a:rPr lang="zh-CN" altLang="en-US" sz="1800" b="1"/>
              <a:t>月，她再次当选智利总统。</a:t>
            </a:r>
          </a:p>
        </p:txBody>
      </p:sp>
      <p:pic>
        <p:nvPicPr>
          <p:cNvPr id="9" name="Picture 8" descr="http://www.people.com.cn/mediafile/pic/20151125/41/13862141838267451617.jpg">
            <a:extLst>
              <a:ext uri="{FF2B5EF4-FFF2-40B4-BE49-F238E27FC236}">
                <a16:creationId xmlns:a16="http://schemas.microsoft.com/office/drawing/2014/main" id="{B40E68D8-6D43-4377-BF64-6B3FC055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6" y="358776"/>
            <a:ext cx="24288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people.com.cn/mediafile/pic/20151125/40/929251301645634728.jpg">
            <a:extLst>
              <a:ext uri="{FF2B5EF4-FFF2-40B4-BE49-F238E27FC236}">
                <a16:creationId xmlns:a16="http://schemas.microsoft.com/office/drawing/2014/main" id="{209BE23B-1977-4CCB-8CE5-9FF48A83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219076"/>
            <a:ext cx="35814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6">
            <a:extLst>
              <a:ext uri="{FF2B5EF4-FFF2-40B4-BE49-F238E27FC236}">
                <a16:creationId xmlns:a16="http://schemas.microsoft.com/office/drawing/2014/main" id="{21EADE38-6303-4D7B-ABB5-30B28633A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25" y="2667001"/>
            <a:ext cx="3492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宋体" panose="02010600030101010101" pitchFamily="2" charset="-122"/>
              </a:rPr>
              <a:t>2015</a:t>
            </a:r>
            <a:r>
              <a:rPr lang="zh-CN" altLang="en-US" sz="1800" b="1">
                <a:latin typeface="宋体" panose="02010600030101010101" pitchFamily="2" charset="-122"/>
              </a:rPr>
              <a:t>年</a:t>
            </a:r>
            <a:r>
              <a:rPr lang="en-US" altLang="zh-CN" sz="1800" b="1">
                <a:latin typeface="宋体" panose="02010600030101010101" pitchFamily="2" charset="-122"/>
              </a:rPr>
              <a:t>11</a:t>
            </a:r>
            <a:r>
              <a:rPr lang="zh-CN" altLang="en-US" sz="1800" b="1">
                <a:latin typeface="宋体" panose="02010600030101010101" pitchFamily="2" charset="-122"/>
              </a:rPr>
              <a:t>月</a:t>
            </a:r>
            <a:r>
              <a:rPr lang="en-US" altLang="zh-CN" sz="1800" b="1">
                <a:latin typeface="宋体" panose="02010600030101010101" pitchFamily="2" charset="-122"/>
              </a:rPr>
              <a:t>18</a:t>
            </a:r>
            <a:r>
              <a:rPr lang="zh-CN" altLang="en-US" sz="1800" b="1">
                <a:latin typeface="宋体" panose="02010600030101010101" pitchFamily="2" charset="-122"/>
              </a:rPr>
              <a:t>日，阿迈勒</a:t>
            </a:r>
            <a:r>
              <a:rPr lang="en-US" altLang="zh-CN" sz="1800" b="1">
                <a:latin typeface="宋体" panose="02010600030101010101" pitchFamily="2" charset="-122"/>
              </a:rPr>
              <a:t>·</a:t>
            </a:r>
            <a:r>
              <a:rPr lang="zh-CN" altLang="en-US" sz="1800" b="1">
                <a:latin typeface="宋体" panose="02010600030101010101" pitchFamily="2" charset="-122"/>
              </a:rPr>
              <a:t>古拜希当选为阿联酋历史上首位女性联邦国民议会议长。</a:t>
            </a:r>
          </a:p>
        </p:txBody>
      </p:sp>
      <p:sp>
        <p:nvSpPr>
          <p:cNvPr id="20486" name="TextBox 12">
            <a:extLst>
              <a:ext uri="{FF2B5EF4-FFF2-40B4-BE49-F238E27FC236}">
                <a16:creationId xmlns:a16="http://schemas.microsoft.com/office/drawing/2014/main" id="{37DA7983-1AD9-498E-9D99-BD72551D3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025525"/>
            <a:ext cx="695325" cy="5016500"/>
          </a:xfrm>
          <a:prstGeom prst="rect">
            <a:avLst/>
          </a:prstGeom>
          <a:solidFill>
            <a:srgbClr val="9EFA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>
                <a:latin typeface="Calibri" panose="020F0502020204030204" pitchFamily="34" charset="0"/>
              </a:rPr>
              <a:t>活跃在政坛的女性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3C9A267-07CA-4B1A-B236-C0374CFB0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9" y="3130550"/>
            <a:ext cx="3400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2">
            <a:extLst>
              <a:ext uri="{FF2B5EF4-FFF2-40B4-BE49-F238E27FC236}">
                <a16:creationId xmlns:a16="http://schemas.microsoft.com/office/drawing/2014/main" id="{039A0A35-4AB1-4627-95D8-F182F5B3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4" y="5797551"/>
            <a:ext cx="2713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宋体" panose="02010600030101010101" pitchFamily="2" charset="-122"/>
              </a:rPr>
              <a:t>新西兰</a:t>
            </a:r>
            <a:r>
              <a:rPr lang="en-US" altLang="zh-CN" sz="1800" b="1">
                <a:latin typeface="宋体" panose="02010600030101010101" pitchFamily="2" charset="-122"/>
              </a:rPr>
              <a:t>80</a:t>
            </a:r>
            <a:r>
              <a:rPr lang="zh-CN" altLang="en-US" sz="1800" b="1">
                <a:latin typeface="宋体" panose="02010600030101010101" pitchFamily="2" charset="-122"/>
              </a:rPr>
              <a:t>后女总理阿德恩</a:t>
            </a:r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3873A415-BEF3-4BD5-92B4-05FA5AEF2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5797550"/>
            <a:ext cx="41576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00"/>
                </a:solidFill>
                <a:latin typeface="宋体" panose="02010600030101010101" pitchFamily="2" charset="-122"/>
              </a:rPr>
              <a:t>2018</a:t>
            </a:r>
            <a:r>
              <a:rPr lang="zh-CN" altLang="en-US" sz="1800" b="1">
                <a:solidFill>
                  <a:srgbClr val="000000"/>
                </a:solidFill>
                <a:latin typeface="宋体" panose="02010600030101010101" pitchFamily="2" charset="-122"/>
              </a:rPr>
              <a:t>年</a:t>
            </a:r>
            <a:r>
              <a:rPr lang="en-US" altLang="zh-CN" sz="1800" b="1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1800" b="1">
                <a:solidFill>
                  <a:srgbClr val="000000"/>
                </a:solidFill>
                <a:latin typeface="宋体" panose="02010600030101010101" pitchFamily="2" charset="-122"/>
              </a:rPr>
              <a:t>月</a:t>
            </a:r>
            <a:r>
              <a:rPr lang="en-US" altLang="zh-CN" sz="1800" b="1">
                <a:solidFill>
                  <a:srgbClr val="000000"/>
                </a:solidFill>
                <a:latin typeface="宋体" panose="02010600030101010101" pitchFamily="2" charset="-122"/>
              </a:rPr>
              <a:t>14</a:t>
            </a:r>
            <a:r>
              <a:rPr lang="zh-CN" altLang="en-US" sz="1800" b="1">
                <a:solidFill>
                  <a:srgbClr val="000000"/>
                </a:solidFill>
                <a:latin typeface="宋体" panose="02010600030101010101" pitchFamily="2" charset="-122"/>
              </a:rPr>
              <a:t>日，默克尔第四次被确定为德国总理。</a:t>
            </a:r>
            <a:r>
              <a:rPr lang="en-US" altLang="zh-CN" sz="1800" b="1">
                <a:solidFill>
                  <a:srgbClr val="000000"/>
                </a:solidFill>
                <a:latin typeface="宋体" panose="02010600030101010101" pitchFamily="2" charset="-122"/>
              </a:rPr>
              <a:t>10</a:t>
            </a:r>
            <a:r>
              <a:rPr lang="zh-CN" altLang="en-US" sz="1800" b="1">
                <a:solidFill>
                  <a:srgbClr val="000000"/>
                </a:solidFill>
                <a:latin typeface="宋体" panose="02010600030101010101" pitchFamily="2" charset="-122"/>
              </a:rPr>
              <a:t>月</a:t>
            </a:r>
            <a:r>
              <a:rPr lang="en-US" altLang="zh-CN" sz="1800" b="1">
                <a:solidFill>
                  <a:srgbClr val="000000"/>
                </a:solidFill>
                <a:latin typeface="宋体" panose="02010600030101010101" pitchFamily="2" charset="-122"/>
              </a:rPr>
              <a:t>29</a:t>
            </a:r>
            <a:r>
              <a:rPr lang="zh-CN" altLang="en-US" sz="1800" b="1">
                <a:solidFill>
                  <a:srgbClr val="000000"/>
                </a:solidFill>
                <a:latin typeface="宋体" panose="02010600030101010101" pitchFamily="2" charset="-122"/>
              </a:rPr>
              <a:t>日，默克尔表示，她将于</a:t>
            </a:r>
            <a:r>
              <a:rPr lang="en-US" altLang="zh-CN" sz="1800" b="1">
                <a:solidFill>
                  <a:srgbClr val="000000"/>
                </a:solidFill>
                <a:latin typeface="宋体" panose="02010600030101010101" pitchFamily="2" charset="-122"/>
              </a:rPr>
              <a:t>2021</a:t>
            </a:r>
            <a:r>
              <a:rPr lang="zh-CN" altLang="en-US" sz="1800" b="1">
                <a:solidFill>
                  <a:srgbClr val="000000"/>
                </a:solidFill>
                <a:latin typeface="宋体" panose="02010600030101010101" pitchFamily="2" charset="-122"/>
              </a:rPr>
              <a:t>年卸任总理职务。</a:t>
            </a:r>
          </a:p>
        </p:txBody>
      </p:sp>
      <p:pic>
        <p:nvPicPr>
          <p:cNvPr id="18" name="Picture 10" descr="D:\历史素材照片\默克尔.jpg">
            <a:extLst>
              <a:ext uri="{FF2B5EF4-FFF2-40B4-BE49-F238E27FC236}">
                <a16:creationId xmlns:a16="http://schemas.microsoft.com/office/drawing/2014/main" id="{802A3097-84DA-4FEB-AC8A-9A5D370D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1" y="3590925"/>
            <a:ext cx="3300413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p4.so.qhmsg.com/bdr/_240_/t014706192592adfbf9.jpg">
            <a:extLst>
              <a:ext uri="{FF2B5EF4-FFF2-40B4-BE49-F238E27FC236}">
                <a16:creationId xmlns:a16="http://schemas.microsoft.com/office/drawing/2014/main" id="{E67E73E3-CC2A-4917-8542-370FE2B06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6" y="358776"/>
            <a:ext cx="4352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3">
            <a:extLst>
              <a:ext uri="{FF2B5EF4-FFF2-40B4-BE49-F238E27FC236}">
                <a16:creationId xmlns:a16="http://schemas.microsoft.com/office/drawing/2014/main" id="{65CA8EFC-B6BB-4337-BA06-1EABC202D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4" y="2806700"/>
            <a:ext cx="3887787" cy="5222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latin typeface="Calibri" panose="020F0502020204030204" charset="0"/>
              </a:rPr>
              <a:t>丹麦女首相托宁</a:t>
            </a:r>
            <a:r>
              <a:rPr lang="en-US" altLang="zh-CN" sz="2800" b="1" noProof="1">
                <a:latin typeface="Calibri" panose="020F0502020204030204" charset="0"/>
              </a:rPr>
              <a:t>·</a:t>
            </a:r>
            <a:r>
              <a:rPr lang="zh-CN" altLang="en-US" sz="2800" b="1" noProof="1">
                <a:latin typeface="Calibri" panose="020F0502020204030204" charset="0"/>
              </a:rPr>
              <a:t>施密特</a:t>
            </a:r>
          </a:p>
        </p:txBody>
      </p:sp>
      <p:pic>
        <p:nvPicPr>
          <p:cNvPr id="2" name="Picture 8" descr="http://himg2.huanqiu.com/attachment2010/2016/0901/20160901082800332.jpg">
            <a:extLst>
              <a:ext uri="{FF2B5EF4-FFF2-40B4-BE49-F238E27FC236}">
                <a16:creationId xmlns:a16="http://schemas.microsoft.com/office/drawing/2014/main" id="{500A2229-9DAA-42EC-BBA5-16AEAEE2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1" y="219076"/>
            <a:ext cx="37179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741454BE-326D-4DD2-A701-D6CF1A6B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3128963"/>
            <a:ext cx="3487738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latin typeface="Calibri" panose="020F0502020204030204" charset="0"/>
              </a:rPr>
              <a:t>巴西女总统罗塞夫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6935F67-57FD-454D-B375-0C7BE2D62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1" y="812801"/>
            <a:ext cx="70516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b="1"/>
              <a:t>受</a:t>
            </a:r>
            <a:r>
              <a:rPr lang="zh-CN" altLang="en-US" b="1"/>
              <a:t>历史</a:t>
            </a:r>
            <a:r>
              <a:rPr lang="zh-CN" altLang="zh-CN" b="1"/>
              <a:t>、</a:t>
            </a:r>
            <a:r>
              <a:rPr lang="zh-CN" altLang="en-US" b="1"/>
              <a:t>文化传统</a:t>
            </a:r>
            <a:r>
              <a:rPr lang="zh-CN" altLang="zh-CN" b="1"/>
              <a:t>等诸多因素的影响，妇女在许多方面还没有取得与男性完全平等的权利。</a:t>
            </a:r>
            <a:r>
              <a:rPr lang="en-US" altLang="zh-CN" b="1"/>
              <a:t>1979</a:t>
            </a:r>
            <a:r>
              <a:rPr lang="zh-CN" altLang="en-US" b="1"/>
              <a:t>年，联合国通过了</a:t>
            </a: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</a:rPr>
              <a:t>《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</a:rPr>
              <a:t>消除对妇女一切形式歧视公约</a:t>
            </a: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</a:rPr>
              <a:t>》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</a:rPr>
              <a:t>。</a:t>
            </a:r>
            <a:r>
              <a:rPr lang="zh-CN" altLang="zh-CN" b="1"/>
              <a:t>实现妇女和男性的</a:t>
            </a:r>
            <a:r>
              <a:rPr lang="zh-CN" altLang="zh-CN" b="1">
                <a:solidFill>
                  <a:srgbClr val="C00000"/>
                </a:solidFill>
              </a:rPr>
              <a:t>完全平等</a:t>
            </a:r>
            <a:r>
              <a:rPr lang="zh-CN" altLang="zh-CN" b="1"/>
              <a:t>，还需要人类社会不断努力。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EAA06396-706A-416D-A57B-189300D4D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71613"/>
            <a:ext cx="186690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现实：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EEBC8-C37D-486C-BF6C-E678F486B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3965575"/>
            <a:ext cx="4114800" cy="255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该公约确立规则，保障妇女在政治、法律、工作、教育、医疗服务、商业活动和家庭关系等各方面的权利。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08C7B28-083A-4C9A-A28A-6638210CC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127001"/>
            <a:ext cx="3402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sz="4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、平等权</a:t>
            </a:r>
          </a:p>
        </p:txBody>
      </p:sp>
      <p:pic>
        <p:nvPicPr>
          <p:cNvPr id="22534" name="Picture 2" descr="http://p5.so.qhimgs1.com/bdr/_240_/t0133fed86f2cd228ab.jpg">
            <a:extLst>
              <a:ext uri="{FF2B5EF4-FFF2-40B4-BE49-F238E27FC236}">
                <a16:creationId xmlns:a16="http://schemas.microsoft.com/office/drawing/2014/main" id="{05D53695-2444-43AF-9ABD-C22A6328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6" y="3965576"/>
            <a:ext cx="3751263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E80223C-CE72-4D1E-B7EE-38C273A5C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6" y="312739"/>
            <a:ext cx="8501063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“三八”妇女节的由来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1903年3月8日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美国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芝加哥市的女工为了反对压迫、剥削、和歧视，争取自由平等，举行了大罢工和示威游行。这一斗争得到了美国广大劳动妇女的 支持和热烈响应。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  1910年，一些国家的先进妇女在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丹麦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首都哥本哈根举行第二次国际社会主义者妇女代表大会。大会根据蔡特金 的建议，为了加强世界劳动妇女的团结和支持妇女争取自由平等的斗争，规定每年的3月8日为国际妇女节。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  联合国从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1975年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国际妇女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开始庆祝国际妇女节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，从 此“三八”节就成为全世界劳动妇女为争取和平、争取妇女儿童的权利、争取妇女解放而斗争的伟大节日。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">
            <a:extLst>
              <a:ext uri="{FF2B5EF4-FFF2-40B4-BE49-F238E27FC236}">
                <a16:creationId xmlns:a16="http://schemas.microsoft.com/office/drawing/2014/main" id="{7CB836DB-A0B5-46B8-9D34-C4840BAF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1" y="104776"/>
            <a:ext cx="6410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二、生态与人口问题</a:t>
            </a:r>
          </a:p>
        </p:txBody>
      </p:sp>
      <p:sp>
        <p:nvSpPr>
          <p:cNvPr id="24579" name="文本框 2">
            <a:extLst>
              <a:ext uri="{FF2B5EF4-FFF2-40B4-BE49-F238E27FC236}">
                <a16:creationId xmlns:a16="http://schemas.microsoft.com/office/drawing/2014/main" id="{58AD23AD-6DEE-477D-AB94-FC0229936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1" y="1039813"/>
            <a:ext cx="45450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、生态问题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A68E739-11BD-4E44-B1D7-CFC10B95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2079625"/>
            <a:ext cx="40973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）环境恶化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0831AD-9801-4EE0-B35C-E4A0739E7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3000376"/>
            <a:ext cx="15890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表现：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DA66D75-D7CB-4E37-B6B7-73EE6A741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4" y="3136900"/>
            <a:ext cx="279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工业化的推进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EC4D98-1E9C-4AFC-A96A-102FDD388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522789"/>
            <a:ext cx="2058988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大气污染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化学污染</a:t>
            </a:r>
          </a:p>
        </p:txBody>
      </p:sp>
      <p:pic>
        <p:nvPicPr>
          <p:cNvPr id="24584" name="Picture 8" descr="海洋污染">
            <a:extLst>
              <a:ext uri="{FF2B5EF4-FFF2-40B4-BE49-F238E27FC236}">
                <a16:creationId xmlns:a16="http://schemas.microsoft.com/office/drawing/2014/main" id="{0A0C0354-1F13-48FA-B14C-85D244C9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3348038"/>
            <a:ext cx="2605088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9">
            <a:extLst>
              <a:ext uri="{FF2B5EF4-FFF2-40B4-BE49-F238E27FC236}">
                <a16:creationId xmlns:a16="http://schemas.microsoft.com/office/drawing/2014/main" id="{92879B1C-A909-4509-AF78-DBD953D02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713" y="6165851"/>
            <a:ext cx="1408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ea typeface="永中粗黑"/>
                <a:cs typeface="永中粗黑"/>
              </a:rPr>
              <a:t>海洋污染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D35623D-5A66-409F-AA29-84D3BDABE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6" y="249239"/>
            <a:ext cx="28860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）资源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D452EC9-7BD0-4DA6-83C5-98C0E07D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1" y="1223964"/>
            <a:ext cx="3387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/>
              <a:t>污染和浪费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AB70B3C-0693-4432-85E5-E912795C5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1973264"/>
            <a:ext cx="29972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/>
              <a:t>资源短缺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/>
              <a:t>土地荒漠化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/>
              <a:t>生态失衡</a:t>
            </a:r>
          </a:p>
        </p:txBody>
      </p:sp>
      <p:pic>
        <p:nvPicPr>
          <p:cNvPr id="7" name="Picture 2" descr="http://p0.so.qhimgs1.com/bdr/_240_/t0102c5ef1f59572e54.jpg">
            <a:extLst>
              <a:ext uri="{FF2B5EF4-FFF2-40B4-BE49-F238E27FC236}">
                <a16:creationId xmlns:a16="http://schemas.microsoft.com/office/drawing/2014/main" id="{7AEFEF81-884A-466F-8584-A436FB31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90963"/>
            <a:ext cx="385445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779FB6F1-7CB6-407D-AF4E-4A304ECC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1" y="6270626"/>
            <a:ext cx="28543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Calibri" panose="020F0502020204030204" pitchFamily="34" charset="0"/>
              </a:rPr>
              <a:t>热带雨林消失</a:t>
            </a:r>
          </a:p>
        </p:txBody>
      </p:sp>
      <p:pic>
        <p:nvPicPr>
          <p:cNvPr id="5" name="Picture 10" descr="非洲难民儿童水">
            <a:extLst>
              <a:ext uri="{FF2B5EF4-FFF2-40B4-BE49-F238E27FC236}">
                <a16:creationId xmlns:a16="http://schemas.microsoft.com/office/drawing/2014/main" id="{21CBB5AD-DBF2-4681-ACDE-96C47CDB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9" y="4057650"/>
            <a:ext cx="330517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p0.so.qhimgs1.com/bdr/_240_/t0159021dbe7e88aa44.jpg">
            <a:extLst>
              <a:ext uri="{FF2B5EF4-FFF2-40B4-BE49-F238E27FC236}">
                <a16:creationId xmlns:a16="http://schemas.microsoft.com/office/drawing/2014/main" id="{56365AC0-C6BF-470B-A3A2-FE7B94D24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111250"/>
            <a:ext cx="38623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BACAFF1-8347-430D-B711-0C8842D5A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4" y="4273550"/>
            <a:ext cx="4349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淡水资源短缺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C89D000-3625-43E5-8E0C-A92A511BD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3522663"/>
            <a:ext cx="254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/>
              <a:t>土地荒漠化严重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9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38C10AF-9558-40BA-A639-C9B273EF9E29}"/>
              </a:ext>
            </a:extLst>
          </p:cNvPr>
          <p:cNvCxnSpPr>
            <a:endCxn id="10" idx="3"/>
          </p:cNvCxnSpPr>
          <p:nvPr/>
        </p:nvCxnSpPr>
        <p:spPr>
          <a:xfrm flipH="1" flipV="1">
            <a:off x="4073525" y="5999163"/>
            <a:ext cx="407988" cy="11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>
            <a:extLst>
              <a:ext uri="{FF2B5EF4-FFF2-40B4-BE49-F238E27FC236}">
                <a16:creationId xmlns:a16="http://schemas.microsoft.com/office/drawing/2014/main" id="{CCC33205-4760-4BDD-ABC5-3C56F9E8458A}"/>
              </a:ext>
            </a:extLst>
          </p:cNvPr>
          <p:cNvSpPr/>
          <p:nvPr/>
        </p:nvSpPr>
        <p:spPr>
          <a:xfrm>
            <a:off x="1855788" y="1349376"/>
            <a:ext cx="1879600" cy="6461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noProof="1">
                <a:latin typeface="黑体" panose="02010609060101010101" charset="-122"/>
                <a:ea typeface="黑体" panose="02010609060101010101" charset="-122"/>
              </a:rPr>
              <a:t>大气污染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BDE534D5-696F-43B6-8B25-87ED80077A5F}"/>
              </a:ext>
            </a:extLst>
          </p:cNvPr>
          <p:cNvSpPr/>
          <p:nvPr/>
        </p:nvSpPr>
        <p:spPr>
          <a:xfrm>
            <a:off x="1782763" y="3033713"/>
            <a:ext cx="1878012" cy="647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noProof="1">
                <a:latin typeface="黑体" panose="02010609060101010101" charset="-122"/>
                <a:ea typeface="黑体" panose="02010609060101010101" charset="-122"/>
              </a:rPr>
              <a:t>化学污染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FFD42EF1-5D67-4C18-A064-4E81096FECD0}"/>
              </a:ext>
            </a:extLst>
          </p:cNvPr>
          <p:cNvSpPr/>
          <p:nvPr/>
        </p:nvSpPr>
        <p:spPr>
          <a:xfrm>
            <a:off x="1641475" y="4419601"/>
            <a:ext cx="1879600" cy="6461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noProof="1">
                <a:latin typeface="黑体" panose="02010609060101010101" charset="-122"/>
                <a:ea typeface="黑体" panose="02010609060101010101" charset="-122"/>
              </a:rPr>
              <a:t>资源短缺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1E5813C6-61A3-484B-BEF7-BE0A1ACE4983}"/>
              </a:ext>
            </a:extLst>
          </p:cNvPr>
          <p:cNvSpPr/>
          <p:nvPr/>
        </p:nvSpPr>
        <p:spPr>
          <a:xfrm>
            <a:off x="1716089" y="5675313"/>
            <a:ext cx="2357437" cy="646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noProof="1">
                <a:latin typeface="黑体" panose="02010609060101010101" charset="-122"/>
                <a:ea typeface="黑体" panose="02010609060101010101" charset="-122"/>
              </a:rPr>
              <a:t>土地荒漠化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25B0609-2D1F-4785-8FD4-97FBF0F67B55}"/>
              </a:ext>
            </a:extLst>
          </p:cNvPr>
          <p:cNvSpPr/>
          <p:nvPr/>
        </p:nvSpPr>
        <p:spPr>
          <a:xfrm>
            <a:off x="4481514" y="5240339"/>
            <a:ext cx="6116637" cy="13630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latin typeface="黑体" panose="02010609060101010101" charset="-122"/>
                <a:ea typeface="黑体" panose="02010609060101010101" charset="-122"/>
              </a:rPr>
              <a:t>在干旱和半干旱地区，土地荒漠化越来越严重。对森林资源的乱砍滥伐，导致热带雨林大片消失，直接影响到全球的生态平衡。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514550D-5CE3-414C-BC74-CEB1FBC7C4CE}"/>
              </a:ext>
            </a:extLst>
          </p:cNvPr>
          <p:cNvCxnSpPr>
            <a:endCxn id="10" idx="3"/>
          </p:cNvCxnSpPr>
          <p:nvPr/>
        </p:nvCxnSpPr>
        <p:spPr>
          <a:xfrm flipH="1" flipV="1">
            <a:off x="3790951" y="1628776"/>
            <a:ext cx="328613" cy="492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8334827-57D4-4BF0-B139-6D8107BC719A}"/>
              </a:ext>
            </a:extLst>
          </p:cNvPr>
          <p:cNvCxnSpPr>
            <a:endCxn id="10" idx="3"/>
          </p:cNvCxnSpPr>
          <p:nvPr/>
        </p:nvCxnSpPr>
        <p:spPr>
          <a:xfrm flipH="1">
            <a:off x="3648076" y="3559176"/>
            <a:ext cx="569913" cy="285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72357CD-ED67-4849-A9C3-ADC3207A9889}"/>
              </a:ext>
            </a:extLst>
          </p:cNvPr>
          <p:cNvCxnSpPr>
            <a:endCxn id="9" idx="3"/>
          </p:cNvCxnSpPr>
          <p:nvPr/>
        </p:nvCxnSpPr>
        <p:spPr>
          <a:xfrm flipH="1">
            <a:off x="3521075" y="4725988"/>
            <a:ext cx="552450" cy="174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>
            <a:extLst>
              <a:ext uri="{FF2B5EF4-FFF2-40B4-BE49-F238E27FC236}">
                <a16:creationId xmlns:a16="http://schemas.microsoft.com/office/drawing/2014/main" id="{A0783937-9B19-41E3-AEEC-6DF6CDF16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9" y="192089"/>
            <a:ext cx="1008609" cy="6047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表现</a:t>
            </a:r>
          </a:p>
        </p:txBody>
      </p:sp>
      <p:sp>
        <p:nvSpPr>
          <p:cNvPr id="20" name="矩形 3">
            <a:extLst>
              <a:ext uri="{FF2B5EF4-FFF2-40B4-BE49-F238E27FC236}">
                <a16:creationId xmlns:a16="http://schemas.microsoft.com/office/drawing/2014/main" id="{DC8F736C-3068-4A3A-ABCB-94A949577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6" y="192089"/>
            <a:ext cx="1008609" cy="6047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原因</a:t>
            </a:r>
          </a:p>
        </p:txBody>
      </p:sp>
      <p:pic>
        <p:nvPicPr>
          <p:cNvPr id="26637" name="图片 4" descr="t019153000fa0087a1b">
            <a:extLst>
              <a:ext uri="{FF2B5EF4-FFF2-40B4-BE49-F238E27FC236}">
                <a16:creationId xmlns:a16="http://schemas.microsoft.com/office/drawing/2014/main" id="{911A1EAA-99A8-49A0-8472-CE876ED6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/>
          <a:stretch>
            <a:fillRect/>
          </a:stretch>
        </p:blipFill>
        <p:spPr bwMode="auto">
          <a:xfrm>
            <a:off x="8405813" y="106364"/>
            <a:ext cx="20701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图片 1" descr="1d2427b0">
            <a:extLst>
              <a:ext uri="{FF2B5EF4-FFF2-40B4-BE49-F238E27FC236}">
                <a16:creationId xmlns:a16="http://schemas.microsoft.com/office/drawing/2014/main" id="{60266979-106B-44A1-B386-FFDA226F3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50" b="4893"/>
          <a:stretch>
            <a:fillRect/>
          </a:stretch>
        </p:blipFill>
        <p:spPr bwMode="auto">
          <a:xfrm>
            <a:off x="8189913" y="2557463"/>
            <a:ext cx="2286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99544D0-43FC-48FF-9C50-AE3D649F6955}"/>
              </a:ext>
            </a:extLst>
          </p:cNvPr>
          <p:cNvSpPr/>
          <p:nvPr/>
        </p:nvSpPr>
        <p:spPr>
          <a:xfrm>
            <a:off x="4127500" y="1000126"/>
            <a:ext cx="6076950" cy="13630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latin typeface="黑体" panose="02010609060101010101" charset="-122"/>
                <a:ea typeface="黑体" panose="02010609060101010101" charset="-122"/>
              </a:rPr>
              <a:t>人类使用煤炭、石油等矿物燃料，排放了大量的二氧化碳，产生了温室效应，导致全球气候变暖、冰川融 化、海平面上升。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09BE21B-F75D-4F50-8A44-B92CA66C6E63}"/>
              </a:ext>
            </a:extLst>
          </p:cNvPr>
          <p:cNvSpPr/>
          <p:nvPr/>
        </p:nvSpPr>
        <p:spPr>
          <a:xfrm>
            <a:off x="4217988" y="2719389"/>
            <a:ext cx="6076950" cy="13630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latin typeface="黑体" panose="02010609060101010101" charset="-122"/>
                <a:ea typeface="黑体" panose="02010609060101010101" charset="-122"/>
              </a:rPr>
              <a:t>大气中的 臭氧层可以吸收太阳紫外线 ，保护地球生命，但化学污染破坏了臭氧层，直接威胁到人类的生存。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70EB478-E46E-4AA9-8979-9C80C7B233E6}"/>
              </a:ext>
            </a:extLst>
          </p:cNvPr>
          <p:cNvSpPr/>
          <p:nvPr/>
        </p:nvSpPr>
        <p:spPr>
          <a:xfrm>
            <a:off x="4119563" y="4419601"/>
            <a:ext cx="6356350" cy="4766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latin typeface="黑体" panose="02010609060101010101" charset="-122"/>
                <a:ea typeface="黑体" panose="02010609060101010101" charset="-122"/>
              </a:rPr>
              <a:t>污染和浪费也使有限的淡水资源面临短缺危机。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4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>
            <a:extLst>
              <a:ext uri="{FF2B5EF4-FFF2-40B4-BE49-F238E27FC236}">
                <a16:creationId xmlns:a16="http://schemas.microsoft.com/office/drawing/2014/main" id="{46CBCEFC-AFE1-4DA8-9943-541AABB86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3864" y="131764"/>
            <a:ext cx="8980487" cy="846137"/>
          </a:xfrm>
        </p:spPr>
        <p:txBody>
          <a:bodyPr/>
          <a:lstStyle/>
          <a:p>
            <a:pPr algn="l" eaLnBrk="1" hangingPunct="1"/>
            <a:r>
              <a:rPr lang="zh-CN" altLang="en-US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一、计算机网络与现代社会生活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5242BE-47C5-439A-8E39-11C07F8912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1" y="977900"/>
            <a:ext cx="6067425" cy="749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、计算机的发展史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5A09CBE-9392-4F63-BEB6-D2A6FEA2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180" y="1941831"/>
            <a:ext cx="3787775" cy="3855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p3.so.qhimgs1.com/bdr/_240_/t01972a7442fd0599e3.jpg">
            <a:extLst>
              <a:ext uri="{FF2B5EF4-FFF2-40B4-BE49-F238E27FC236}">
                <a16:creationId xmlns:a16="http://schemas.microsoft.com/office/drawing/2014/main" id="{A75584D2-CE10-4E9F-ADF1-09DE598E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r="8537" b="81"/>
          <a:stretch>
            <a:fillRect/>
          </a:stretch>
        </p:blipFill>
        <p:spPr bwMode="auto">
          <a:xfrm>
            <a:off x="5481639" y="1979613"/>
            <a:ext cx="47450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33A6823-E5B0-4623-B5D9-B2BB6BD4C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5797551"/>
            <a:ext cx="54673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1946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日世界上第一台电子计算机在美国宾夕法尼亚大学诞生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">
            <a:extLst>
              <a:ext uri="{FF2B5EF4-FFF2-40B4-BE49-F238E27FC236}">
                <a16:creationId xmlns:a16="http://schemas.microsoft.com/office/drawing/2014/main" id="{8CE7BAB5-366F-4E8A-A80B-9933DA57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6" y="157163"/>
            <a:ext cx="35607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、人口问题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E6E8D24-BB6E-4F39-B62C-387DBA98642B}"/>
              </a:ext>
            </a:extLst>
          </p:cNvPr>
          <p:cNvSpPr/>
          <p:nvPr/>
        </p:nvSpPr>
        <p:spPr>
          <a:xfrm>
            <a:off x="2192339" y="1120775"/>
            <a:ext cx="7807325" cy="255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人口增长过快</a:t>
            </a:r>
            <a:r>
              <a:rPr lang="zh-CN" altLang="en-US" sz="4000" noProof="1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是人类社会面临的另一个严重问题。联合国把每年的</a:t>
            </a:r>
            <a:r>
              <a:rPr lang="zh-CN" altLang="en-US" sz="40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7月11日</a:t>
            </a:r>
            <a:r>
              <a:rPr lang="zh-CN" altLang="en-US" sz="4000" noProof="1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定为</a:t>
            </a:r>
            <a:r>
              <a:rPr lang="zh-CN" altLang="en-US" sz="4000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世界人口日</a:t>
            </a:r>
            <a:r>
              <a:rPr lang="zh-CN" altLang="en-US" sz="4000" noProof="1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，以提高人们对人口问题的重视。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B39618-5C39-4B6E-B221-D4B9C5CBED44}"/>
              </a:ext>
            </a:extLst>
          </p:cNvPr>
          <p:cNvSpPr txBox="1"/>
          <p:nvPr/>
        </p:nvSpPr>
        <p:spPr>
          <a:xfrm>
            <a:off x="2192338" y="3924300"/>
            <a:ext cx="7950200" cy="230663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1950年，世界人口为25亿。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1987年7月11日，地球人口突破50亿。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2011年，全球人口达到70亿。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2050年世界人口将突破90亿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人口问题">
            <a:extLst>
              <a:ext uri="{FF2B5EF4-FFF2-40B4-BE49-F238E27FC236}">
                <a16:creationId xmlns:a16="http://schemas.microsoft.com/office/drawing/2014/main" id="{8B19B78A-D55C-41AC-ACD1-AA852E4E7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869950"/>
            <a:ext cx="535305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9340" descr="未标题-1">
            <a:extLst>
              <a:ext uri="{FF2B5EF4-FFF2-40B4-BE49-F238E27FC236}">
                <a16:creationId xmlns:a16="http://schemas.microsoft.com/office/drawing/2014/main" id="{E7688D53-5DFD-491A-9314-1FD612D3A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6" y="3644901"/>
            <a:ext cx="324167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DAF16FDA-9ED6-48BF-861B-AA62B1D9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6"/>
          <a:stretch>
            <a:fillRect/>
          </a:stretch>
        </p:blipFill>
        <p:spPr bwMode="auto">
          <a:xfrm>
            <a:off x="7445375" y="765176"/>
            <a:ext cx="30797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6">
            <a:extLst>
              <a:ext uri="{FF2B5EF4-FFF2-40B4-BE49-F238E27FC236}">
                <a16:creationId xmlns:a16="http://schemas.microsoft.com/office/drawing/2014/main" id="{9D907D0A-E014-40A3-967A-B62FA972D6B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41476" y="266701"/>
            <a:ext cx="88487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zh-CN" sz="5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人口增长过快带来哪些问题？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F07B303-5D61-4BFE-A781-ACA555798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1287464"/>
            <a:ext cx="726122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D0D0D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600" b="1">
                <a:solidFill>
                  <a:srgbClr val="0D0D0D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600" b="1">
                <a:solidFill>
                  <a:srgbClr val="0D0D0D"/>
                </a:solidFill>
                <a:latin typeface="宋体" panose="02010600030101010101" pitchFamily="2" charset="-122"/>
              </a:rPr>
              <a:t>）环境压力，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粮食</a:t>
            </a:r>
            <a:r>
              <a:rPr lang="zh-CN" altLang="en-US" sz="3600" b="1">
                <a:solidFill>
                  <a:srgbClr val="0D0D0D"/>
                </a:solidFill>
                <a:latin typeface="宋体" panose="02010600030101010101" pitchFamily="2" charset="-122"/>
              </a:rPr>
              <a:t>问题尖锐；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D0D0D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600" b="1">
                <a:solidFill>
                  <a:srgbClr val="0D0D0D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600" b="1">
                <a:solidFill>
                  <a:srgbClr val="0D0D0D"/>
                </a:solidFill>
                <a:latin typeface="宋体" panose="02010600030101010101" pitchFamily="2" charset="-122"/>
              </a:rPr>
              <a:t>）面临新挑战</a:t>
            </a:r>
            <a:r>
              <a:rPr lang="zh-CN" altLang="en-US" b="1">
                <a:solidFill>
                  <a:srgbClr val="0D0D0D"/>
                </a:solidFill>
                <a:latin typeface="宋体" panose="02010600030101010101" pitchFamily="2" charset="-122"/>
              </a:rPr>
              <a:t>（教育、就业、住房、社会保障等）</a:t>
            </a:r>
            <a:endParaRPr lang="zh-CN" altLang="en-US" sz="3600" b="1">
              <a:solidFill>
                <a:srgbClr val="0D0D0D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D0D0D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600" b="1">
                <a:solidFill>
                  <a:srgbClr val="0D0D0D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3600" b="1">
                <a:solidFill>
                  <a:srgbClr val="0D0D0D"/>
                </a:solidFill>
                <a:latin typeface="宋体" panose="02010600030101010101" pitchFamily="2" charset="-122"/>
              </a:rPr>
              <a:t>）各国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生存质量</a:t>
            </a:r>
            <a:r>
              <a:rPr lang="zh-CN" altLang="en-US" sz="3600" b="1">
                <a:solidFill>
                  <a:srgbClr val="0D0D0D"/>
                </a:solidFill>
                <a:latin typeface="宋体" panose="02010600030101010101" pitchFamily="2" charset="-122"/>
              </a:rPr>
              <a:t>的差距。</a:t>
            </a:r>
          </a:p>
        </p:txBody>
      </p:sp>
      <p:pic>
        <p:nvPicPr>
          <p:cNvPr id="29700" name="Picture 2" descr="https://i03picsos.sogoucdn.com/4dde3ce8471d34d2">
            <a:extLst>
              <a:ext uri="{FF2B5EF4-FFF2-40B4-BE49-F238E27FC236}">
                <a16:creationId xmlns:a16="http://schemas.microsoft.com/office/drawing/2014/main" id="{689514EE-4204-4702-8077-E25D3D43D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4652963"/>
            <a:ext cx="21574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https://i01picsos.sogoucdn.com/94aeaee1970b4f12">
            <a:extLst>
              <a:ext uri="{FF2B5EF4-FFF2-40B4-BE49-F238E27FC236}">
                <a16:creationId xmlns:a16="http://schemas.microsoft.com/office/drawing/2014/main" id="{0709857B-BD2C-474D-9B2C-318F6AD5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52964"/>
            <a:ext cx="212883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4" descr="s_5723f810d04f253f395f13838754d4ef261551">
            <a:extLst>
              <a:ext uri="{FF2B5EF4-FFF2-40B4-BE49-F238E27FC236}">
                <a16:creationId xmlns:a16="http://schemas.microsoft.com/office/drawing/2014/main" id="{BF3D792B-6FB9-459C-96CF-6702E3E1E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4178301"/>
            <a:ext cx="25003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0964">
            <a:extLst>
              <a:ext uri="{FF2B5EF4-FFF2-40B4-BE49-F238E27FC236}">
                <a16:creationId xmlns:a16="http://schemas.microsoft.com/office/drawing/2014/main" id="{AEB151FF-D737-4318-9AB6-19921761D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898525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ea typeface="黑体" panose="02010609060101010101" pitchFamily="49" charset="-122"/>
              </a:rPr>
              <a:t>交通拥堵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2AC387-A671-4637-B0BB-AF0C236CD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482726"/>
            <a:ext cx="41148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1">
            <a:extLst>
              <a:ext uri="{FF2B5EF4-FFF2-40B4-BE49-F238E27FC236}">
                <a16:creationId xmlns:a16="http://schemas.microsoft.com/office/drawing/2014/main" id="{F2EFDFC4-1442-40C3-8461-6B68B7496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227014"/>
            <a:ext cx="61436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人口增长过快带来的问题：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C57FC42-4162-48ED-BE61-7215E142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82726"/>
            <a:ext cx="407193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40964">
            <a:extLst>
              <a:ext uri="{FF2B5EF4-FFF2-40B4-BE49-F238E27FC236}">
                <a16:creationId xmlns:a16="http://schemas.microsoft.com/office/drawing/2014/main" id="{2CFB9624-8CF7-4260-8654-33B97E74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898525"/>
            <a:ext cx="2506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ea typeface="黑体" panose="02010609060101010101" pitchFamily="49" charset="-122"/>
              </a:rPr>
              <a:t>住房拥挤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ED9BA1-274D-46DB-BFEF-49A91F036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70338"/>
            <a:ext cx="406876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43012">
            <a:extLst>
              <a:ext uri="{FF2B5EF4-FFF2-40B4-BE49-F238E27FC236}">
                <a16:creationId xmlns:a16="http://schemas.microsoft.com/office/drawing/2014/main" id="{E5D8A8B5-E5FE-47DF-BAF4-DA0BD461E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4281488"/>
            <a:ext cx="18700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ea typeface="黑体" panose="02010609060101010101" pitchFamily="49" charset="-122"/>
              </a:rPr>
              <a:t>就业困难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094045-0F6C-4F0B-A830-A2EB7F2D6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6" y="4494214"/>
            <a:ext cx="378936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39940">
            <a:extLst>
              <a:ext uri="{FF2B5EF4-FFF2-40B4-BE49-F238E27FC236}">
                <a16:creationId xmlns:a16="http://schemas.microsoft.com/office/drawing/2014/main" id="{80A528CC-4C5C-470E-9A8B-68E8F7D67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213" y="3970338"/>
            <a:ext cx="20955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ea typeface="黑体" panose="02010609060101010101" pitchFamily="49" charset="-122"/>
              </a:rPr>
              <a:t>饥饿贫穷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" descr="1">
            <a:extLst>
              <a:ext uri="{FF2B5EF4-FFF2-40B4-BE49-F238E27FC236}">
                <a16:creationId xmlns:a16="http://schemas.microsoft.com/office/drawing/2014/main" id="{A5BC78F2-5450-4771-B702-96E2B5E22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3846514"/>
            <a:ext cx="3167062" cy="2814637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Box 3">
            <a:extLst>
              <a:ext uri="{FF2B5EF4-FFF2-40B4-BE49-F238E27FC236}">
                <a16:creationId xmlns:a16="http://schemas.microsoft.com/office/drawing/2014/main" id="{50B6A164-E863-485F-BD14-E6BA04F99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6" y="192088"/>
            <a:ext cx="85709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面对日益严重的生态与人口问题，你有什么好的建议吗？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B73F86E-70A3-4F2C-AAC8-F0E2FA1CE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1822451"/>
            <a:ext cx="5346700" cy="4227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①加强国际合作，共同努力，认真应对；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②保护生态环境，合理利用资源，推行可持续发展战略；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③实行计划生育，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控制人口数量、提高人口素质；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6148">
            <a:extLst>
              <a:ext uri="{FF2B5EF4-FFF2-40B4-BE49-F238E27FC236}">
                <a16:creationId xmlns:a16="http://schemas.microsoft.com/office/drawing/2014/main" id="{6E2DEB19-7779-4953-8815-F4B95C92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13" y="692150"/>
            <a:ext cx="2493962" cy="954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663300"/>
                </a:solidFill>
                <a:latin typeface="宋体" panose="02010600030101010101" pitchFamily="2" charset="-122"/>
              </a:rPr>
              <a:t>计算机网络与现代社会生活</a:t>
            </a:r>
          </a:p>
        </p:txBody>
      </p:sp>
      <p:sp>
        <p:nvSpPr>
          <p:cNvPr id="32771" name="文本框 1">
            <a:extLst>
              <a:ext uri="{FF2B5EF4-FFF2-40B4-BE49-F238E27FC236}">
                <a16:creationId xmlns:a16="http://schemas.microsoft.com/office/drawing/2014/main" id="{A1409DA1-DE7A-455E-B0D1-D9118AED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366714"/>
            <a:ext cx="3759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人类进入“信息时代”</a:t>
            </a:r>
          </a:p>
        </p:txBody>
      </p:sp>
      <p:sp>
        <p:nvSpPr>
          <p:cNvPr id="32772" name="文本框 2">
            <a:extLst>
              <a:ext uri="{FF2B5EF4-FFF2-40B4-BE49-F238E27FC236}">
                <a16:creationId xmlns:a16="http://schemas.microsoft.com/office/drawing/2014/main" id="{0D6D97E0-3D18-4462-BA6E-BF5CA68C1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1" y="889000"/>
            <a:ext cx="3400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拓展人类的生活空间</a:t>
            </a:r>
          </a:p>
        </p:txBody>
      </p:sp>
      <p:sp>
        <p:nvSpPr>
          <p:cNvPr id="32773" name="文本框 3">
            <a:extLst>
              <a:ext uri="{FF2B5EF4-FFF2-40B4-BE49-F238E27FC236}">
                <a16:creationId xmlns:a16="http://schemas.microsoft.com/office/drawing/2014/main" id="{6504E247-C4D6-4365-8912-84E0894A1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1411289"/>
            <a:ext cx="3759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推动了全球经济一体化</a:t>
            </a:r>
          </a:p>
        </p:txBody>
      </p:sp>
      <p:sp>
        <p:nvSpPr>
          <p:cNvPr id="32774" name="文本框 4">
            <a:extLst>
              <a:ext uri="{FF2B5EF4-FFF2-40B4-BE49-F238E27FC236}">
                <a16:creationId xmlns:a16="http://schemas.microsoft.com/office/drawing/2014/main" id="{537EBD50-A81B-4B93-9F7B-C6A6BDD63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1" y="1990725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选举权</a:t>
            </a:r>
          </a:p>
        </p:txBody>
      </p:sp>
      <p:sp>
        <p:nvSpPr>
          <p:cNvPr id="32775" name="文本框 5">
            <a:extLst>
              <a:ext uri="{FF2B5EF4-FFF2-40B4-BE49-F238E27FC236}">
                <a16:creationId xmlns:a16="http://schemas.microsoft.com/office/drawing/2014/main" id="{05D7D1A8-3454-4766-AEC8-2318B138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2903539"/>
            <a:ext cx="1970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就业率增长</a:t>
            </a:r>
          </a:p>
        </p:txBody>
      </p:sp>
      <p:sp>
        <p:nvSpPr>
          <p:cNvPr id="32776" name="文本框 6">
            <a:extLst>
              <a:ext uri="{FF2B5EF4-FFF2-40B4-BE49-F238E27FC236}">
                <a16:creationId xmlns:a16="http://schemas.microsoft.com/office/drawing/2014/main" id="{29DD4F71-E5AB-4D8C-B41D-52F12A2A8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2432051"/>
            <a:ext cx="3278188" cy="582613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rgbClr val="663300"/>
                </a:solidFill>
                <a:latin typeface="宋体" panose="02010600030101010101" pitchFamily="2" charset="-122"/>
              </a:rPr>
              <a:t>妇女地位的提高</a:t>
            </a:r>
          </a:p>
        </p:txBody>
      </p:sp>
      <p:sp>
        <p:nvSpPr>
          <p:cNvPr id="32777" name="文本框 7">
            <a:extLst>
              <a:ext uri="{FF2B5EF4-FFF2-40B4-BE49-F238E27FC236}">
                <a16:creationId xmlns:a16="http://schemas.microsoft.com/office/drawing/2014/main" id="{CF2ACC36-54A2-4176-8F83-81C2CEE43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1" y="4445001"/>
            <a:ext cx="2143125" cy="107632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rgbClr val="663300"/>
                </a:solidFill>
                <a:latin typeface="宋体" panose="02010600030101010101" pitchFamily="2" charset="-122"/>
              </a:rPr>
              <a:t>生态与人口问题</a:t>
            </a:r>
          </a:p>
        </p:txBody>
      </p:sp>
      <p:sp>
        <p:nvSpPr>
          <p:cNvPr id="32778" name="文本框 8">
            <a:extLst>
              <a:ext uri="{FF2B5EF4-FFF2-40B4-BE49-F238E27FC236}">
                <a16:creationId xmlns:a16="http://schemas.microsoft.com/office/drawing/2014/main" id="{11932CD3-A483-4EBF-BB34-562C7BDA0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3922714"/>
            <a:ext cx="1970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生态问题：</a:t>
            </a:r>
          </a:p>
        </p:txBody>
      </p:sp>
      <p:sp>
        <p:nvSpPr>
          <p:cNvPr id="32779" name="文本框 10">
            <a:extLst>
              <a:ext uri="{FF2B5EF4-FFF2-40B4-BE49-F238E27FC236}">
                <a16:creationId xmlns:a16="http://schemas.microsoft.com/office/drawing/2014/main" id="{F87F29C7-462E-465E-93DC-EE6483D32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14" y="5519739"/>
            <a:ext cx="1944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人口问题：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01E97D18-371D-4376-8626-FCE89AA7F8F9}"/>
              </a:ext>
            </a:extLst>
          </p:cNvPr>
          <p:cNvSpPr/>
          <p:nvPr/>
        </p:nvSpPr>
        <p:spPr>
          <a:xfrm>
            <a:off x="1635007" y="1219201"/>
            <a:ext cx="800219" cy="4727575"/>
          </a:xfrm>
          <a:prstGeom prst="rect">
            <a:avLst/>
          </a:prstGeom>
          <a:noFill/>
          <a:ln w="34925"/>
        </p:spPr>
        <p:style>
          <a:lnRef idx="1">
            <a:srgbClr val="333399"/>
          </a:lnRef>
          <a:fillRef idx="2">
            <a:srgbClr val="333399"/>
          </a:fillRef>
          <a:effectRef idx="1">
            <a:srgbClr val="333399"/>
          </a:effectRef>
          <a:fontRef idx="minor">
            <a:srgbClr val="000000"/>
          </a:fontRef>
        </p:style>
        <p:txBody>
          <a:bodyPr vert="eaVert"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663300"/>
                </a:solidFill>
                <a:latin typeface="宋体" panose="02010600030101010101" pitchFamily="2" charset="-122"/>
              </a:rPr>
              <a:t>不断发展的现代社会</a:t>
            </a:r>
          </a:p>
        </p:txBody>
      </p:sp>
      <p:sp>
        <p:nvSpPr>
          <p:cNvPr id="32781" name="文本框 11">
            <a:extLst>
              <a:ext uri="{FF2B5EF4-FFF2-40B4-BE49-F238E27FC236}">
                <a16:creationId xmlns:a16="http://schemas.microsoft.com/office/drawing/2014/main" id="{4B13F932-C123-4F51-9975-BDF61B51A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1" y="5168901"/>
            <a:ext cx="35464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/>
              <a:t>环境压力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/>
              <a:t>粮食问题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/>
              <a:t>教育就业住房社会保障等</a:t>
            </a:r>
          </a:p>
        </p:txBody>
      </p:sp>
      <p:sp>
        <p:nvSpPr>
          <p:cNvPr id="32782" name="文本框 12">
            <a:extLst>
              <a:ext uri="{FF2B5EF4-FFF2-40B4-BE49-F238E27FC236}">
                <a16:creationId xmlns:a16="http://schemas.microsoft.com/office/drawing/2014/main" id="{E51CF85A-C3C8-48F9-8E2F-70A731EBF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6" y="3584576"/>
            <a:ext cx="22320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/>
              <a:t>环境恶化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/>
              <a:t>淡水资源短缺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/>
              <a:t>土地荒漠化等</a:t>
            </a:r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135882CF-AC80-4DFF-988B-CA1FF7F964DB}"/>
              </a:ext>
            </a:extLst>
          </p:cNvPr>
          <p:cNvSpPr/>
          <p:nvPr/>
        </p:nvSpPr>
        <p:spPr>
          <a:xfrm>
            <a:off x="2422525" y="1052514"/>
            <a:ext cx="433388" cy="4321175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67495BA3-009B-455A-9E3B-D96B50606047}"/>
              </a:ext>
            </a:extLst>
          </p:cNvPr>
          <p:cNvSpPr/>
          <p:nvPr/>
        </p:nvSpPr>
        <p:spPr>
          <a:xfrm>
            <a:off x="5160963" y="612776"/>
            <a:ext cx="431800" cy="1114425"/>
          </a:xfrm>
          <a:prstGeom prst="leftBrace">
            <a:avLst>
              <a:gd name="adj1" fmla="val 8333"/>
              <a:gd name="adj2" fmla="val 5125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E25A5597-1267-4607-8A76-3B514EFE94F1}"/>
              </a:ext>
            </a:extLst>
          </p:cNvPr>
          <p:cNvSpPr/>
          <p:nvPr/>
        </p:nvSpPr>
        <p:spPr>
          <a:xfrm>
            <a:off x="6100764" y="2187576"/>
            <a:ext cx="433387" cy="1114425"/>
          </a:xfrm>
          <a:prstGeom prst="leftBrace">
            <a:avLst>
              <a:gd name="adj1" fmla="val 8333"/>
              <a:gd name="adj2" fmla="val 5125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5E228051-37E1-4DE6-98D0-4C36EA9BF4EC}"/>
              </a:ext>
            </a:extLst>
          </p:cNvPr>
          <p:cNvSpPr/>
          <p:nvPr/>
        </p:nvSpPr>
        <p:spPr>
          <a:xfrm>
            <a:off x="4911725" y="4257675"/>
            <a:ext cx="433388" cy="1589088"/>
          </a:xfrm>
          <a:prstGeom prst="leftBrace">
            <a:avLst>
              <a:gd name="adj1" fmla="val 8333"/>
              <a:gd name="adj2" fmla="val 5125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33226BE6-83C9-44E9-B23B-002416FA4B47}"/>
              </a:ext>
            </a:extLst>
          </p:cNvPr>
          <p:cNvSpPr/>
          <p:nvPr/>
        </p:nvSpPr>
        <p:spPr>
          <a:xfrm>
            <a:off x="6858000" y="3667126"/>
            <a:ext cx="431800" cy="1116013"/>
          </a:xfrm>
          <a:prstGeom prst="leftBrace">
            <a:avLst>
              <a:gd name="adj1" fmla="val 8333"/>
              <a:gd name="adj2" fmla="val 5125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3EA9D3AB-5066-4DFD-9C1E-E31CC55D8CF3}"/>
              </a:ext>
            </a:extLst>
          </p:cNvPr>
          <p:cNvSpPr/>
          <p:nvPr/>
        </p:nvSpPr>
        <p:spPr>
          <a:xfrm>
            <a:off x="6805613" y="5251451"/>
            <a:ext cx="431800" cy="1116013"/>
          </a:xfrm>
          <a:prstGeom prst="leftBrace">
            <a:avLst>
              <a:gd name="adj1" fmla="val 8333"/>
              <a:gd name="adj2" fmla="val 5125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页脚占位符 2">
            <a:extLst>
              <a:ext uri="{FF2B5EF4-FFF2-40B4-BE49-F238E27FC236}">
                <a16:creationId xmlns:a16="http://schemas.microsoft.com/office/drawing/2014/main" id="{ACF50867-BEB6-446B-A8E5-87892E538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zh-CN" sz="1400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zh-CN" sz="1400"/>
              <a:t>
</a:t>
            </a:r>
          </a:p>
        </p:txBody>
      </p:sp>
      <p:sp>
        <p:nvSpPr>
          <p:cNvPr id="33796" name="WordArt 3">
            <a:extLst>
              <a:ext uri="{FF2B5EF4-FFF2-40B4-BE49-F238E27FC236}">
                <a16:creationId xmlns:a16="http://schemas.microsoft.com/office/drawing/2014/main" id="{2680D7C3-867F-4F98-B537-D705DF060DE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118587" y="1455939"/>
            <a:ext cx="10244830" cy="44477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二战后世界</a:t>
            </a:r>
            <a:r>
              <a:rPr lang="zh-CN" altLang="en-US" sz="3600" b="1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latin typeface="华文细黑" panose="02010600040101010101" pitchFamily="2" charset="-122"/>
                <a:ea typeface="华文细黑" panose="02010600040101010101" pitchFamily="2" charset="-122"/>
              </a:rPr>
              <a:t>政治经济格局</a:t>
            </a:r>
            <a:r>
              <a:rPr lang="zh-CN" altLang="en-US" sz="3600" b="1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的演变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3" name="文本框 1">
            <a:extLst>
              <a:ext uri="{FF2B5EF4-FFF2-40B4-BE49-F238E27FC236}">
                <a16:creationId xmlns:a16="http://schemas.microsoft.com/office/drawing/2014/main" id="{16B00CE2-E609-4C36-A9F6-C9EF4B6AB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476875"/>
            <a:ext cx="6997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信息时代</a:t>
            </a:r>
            <a:r>
              <a:rPr lang="zh-CN" altLang="en-US" sz="4400" b="1" dirty="0"/>
              <a:t>：  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社会信息化</a:t>
            </a:r>
          </a:p>
        </p:txBody>
      </p:sp>
      <p:sp>
        <p:nvSpPr>
          <p:cNvPr id="34818" name="Rectangle 11">
            <a:extLst>
              <a:ext uri="{FF2B5EF4-FFF2-40B4-BE49-F238E27FC236}">
                <a16:creationId xmlns:a16="http://schemas.microsoft.com/office/drawing/2014/main" id="{4B3B78A6-6232-4E67-BA34-36EF967CC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4188"/>
            <a:ext cx="75565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4800" b="1">
                <a:solidFill>
                  <a:srgbClr val="FF0000"/>
                </a:solidFill>
                <a:ea typeface="黑体" panose="02010609060101010101" pitchFamily="49" charset="-122"/>
              </a:rPr>
              <a:t>战后世界格局</a:t>
            </a:r>
          </a:p>
        </p:txBody>
      </p:sp>
      <p:sp>
        <p:nvSpPr>
          <p:cNvPr id="2060" name="AutoShape 12">
            <a:extLst>
              <a:ext uri="{FF2B5EF4-FFF2-40B4-BE49-F238E27FC236}">
                <a16:creationId xmlns:a16="http://schemas.microsoft.com/office/drawing/2014/main" id="{2272CC8C-88AA-42B3-B389-6A6DB884D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420938"/>
            <a:ext cx="444500" cy="3630612"/>
          </a:xfrm>
          <a:prstGeom prst="leftBrace">
            <a:avLst>
              <a:gd name="adj1" fmla="val 48742"/>
              <a:gd name="adj2" fmla="val 50000"/>
            </a:avLst>
          </a:prstGeom>
          <a:noFill/>
          <a:ln w="412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819AB45D-E20B-4205-A80B-F30F228F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4476751"/>
            <a:ext cx="39608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4800" b="1" dirty="0">
                <a:ea typeface="黑体" panose="02010609060101010101" pitchFamily="49" charset="-122"/>
              </a:rPr>
              <a:t>经济全球化</a:t>
            </a:r>
          </a:p>
        </p:txBody>
      </p:sp>
      <p:sp>
        <p:nvSpPr>
          <p:cNvPr id="34822" name="Rectangle 15">
            <a:extLst>
              <a:ext uri="{FF2B5EF4-FFF2-40B4-BE49-F238E27FC236}">
                <a16:creationId xmlns:a16="http://schemas.microsoft.com/office/drawing/2014/main" id="{A102B396-F1B2-4AA9-A0E2-5AED88A7B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1052513"/>
            <a:ext cx="37449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4800" b="1">
                <a:solidFill>
                  <a:schemeClr val="bg1"/>
                </a:solidFill>
                <a:ea typeface="黑体" panose="02010609060101010101" pitchFamily="49" charset="-122"/>
              </a:rPr>
              <a:t>两极格局</a:t>
            </a:r>
          </a:p>
        </p:txBody>
      </p:sp>
      <p:sp>
        <p:nvSpPr>
          <p:cNvPr id="2064" name="AutoShape 16">
            <a:extLst>
              <a:ext uri="{FF2B5EF4-FFF2-40B4-BE49-F238E27FC236}">
                <a16:creationId xmlns:a16="http://schemas.microsoft.com/office/drawing/2014/main" id="{2FDA0980-0454-4B3C-B6E6-1BAD5F98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1484314"/>
            <a:ext cx="360362" cy="2376487"/>
          </a:xfrm>
          <a:prstGeom prst="leftBrace">
            <a:avLst>
              <a:gd name="adj1" fmla="val 54956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id="{57614AF5-54B5-4280-871B-B8D9B2E6B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1555750"/>
            <a:ext cx="0" cy="18732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4826" name="Picture 19">
            <a:extLst>
              <a:ext uri="{FF2B5EF4-FFF2-40B4-BE49-F238E27FC236}">
                <a16:creationId xmlns:a16="http://schemas.microsoft.com/office/drawing/2014/main" id="{1CE5A2C6-4DA0-4756-AF77-99732EEC902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5084764"/>
            <a:ext cx="1211262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" name="Rectangle 20">
            <a:extLst>
              <a:ext uri="{FF2B5EF4-FFF2-40B4-BE49-F238E27FC236}">
                <a16:creationId xmlns:a16="http://schemas.microsoft.com/office/drawing/2014/main" id="{C9771B77-82BC-40D2-8C5A-435864B4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2349501"/>
            <a:ext cx="43211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4800" b="1" dirty="0">
                <a:ea typeface="黑体" panose="02010609060101010101" pitchFamily="49" charset="-122"/>
              </a:rPr>
              <a:t>政治格局</a:t>
            </a:r>
          </a:p>
        </p:txBody>
      </p:sp>
      <p:sp>
        <p:nvSpPr>
          <p:cNvPr id="2069" name="Rectangle 21">
            <a:extLst>
              <a:ext uri="{FF2B5EF4-FFF2-40B4-BE49-F238E27FC236}">
                <a16:creationId xmlns:a16="http://schemas.microsoft.com/office/drawing/2014/main" id="{C1255B5C-32E6-4A87-9014-F03E6BD7F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468813"/>
            <a:ext cx="33845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4800" b="1" dirty="0">
                <a:ea typeface="黑体" panose="02010609060101010101" pitchFamily="49" charset="-122"/>
              </a:rPr>
              <a:t>经济格局：</a:t>
            </a:r>
          </a:p>
        </p:txBody>
      </p:sp>
      <p:sp>
        <p:nvSpPr>
          <p:cNvPr id="34829" name="Rectangle 22">
            <a:extLst>
              <a:ext uri="{FF2B5EF4-FFF2-40B4-BE49-F238E27FC236}">
                <a16:creationId xmlns:a16="http://schemas.microsoft.com/office/drawing/2014/main" id="{40CCE6E1-9961-438E-8A88-A8164938E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1052513"/>
            <a:ext cx="37449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4800" b="1">
                <a:solidFill>
                  <a:schemeClr val="bg1"/>
                </a:solidFill>
                <a:ea typeface="黑体" panose="02010609060101010101" pitchFamily="49" charset="-122"/>
              </a:rPr>
              <a:t>两极格局</a:t>
            </a:r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464B7FDD-ED58-42A9-B184-43E7524E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3036888"/>
            <a:ext cx="40322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4800" b="1" dirty="0">
                <a:ea typeface="黑体" panose="02010609060101010101" pitchFamily="49" charset="-122"/>
              </a:rPr>
              <a:t>多极化趋势</a:t>
            </a:r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A318859C-4D5A-433D-B19A-B6484BB2E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1052513"/>
            <a:ext cx="37449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4800" b="1" dirty="0">
                <a:ea typeface="黑体" panose="02010609060101010101" pitchFamily="49" charset="-122"/>
              </a:rPr>
              <a:t>两极格局</a:t>
            </a:r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E73F8A60-B0D2-4629-9E07-8A28A5475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77" y="1884363"/>
            <a:ext cx="553998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2400" b="1">
                <a:ea typeface="黑体" panose="02010609060101010101" pitchFamily="49" charset="-122"/>
              </a:rPr>
              <a:t>一超多强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8" grpId="0" animBg="1"/>
      <p:bldP spid="2069" grpId="0" animBg="1"/>
      <p:bldP spid="2071" grpId="0" animBg="1"/>
      <p:bldP spid="2072" grpId="0" animBg="1"/>
      <p:bldP spid="20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8">
            <a:extLst>
              <a:ext uri="{FF2B5EF4-FFF2-40B4-BE49-F238E27FC236}">
                <a16:creationId xmlns:a16="http://schemas.microsoft.com/office/drawing/2014/main" id="{B2BFF220-1A46-435E-8B68-FE1EEE19B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685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35843" name="Rectangle 29">
            <a:extLst>
              <a:ext uri="{FF2B5EF4-FFF2-40B4-BE49-F238E27FC236}">
                <a16:creationId xmlns:a16="http://schemas.microsoft.com/office/drawing/2014/main" id="{88BE6CD1-1D97-41A2-87F7-3D838E15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3132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4000" b="1">
                <a:ea typeface="黑体" panose="02010609060101010101" pitchFamily="49" charset="-122"/>
              </a:rPr>
              <a:t>知识体系</a:t>
            </a:r>
          </a:p>
        </p:txBody>
      </p:sp>
      <p:sp>
        <p:nvSpPr>
          <p:cNvPr id="35844" name="Rectangle 30">
            <a:extLst>
              <a:ext uri="{FF2B5EF4-FFF2-40B4-BE49-F238E27FC236}">
                <a16:creationId xmlns:a16="http://schemas.microsoft.com/office/drawing/2014/main" id="{65D1A6D4-EE71-43B3-93AD-DF7B0A4A8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828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35845" name="Rectangle 31">
            <a:extLst>
              <a:ext uri="{FF2B5EF4-FFF2-40B4-BE49-F238E27FC236}">
                <a16:creationId xmlns:a16="http://schemas.microsoft.com/office/drawing/2014/main" id="{EF719C8D-2FB2-4678-AA1A-B329F207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9812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zh-CN" sz="1800"/>
          </a:p>
        </p:txBody>
      </p:sp>
      <p:sp>
        <p:nvSpPr>
          <p:cNvPr id="35846" name="Rectangle 32">
            <a:extLst>
              <a:ext uri="{FF2B5EF4-FFF2-40B4-BE49-F238E27FC236}">
                <a16:creationId xmlns:a16="http://schemas.microsoft.com/office/drawing/2014/main" id="{A79BC161-A1F8-4760-8106-D8A314819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57338"/>
            <a:ext cx="827088" cy="3028950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4800" b="1">
                <a:solidFill>
                  <a:srgbClr val="0000FF"/>
                </a:solidFill>
                <a:ea typeface="黑体" panose="02010609060101010101" pitchFamily="49" charset="-122"/>
              </a:rPr>
              <a:t>二战结束</a:t>
            </a:r>
          </a:p>
        </p:txBody>
      </p:sp>
      <p:sp>
        <p:nvSpPr>
          <p:cNvPr id="35847" name="Rectangle 33">
            <a:extLst>
              <a:ext uri="{FF2B5EF4-FFF2-40B4-BE49-F238E27FC236}">
                <a16:creationId xmlns:a16="http://schemas.microsoft.com/office/drawing/2014/main" id="{8F75ECB3-E685-4BB8-86B0-6A707085A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836614"/>
            <a:ext cx="1223962" cy="1749425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3600" b="1">
                <a:solidFill>
                  <a:srgbClr val="FF0000"/>
                </a:solidFill>
                <a:ea typeface="华文中宋" panose="02010600040101010101" pitchFamily="2" charset="-122"/>
              </a:rPr>
              <a:t>雅尔塔体系</a:t>
            </a:r>
          </a:p>
        </p:txBody>
      </p:sp>
      <p:sp>
        <p:nvSpPr>
          <p:cNvPr id="35848" name="Rectangle 34">
            <a:extLst>
              <a:ext uri="{FF2B5EF4-FFF2-40B4-BE49-F238E27FC236}">
                <a16:creationId xmlns:a16="http://schemas.microsoft.com/office/drawing/2014/main" id="{203788C8-B20B-4F93-8118-1D8CA2F9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4365625"/>
            <a:ext cx="1081088" cy="2051050"/>
          </a:xfrm>
          <a:prstGeom prst="rect">
            <a:avLst/>
          </a:prstGeom>
          <a:solidFill>
            <a:srgbClr val="008080"/>
          </a:solidFill>
          <a:ln w="9525" algn="ctr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b="1">
                <a:solidFill>
                  <a:schemeClr val="bg1"/>
                </a:solidFill>
                <a:ea typeface="黑体" panose="02010609060101010101" pitchFamily="49" charset="-122"/>
              </a:rPr>
              <a:t>第三次科技革命</a:t>
            </a:r>
          </a:p>
        </p:txBody>
      </p:sp>
      <p:sp>
        <p:nvSpPr>
          <p:cNvPr id="35849" name="Rectangle 35">
            <a:extLst>
              <a:ext uri="{FF2B5EF4-FFF2-40B4-BE49-F238E27FC236}">
                <a16:creationId xmlns:a16="http://schemas.microsoft.com/office/drawing/2014/main" id="{D3D8A2D7-20C1-4092-963A-36F661F0F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3644901"/>
            <a:ext cx="2160587" cy="955675"/>
          </a:xfrm>
          <a:prstGeom prst="rect">
            <a:avLst/>
          </a:prstGeom>
          <a:solidFill>
            <a:srgbClr val="008080"/>
          </a:solidFill>
          <a:ln w="9525" algn="ctr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2800" b="1">
                <a:solidFill>
                  <a:schemeClr val="bg1"/>
                </a:solidFill>
                <a:ea typeface="黑体" panose="02010609060101010101" pitchFamily="49" charset="-122"/>
              </a:rPr>
              <a:t>美国西欧日本经济发展</a:t>
            </a:r>
          </a:p>
        </p:txBody>
      </p:sp>
      <p:sp>
        <p:nvSpPr>
          <p:cNvPr id="35850" name="Rectangle 36">
            <a:extLst>
              <a:ext uri="{FF2B5EF4-FFF2-40B4-BE49-F238E27FC236}">
                <a16:creationId xmlns:a16="http://schemas.microsoft.com/office/drawing/2014/main" id="{F1073EA2-038A-42B6-A228-CEF76179C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6" y="4724401"/>
            <a:ext cx="1439863" cy="9556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ru-RU" sz="2800" b="1">
                <a:solidFill>
                  <a:srgbClr val="FF3300"/>
                </a:solidFill>
                <a:ea typeface="黑体" panose="02010609060101010101" pitchFamily="49" charset="-122"/>
              </a:rPr>
              <a:t>赫鲁晓夫改革</a:t>
            </a:r>
          </a:p>
        </p:txBody>
      </p:sp>
      <p:sp>
        <p:nvSpPr>
          <p:cNvPr id="35851" name="Rectangle 37">
            <a:extLst>
              <a:ext uri="{FF2B5EF4-FFF2-40B4-BE49-F238E27FC236}">
                <a16:creationId xmlns:a16="http://schemas.microsoft.com/office/drawing/2014/main" id="{DA319240-4BFC-47B6-A502-DF3EDB600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5734051"/>
            <a:ext cx="1655762" cy="9556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ru-RU" sz="2800" b="1">
                <a:solidFill>
                  <a:srgbClr val="FF3300"/>
                </a:solidFill>
                <a:ea typeface="黑体" panose="02010609060101010101" pitchFamily="49" charset="-122"/>
              </a:rPr>
              <a:t>戈尔巴乔夫改革</a:t>
            </a:r>
          </a:p>
        </p:txBody>
      </p:sp>
      <p:sp>
        <p:nvSpPr>
          <p:cNvPr id="35852" name="Rectangle 38">
            <a:extLst>
              <a:ext uri="{FF2B5EF4-FFF2-40B4-BE49-F238E27FC236}">
                <a16:creationId xmlns:a16="http://schemas.microsoft.com/office/drawing/2014/main" id="{43497918-69E1-42A6-A331-96193BFE7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836613"/>
            <a:ext cx="647700" cy="2076450"/>
          </a:xfrm>
          <a:prstGeom prst="rect">
            <a:avLst/>
          </a:prstGeom>
          <a:solidFill>
            <a:srgbClr val="000000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ru-RU" sz="3600" b="1">
                <a:solidFill>
                  <a:schemeClr val="bg1"/>
                </a:solidFill>
                <a:ea typeface="黑体" panose="02010609060101010101" pitchFamily="49" charset="-122"/>
              </a:rPr>
              <a:t>两极格局</a:t>
            </a:r>
          </a:p>
        </p:txBody>
      </p:sp>
      <p:sp>
        <p:nvSpPr>
          <p:cNvPr id="35853" name="Line 39">
            <a:extLst>
              <a:ext uri="{FF2B5EF4-FFF2-40B4-BE49-F238E27FC236}">
                <a16:creationId xmlns:a16="http://schemas.microsoft.com/office/drawing/2014/main" id="{4FD14D17-4F64-430C-98ED-D0467D2C4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8" y="1773238"/>
            <a:ext cx="469900" cy="0"/>
          </a:xfrm>
          <a:prstGeom prst="line">
            <a:avLst/>
          </a:prstGeom>
          <a:noFill/>
          <a:ln w="44450" algn="ctr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4" name="Line 40">
            <a:extLst>
              <a:ext uri="{FF2B5EF4-FFF2-40B4-BE49-F238E27FC236}">
                <a16:creationId xmlns:a16="http://schemas.microsoft.com/office/drawing/2014/main" id="{DDC85B59-604B-4BF6-9763-C71EC2C15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5661025"/>
            <a:ext cx="685800" cy="0"/>
          </a:xfrm>
          <a:prstGeom prst="line">
            <a:avLst/>
          </a:prstGeom>
          <a:noFill/>
          <a:ln w="38100" algn="ctr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5" name="Line 41">
            <a:extLst>
              <a:ext uri="{FF2B5EF4-FFF2-40B4-BE49-F238E27FC236}">
                <a16:creationId xmlns:a16="http://schemas.microsoft.com/office/drawing/2014/main" id="{9BD362C2-3F2B-4E24-AE15-B6CA43171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25" y="1773238"/>
            <a:ext cx="685800" cy="0"/>
          </a:xfrm>
          <a:prstGeom prst="line">
            <a:avLst/>
          </a:prstGeom>
          <a:noFill/>
          <a:ln w="3175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6" name="Rectangle 42">
            <a:extLst>
              <a:ext uri="{FF2B5EF4-FFF2-40B4-BE49-F238E27FC236}">
                <a16:creationId xmlns:a16="http://schemas.microsoft.com/office/drawing/2014/main" id="{1D084306-6FF3-43CB-8F47-446FF1B4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1125539"/>
            <a:ext cx="1871662" cy="1582737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ru-RU" sz="3600" b="1">
                <a:solidFill>
                  <a:srgbClr val="0000FF"/>
                </a:solidFill>
                <a:ea typeface="黑体" panose="02010609060101010101" pitchFamily="49" charset="-122"/>
              </a:rPr>
              <a:t>一超多强多极化</a:t>
            </a:r>
          </a:p>
        </p:txBody>
      </p:sp>
      <p:sp>
        <p:nvSpPr>
          <p:cNvPr id="35857" name="Rectangle 43">
            <a:extLst>
              <a:ext uri="{FF2B5EF4-FFF2-40B4-BE49-F238E27FC236}">
                <a16:creationId xmlns:a16="http://schemas.microsoft.com/office/drawing/2014/main" id="{D000C9A8-29FA-4B71-8573-497FF0E45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692151"/>
            <a:ext cx="1368425" cy="10763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ru-RU" b="1">
                <a:ea typeface="华文中宋" panose="02010600040101010101" pitchFamily="2" charset="-122"/>
              </a:rPr>
              <a:t>苏联解体</a:t>
            </a:r>
          </a:p>
        </p:txBody>
      </p:sp>
      <p:sp>
        <p:nvSpPr>
          <p:cNvPr id="35858" name="AutoShape 44">
            <a:extLst>
              <a:ext uri="{FF2B5EF4-FFF2-40B4-BE49-F238E27FC236}">
                <a16:creationId xmlns:a16="http://schemas.microsoft.com/office/drawing/2014/main" id="{4E6A3B0B-554C-4475-9410-965EE929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1196976"/>
            <a:ext cx="288925" cy="4392613"/>
          </a:xfrm>
          <a:prstGeom prst="leftBrace">
            <a:avLst>
              <a:gd name="adj1" fmla="val 126694"/>
              <a:gd name="adj2" fmla="val 50000"/>
            </a:avLst>
          </a:prstGeom>
          <a:noFill/>
          <a:ln w="158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59" name="AutoShape 45">
            <a:extLst>
              <a:ext uri="{FF2B5EF4-FFF2-40B4-BE49-F238E27FC236}">
                <a16:creationId xmlns:a16="http://schemas.microsoft.com/office/drawing/2014/main" id="{22D1E48E-C08B-41FE-A43D-918EBC291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765175"/>
            <a:ext cx="287337" cy="2089150"/>
          </a:xfrm>
          <a:prstGeom prst="leftBrace">
            <a:avLst>
              <a:gd name="adj1" fmla="val 60589"/>
              <a:gd name="adj2" fmla="val 50000"/>
            </a:avLst>
          </a:prstGeom>
          <a:noFill/>
          <a:ln w="317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60" name="Rectangle 46">
            <a:extLst>
              <a:ext uri="{FF2B5EF4-FFF2-40B4-BE49-F238E27FC236}">
                <a16:creationId xmlns:a16="http://schemas.microsoft.com/office/drawing/2014/main" id="{BF172C8F-E16C-423B-8A70-A9155DC3D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765176"/>
            <a:ext cx="1079500" cy="588963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b="1">
                <a:solidFill>
                  <a:srgbClr val="FF0000"/>
                </a:solidFill>
                <a:ea typeface="黑体" panose="02010609060101010101" pitchFamily="49" charset="-122"/>
              </a:rPr>
              <a:t>美国</a:t>
            </a:r>
          </a:p>
        </p:txBody>
      </p:sp>
      <p:sp>
        <p:nvSpPr>
          <p:cNvPr id="35861" name="Rectangle 47">
            <a:extLst>
              <a:ext uri="{FF2B5EF4-FFF2-40B4-BE49-F238E27FC236}">
                <a16:creationId xmlns:a16="http://schemas.microsoft.com/office/drawing/2014/main" id="{977E2E60-47D6-4E08-A452-3F0A99EBF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1844676"/>
            <a:ext cx="1368425" cy="10763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ru-RU" b="1">
                <a:ea typeface="华文中宋" panose="02010600040101010101" pitchFamily="2" charset="-122"/>
              </a:rPr>
              <a:t>东欧剧变</a:t>
            </a:r>
          </a:p>
        </p:txBody>
      </p:sp>
      <p:sp>
        <p:nvSpPr>
          <p:cNvPr id="35862" name="Rectangle 48">
            <a:extLst>
              <a:ext uri="{FF2B5EF4-FFF2-40B4-BE49-F238E27FC236}">
                <a16:creationId xmlns:a16="http://schemas.microsoft.com/office/drawing/2014/main" id="{194D7DC6-2436-45F6-A6A4-69CD02639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2133601"/>
            <a:ext cx="1079500" cy="588963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b="1">
                <a:solidFill>
                  <a:srgbClr val="FF0000"/>
                </a:solidFill>
                <a:ea typeface="黑体" panose="02010609060101010101" pitchFamily="49" charset="-122"/>
              </a:rPr>
              <a:t>苏联</a:t>
            </a:r>
          </a:p>
        </p:txBody>
      </p:sp>
      <p:sp>
        <p:nvSpPr>
          <p:cNvPr id="35863" name="AutoShape 49">
            <a:extLst>
              <a:ext uri="{FF2B5EF4-FFF2-40B4-BE49-F238E27FC236}">
                <a16:creationId xmlns:a16="http://schemas.microsoft.com/office/drawing/2014/main" id="{6BD46EAE-76F2-41F6-A70C-29C8CB7F2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908050"/>
            <a:ext cx="358775" cy="1873250"/>
          </a:xfrm>
          <a:prstGeom prst="leftBrace">
            <a:avLst>
              <a:gd name="adj1" fmla="val 43510"/>
              <a:gd name="adj2" fmla="val 50000"/>
            </a:avLst>
          </a:prstGeom>
          <a:noFill/>
          <a:ln w="317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64" name="AutoShape 50">
            <a:extLst>
              <a:ext uri="{FF2B5EF4-FFF2-40B4-BE49-F238E27FC236}">
                <a16:creationId xmlns:a16="http://schemas.microsoft.com/office/drawing/2014/main" id="{60FFF7D9-DA0B-4153-8CDC-0BCE855DF7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03838" y="692151"/>
            <a:ext cx="215900" cy="2017713"/>
          </a:xfrm>
          <a:prstGeom prst="leftBrace">
            <a:avLst>
              <a:gd name="adj1" fmla="val 77880"/>
              <a:gd name="adj2" fmla="val 50000"/>
            </a:avLst>
          </a:prstGeom>
          <a:noFill/>
          <a:ln w="317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65" name="Rectangle 51">
            <a:extLst>
              <a:ext uri="{FF2B5EF4-FFF2-40B4-BE49-F238E27FC236}">
                <a16:creationId xmlns:a16="http://schemas.microsoft.com/office/drawing/2014/main" id="{296A8643-7B90-415C-A2F0-DD872303D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6" y="981076"/>
            <a:ext cx="652463" cy="6508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ru-RU" sz="3600" b="1">
                <a:solidFill>
                  <a:srgbClr val="0000FF"/>
                </a:solidFill>
                <a:ea typeface="黑体" panose="02010609060101010101" pitchFamily="49" charset="-122"/>
              </a:rPr>
              <a:t>冷</a:t>
            </a:r>
          </a:p>
        </p:txBody>
      </p:sp>
      <p:sp>
        <p:nvSpPr>
          <p:cNvPr id="35866" name="Rectangle 52">
            <a:extLst>
              <a:ext uri="{FF2B5EF4-FFF2-40B4-BE49-F238E27FC236}">
                <a16:creationId xmlns:a16="http://schemas.microsoft.com/office/drawing/2014/main" id="{DA4ABA84-73CC-4BB6-A880-D24CE371F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1844676"/>
            <a:ext cx="652462" cy="6508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ru-RU" sz="3600" b="1">
                <a:solidFill>
                  <a:srgbClr val="0000FF"/>
                </a:solidFill>
                <a:ea typeface="黑体" panose="02010609060101010101" pitchFamily="49" charset="-122"/>
              </a:rPr>
              <a:t>战</a:t>
            </a:r>
          </a:p>
        </p:txBody>
      </p:sp>
      <p:sp>
        <p:nvSpPr>
          <p:cNvPr id="35867" name="AutoShape 53">
            <a:extLst>
              <a:ext uri="{FF2B5EF4-FFF2-40B4-BE49-F238E27FC236}">
                <a16:creationId xmlns:a16="http://schemas.microsoft.com/office/drawing/2014/main" id="{CE025399-AD96-499D-A8F8-DCB7302702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83563" y="692151"/>
            <a:ext cx="360362" cy="2232025"/>
          </a:xfrm>
          <a:prstGeom prst="leftBrace">
            <a:avLst>
              <a:gd name="adj1" fmla="val 51615"/>
              <a:gd name="adj2" fmla="val 50000"/>
            </a:avLst>
          </a:prstGeom>
          <a:noFill/>
          <a:ln w="317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68" name="AutoShape 54">
            <a:extLst>
              <a:ext uri="{FF2B5EF4-FFF2-40B4-BE49-F238E27FC236}">
                <a16:creationId xmlns:a16="http://schemas.microsoft.com/office/drawing/2014/main" id="{7A6817C4-8022-45ED-8F16-EDDEE13AB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4149726"/>
            <a:ext cx="287338" cy="2232025"/>
          </a:xfrm>
          <a:prstGeom prst="leftBrace">
            <a:avLst>
              <a:gd name="adj1" fmla="val 64733"/>
              <a:gd name="adj2" fmla="val 50000"/>
            </a:avLst>
          </a:prstGeom>
          <a:noFill/>
          <a:ln w="317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69" name="AutoShape 55">
            <a:extLst>
              <a:ext uri="{FF2B5EF4-FFF2-40B4-BE49-F238E27FC236}">
                <a16:creationId xmlns:a16="http://schemas.microsoft.com/office/drawing/2014/main" id="{07BAA4AD-CBAF-4806-A8C8-0EA7BF2BF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4797425"/>
            <a:ext cx="1081087" cy="1727200"/>
          </a:xfrm>
          <a:prstGeom prst="irregularSeal1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ru-RU" sz="3600">
                <a:ea typeface="黑体" panose="02010609060101010101" pitchFamily="49" charset="-122"/>
              </a:rPr>
              <a:t>失败</a:t>
            </a:r>
          </a:p>
        </p:txBody>
      </p:sp>
      <p:sp>
        <p:nvSpPr>
          <p:cNvPr id="35870" name="Line 56">
            <a:extLst>
              <a:ext uri="{FF2B5EF4-FFF2-40B4-BE49-F238E27FC236}">
                <a16:creationId xmlns:a16="http://schemas.microsoft.com/office/drawing/2014/main" id="{E2F73DCC-6CD7-4EB6-A3BE-269045465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588" y="4149725"/>
            <a:ext cx="685800" cy="0"/>
          </a:xfrm>
          <a:prstGeom prst="line">
            <a:avLst/>
          </a:prstGeom>
          <a:noFill/>
          <a:ln w="3175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1" name="Rectangle 57">
            <a:extLst>
              <a:ext uri="{FF2B5EF4-FFF2-40B4-BE49-F238E27FC236}">
                <a16:creationId xmlns:a16="http://schemas.microsoft.com/office/drawing/2014/main" id="{37BF1180-043F-4B9D-8E71-18EA573CC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3068639"/>
            <a:ext cx="1008063" cy="528637"/>
          </a:xfrm>
          <a:prstGeom prst="rect">
            <a:avLst/>
          </a:prstGeom>
          <a:solidFill>
            <a:srgbClr val="008080"/>
          </a:solidFill>
          <a:ln w="9525" algn="ctr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2800" b="1">
                <a:solidFill>
                  <a:schemeClr val="bg1"/>
                </a:solidFill>
                <a:ea typeface="黑体" panose="02010609060101010101" pitchFamily="49" charset="-122"/>
              </a:rPr>
              <a:t>欧盟</a:t>
            </a:r>
          </a:p>
        </p:txBody>
      </p:sp>
      <p:sp>
        <p:nvSpPr>
          <p:cNvPr id="35872" name="Rectangle 58">
            <a:extLst>
              <a:ext uri="{FF2B5EF4-FFF2-40B4-BE49-F238E27FC236}">
                <a16:creationId xmlns:a16="http://schemas.microsoft.com/office/drawing/2014/main" id="{A0A7DF1A-AFD7-449D-B687-5585E553D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3716339"/>
            <a:ext cx="1008063" cy="528637"/>
          </a:xfrm>
          <a:prstGeom prst="rect">
            <a:avLst/>
          </a:prstGeom>
          <a:solidFill>
            <a:srgbClr val="008080"/>
          </a:solidFill>
          <a:ln w="9525" algn="ctr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2800" b="1">
                <a:solidFill>
                  <a:schemeClr val="bg1"/>
                </a:solidFill>
                <a:ea typeface="黑体" panose="02010609060101010101" pitchFamily="49" charset="-122"/>
              </a:rPr>
              <a:t>中国</a:t>
            </a:r>
          </a:p>
        </p:txBody>
      </p:sp>
      <p:sp>
        <p:nvSpPr>
          <p:cNvPr id="35873" name="Rectangle 59">
            <a:extLst>
              <a:ext uri="{FF2B5EF4-FFF2-40B4-BE49-F238E27FC236}">
                <a16:creationId xmlns:a16="http://schemas.microsoft.com/office/drawing/2014/main" id="{D7DA48BD-4AFF-4775-99D3-A3936A679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581525"/>
            <a:ext cx="1296988" cy="528638"/>
          </a:xfrm>
          <a:prstGeom prst="rect">
            <a:avLst/>
          </a:prstGeom>
          <a:solidFill>
            <a:srgbClr val="008080"/>
          </a:solidFill>
          <a:ln w="9525" algn="ctr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2800" b="1">
                <a:solidFill>
                  <a:schemeClr val="bg1"/>
                </a:solidFill>
                <a:ea typeface="黑体" panose="02010609060101010101" pitchFamily="49" charset="-122"/>
              </a:rPr>
              <a:t>俄罗斯</a:t>
            </a:r>
          </a:p>
        </p:txBody>
      </p:sp>
      <p:sp>
        <p:nvSpPr>
          <p:cNvPr id="35874" name="AutoShape 60">
            <a:extLst>
              <a:ext uri="{FF2B5EF4-FFF2-40B4-BE49-F238E27FC236}">
                <a16:creationId xmlns:a16="http://schemas.microsoft.com/office/drawing/2014/main" id="{17DF9667-B811-41E4-87D8-107F2B1E7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3284538"/>
            <a:ext cx="358775" cy="1873250"/>
          </a:xfrm>
          <a:prstGeom prst="leftBrace">
            <a:avLst>
              <a:gd name="adj1" fmla="val 43510"/>
              <a:gd name="adj2" fmla="val 50000"/>
            </a:avLst>
          </a:prstGeom>
          <a:noFill/>
          <a:ln w="317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75" name="AutoShape 61">
            <a:extLst>
              <a:ext uri="{FF2B5EF4-FFF2-40B4-BE49-F238E27FC236}">
                <a16:creationId xmlns:a16="http://schemas.microsoft.com/office/drawing/2014/main" id="{625A35A0-00FC-41EF-8A0B-E8E4B9DA418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96226" y="3068639"/>
            <a:ext cx="360363" cy="2232025"/>
          </a:xfrm>
          <a:prstGeom prst="leftBrace">
            <a:avLst>
              <a:gd name="adj1" fmla="val 51615"/>
              <a:gd name="adj2" fmla="val 50000"/>
            </a:avLst>
          </a:prstGeom>
          <a:noFill/>
          <a:ln w="317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76" name="Rectangle 62">
            <a:extLst>
              <a:ext uri="{FF2B5EF4-FFF2-40B4-BE49-F238E27FC236}">
                <a16:creationId xmlns:a16="http://schemas.microsoft.com/office/drawing/2014/main" id="{33F49AB5-51FF-4090-8B9C-0605144D7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3429001"/>
            <a:ext cx="1079500" cy="588963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b="1">
                <a:solidFill>
                  <a:srgbClr val="FF0000"/>
                </a:solidFill>
                <a:ea typeface="黑体" panose="02010609060101010101" pitchFamily="49" charset="-122"/>
              </a:rPr>
              <a:t>和平</a:t>
            </a:r>
          </a:p>
        </p:txBody>
      </p:sp>
      <p:sp>
        <p:nvSpPr>
          <p:cNvPr id="35877" name="Rectangle 63">
            <a:extLst>
              <a:ext uri="{FF2B5EF4-FFF2-40B4-BE49-F238E27FC236}">
                <a16:creationId xmlns:a16="http://schemas.microsoft.com/office/drawing/2014/main" id="{3B8A196E-7257-4076-A248-BA4E90E29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4365626"/>
            <a:ext cx="1079500" cy="588963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b="1">
                <a:solidFill>
                  <a:srgbClr val="FF0000"/>
                </a:solidFill>
                <a:ea typeface="黑体" panose="02010609060101010101" pitchFamily="49" charset="-122"/>
              </a:rPr>
              <a:t>发展</a:t>
            </a:r>
          </a:p>
        </p:txBody>
      </p:sp>
      <p:sp>
        <p:nvSpPr>
          <p:cNvPr id="35878" name="AutoShape 64">
            <a:extLst>
              <a:ext uri="{FF2B5EF4-FFF2-40B4-BE49-F238E27FC236}">
                <a16:creationId xmlns:a16="http://schemas.microsoft.com/office/drawing/2014/main" id="{B7A8DE57-B5D4-48D3-ABDB-EF2DA4DAB9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91626" y="3141664"/>
            <a:ext cx="360363" cy="2232025"/>
          </a:xfrm>
          <a:prstGeom prst="leftBrace">
            <a:avLst>
              <a:gd name="adj1" fmla="val 51615"/>
              <a:gd name="adj2" fmla="val 50000"/>
            </a:avLst>
          </a:prstGeom>
          <a:noFill/>
          <a:ln w="317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879" name="Rectangle 65">
            <a:extLst>
              <a:ext uri="{FF2B5EF4-FFF2-40B4-BE49-F238E27FC236}">
                <a16:creationId xmlns:a16="http://schemas.microsoft.com/office/drawing/2014/main" id="{55F1A152-80B5-4367-AF22-9C5036ECE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450" y="3213101"/>
            <a:ext cx="647700" cy="2570163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ru-RU" sz="3600" b="1">
                <a:solidFill>
                  <a:srgbClr val="0000FF"/>
                </a:solidFill>
                <a:ea typeface="黑体" panose="02010609060101010101" pitchFamily="49" charset="-122"/>
              </a:rPr>
              <a:t>经济全球化</a:t>
            </a: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68">
            <a:extLst>
              <a:ext uri="{FF2B5EF4-FFF2-40B4-BE49-F238E27FC236}">
                <a16:creationId xmlns:a16="http://schemas.microsoft.com/office/drawing/2014/main" id="{63C7C90A-075E-48E0-A246-84BADFAEB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716338"/>
            <a:ext cx="914400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7" name="Line 69">
            <a:extLst>
              <a:ext uri="{FF2B5EF4-FFF2-40B4-BE49-F238E27FC236}">
                <a16:creationId xmlns:a16="http://schemas.microsoft.com/office/drawing/2014/main" id="{07271D08-AF7E-4B29-8AE3-044310C11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3529014"/>
            <a:ext cx="0" cy="14287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8" name="Line 70">
            <a:extLst>
              <a:ext uri="{FF2B5EF4-FFF2-40B4-BE49-F238E27FC236}">
                <a16:creationId xmlns:a16="http://schemas.microsoft.com/office/drawing/2014/main" id="{48E4F958-B572-4069-952F-C322CCFF5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3600451"/>
            <a:ext cx="0" cy="14446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9" name="Line 71">
            <a:extLst>
              <a:ext uri="{FF2B5EF4-FFF2-40B4-BE49-F238E27FC236}">
                <a16:creationId xmlns:a16="http://schemas.microsoft.com/office/drawing/2014/main" id="{30D9DC2F-A6C5-4B90-B0D2-332083B4F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888" y="3600451"/>
            <a:ext cx="0" cy="14446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0" name="Line 72">
            <a:extLst>
              <a:ext uri="{FF2B5EF4-FFF2-40B4-BE49-F238E27FC236}">
                <a16:creationId xmlns:a16="http://schemas.microsoft.com/office/drawing/2014/main" id="{4E5EBDB1-4334-4124-9805-65676DA51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3600451"/>
            <a:ext cx="0" cy="14446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1" name="Rectangle 73">
            <a:extLst>
              <a:ext uri="{FF2B5EF4-FFF2-40B4-BE49-F238E27FC236}">
                <a16:creationId xmlns:a16="http://schemas.microsoft.com/office/drawing/2014/main" id="{4EFC9C6F-7CC5-43B7-B15E-C627121D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960813"/>
            <a:ext cx="9715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zh-CN" sz="2400" b="1">
                <a:ea typeface="黑体" panose="02010609060101010101" pitchFamily="49" charset="-122"/>
              </a:rPr>
              <a:t>1947</a:t>
            </a:r>
            <a:r>
              <a:rPr lang="zh-CN" altLang="ru-RU" sz="2400" b="1">
                <a:ea typeface="黑体" panose="02010609060101010101" pitchFamily="49" charset="-122"/>
              </a:rPr>
              <a:t>年杜鲁门主义</a:t>
            </a:r>
          </a:p>
        </p:txBody>
      </p:sp>
      <p:sp>
        <p:nvSpPr>
          <p:cNvPr id="2122" name="Rectangle 74">
            <a:extLst>
              <a:ext uri="{FF2B5EF4-FFF2-40B4-BE49-F238E27FC236}">
                <a16:creationId xmlns:a16="http://schemas.microsoft.com/office/drawing/2014/main" id="{32D1BDB3-E9DF-4280-B7CB-5CC7EFC7E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960813"/>
            <a:ext cx="9350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zh-CN" sz="2400" b="1">
                <a:ea typeface="黑体" panose="02010609060101010101" pitchFamily="49" charset="-122"/>
              </a:rPr>
              <a:t>1949</a:t>
            </a:r>
            <a:r>
              <a:rPr lang="zh-CN" altLang="ru-RU" sz="2400" b="1">
                <a:ea typeface="黑体" panose="02010609060101010101" pitchFamily="49" charset="-122"/>
              </a:rPr>
              <a:t>年北约成立</a:t>
            </a:r>
          </a:p>
        </p:txBody>
      </p:sp>
      <p:sp>
        <p:nvSpPr>
          <p:cNvPr id="2123" name="Rectangle 75">
            <a:extLst>
              <a:ext uri="{FF2B5EF4-FFF2-40B4-BE49-F238E27FC236}">
                <a16:creationId xmlns:a16="http://schemas.microsoft.com/office/drawing/2014/main" id="{22BF4633-8566-4026-8C05-9595CBC80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032250"/>
            <a:ext cx="10080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zh-CN" sz="2400" b="1">
                <a:ea typeface="黑体" panose="02010609060101010101" pitchFamily="49" charset="-122"/>
              </a:rPr>
              <a:t>1955</a:t>
            </a:r>
            <a:r>
              <a:rPr lang="zh-CN" altLang="ru-RU" sz="2400" b="1">
                <a:ea typeface="黑体" panose="02010609060101010101" pitchFamily="49" charset="-122"/>
              </a:rPr>
              <a:t>年华约成立</a:t>
            </a:r>
          </a:p>
        </p:txBody>
      </p:sp>
      <p:sp>
        <p:nvSpPr>
          <p:cNvPr id="36874" name="Line 76">
            <a:extLst>
              <a:ext uri="{FF2B5EF4-FFF2-40B4-BE49-F238E27FC236}">
                <a16:creationId xmlns:a16="http://schemas.microsoft.com/office/drawing/2014/main" id="{8053E2A8-8ACD-4E18-AD8D-1D228AA46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3600451"/>
            <a:ext cx="0" cy="14446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5" name="Rectangle 77">
            <a:extLst>
              <a:ext uri="{FF2B5EF4-FFF2-40B4-BE49-F238E27FC236}">
                <a16:creationId xmlns:a16="http://schemas.microsoft.com/office/drawing/2014/main" id="{CF011349-2137-4C5E-AFEC-9147EBE1E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032250"/>
            <a:ext cx="10080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zh-CN" sz="2400" b="1">
                <a:ea typeface="黑体" panose="02010609060101010101" pitchFamily="49" charset="-122"/>
              </a:rPr>
              <a:t>1962</a:t>
            </a:r>
            <a:r>
              <a:rPr lang="zh-CN" altLang="ru-RU" sz="2400" b="1">
                <a:ea typeface="黑体" panose="02010609060101010101" pitchFamily="49" charset="-122"/>
              </a:rPr>
              <a:t>年古巴导弹危机</a:t>
            </a:r>
          </a:p>
        </p:txBody>
      </p:sp>
      <p:sp>
        <p:nvSpPr>
          <p:cNvPr id="36876" name="Line 78">
            <a:extLst>
              <a:ext uri="{FF2B5EF4-FFF2-40B4-BE49-F238E27FC236}">
                <a16:creationId xmlns:a16="http://schemas.microsoft.com/office/drawing/2014/main" id="{70650578-D756-4826-9769-D897CD0ED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0913" y="3600451"/>
            <a:ext cx="0" cy="14446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7" name="Rectangle 79">
            <a:extLst>
              <a:ext uri="{FF2B5EF4-FFF2-40B4-BE49-F238E27FC236}">
                <a16:creationId xmlns:a16="http://schemas.microsoft.com/office/drawing/2014/main" id="{F164786C-2520-451A-A873-187E8AA3D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1" y="4032250"/>
            <a:ext cx="10080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zh-CN" sz="2400" b="1">
                <a:ea typeface="黑体" panose="02010609060101010101" pitchFamily="49" charset="-122"/>
              </a:rPr>
              <a:t>1999</a:t>
            </a:r>
            <a:r>
              <a:rPr lang="zh-CN" altLang="ru-RU" sz="2400" b="1">
                <a:ea typeface="黑体" panose="02010609060101010101" pitchFamily="49" charset="-122"/>
              </a:rPr>
              <a:t>年科索沃战争</a:t>
            </a:r>
          </a:p>
        </p:txBody>
      </p:sp>
      <p:sp>
        <p:nvSpPr>
          <p:cNvPr id="2128" name="Rectangle 80">
            <a:extLst>
              <a:ext uri="{FF2B5EF4-FFF2-40B4-BE49-F238E27FC236}">
                <a16:creationId xmlns:a16="http://schemas.microsoft.com/office/drawing/2014/main" id="{780CBD69-D7A5-49B5-9C42-E020A12BC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4032250"/>
            <a:ext cx="10080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zh-CN" sz="2400" b="1">
                <a:ea typeface="黑体" panose="02010609060101010101" pitchFamily="49" charset="-122"/>
              </a:rPr>
              <a:t>1995</a:t>
            </a:r>
            <a:r>
              <a:rPr lang="zh-CN" altLang="ru-RU" sz="2400" b="1">
                <a:ea typeface="黑体" panose="02010609060101010101" pitchFamily="49" charset="-122"/>
              </a:rPr>
              <a:t>年世贸组织成立</a:t>
            </a:r>
          </a:p>
        </p:txBody>
      </p:sp>
      <p:sp>
        <p:nvSpPr>
          <p:cNvPr id="2129" name="Rectangle 81">
            <a:extLst>
              <a:ext uri="{FF2B5EF4-FFF2-40B4-BE49-F238E27FC236}">
                <a16:creationId xmlns:a16="http://schemas.microsoft.com/office/drawing/2014/main" id="{F8F3D259-540E-4735-BB00-D4284F9C3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4105275"/>
            <a:ext cx="10080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zh-CN" sz="2400" b="1">
                <a:ea typeface="黑体" panose="02010609060101010101" pitchFamily="49" charset="-122"/>
              </a:rPr>
              <a:t>1991</a:t>
            </a:r>
            <a:r>
              <a:rPr lang="zh-CN" altLang="ru-RU" sz="2400" b="1">
                <a:ea typeface="黑体" panose="02010609060101010101" pitchFamily="49" charset="-122"/>
              </a:rPr>
              <a:t>年苏联解体</a:t>
            </a:r>
          </a:p>
        </p:txBody>
      </p:sp>
      <p:sp>
        <p:nvSpPr>
          <p:cNvPr id="36880" name="Line 82">
            <a:extLst>
              <a:ext uri="{FF2B5EF4-FFF2-40B4-BE49-F238E27FC236}">
                <a16:creationId xmlns:a16="http://schemas.microsoft.com/office/drawing/2014/main" id="{8620CE7D-3F4F-4A44-B7E0-C534FD605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3600451"/>
            <a:ext cx="0" cy="14446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1" name="Line 83">
            <a:extLst>
              <a:ext uri="{FF2B5EF4-FFF2-40B4-BE49-F238E27FC236}">
                <a16:creationId xmlns:a16="http://schemas.microsoft.com/office/drawing/2014/main" id="{7246D651-73F8-4F7E-A24C-4BC956BF2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3" y="3600451"/>
            <a:ext cx="0" cy="14446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2" name="Line 84">
            <a:extLst>
              <a:ext uri="{FF2B5EF4-FFF2-40B4-BE49-F238E27FC236}">
                <a16:creationId xmlns:a16="http://schemas.microsoft.com/office/drawing/2014/main" id="{9CB38F17-5EBC-477F-8FAA-ACB90ED7B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1625" y="3600451"/>
            <a:ext cx="0" cy="14446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3" name="Line 85">
            <a:extLst>
              <a:ext uri="{FF2B5EF4-FFF2-40B4-BE49-F238E27FC236}">
                <a16:creationId xmlns:a16="http://schemas.microsoft.com/office/drawing/2014/main" id="{674B7F36-E31C-4F9B-A559-AA9CE0882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4413" y="3600451"/>
            <a:ext cx="0" cy="14446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34" name="Rectangle 86">
            <a:extLst>
              <a:ext uri="{FF2B5EF4-FFF2-40B4-BE49-F238E27FC236}">
                <a16:creationId xmlns:a16="http://schemas.microsoft.com/office/drawing/2014/main" id="{C511D0B5-28BB-4E81-98AC-BD812A5D7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3960813"/>
            <a:ext cx="10080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zh-CN" sz="2400" b="1">
                <a:ea typeface="黑体" panose="02010609060101010101" pitchFamily="49" charset="-122"/>
              </a:rPr>
              <a:t>1979</a:t>
            </a:r>
            <a:r>
              <a:rPr lang="zh-CN" altLang="ru-RU" sz="2400" b="1">
                <a:ea typeface="黑体" panose="02010609060101010101" pitchFamily="49" charset="-122"/>
              </a:rPr>
              <a:t>年苏联占领阿富汗</a:t>
            </a:r>
          </a:p>
        </p:txBody>
      </p:sp>
      <p:sp>
        <p:nvSpPr>
          <p:cNvPr id="2135" name="Rectangle 87">
            <a:extLst>
              <a:ext uri="{FF2B5EF4-FFF2-40B4-BE49-F238E27FC236}">
                <a16:creationId xmlns:a16="http://schemas.microsoft.com/office/drawing/2014/main" id="{09C81E43-956F-42EA-B0C1-2E0DA6FA5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9" y="4032250"/>
            <a:ext cx="936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zh-CN" sz="2400" b="1">
                <a:ea typeface="黑体" panose="02010609060101010101" pitchFamily="49" charset="-122"/>
              </a:rPr>
              <a:t>2001</a:t>
            </a:r>
            <a:r>
              <a:rPr lang="zh-CN" altLang="ru-RU" sz="2400" b="1">
                <a:ea typeface="黑体" panose="02010609060101010101" pitchFamily="49" charset="-122"/>
              </a:rPr>
              <a:t>年中国加入</a:t>
            </a:r>
            <a:r>
              <a:rPr lang="ru-RU" altLang="zh-CN" sz="2400" b="1">
                <a:ea typeface="黑体" panose="02010609060101010101" pitchFamily="49" charset="-122"/>
              </a:rPr>
              <a:t>WTO</a:t>
            </a:r>
          </a:p>
        </p:txBody>
      </p:sp>
      <p:sp>
        <p:nvSpPr>
          <p:cNvPr id="2136" name="Line 88">
            <a:extLst>
              <a:ext uri="{FF2B5EF4-FFF2-40B4-BE49-F238E27FC236}">
                <a16:creationId xmlns:a16="http://schemas.microsoft.com/office/drawing/2014/main" id="{3A6A2C28-9CE0-4834-A9E4-6409368CC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2492375"/>
            <a:ext cx="5329237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37" name="Line 89">
            <a:extLst>
              <a:ext uri="{FF2B5EF4-FFF2-40B4-BE49-F238E27FC236}">
                <a16:creationId xmlns:a16="http://schemas.microsoft.com/office/drawing/2014/main" id="{3B0D60A3-222B-44AB-86EE-EA065369A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2997200"/>
            <a:ext cx="0" cy="6477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38" name="Rectangle 90">
            <a:extLst>
              <a:ext uri="{FF2B5EF4-FFF2-40B4-BE49-F238E27FC236}">
                <a16:creationId xmlns:a16="http://schemas.microsoft.com/office/drawing/2014/main" id="{FB6CA4F7-DFD8-4087-96BC-20B70886D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700213"/>
            <a:ext cx="489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ru-RU" sz="3600" b="1">
                <a:ea typeface="黑体" panose="02010609060101010101" pitchFamily="49" charset="-122"/>
              </a:rPr>
              <a:t>政治“冷战”时期</a:t>
            </a:r>
          </a:p>
        </p:txBody>
      </p:sp>
      <p:sp>
        <p:nvSpPr>
          <p:cNvPr id="2139" name="Line 91">
            <a:extLst>
              <a:ext uri="{FF2B5EF4-FFF2-40B4-BE49-F238E27FC236}">
                <a16:creationId xmlns:a16="http://schemas.microsoft.com/office/drawing/2014/main" id="{E20FAE63-CE1C-4B25-96F9-A09AF6489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3357563"/>
            <a:ext cx="338455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0" name="Rectangle 92">
            <a:extLst>
              <a:ext uri="{FF2B5EF4-FFF2-40B4-BE49-F238E27FC236}">
                <a16:creationId xmlns:a16="http://schemas.microsoft.com/office/drawing/2014/main" id="{F815CCB3-AE69-4F0D-8FF3-E41A76C15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708275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ru-RU" sz="3600" b="1">
                <a:ea typeface="黑体" panose="02010609060101010101" pitchFamily="49" charset="-122"/>
              </a:rPr>
              <a:t>两极格局</a:t>
            </a:r>
          </a:p>
        </p:txBody>
      </p:sp>
      <p:sp>
        <p:nvSpPr>
          <p:cNvPr id="2141" name="Rectangle 93">
            <a:extLst>
              <a:ext uri="{FF2B5EF4-FFF2-40B4-BE49-F238E27FC236}">
                <a16:creationId xmlns:a16="http://schemas.microsoft.com/office/drawing/2014/main" id="{3CD7CABE-EDA7-4139-8481-E13D6251A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1773238"/>
            <a:ext cx="3492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2800" b="1">
                <a:ea typeface="黑体" panose="02010609060101010101" pitchFamily="49" charset="-122"/>
              </a:rPr>
              <a:t>经济：全球化趋势</a:t>
            </a:r>
          </a:p>
        </p:txBody>
      </p:sp>
      <p:sp>
        <p:nvSpPr>
          <p:cNvPr id="2142" name="Line 94">
            <a:extLst>
              <a:ext uri="{FF2B5EF4-FFF2-40B4-BE49-F238E27FC236}">
                <a16:creationId xmlns:a16="http://schemas.microsoft.com/office/drawing/2014/main" id="{47FC3E38-FB63-472B-B441-7494C2DDC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1844676"/>
            <a:ext cx="0" cy="187166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3" name="Rectangle 95">
            <a:extLst>
              <a:ext uri="{FF2B5EF4-FFF2-40B4-BE49-F238E27FC236}">
                <a16:creationId xmlns:a16="http://schemas.microsoft.com/office/drawing/2014/main" id="{9350BA40-F514-4DB9-899C-15AF230CB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4" y="549276"/>
            <a:ext cx="3563937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2800" b="1">
                <a:ea typeface="黑体" panose="02010609060101010101" pitchFamily="49" charset="-122"/>
              </a:rPr>
              <a:t>政治：“一超多强”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ru-RU" sz="2800" b="1">
                <a:ea typeface="黑体" panose="02010609060101010101" pitchFamily="49" charset="-122"/>
              </a:rPr>
              <a:t>           多极化趋势</a:t>
            </a:r>
          </a:p>
        </p:txBody>
      </p:sp>
      <p:sp>
        <p:nvSpPr>
          <p:cNvPr id="2144" name="Line 96">
            <a:extLst>
              <a:ext uri="{FF2B5EF4-FFF2-40B4-BE49-F238E27FC236}">
                <a16:creationId xmlns:a16="http://schemas.microsoft.com/office/drawing/2014/main" id="{598450F4-9D64-48EC-9888-89345C348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6" y="2492375"/>
            <a:ext cx="2951163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5" name="Line 97">
            <a:extLst>
              <a:ext uri="{FF2B5EF4-FFF2-40B4-BE49-F238E27FC236}">
                <a16:creationId xmlns:a16="http://schemas.microsoft.com/office/drawing/2014/main" id="{D0E7D59F-BAA3-4A3D-913A-10AC1EE42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1773238"/>
            <a:ext cx="0" cy="187166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1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5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3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7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5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9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5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9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3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7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3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9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3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9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85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childTnLst>
                                    <p:set>
                                      <p:cBhvr additive="base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91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1" grpId="0" animBg="1"/>
      <p:bldP spid="2122" grpId="0" animBg="1"/>
      <p:bldP spid="2123" grpId="0" animBg="1"/>
      <p:bldP spid="2125" grpId="0" animBg="1"/>
      <p:bldP spid="2127" grpId="0" animBg="1"/>
      <p:bldP spid="2128" grpId="0" animBg="1"/>
      <p:bldP spid="2129" grpId="0" animBg="1"/>
      <p:bldP spid="2134" grpId="0" animBg="1"/>
      <p:bldP spid="2135" grpId="0" animBg="1"/>
      <p:bldP spid="2138" grpId="0" animBg="1"/>
      <p:bldP spid="2140" grpId="0" animBg="1"/>
      <p:bldP spid="2141" grpId="0" animBg="1"/>
      <p:bldP spid="21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351618" y="2278063"/>
            <a:ext cx="182456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ea typeface="黑体" pitchFamily="49" charset="-122"/>
              </a:rPr>
              <a:t>美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0" y="251703"/>
            <a:ext cx="8639033" cy="1200329"/>
            <a:chOff x="0" y="319942"/>
            <a:chExt cx="7956645" cy="1200329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0" y="994371"/>
              <a:ext cx="7956645" cy="1916"/>
            </a:xfrm>
            <a:prstGeom prst="line">
              <a:avLst/>
            </a:prstGeom>
            <a:ln w="57150"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62437" y="319942"/>
              <a:ext cx="755773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一、第三次科技革命（第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17</a:t>
              </a:r>
              <a:r>
                <a:rPr lang="zh-CN" alt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课知识拓展）</a:t>
              </a:r>
            </a:p>
          </p:txBody>
        </p:sp>
      </p:grpSp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154057" y="953353"/>
            <a:ext cx="427516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时间：</a:t>
            </a:r>
            <a:endParaRPr lang="en-US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标志：</a:t>
            </a:r>
            <a:endParaRPr lang="en-US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进入时代：</a:t>
            </a:r>
            <a:endParaRPr lang="en-US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影响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：（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）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  <a:sym typeface="Wingdings" pitchFamily="2" charset="2"/>
              </a:rPr>
              <a:t>生产力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：</a:t>
            </a:r>
            <a:endParaRPr lang="en-US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（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社会生活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endParaRPr lang="zh-CN" altLang="en-US" sz="2800" dirty="0"/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877703" y="1229719"/>
            <a:ext cx="10314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第二次世界大战末期和战后初期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世纪四五十年代）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877703" y="2009916"/>
            <a:ext cx="103142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电子计算机、原子能 和 航天技术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248467" y="2926590"/>
            <a:ext cx="10314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信息时代、原子能时代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944026" y="3620676"/>
            <a:ext cx="7272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提高了社会生产力水平，加速了战后世界经济的恢复和发展；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176185" y="4798242"/>
            <a:ext cx="6824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对人类生产和生活方式的各个方面都产生了深远的影响。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0">
            <a:extLst>
              <a:ext uri="{FF2B5EF4-FFF2-40B4-BE49-F238E27FC236}">
                <a16:creationId xmlns:a16="http://schemas.microsoft.com/office/drawing/2014/main" id="{6D0EA646-D11A-4724-A362-F23185C17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61976"/>
            <a:ext cx="8964613" cy="561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CN" altLang="ru-RU" sz="3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一、五六十年代：</a:t>
            </a:r>
            <a:r>
              <a:rPr lang="zh-CN" altLang="ru-RU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特点：</a:t>
            </a:r>
            <a:r>
              <a:rPr lang="zh-CN" altLang="ru-RU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持续发展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ru-RU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原因：</a:t>
            </a:r>
            <a:r>
              <a:rPr lang="ru-RU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ru-RU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ru-RU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美国是世界上最富强的国家，占据了广阔的国际市场。</a:t>
            </a:r>
            <a:r>
              <a:rPr lang="ru-RU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ru-RU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ru-RU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大力发展科技教育，发展新兴工业和军事工业。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CN" altLang="ru-RU" sz="3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二、七八十年代：</a:t>
            </a:r>
            <a:r>
              <a:rPr lang="zh-CN" altLang="ru-RU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 特点：</a:t>
            </a:r>
            <a:r>
              <a:rPr lang="ru-RU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ru-RU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年代</a:t>
            </a:r>
            <a:r>
              <a:rPr lang="zh-CN" altLang="ru-RU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危机</a:t>
            </a:r>
            <a:r>
              <a:rPr lang="zh-CN" altLang="ru-RU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，经济地位下降，</a:t>
            </a:r>
            <a:r>
              <a:rPr lang="ru-RU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r>
              <a:rPr lang="zh-CN" altLang="ru-RU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年代</a:t>
            </a:r>
            <a:r>
              <a:rPr lang="zh-CN" altLang="ru-RU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调整</a:t>
            </a:r>
            <a:r>
              <a:rPr lang="zh-CN" altLang="ru-RU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，经济发展受到制约。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ru-RU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原因：</a:t>
            </a:r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ru-RU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、受到</a:t>
            </a:r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1974-1975</a:t>
            </a:r>
            <a:r>
              <a:rPr lang="zh-CN" altLang="ru-RU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年经济危机严重打击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ru-RU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    </a:t>
            </a:r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ru-RU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、通货膨胀</a:t>
            </a:r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ru-RU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困扰债务负担沉重 。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CN" altLang="ru-RU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lang="ru-RU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ru-RU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年代以来</a:t>
            </a:r>
            <a:r>
              <a:rPr lang="zh-CN" altLang="ru-RU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ru-RU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特点：</a:t>
            </a:r>
            <a:r>
              <a:rPr lang="ru-RU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ru-RU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ru-RU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持续稳定发展。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</a:t>
            </a:r>
            <a:r>
              <a:rPr lang="ru-RU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ru-RU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、进入</a:t>
            </a:r>
            <a:r>
              <a:rPr lang="zh-CN" altLang="ru-RU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新经济时代。</a:t>
            </a:r>
            <a:endParaRPr lang="en-US" altLang="zh-CN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ru-RU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原因：加大发展教育科技事业力度，促进以信息产业为代表的高新技术的发展 。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ru-RU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新经济时代的</a:t>
            </a:r>
            <a:r>
              <a:rPr lang="zh-CN" altLang="ru-RU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特征：</a:t>
            </a:r>
            <a:r>
              <a:rPr lang="zh-CN" altLang="ru-RU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信息化和全球化</a:t>
            </a:r>
            <a:r>
              <a:rPr lang="zh-CN" altLang="ru-RU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7891" name="Rectangle 101">
            <a:extLst>
              <a:ext uri="{FF2B5EF4-FFF2-40B4-BE49-F238E27FC236}">
                <a16:creationId xmlns:a16="http://schemas.microsoft.com/office/drawing/2014/main" id="{F5B17E42-53D0-4AD7-923F-F5D8A695C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"/>
            <a:ext cx="6191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ru-RU" sz="4000" b="1">
                <a:latin typeface="黑体" panose="02010609060101010101" pitchFamily="49" charset="-122"/>
                <a:ea typeface="黑体" panose="02010609060101010101" pitchFamily="49" charset="-122"/>
              </a:rPr>
              <a:t>美国经济的发展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>
            <a:extLst>
              <a:ext uri="{FF2B5EF4-FFF2-40B4-BE49-F238E27FC236}">
                <a16:creationId xmlns:a16="http://schemas.microsoft.com/office/drawing/2014/main" id="{0174B0B5-4DEA-44D9-8E41-535C35651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575" y="3752850"/>
            <a:ext cx="1462088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400" b="1" noProof="1">
                <a:solidFill>
                  <a:srgbClr val="FF0000"/>
                </a:solidFill>
              </a:rPr>
              <a:t>Ｄ</a:t>
            </a:r>
          </a:p>
        </p:txBody>
      </p:sp>
      <p:sp>
        <p:nvSpPr>
          <p:cNvPr id="38915" name="矩形 2">
            <a:extLst>
              <a:ext uri="{FF2B5EF4-FFF2-40B4-BE49-F238E27FC236}">
                <a16:creationId xmlns:a16="http://schemas.microsoft.com/office/drawing/2014/main" id="{B78D90BB-3287-471C-9E47-CA40E85F3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1" y="1325564"/>
            <a:ext cx="76168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、第二届世界互联网大会在浙江乌镇拉开帷幕，“互联网之光”闪耀乌镇。互联网是第三次科技革命的重要成果。国际互联网的出现是人类历史发展中的一个里程碑，人类由此进入（     ）</a:t>
            </a:r>
            <a:b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蒸汽时代            </a:t>
            </a:r>
            <a:b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电气时代             </a:t>
            </a:r>
            <a:b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工业时代            </a:t>
            </a:r>
            <a:b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信息时代</a:t>
            </a:r>
          </a:p>
        </p:txBody>
      </p:sp>
      <p:sp>
        <p:nvSpPr>
          <p:cNvPr id="38916" name="文本框 1">
            <a:extLst>
              <a:ext uri="{FF2B5EF4-FFF2-40B4-BE49-F238E27FC236}">
                <a16:creationId xmlns:a16="http://schemas.microsoft.com/office/drawing/2014/main" id="{298FC80C-4FD0-404F-9403-963E1101E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9" y="117475"/>
            <a:ext cx="3538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练一练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>
            <a:extLst>
              <a:ext uri="{FF2B5EF4-FFF2-40B4-BE49-F238E27FC236}">
                <a16:creationId xmlns:a16="http://schemas.microsoft.com/office/drawing/2014/main" id="{121F271F-19B4-4725-BB6D-5AF3A926F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339726"/>
            <a:ext cx="7907338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中国互联网大会的主题为“繁荣网络经济，建设网络强国”。下列属于计算机网络技术对经济社会影响的是（   ）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推动了传统产业的升级   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②人们工作、生活方式的变化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③促进了第三产业发展     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④教育和学习方式的变化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A.①②③         B.①③④     </a:t>
            </a:r>
            <a:b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C.②③④         D.①②③④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641CFC-F6DF-4D3F-9902-14FC6B2C497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7572375" y="2162175"/>
            <a:ext cx="60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FF0000"/>
                </a:solidFill>
                <a:ea typeface="黑体" panose="02010609060101010101" pitchFamily="49" charset="-122"/>
              </a:rPr>
              <a:t>D</a:t>
            </a:r>
            <a:endParaRPr lang="zh-CN" altLang="en-US" sz="72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>
            <a:extLst>
              <a:ext uri="{FF2B5EF4-FFF2-40B4-BE49-F238E27FC236}">
                <a16:creationId xmlns:a16="http://schemas.microsoft.com/office/drawing/2014/main" id="{DF11340D-D761-4242-BB87-BB8E19C04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571500"/>
            <a:ext cx="8305800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1912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年春，广东省临时省议会上首次出现了数十名女性代议士的身影。同年秋，湖北省议会也特设了女子旁听席。上述材料说明（　　）</a:t>
            </a:r>
            <a:b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女性政治地位有所提高</a:t>
            </a:r>
            <a:b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广东女性地位比湖北高</a:t>
            </a:r>
            <a:b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男尊女卑思想被彻底打破</a:t>
            </a:r>
            <a:b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女性参政议政权利得到保障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CB03F5-E397-4E17-9DAC-DDE1D37D4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100" y="2605088"/>
            <a:ext cx="1337226" cy="200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450" b="1" noProof="1">
                <a:solidFill>
                  <a:srgbClr val="FF0000"/>
                </a:solidFill>
                <a:ea typeface="黑体" panose="02010609060101010101" charset="-122"/>
              </a:rPr>
              <a:t>A</a:t>
            </a:r>
            <a:endParaRPr lang="zh-CN" altLang="en-US" sz="12450" b="1" noProof="1">
              <a:solidFill>
                <a:srgbClr val="FF0000"/>
              </a:solidFill>
              <a:ea typeface="黑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>
            <a:extLst>
              <a:ext uri="{FF2B5EF4-FFF2-40B4-BE49-F238E27FC236}">
                <a16:creationId xmlns:a16="http://schemas.microsoft.com/office/drawing/2014/main" id="{E5AC076E-9591-42F7-BDE0-24DE4F381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6" y="4071939"/>
            <a:ext cx="5783263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地球生态环境恶化</a:t>
            </a:r>
            <a:b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核战争的威胁</a:t>
            </a:r>
            <a:b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国际恐怖主义的泛滥</a:t>
            </a:r>
            <a:b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贫富差距拉大</a:t>
            </a:r>
          </a:p>
        </p:txBody>
      </p:sp>
      <p:pic>
        <p:nvPicPr>
          <p:cNvPr id="41987" name="Picture 2" descr="http://bj.download.cycore.cn/question/addQuestion/601/ed15428b-3b84-4207-9a5b-f05343b95e68.png">
            <a:extLst>
              <a:ext uri="{FF2B5EF4-FFF2-40B4-BE49-F238E27FC236}">
                <a16:creationId xmlns:a16="http://schemas.microsoft.com/office/drawing/2014/main" id="{DB012AFE-D60A-46C8-BF22-DBF529F7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936750"/>
            <a:ext cx="62738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矩形 3">
            <a:extLst>
              <a:ext uri="{FF2B5EF4-FFF2-40B4-BE49-F238E27FC236}">
                <a16:creationId xmlns:a16="http://schemas.microsoft.com/office/drawing/2014/main" id="{9F90C583-DCC9-4FD7-9A12-AA9391125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234951"/>
            <a:ext cx="7696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世纪以来，人类在发展过程中面临着一系列共同问题，如图两幅图反映的问题是（　　）</a:t>
            </a:r>
            <a:br>
              <a:rPr lang="zh-CN" altLang="en-US" sz="3600" b="1"/>
            </a:br>
            <a:endParaRPr lang="zh-CN" altLang="en-US" sz="3600" b="1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AB8DA5-78C1-4EA2-9600-014672395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2312988"/>
            <a:ext cx="1566454" cy="23891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4925" b="1" noProof="1">
                <a:solidFill>
                  <a:srgbClr val="FF0000"/>
                </a:solidFill>
                <a:ea typeface="黑体" panose="02010609060101010101" charset="-122"/>
              </a:rPr>
              <a:t>A</a:t>
            </a:r>
            <a:endParaRPr lang="zh-CN" altLang="en-US" sz="14925" b="1" noProof="1">
              <a:solidFill>
                <a:srgbClr val="FF0000"/>
              </a:solidFill>
              <a:ea typeface="黑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>
            <a:extLst>
              <a:ext uri="{FF2B5EF4-FFF2-40B4-BE49-F238E27FC236}">
                <a16:creationId xmlns:a16="http://schemas.microsoft.com/office/drawing/2014/main" id="{4CBAD836-B90C-4488-B5EE-689CF5F00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600076"/>
            <a:ext cx="80772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、人口的快速增长，带来许多问题，包括（　　）</a:t>
            </a:r>
            <a:b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①就业问题严重</a:t>
            </a:r>
            <a:b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②社会保障难度加大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③天然植被和原始森林遭到破坏</a:t>
            </a:r>
            <a:b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④世界粮食问题日益尖锐</a:t>
            </a:r>
            <a:b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A.①②③</a:t>
            </a:r>
            <a:b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B.①②④</a:t>
            </a:r>
            <a:b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C.①③④</a:t>
            </a:r>
            <a:b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D.①②③④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C64C33-3F13-49B0-B28B-94C0F49C2D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8177213" y="1465263"/>
            <a:ext cx="60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FF0000"/>
                </a:solidFill>
                <a:ea typeface="黑体" panose="02010609060101010101" pitchFamily="49" charset="-122"/>
              </a:rPr>
              <a:t>D</a:t>
            </a:r>
            <a:endParaRPr lang="zh-CN" altLang="en-US" sz="72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FCB6FC-4101-4B59-AB78-0B7125E8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CAF414-952C-4496-BFC7-25A45A597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76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8005" y="387909"/>
            <a:ext cx="10026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CN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美国《华尔街日报》网站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zh-CN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CN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日报道：在北京，一位乞讨者面前的纸板上写着“推荐使用微信支付”，这是当下趋势的一个写照。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55" y="1992572"/>
            <a:ext cx="11709779" cy="41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571508" y="6150114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科技发展带来生产方式变化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https://gss3.bdstatic.com/-Po3dSag_xI4khGkpoWK1HF6hhy/baike/w%3D268%3Bg%3D0/sign=1cad25f89d2f07085f052d06d11fdfa4/5fdf8db1cb1349549258dfd3554e9258d0094ac6.jpg">
            <a:extLst>
              <a:ext uri="{FF2B5EF4-FFF2-40B4-BE49-F238E27FC236}">
                <a16:creationId xmlns:a16="http://schemas.microsoft.com/office/drawing/2014/main" id="{9421CB6A-CD41-455A-9244-52FE0D723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338138"/>
            <a:ext cx="240030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2">
            <a:extLst>
              <a:ext uri="{FF2B5EF4-FFF2-40B4-BE49-F238E27FC236}">
                <a16:creationId xmlns:a16="http://schemas.microsoft.com/office/drawing/2014/main" id="{9A5C943C-378E-486A-BDF0-BA0D481ED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2830514"/>
            <a:ext cx="4515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第一媒体：以纸质为媒介的报纸</a:t>
            </a:r>
          </a:p>
        </p:txBody>
      </p:sp>
      <p:sp>
        <p:nvSpPr>
          <p:cNvPr id="7172" name="矩形 3">
            <a:extLst>
              <a:ext uri="{FF2B5EF4-FFF2-40B4-BE49-F238E27FC236}">
                <a16:creationId xmlns:a16="http://schemas.microsoft.com/office/drawing/2014/main" id="{9A7DD6BD-0FBA-4E4B-B158-A5A92D055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2830514"/>
            <a:ext cx="4515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第二媒体：以电波为媒介的广播</a:t>
            </a:r>
          </a:p>
        </p:txBody>
      </p:sp>
      <p:pic>
        <p:nvPicPr>
          <p:cNvPr id="7173" name="Picture 10" descr="https://gss3.bdstatic.com/-Po3dSag_xI4khGkpoWK1HF6hhy/baike/c0%3Dbaike116%2C5%2C5%2C116%2C38/sign=3e197c230ef41bd5ce5ee0a630b3eaae/72f082025aafa40f08fc55d5ab64034f78f019fb.jpg">
            <a:extLst>
              <a:ext uri="{FF2B5EF4-FFF2-40B4-BE49-F238E27FC236}">
                <a16:creationId xmlns:a16="http://schemas.microsoft.com/office/drawing/2014/main" id="{82EF4826-EC55-4C15-BC30-D4C342FF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82601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矩形 5">
            <a:extLst>
              <a:ext uri="{FF2B5EF4-FFF2-40B4-BE49-F238E27FC236}">
                <a16:creationId xmlns:a16="http://schemas.microsoft.com/office/drawing/2014/main" id="{04DE40FB-8A18-45E4-91DE-A908E4514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32476"/>
            <a:ext cx="388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第三媒体：以图像为媒介的电视</a:t>
            </a:r>
          </a:p>
        </p:txBody>
      </p:sp>
      <p:pic>
        <p:nvPicPr>
          <p:cNvPr id="7175" name="Picture 2" descr="https://timgsa.baidu.com/timg?image&amp;quality=80&amp;size=b9999_10000&amp;sec=1536428297768&amp;di=eedf821fb6656dccc5fcc1a0e7b30869&amp;imgtype=0&amp;src=http%3A%2F%2Fe.hiphotos.baidu.com%2Fzhidao%2Fpic%2Fitem%2F6159252dd42a2834b0c1c7ba50b5c9ea15cebf18.jpg">
            <a:extLst>
              <a:ext uri="{FF2B5EF4-FFF2-40B4-BE49-F238E27FC236}">
                <a16:creationId xmlns:a16="http://schemas.microsoft.com/office/drawing/2014/main" id="{7111E94C-C33F-41F6-B4BD-A527AC3B8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90888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矩形 7">
            <a:extLst>
              <a:ext uri="{FF2B5EF4-FFF2-40B4-BE49-F238E27FC236}">
                <a16:creationId xmlns:a16="http://schemas.microsoft.com/office/drawing/2014/main" id="{C495D1D3-71DA-48C4-889A-E2A818BB2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5759451"/>
            <a:ext cx="4572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“第四媒体”：以数字化的方式存储、处理和传播的互联网</a:t>
            </a:r>
          </a:p>
        </p:txBody>
      </p:sp>
      <p:pic>
        <p:nvPicPr>
          <p:cNvPr id="7177" name="Picture 4" descr="http://images.laoqianzhuang.com/2017/0818/20170818015044609.jpg">
            <a:extLst>
              <a:ext uri="{FF2B5EF4-FFF2-40B4-BE49-F238E27FC236}">
                <a16:creationId xmlns:a16="http://schemas.microsoft.com/office/drawing/2014/main" id="{1E41A462-87ED-4D08-A734-F27C527C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3290889"/>
            <a:ext cx="28956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5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4" grpId="0"/>
      <p:bldP spid="7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>
            <a:extLst>
              <a:ext uri="{FF2B5EF4-FFF2-40B4-BE49-F238E27FC236}">
                <a16:creationId xmlns:a16="http://schemas.microsoft.com/office/drawing/2014/main" id="{4ED3E1C3-FA50-4B8E-AD95-698DFF52ED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9750" y="309563"/>
            <a:ext cx="1417638" cy="452596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建立：</a:t>
            </a:r>
          </a:p>
          <a:p>
            <a:pPr marL="0" indent="0">
              <a:buNone/>
            </a:pPr>
            <a:endParaRPr lang="zh-CN" altLang="en-US" sz="4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4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4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发展：</a:t>
            </a:r>
          </a:p>
          <a:p>
            <a:pPr marL="0" indent="0">
              <a:buNone/>
            </a:pPr>
            <a:endParaRPr lang="zh-CN" altLang="en-US" sz="4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1" name="图片 1">
            <a:extLst>
              <a:ext uri="{FF2B5EF4-FFF2-40B4-BE49-F238E27FC236}">
                <a16:creationId xmlns:a16="http://schemas.microsoft.com/office/drawing/2014/main" id="{CC4BCA66-875E-4CBA-98D3-9E283A7E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6" y="188913"/>
            <a:ext cx="244951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3">
            <a:extLst>
              <a:ext uri="{FF2B5EF4-FFF2-40B4-BE49-F238E27FC236}">
                <a16:creationId xmlns:a16="http://schemas.microsoft.com/office/drawing/2014/main" id="{3E2C7576-F5B8-4D42-BFAC-982F3689A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9" y="2797175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计算机（俗称“电脑”）</a:t>
            </a:r>
          </a:p>
        </p:txBody>
      </p:sp>
      <p:pic>
        <p:nvPicPr>
          <p:cNvPr id="12293" name="图片 4">
            <a:extLst>
              <a:ext uri="{FF2B5EF4-FFF2-40B4-BE49-F238E27FC236}">
                <a16:creationId xmlns:a16="http://schemas.microsoft.com/office/drawing/2014/main" id="{63618F6F-6C81-4B3E-ADA4-3A230DAA1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643313"/>
            <a:ext cx="29019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308C76-117E-458B-B475-7B1A94BA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4" y="392114"/>
            <a:ext cx="471487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第二次世界大战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后，随着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电子计算机的发明和普及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数据库和计算机网络建立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起来。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3BFC76-C014-4AAD-862C-E1AC896F3338}"/>
              </a:ext>
            </a:extLst>
          </p:cNvPr>
          <p:cNvSpPr/>
          <p:nvPr/>
        </p:nvSpPr>
        <p:spPr>
          <a:xfrm>
            <a:off x="1809750" y="3881439"/>
            <a:ext cx="5740400" cy="2528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600" b="1" noProof="1">
                <a:solidFill>
                  <a:srgbClr val="000000"/>
                </a:solidFill>
                <a:latin typeface="宋体" panose="02010600030101010101" pitchFamily="2" charset="-122"/>
              </a:rPr>
              <a:t>20</a:t>
            </a:r>
            <a:r>
              <a:rPr lang="zh-CN" altLang="en-US" sz="3600" b="1" noProof="1">
                <a:solidFill>
                  <a:srgbClr val="000000"/>
                </a:solidFill>
                <a:latin typeface="宋体" panose="02010600030101010101" pitchFamily="2" charset="-122"/>
              </a:rPr>
              <a:t>世纪</a:t>
            </a:r>
            <a:r>
              <a:rPr lang="en-US" altLang="zh-CN" sz="3600" b="1" noProof="1">
                <a:solidFill>
                  <a:srgbClr val="000000"/>
                </a:solidFill>
                <a:latin typeface="宋体" panose="02010600030101010101" pitchFamily="2" charset="-122"/>
              </a:rPr>
              <a:t>90</a:t>
            </a:r>
            <a:r>
              <a:rPr lang="zh-CN" altLang="en-US" sz="3600" b="1" noProof="1">
                <a:solidFill>
                  <a:srgbClr val="000000"/>
                </a:solidFill>
                <a:latin typeface="宋体" panose="02010600030101010101" pitchFamily="2" charset="-122"/>
              </a:rPr>
              <a:t>年代，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互联网</a:t>
            </a:r>
            <a:r>
              <a:rPr lang="zh-CN" altLang="en-US" sz="3600" b="1" noProof="1">
                <a:solidFill>
                  <a:srgbClr val="FF0000"/>
                </a:solidFill>
                <a:latin typeface="宋体" panose="02010600030101010101" pitchFamily="2" charset="-122"/>
              </a:rPr>
              <a:t>在全球迅速普及</a:t>
            </a:r>
            <a:r>
              <a:rPr lang="zh-CN" altLang="en-US" sz="3600" b="1" noProof="1">
                <a:solidFill>
                  <a:srgbClr val="000000"/>
                </a:solidFill>
                <a:latin typeface="宋体" panose="02010600030101010101" pitchFamily="2" charset="-122"/>
              </a:rPr>
              <a:t>，成为现代社会重要的基础设施，</a:t>
            </a:r>
            <a:r>
              <a:rPr lang="zh-CN" altLang="en-US" sz="3600" b="1" noProof="1">
                <a:solidFill>
                  <a:srgbClr val="FF0000"/>
                </a:solidFill>
                <a:latin typeface="宋体" panose="02010600030101010101" pitchFamily="2" charset="-122"/>
              </a:rPr>
              <a:t>标志着</a:t>
            </a:r>
            <a:r>
              <a:rPr lang="zh-CN" altLang="en-US" sz="3600" b="1" noProof="1">
                <a:solidFill>
                  <a:srgbClr val="000000"/>
                </a:solidFill>
                <a:latin typeface="宋体" panose="02010600030101010101" pitchFamily="2" charset="-122"/>
              </a:rPr>
              <a:t>人类开始进入</a:t>
            </a:r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信息时代</a:t>
            </a:r>
            <a:r>
              <a:rPr lang="zh-CN" altLang="en-US" sz="3600" b="1" noProof="1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94D6FF7-8285-42F6-9EC9-7D58B35D6339}"/>
              </a:ext>
            </a:extLst>
          </p:cNvPr>
          <p:cNvSpPr/>
          <p:nvPr/>
        </p:nvSpPr>
        <p:spPr>
          <a:xfrm>
            <a:off x="1577976" y="1362076"/>
            <a:ext cx="9134475" cy="4557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02BAE84-7333-4941-81A5-23401D5C7AAB}"/>
              </a:ext>
            </a:extLst>
          </p:cNvPr>
          <p:cNvSpPr/>
          <p:nvPr/>
        </p:nvSpPr>
        <p:spPr>
          <a:xfrm>
            <a:off x="1525589" y="965200"/>
            <a:ext cx="117475" cy="400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6" name="Picture 2" descr="http://pic157.nipic.com/file/20180312/26409199_081149971039_2.jpg">
            <a:extLst>
              <a:ext uri="{FF2B5EF4-FFF2-40B4-BE49-F238E27FC236}">
                <a16:creationId xmlns:a16="http://schemas.microsoft.com/office/drawing/2014/main" id="{EE8680AD-7B48-4988-932E-E94AFA3BB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4651" r="6291" b="5814"/>
          <a:stretch>
            <a:fillRect/>
          </a:stretch>
        </p:blipFill>
        <p:spPr bwMode="auto">
          <a:xfrm>
            <a:off x="1536700" y="666750"/>
            <a:ext cx="41465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img.9553.com/uploadfile/2016/1027/20161027053122646.jpg">
            <a:extLst>
              <a:ext uri="{FF2B5EF4-FFF2-40B4-BE49-F238E27FC236}">
                <a16:creationId xmlns:a16="http://schemas.microsoft.com/office/drawing/2014/main" id="{83A2EC0D-DA49-4B5B-89AB-BD168DFD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666751"/>
            <a:ext cx="521811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img1.gtimg.com/jinhua_house/pics/hv1/127/23/114/7418842.jpg">
            <a:extLst>
              <a:ext uri="{FF2B5EF4-FFF2-40B4-BE49-F238E27FC236}">
                <a16:creationId xmlns:a16="http://schemas.microsoft.com/office/drawing/2014/main" id="{1B8AB891-FFB2-4463-A0F9-67706149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48014"/>
            <a:ext cx="509270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>
            <a:extLst>
              <a:ext uri="{FF2B5EF4-FFF2-40B4-BE49-F238E27FC236}">
                <a16:creationId xmlns:a16="http://schemas.microsoft.com/office/drawing/2014/main" id="{5155D199-102C-46AD-A0C8-26BA0F7D1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E4670B55-0308-4823-997C-0DD4B8ED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-9525"/>
            <a:ext cx="7272337" cy="66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https://timgsa.baidu.com/timg?image&amp;quality=80&amp;size=b9999_10000&amp;sec=1536429256381&amp;di=e7610cf1a60a83e2d518ee96971a75e5&amp;imgtype=0&amp;src=http%3A%2F%2Fs9.sinaimg.cn%2Fmw690%2F004dfULxzy6UoiyJCxG38%26690">
            <a:extLst>
              <a:ext uri="{FF2B5EF4-FFF2-40B4-BE49-F238E27FC236}">
                <a16:creationId xmlns:a16="http://schemas.microsoft.com/office/drawing/2014/main" id="{A03D9621-2830-4390-83A5-D12D1995B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4210050"/>
            <a:ext cx="3575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5">
            <a:extLst>
              <a:ext uri="{FF2B5EF4-FFF2-40B4-BE49-F238E27FC236}">
                <a16:creationId xmlns:a16="http://schemas.microsoft.com/office/drawing/2014/main" id="{84E57E9F-908D-4E37-9F3A-10F3D64B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63" y="225425"/>
            <a:ext cx="7029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/>
              <a:t>阅读课本</a:t>
            </a:r>
            <a:r>
              <a:rPr lang="en-US" altLang="zh-CN" sz="4000" b="1"/>
              <a:t>102</a:t>
            </a:r>
            <a:r>
              <a:rPr lang="zh-CN" altLang="en-US" sz="4000" b="1"/>
              <a:t>页</a:t>
            </a:r>
            <a:r>
              <a:rPr lang="zh-CN" altLang="en-US" sz="5400" b="1">
                <a:solidFill>
                  <a:srgbClr val="FF0000"/>
                </a:solidFill>
              </a:rPr>
              <a:t>知识与拓展</a:t>
            </a:r>
          </a:p>
        </p:txBody>
      </p:sp>
      <p:sp>
        <p:nvSpPr>
          <p:cNvPr id="13" name="内容占位符 6">
            <a:extLst>
              <a:ext uri="{FF2B5EF4-FFF2-40B4-BE49-F238E27FC236}">
                <a16:creationId xmlns:a16="http://schemas.microsoft.com/office/drawing/2014/main" id="{6710344D-AE52-4DAB-8E55-904BA859A43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30363" y="1320800"/>
            <a:ext cx="8629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zh-CN" sz="3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互联网对现代社会生活产生了什么影响？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52CDF-8A5F-40A7-8EA7-253020BD99F2}"/>
              </a:ext>
            </a:extLst>
          </p:cNvPr>
          <p:cNvSpPr/>
          <p:nvPr/>
        </p:nvSpPr>
        <p:spPr>
          <a:xfrm>
            <a:off x="1755775" y="1989138"/>
            <a:ext cx="7869238" cy="36004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360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互联网</a:t>
            </a:r>
            <a:r>
              <a:rPr lang="zh-CN" altLang="zh-CN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渗透到社会各个领域，对现代社会生活产生了</a:t>
            </a:r>
            <a:r>
              <a:rPr lang="zh-CN" altLang="zh-CN" b="1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前所未有的冲击</a:t>
            </a:r>
            <a:r>
              <a:rPr lang="zh-CN" altLang="zh-CN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1.使</a:t>
            </a:r>
            <a:r>
              <a:rPr lang="zh-CN" altLang="zh-CN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现代社会更加</a:t>
            </a:r>
            <a:r>
              <a:rPr lang="zh-CN" altLang="en-US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丰富多彩</a:t>
            </a:r>
            <a:r>
              <a:rPr lang="zh-CN" altLang="zh-CN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2.将</a:t>
            </a:r>
            <a:r>
              <a:rPr lang="zh-CN" altLang="zh-CN" noProof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世界</a:t>
            </a:r>
            <a:r>
              <a:rPr lang="zh-CN" altLang="zh-CN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各地</a:t>
            </a:r>
            <a:r>
              <a:rPr lang="zh-CN" altLang="zh-CN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</a:t>
            </a:r>
            <a:r>
              <a:rPr lang="zh-CN" altLang="en-US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</a:t>
            </a:r>
            <a:r>
              <a:rPr lang="zh-CN" altLang="zh-CN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成一个</a:t>
            </a:r>
            <a:r>
              <a:rPr lang="zh-CN" altLang="en-US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整体</a:t>
            </a:r>
            <a:r>
              <a:rPr lang="zh-CN" altLang="zh-CN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创造了</a:t>
            </a:r>
            <a:r>
              <a:rPr lang="zh-CN" altLang="zh-CN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人类新的生活模式和文化观念，极大地</a:t>
            </a:r>
            <a:r>
              <a:rPr lang="zh-CN" altLang="zh-CN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拓展了</a:t>
            </a:r>
            <a:r>
              <a:rPr lang="zh-CN" altLang="zh-CN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人类的生活空间，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b="1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3.推进了</a:t>
            </a:r>
            <a:r>
              <a:rPr lang="zh-CN" altLang="zh-CN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全球经济的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一体化</a:t>
            </a:r>
            <a:r>
              <a:rPr lang="zh-CN" altLang="zh-CN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1910</Words>
  <Application>Microsoft Office PowerPoint</Application>
  <PresentationFormat>宽屏</PresentationFormat>
  <Paragraphs>204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等线</vt:lpstr>
      <vt:lpstr>黑体</vt:lpstr>
      <vt:lpstr>华文细黑</vt:lpstr>
      <vt:lpstr>华文中宋</vt:lpstr>
      <vt:lpstr>楷体</vt:lpstr>
      <vt:lpstr>宋体</vt:lpstr>
      <vt:lpstr>微软雅黑</vt:lpstr>
      <vt:lpstr>Arial</vt:lpstr>
      <vt:lpstr>Calibri</vt:lpstr>
      <vt:lpstr>Times New Roman</vt:lpstr>
      <vt:lpstr>Office 主题​​</vt:lpstr>
      <vt:lpstr>第22课 不断发展的现代社会</vt:lpstr>
      <vt:lpstr>一、计算机网络与现代社会生活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二、妇女地位的提高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luojuan</cp:lastModifiedBy>
  <cp:revision>613</cp:revision>
  <dcterms:created xsi:type="dcterms:W3CDTF">2017-08-03T09:01:00Z</dcterms:created>
  <dcterms:modified xsi:type="dcterms:W3CDTF">2020-02-16T13:46:07Z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