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406" r:id="rId3"/>
    <p:sldId id="381" r:id="rId4"/>
    <p:sldId id="383" r:id="rId5"/>
    <p:sldId id="411" r:id="rId6"/>
    <p:sldId id="432" r:id="rId7"/>
    <p:sldId id="413" r:id="rId8"/>
    <p:sldId id="400" r:id="rId9"/>
    <p:sldId id="407" r:id="rId10"/>
    <p:sldId id="408" r:id="rId11"/>
    <p:sldId id="394" r:id="rId12"/>
    <p:sldId id="409" r:id="rId13"/>
    <p:sldId id="402" r:id="rId14"/>
    <p:sldId id="410" r:id="rId15"/>
    <p:sldId id="396" r:id="rId16"/>
    <p:sldId id="398" r:id="rId17"/>
    <p:sldId id="508" r:id="rId18"/>
    <p:sldId id="506" r:id="rId19"/>
    <p:sldId id="503" r:id="rId20"/>
    <p:sldId id="507" r:id="rId21"/>
    <p:sldId id="397" r:id="rId22"/>
    <p:sldId id="296" r:id="rId23"/>
    <p:sldId id="387" r:id="rId24"/>
    <p:sldId id="390" r:id="rId25"/>
    <p:sldId id="273" r:id="rId26"/>
    <p:sldId id="518" r:id="rId27"/>
    <p:sldId id="542" r:id="rId28"/>
    <p:sldId id="389" r:id="rId29"/>
    <p:sldId id="418" r:id="rId30"/>
    <p:sldId id="419" r:id="rId31"/>
    <p:sldId id="502" r:id="rId32"/>
    <p:sldId id="455" r:id="rId33"/>
    <p:sldId id="388" r:id="rId34"/>
    <p:sldId id="541" r:id="rId35"/>
    <p:sldId id="519" r:id="rId36"/>
    <p:sldId id="474" r:id="rId37"/>
    <p:sldId id="530" r:id="rId38"/>
    <p:sldId id="531" r:id="rId39"/>
    <p:sldId id="532" r:id="rId40"/>
    <p:sldId id="526" r:id="rId41"/>
    <p:sldId id="527" r:id="rId42"/>
    <p:sldId id="528" r:id="rId43"/>
    <p:sldId id="529" r:id="rId44"/>
    <p:sldId id="428" r:id="rId45"/>
    <p:sldId id="421" r:id="rId46"/>
    <p:sldId id="430" r:id="rId47"/>
    <p:sldId id="429" r:id="rId48"/>
    <p:sldId id="420" r:id="rId49"/>
    <p:sldId id="476" r:id="rId50"/>
    <p:sldId id="311" r:id="rId51"/>
    <p:sldId id="427" r:id="rId52"/>
    <p:sldId id="439" r:id="rId53"/>
    <p:sldId id="438" r:id="rId54"/>
    <p:sldId id="437" r:id="rId55"/>
    <p:sldId id="436" r:id="rId56"/>
    <p:sldId id="426" r:id="rId57"/>
    <p:sldId id="434" r:id="rId58"/>
    <p:sldId id="435" r:id="rId59"/>
    <p:sldId id="278" r:id="rId60"/>
    <p:sldId id="279" r:id="rId61"/>
    <p:sldId id="451" r:id="rId62"/>
    <p:sldId id="452" r:id="rId63"/>
    <p:sldId id="453" r:id="rId64"/>
    <p:sldId id="443" r:id="rId65"/>
    <p:sldId id="444" r:id="rId66"/>
    <p:sldId id="509" r:id="rId67"/>
    <p:sldId id="445" r:id="rId68"/>
    <p:sldId id="446" r:id="rId69"/>
    <p:sldId id="447" r:id="rId70"/>
    <p:sldId id="510" r:id="rId71"/>
    <p:sldId id="448" r:id="rId72"/>
    <p:sldId id="511" r:id="rId73"/>
    <p:sldId id="293" r:id="rId74"/>
    <p:sldId id="449" r:id="rId75"/>
    <p:sldId id="512" r:id="rId76"/>
    <p:sldId id="513" r:id="rId77"/>
    <p:sldId id="514" r:id="rId78"/>
    <p:sldId id="424" r:id="rId79"/>
    <p:sldId id="314" r:id="rId80"/>
    <p:sldId id="313" r:id="rId81"/>
    <p:sldId id="543" r:id="rId82"/>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notesMaster" Target="notesMasters/notesMaster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3B9F0FE-6055-4071-AF40-717A5605A43D}" type="doc">
      <dgm:prSet loTypeId="urn:microsoft.com/office/officeart/2009/3/layout/StepUpProcess" loCatId="process" qsTypeId="urn:microsoft.com/office/officeart/2005/8/quickstyle/simple1#3" qsCatId="simple" csTypeId="urn:microsoft.com/office/officeart/2005/8/colors/accent1_2#3" csCatId="accent1" phldr="1"/>
      <dgm:spPr/>
      <dgm:t>
        <a:bodyPr/>
        <a:lstStyle/>
        <a:p>
          <a:endParaRPr lang="zh-CN" altLang="en-US"/>
        </a:p>
      </dgm:t>
    </dgm:pt>
    <dgm:pt modelId="{66F07679-F27C-4BCF-8BCC-A236C6F3B292}">
      <dgm:prSet phldrT="[文本]" custT="1"/>
      <dgm:spPr/>
      <dgm:t>
        <a:bodyPr/>
        <a:lstStyle/>
        <a:p>
          <a:r>
            <a:rPr lang="zh-CN" altLang="en-US" sz="2000" b="1" dirty="0"/>
            <a:t>时空观念</a:t>
          </a:r>
        </a:p>
      </dgm:t>
    </dgm:pt>
    <dgm:pt modelId="{FCBAB05D-C91A-456A-B2D0-867F10C8F266}" cxnId="{43AC02D0-46CF-4BE7-A436-F70D3574F830}" type="parTrans">
      <dgm:prSet/>
      <dgm:spPr/>
      <dgm:t>
        <a:bodyPr/>
        <a:lstStyle/>
        <a:p>
          <a:endParaRPr lang="zh-CN" altLang="en-US"/>
        </a:p>
      </dgm:t>
    </dgm:pt>
    <dgm:pt modelId="{7D6BB752-5473-4196-99BB-980A55C5BC94}" cxnId="{43AC02D0-46CF-4BE7-A436-F70D3574F830}" type="sibTrans">
      <dgm:prSet/>
      <dgm:spPr/>
      <dgm:t>
        <a:bodyPr/>
        <a:lstStyle/>
        <a:p>
          <a:endParaRPr lang="zh-CN" altLang="en-US"/>
        </a:p>
      </dgm:t>
    </dgm:pt>
    <dgm:pt modelId="{420BF4E6-E15D-481E-A2DD-29D17FCD05A3}">
      <dgm:prSet phldrT="[文本]" custT="1"/>
      <dgm:spPr/>
      <dgm:t>
        <a:bodyPr/>
        <a:lstStyle/>
        <a:p>
          <a:r>
            <a:rPr lang="zh-CN" altLang="en-US" sz="2000" b="1" dirty="0"/>
            <a:t>历史解释</a:t>
          </a:r>
        </a:p>
      </dgm:t>
    </dgm:pt>
    <dgm:pt modelId="{A88B1698-0392-4AE4-9996-5B0740910EF5}" cxnId="{0D30BC5E-0D19-4B4C-8775-EBF90F192FB9}" type="parTrans">
      <dgm:prSet/>
      <dgm:spPr/>
      <dgm:t>
        <a:bodyPr/>
        <a:lstStyle/>
        <a:p>
          <a:endParaRPr lang="zh-CN" altLang="en-US"/>
        </a:p>
      </dgm:t>
    </dgm:pt>
    <dgm:pt modelId="{8D93D528-FDD7-48EA-B5F6-692A612FC543}" cxnId="{0D30BC5E-0D19-4B4C-8775-EBF90F192FB9}" type="sibTrans">
      <dgm:prSet/>
      <dgm:spPr/>
      <dgm:t>
        <a:bodyPr/>
        <a:lstStyle/>
        <a:p>
          <a:endParaRPr lang="zh-CN" altLang="en-US"/>
        </a:p>
      </dgm:t>
    </dgm:pt>
    <dgm:pt modelId="{1716C53B-9957-46E0-B8BA-FD578610408B}">
      <dgm:prSet phldrT="[文本]" custT="1"/>
      <dgm:spPr/>
      <dgm:t>
        <a:bodyPr/>
        <a:lstStyle/>
        <a:p>
          <a:r>
            <a:rPr lang="zh-CN" altLang="en-US" sz="2000" b="1" dirty="0">
              <a:solidFill>
                <a:sysClr val="windowText" lastClr="000000"/>
              </a:solidFill>
            </a:rPr>
            <a:t>历史价值观</a:t>
          </a:r>
        </a:p>
      </dgm:t>
    </dgm:pt>
    <dgm:pt modelId="{29569167-1721-432F-BD71-3631F24E99E6}" cxnId="{986F8E8E-6DAA-4998-A568-4A95E9E29448}" type="sibTrans">
      <dgm:prSet/>
      <dgm:spPr/>
      <dgm:t>
        <a:bodyPr/>
        <a:lstStyle/>
        <a:p>
          <a:endParaRPr lang="zh-CN" altLang="en-US"/>
        </a:p>
      </dgm:t>
    </dgm:pt>
    <dgm:pt modelId="{95B56636-5E9A-4926-A6BA-C1D664ACAA89}" cxnId="{986F8E8E-6DAA-4998-A568-4A95E9E29448}" type="parTrans">
      <dgm:prSet/>
      <dgm:spPr/>
      <dgm:t>
        <a:bodyPr/>
        <a:lstStyle/>
        <a:p>
          <a:endParaRPr lang="zh-CN" altLang="en-US"/>
        </a:p>
      </dgm:t>
    </dgm:pt>
    <dgm:pt modelId="{9E2AD22D-1C08-4C04-BCD7-1443C2CDAE3E}">
      <dgm:prSet custT="1"/>
      <dgm:spPr/>
      <dgm:t>
        <a:bodyPr/>
        <a:lstStyle/>
        <a:p>
          <a:r>
            <a:rPr lang="zh-CN" altLang="en-US" sz="2000" b="1" dirty="0"/>
            <a:t>史料实证</a:t>
          </a:r>
        </a:p>
      </dgm:t>
    </dgm:pt>
    <dgm:pt modelId="{E51225FA-9FA2-452C-91E5-3314B81040B6}" cxnId="{93414E03-F7D1-4F81-B6A2-B4BF5A9841CA}" type="parTrans">
      <dgm:prSet/>
      <dgm:spPr/>
      <dgm:t>
        <a:bodyPr/>
        <a:lstStyle/>
        <a:p>
          <a:endParaRPr lang="zh-CN" altLang="en-US"/>
        </a:p>
      </dgm:t>
    </dgm:pt>
    <dgm:pt modelId="{F9397196-A742-4DD3-BCF5-93B644A4CF0F}" cxnId="{93414E03-F7D1-4F81-B6A2-B4BF5A9841CA}" type="sibTrans">
      <dgm:prSet/>
      <dgm:spPr/>
      <dgm:t>
        <a:bodyPr/>
        <a:lstStyle/>
        <a:p>
          <a:endParaRPr lang="zh-CN" altLang="en-US"/>
        </a:p>
      </dgm:t>
    </dgm:pt>
    <dgm:pt modelId="{58D75717-F839-4BC4-A1EC-50D57A10B938}">
      <dgm:prSet custT="1"/>
      <dgm:spPr/>
      <dgm:t>
        <a:bodyPr/>
        <a:lstStyle/>
        <a:p>
          <a:r>
            <a:rPr lang="zh-CN" altLang="en-US" sz="2000" b="1" dirty="0"/>
            <a:t>历史理解</a:t>
          </a:r>
        </a:p>
      </dgm:t>
    </dgm:pt>
    <dgm:pt modelId="{CADA70AC-486C-4CF7-8014-9F60CE1D3CAD}" cxnId="{13A6DAA7-9A64-46F4-BBBD-AC5422200CE8}" type="parTrans">
      <dgm:prSet/>
      <dgm:spPr/>
      <dgm:t>
        <a:bodyPr/>
        <a:lstStyle/>
        <a:p>
          <a:endParaRPr lang="zh-CN" altLang="en-US"/>
        </a:p>
      </dgm:t>
    </dgm:pt>
    <dgm:pt modelId="{22825640-D4CB-4070-A3EB-812D2823687D}" cxnId="{13A6DAA7-9A64-46F4-BBBD-AC5422200CE8}" type="sibTrans">
      <dgm:prSet/>
      <dgm:spPr/>
      <dgm:t>
        <a:bodyPr/>
        <a:lstStyle/>
        <a:p>
          <a:endParaRPr lang="zh-CN" altLang="en-US"/>
        </a:p>
      </dgm:t>
    </dgm:pt>
    <dgm:pt modelId="{BA2CDECC-C43C-4693-93EE-D0B90E7217BE}" type="pres">
      <dgm:prSet presAssocID="{73B9F0FE-6055-4071-AF40-717A5605A43D}" presName="rootnode" presStyleCnt="0">
        <dgm:presLayoutVars>
          <dgm:chMax/>
          <dgm:chPref/>
          <dgm:dir/>
          <dgm:animLvl val="lvl"/>
        </dgm:presLayoutVars>
      </dgm:prSet>
      <dgm:spPr/>
      <dgm:t>
        <a:bodyPr/>
        <a:lstStyle/>
        <a:p>
          <a:endParaRPr lang="zh-CN" altLang="en-US"/>
        </a:p>
      </dgm:t>
    </dgm:pt>
    <dgm:pt modelId="{EBB75560-D693-4739-9717-7ED5FEF51DB1}" type="pres">
      <dgm:prSet presAssocID="{66F07679-F27C-4BCF-8BCC-A236C6F3B292}" presName="composite" presStyleCnt="0"/>
      <dgm:spPr/>
    </dgm:pt>
    <dgm:pt modelId="{C35D646E-C1C1-4A4B-9542-A0049AD0D512}" type="pres">
      <dgm:prSet presAssocID="{66F07679-F27C-4BCF-8BCC-A236C6F3B292}" presName="LShape" presStyleLbl="alignNode1" presStyleIdx="0" presStyleCnt="9"/>
      <dgm:spPr/>
    </dgm:pt>
    <dgm:pt modelId="{39BB230E-868D-41F6-A02F-5809319E67AB}" type="pres">
      <dgm:prSet presAssocID="{66F07679-F27C-4BCF-8BCC-A236C6F3B292}" presName="ParentText" presStyleLbl="revTx" presStyleIdx="0" presStyleCnt="5" custLinFactNeighborX="-11176" custLinFactNeighborY="-76181">
        <dgm:presLayoutVars>
          <dgm:chMax val="0"/>
          <dgm:chPref val="0"/>
          <dgm:bulletEnabled val="1"/>
        </dgm:presLayoutVars>
      </dgm:prSet>
      <dgm:spPr/>
      <dgm:t>
        <a:bodyPr/>
        <a:lstStyle/>
        <a:p>
          <a:endParaRPr lang="zh-CN" altLang="en-US"/>
        </a:p>
      </dgm:t>
    </dgm:pt>
    <dgm:pt modelId="{495F250B-201C-4E2B-AD95-647196A6F240}" type="pres">
      <dgm:prSet presAssocID="{66F07679-F27C-4BCF-8BCC-A236C6F3B292}" presName="Triangle" presStyleLbl="alignNode1" presStyleIdx="1" presStyleCnt="9"/>
      <dgm:spPr/>
    </dgm:pt>
    <dgm:pt modelId="{293E6E72-3DC5-4C26-AF40-6BB65DDC076A}" type="pres">
      <dgm:prSet presAssocID="{7D6BB752-5473-4196-99BB-980A55C5BC94}" presName="sibTrans" presStyleCnt="0"/>
      <dgm:spPr/>
    </dgm:pt>
    <dgm:pt modelId="{70B395DA-A8AB-41A9-BB14-6BF7DCC4737E}" type="pres">
      <dgm:prSet presAssocID="{7D6BB752-5473-4196-99BB-980A55C5BC94}" presName="space" presStyleCnt="0"/>
      <dgm:spPr/>
    </dgm:pt>
    <dgm:pt modelId="{DB808217-A704-40F6-BE05-A119CC745EC5}" type="pres">
      <dgm:prSet presAssocID="{9E2AD22D-1C08-4C04-BCD7-1443C2CDAE3E}" presName="composite" presStyleCnt="0"/>
      <dgm:spPr/>
    </dgm:pt>
    <dgm:pt modelId="{35B3966D-342A-4069-BD93-C3F90FC73E95}" type="pres">
      <dgm:prSet presAssocID="{9E2AD22D-1C08-4C04-BCD7-1443C2CDAE3E}" presName="LShape" presStyleLbl="alignNode1" presStyleIdx="2" presStyleCnt="9"/>
      <dgm:spPr/>
    </dgm:pt>
    <dgm:pt modelId="{38A05F03-5ECD-4D00-8D62-FEB26FE213CF}" type="pres">
      <dgm:prSet presAssocID="{9E2AD22D-1C08-4C04-BCD7-1443C2CDAE3E}" presName="ParentText" presStyleLbl="revTx" presStyleIdx="1" presStyleCnt="5" custLinFactNeighborX="-6946" custLinFactNeighborY="-75277">
        <dgm:presLayoutVars>
          <dgm:chMax val="0"/>
          <dgm:chPref val="0"/>
          <dgm:bulletEnabled val="1"/>
        </dgm:presLayoutVars>
      </dgm:prSet>
      <dgm:spPr/>
      <dgm:t>
        <a:bodyPr/>
        <a:lstStyle/>
        <a:p>
          <a:endParaRPr lang="zh-CN" altLang="en-US"/>
        </a:p>
      </dgm:t>
    </dgm:pt>
    <dgm:pt modelId="{DCD135D7-4D98-4CA2-A8F5-DE160D243EB4}" type="pres">
      <dgm:prSet presAssocID="{9E2AD22D-1C08-4C04-BCD7-1443C2CDAE3E}" presName="Triangle" presStyleLbl="alignNode1" presStyleIdx="3" presStyleCnt="9"/>
      <dgm:spPr/>
    </dgm:pt>
    <dgm:pt modelId="{20557B25-94BF-4AFB-9B62-06F3A1175460}" type="pres">
      <dgm:prSet presAssocID="{F9397196-A742-4DD3-BCF5-93B644A4CF0F}" presName="sibTrans" presStyleCnt="0"/>
      <dgm:spPr/>
    </dgm:pt>
    <dgm:pt modelId="{1C44AD4C-D03A-42B1-9389-0AF68252CECD}" type="pres">
      <dgm:prSet presAssocID="{F9397196-A742-4DD3-BCF5-93B644A4CF0F}" presName="space" presStyleCnt="0"/>
      <dgm:spPr/>
    </dgm:pt>
    <dgm:pt modelId="{53549FF2-7136-4D05-BA2A-9EFEB2D1B1B6}" type="pres">
      <dgm:prSet presAssocID="{58D75717-F839-4BC4-A1EC-50D57A10B938}" presName="composite" presStyleCnt="0"/>
      <dgm:spPr/>
    </dgm:pt>
    <dgm:pt modelId="{00454273-E2B8-4DF0-A427-D4F14807F5C0}" type="pres">
      <dgm:prSet presAssocID="{58D75717-F839-4BC4-A1EC-50D57A10B938}" presName="LShape" presStyleLbl="alignNode1" presStyleIdx="4" presStyleCnt="9"/>
      <dgm:spPr/>
    </dgm:pt>
    <dgm:pt modelId="{BDFA6927-C625-4B48-BFA2-08354BFB06C9}" type="pres">
      <dgm:prSet presAssocID="{58D75717-F839-4BC4-A1EC-50D57A10B938}" presName="ParentText" presStyleLbl="revTx" presStyleIdx="2" presStyleCnt="5" custLinFactNeighborX="-10420" custLinFactNeighborY="-68349">
        <dgm:presLayoutVars>
          <dgm:chMax val="0"/>
          <dgm:chPref val="0"/>
          <dgm:bulletEnabled val="1"/>
        </dgm:presLayoutVars>
      </dgm:prSet>
      <dgm:spPr/>
      <dgm:t>
        <a:bodyPr/>
        <a:lstStyle/>
        <a:p>
          <a:endParaRPr lang="zh-CN" altLang="en-US"/>
        </a:p>
      </dgm:t>
    </dgm:pt>
    <dgm:pt modelId="{DA99D9D2-00FE-4EBA-A070-A13608DC3EEB}" type="pres">
      <dgm:prSet presAssocID="{58D75717-F839-4BC4-A1EC-50D57A10B938}" presName="Triangle" presStyleLbl="alignNode1" presStyleIdx="5" presStyleCnt="9"/>
      <dgm:spPr/>
    </dgm:pt>
    <dgm:pt modelId="{2052E026-1517-473E-ADCB-873F4582580F}" type="pres">
      <dgm:prSet presAssocID="{22825640-D4CB-4070-A3EB-812D2823687D}" presName="sibTrans" presStyleCnt="0"/>
      <dgm:spPr/>
    </dgm:pt>
    <dgm:pt modelId="{205C2898-6779-486A-9D72-9C9B14336829}" type="pres">
      <dgm:prSet presAssocID="{22825640-D4CB-4070-A3EB-812D2823687D}" presName="space" presStyleCnt="0"/>
      <dgm:spPr/>
    </dgm:pt>
    <dgm:pt modelId="{7B3269D6-7A82-4DBA-920B-D89389CAD20E}" type="pres">
      <dgm:prSet presAssocID="{420BF4E6-E15D-481E-A2DD-29D17FCD05A3}" presName="composite" presStyleCnt="0"/>
      <dgm:spPr/>
    </dgm:pt>
    <dgm:pt modelId="{48F6CDDF-BCE5-43E0-8548-369E78D8A0C0}" type="pres">
      <dgm:prSet presAssocID="{420BF4E6-E15D-481E-A2DD-29D17FCD05A3}" presName="LShape" presStyleLbl="alignNode1" presStyleIdx="6" presStyleCnt="9"/>
      <dgm:spPr/>
    </dgm:pt>
    <dgm:pt modelId="{844270A4-296B-41E7-9AE2-837D14CC603D}" type="pres">
      <dgm:prSet presAssocID="{420BF4E6-E15D-481E-A2DD-29D17FCD05A3}" presName="ParentText" presStyleLbl="revTx" presStyleIdx="3" presStyleCnt="5" custLinFactNeighborX="-7370" custLinFactNeighborY="-68874">
        <dgm:presLayoutVars>
          <dgm:chMax val="0"/>
          <dgm:chPref val="0"/>
          <dgm:bulletEnabled val="1"/>
        </dgm:presLayoutVars>
      </dgm:prSet>
      <dgm:spPr/>
      <dgm:t>
        <a:bodyPr/>
        <a:lstStyle/>
        <a:p>
          <a:endParaRPr lang="zh-CN" altLang="en-US"/>
        </a:p>
      </dgm:t>
    </dgm:pt>
    <dgm:pt modelId="{3294789C-4001-4AE7-9C50-25D025D8CBEB}" type="pres">
      <dgm:prSet presAssocID="{420BF4E6-E15D-481E-A2DD-29D17FCD05A3}" presName="Triangle" presStyleLbl="alignNode1" presStyleIdx="7" presStyleCnt="9"/>
      <dgm:spPr/>
    </dgm:pt>
    <dgm:pt modelId="{1F557305-C4B3-41A0-982C-7492466A91A2}" type="pres">
      <dgm:prSet presAssocID="{8D93D528-FDD7-48EA-B5F6-692A612FC543}" presName="sibTrans" presStyleCnt="0"/>
      <dgm:spPr/>
    </dgm:pt>
    <dgm:pt modelId="{18E2871E-B8F6-4BD6-B0B1-007A56E12123}" type="pres">
      <dgm:prSet presAssocID="{8D93D528-FDD7-48EA-B5F6-692A612FC543}" presName="space" presStyleCnt="0"/>
      <dgm:spPr/>
    </dgm:pt>
    <dgm:pt modelId="{06F36D34-340D-45F9-9FF9-A1B92AB5A41C}" type="pres">
      <dgm:prSet presAssocID="{1716C53B-9957-46E0-B8BA-FD578610408B}" presName="composite" presStyleCnt="0"/>
      <dgm:spPr/>
    </dgm:pt>
    <dgm:pt modelId="{E77F57FC-045A-4C61-AC1D-482C11F26DE5}" type="pres">
      <dgm:prSet presAssocID="{1716C53B-9957-46E0-B8BA-FD578610408B}" presName="LShape" presStyleLbl="alignNode1" presStyleIdx="8" presStyleCnt="9"/>
      <dgm:spPr/>
    </dgm:pt>
    <dgm:pt modelId="{003CE577-1EA1-45BA-9185-F6DA2ECDB2C6}" type="pres">
      <dgm:prSet presAssocID="{1716C53B-9957-46E0-B8BA-FD578610408B}" presName="ParentText" presStyleLbl="revTx" presStyleIdx="4" presStyleCnt="5" custScaleX="125959" custLinFactNeighborX="-3498" custLinFactNeighborY="-66331">
        <dgm:presLayoutVars>
          <dgm:chMax val="0"/>
          <dgm:chPref val="0"/>
          <dgm:bulletEnabled val="1"/>
        </dgm:presLayoutVars>
      </dgm:prSet>
      <dgm:spPr/>
      <dgm:t>
        <a:bodyPr/>
        <a:lstStyle/>
        <a:p>
          <a:endParaRPr lang="zh-CN" altLang="en-US"/>
        </a:p>
      </dgm:t>
    </dgm:pt>
  </dgm:ptLst>
  <dgm:cxnLst>
    <dgm:cxn modelId="{93414E03-F7D1-4F81-B6A2-B4BF5A9841CA}" srcId="{73B9F0FE-6055-4071-AF40-717A5605A43D}" destId="{9E2AD22D-1C08-4C04-BCD7-1443C2CDAE3E}" srcOrd="1" destOrd="0" parTransId="{E51225FA-9FA2-452C-91E5-3314B81040B6}" sibTransId="{F9397196-A742-4DD3-BCF5-93B644A4CF0F}"/>
    <dgm:cxn modelId="{4E4D2D25-D5CC-4879-88A3-B8E36D2711D7}" type="presOf" srcId="{58D75717-F839-4BC4-A1EC-50D57A10B938}" destId="{BDFA6927-C625-4B48-BFA2-08354BFB06C9}" srcOrd="0" destOrd="0" presId="urn:microsoft.com/office/officeart/2009/3/layout/StepUpProcess"/>
    <dgm:cxn modelId="{986F8E8E-6DAA-4998-A568-4A95E9E29448}" srcId="{73B9F0FE-6055-4071-AF40-717A5605A43D}" destId="{1716C53B-9957-46E0-B8BA-FD578610408B}" srcOrd="4" destOrd="0" parTransId="{95B56636-5E9A-4926-A6BA-C1D664ACAA89}" sibTransId="{29569167-1721-432F-BD71-3631F24E99E6}"/>
    <dgm:cxn modelId="{98F52CBB-199F-4B3D-A671-4B87DD7B33AC}" type="presOf" srcId="{1716C53B-9957-46E0-B8BA-FD578610408B}" destId="{003CE577-1EA1-45BA-9185-F6DA2ECDB2C6}" srcOrd="0" destOrd="0" presId="urn:microsoft.com/office/officeart/2009/3/layout/StepUpProcess"/>
    <dgm:cxn modelId="{43AC02D0-46CF-4BE7-A436-F70D3574F830}" srcId="{73B9F0FE-6055-4071-AF40-717A5605A43D}" destId="{66F07679-F27C-4BCF-8BCC-A236C6F3B292}" srcOrd="0" destOrd="0" parTransId="{FCBAB05D-C91A-456A-B2D0-867F10C8F266}" sibTransId="{7D6BB752-5473-4196-99BB-980A55C5BC94}"/>
    <dgm:cxn modelId="{E2261370-E95D-43BC-9DD1-60337E21E929}" type="presOf" srcId="{420BF4E6-E15D-481E-A2DD-29D17FCD05A3}" destId="{844270A4-296B-41E7-9AE2-837D14CC603D}" srcOrd="0" destOrd="0" presId="urn:microsoft.com/office/officeart/2009/3/layout/StepUpProcess"/>
    <dgm:cxn modelId="{0D30BC5E-0D19-4B4C-8775-EBF90F192FB9}" srcId="{73B9F0FE-6055-4071-AF40-717A5605A43D}" destId="{420BF4E6-E15D-481E-A2DD-29D17FCD05A3}" srcOrd="3" destOrd="0" parTransId="{A88B1698-0392-4AE4-9996-5B0740910EF5}" sibTransId="{8D93D528-FDD7-48EA-B5F6-692A612FC543}"/>
    <dgm:cxn modelId="{13A6DAA7-9A64-46F4-BBBD-AC5422200CE8}" srcId="{73B9F0FE-6055-4071-AF40-717A5605A43D}" destId="{58D75717-F839-4BC4-A1EC-50D57A10B938}" srcOrd="2" destOrd="0" parTransId="{CADA70AC-486C-4CF7-8014-9F60CE1D3CAD}" sibTransId="{22825640-D4CB-4070-A3EB-812D2823687D}"/>
    <dgm:cxn modelId="{4919FC1E-94E1-4F95-8EF7-3889EAA48380}" type="presOf" srcId="{9E2AD22D-1C08-4C04-BCD7-1443C2CDAE3E}" destId="{38A05F03-5ECD-4D00-8D62-FEB26FE213CF}" srcOrd="0" destOrd="0" presId="urn:microsoft.com/office/officeart/2009/3/layout/StepUpProcess"/>
    <dgm:cxn modelId="{A2D2644E-D8C9-4AD3-B5AB-FD295BAFA5FD}" type="presOf" srcId="{66F07679-F27C-4BCF-8BCC-A236C6F3B292}" destId="{39BB230E-868D-41F6-A02F-5809319E67AB}" srcOrd="0" destOrd="0" presId="urn:microsoft.com/office/officeart/2009/3/layout/StepUpProcess"/>
    <dgm:cxn modelId="{F254B34D-2B00-4072-BA55-311746982C39}" type="presOf" srcId="{73B9F0FE-6055-4071-AF40-717A5605A43D}" destId="{BA2CDECC-C43C-4693-93EE-D0B90E7217BE}" srcOrd="0" destOrd="0" presId="urn:microsoft.com/office/officeart/2009/3/layout/StepUpProcess"/>
    <dgm:cxn modelId="{04F41372-2BB0-43EE-8D38-A1DEDB74A637}" type="presParOf" srcId="{BA2CDECC-C43C-4693-93EE-D0B90E7217BE}" destId="{EBB75560-D693-4739-9717-7ED5FEF51DB1}" srcOrd="0" destOrd="0" presId="urn:microsoft.com/office/officeart/2009/3/layout/StepUpProcess"/>
    <dgm:cxn modelId="{0F426811-6934-43E9-B85C-656F3F3D60DE}" type="presParOf" srcId="{EBB75560-D693-4739-9717-7ED5FEF51DB1}" destId="{C35D646E-C1C1-4A4B-9542-A0049AD0D512}" srcOrd="0" destOrd="0" presId="urn:microsoft.com/office/officeart/2009/3/layout/StepUpProcess"/>
    <dgm:cxn modelId="{206B29F1-DDEC-4706-BABE-ED309B212EFC}" type="presParOf" srcId="{EBB75560-D693-4739-9717-7ED5FEF51DB1}" destId="{39BB230E-868D-41F6-A02F-5809319E67AB}" srcOrd="1" destOrd="0" presId="urn:microsoft.com/office/officeart/2009/3/layout/StepUpProcess"/>
    <dgm:cxn modelId="{F249B3E6-2D30-49FC-AD1D-0FD4D763EDD5}" type="presParOf" srcId="{EBB75560-D693-4739-9717-7ED5FEF51DB1}" destId="{495F250B-201C-4E2B-AD95-647196A6F240}" srcOrd="2" destOrd="0" presId="urn:microsoft.com/office/officeart/2009/3/layout/StepUpProcess"/>
    <dgm:cxn modelId="{8DA1C344-FE74-4806-BEB9-D50E5B4CA5C9}" type="presParOf" srcId="{BA2CDECC-C43C-4693-93EE-D0B90E7217BE}" destId="{293E6E72-3DC5-4C26-AF40-6BB65DDC076A}" srcOrd="1" destOrd="0" presId="urn:microsoft.com/office/officeart/2009/3/layout/StepUpProcess"/>
    <dgm:cxn modelId="{817B2AC3-317D-4542-80D2-75A879C1134A}" type="presParOf" srcId="{293E6E72-3DC5-4C26-AF40-6BB65DDC076A}" destId="{70B395DA-A8AB-41A9-BB14-6BF7DCC4737E}" srcOrd="0" destOrd="0" presId="urn:microsoft.com/office/officeart/2009/3/layout/StepUpProcess"/>
    <dgm:cxn modelId="{9085BCDA-1D98-497B-8D64-0C1512E48355}" type="presParOf" srcId="{BA2CDECC-C43C-4693-93EE-D0B90E7217BE}" destId="{DB808217-A704-40F6-BE05-A119CC745EC5}" srcOrd="2" destOrd="0" presId="urn:microsoft.com/office/officeart/2009/3/layout/StepUpProcess"/>
    <dgm:cxn modelId="{13818C60-CCFB-46C0-94E9-E9C887B195FF}" type="presParOf" srcId="{DB808217-A704-40F6-BE05-A119CC745EC5}" destId="{35B3966D-342A-4069-BD93-C3F90FC73E95}" srcOrd="0" destOrd="0" presId="urn:microsoft.com/office/officeart/2009/3/layout/StepUpProcess"/>
    <dgm:cxn modelId="{E6368E14-E560-4FC9-99CA-87A029614E2C}" type="presParOf" srcId="{DB808217-A704-40F6-BE05-A119CC745EC5}" destId="{38A05F03-5ECD-4D00-8D62-FEB26FE213CF}" srcOrd="1" destOrd="0" presId="urn:microsoft.com/office/officeart/2009/3/layout/StepUpProcess"/>
    <dgm:cxn modelId="{0A852BB5-7087-4C03-AB69-80F2C96E1379}" type="presParOf" srcId="{DB808217-A704-40F6-BE05-A119CC745EC5}" destId="{DCD135D7-4D98-4CA2-A8F5-DE160D243EB4}" srcOrd="2" destOrd="0" presId="urn:microsoft.com/office/officeart/2009/3/layout/StepUpProcess"/>
    <dgm:cxn modelId="{E6404D8C-1635-4DE5-93C7-5361431ABBBA}" type="presParOf" srcId="{BA2CDECC-C43C-4693-93EE-D0B90E7217BE}" destId="{20557B25-94BF-4AFB-9B62-06F3A1175460}" srcOrd="3" destOrd="0" presId="urn:microsoft.com/office/officeart/2009/3/layout/StepUpProcess"/>
    <dgm:cxn modelId="{A0A55907-66B3-458C-A44C-29D02475F79F}" type="presParOf" srcId="{20557B25-94BF-4AFB-9B62-06F3A1175460}" destId="{1C44AD4C-D03A-42B1-9389-0AF68252CECD}" srcOrd="0" destOrd="0" presId="urn:microsoft.com/office/officeart/2009/3/layout/StepUpProcess"/>
    <dgm:cxn modelId="{4262D054-6554-40E1-BCBA-F7327952980E}" type="presParOf" srcId="{BA2CDECC-C43C-4693-93EE-D0B90E7217BE}" destId="{53549FF2-7136-4D05-BA2A-9EFEB2D1B1B6}" srcOrd="4" destOrd="0" presId="urn:microsoft.com/office/officeart/2009/3/layout/StepUpProcess"/>
    <dgm:cxn modelId="{A95B2EEE-22E6-471E-B5F7-EEB1B3EB07CB}" type="presParOf" srcId="{53549FF2-7136-4D05-BA2A-9EFEB2D1B1B6}" destId="{00454273-E2B8-4DF0-A427-D4F14807F5C0}" srcOrd="0" destOrd="0" presId="urn:microsoft.com/office/officeart/2009/3/layout/StepUpProcess"/>
    <dgm:cxn modelId="{964EB3A9-B3B3-403C-B35F-1411AF4EA2DE}" type="presParOf" srcId="{53549FF2-7136-4D05-BA2A-9EFEB2D1B1B6}" destId="{BDFA6927-C625-4B48-BFA2-08354BFB06C9}" srcOrd="1" destOrd="0" presId="urn:microsoft.com/office/officeart/2009/3/layout/StepUpProcess"/>
    <dgm:cxn modelId="{A7AA5CED-3E9A-4985-B4CD-D7BD1A989F47}" type="presParOf" srcId="{53549FF2-7136-4D05-BA2A-9EFEB2D1B1B6}" destId="{DA99D9D2-00FE-4EBA-A070-A13608DC3EEB}" srcOrd="2" destOrd="0" presId="urn:microsoft.com/office/officeart/2009/3/layout/StepUpProcess"/>
    <dgm:cxn modelId="{638AD50F-DBAF-46F8-8447-ED33A7673737}" type="presParOf" srcId="{BA2CDECC-C43C-4693-93EE-D0B90E7217BE}" destId="{2052E026-1517-473E-ADCB-873F4582580F}" srcOrd="5" destOrd="0" presId="urn:microsoft.com/office/officeart/2009/3/layout/StepUpProcess"/>
    <dgm:cxn modelId="{6497F438-FBD1-4EEB-A314-39B9AF4AECC3}" type="presParOf" srcId="{2052E026-1517-473E-ADCB-873F4582580F}" destId="{205C2898-6779-486A-9D72-9C9B14336829}" srcOrd="0" destOrd="0" presId="urn:microsoft.com/office/officeart/2009/3/layout/StepUpProcess"/>
    <dgm:cxn modelId="{625309DC-3C67-43CC-AF87-628C2A719230}" type="presParOf" srcId="{BA2CDECC-C43C-4693-93EE-D0B90E7217BE}" destId="{7B3269D6-7A82-4DBA-920B-D89389CAD20E}" srcOrd="6" destOrd="0" presId="urn:microsoft.com/office/officeart/2009/3/layout/StepUpProcess"/>
    <dgm:cxn modelId="{207F7786-BF19-4FCC-94D9-0B500F732FDD}" type="presParOf" srcId="{7B3269D6-7A82-4DBA-920B-D89389CAD20E}" destId="{48F6CDDF-BCE5-43E0-8548-369E78D8A0C0}" srcOrd="0" destOrd="0" presId="urn:microsoft.com/office/officeart/2009/3/layout/StepUpProcess"/>
    <dgm:cxn modelId="{8C02A3E0-BB23-4F93-BCDC-A4779E017E18}" type="presParOf" srcId="{7B3269D6-7A82-4DBA-920B-D89389CAD20E}" destId="{844270A4-296B-41E7-9AE2-837D14CC603D}" srcOrd="1" destOrd="0" presId="urn:microsoft.com/office/officeart/2009/3/layout/StepUpProcess"/>
    <dgm:cxn modelId="{68FBE070-4846-4523-AD70-0A6A54C6105E}" type="presParOf" srcId="{7B3269D6-7A82-4DBA-920B-D89389CAD20E}" destId="{3294789C-4001-4AE7-9C50-25D025D8CBEB}" srcOrd="2" destOrd="0" presId="urn:microsoft.com/office/officeart/2009/3/layout/StepUpProcess"/>
    <dgm:cxn modelId="{FEF4B99D-7116-425D-AA49-D52FE8D06315}" type="presParOf" srcId="{BA2CDECC-C43C-4693-93EE-D0B90E7217BE}" destId="{1F557305-C4B3-41A0-982C-7492466A91A2}" srcOrd="7" destOrd="0" presId="urn:microsoft.com/office/officeart/2009/3/layout/StepUpProcess"/>
    <dgm:cxn modelId="{3A3FC999-9AE0-43E4-8698-699A59948644}" type="presParOf" srcId="{1F557305-C4B3-41A0-982C-7492466A91A2}" destId="{18E2871E-B8F6-4BD6-B0B1-007A56E12123}" srcOrd="0" destOrd="0" presId="urn:microsoft.com/office/officeart/2009/3/layout/StepUpProcess"/>
    <dgm:cxn modelId="{5DD579B4-C4F1-4484-9E66-6411A7164E60}" type="presParOf" srcId="{BA2CDECC-C43C-4693-93EE-D0B90E7217BE}" destId="{06F36D34-340D-45F9-9FF9-A1B92AB5A41C}" srcOrd="8" destOrd="0" presId="urn:microsoft.com/office/officeart/2009/3/layout/StepUpProcess"/>
    <dgm:cxn modelId="{BF2109B4-AB3C-4E19-9ACC-40EB0F3B2402}" type="presParOf" srcId="{06F36D34-340D-45F9-9FF9-A1B92AB5A41C}" destId="{E77F57FC-045A-4C61-AC1D-482C11F26DE5}" srcOrd="0" destOrd="0" presId="urn:microsoft.com/office/officeart/2009/3/layout/StepUpProcess"/>
    <dgm:cxn modelId="{DBBEA92A-B9E4-4CB9-ADE9-EF04FBB6019D}" type="presParOf" srcId="{06F36D34-340D-45F9-9FF9-A1B92AB5A41C}" destId="{003CE577-1EA1-45BA-9185-F6DA2ECDB2C6}" srcOrd="1" destOrd="0" presId="urn:microsoft.com/office/officeart/2009/3/layout/StepUpProcess"/>
  </dgm:cxnLst>
  <dgm:bg/>
  <dgm:whole>
    <a:ln>
      <a:solidFill>
        <a:schemeClr val="accen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999DC-61C0-4881-9EAE-4B356DF7501C}" type="doc">
      <dgm:prSet loTypeId="urn:microsoft.com/office/officeart/2005/8/layout/matrix1#1" loCatId="matrix" qsTypeId="urn:microsoft.com/office/officeart/2005/8/quickstyle/simple1#4" qsCatId="simple" csTypeId="urn:microsoft.com/office/officeart/2005/8/colors/accent1_2#4" csCatId="accent1" phldr="1"/>
      <dgm:spPr/>
      <dgm:t>
        <a:bodyPr/>
        <a:lstStyle/>
        <a:p>
          <a:endParaRPr lang="zh-CN" altLang="en-US"/>
        </a:p>
      </dgm:t>
    </dgm:pt>
    <dgm:pt modelId="{09E029F6-E8DA-4A97-B004-3C640643ECD9}">
      <dgm:prSet phldrT="[文本]" custT="1"/>
      <dgm:spPr/>
      <dgm:t>
        <a:bodyPr/>
        <a:lstStyle/>
        <a:p>
          <a:pPr algn="ctr"/>
          <a:r>
            <a:rPr lang="zh-CN" altLang="en-US" sz="3200" b="1" dirty="0" smtClean="0">
              <a:solidFill>
                <a:srgbClr val="FF0000"/>
              </a:solidFill>
              <a:latin typeface="黑体" panose="02010609060101010101" pitchFamily="49" charset="-122"/>
              <a:ea typeface="黑体" panose="02010609060101010101" pitchFamily="49" charset="-122"/>
            </a:rPr>
            <a:t>历史</a:t>
          </a:r>
          <a:endParaRPr lang="en-US" altLang="zh-CN" sz="3200" b="1" dirty="0" smtClean="0">
            <a:solidFill>
              <a:srgbClr val="FF0000"/>
            </a:solidFill>
            <a:latin typeface="黑体" panose="02010609060101010101" pitchFamily="49" charset="-122"/>
            <a:ea typeface="黑体" panose="02010609060101010101" pitchFamily="49" charset="-122"/>
          </a:endParaRPr>
        </a:p>
        <a:p>
          <a:pPr algn="ctr"/>
          <a:r>
            <a:rPr lang="zh-CN" altLang="en-US" sz="3200" b="1" dirty="0" smtClean="0">
              <a:solidFill>
                <a:srgbClr val="FF0000"/>
              </a:solidFill>
              <a:latin typeface="黑体" panose="02010609060101010101" pitchFamily="49" charset="-122"/>
              <a:ea typeface="黑体" panose="02010609060101010101" pitchFamily="49" charset="-122"/>
            </a:rPr>
            <a:t>价值观</a:t>
          </a:r>
          <a:endParaRPr lang="zh-CN" altLang="en-US" sz="3200" b="1" dirty="0">
            <a:solidFill>
              <a:srgbClr val="FF0000"/>
            </a:solidFill>
            <a:latin typeface="黑体" panose="02010609060101010101" pitchFamily="49" charset="-122"/>
            <a:ea typeface="黑体" panose="02010609060101010101" pitchFamily="49" charset="-122"/>
          </a:endParaRPr>
        </a:p>
      </dgm:t>
    </dgm:pt>
    <dgm:pt modelId="{A5E87603-1905-49EE-A14D-39D5C43FCA76}" cxnId="{30B650EF-0E23-404D-A51C-362BC64DF3C6}" type="parTrans">
      <dgm:prSet/>
      <dgm:spPr/>
      <dgm:t>
        <a:bodyPr/>
        <a:lstStyle/>
        <a:p>
          <a:pPr algn="ctr"/>
          <a:endParaRPr lang="zh-CN" altLang="en-US"/>
        </a:p>
      </dgm:t>
    </dgm:pt>
    <dgm:pt modelId="{FFD042FA-E7FE-4C28-B06F-9B19125DA0F9}" cxnId="{30B650EF-0E23-404D-A51C-362BC64DF3C6}" type="sibTrans">
      <dgm:prSet/>
      <dgm:spPr/>
      <dgm:t>
        <a:bodyPr/>
        <a:lstStyle/>
        <a:p>
          <a:pPr algn="ctr"/>
          <a:endParaRPr lang="zh-CN" altLang="en-US"/>
        </a:p>
      </dgm:t>
    </dgm:pt>
    <dgm:pt modelId="{71A4FB74-CAB2-4282-81DE-2ACF1F4DEC57}">
      <dgm:prSet phldrT="[文本]" custT="1"/>
      <dgm:spPr/>
      <dgm:t>
        <a:bodyPr/>
        <a:lstStyle/>
        <a:p>
          <a:pPr algn="ctr"/>
          <a:r>
            <a:rPr lang="zh-CN" altLang="en-US" sz="3200" b="1" dirty="0"/>
            <a:t>时空观念</a:t>
          </a:r>
        </a:p>
      </dgm:t>
    </dgm:pt>
    <dgm:pt modelId="{09957AE3-7282-47E9-9B68-CEFCFFF9736F}" cxnId="{8E8C8FC1-B823-4BF8-86DA-A803BD324D39}" type="parTrans">
      <dgm:prSet/>
      <dgm:spPr/>
      <dgm:t>
        <a:bodyPr/>
        <a:lstStyle/>
        <a:p>
          <a:pPr algn="ctr"/>
          <a:endParaRPr lang="zh-CN" altLang="en-US"/>
        </a:p>
      </dgm:t>
    </dgm:pt>
    <dgm:pt modelId="{8A0ACF74-6242-47F2-80CB-F829D132AF80}" cxnId="{8E8C8FC1-B823-4BF8-86DA-A803BD324D39}" type="sibTrans">
      <dgm:prSet/>
      <dgm:spPr/>
      <dgm:t>
        <a:bodyPr/>
        <a:lstStyle/>
        <a:p>
          <a:pPr algn="ctr"/>
          <a:endParaRPr lang="zh-CN" altLang="en-US"/>
        </a:p>
      </dgm:t>
    </dgm:pt>
    <dgm:pt modelId="{7B6FB9F4-B9DF-439E-9242-A3A798B4CD71}">
      <dgm:prSet phldrT="[文本]" custT="1"/>
      <dgm:spPr/>
      <dgm:t>
        <a:bodyPr/>
        <a:lstStyle/>
        <a:p>
          <a:pPr algn="ctr"/>
          <a:r>
            <a:rPr lang="zh-CN" altLang="en-US" sz="3200" b="1" dirty="0"/>
            <a:t>史料实证</a:t>
          </a:r>
        </a:p>
      </dgm:t>
    </dgm:pt>
    <dgm:pt modelId="{E7955F7B-EDDC-46A2-8F61-204E4C7723EA}" cxnId="{35DF58E9-52A8-4FE7-A359-0646916AA7FD}" type="parTrans">
      <dgm:prSet/>
      <dgm:spPr/>
      <dgm:t>
        <a:bodyPr/>
        <a:lstStyle/>
        <a:p>
          <a:pPr algn="ctr"/>
          <a:endParaRPr lang="zh-CN" altLang="en-US"/>
        </a:p>
      </dgm:t>
    </dgm:pt>
    <dgm:pt modelId="{8A989846-3C44-4D46-AEB4-E09601F63086}" cxnId="{35DF58E9-52A8-4FE7-A359-0646916AA7FD}" type="sibTrans">
      <dgm:prSet/>
      <dgm:spPr/>
      <dgm:t>
        <a:bodyPr/>
        <a:lstStyle/>
        <a:p>
          <a:pPr algn="ctr"/>
          <a:endParaRPr lang="zh-CN" altLang="en-US"/>
        </a:p>
      </dgm:t>
    </dgm:pt>
    <dgm:pt modelId="{F9D55E99-2BCC-4F81-80CE-9A61D151C187}">
      <dgm:prSet phldrT="[文本]" custT="1"/>
      <dgm:spPr/>
      <dgm:t>
        <a:bodyPr/>
        <a:lstStyle/>
        <a:p>
          <a:pPr algn="ctr"/>
          <a:r>
            <a:rPr lang="zh-CN" altLang="en-US" sz="3200" b="1" dirty="0"/>
            <a:t>历史理解</a:t>
          </a:r>
        </a:p>
      </dgm:t>
    </dgm:pt>
    <dgm:pt modelId="{8E17DF2A-26E7-4494-8835-0DA1342D3A55}" cxnId="{F14DC6B3-9DB1-4622-8264-E39CE1F6E5DE}" type="parTrans">
      <dgm:prSet/>
      <dgm:spPr/>
      <dgm:t>
        <a:bodyPr/>
        <a:lstStyle/>
        <a:p>
          <a:pPr algn="ctr"/>
          <a:endParaRPr lang="zh-CN" altLang="en-US"/>
        </a:p>
      </dgm:t>
    </dgm:pt>
    <dgm:pt modelId="{157E8DC4-DDAA-4BCA-8B14-0927AA25A1C7}" cxnId="{F14DC6B3-9DB1-4622-8264-E39CE1F6E5DE}" type="sibTrans">
      <dgm:prSet/>
      <dgm:spPr/>
      <dgm:t>
        <a:bodyPr/>
        <a:lstStyle/>
        <a:p>
          <a:pPr algn="ctr"/>
          <a:endParaRPr lang="zh-CN" altLang="en-US"/>
        </a:p>
      </dgm:t>
    </dgm:pt>
    <dgm:pt modelId="{C9AF54A1-9634-4DA2-AF3E-40A2DD58D52B}">
      <dgm:prSet phldrT="[文本]" custT="1"/>
      <dgm:spPr/>
      <dgm:t>
        <a:bodyPr/>
        <a:lstStyle/>
        <a:p>
          <a:pPr algn="ctr"/>
          <a:r>
            <a:rPr lang="zh-CN" altLang="en-US" sz="3200" b="1" dirty="0"/>
            <a:t>历史解释</a:t>
          </a:r>
        </a:p>
      </dgm:t>
    </dgm:pt>
    <dgm:pt modelId="{35143ACC-BFE8-4C58-A50B-4C333E188F5E}" cxnId="{F10C6A14-E524-4797-9B29-86757CB2F44F}" type="parTrans">
      <dgm:prSet/>
      <dgm:spPr/>
      <dgm:t>
        <a:bodyPr/>
        <a:lstStyle/>
        <a:p>
          <a:pPr algn="ctr"/>
          <a:endParaRPr lang="zh-CN" altLang="en-US"/>
        </a:p>
      </dgm:t>
    </dgm:pt>
    <dgm:pt modelId="{E77A2431-65F6-4E96-BB0C-9C0A194794A3}" cxnId="{F10C6A14-E524-4797-9B29-86757CB2F44F}" type="sibTrans">
      <dgm:prSet/>
      <dgm:spPr/>
      <dgm:t>
        <a:bodyPr/>
        <a:lstStyle/>
        <a:p>
          <a:pPr algn="ctr"/>
          <a:endParaRPr lang="zh-CN" altLang="en-US"/>
        </a:p>
      </dgm:t>
    </dgm:pt>
    <dgm:pt modelId="{0B0ACCDA-CB71-4E29-97A3-04692072536F}" type="pres">
      <dgm:prSet presAssocID="{8D3999DC-61C0-4881-9EAE-4B356DF7501C}" presName="diagram" presStyleCnt="0">
        <dgm:presLayoutVars>
          <dgm:chMax val="1"/>
          <dgm:dir/>
          <dgm:animLvl val="ctr"/>
          <dgm:resizeHandles val="exact"/>
        </dgm:presLayoutVars>
      </dgm:prSet>
      <dgm:spPr/>
      <dgm:t>
        <a:bodyPr/>
        <a:lstStyle/>
        <a:p>
          <a:endParaRPr lang="zh-CN" altLang="en-US"/>
        </a:p>
      </dgm:t>
    </dgm:pt>
    <dgm:pt modelId="{9DFF349B-6749-40A3-B1DC-D023E2C4767D}" type="pres">
      <dgm:prSet presAssocID="{8D3999DC-61C0-4881-9EAE-4B356DF7501C}" presName="matrix" presStyleCnt="0"/>
      <dgm:spPr/>
    </dgm:pt>
    <dgm:pt modelId="{F7CF710E-B05E-43EF-84CD-AEA1BAEACAF0}" type="pres">
      <dgm:prSet presAssocID="{8D3999DC-61C0-4881-9EAE-4B356DF7501C}" presName="tile1" presStyleLbl="node1" presStyleIdx="0" presStyleCnt="4"/>
      <dgm:spPr/>
      <dgm:t>
        <a:bodyPr/>
        <a:lstStyle/>
        <a:p>
          <a:endParaRPr lang="zh-CN" altLang="en-US"/>
        </a:p>
      </dgm:t>
    </dgm:pt>
    <dgm:pt modelId="{2678C958-EF85-4856-8650-3D7311AD812D}" type="pres">
      <dgm:prSet presAssocID="{8D3999DC-61C0-4881-9EAE-4B356DF7501C}" presName="tile1text" presStyleLbl="node1" presStyleIdx="0" presStyleCnt="4">
        <dgm:presLayoutVars>
          <dgm:chMax val="0"/>
          <dgm:chPref val="0"/>
          <dgm:bulletEnabled val="1"/>
        </dgm:presLayoutVars>
      </dgm:prSet>
      <dgm:spPr/>
      <dgm:t>
        <a:bodyPr/>
        <a:lstStyle/>
        <a:p>
          <a:endParaRPr lang="zh-CN" altLang="en-US"/>
        </a:p>
      </dgm:t>
    </dgm:pt>
    <dgm:pt modelId="{523BF8FF-A49B-44B5-A6B2-77341411CD52}" type="pres">
      <dgm:prSet presAssocID="{8D3999DC-61C0-4881-9EAE-4B356DF7501C}" presName="tile2" presStyleLbl="node1" presStyleIdx="1" presStyleCnt="4"/>
      <dgm:spPr/>
      <dgm:t>
        <a:bodyPr/>
        <a:lstStyle/>
        <a:p>
          <a:endParaRPr lang="zh-CN" altLang="en-US"/>
        </a:p>
      </dgm:t>
    </dgm:pt>
    <dgm:pt modelId="{664B1EB5-7D3C-46F7-910B-297B2CC2C3B9}" type="pres">
      <dgm:prSet presAssocID="{8D3999DC-61C0-4881-9EAE-4B356DF7501C}" presName="tile2text" presStyleLbl="node1" presStyleIdx="1" presStyleCnt="4">
        <dgm:presLayoutVars>
          <dgm:chMax val="0"/>
          <dgm:chPref val="0"/>
          <dgm:bulletEnabled val="1"/>
        </dgm:presLayoutVars>
      </dgm:prSet>
      <dgm:spPr/>
      <dgm:t>
        <a:bodyPr/>
        <a:lstStyle/>
        <a:p>
          <a:endParaRPr lang="zh-CN" altLang="en-US"/>
        </a:p>
      </dgm:t>
    </dgm:pt>
    <dgm:pt modelId="{8D4C0C32-519B-406F-BA29-0DF7B8BD6366}" type="pres">
      <dgm:prSet presAssocID="{8D3999DC-61C0-4881-9EAE-4B356DF7501C}" presName="tile3" presStyleLbl="node1" presStyleIdx="2" presStyleCnt="4" custLinFactNeighborX="-54278"/>
      <dgm:spPr/>
      <dgm:t>
        <a:bodyPr/>
        <a:lstStyle/>
        <a:p>
          <a:endParaRPr lang="zh-CN" altLang="en-US"/>
        </a:p>
      </dgm:t>
    </dgm:pt>
    <dgm:pt modelId="{374DDAF1-7A77-44D4-BE2B-E78E0AC99A51}" type="pres">
      <dgm:prSet presAssocID="{8D3999DC-61C0-4881-9EAE-4B356DF7501C}" presName="tile3text" presStyleLbl="node1" presStyleIdx="2" presStyleCnt="4">
        <dgm:presLayoutVars>
          <dgm:chMax val="0"/>
          <dgm:chPref val="0"/>
          <dgm:bulletEnabled val="1"/>
        </dgm:presLayoutVars>
      </dgm:prSet>
      <dgm:spPr/>
      <dgm:t>
        <a:bodyPr/>
        <a:lstStyle/>
        <a:p>
          <a:endParaRPr lang="zh-CN" altLang="en-US"/>
        </a:p>
      </dgm:t>
    </dgm:pt>
    <dgm:pt modelId="{A2BBB956-E73B-41E6-A892-F82DFB9A5C6C}" type="pres">
      <dgm:prSet presAssocID="{8D3999DC-61C0-4881-9EAE-4B356DF7501C}" presName="tile4" presStyleLbl="node1" presStyleIdx="3" presStyleCnt="4"/>
      <dgm:spPr/>
      <dgm:t>
        <a:bodyPr/>
        <a:lstStyle/>
        <a:p>
          <a:endParaRPr lang="zh-CN" altLang="en-US"/>
        </a:p>
      </dgm:t>
    </dgm:pt>
    <dgm:pt modelId="{40F9D11A-127F-4B6D-A521-9DEF02BDDCE4}" type="pres">
      <dgm:prSet presAssocID="{8D3999DC-61C0-4881-9EAE-4B356DF7501C}" presName="tile4text" presStyleLbl="node1" presStyleIdx="3" presStyleCnt="4">
        <dgm:presLayoutVars>
          <dgm:chMax val="0"/>
          <dgm:chPref val="0"/>
          <dgm:bulletEnabled val="1"/>
        </dgm:presLayoutVars>
      </dgm:prSet>
      <dgm:spPr/>
      <dgm:t>
        <a:bodyPr/>
        <a:lstStyle/>
        <a:p>
          <a:endParaRPr lang="zh-CN" altLang="en-US"/>
        </a:p>
      </dgm:t>
    </dgm:pt>
    <dgm:pt modelId="{E50A3FB4-7A0F-459A-9551-9077AA86796C}" type="pres">
      <dgm:prSet presAssocID="{8D3999DC-61C0-4881-9EAE-4B356DF7501C}" presName="centerTile" presStyleLbl="fgShp" presStyleIdx="0" presStyleCnt="1" custScaleX="125800" custScaleY="158730">
        <dgm:presLayoutVars>
          <dgm:chMax val="0"/>
          <dgm:chPref val="0"/>
        </dgm:presLayoutVars>
      </dgm:prSet>
      <dgm:spPr/>
      <dgm:t>
        <a:bodyPr/>
        <a:lstStyle/>
        <a:p>
          <a:endParaRPr lang="zh-CN" altLang="en-US"/>
        </a:p>
      </dgm:t>
    </dgm:pt>
  </dgm:ptLst>
  <dgm:cxnLst>
    <dgm:cxn modelId="{DD9831C8-6E91-45F7-A5E9-59C993E19008}" type="presOf" srcId="{F9D55E99-2BCC-4F81-80CE-9A61D151C187}" destId="{8D4C0C32-519B-406F-BA29-0DF7B8BD6366}" srcOrd="0" destOrd="0" presId="urn:microsoft.com/office/officeart/2005/8/layout/matrix1#1"/>
    <dgm:cxn modelId="{5C9D6CF1-8CE4-4671-85E4-8B01956EEC07}" type="presOf" srcId="{F9D55E99-2BCC-4F81-80CE-9A61D151C187}" destId="{374DDAF1-7A77-44D4-BE2B-E78E0AC99A51}" srcOrd="1" destOrd="0" presId="urn:microsoft.com/office/officeart/2005/8/layout/matrix1#1"/>
    <dgm:cxn modelId="{35DF58E9-52A8-4FE7-A359-0646916AA7FD}" srcId="{09E029F6-E8DA-4A97-B004-3C640643ECD9}" destId="{7B6FB9F4-B9DF-439E-9242-A3A798B4CD71}" srcOrd="1" destOrd="0" parTransId="{E7955F7B-EDDC-46A2-8F61-204E4C7723EA}" sibTransId="{8A989846-3C44-4D46-AEB4-E09601F63086}"/>
    <dgm:cxn modelId="{12604272-6D55-4034-8AC1-DD5B52CB304E}" type="presOf" srcId="{7B6FB9F4-B9DF-439E-9242-A3A798B4CD71}" destId="{523BF8FF-A49B-44B5-A6B2-77341411CD52}" srcOrd="0" destOrd="0" presId="urn:microsoft.com/office/officeart/2005/8/layout/matrix1#1"/>
    <dgm:cxn modelId="{B1FB5D1A-5803-4E44-848E-F4266FA04DCC}" type="presOf" srcId="{C9AF54A1-9634-4DA2-AF3E-40A2DD58D52B}" destId="{A2BBB956-E73B-41E6-A892-F82DFB9A5C6C}" srcOrd="0" destOrd="0" presId="urn:microsoft.com/office/officeart/2005/8/layout/matrix1#1"/>
    <dgm:cxn modelId="{F10C6A14-E524-4797-9B29-86757CB2F44F}" srcId="{09E029F6-E8DA-4A97-B004-3C640643ECD9}" destId="{C9AF54A1-9634-4DA2-AF3E-40A2DD58D52B}" srcOrd="3" destOrd="0" parTransId="{35143ACC-BFE8-4C58-A50B-4C333E188F5E}" sibTransId="{E77A2431-65F6-4E96-BB0C-9C0A194794A3}"/>
    <dgm:cxn modelId="{E326DD49-53E4-4B56-9E73-DA1D3C3220A8}" type="presOf" srcId="{71A4FB74-CAB2-4282-81DE-2ACF1F4DEC57}" destId="{F7CF710E-B05E-43EF-84CD-AEA1BAEACAF0}" srcOrd="0" destOrd="0" presId="urn:microsoft.com/office/officeart/2005/8/layout/matrix1#1"/>
    <dgm:cxn modelId="{55839781-CF3E-4143-AC1E-01C5398857D9}" type="presOf" srcId="{09E029F6-E8DA-4A97-B004-3C640643ECD9}" destId="{E50A3FB4-7A0F-459A-9551-9077AA86796C}" srcOrd="0" destOrd="0" presId="urn:microsoft.com/office/officeart/2005/8/layout/matrix1#1"/>
    <dgm:cxn modelId="{200F580A-6038-4C41-981F-05E2FC159823}" type="presOf" srcId="{71A4FB74-CAB2-4282-81DE-2ACF1F4DEC57}" destId="{2678C958-EF85-4856-8650-3D7311AD812D}" srcOrd="1" destOrd="0" presId="urn:microsoft.com/office/officeart/2005/8/layout/matrix1#1"/>
    <dgm:cxn modelId="{30B650EF-0E23-404D-A51C-362BC64DF3C6}" srcId="{8D3999DC-61C0-4881-9EAE-4B356DF7501C}" destId="{09E029F6-E8DA-4A97-B004-3C640643ECD9}" srcOrd="0" destOrd="0" parTransId="{A5E87603-1905-49EE-A14D-39D5C43FCA76}" sibTransId="{FFD042FA-E7FE-4C28-B06F-9B19125DA0F9}"/>
    <dgm:cxn modelId="{8E8C8FC1-B823-4BF8-86DA-A803BD324D39}" srcId="{09E029F6-E8DA-4A97-B004-3C640643ECD9}" destId="{71A4FB74-CAB2-4282-81DE-2ACF1F4DEC57}" srcOrd="0" destOrd="0" parTransId="{09957AE3-7282-47E9-9B68-CEFCFFF9736F}" sibTransId="{8A0ACF74-6242-47F2-80CB-F829D132AF80}"/>
    <dgm:cxn modelId="{B093B4A1-AC31-41C0-B7D1-16799EFDC490}" type="presOf" srcId="{7B6FB9F4-B9DF-439E-9242-A3A798B4CD71}" destId="{664B1EB5-7D3C-46F7-910B-297B2CC2C3B9}" srcOrd="1" destOrd="0" presId="urn:microsoft.com/office/officeart/2005/8/layout/matrix1#1"/>
    <dgm:cxn modelId="{F14DC6B3-9DB1-4622-8264-E39CE1F6E5DE}" srcId="{09E029F6-E8DA-4A97-B004-3C640643ECD9}" destId="{F9D55E99-2BCC-4F81-80CE-9A61D151C187}" srcOrd="2" destOrd="0" parTransId="{8E17DF2A-26E7-4494-8835-0DA1342D3A55}" sibTransId="{157E8DC4-DDAA-4BCA-8B14-0927AA25A1C7}"/>
    <dgm:cxn modelId="{7F0FEA4A-641E-4D0C-8456-AB55E5EFF1E4}" type="presOf" srcId="{8D3999DC-61C0-4881-9EAE-4B356DF7501C}" destId="{0B0ACCDA-CB71-4E29-97A3-04692072536F}" srcOrd="0" destOrd="0" presId="urn:microsoft.com/office/officeart/2005/8/layout/matrix1#1"/>
    <dgm:cxn modelId="{1C9DEBB3-8BCB-4164-90EB-8748C54F9EA9}" type="presOf" srcId="{C9AF54A1-9634-4DA2-AF3E-40A2DD58D52B}" destId="{40F9D11A-127F-4B6D-A521-9DEF02BDDCE4}" srcOrd="1" destOrd="0" presId="urn:microsoft.com/office/officeart/2005/8/layout/matrix1#1"/>
    <dgm:cxn modelId="{38845B99-62C7-4AEA-91BE-61531942B451}" type="presParOf" srcId="{0B0ACCDA-CB71-4E29-97A3-04692072536F}" destId="{9DFF349B-6749-40A3-B1DC-D023E2C4767D}" srcOrd="0" destOrd="0" presId="urn:microsoft.com/office/officeart/2005/8/layout/matrix1#1"/>
    <dgm:cxn modelId="{21F21946-8078-45DF-867D-5D9712E8DD84}" type="presParOf" srcId="{9DFF349B-6749-40A3-B1DC-D023E2C4767D}" destId="{F7CF710E-B05E-43EF-84CD-AEA1BAEACAF0}" srcOrd="0" destOrd="0" presId="urn:microsoft.com/office/officeart/2005/8/layout/matrix1#1"/>
    <dgm:cxn modelId="{E859061C-392D-4456-850A-5810C0B0A5DF}" type="presParOf" srcId="{9DFF349B-6749-40A3-B1DC-D023E2C4767D}" destId="{2678C958-EF85-4856-8650-3D7311AD812D}" srcOrd="1" destOrd="0" presId="urn:microsoft.com/office/officeart/2005/8/layout/matrix1#1"/>
    <dgm:cxn modelId="{6F7D9635-AA67-4A78-BD34-0F287AA4EA70}" type="presParOf" srcId="{9DFF349B-6749-40A3-B1DC-D023E2C4767D}" destId="{523BF8FF-A49B-44B5-A6B2-77341411CD52}" srcOrd="2" destOrd="0" presId="urn:microsoft.com/office/officeart/2005/8/layout/matrix1#1"/>
    <dgm:cxn modelId="{40E8F01E-8B47-4FE6-BD1D-B0D7AA90C136}" type="presParOf" srcId="{9DFF349B-6749-40A3-B1DC-D023E2C4767D}" destId="{664B1EB5-7D3C-46F7-910B-297B2CC2C3B9}" srcOrd="3" destOrd="0" presId="urn:microsoft.com/office/officeart/2005/8/layout/matrix1#1"/>
    <dgm:cxn modelId="{761C35F5-0795-456F-A739-E10A8D89EDF5}" type="presParOf" srcId="{9DFF349B-6749-40A3-B1DC-D023E2C4767D}" destId="{8D4C0C32-519B-406F-BA29-0DF7B8BD6366}" srcOrd="4" destOrd="0" presId="urn:microsoft.com/office/officeart/2005/8/layout/matrix1#1"/>
    <dgm:cxn modelId="{E231231C-C2CB-4F73-A668-986B52C7B0A5}" type="presParOf" srcId="{9DFF349B-6749-40A3-B1DC-D023E2C4767D}" destId="{374DDAF1-7A77-44D4-BE2B-E78E0AC99A51}" srcOrd="5" destOrd="0" presId="urn:microsoft.com/office/officeart/2005/8/layout/matrix1#1"/>
    <dgm:cxn modelId="{EDF3D0CF-8012-43D9-9426-D1A611ED9A20}" type="presParOf" srcId="{9DFF349B-6749-40A3-B1DC-D023E2C4767D}" destId="{A2BBB956-E73B-41E6-A892-F82DFB9A5C6C}" srcOrd="6" destOrd="0" presId="urn:microsoft.com/office/officeart/2005/8/layout/matrix1#1"/>
    <dgm:cxn modelId="{596F4626-8C5B-4B91-9503-4087AA76B299}" type="presParOf" srcId="{9DFF349B-6749-40A3-B1DC-D023E2C4767D}" destId="{40F9D11A-127F-4B6D-A521-9DEF02BDDCE4}" srcOrd="7" destOrd="0" presId="urn:microsoft.com/office/officeart/2005/8/layout/matrix1#1"/>
    <dgm:cxn modelId="{01DDF9AE-C7B7-473B-9602-18CE10FAE599}" type="presParOf" srcId="{0B0ACCDA-CB71-4E29-97A3-04692072536F}" destId="{E50A3FB4-7A0F-459A-9551-9077AA86796C}" srcOrd="1" destOrd="0" presId="urn:microsoft.com/office/officeart/2005/8/layout/matrix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5D646E-C1C1-4A4B-9542-A0049AD0D512}">
      <dsp:nvSpPr>
        <dsp:cNvPr id="0" name=""/>
        <dsp:cNvSpPr/>
      </dsp:nvSpPr>
      <dsp:spPr>
        <a:xfrm rot="5400000">
          <a:off x="94765" y="1155405"/>
          <a:ext cx="284532" cy="4734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B230E-868D-41F6-A02F-5809319E67AB}">
      <dsp:nvSpPr>
        <dsp:cNvPr id="0" name=""/>
        <dsp:cNvSpPr/>
      </dsp:nvSpPr>
      <dsp:spPr>
        <a:xfrm>
          <a:off x="0" y="1011435"/>
          <a:ext cx="427438" cy="37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t>时空观念</a:t>
          </a:r>
        </a:p>
      </dsp:txBody>
      <dsp:txXfrm>
        <a:off x="0" y="1011435"/>
        <a:ext cx="427438" cy="374674"/>
      </dsp:txXfrm>
    </dsp:sp>
    <dsp:sp modelId="{495F250B-201C-4E2B-AD95-647196A6F240}">
      <dsp:nvSpPr>
        <dsp:cNvPr id="0" name=""/>
        <dsp:cNvSpPr/>
      </dsp:nvSpPr>
      <dsp:spPr>
        <a:xfrm>
          <a:off x="394059" y="1120548"/>
          <a:ext cx="80648" cy="8064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3966D-342A-4069-BD93-C3F90FC73E95}">
      <dsp:nvSpPr>
        <dsp:cNvPr id="0" name=""/>
        <dsp:cNvSpPr/>
      </dsp:nvSpPr>
      <dsp:spPr>
        <a:xfrm rot="5400000">
          <a:off x="618032" y="1025922"/>
          <a:ext cx="284532" cy="4734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05F03-5ECD-4D00-8D62-FEB26FE213CF}">
      <dsp:nvSpPr>
        <dsp:cNvPr id="0" name=""/>
        <dsp:cNvSpPr/>
      </dsp:nvSpPr>
      <dsp:spPr>
        <a:xfrm>
          <a:off x="540847" y="885339"/>
          <a:ext cx="427438" cy="37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t>史料实证</a:t>
          </a:r>
        </a:p>
      </dsp:txBody>
      <dsp:txXfrm>
        <a:off x="540847" y="885339"/>
        <a:ext cx="427438" cy="374674"/>
      </dsp:txXfrm>
    </dsp:sp>
    <dsp:sp modelId="{DCD135D7-4D98-4CA2-A8F5-DE160D243EB4}">
      <dsp:nvSpPr>
        <dsp:cNvPr id="0" name=""/>
        <dsp:cNvSpPr/>
      </dsp:nvSpPr>
      <dsp:spPr>
        <a:xfrm>
          <a:off x="917326" y="991065"/>
          <a:ext cx="80648" cy="8064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54273-E2B8-4DF0-A427-D4F14807F5C0}">
      <dsp:nvSpPr>
        <dsp:cNvPr id="0" name=""/>
        <dsp:cNvSpPr/>
      </dsp:nvSpPr>
      <dsp:spPr>
        <a:xfrm rot="5400000">
          <a:off x="1141300" y="896438"/>
          <a:ext cx="284532" cy="4734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A6927-C625-4B48-BFA2-08354BFB06C9}">
      <dsp:nvSpPr>
        <dsp:cNvPr id="0" name=""/>
        <dsp:cNvSpPr/>
      </dsp:nvSpPr>
      <dsp:spPr>
        <a:xfrm>
          <a:off x="1049266" y="781813"/>
          <a:ext cx="427438" cy="37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t>历史理解</a:t>
          </a:r>
        </a:p>
      </dsp:txBody>
      <dsp:txXfrm>
        <a:off x="1049266" y="781813"/>
        <a:ext cx="427438" cy="374674"/>
      </dsp:txXfrm>
    </dsp:sp>
    <dsp:sp modelId="{DA99D9D2-00FE-4EBA-A070-A13608DC3EEB}">
      <dsp:nvSpPr>
        <dsp:cNvPr id="0" name=""/>
        <dsp:cNvSpPr/>
      </dsp:nvSpPr>
      <dsp:spPr>
        <a:xfrm>
          <a:off x="1440594" y="861582"/>
          <a:ext cx="80648" cy="8064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6CDDF-BCE5-43E0-8548-369E78D8A0C0}">
      <dsp:nvSpPr>
        <dsp:cNvPr id="0" name=""/>
        <dsp:cNvSpPr/>
      </dsp:nvSpPr>
      <dsp:spPr>
        <a:xfrm rot="5400000">
          <a:off x="1664568" y="766955"/>
          <a:ext cx="284532" cy="4734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270A4-296B-41E7-9AE2-837D14CC603D}">
      <dsp:nvSpPr>
        <dsp:cNvPr id="0" name=""/>
        <dsp:cNvSpPr/>
      </dsp:nvSpPr>
      <dsp:spPr>
        <a:xfrm>
          <a:off x="1585570" y="650363"/>
          <a:ext cx="427438" cy="37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t>历史解释</a:t>
          </a:r>
        </a:p>
      </dsp:txBody>
      <dsp:txXfrm>
        <a:off x="1585570" y="650363"/>
        <a:ext cx="427438" cy="374674"/>
      </dsp:txXfrm>
    </dsp:sp>
    <dsp:sp modelId="{3294789C-4001-4AE7-9C50-25D025D8CBEB}">
      <dsp:nvSpPr>
        <dsp:cNvPr id="0" name=""/>
        <dsp:cNvSpPr/>
      </dsp:nvSpPr>
      <dsp:spPr>
        <a:xfrm>
          <a:off x="1963862" y="732099"/>
          <a:ext cx="80648" cy="8064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F57FC-045A-4C61-AC1D-482C11F26DE5}">
      <dsp:nvSpPr>
        <dsp:cNvPr id="0" name=""/>
        <dsp:cNvSpPr/>
      </dsp:nvSpPr>
      <dsp:spPr>
        <a:xfrm rot="5400000">
          <a:off x="2196349" y="637472"/>
          <a:ext cx="284532" cy="47345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CE577-1EA1-45BA-9185-F6DA2ECDB2C6}">
      <dsp:nvSpPr>
        <dsp:cNvPr id="0" name=""/>
        <dsp:cNvSpPr/>
      </dsp:nvSpPr>
      <dsp:spPr>
        <a:xfrm>
          <a:off x="2078422" y="530408"/>
          <a:ext cx="538396" cy="37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solidFill>
                <a:sysClr val="windowText" lastClr="000000"/>
              </a:solidFill>
            </a:rPr>
            <a:t>历史价值观</a:t>
          </a:r>
        </a:p>
      </dsp:txBody>
      <dsp:txXfrm>
        <a:off x="2078422" y="530408"/>
        <a:ext cx="538396" cy="3746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F710E-B05E-43EF-84CD-AEA1BAEACAF0}">
      <dsp:nvSpPr>
        <dsp:cNvPr id="0" name=""/>
        <dsp:cNvSpPr/>
      </dsp:nvSpPr>
      <dsp:spPr>
        <a:xfrm rot="16200000">
          <a:off x="202308" y="-202308"/>
          <a:ext cx="1185165" cy="15897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a:t>时空观念</a:t>
          </a:r>
        </a:p>
      </dsp:txBody>
      <dsp:txXfrm rot="16200000">
        <a:off x="350453" y="-350453"/>
        <a:ext cx="888874" cy="1589781"/>
      </dsp:txXfrm>
    </dsp:sp>
    <dsp:sp modelId="{523BF8FF-A49B-44B5-A6B2-77341411CD52}">
      <dsp:nvSpPr>
        <dsp:cNvPr id="0" name=""/>
        <dsp:cNvSpPr/>
      </dsp:nvSpPr>
      <dsp:spPr>
        <a:xfrm>
          <a:off x="1589781" y="0"/>
          <a:ext cx="1589781" cy="11851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a:t>史料实证</a:t>
          </a:r>
        </a:p>
      </dsp:txBody>
      <dsp:txXfrm>
        <a:off x="1589781" y="0"/>
        <a:ext cx="1589781" cy="888874"/>
      </dsp:txXfrm>
    </dsp:sp>
    <dsp:sp modelId="{8D4C0C32-519B-406F-BA29-0DF7B8BD6366}">
      <dsp:nvSpPr>
        <dsp:cNvPr id="0" name=""/>
        <dsp:cNvSpPr/>
      </dsp:nvSpPr>
      <dsp:spPr>
        <a:xfrm rot="10800000">
          <a:off x="0" y="1185165"/>
          <a:ext cx="1589781" cy="11851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a:t>历史理解</a:t>
          </a:r>
        </a:p>
      </dsp:txBody>
      <dsp:txXfrm rot="10800000">
        <a:off x="0" y="1481456"/>
        <a:ext cx="1589781" cy="888874"/>
      </dsp:txXfrm>
    </dsp:sp>
    <dsp:sp modelId="{A2BBB956-E73B-41E6-A892-F82DFB9A5C6C}">
      <dsp:nvSpPr>
        <dsp:cNvPr id="0" name=""/>
        <dsp:cNvSpPr/>
      </dsp:nvSpPr>
      <dsp:spPr>
        <a:xfrm rot="5400000">
          <a:off x="1792090" y="982857"/>
          <a:ext cx="1185165" cy="15897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a:t>历史解释</a:t>
          </a:r>
        </a:p>
      </dsp:txBody>
      <dsp:txXfrm rot="5400000">
        <a:off x="1940235" y="1131002"/>
        <a:ext cx="888874" cy="1589781"/>
      </dsp:txXfrm>
    </dsp:sp>
    <dsp:sp modelId="{E50A3FB4-7A0F-459A-9551-9077AA86796C}">
      <dsp:nvSpPr>
        <dsp:cNvPr id="0" name=""/>
        <dsp:cNvSpPr/>
      </dsp:nvSpPr>
      <dsp:spPr>
        <a:xfrm>
          <a:off x="989798" y="714862"/>
          <a:ext cx="1199967" cy="94060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FF0000"/>
              </a:solidFill>
              <a:latin typeface="黑体" panose="02010609060101010101" pitchFamily="49" charset="-122"/>
              <a:ea typeface="黑体" panose="02010609060101010101" pitchFamily="49" charset="-122"/>
            </a:rPr>
            <a:t>历史</a:t>
          </a:r>
          <a:endParaRPr lang="en-US" altLang="zh-CN" sz="3200" b="1" kern="1200" dirty="0" smtClean="0">
            <a:solidFill>
              <a:srgbClr val="FF0000"/>
            </a:solidFill>
            <a:latin typeface="黑体" panose="02010609060101010101" pitchFamily="49" charset="-122"/>
            <a:ea typeface="黑体" panose="02010609060101010101" pitchFamily="49" charset="-122"/>
          </a:endParaRPr>
        </a:p>
        <a:p>
          <a:pPr lvl="0" algn="ctr" defTabSz="1422400">
            <a:lnSpc>
              <a:spcPct val="90000"/>
            </a:lnSpc>
            <a:spcBef>
              <a:spcPct val="0"/>
            </a:spcBef>
            <a:spcAft>
              <a:spcPct val="35000"/>
            </a:spcAft>
          </a:pPr>
          <a:r>
            <a:rPr lang="zh-CN" altLang="en-US" sz="3200" b="1" kern="1200" dirty="0" smtClean="0">
              <a:solidFill>
                <a:srgbClr val="FF0000"/>
              </a:solidFill>
              <a:latin typeface="黑体" panose="02010609060101010101" pitchFamily="49" charset="-122"/>
              <a:ea typeface="黑体" panose="02010609060101010101" pitchFamily="49" charset="-122"/>
            </a:rPr>
            <a:t>价值观</a:t>
          </a:r>
          <a:endParaRPr lang="zh-CN" altLang="en-US" sz="3200" b="1" kern="1200" dirty="0">
            <a:solidFill>
              <a:srgbClr val="FF0000"/>
            </a:solidFill>
            <a:latin typeface="黑体" panose="02010609060101010101" pitchFamily="49" charset="-122"/>
            <a:ea typeface="黑体" panose="02010609060101010101" pitchFamily="49" charset="-122"/>
          </a:endParaRPr>
        </a:p>
      </dsp:txBody>
      <dsp:txXfrm>
        <a:off x="989798" y="714862"/>
        <a:ext cx="1199967" cy="94060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D35A9F3-9913-4AC3-86EE-E6C22D18CC2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916113"/>
            <a:ext cx="7772400" cy="1470025"/>
          </a:xfrm>
        </p:spPr>
        <p:txBody>
          <a:bodyPr/>
          <a:lstStyle>
            <a:lvl1pPr>
              <a:defRPr sz="4400">
                <a:effectLst>
                  <a:outerShdw blurRad="38100" dist="38100" dir="2700000" algn="tl">
                    <a:srgbClr val="C0C0C0"/>
                  </a:outerShdw>
                </a:effectLst>
                <a:latin typeface="Arial Black" panose="020B0A04020102020204" pitchFamily="34" charset="0"/>
              </a:defRPr>
            </a:lvl1pPr>
          </a:lstStyle>
          <a:p>
            <a:r>
              <a:rPr lang="zh-CN" altLang="en-US" smtClean="0"/>
              <a:t>单击此处编辑母版标题样式</a:t>
            </a:r>
            <a:endParaRPr lang="zh-CN"/>
          </a:p>
        </p:txBody>
      </p:sp>
      <p:sp>
        <p:nvSpPr>
          <p:cNvPr id="2051" name="Rectangle 3"/>
          <p:cNvSpPr>
            <a:spLocks noGrp="1" noChangeArrowheads="1"/>
          </p:cNvSpPr>
          <p:nvPr>
            <p:ph type="subTitle" idx="1"/>
          </p:nvPr>
        </p:nvSpPr>
        <p:spPr>
          <a:xfrm>
            <a:off x="1154113" y="3860800"/>
            <a:ext cx="6400800" cy="792163"/>
          </a:xfrm>
        </p:spPr>
        <p:txBody>
          <a:bodyPr anchor="ctr"/>
          <a:lstStyle>
            <a:lvl1pPr marL="0" indent="0" algn="ctr">
              <a:buFontTx/>
              <a:buNone/>
              <a:defRPr/>
            </a:lvl1pPr>
          </a:lstStyle>
          <a:p>
            <a:r>
              <a:rPr lang="zh-CN" altLang="en-US" smtClean="0"/>
              <a:t>单击此处编辑母版副标题样式</a:t>
            </a:r>
            <a:endParaRPr lang="zh-CN"/>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17475"/>
            <a:ext cx="2057400" cy="56769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7475"/>
            <a:ext cx="6019800" cy="56769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bg>
      <p:bgPr>
        <a:blipFill rotWithShape="0">
          <a:blip r:embed="rId2"/>
        </a:blip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82576" y="258234"/>
            <a:ext cx="3651088" cy="529569"/>
          </a:xfrm>
          <a:prstGeom prst="rect">
            <a:avLst/>
          </a:prstGeom>
          <a:ln w="12700" cmpd="sng">
            <a:noFill/>
          </a:ln>
        </p:spPr>
        <p:txBody>
          <a:bodyPr anchor="ctr"/>
          <a:lstStyle>
            <a:lvl1pPr marL="0" indent="0" algn="l">
              <a:buNone/>
              <a:defRPr sz="2400" b="1">
                <a:solidFill>
                  <a:schemeClr val="accent1"/>
                </a:solidFill>
              </a:defRPr>
            </a:lvl1pPr>
          </a:lstStyle>
          <a:p>
            <a:pPr lvl="0"/>
            <a:r>
              <a:rPr lang="zh-CN" altLang="en-US" smtClean="0"/>
              <a:t>编辑母版文本样式</a:t>
            </a:r>
            <a:endParaRPr lang="zh-CN" altLang="en-US" smtClean="0"/>
          </a:p>
        </p:txBody>
      </p:sp>
      <p:sp>
        <p:nvSpPr>
          <p:cNvPr id="3" name="日期占位符 2"/>
          <p:cNvSpPr>
            <a:spLocks noGrp="1"/>
          </p:cNvSpPr>
          <p:nvPr>
            <p:ph type="dt" sz="half"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3"/>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p:nvPr>
            <p:ph type="title"/>
          </p:nvPr>
        </p:nvSpPr>
        <p:spPr>
          <a:xfrm>
            <a:off x="457200" y="117475"/>
            <a:ext cx="8229600" cy="720725"/>
          </a:xfrm>
          <a:prstGeom prst="rect">
            <a:avLst/>
          </a:prstGeom>
          <a:noFill/>
          <a:ln w="9525">
            <a:noFill/>
          </a:ln>
        </p:spPr>
        <p:txBody>
          <a:bodyPr anchor="ctr"/>
          <a:p>
            <a:pPr lvl="0"/>
            <a:r>
              <a:rPr lang="zh-CN" altLang="x-none" dirty="0"/>
              <a:t>单击此处编辑母版标题样式</a:t>
            </a:r>
            <a:endParaRPr lang="zh-CN" altLang="x-none" dirty="0"/>
          </a:p>
        </p:txBody>
      </p:sp>
      <p:sp>
        <p:nvSpPr>
          <p:cNvPr id="1027" name="Rectangle 3"/>
          <p:cNvSpPr/>
          <p:nvPr>
            <p:ph type="body" idx="1"/>
          </p:nvPr>
        </p:nvSpPr>
        <p:spPr>
          <a:xfrm>
            <a:off x="457200" y="1268413"/>
            <a:ext cx="8229600" cy="4525962"/>
          </a:xfrm>
          <a:prstGeom prst="rect">
            <a:avLst/>
          </a:prstGeom>
          <a:noFill/>
          <a:ln w="9525">
            <a:noFill/>
          </a:ln>
        </p:spPr>
        <p:txBody>
          <a:bodyPr/>
          <a:p>
            <a:pPr lvl="0"/>
            <a:r>
              <a:rPr lang="zh-CN" altLang="x-none" dirty="0"/>
              <a:t>单击此处编辑母版文本样式</a:t>
            </a:r>
            <a:endParaRPr lang="zh-CN" altLang="x-none" dirty="0"/>
          </a:p>
          <a:p>
            <a:pPr lvl="1"/>
            <a:r>
              <a:rPr lang="zh-CN" altLang="x-none" dirty="0"/>
              <a:t>第二级</a:t>
            </a:r>
            <a:endParaRPr lang="zh-CN" altLang="x-none" dirty="0"/>
          </a:p>
          <a:p>
            <a:pPr lvl="2"/>
            <a:r>
              <a:rPr lang="zh-CN" altLang="x-none" dirty="0"/>
              <a:t>第三级</a:t>
            </a:r>
            <a:endParaRPr lang="zh-CN" altLang="x-none" dirty="0"/>
          </a:p>
          <a:p>
            <a:pPr lvl="3"/>
            <a:r>
              <a:rPr lang="zh-CN" altLang="x-none" dirty="0"/>
              <a:t>第四级</a:t>
            </a:r>
            <a:endParaRPr lang="zh-CN" altLang="x-none" dirty="0"/>
          </a:p>
          <a:p>
            <a:pPr lvl="4"/>
            <a:r>
              <a:rPr lang="zh-CN" altLang="x-none" dirty="0"/>
              <a:t>第五级</a:t>
            </a:r>
            <a:endParaRPr lang="zh-CN" altLang="x-none"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000" b="1">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s://www.baidu.com/link?url=cuDbNTw5U-1cYspGQzztNSMCnkeMEHgcSWl98aD3VaT6N1g3EaIqelBUKmV0cOD7rqzsGOCHvi_yqxLHL39VILh1-w4cZhlAP0YZMa0YbVFMaNIQyXlj3DvJFqHHdNmp&amp;wd=&amp;eqid=91b41c71000061bb000000025a32608f" TargetMode="External"/><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4.pn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4.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25.png"/><Relationship Id="rId13" Type="http://schemas.openxmlformats.org/officeDocument/2006/relationships/slideLayout" Target="../slideLayouts/slideLayout7.xml"/><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4.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标题 1"/>
          <p:cNvSpPr>
            <a:spLocks noGrp="1"/>
          </p:cNvSpPr>
          <p:nvPr>
            <p:ph type="ctrTitle"/>
          </p:nvPr>
        </p:nvSpPr>
        <p:spPr>
          <a:xfrm>
            <a:off x="0" y="152400"/>
            <a:ext cx="9144000" cy="32004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“目标</a:t>
            </a:r>
            <a:r>
              <a:rPr kumimoji="0" lang="en-US" altLang="zh-CN" sz="6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a:t>
            </a:r>
            <a:r>
              <a:rPr kumimoji="0" lang="zh-CN" altLang="en-US" sz="6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困境</a:t>
            </a:r>
            <a:r>
              <a:rPr kumimoji="0" lang="en-US" altLang="zh-CN" sz="6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a:t>
            </a:r>
            <a:r>
              <a:rPr kumimoji="0" lang="zh-CN" altLang="en-US" sz="6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突围”</a:t>
            </a:r>
            <a:br>
              <a:rPr kumimoji="0" lang="en-US" altLang="zh-CN" sz="6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br>
            <a:r>
              <a:rPr kumimoji="0" lang="en-US" altLang="zh-CN" sz="6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黑体" panose="02010609060101010101" pitchFamily="49" charset="-122"/>
                <a:ea typeface="+mj-ea"/>
                <a:cs typeface="+mj-cs"/>
              </a:rPr>
              <a:t>——</a:t>
            </a:r>
            <a:r>
              <a:rPr kumimoji="0" lang="zh-CN" altLang="en-US" sz="6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黑体" panose="02010609060101010101" pitchFamily="49" charset="-122"/>
                <a:ea typeface="+mj-ea"/>
                <a:cs typeface="+mj-cs"/>
              </a:rPr>
              <a:t>高中历史青年教师专业成长路径</a:t>
            </a:r>
            <a:endParaRPr kumimoji="0" lang="zh-CN" altLang="en-US" sz="6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4100" name="TextBox 3"/>
          <p:cNvSpPr txBox="1"/>
          <p:nvPr/>
        </p:nvSpPr>
        <p:spPr>
          <a:xfrm>
            <a:off x="5715000" y="4919663"/>
            <a:ext cx="3276600" cy="1506855"/>
          </a:xfrm>
          <a:prstGeom prst="rect">
            <a:avLst/>
          </a:prstGeom>
          <a:noFill/>
          <a:ln w="9525">
            <a:noFill/>
          </a:ln>
        </p:spPr>
        <p:txBody>
          <a:bodyPr>
            <a:spAutoFit/>
          </a:bodyPr>
          <a:p>
            <a:r>
              <a:rPr lang="zh-CN" altLang="en-US" sz="2800" b="1" dirty="0">
                <a:latin typeface="楷体" panose="02010609060101010101" pitchFamily="49" charset="-122"/>
                <a:ea typeface="楷体" panose="02010609060101010101" pitchFamily="49" charset="-122"/>
              </a:rPr>
              <a:t>张齐平</a:t>
            </a:r>
            <a:endParaRPr lang="zh-CN" altLang="en-US"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江西省唐江中学</a:t>
            </a:r>
            <a:endParaRPr lang="en-US" altLang="zh-CN" sz="2800" b="1" dirty="0">
              <a:latin typeface="楷体" panose="02010609060101010101" pitchFamily="49" charset="-122"/>
              <a:ea typeface="楷体" panose="02010609060101010101" pitchFamily="49" charset="-122"/>
            </a:endParaRPr>
          </a:p>
          <a:p>
            <a:endParaRPr lang="zh-CN" altLang="en-US" sz="3600" b="1" dirty="0">
              <a:latin typeface="楷体" panose="02010609060101010101" pitchFamily="49" charset="-122"/>
              <a:ea typeface="楷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标题 1"/>
          <p:cNvSpPr txBox="1"/>
          <p:nvPr/>
        </p:nvSpPr>
        <p:spPr bwMode="auto">
          <a:xfrm>
            <a:off x="0" y="152400"/>
            <a:ext cx="9144000" cy="1101725"/>
          </a:xfrm>
          <a:prstGeom prst="rect">
            <a:avLst/>
          </a:prstGeom>
          <a:noFill/>
          <a:ln w="9525">
            <a:noFill/>
            <a:miter lim="800000"/>
          </a:ln>
        </p:spPr>
        <p:txBody>
          <a:bodyPr anchor="ctr"/>
          <a:lstStyle/>
          <a:p>
            <a:pPr marR="0" algn="ctr" defTabSz="914400">
              <a:buClrTx/>
              <a:buSzTx/>
              <a:buFontTx/>
              <a:defRPr/>
            </a:pPr>
            <a:r>
              <a:rPr kumimoji="0" lang="zh-CN" altLang="en-US" sz="4800" b="1" kern="0" cap="none" spc="0" normalizeH="0" baseline="0" noProof="0"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j-cs"/>
              </a:rPr>
              <a:t>困境之三：</a:t>
            </a:r>
            <a:r>
              <a:rPr kumimoji="0" lang="zh-CN" altLang="en-US" sz="4800" b="1" kern="1200" cap="none" spc="0" normalizeH="0" baseline="0" noProof="0" dirty="0">
                <a:latin typeface="黑体" panose="02010609060101010101" pitchFamily="49" charset="-122"/>
                <a:ea typeface="黑体" panose="02010609060101010101" pitchFamily="49" charset="-122"/>
                <a:cs typeface="+mn-cs"/>
              </a:rPr>
              <a:t>新时代下</a:t>
            </a:r>
            <a:r>
              <a:rPr kumimoji="0" lang="zh-CN" altLang="en-US" sz="4800" b="1" kern="0" cap="none" spc="0" normalizeH="0" baseline="0" noProof="0"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j-cs"/>
              </a:rPr>
              <a:t>我们要培养怎样的学生</a:t>
            </a:r>
            <a:endParaRPr kumimoji="0" lang="zh-CN" altLang="en-US" sz="4800" b="1" kern="0" cap="none" spc="0" normalizeH="0" baseline="0" noProof="0"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j-cs"/>
            </a:endParaRPr>
          </a:p>
        </p:txBody>
      </p:sp>
      <p:sp>
        <p:nvSpPr>
          <p:cNvPr id="13316" name="TextBox 2"/>
          <p:cNvSpPr txBox="1"/>
          <p:nvPr/>
        </p:nvSpPr>
        <p:spPr>
          <a:xfrm>
            <a:off x="228600" y="1828800"/>
            <a:ext cx="3387725" cy="631825"/>
          </a:xfrm>
          <a:prstGeom prst="rect">
            <a:avLst/>
          </a:prstGeom>
          <a:noFill/>
          <a:ln w="9525">
            <a:noFill/>
          </a:ln>
        </p:spPr>
        <p:txBody>
          <a:bodyPr lIns="76800" tIns="38400" rIns="76800" bIns="38400">
            <a:spAutoFit/>
          </a:bodyPr>
          <a:p>
            <a:r>
              <a:rPr lang="zh-CN" altLang="en-US" sz="3600" b="1" u="sng" dirty="0">
                <a:solidFill>
                  <a:srgbClr val="000099"/>
                </a:solidFill>
                <a:latin typeface="黑体" panose="02010609060101010101" pitchFamily="49" charset="-122"/>
                <a:ea typeface="黑体" panose="02010609060101010101" pitchFamily="49" charset="-122"/>
              </a:rPr>
              <a:t>我们面对的学生</a:t>
            </a:r>
            <a:endParaRPr lang="zh-CN" altLang="en-US" sz="3600" b="1" u="sng" dirty="0">
              <a:solidFill>
                <a:srgbClr val="000099"/>
              </a:solidFill>
              <a:latin typeface="黑体" panose="02010609060101010101" pitchFamily="49" charset="-122"/>
              <a:ea typeface="黑体" panose="02010609060101010101" pitchFamily="49" charset="-122"/>
            </a:endParaRPr>
          </a:p>
        </p:txBody>
      </p:sp>
      <p:sp>
        <p:nvSpPr>
          <p:cNvPr id="13317" name="矩形 7"/>
          <p:cNvSpPr/>
          <p:nvPr/>
        </p:nvSpPr>
        <p:spPr>
          <a:xfrm>
            <a:off x="228600" y="2514600"/>
            <a:ext cx="8915400" cy="3046413"/>
          </a:xfrm>
          <a:prstGeom prst="rect">
            <a:avLst/>
          </a:prstGeom>
          <a:noFill/>
          <a:ln w="9525">
            <a:noFill/>
          </a:ln>
        </p:spPr>
        <p:txBody>
          <a:bodyPr>
            <a:spAutoFit/>
          </a:bodyPr>
          <a:p>
            <a:r>
              <a:rPr lang="zh-CN" altLang="en-US" sz="3200" dirty="0">
                <a:latin typeface="楷体" panose="02010609060101010101" pitchFamily="49" charset="-122"/>
                <a:ea typeface="楷体" panose="02010609060101010101" pitchFamily="49" charset="-122"/>
              </a:rPr>
              <a:t>    现在我们所教的高中学生，</a:t>
            </a:r>
            <a:r>
              <a:rPr lang="en-US" altLang="zh-CN" sz="3200" dirty="0">
                <a:latin typeface="楷体" panose="02010609060101010101" pitchFamily="49" charset="-122"/>
                <a:ea typeface="楷体" panose="02010609060101010101" pitchFamily="49" charset="-122"/>
              </a:rPr>
              <a:t>2018</a:t>
            </a:r>
            <a:r>
              <a:rPr lang="zh-CN" altLang="en-US" sz="3200" dirty="0">
                <a:latin typeface="楷体" panose="02010609060101010101" pitchFamily="49" charset="-122"/>
                <a:ea typeface="楷体" panose="02010609060101010101" pitchFamily="49" charset="-122"/>
              </a:rPr>
              <a:t>年年龄</a:t>
            </a:r>
            <a:r>
              <a:rPr lang="en-US" altLang="zh-CN" sz="3200" dirty="0">
                <a:latin typeface="楷体" panose="02010609060101010101" pitchFamily="49" charset="-122"/>
                <a:ea typeface="楷体" panose="02010609060101010101" pitchFamily="49" charset="-122"/>
              </a:rPr>
              <a:t>16——18</a:t>
            </a:r>
            <a:r>
              <a:rPr lang="zh-CN" altLang="en-US" sz="3200" dirty="0">
                <a:latin typeface="楷体" panose="02010609060101010101" pitchFamily="49" charset="-122"/>
                <a:ea typeface="楷体" panose="02010609060101010101" pitchFamily="49" charset="-122"/>
              </a:rPr>
              <a:t>岁，</a:t>
            </a:r>
            <a:r>
              <a:rPr lang="zh-CN" altLang="en-US" sz="3200" b="1" dirty="0">
                <a:latin typeface="楷体" panose="02010609060101010101" pitchFamily="49" charset="-122"/>
                <a:ea typeface="楷体" panose="02010609060101010101" pitchFamily="49" charset="-122"/>
              </a:rPr>
              <a:t>2035年</a:t>
            </a:r>
            <a:r>
              <a:rPr lang="zh-CN" altLang="en-US" sz="3200" dirty="0">
                <a:latin typeface="楷体" panose="02010609060101010101" pitchFamily="49" charset="-122"/>
                <a:ea typeface="楷体" panose="02010609060101010101" pitchFamily="49" charset="-122"/>
              </a:rPr>
              <a:t>是</a:t>
            </a:r>
            <a:r>
              <a:rPr lang="zh-CN" altLang="en-US" sz="3200" b="1" dirty="0">
                <a:solidFill>
                  <a:srgbClr val="FF0000"/>
                </a:solidFill>
                <a:latin typeface="楷体" panose="02010609060101010101" pitchFamily="49" charset="-122"/>
                <a:ea typeface="楷体" panose="02010609060101010101" pitchFamily="49" charset="-122"/>
              </a:rPr>
              <a:t>3</a:t>
            </a:r>
            <a:r>
              <a:rPr lang="en-US" altLang="zh-CN" sz="3200" b="1" dirty="0">
                <a:solidFill>
                  <a:srgbClr val="FF0000"/>
                </a:solidFill>
                <a:latin typeface="楷体" panose="02010609060101010101" pitchFamily="49" charset="-122"/>
                <a:ea typeface="楷体" panose="02010609060101010101" pitchFamily="49" charset="-122"/>
              </a:rPr>
              <a:t>2</a:t>
            </a:r>
            <a:r>
              <a:rPr lang="zh-CN" altLang="en-US" sz="3200" dirty="0">
                <a:latin typeface="楷体" panose="02010609060101010101" pitchFamily="49" charset="-122"/>
                <a:ea typeface="楷体" panose="02010609060101010101" pitchFamily="49" charset="-122"/>
              </a:rPr>
              <a:t>岁左右；2049年，是</a:t>
            </a:r>
            <a:r>
              <a:rPr lang="zh-CN" altLang="en-US" sz="3200" b="1" dirty="0">
                <a:solidFill>
                  <a:srgbClr val="FF0000"/>
                </a:solidFill>
                <a:latin typeface="楷体" panose="02010609060101010101" pitchFamily="49" charset="-122"/>
                <a:ea typeface="楷体" panose="02010609060101010101" pitchFamily="49" charset="-122"/>
              </a:rPr>
              <a:t>4</a:t>
            </a:r>
            <a:r>
              <a:rPr lang="en-US" altLang="zh-CN" sz="3200" b="1" dirty="0">
                <a:solidFill>
                  <a:srgbClr val="FF0000"/>
                </a:solidFill>
                <a:latin typeface="楷体" panose="02010609060101010101" pitchFamily="49" charset="-122"/>
                <a:ea typeface="楷体" panose="02010609060101010101" pitchFamily="49" charset="-122"/>
              </a:rPr>
              <a:t>7</a:t>
            </a:r>
            <a:r>
              <a:rPr lang="zh-CN" altLang="en-US" sz="3200" dirty="0">
                <a:latin typeface="楷体" panose="02010609060101010101" pitchFamily="49" charset="-122"/>
                <a:ea typeface="楷体" panose="02010609060101010101" pitchFamily="49" charset="-122"/>
              </a:rPr>
              <a:t>岁左右。</a:t>
            </a:r>
            <a:endParaRPr lang="en-US" altLang="zh-CN" sz="3200" dirty="0">
              <a:latin typeface="楷体" panose="02010609060101010101" pitchFamily="49" charset="-122"/>
              <a:ea typeface="楷体" panose="02010609060101010101" pitchFamily="49" charset="-122"/>
            </a:endParaRPr>
          </a:p>
          <a:p>
            <a:r>
              <a:rPr lang="en-US" altLang="zh-CN" sz="3200" dirty="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也就是说，他们这代人将投身于中国基本实现社会主义现代化的伟大事业中，并将成为把中国</a:t>
            </a:r>
            <a:r>
              <a:rPr lang="zh-CN" altLang="en-US" sz="3200" dirty="0">
                <a:solidFill>
                  <a:srgbClr val="FF0000"/>
                </a:solidFill>
                <a:latin typeface="楷体" panose="02010609060101010101" pitchFamily="49" charset="-122"/>
                <a:ea typeface="楷体" panose="02010609060101010101" pitchFamily="49" charset="-122"/>
              </a:rPr>
              <a:t>建成</a:t>
            </a:r>
            <a:r>
              <a:rPr lang="zh-CN" altLang="en-US" sz="3200" b="1" dirty="0">
                <a:solidFill>
                  <a:srgbClr val="FF0000"/>
                </a:solidFill>
                <a:latin typeface="楷体" panose="02010609060101010101" pitchFamily="49" charset="-122"/>
                <a:ea typeface="楷体" panose="02010609060101010101" pitchFamily="49" charset="-122"/>
              </a:rPr>
              <a:t>社会主义强国的中坚力量。</a:t>
            </a:r>
            <a:endParaRPr lang="zh-CN" altLang="en-US" sz="32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图片 3"/>
          <p:cNvPicPr>
            <a:picLocks noChangeAspect="1"/>
          </p:cNvPicPr>
          <p:nvPr/>
        </p:nvPicPr>
        <p:blipFill>
          <a:blip r:embed="rId1"/>
          <a:stretch>
            <a:fillRect/>
          </a:stretch>
        </p:blipFill>
        <p:spPr>
          <a:xfrm>
            <a:off x="-22225" y="-9525"/>
            <a:ext cx="9186863" cy="6877050"/>
          </a:xfrm>
          <a:prstGeom prst="rect">
            <a:avLst/>
          </a:prstGeom>
          <a:noFill/>
          <a:ln w="9525">
            <a:noFill/>
          </a:ln>
        </p:spPr>
      </p:pic>
      <p:pic>
        <p:nvPicPr>
          <p:cNvPr id="14339" name="Picture 3"/>
          <p:cNvPicPr>
            <a:picLocks noChangeAspect="1"/>
          </p:cNvPicPr>
          <p:nvPr/>
        </p:nvPicPr>
        <p:blipFill>
          <a:blip r:embed="rId2"/>
          <a:stretch>
            <a:fillRect/>
          </a:stretch>
        </p:blipFill>
        <p:spPr>
          <a:xfrm>
            <a:off x="0" y="0"/>
            <a:ext cx="9144000" cy="6699250"/>
          </a:xfrm>
          <a:prstGeom prst="rect">
            <a:avLst/>
          </a:prstGeom>
          <a:noFill/>
          <a:ln w="9525">
            <a:noFill/>
          </a:ln>
        </p:spPr>
      </p:pic>
      <p:sp>
        <p:nvSpPr>
          <p:cNvPr id="5" name="Text Box 3"/>
          <p:cNvSpPr txBox="1">
            <a:spLocks noChangeArrowheads="1"/>
          </p:cNvSpPr>
          <p:nvPr/>
        </p:nvSpPr>
        <p:spPr bwMode="auto">
          <a:xfrm>
            <a:off x="0" y="228600"/>
            <a:ext cx="6985000" cy="708025"/>
          </a:xfrm>
          <a:prstGeom prst="rect">
            <a:avLst/>
          </a:prstGeom>
          <a:solidFill>
            <a:srgbClr val="993300"/>
          </a:solidFill>
          <a:ln w="9525">
            <a:noFill/>
            <a:miter lim="800000"/>
          </a:ln>
          <a:effectLst/>
        </p:spPr>
        <p:txBody>
          <a:bodyPr>
            <a:spAutoFit/>
          </a:bodyPr>
          <a:lstStyle/>
          <a:p>
            <a:pPr marR="0" algn="ctr" defTabSz="914400">
              <a:spcBef>
                <a:spcPct val="50000"/>
              </a:spcBef>
              <a:buClrTx/>
              <a:buSzTx/>
              <a:buFontTx/>
              <a:defRPr/>
            </a:pPr>
            <a:r>
              <a:rPr kumimoji="0" lang="en-US" altLang="zh-CN" sz="4000" b="1" kern="1200" cap="none" spc="0" normalizeH="0" baseline="0" noProof="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a:t>
            </a:r>
            <a:r>
              <a:rPr kumimoji="0" lang="zh-CN" altLang="en-US" sz="4000" b="1" kern="1200" cap="none" spc="0" normalizeH="0" baseline="0" noProof="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普通高中历史课程标准</a:t>
            </a:r>
            <a:r>
              <a:rPr kumimoji="0" lang="en-US" altLang="zh-CN" sz="4000" b="1" kern="1200" cap="none" spc="0" normalizeH="0" baseline="0" noProof="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a:t>
            </a:r>
            <a:endParaRPr kumimoji="0" lang="en-US" altLang="zh-CN" sz="4000" b="1" kern="1200" cap="none" spc="0" normalizeH="0" baseline="0" noProof="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mn-cs"/>
            </a:endParaRPr>
          </a:p>
        </p:txBody>
      </p:sp>
      <p:sp>
        <p:nvSpPr>
          <p:cNvPr id="14341" name="Text Box 2"/>
          <p:cNvSpPr txBox="1"/>
          <p:nvPr/>
        </p:nvSpPr>
        <p:spPr>
          <a:xfrm>
            <a:off x="0" y="838200"/>
            <a:ext cx="9144000" cy="4733925"/>
          </a:xfrm>
          <a:prstGeom prst="rect">
            <a:avLst/>
          </a:prstGeom>
          <a:noFill/>
          <a:ln w="9525">
            <a:noFill/>
          </a:ln>
        </p:spPr>
        <p:txBody>
          <a:bodyPr>
            <a:spAutoFit/>
          </a:bodyPr>
          <a:p>
            <a:pPr>
              <a:lnSpc>
                <a:spcPct val="130000"/>
              </a:lnSpc>
            </a:pPr>
            <a:r>
              <a:rPr lang="zh-CN" altLang="en-US" sz="3200" b="1" dirty="0">
                <a:latin typeface="Arial" panose="020B0604020202020204" pitchFamily="34" charset="0"/>
              </a:rPr>
              <a:t>       </a:t>
            </a:r>
            <a:r>
              <a:rPr lang="zh-CN" altLang="en-US" sz="3200" b="1" u="sng" dirty="0">
                <a:solidFill>
                  <a:srgbClr val="FF0000"/>
                </a:solidFill>
                <a:latin typeface="Arial" panose="020B0604020202020204" pitchFamily="34" charset="0"/>
              </a:rPr>
              <a:t>■</a:t>
            </a:r>
            <a:r>
              <a:rPr lang="zh-CN" altLang="en-US" sz="3200" b="1" u="sng" dirty="0">
                <a:solidFill>
                  <a:srgbClr val="FF0000"/>
                </a:solidFill>
                <a:latin typeface="黑体" panose="02010609060101010101" pitchFamily="49" charset="-122"/>
                <a:ea typeface="黑体" panose="02010609060101010101" pitchFamily="49" charset="-122"/>
              </a:rPr>
              <a:t>情感态度与价值观目标</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a:p>
            <a:pPr>
              <a:lnSpc>
                <a:spcPct val="130000"/>
              </a:lnSpc>
            </a:pPr>
            <a:r>
              <a:rPr lang="zh-CN" altLang="en-US"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通过历史学习，进一步了解中国国情，</a:t>
            </a:r>
            <a:r>
              <a:rPr lang="zh-CN" altLang="en-US" sz="2000" dirty="0">
                <a:solidFill>
                  <a:schemeClr val="tx2"/>
                </a:solidFill>
                <a:latin typeface="黑体" panose="02010609060101010101" pitchFamily="49" charset="-122"/>
                <a:ea typeface="黑体" panose="02010609060101010101" pitchFamily="49" charset="-122"/>
              </a:rPr>
              <a:t>热爱和继承</a:t>
            </a:r>
            <a:r>
              <a:rPr lang="zh-CN" altLang="en-US" sz="2000" u="sng" dirty="0">
                <a:solidFill>
                  <a:srgbClr val="FF0000"/>
                </a:solidFill>
                <a:latin typeface="黑体" panose="02010609060101010101" pitchFamily="49" charset="-122"/>
                <a:ea typeface="黑体" panose="02010609060101010101" pitchFamily="49" charset="-122"/>
              </a:rPr>
              <a:t>中华民族的优秀文化传统，</a:t>
            </a:r>
            <a:r>
              <a:rPr lang="zh-CN" altLang="en-US" sz="2000" dirty="0">
                <a:latin typeface="黑体" panose="02010609060101010101" pitchFamily="49" charset="-122"/>
                <a:ea typeface="黑体" panose="02010609060101010101" pitchFamily="49" charset="-122"/>
              </a:rPr>
              <a:t>弘扬和培育</a:t>
            </a:r>
            <a:r>
              <a:rPr lang="zh-CN" altLang="en-US" sz="2000" u="sng" dirty="0">
                <a:latin typeface="黑体" panose="02010609060101010101" pitchFamily="49" charset="-122"/>
                <a:ea typeface="黑体" panose="02010609060101010101" pitchFamily="49" charset="-122"/>
              </a:rPr>
              <a:t>民族精神</a:t>
            </a:r>
            <a:r>
              <a:rPr lang="zh-CN" altLang="en-US" sz="2000" dirty="0">
                <a:latin typeface="黑体" panose="02010609060101010101" pitchFamily="49" charset="-122"/>
                <a:ea typeface="黑体" panose="02010609060101010101" pitchFamily="49" charset="-122"/>
              </a:rPr>
              <a:t>，激发对祖国历史与文化的自豪感，逐步形成</a:t>
            </a:r>
            <a:r>
              <a:rPr lang="zh-CN" altLang="en-US" sz="2000" u="sng" dirty="0">
                <a:solidFill>
                  <a:srgbClr val="FF0000"/>
                </a:solidFill>
                <a:latin typeface="黑体" panose="02010609060101010101" pitchFamily="49" charset="-122"/>
                <a:ea typeface="黑体" panose="02010609060101010101" pitchFamily="49" charset="-122"/>
              </a:rPr>
              <a:t>对国家、民族的历史使命感和社会责任感，</a:t>
            </a:r>
            <a:r>
              <a:rPr lang="zh-CN" altLang="en-US" sz="2000" dirty="0">
                <a:latin typeface="黑体" panose="02010609060101010101" pitchFamily="49" charset="-122"/>
                <a:ea typeface="黑体" panose="02010609060101010101" pitchFamily="49" charset="-122"/>
              </a:rPr>
              <a:t>培养</a:t>
            </a:r>
            <a:r>
              <a:rPr lang="zh-CN" altLang="en-US" sz="2000" u="sng" dirty="0">
                <a:latin typeface="黑体" panose="02010609060101010101" pitchFamily="49" charset="-122"/>
                <a:ea typeface="黑体" panose="02010609060101010101" pitchFamily="49" charset="-122"/>
              </a:rPr>
              <a:t>爱国主义情感</a:t>
            </a:r>
            <a:r>
              <a:rPr lang="zh-CN" altLang="en-US" sz="2000" dirty="0">
                <a:latin typeface="黑体" panose="02010609060101010101" pitchFamily="49" charset="-122"/>
                <a:ea typeface="黑体" panose="02010609060101010101" pitchFamily="49" charset="-122"/>
              </a:rPr>
              <a:t>，树立为祖国现代化建设、人类和平与进步事业做贡献的人生理想。</a:t>
            </a:r>
            <a:endParaRPr lang="zh-CN" altLang="en-US" sz="2000" dirty="0">
              <a:latin typeface="黑体" panose="02010609060101010101" pitchFamily="49" charset="-122"/>
              <a:ea typeface="黑体" panose="02010609060101010101" pitchFamily="49" charset="-122"/>
            </a:endParaRPr>
          </a:p>
          <a:p>
            <a:pPr>
              <a:lnSpc>
                <a:spcPct val="130000"/>
              </a:lnSpc>
            </a:pPr>
            <a:r>
              <a:rPr lang="zh-CN" altLang="en-US" sz="2000" dirty="0">
                <a:latin typeface="黑体" panose="02010609060101010101" pitchFamily="49" charset="-122"/>
                <a:ea typeface="黑体" panose="02010609060101010101" pitchFamily="49" charset="-122"/>
              </a:rPr>
              <a:t>    加深对历史上</a:t>
            </a:r>
            <a:r>
              <a:rPr lang="zh-CN" altLang="en-US" sz="2000" u="sng" dirty="0">
                <a:solidFill>
                  <a:srgbClr val="FF0000"/>
                </a:solidFill>
                <a:latin typeface="黑体" panose="02010609060101010101" pitchFamily="49" charset="-122"/>
                <a:ea typeface="黑体" panose="02010609060101010101" pitchFamily="49" charset="-122"/>
              </a:rPr>
              <a:t>以人为本、善待生命、关注人类命运的人文主义精神</a:t>
            </a:r>
            <a:r>
              <a:rPr lang="zh-CN" altLang="en-US" sz="2000" dirty="0">
                <a:latin typeface="黑体" panose="02010609060101010101" pitchFamily="49" charset="-122"/>
                <a:ea typeface="黑体" panose="02010609060101010101" pitchFamily="49" charset="-122"/>
              </a:rPr>
              <a:t>的理解。培养</a:t>
            </a:r>
            <a:r>
              <a:rPr lang="zh-CN" altLang="en-US" sz="2000" u="sng" dirty="0">
                <a:solidFill>
                  <a:srgbClr val="FF0000"/>
                </a:solidFill>
                <a:latin typeface="黑体" panose="02010609060101010101" pitchFamily="49" charset="-122"/>
                <a:ea typeface="黑体" panose="02010609060101010101" pitchFamily="49" charset="-122"/>
              </a:rPr>
              <a:t>健康的审美情趣</a:t>
            </a:r>
            <a:r>
              <a:rPr lang="zh-CN" altLang="en-US" sz="2000" dirty="0">
                <a:latin typeface="黑体" panose="02010609060101010101" pitchFamily="49" charset="-122"/>
                <a:ea typeface="黑体" panose="02010609060101010101" pitchFamily="49" charset="-122"/>
              </a:rPr>
              <a:t>，努力追求</a:t>
            </a:r>
            <a:r>
              <a:rPr lang="zh-CN" altLang="en-US" sz="2000" u="sng" dirty="0">
                <a:solidFill>
                  <a:srgbClr val="FF0000"/>
                </a:solidFill>
                <a:latin typeface="黑体" panose="02010609060101010101" pitchFamily="49" charset="-122"/>
                <a:ea typeface="黑体" panose="02010609060101010101" pitchFamily="49" charset="-122"/>
              </a:rPr>
              <a:t>真善美的人生境界</a:t>
            </a:r>
            <a:r>
              <a:rPr lang="zh-CN" altLang="en-US" sz="2000" dirty="0">
                <a:latin typeface="黑体" panose="02010609060101010101" pitchFamily="49" charset="-122"/>
                <a:ea typeface="黑体" panose="02010609060101010101" pitchFamily="49" charset="-122"/>
              </a:rPr>
              <a:t>。确立</a:t>
            </a:r>
            <a:r>
              <a:rPr lang="zh-CN" altLang="en-US" sz="2000" u="sng" dirty="0">
                <a:solidFill>
                  <a:srgbClr val="FF0000"/>
                </a:solidFill>
                <a:latin typeface="黑体" panose="02010609060101010101" pitchFamily="49" charset="-122"/>
                <a:ea typeface="黑体" panose="02010609060101010101" pitchFamily="49" charset="-122"/>
              </a:rPr>
              <a:t>积极进取的人生态度</a:t>
            </a:r>
            <a:r>
              <a:rPr lang="zh-CN" altLang="en-US" sz="2000" dirty="0">
                <a:latin typeface="黑体" panose="02010609060101010101" pitchFamily="49" charset="-122"/>
                <a:ea typeface="黑体" panose="02010609060101010101" pitchFamily="49" charset="-122"/>
              </a:rPr>
              <a:t>，塑造</a:t>
            </a:r>
            <a:r>
              <a:rPr lang="zh-CN" altLang="en-US" sz="2000" u="sng" dirty="0">
                <a:solidFill>
                  <a:srgbClr val="FF0000"/>
                </a:solidFill>
                <a:latin typeface="黑体" panose="02010609060101010101" pitchFamily="49" charset="-122"/>
                <a:ea typeface="黑体" panose="02010609060101010101" pitchFamily="49" charset="-122"/>
              </a:rPr>
              <a:t>健全的人格</a:t>
            </a:r>
            <a:r>
              <a:rPr lang="zh-CN" altLang="en-US" sz="2000" dirty="0">
                <a:latin typeface="黑体" panose="02010609060101010101" pitchFamily="49" charset="-122"/>
                <a:ea typeface="黑体" panose="02010609060101010101" pitchFamily="49" charset="-122"/>
              </a:rPr>
              <a:t>，培养</a:t>
            </a:r>
            <a:r>
              <a:rPr lang="zh-CN" altLang="en-US" sz="2000" u="sng" dirty="0">
                <a:solidFill>
                  <a:srgbClr val="FF0000"/>
                </a:solidFill>
                <a:latin typeface="黑体" panose="02010609060101010101" pitchFamily="49" charset="-122"/>
                <a:ea typeface="黑体" panose="02010609060101010101" pitchFamily="49" charset="-122"/>
              </a:rPr>
              <a:t>坚强的意志和团结合作的精神</a:t>
            </a:r>
            <a:r>
              <a:rPr lang="zh-CN" altLang="en-US" sz="2000" dirty="0">
                <a:latin typeface="黑体" panose="02010609060101010101" pitchFamily="49" charset="-122"/>
                <a:ea typeface="黑体" panose="02010609060101010101" pitchFamily="49" charset="-122"/>
              </a:rPr>
              <a:t>，增强经受挫折、适应生存环境的能力。进一步树立</a:t>
            </a:r>
            <a:r>
              <a:rPr lang="zh-CN" altLang="en-US" sz="2000" u="sng" dirty="0">
                <a:solidFill>
                  <a:srgbClr val="FF0000"/>
                </a:solidFill>
                <a:latin typeface="黑体" panose="02010609060101010101" pitchFamily="49" charset="-122"/>
                <a:ea typeface="黑体" panose="02010609060101010101" pitchFamily="49" charset="-122"/>
              </a:rPr>
              <a:t>崇尚科学精神</a:t>
            </a:r>
            <a:r>
              <a:rPr lang="zh-CN" altLang="en-US" sz="2000" dirty="0">
                <a:latin typeface="黑体" panose="02010609060101010101" pitchFamily="49" charset="-122"/>
                <a:ea typeface="黑体" panose="02010609060101010101" pitchFamily="49" charset="-122"/>
              </a:rPr>
              <a:t>，坚定</a:t>
            </a:r>
            <a:r>
              <a:rPr lang="zh-CN" altLang="en-US" sz="2000" u="sng" dirty="0">
                <a:solidFill>
                  <a:srgbClr val="FF0000"/>
                </a:solidFill>
                <a:latin typeface="黑体" panose="02010609060101010101" pitchFamily="49" charset="-122"/>
                <a:ea typeface="黑体" panose="02010609060101010101" pitchFamily="49" charset="-122"/>
              </a:rPr>
              <a:t>求真、求实和创新的科学态度</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a:p>
            <a:pPr>
              <a:lnSpc>
                <a:spcPct val="130000"/>
              </a:lnSpc>
            </a:pPr>
            <a:r>
              <a:rPr lang="zh-CN" altLang="en-US" sz="2000" dirty="0">
                <a:latin typeface="黑体" panose="02010609060101010101" pitchFamily="49" charset="-122"/>
                <a:ea typeface="黑体" panose="02010609060101010101" pitchFamily="49" charset="-122"/>
              </a:rPr>
              <a:t>    认识人类社会发展的统一性和多样性，</a:t>
            </a:r>
            <a:r>
              <a:rPr lang="zh-CN" altLang="en-US" sz="2000" u="sng" dirty="0">
                <a:solidFill>
                  <a:srgbClr val="FF0000"/>
                </a:solidFill>
                <a:latin typeface="黑体" panose="02010609060101010101" pitchFamily="49" charset="-122"/>
                <a:ea typeface="黑体" panose="02010609060101010101" pitchFamily="49" charset="-122"/>
              </a:rPr>
              <a:t>理解和尊重世界各地区、各国、各民族的文化传统</a:t>
            </a:r>
            <a:r>
              <a:rPr lang="zh-CN" altLang="en-US" sz="2000" dirty="0">
                <a:latin typeface="黑体" panose="02010609060101010101" pitchFamily="49" charset="-122"/>
                <a:ea typeface="黑体" panose="02010609060101010101" pitchFamily="49" charset="-122"/>
              </a:rPr>
              <a:t>，汲取人类创造的优秀文明成果，进一步</a:t>
            </a:r>
            <a:r>
              <a:rPr lang="zh-CN" altLang="en-US" sz="2000" dirty="0">
                <a:solidFill>
                  <a:srgbClr val="FF0000"/>
                </a:solidFill>
                <a:latin typeface="黑体" panose="02010609060101010101" pitchFamily="49" charset="-122"/>
                <a:ea typeface="黑体" panose="02010609060101010101" pitchFamily="49" charset="-122"/>
              </a:rPr>
              <a:t>形成</a:t>
            </a:r>
            <a:r>
              <a:rPr lang="zh-CN" altLang="en-US" sz="2000" u="sng" dirty="0">
                <a:solidFill>
                  <a:srgbClr val="FF0000"/>
                </a:solidFill>
                <a:latin typeface="黑体" panose="02010609060101010101" pitchFamily="49" charset="-122"/>
                <a:ea typeface="黑体" panose="02010609060101010101" pitchFamily="49" charset="-122"/>
              </a:rPr>
              <a:t>开放的世界意识</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3"/>
          <p:cNvPicPr>
            <a:picLocks noChangeAspect="1"/>
          </p:cNvPicPr>
          <p:nvPr/>
        </p:nvPicPr>
        <p:blipFill>
          <a:blip r:embed="rId1"/>
          <a:stretch>
            <a:fillRect/>
          </a:stretch>
        </p:blipFill>
        <p:spPr>
          <a:xfrm>
            <a:off x="-22225" y="-9525"/>
            <a:ext cx="9186863" cy="6877050"/>
          </a:xfrm>
          <a:prstGeom prst="rect">
            <a:avLst/>
          </a:prstGeom>
          <a:noFill/>
          <a:ln w="9525">
            <a:noFill/>
          </a:ln>
        </p:spPr>
      </p:pic>
      <p:pic>
        <p:nvPicPr>
          <p:cNvPr id="15363" name="Picture 3"/>
          <p:cNvPicPr>
            <a:picLocks noChangeAspect="1"/>
          </p:cNvPicPr>
          <p:nvPr/>
        </p:nvPicPr>
        <p:blipFill>
          <a:blip r:embed="rId2"/>
          <a:stretch>
            <a:fillRect/>
          </a:stretch>
        </p:blipFill>
        <p:spPr>
          <a:xfrm>
            <a:off x="0" y="0"/>
            <a:ext cx="9144000" cy="6699250"/>
          </a:xfrm>
          <a:prstGeom prst="rect">
            <a:avLst/>
          </a:prstGeom>
          <a:noFill/>
          <a:ln w="9525">
            <a:noFill/>
          </a:ln>
        </p:spPr>
      </p:pic>
      <p:sp>
        <p:nvSpPr>
          <p:cNvPr id="15364" name="文本框 1"/>
          <p:cNvSpPr txBox="1"/>
          <p:nvPr/>
        </p:nvSpPr>
        <p:spPr>
          <a:xfrm>
            <a:off x="0" y="1371600"/>
            <a:ext cx="9144000" cy="4570413"/>
          </a:xfrm>
          <a:prstGeom prst="rect">
            <a:avLst/>
          </a:prstGeom>
          <a:noFill/>
          <a:ln w="9525">
            <a:noFill/>
          </a:ln>
        </p:spPr>
        <p:txBody>
          <a:bodyPr lIns="76800" tIns="38400" rIns="76800" bIns="38400">
            <a:spAutoFit/>
          </a:bodyPr>
          <a:p>
            <a:r>
              <a:rPr lang="en-US" altLang="zh-CN" sz="3600" dirty="0">
                <a:latin typeface="宋体" panose="02010600030101010101" pitchFamily="2" charset="-122"/>
              </a:rPr>
              <a:t>    </a:t>
            </a:r>
            <a:r>
              <a:rPr lang="en-US" altLang="zh-CN" sz="3200" b="1" dirty="0">
                <a:latin typeface="宋体" panose="02010600030101010101" pitchFamily="2" charset="-122"/>
              </a:rPr>
              <a:t>1. </a:t>
            </a:r>
            <a:r>
              <a:rPr lang="zh-CN" altLang="en-US" sz="3200" b="1" dirty="0">
                <a:latin typeface="宋体" panose="02010600030101010101" pitchFamily="2" charset="-122"/>
              </a:rPr>
              <a:t>继承传统、弘扬精神、激发责任、培养爱国情感，为祖国现代化建设、人类和平与进步事业做贡献的人生理想。</a:t>
            </a:r>
            <a:endParaRPr lang="en-US" altLang="zh-CN" sz="3200" b="1" dirty="0">
              <a:latin typeface="宋体" panose="02010600030101010101" pitchFamily="2" charset="-122"/>
            </a:endParaRPr>
          </a:p>
          <a:p>
            <a:r>
              <a:rPr lang="en-US" altLang="zh-CN" sz="3200" b="1" dirty="0">
                <a:latin typeface="宋体" panose="02010600030101010101" pitchFamily="2" charset="-122"/>
              </a:rPr>
              <a:t>   </a:t>
            </a:r>
            <a:endParaRPr lang="en-US" altLang="zh-CN" sz="3200" b="1" dirty="0">
              <a:latin typeface="宋体" panose="02010600030101010101" pitchFamily="2" charset="-122"/>
            </a:endParaRPr>
          </a:p>
          <a:p>
            <a:r>
              <a:rPr lang="en-US" altLang="zh-CN" sz="3200" b="1" dirty="0">
                <a:latin typeface="宋体" panose="02010600030101010101" pitchFamily="2" charset="-122"/>
              </a:rPr>
              <a:t>    2.</a:t>
            </a:r>
            <a:r>
              <a:rPr lang="zh-CN" altLang="en-US" sz="3200" b="1" dirty="0">
                <a:latin typeface="Arial" panose="020B0604020202020204" pitchFamily="34" charset="0"/>
              </a:rPr>
              <a:t>培养具有独立人格、公民意识、批判精神、创新能力的现代化中国公民！</a:t>
            </a:r>
            <a:endParaRPr lang="en-US" altLang="zh-CN" sz="3200" b="1" dirty="0">
              <a:latin typeface="Arial" panose="020B0604020202020204" pitchFamily="34" charset="0"/>
            </a:endParaRPr>
          </a:p>
          <a:p>
            <a:r>
              <a:rPr lang="en-US" altLang="zh-CN" sz="3200" b="1" dirty="0">
                <a:latin typeface="Arial" panose="020B0604020202020204" pitchFamily="34" charset="0"/>
              </a:rPr>
              <a:t>     </a:t>
            </a:r>
            <a:endParaRPr lang="en-US" altLang="zh-CN" sz="3200" b="1" dirty="0">
              <a:latin typeface="Arial" panose="020B0604020202020204" pitchFamily="34" charset="0"/>
            </a:endParaRPr>
          </a:p>
          <a:p>
            <a:r>
              <a:rPr lang="en-US" altLang="zh-CN" sz="3200" b="1" dirty="0">
                <a:latin typeface="Arial" panose="020B0604020202020204" pitchFamily="34" charset="0"/>
              </a:rPr>
              <a:t>       3.</a:t>
            </a:r>
            <a:r>
              <a:rPr lang="zh-CN" altLang="en-US" sz="3200" b="1" dirty="0">
                <a:latin typeface="Arial" panose="020B0604020202020204" pitchFamily="34" charset="0"/>
              </a:rPr>
              <a:t>具有尊重理解世界各地文明成果，形成开放的世界意识</a:t>
            </a:r>
            <a:endParaRPr lang="zh-CN" altLang="en-US" sz="3200" b="1" dirty="0">
              <a:latin typeface="Arial" panose="020B0604020202020204" pitchFamily="34" charset="0"/>
            </a:endParaRPr>
          </a:p>
        </p:txBody>
      </p:sp>
      <p:sp>
        <p:nvSpPr>
          <p:cNvPr id="8" name="Text Box 3"/>
          <p:cNvSpPr txBox="1">
            <a:spLocks noChangeArrowheads="1"/>
          </p:cNvSpPr>
          <p:nvPr/>
        </p:nvSpPr>
        <p:spPr bwMode="auto">
          <a:xfrm>
            <a:off x="0" y="304800"/>
            <a:ext cx="6019800" cy="708025"/>
          </a:xfrm>
          <a:prstGeom prst="rect">
            <a:avLst/>
          </a:prstGeom>
          <a:solidFill>
            <a:srgbClr val="993300"/>
          </a:solidFill>
          <a:ln w="9525">
            <a:noFill/>
            <a:miter lim="800000"/>
          </a:ln>
          <a:effectLst/>
        </p:spPr>
        <p:txBody>
          <a:bodyPr>
            <a:spAutoFit/>
          </a:bodyPr>
          <a:lstStyle/>
          <a:p>
            <a:pPr marR="0" algn="ctr" defTabSz="914400">
              <a:spcBef>
                <a:spcPct val="50000"/>
              </a:spcBef>
              <a:buClrTx/>
              <a:buSzTx/>
              <a:buFontTx/>
              <a:defRPr/>
            </a:pPr>
            <a:r>
              <a:rPr kumimoji="0" lang="zh-CN" altLang="en-US" sz="4000" b="1" kern="1200" cap="none" spc="0" normalizeH="0" baseline="0" noProof="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mn-cs"/>
              </a:rPr>
              <a:t>新时代所需要的人应具备</a:t>
            </a:r>
            <a:endParaRPr kumimoji="0" lang="en-US" altLang="zh-CN" sz="4000" b="1" kern="1200" cap="none" spc="0" normalizeH="0" baseline="0" noProof="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3"/>
          <p:cNvPicPr>
            <a:picLocks noChangeAspect="1"/>
          </p:cNvPicPr>
          <p:nvPr/>
        </p:nvPicPr>
        <p:blipFill>
          <a:blip r:embed="rId1"/>
          <a:stretch>
            <a:fillRect/>
          </a:stretch>
        </p:blipFill>
        <p:spPr>
          <a:xfrm>
            <a:off x="-22225" y="-9525"/>
            <a:ext cx="9186863" cy="6877050"/>
          </a:xfrm>
          <a:prstGeom prst="rect">
            <a:avLst/>
          </a:prstGeom>
          <a:noFill/>
          <a:ln w="9525">
            <a:noFill/>
          </a:ln>
        </p:spPr>
      </p:pic>
      <p:pic>
        <p:nvPicPr>
          <p:cNvPr id="16387" name="Picture 3"/>
          <p:cNvPicPr>
            <a:picLocks noChangeAspect="1"/>
          </p:cNvPicPr>
          <p:nvPr/>
        </p:nvPicPr>
        <p:blipFill>
          <a:blip r:embed="rId2"/>
          <a:stretch>
            <a:fillRect/>
          </a:stretch>
        </p:blipFill>
        <p:spPr>
          <a:xfrm>
            <a:off x="0" y="0"/>
            <a:ext cx="9144000" cy="6699250"/>
          </a:xfrm>
          <a:prstGeom prst="rect">
            <a:avLst/>
          </a:prstGeom>
          <a:noFill/>
          <a:ln w="9525">
            <a:noFill/>
          </a:ln>
        </p:spPr>
      </p:pic>
      <p:sp>
        <p:nvSpPr>
          <p:cNvPr id="16388" name="文本框 73732"/>
          <p:cNvSpPr txBox="1"/>
          <p:nvPr/>
        </p:nvSpPr>
        <p:spPr>
          <a:xfrm>
            <a:off x="838200" y="1600200"/>
            <a:ext cx="8153400" cy="4278313"/>
          </a:xfrm>
          <a:prstGeom prst="rect">
            <a:avLst/>
          </a:prstGeom>
          <a:noFill/>
          <a:ln w="9525" cap="flat" cmpd="sng">
            <a:solidFill>
              <a:srgbClr val="FF0000"/>
            </a:solidFill>
            <a:prstDash val="solid"/>
            <a:miter/>
            <a:headEnd type="none" w="med" len="med"/>
            <a:tailEnd type="none" w="med" len="med"/>
          </a:ln>
        </p:spPr>
        <p:txBody>
          <a:bodyPr>
            <a:spAutoFit/>
          </a:bodyPr>
          <a:p>
            <a:pPr>
              <a:spcBef>
                <a:spcPct val="50000"/>
              </a:spcBef>
            </a:pPr>
            <a:r>
              <a:rPr lang="en-US" altLang="zh-CN" sz="3200" b="1" dirty="0">
                <a:solidFill>
                  <a:srgbClr val="000000"/>
                </a:solidFill>
                <a:latin typeface="黑体" panose="02010609060101010101" pitchFamily="49" charset="-122"/>
                <a:ea typeface="黑体" panose="02010609060101010101" pitchFamily="49" charset="-122"/>
              </a:rPr>
              <a:t>1</a:t>
            </a:r>
            <a:r>
              <a:rPr lang="zh-CN" altLang="en-US" sz="3200" b="1" dirty="0">
                <a:solidFill>
                  <a:srgbClr val="000000"/>
                </a:solidFill>
                <a:latin typeface="黑体" panose="02010609060101010101" pitchFamily="49" charset="-122"/>
                <a:ea typeface="黑体" panose="02010609060101010101" pitchFamily="49" charset="-122"/>
              </a:rPr>
              <a:t>、爱国主义、民族精神</a:t>
            </a:r>
            <a:endParaRPr lang="zh-CN" altLang="en-US" sz="3200" b="1" dirty="0">
              <a:solidFill>
                <a:srgbClr val="000000"/>
              </a:solidFill>
              <a:latin typeface="黑体" panose="02010609060101010101" pitchFamily="49" charset="-122"/>
              <a:ea typeface="黑体" panose="02010609060101010101" pitchFamily="49" charset="-122"/>
            </a:endParaRPr>
          </a:p>
          <a:p>
            <a:pPr>
              <a:spcBef>
                <a:spcPct val="50000"/>
              </a:spcBef>
            </a:pPr>
            <a:r>
              <a:rPr lang="en-US" altLang="zh-CN" sz="3200" b="1" dirty="0">
                <a:solidFill>
                  <a:srgbClr val="000000"/>
                </a:solidFill>
                <a:latin typeface="黑体" panose="02010609060101010101" pitchFamily="49" charset="-122"/>
                <a:ea typeface="黑体" panose="02010609060101010101" pitchFamily="49" charset="-122"/>
              </a:rPr>
              <a:t>2</a:t>
            </a:r>
            <a:r>
              <a:rPr lang="zh-CN" altLang="en-US" sz="3200" b="1" dirty="0">
                <a:solidFill>
                  <a:srgbClr val="000000"/>
                </a:solidFill>
                <a:latin typeface="黑体" panose="02010609060101010101" pitchFamily="49" charset="-122"/>
                <a:ea typeface="黑体" panose="02010609060101010101" pitchFamily="49" charset="-122"/>
              </a:rPr>
              <a:t>、公平正义、民主自由、公民意识</a:t>
            </a:r>
            <a:endParaRPr lang="zh-CN" altLang="en-US" sz="3200" b="1" dirty="0">
              <a:solidFill>
                <a:srgbClr val="000000"/>
              </a:solidFill>
              <a:latin typeface="黑体" panose="02010609060101010101" pitchFamily="49" charset="-122"/>
              <a:ea typeface="黑体" panose="02010609060101010101" pitchFamily="49" charset="-122"/>
            </a:endParaRPr>
          </a:p>
          <a:p>
            <a:pPr>
              <a:spcBef>
                <a:spcPct val="50000"/>
              </a:spcBef>
            </a:pPr>
            <a:r>
              <a:rPr lang="en-US" altLang="zh-CN" sz="3200" b="1" dirty="0">
                <a:solidFill>
                  <a:srgbClr val="000000"/>
                </a:solidFill>
                <a:latin typeface="黑体" panose="02010609060101010101" pitchFamily="49" charset="-122"/>
                <a:ea typeface="黑体" panose="02010609060101010101" pitchFamily="49" charset="-122"/>
              </a:rPr>
              <a:t>3</a:t>
            </a:r>
            <a:r>
              <a:rPr lang="zh-CN" altLang="en-US" sz="3200" b="1" dirty="0">
                <a:solidFill>
                  <a:srgbClr val="000000"/>
                </a:solidFill>
                <a:latin typeface="黑体" panose="02010609060101010101" pitchFamily="49" charset="-122"/>
                <a:ea typeface="黑体" panose="02010609060101010101" pitchFamily="49" charset="-122"/>
              </a:rPr>
              <a:t>、人文精神、人文情怀</a:t>
            </a:r>
            <a:endParaRPr lang="zh-CN" altLang="en-US" sz="3200" b="1" dirty="0">
              <a:solidFill>
                <a:srgbClr val="000000"/>
              </a:solidFill>
              <a:latin typeface="黑体" panose="02010609060101010101" pitchFamily="49" charset="-122"/>
              <a:ea typeface="黑体" panose="02010609060101010101" pitchFamily="49" charset="-122"/>
            </a:endParaRPr>
          </a:p>
          <a:p>
            <a:pPr>
              <a:spcBef>
                <a:spcPct val="50000"/>
              </a:spcBef>
            </a:pPr>
            <a:r>
              <a:rPr lang="en-US" altLang="zh-CN" sz="3200" b="1" dirty="0">
                <a:solidFill>
                  <a:srgbClr val="000000"/>
                </a:solidFill>
                <a:latin typeface="黑体" panose="02010609060101010101" pitchFamily="49" charset="-122"/>
                <a:ea typeface="黑体" panose="02010609060101010101" pitchFamily="49" charset="-122"/>
              </a:rPr>
              <a:t>4</a:t>
            </a:r>
            <a:r>
              <a:rPr lang="zh-CN" altLang="en-US" sz="3200" b="1" dirty="0">
                <a:solidFill>
                  <a:srgbClr val="000000"/>
                </a:solidFill>
                <a:latin typeface="黑体" panose="02010609060101010101" pitchFamily="49" charset="-122"/>
                <a:ea typeface="黑体" panose="02010609060101010101" pitchFamily="49" charset="-122"/>
              </a:rPr>
              <a:t>、尊重文明多样性</a:t>
            </a:r>
            <a:endParaRPr lang="zh-CN" altLang="en-US" sz="3200" b="1" dirty="0">
              <a:solidFill>
                <a:srgbClr val="000000"/>
              </a:solidFill>
              <a:latin typeface="黑体" panose="02010609060101010101" pitchFamily="49" charset="-122"/>
              <a:ea typeface="黑体" panose="02010609060101010101" pitchFamily="49" charset="-122"/>
            </a:endParaRPr>
          </a:p>
          <a:p>
            <a:pPr>
              <a:spcBef>
                <a:spcPct val="50000"/>
              </a:spcBef>
            </a:pPr>
            <a:r>
              <a:rPr lang="en-US" altLang="zh-CN" sz="3200" b="1" dirty="0">
                <a:solidFill>
                  <a:srgbClr val="000000"/>
                </a:solidFill>
                <a:latin typeface="黑体" panose="02010609060101010101" pitchFamily="49" charset="-122"/>
                <a:ea typeface="黑体" panose="02010609060101010101" pitchFamily="49" charset="-122"/>
              </a:rPr>
              <a:t>5</a:t>
            </a:r>
            <a:r>
              <a:rPr lang="zh-CN" altLang="en-US" sz="3200" b="1" dirty="0">
                <a:solidFill>
                  <a:srgbClr val="000000"/>
                </a:solidFill>
                <a:latin typeface="黑体" panose="02010609060101010101" pitchFamily="49" charset="-122"/>
                <a:ea typeface="黑体" panose="02010609060101010101" pitchFamily="49" charset="-122"/>
              </a:rPr>
              <a:t>、团结精神、合作精神</a:t>
            </a:r>
            <a:endParaRPr lang="zh-CN" altLang="en-US" sz="3200" b="1" dirty="0">
              <a:solidFill>
                <a:srgbClr val="000000"/>
              </a:solidFill>
              <a:latin typeface="黑体" panose="02010609060101010101" pitchFamily="49" charset="-122"/>
              <a:ea typeface="黑体" panose="02010609060101010101" pitchFamily="49" charset="-122"/>
            </a:endParaRPr>
          </a:p>
          <a:p>
            <a:pPr>
              <a:spcBef>
                <a:spcPct val="50000"/>
              </a:spcBef>
            </a:pPr>
            <a:r>
              <a:rPr lang="en-US" altLang="zh-CN" sz="3200" b="1" dirty="0">
                <a:solidFill>
                  <a:srgbClr val="000000"/>
                </a:solidFill>
                <a:latin typeface="黑体" panose="02010609060101010101" pitchFamily="49" charset="-122"/>
                <a:ea typeface="黑体" panose="02010609060101010101" pitchFamily="49" charset="-122"/>
              </a:rPr>
              <a:t>6</a:t>
            </a:r>
            <a:r>
              <a:rPr lang="zh-CN" altLang="en-US" sz="3200" b="1" dirty="0">
                <a:solidFill>
                  <a:srgbClr val="000000"/>
                </a:solidFill>
                <a:latin typeface="黑体" panose="02010609060101010101" pitchFamily="49" charset="-122"/>
                <a:ea typeface="黑体" panose="02010609060101010101" pitchFamily="49" charset="-122"/>
              </a:rPr>
              <a:t>、科学精神</a:t>
            </a:r>
            <a:endParaRPr lang="zh-CN" altLang="en-US" sz="3200" b="1" dirty="0">
              <a:solidFill>
                <a:srgbClr val="000000"/>
              </a:solidFill>
              <a:latin typeface="黑体" panose="02010609060101010101" pitchFamily="49" charset="-122"/>
              <a:ea typeface="黑体" panose="02010609060101010101" pitchFamily="49" charset="-122"/>
            </a:endParaRPr>
          </a:p>
        </p:txBody>
      </p:sp>
      <p:sp>
        <p:nvSpPr>
          <p:cNvPr id="6" name="标题 73729"/>
          <p:cNvSpPr txBox="1">
            <a:spLocks noRot="1" noChangeArrowheads="1"/>
          </p:cNvSpPr>
          <p:nvPr/>
        </p:nvSpPr>
        <p:spPr bwMode="auto">
          <a:xfrm>
            <a:off x="0" y="457200"/>
            <a:ext cx="8229600" cy="1143000"/>
          </a:xfrm>
          <a:prstGeom prst="rect">
            <a:avLst/>
          </a:prstGeom>
          <a:noFill/>
          <a:ln w="9525">
            <a:noFill/>
            <a:miter lim="800000"/>
          </a:ln>
        </p:spPr>
        <p:txBody>
          <a:bodyPr anchor="ctr"/>
          <a:lstStyle/>
          <a:p>
            <a:pPr marR="0" algn="ctr" defTabSz="914400">
              <a:buClrTx/>
              <a:buSzTx/>
              <a:buFontTx/>
              <a:defRPr/>
            </a:pPr>
            <a:r>
              <a:rPr kumimoji="0" lang="zh-CN" altLang="en-US" sz="4800" b="1" kern="0" cap="none" spc="0" normalizeH="0" baseline="0" noProof="0" dirty="0">
                <a:latin typeface="黑体" panose="02010609060101010101" pitchFamily="49" charset="-122"/>
                <a:ea typeface="黑体" panose="02010609060101010101" pitchFamily="49" charset="-122"/>
                <a:cs typeface="+mj-cs"/>
              </a:rPr>
              <a:t>高考弘扬的历史价值观</a:t>
            </a:r>
            <a:endParaRPr kumimoji="0" lang="zh-CN" altLang="en-US" sz="4800" b="1" kern="0" cap="none" spc="0" normalizeH="0" baseline="0" noProof="0" dirty="0">
              <a:latin typeface="黑体" panose="02010609060101010101" pitchFamily="49" charset="-122"/>
              <a:ea typeface="黑体" panose="02010609060101010101" pitchFamily="49" charset="-122"/>
              <a:cs typeface="+mj-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411" name="标题 1"/>
          <p:cNvSpPr>
            <a:spLocks noGrp="1"/>
          </p:cNvSpPr>
          <p:nvPr>
            <p:ph type="title"/>
          </p:nvPr>
        </p:nvSpPr>
        <p:spPr>
          <a:xfrm>
            <a:off x="0" y="117475"/>
            <a:ext cx="9144000" cy="1101725"/>
          </a:xfrm>
        </p:spPr>
        <p:txBody>
          <a:bodyPr vert="horz" wrap="square" lIns="91440" tIns="45720" rIns="91440" bIns="45720" anchor="ctr"/>
          <a:p>
            <a:pPr eaLnBrk="1" hangingPunct="1"/>
            <a:r>
              <a:rPr lang="zh-CN" altLang="en-US" sz="4400" dirty="0"/>
              <a:t>困境之四：新课标教育需求背景下教师相对滞后的专业知识结构</a:t>
            </a:r>
            <a:endParaRPr lang="zh-CN" altLang="en-US" sz="4400" dirty="0"/>
          </a:p>
        </p:txBody>
      </p:sp>
      <p:sp>
        <p:nvSpPr>
          <p:cNvPr id="17412" name="内容占位符 2"/>
          <p:cNvSpPr>
            <a:spLocks noGrp="1"/>
          </p:cNvSpPr>
          <p:nvPr>
            <p:ph idx="1"/>
          </p:nvPr>
        </p:nvSpPr>
        <p:spPr>
          <a:xfrm>
            <a:off x="0" y="1268413"/>
            <a:ext cx="9144000" cy="5589587"/>
          </a:xfrm>
        </p:spPr>
        <p:txBody>
          <a:bodyPr vert="horz" wrap="square" lIns="91440" tIns="45720" rIns="91440" bIns="45720" anchor="t"/>
          <a:p>
            <a:pPr eaLnBrk="1" hangingPunct="1">
              <a:buNone/>
            </a:pPr>
            <a:r>
              <a:rPr lang="zh-CN" altLang="en-US" b="1" dirty="0">
                <a:latin typeface="宋体" panose="02010600030101010101" pitchFamily="2" charset="-122"/>
                <a:ea typeface="宋体" panose="02010600030101010101" pitchFamily="2" charset="-122"/>
              </a:rPr>
              <a:t>    </a:t>
            </a:r>
            <a:endParaRPr lang="en-US" altLang="zh-CN" b="1" dirty="0">
              <a:latin typeface="宋体" panose="02010600030101010101" pitchFamily="2" charset="-122"/>
              <a:ea typeface="宋体" panose="02010600030101010101" pitchFamily="2" charset="-122"/>
            </a:endParaRPr>
          </a:p>
          <a:p>
            <a:pPr eaLnBrk="1" hangingPunct="1">
              <a:buNone/>
            </a:pPr>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由于长期以来应试教育的影响，</a:t>
            </a:r>
            <a:r>
              <a:rPr lang="zh-CN" altLang="en-US" b="1" dirty="0">
                <a:solidFill>
                  <a:srgbClr val="FF0000"/>
                </a:solidFill>
                <a:latin typeface="宋体" panose="02010600030101010101" pitchFamily="2" charset="-122"/>
                <a:ea typeface="宋体" panose="02010600030101010101" pitchFamily="2" charset="-122"/>
              </a:rPr>
              <a:t>历史教师的知识结构</a:t>
            </a:r>
            <a:r>
              <a:rPr lang="zh-CN" altLang="en-US" b="1" dirty="0">
                <a:latin typeface="宋体" panose="02010600030101010101" pitchFamily="2" charset="-122"/>
                <a:ea typeface="宋体" panose="02010600030101010101" pitchFamily="2" charset="-122"/>
              </a:rPr>
              <a:t>受到很大的局限。</a:t>
            </a:r>
            <a:endParaRPr lang="en-US" altLang="zh-CN" b="1" dirty="0">
              <a:latin typeface="宋体" panose="02010600030101010101" pitchFamily="2" charset="-122"/>
              <a:ea typeface="宋体" panose="02010600030101010101" pitchFamily="2" charset="-122"/>
            </a:endParaRPr>
          </a:p>
          <a:p>
            <a:pPr eaLnBrk="1" hangingPunct="1">
              <a:buNone/>
            </a:pPr>
            <a:r>
              <a:rPr lang="en-US" altLang="zh-CN" b="1" dirty="0">
                <a:latin typeface="宋体" panose="02010600030101010101" pitchFamily="2" charset="-122"/>
                <a:ea typeface="宋体" panose="02010600030101010101" pitchFamily="2" charset="-122"/>
              </a:rPr>
              <a:t>    1.</a:t>
            </a:r>
            <a:r>
              <a:rPr lang="zh-CN" altLang="en-US" b="1" dirty="0">
                <a:latin typeface="宋体" panose="02010600030101010101" pitchFamily="2" charset="-122"/>
                <a:ea typeface="宋体" panose="02010600030101010101" pitchFamily="2" charset="-122"/>
              </a:rPr>
              <a:t>不考的范围不关心；</a:t>
            </a:r>
            <a:endParaRPr lang="en-US" altLang="zh-CN" b="1" dirty="0">
              <a:latin typeface="宋体" panose="02010600030101010101" pitchFamily="2" charset="-122"/>
              <a:ea typeface="宋体" panose="02010600030101010101" pitchFamily="2" charset="-122"/>
            </a:endParaRPr>
          </a:p>
          <a:p>
            <a:pPr eaLnBrk="1" hangingPunct="1">
              <a:buNone/>
            </a:pPr>
            <a:r>
              <a:rPr lang="en-US" altLang="zh-CN" b="1" dirty="0">
                <a:latin typeface="宋体" panose="02010600030101010101" pitchFamily="2" charset="-122"/>
                <a:ea typeface="宋体" panose="02010600030101010101" pitchFamily="2" charset="-122"/>
              </a:rPr>
              <a:t>    2.</a:t>
            </a:r>
            <a:r>
              <a:rPr lang="zh-CN" altLang="en-US" b="1" dirty="0">
                <a:latin typeface="宋体" panose="02010600030101010101" pitchFamily="2" charset="-122"/>
                <a:ea typeface="宋体" panose="02010600030101010101" pitchFamily="2" charset="-122"/>
              </a:rPr>
              <a:t>不教的内容不接触；</a:t>
            </a:r>
            <a:endParaRPr lang="en-US" altLang="zh-CN" b="1" dirty="0">
              <a:latin typeface="宋体" panose="02010600030101010101" pitchFamily="2" charset="-122"/>
              <a:ea typeface="宋体" panose="02010600030101010101" pitchFamily="2" charset="-122"/>
            </a:endParaRPr>
          </a:p>
          <a:p>
            <a:pPr eaLnBrk="1" hangingPunct="1">
              <a:buNone/>
            </a:pPr>
            <a:r>
              <a:rPr lang="en-US" altLang="zh-CN" b="1" dirty="0">
                <a:latin typeface="宋体" panose="02010600030101010101" pitchFamily="2" charset="-122"/>
                <a:ea typeface="宋体" panose="02010600030101010101" pitchFamily="2" charset="-122"/>
              </a:rPr>
              <a:t>    3.</a:t>
            </a:r>
            <a:r>
              <a:rPr lang="zh-CN" altLang="en-US" b="1" dirty="0">
                <a:latin typeface="宋体" panose="02010600030101010101" pitchFamily="2" charset="-122"/>
                <a:ea typeface="宋体" panose="02010600030101010101" pitchFamily="2" charset="-122"/>
              </a:rPr>
              <a:t>不用的内容不学习。</a:t>
            </a:r>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8435" name="标题 1"/>
          <p:cNvSpPr>
            <a:spLocks noGrp="1"/>
          </p:cNvSpPr>
          <p:nvPr>
            <p:ph type="title"/>
          </p:nvPr>
        </p:nvSpPr>
        <p:spPr>
          <a:xfrm>
            <a:off x="0" y="117475"/>
            <a:ext cx="8915400" cy="720725"/>
          </a:xfrm>
        </p:spPr>
        <p:txBody>
          <a:bodyPr vert="horz" wrap="square" lIns="91440" tIns="45720" rIns="91440" bIns="45720" anchor="ctr"/>
          <a:p>
            <a:pPr eaLnBrk="1" hangingPunct="1"/>
            <a:r>
              <a:rPr lang="zh-CN" altLang="en-US" dirty="0"/>
              <a:t>教材体现但教师不重视的知识结构</a:t>
            </a:r>
            <a:endParaRPr lang="zh-CN" altLang="en-US" dirty="0"/>
          </a:p>
        </p:txBody>
      </p:sp>
      <p:sp>
        <p:nvSpPr>
          <p:cNvPr id="18436" name="内容占位符 5"/>
          <p:cNvSpPr>
            <a:spLocks noGrp="1"/>
          </p:cNvSpPr>
          <p:nvPr>
            <p:ph idx="1"/>
          </p:nvPr>
        </p:nvSpPr>
        <p:spPr/>
        <p:txBody>
          <a:bodyPr vert="horz" wrap="square" lIns="91440" tIns="45720" rIns="91440" bIns="45720" anchor="t"/>
          <a:p>
            <a:r>
              <a:rPr lang="zh-CN" altLang="en-US" dirty="0">
                <a:solidFill>
                  <a:srgbClr val="FF0000"/>
                </a:solidFill>
              </a:rPr>
              <a:t>古代中国的民族融合变迁；</a:t>
            </a:r>
            <a:endParaRPr lang="en-US" altLang="zh-CN" dirty="0">
              <a:solidFill>
                <a:srgbClr val="FF0000"/>
              </a:solidFill>
            </a:endParaRPr>
          </a:p>
          <a:p>
            <a:r>
              <a:rPr lang="zh-CN" altLang="en-US" dirty="0">
                <a:solidFill>
                  <a:srgbClr val="FF0000"/>
                </a:solidFill>
              </a:rPr>
              <a:t>古代中国经济重心南移；</a:t>
            </a:r>
            <a:endParaRPr lang="en-US" altLang="zh-CN" dirty="0">
              <a:solidFill>
                <a:srgbClr val="FF0000"/>
              </a:solidFill>
            </a:endParaRPr>
          </a:p>
          <a:p>
            <a:r>
              <a:rPr lang="zh-CN" altLang="en-US" dirty="0">
                <a:solidFill>
                  <a:srgbClr val="FF0000"/>
                </a:solidFill>
              </a:rPr>
              <a:t>中国近代前期的文化；</a:t>
            </a:r>
            <a:endParaRPr lang="en-US" altLang="zh-CN" dirty="0">
              <a:solidFill>
                <a:srgbClr val="FF0000"/>
              </a:solidFill>
            </a:endParaRPr>
          </a:p>
          <a:p>
            <a:r>
              <a:rPr lang="zh-CN" altLang="en-US" dirty="0">
                <a:solidFill>
                  <a:srgbClr val="FF0000"/>
                </a:solidFill>
              </a:rPr>
              <a:t>近代中国社会习俗、物质文化的变迁</a:t>
            </a:r>
            <a:endParaRPr lang="en-US" altLang="zh-CN" dirty="0">
              <a:solidFill>
                <a:srgbClr val="FF0000"/>
              </a:solidFill>
            </a:endParaRPr>
          </a:p>
          <a:p>
            <a:r>
              <a:rPr lang="zh-CN" altLang="en-US" dirty="0">
                <a:solidFill>
                  <a:srgbClr val="FF0000"/>
                </a:solidFill>
              </a:rPr>
              <a:t>世界近现代自然科学史；</a:t>
            </a:r>
            <a:endParaRPr lang="en-US" altLang="zh-CN" dirty="0">
              <a:solidFill>
                <a:srgbClr val="FF0000"/>
              </a:solidFill>
            </a:endParaRPr>
          </a:p>
          <a:p>
            <a:r>
              <a:rPr lang="zh-CN" altLang="en-US" dirty="0">
                <a:solidFill>
                  <a:srgbClr val="FF0000"/>
                </a:solidFill>
              </a:rPr>
              <a:t>世界文学艺术史；</a:t>
            </a:r>
            <a:endParaRPr lang="en-US" altLang="zh-CN" dirty="0">
              <a:solidFill>
                <a:srgbClr val="FF0000"/>
              </a:solidFill>
            </a:endParaRPr>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9459" name="标题 1"/>
          <p:cNvSpPr>
            <a:spLocks noGrp="1"/>
          </p:cNvSpPr>
          <p:nvPr>
            <p:ph type="title"/>
          </p:nvPr>
        </p:nvSpPr>
        <p:spPr/>
        <p:txBody>
          <a:bodyPr vert="horz" wrap="square" lIns="91440" tIns="45720" rIns="91440" bIns="45720" anchor="ctr"/>
          <a:p>
            <a:pPr eaLnBrk="1" hangingPunct="1"/>
            <a:r>
              <a:rPr lang="zh-CN" altLang="en-US" dirty="0"/>
              <a:t>新教材重视但老教材较少体现的</a:t>
            </a:r>
            <a:endParaRPr lang="zh-CN" altLang="en-US" dirty="0"/>
          </a:p>
        </p:txBody>
      </p:sp>
      <p:sp>
        <p:nvSpPr>
          <p:cNvPr id="19460" name="内容占位符 2"/>
          <p:cNvSpPr>
            <a:spLocks noGrp="1"/>
          </p:cNvSpPr>
          <p:nvPr>
            <p:ph idx="1"/>
          </p:nvPr>
        </p:nvSpPr>
        <p:spPr>
          <a:xfrm>
            <a:off x="0" y="990600"/>
            <a:ext cx="9144000" cy="4803775"/>
          </a:xfrm>
        </p:spPr>
        <p:txBody>
          <a:bodyPr vert="horz" wrap="square" lIns="91440" tIns="45720" rIns="91440" bIns="45720" anchor="t"/>
          <a:p>
            <a:pPr eaLnBrk="1" hangingPunct="1"/>
            <a:r>
              <a:rPr lang="en-US" altLang="zh-CN" dirty="0"/>
              <a:t>1.</a:t>
            </a:r>
            <a:r>
              <a:rPr lang="zh-CN" altLang="en-US" dirty="0"/>
              <a:t>认识秦朝奔溃和两汉衰亡的原因。</a:t>
            </a:r>
            <a:endParaRPr lang="en-US" altLang="zh-CN" dirty="0"/>
          </a:p>
          <a:p>
            <a:pPr eaLnBrk="1" hangingPunct="1"/>
            <a:r>
              <a:rPr lang="en-US" altLang="zh-CN" dirty="0"/>
              <a:t>2.</a:t>
            </a:r>
            <a:r>
              <a:rPr lang="zh-CN" altLang="en-US" dirty="0"/>
              <a:t>认识</a:t>
            </a:r>
            <a:r>
              <a:rPr lang="zh-CN" altLang="en-US" dirty="0">
                <a:solidFill>
                  <a:srgbClr val="FF0000"/>
                </a:solidFill>
              </a:rPr>
              <a:t>三国至隋唐</a:t>
            </a:r>
            <a:r>
              <a:rPr lang="zh-CN" altLang="en-US" dirty="0"/>
              <a:t>民族交融、区域开发、制度创新及中外交流的历史意义，以及思想文化领域中的新成就。</a:t>
            </a:r>
            <a:endParaRPr lang="en-US" altLang="zh-CN" dirty="0"/>
          </a:p>
          <a:p>
            <a:pPr eaLnBrk="1" hangingPunct="1">
              <a:buNone/>
            </a:pPr>
            <a:r>
              <a:rPr lang="en-US" altLang="zh-CN" dirty="0"/>
              <a:t>3.</a:t>
            </a:r>
            <a:r>
              <a:rPr lang="zh-CN" altLang="en-US" dirty="0"/>
              <a:t>认识</a:t>
            </a:r>
            <a:r>
              <a:rPr lang="zh-CN" altLang="en-US" dirty="0">
                <a:solidFill>
                  <a:srgbClr val="FF0000"/>
                </a:solidFill>
              </a:rPr>
              <a:t>辽夏金元诸北方少数民族政权</a:t>
            </a:r>
            <a:r>
              <a:rPr lang="zh-CN" altLang="en-US" dirty="0"/>
              <a:t>在统一多民族封建国家发展中的重要作用。</a:t>
            </a:r>
            <a:endParaRPr lang="en-US" altLang="zh-CN" dirty="0"/>
          </a:p>
          <a:p>
            <a:pPr eaLnBrk="1" hangingPunct="1">
              <a:buNone/>
            </a:pPr>
            <a:r>
              <a:rPr lang="en-US" altLang="zh-CN" dirty="0"/>
              <a:t>4.</a:t>
            </a:r>
            <a:r>
              <a:rPr lang="zh-CN" altLang="en-US" dirty="0"/>
              <a:t>认识明清时期中国社会（包括经济、文化领域）的变化和面临的危机</a:t>
            </a:r>
            <a:endParaRPr lang="en-US" altLang="zh-CN" dirty="0"/>
          </a:p>
          <a:p>
            <a:pPr eaLnBrk="1" hangingPunct="1">
              <a:buNone/>
            </a:pP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0483" name="内容占位符 4"/>
          <p:cNvSpPr>
            <a:spLocks noGrp="1"/>
          </p:cNvSpPr>
          <p:nvPr>
            <p:ph idx="1"/>
          </p:nvPr>
        </p:nvSpPr>
        <p:spPr/>
        <p:txBody>
          <a:bodyPr vert="horz" wrap="square" lIns="91440" tIns="45720" rIns="91440" bIns="45720" anchor="t"/>
          <a:p>
            <a:endParaRPr lang="zh-CN" altLang="en-US" dirty="0"/>
          </a:p>
        </p:txBody>
      </p:sp>
      <p:pic>
        <p:nvPicPr>
          <p:cNvPr id="20484" name="Picture 4"/>
          <p:cNvPicPr>
            <a:picLocks noChangeAspect="1"/>
          </p:cNvPicPr>
          <p:nvPr/>
        </p:nvPicPr>
        <p:blipFill>
          <a:blip r:embed="rId2"/>
          <a:stretch>
            <a:fillRect/>
          </a:stretch>
        </p:blipFill>
        <p:spPr>
          <a:xfrm>
            <a:off x="0" y="0"/>
            <a:ext cx="9144000" cy="68580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482600" y="4287838"/>
            <a:ext cx="8450263" cy="539750"/>
          </a:xfrm>
          <a:prstGeom prst="rect">
            <a:avLst/>
          </a:prstGeom>
          <a:noFill/>
          <a:ln w="9525">
            <a:noFill/>
          </a:ln>
        </p:spPr>
        <p:txBody>
          <a:bodyPr lIns="76800" tIns="38400" rIns="76800" bIns="38400">
            <a:spAutoFit/>
          </a:bodyPr>
          <a:p>
            <a:r>
              <a:rPr lang="en-US" altLang="zh-CN" sz="3000" dirty="0">
                <a:latin typeface="宋体" panose="02010600030101010101" pitchFamily="2" charset="-122"/>
                <a:sym typeface="+mn-ea"/>
              </a:rPr>
              <a:t>    </a:t>
            </a:r>
            <a:endParaRPr lang="en-US" altLang="zh-CN" dirty="0">
              <a:latin typeface="宋体" panose="02010600030101010101" pitchFamily="2" charset="-122"/>
            </a:endParaRPr>
          </a:p>
        </p:txBody>
      </p:sp>
      <p:pic>
        <p:nvPicPr>
          <p:cNvPr id="21508" name="Picture 4"/>
          <p:cNvPicPr>
            <a:picLocks noChangeAspect="1"/>
          </p:cNvPicPr>
          <p:nvPr/>
        </p:nvPicPr>
        <p:blipFill>
          <a:blip r:embed="rId2"/>
          <a:stretch>
            <a:fillRect/>
          </a:stretch>
        </p:blipFill>
        <p:spPr>
          <a:xfrm>
            <a:off x="685800" y="0"/>
            <a:ext cx="7086600" cy="3429000"/>
          </a:xfrm>
          <a:prstGeom prst="rect">
            <a:avLst/>
          </a:prstGeom>
          <a:noFill/>
          <a:ln w="9525">
            <a:noFill/>
          </a:ln>
        </p:spPr>
      </p:pic>
      <p:pic>
        <p:nvPicPr>
          <p:cNvPr id="21509" name="Picture 6"/>
          <p:cNvPicPr>
            <a:picLocks noChangeAspect="1"/>
          </p:cNvPicPr>
          <p:nvPr/>
        </p:nvPicPr>
        <p:blipFill>
          <a:blip r:embed="rId3"/>
          <a:stretch>
            <a:fillRect/>
          </a:stretch>
        </p:blipFill>
        <p:spPr>
          <a:xfrm>
            <a:off x="304800" y="3105150"/>
            <a:ext cx="8229600" cy="3752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3"/>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22531" name="Picture 2"/>
          <p:cNvPicPr>
            <a:picLocks noGrp="1" noChangeAspect="1"/>
          </p:cNvPicPr>
          <p:nvPr>
            <p:ph idx="1"/>
          </p:nvPr>
        </p:nvPicPr>
        <p:blipFill>
          <a:blip r:embed="rId2"/>
          <a:srcRect/>
          <a:stretch>
            <a:fillRect/>
          </a:stretch>
        </p:blipFill>
        <p:spPr>
          <a:xfrm>
            <a:off x="0" y="0"/>
            <a:ext cx="8686800" cy="3667125"/>
          </a:xfrm>
        </p:spPr>
      </p:pic>
      <p:pic>
        <p:nvPicPr>
          <p:cNvPr id="22532" name="Picture 5"/>
          <p:cNvPicPr>
            <a:picLocks noChangeAspect="1"/>
          </p:cNvPicPr>
          <p:nvPr/>
        </p:nvPicPr>
        <p:blipFill>
          <a:blip r:embed="rId3"/>
          <a:stretch>
            <a:fillRect/>
          </a:stretch>
        </p:blipFill>
        <p:spPr>
          <a:xfrm>
            <a:off x="0" y="3200400"/>
            <a:ext cx="9144000" cy="36576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3"/>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5123" name="图片 1"/>
          <p:cNvPicPr>
            <a:picLocks noChangeAspect="1"/>
          </p:cNvPicPr>
          <p:nvPr/>
        </p:nvPicPr>
        <p:blipFill>
          <a:blip r:embed="rId2"/>
          <a:stretch>
            <a:fillRect/>
          </a:stretch>
        </p:blipFill>
        <p:spPr>
          <a:xfrm>
            <a:off x="446088" y="1244600"/>
            <a:ext cx="1916112" cy="3538538"/>
          </a:xfrm>
          <a:prstGeom prst="rect">
            <a:avLst/>
          </a:prstGeom>
          <a:noFill/>
          <a:ln w="9525">
            <a:noFill/>
          </a:ln>
        </p:spPr>
      </p:pic>
      <p:pic>
        <p:nvPicPr>
          <p:cNvPr id="5124" name="图片 2"/>
          <p:cNvPicPr>
            <a:picLocks noChangeAspect="1"/>
          </p:cNvPicPr>
          <p:nvPr/>
        </p:nvPicPr>
        <p:blipFill>
          <a:blip r:embed="rId3"/>
          <a:stretch>
            <a:fillRect/>
          </a:stretch>
        </p:blipFill>
        <p:spPr>
          <a:xfrm>
            <a:off x="6781800" y="609600"/>
            <a:ext cx="2174875" cy="3443288"/>
          </a:xfrm>
          <a:prstGeom prst="rect">
            <a:avLst/>
          </a:prstGeom>
          <a:noFill/>
          <a:ln w="9525">
            <a:noFill/>
          </a:ln>
        </p:spPr>
      </p:pic>
      <p:sp>
        <p:nvSpPr>
          <p:cNvPr id="5" name="文本框 4"/>
          <p:cNvSpPr txBox="1"/>
          <p:nvPr/>
        </p:nvSpPr>
        <p:spPr>
          <a:xfrm>
            <a:off x="2362200" y="1676400"/>
            <a:ext cx="4400550" cy="1501775"/>
          </a:xfrm>
          <a:prstGeom prst="rect">
            <a:avLst/>
          </a:prstGeom>
          <a:noFill/>
          <a:ln w="9525">
            <a:noFill/>
          </a:ln>
        </p:spPr>
        <p:txBody>
          <a:bodyPr lIns="76800" tIns="38400" rIns="76800" bIns="38400">
            <a:spAutoFit/>
          </a:bodyPr>
          <a:p>
            <a:pPr>
              <a:lnSpc>
                <a:spcPts val="3715"/>
              </a:lnSpc>
            </a:pPr>
            <a:r>
              <a:rPr lang="zh-CN" altLang="en-US" sz="2200" dirty="0">
                <a:solidFill>
                  <a:schemeClr val="accent2"/>
                </a:solidFill>
                <a:latin typeface="华文新魏" pitchFamily="2" charset="-122"/>
                <a:ea typeface="华文新魏" pitchFamily="2" charset="-122"/>
              </a:rPr>
              <a:t>立德：知行合一，桃李满天下。</a:t>
            </a:r>
            <a:endParaRPr lang="zh-CN" altLang="en-US" sz="2200" dirty="0">
              <a:solidFill>
                <a:schemeClr val="accent2"/>
              </a:solidFill>
              <a:latin typeface="华文新魏" pitchFamily="2" charset="-122"/>
              <a:ea typeface="华文新魏" pitchFamily="2" charset="-122"/>
            </a:endParaRPr>
          </a:p>
          <a:p>
            <a:pPr>
              <a:lnSpc>
                <a:spcPts val="3715"/>
              </a:lnSpc>
            </a:pPr>
            <a:r>
              <a:rPr lang="zh-CN" altLang="en-US" sz="2200" dirty="0">
                <a:solidFill>
                  <a:schemeClr val="accent2"/>
                </a:solidFill>
                <a:latin typeface="华文新魏" pitchFamily="2" charset="-122"/>
                <a:ea typeface="华文新魏" pitchFamily="2" charset="-122"/>
              </a:rPr>
              <a:t>立功：多次替朝廷平叛，从无败绩。</a:t>
            </a:r>
            <a:endParaRPr lang="zh-CN" altLang="en-US" sz="2200" dirty="0">
              <a:solidFill>
                <a:schemeClr val="accent2"/>
              </a:solidFill>
              <a:latin typeface="华文新魏" pitchFamily="2" charset="-122"/>
              <a:ea typeface="华文新魏" pitchFamily="2" charset="-122"/>
            </a:endParaRPr>
          </a:p>
          <a:p>
            <a:pPr>
              <a:lnSpc>
                <a:spcPts val="3715"/>
              </a:lnSpc>
            </a:pPr>
            <a:r>
              <a:rPr lang="zh-CN" altLang="en-US" sz="2200" dirty="0">
                <a:solidFill>
                  <a:schemeClr val="accent2"/>
                </a:solidFill>
                <a:latin typeface="华文新魏" pitchFamily="2" charset="-122"/>
                <a:ea typeface="华文新魏" pitchFamily="2" charset="-122"/>
              </a:rPr>
              <a:t>立言：创立心学，成为儒学又一宗。</a:t>
            </a:r>
            <a:endParaRPr lang="zh-CN" altLang="en-US" sz="2200" dirty="0">
              <a:solidFill>
                <a:schemeClr val="accent2"/>
              </a:solidFill>
              <a:latin typeface="华文新魏" pitchFamily="2" charset="-122"/>
              <a:ea typeface="华文新魏" pitchFamily="2" charset="-122"/>
            </a:endParaRPr>
          </a:p>
        </p:txBody>
      </p:sp>
      <p:sp>
        <p:nvSpPr>
          <p:cNvPr id="6" name="文本框 5"/>
          <p:cNvSpPr txBox="1"/>
          <p:nvPr/>
        </p:nvSpPr>
        <p:spPr>
          <a:xfrm>
            <a:off x="3200400" y="4724400"/>
            <a:ext cx="5826125" cy="1423988"/>
          </a:xfrm>
          <a:prstGeom prst="rect">
            <a:avLst/>
          </a:prstGeom>
          <a:noFill/>
          <a:ln w="9525">
            <a:noFill/>
          </a:ln>
        </p:spPr>
        <p:txBody>
          <a:bodyPr lIns="76800" tIns="38400" rIns="76800" bIns="38400">
            <a:spAutoFit/>
          </a:bodyPr>
          <a:p>
            <a:pPr>
              <a:lnSpc>
                <a:spcPts val="3465"/>
              </a:lnSpc>
            </a:pPr>
            <a:r>
              <a:rPr lang="zh-CN" altLang="en-US" sz="2200" dirty="0">
                <a:solidFill>
                  <a:schemeClr val="accent2"/>
                </a:solidFill>
                <a:latin typeface="华文新魏" pitchFamily="2" charset="-122"/>
                <a:ea typeface="华文新魏" pitchFamily="2" charset="-122"/>
              </a:rPr>
              <a:t>立德：每日修身养性，砥砺自律，戒骄慎独。</a:t>
            </a:r>
            <a:endParaRPr lang="zh-CN" altLang="en-US" sz="2200" dirty="0">
              <a:solidFill>
                <a:schemeClr val="accent2"/>
              </a:solidFill>
              <a:latin typeface="华文新魏" pitchFamily="2" charset="-122"/>
              <a:ea typeface="华文新魏" pitchFamily="2" charset="-122"/>
            </a:endParaRPr>
          </a:p>
          <a:p>
            <a:pPr>
              <a:lnSpc>
                <a:spcPts val="3465"/>
              </a:lnSpc>
            </a:pPr>
            <a:r>
              <a:rPr lang="zh-CN" altLang="en-US" sz="2200" dirty="0">
                <a:solidFill>
                  <a:schemeClr val="accent2"/>
                </a:solidFill>
                <a:latin typeface="华文新魏" pitchFamily="2" charset="-122"/>
                <a:ea typeface="华文新魏" pitchFamily="2" charset="-122"/>
              </a:rPr>
              <a:t>立功：打败太平天国，为大清挽狂澜于既倒。</a:t>
            </a:r>
            <a:endParaRPr lang="zh-CN" altLang="en-US" sz="2200" dirty="0">
              <a:solidFill>
                <a:schemeClr val="accent2"/>
              </a:solidFill>
              <a:latin typeface="华文新魏" pitchFamily="2" charset="-122"/>
              <a:ea typeface="华文新魏" pitchFamily="2" charset="-122"/>
            </a:endParaRPr>
          </a:p>
          <a:p>
            <a:pPr>
              <a:lnSpc>
                <a:spcPts val="3465"/>
              </a:lnSpc>
            </a:pPr>
            <a:r>
              <a:rPr lang="zh-CN" altLang="en-US" sz="2200" dirty="0">
                <a:solidFill>
                  <a:schemeClr val="accent2"/>
                </a:solidFill>
                <a:latin typeface="华文新魏" pitchFamily="2" charset="-122"/>
                <a:ea typeface="华文新魏" pitchFamily="2" charset="-122"/>
              </a:rPr>
              <a:t>立言：曾文正公文集。</a:t>
            </a:r>
            <a:endParaRPr lang="zh-CN" altLang="en-US" sz="2200" dirty="0">
              <a:solidFill>
                <a:schemeClr val="accent2"/>
              </a:solidFill>
              <a:latin typeface="华文新魏" pitchFamily="2" charset="-122"/>
              <a:ea typeface="华文新魏" pitchFamily="2" charset="-122"/>
            </a:endParaRPr>
          </a:p>
        </p:txBody>
      </p:sp>
      <p:sp>
        <p:nvSpPr>
          <p:cNvPr id="5127" name="文本框 6"/>
          <p:cNvSpPr txBox="1"/>
          <p:nvPr/>
        </p:nvSpPr>
        <p:spPr>
          <a:xfrm>
            <a:off x="609600" y="4800600"/>
            <a:ext cx="1620838" cy="493713"/>
          </a:xfrm>
          <a:prstGeom prst="rect">
            <a:avLst/>
          </a:prstGeom>
          <a:noFill/>
          <a:ln w="9525">
            <a:noFill/>
          </a:ln>
        </p:spPr>
        <p:txBody>
          <a:bodyPr lIns="76800" tIns="38400" rIns="76800" bIns="38400">
            <a:spAutoFit/>
          </a:bodyPr>
          <a:p>
            <a:r>
              <a:rPr lang="zh-CN" altLang="en-US" sz="2700" dirty="0">
                <a:solidFill>
                  <a:srgbClr val="FF0000"/>
                </a:solidFill>
                <a:latin typeface="黑体" panose="02010609060101010101" pitchFamily="49" charset="-122"/>
                <a:ea typeface="黑体" panose="02010609060101010101" pitchFamily="49" charset="-122"/>
              </a:rPr>
              <a:t>王 阳 明</a:t>
            </a:r>
            <a:endParaRPr lang="zh-CN" altLang="en-US" sz="2700" dirty="0">
              <a:solidFill>
                <a:srgbClr val="FF0000"/>
              </a:solidFill>
              <a:latin typeface="黑体" panose="02010609060101010101" pitchFamily="49" charset="-122"/>
              <a:ea typeface="黑体" panose="02010609060101010101" pitchFamily="49" charset="-122"/>
            </a:endParaRPr>
          </a:p>
        </p:txBody>
      </p:sp>
      <p:sp>
        <p:nvSpPr>
          <p:cNvPr id="5128" name="文本框 7"/>
          <p:cNvSpPr txBox="1"/>
          <p:nvPr/>
        </p:nvSpPr>
        <p:spPr>
          <a:xfrm>
            <a:off x="7162800" y="4038600"/>
            <a:ext cx="1566863" cy="493713"/>
          </a:xfrm>
          <a:prstGeom prst="rect">
            <a:avLst/>
          </a:prstGeom>
          <a:noFill/>
          <a:ln w="9525">
            <a:noFill/>
          </a:ln>
        </p:spPr>
        <p:txBody>
          <a:bodyPr lIns="76800" tIns="38400" rIns="76800" bIns="38400">
            <a:spAutoFit/>
          </a:bodyPr>
          <a:p>
            <a:r>
              <a:rPr lang="zh-CN" altLang="en-US" sz="2700" dirty="0">
                <a:solidFill>
                  <a:srgbClr val="FF0000"/>
                </a:solidFill>
                <a:latin typeface="黑体" panose="02010609060101010101" pitchFamily="49" charset="-122"/>
                <a:ea typeface="黑体" panose="02010609060101010101" pitchFamily="49" charset="-122"/>
              </a:rPr>
              <a:t>曾 国 藩</a:t>
            </a:r>
            <a:endParaRPr lang="zh-CN" altLang="en-US" sz="2700" dirty="0">
              <a:solidFill>
                <a:srgbClr val="FF0000"/>
              </a:solidFill>
              <a:latin typeface="黑体" panose="02010609060101010101" pitchFamily="49" charset="-122"/>
              <a:ea typeface="黑体" panose="02010609060101010101" pitchFamily="49" charset="-122"/>
            </a:endParaRPr>
          </a:p>
        </p:txBody>
      </p:sp>
      <p:sp>
        <p:nvSpPr>
          <p:cNvPr id="5129" name="TextBox 8"/>
          <p:cNvSpPr txBox="1"/>
          <p:nvPr/>
        </p:nvSpPr>
        <p:spPr>
          <a:xfrm>
            <a:off x="542925" y="393700"/>
            <a:ext cx="2324100" cy="493713"/>
          </a:xfrm>
          <a:prstGeom prst="rect">
            <a:avLst/>
          </a:prstGeom>
          <a:noFill/>
          <a:ln w="9525">
            <a:noFill/>
          </a:ln>
        </p:spPr>
        <p:txBody>
          <a:bodyPr lIns="76800" tIns="38400" rIns="76800" bIns="38400">
            <a:spAutoFit/>
          </a:bodyPr>
          <a:p>
            <a:r>
              <a:rPr lang="zh-CN" altLang="en-US" sz="2700" b="1" u="sng" dirty="0">
                <a:solidFill>
                  <a:srgbClr val="000099"/>
                </a:solidFill>
                <a:latin typeface="黑体" panose="02010609060101010101" pitchFamily="49" charset="-122"/>
                <a:ea typeface="黑体" panose="02010609060101010101" pitchFamily="49" charset="-122"/>
              </a:rPr>
              <a:t>古人的三立观</a:t>
            </a:r>
            <a:endParaRPr lang="zh-CN" altLang="en-US" sz="2700" b="1" u="sng" dirty="0">
              <a:solidFill>
                <a:srgbClr val="000099"/>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3"/>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23555" name="Picture 5"/>
          <p:cNvPicPr>
            <a:picLocks noGrp="1" noChangeAspect="1"/>
          </p:cNvPicPr>
          <p:nvPr>
            <p:ph idx="1"/>
          </p:nvPr>
        </p:nvPicPr>
        <p:blipFill>
          <a:blip r:embed="rId2"/>
          <a:srcRect/>
          <a:stretch>
            <a:fillRect/>
          </a:stretch>
        </p:blipFill>
        <p:spPr>
          <a:xfrm>
            <a:off x="0" y="0"/>
            <a:ext cx="8018463" cy="4229100"/>
          </a:xfrm>
        </p:spPr>
      </p:pic>
      <p:pic>
        <p:nvPicPr>
          <p:cNvPr id="23556" name="Picture 6"/>
          <p:cNvPicPr>
            <a:picLocks noChangeAspect="1"/>
          </p:cNvPicPr>
          <p:nvPr/>
        </p:nvPicPr>
        <p:blipFill>
          <a:blip r:embed="rId3"/>
          <a:stretch>
            <a:fillRect/>
          </a:stretch>
        </p:blipFill>
        <p:spPr>
          <a:xfrm>
            <a:off x="0" y="4267200"/>
            <a:ext cx="9144000" cy="25908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4579" name="文本框 9"/>
          <p:cNvSpPr txBox="1"/>
          <p:nvPr/>
        </p:nvSpPr>
        <p:spPr>
          <a:xfrm>
            <a:off x="989013" y="4011613"/>
            <a:ext cx="7332662" cy="447675"/>
          </a:xfrm>
          <a:prstGeom prst="rect">
            <a:avLst/>
          </a:prstGeom>
          <a:noFill/>
          <a:ln w="9525">
            <a:noFill/>
          </a:ln>
        </p:spPr>
        <p:txBody>
          <a:bodyPr lIns="76800" tIns="38400" rIns="76800" bIns="38400">
            <a:spAutoFit/>
          </a:bodyPr>
          <a:p>
            <a:endParaRPr lang="zh-CN" altLang="en-US" sz="2400" dirty="0">
              <a:solidFill>
                <a:srgbClr val="0679CF"/>
              </a:solidFill>
              <a:latin typeface="微软雅黑" panose="020B0503020204020204" pitchFamily="34" charset="-122"/>
              <a:ea typeface="微软雅黑" panose="020B0503020204020204" pitchFamily="34" charset="-122"/>
            </a:endParaRPr>
          </a:p>
        </p:txBody>
      </p:sp>
      <p:sp>
        <p:nvSpPr>
          <p:cNvPr id="24580" name="文本框 10"/>
          <p:cNvSpPr txBox="1"/>
          <p:nvPr/>
        </p:nvSpPr>
        <p:spPr>
          <a:xfrm>
            <a:off x="960438" y="4430713"/>
            <a:ext cx="6815137" cy="447675"/>
          </a:xfrm>
          <a:prstGeom prst="rect">
            <a:avLst/>
          </a:prstGeom>
          <a:noFill/>
          <a:ln w="9525">
            <a:noFill/>
          </a:ln>
        </p:spPr>
        <p:txBody>
          <a:bodyPr lIns="76800" tIns="38400" rIns="76800" bIns="38400">
            <a:spAutoFit/>
          </a:bodyPr>
          <a:p>
            <a:endParaRPr lang="zh-CN" altLang="en-US" sz="2400" dirty="0">
              <a:solidFill>
                <a:srgbClr val="0679CF"/>
              </a:solidFill>
              <a:latin typeface="微软雅黑" panose="020B0503020204020204" pitchFamily="34" charset="-122"/>
              <a:ea typeface="微软雅黑" panose="020B0503020204020204" pitchFamily="34" charset="-122"/>
            </a:endParaRPr>
          </a:p>
        </p:txBody>
      </p:sp>
      <p:sp>
        <p:nvSpPr>
          <p:cNvPr id="24581" name="TextBox 5"/>
          <p:cNvSpPr txBox="1"/>
          <p:nvPr/>
        </p:nvSpPr>
        <p:spPr>
          <a:xfrm>
            <a:off x="6364288" y="5192713"/>
            <a:ext cx="1781175" cy="539750"/>
          </a:xfrm>
          <a:prstGeom prst="rect">
            <a:avLst/>
          </a:prstGeom>
          <a:noFill/>
          <a:ln w="9525">
            <a:noFill/>
          </a:ln>
        </p:spPr>
        <p:txBody>
          <a:bodyPr lIns="76800" tIns="38400" rIns="76800" bIns="38400">
            <a:spAutoFit/>
          </a:bodyPr>
          <a:p>
            <a:r>
              <a:rPr lang="zh-CN" altLang="en-US" sz="3000" dirty="0">
                <a:latin typeface="楷体" panose="02010609060101010101" pitchFamily="49" charset="-122"/>
                <a:ea typeface="楷体" panose="02010609060101010101" pitchFamily="49" charset="-122"/>
              </a:rPr>
              <a:t> </a:t>
            </a:r>
            <a:endParaRPr lang="zh-CN" altLang="en-US" sz="2000" dirty="0">
              <a:solidFill>
                <a:srgbClr val="7030A0"/>
              </a:solidFill>
              <a:latin typeface="楷体" panose="02010609060101010101" pitchFamily="49" charset="-122"/>
              <a:ea typeface="楷体" panose="02010609060101010101" pitchFamily="49" charset="-122"/>
            </a:endParaRPr>
          </a:p>
        </p:txBody>
      </p:sp>
      <p:pic>
        <p:nvPicPr>
          <p:cNvPr id="24582" name="Picture 6"/>
          <p:cNvPicPr>
            <a:picLocks noChangeAspect="1"/>
          </p:cNvPicPr>
          <p:nvPr/>
        </p:nvPicPr>
        <p:blipFill>
          <a:blip r:embed="rId2"/>
          <a:stretch>
            <a:fillRect/>
          </a:stretch>
        </p:blipFill>
        <p:spPr>
          <a:xfrm>
            <a:off x="0" y="0"/>
            <a:ext cx="6705600" cy="4191000"/>
          </a:xfrm>
          <a:prstGeom prst="rect">
            <a:avLst/>
          </a:prstGeom>
          <a:noFill/>
          <a:ln w="9525">
            <a:noFill/>
          </a:ln>
        </p:spPr>
      </p:pic>
      <p:pic>
        <p:nvPicPr>
          <p:cNvPr id="24583" name="Picture 7"/>
          <p:cNvPicPr>
            <a:picLocks noChangeAspect="1"/>
          </p:cNvPicPr>
          <p:nvPr/>
        </p:nvPicPr>
        <p:blipFill>
          <a:blip r:embed="rId3"/>
          <a:stretch>
            <a:fillRect/>
          </a:stretch>
        </p:blipFill>
        <p:spPr>
          <a:xfrm>
            <a:off x="457200" y="4191000"/>
            <a:ext cx="7470775" cy="26670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7651" name="TextBox 2"/>
          <p:cNvSpPr txBox="1">
            <a:spLocks noChangeArrowheads="1"/>
          </p:cNvSpPr>
          <p:nvPr/>
        </p:nvSpPr>
        <p:spPr bwMode="auto">
          <a:xfrm>
            <a:off x="0" y="152400"/>
            <a:ext cx="9144000" cy="815975"/>
          </a:xfrm>
          <a:prstGeom prst="rect">
            <a:avLst/>
          </a:prstGeom>
          <a:noFill/>
          <a:ln w="9525">
            <a:noFill/>
            <a:miter lim="800000"/>
          </a:ln>
        </p:spPr>
        <p:txBody>
          <a:bodyPr lIns="76800" tIns="38400" rIns="76800" bIns="38400">
            <a:spAutoFit/>
          </a:bodyPr>
          <a:lstStyle/>
          <a:p>
            <a:pPr marR="0" algn="ctr" defTabSz="914400">
              <a:buClrTx/>
              <a:buSzTx/>
              <a:buFontTx/>
              <a:defRPr/>
            </a:pPr>
            <a:r>
              <a:rPr kumimoji="0" lang="zh-CN" altLang="en-US" sz="4800" b="1" kern="1200" cap="none" spc="0" normalizeH="0" baseline="0" noProof="0" dirty="0">
                <a:latin typeface="+mj-ea"/>
                <a:ea typeface="+mj-ea"/>
                <a:cs typeface="+mn-cs"/>
              </a:rPr>
              <a:t>困境之五：当前历史教育的偏差</a:t>
            </a:r>
            <a:endParaRPr kumimoji="0" lang="zh-CN" altLang="en-US" sz="4800" b="1" kern="1200" cap="none" spc="0" normalizeH="0" baseline="0" noProof="0" dirty="0">
              <a:latin typeface="+mj-ea"/>
              <a:ea typeface="+mj-ea"/>
              <a:cs typeface="+mn-cs"/>
            </a:endParaRPr>
          </a:p>
        </p:txBody>
      </p:sp>
      <p:sp>
        <p:nvSpPr>
          <p:cNvPr id="59396" name="文本框 2"/>
          <p:cNvSpPr txBox="1">
            <a:spLocks noChangeArrowheads="1"/>
          </p:cNvSpPr>
          <p:nvPr/>
        </p:nvSpPr>
        <p:spPr bwMode="auto">
          <a:xfrm>
            <a:off x="0" y="990600"/>
            <a:ext cx="9144000" cy="6356350"/>
          </a:xfrm>
          <a:prstGeom prst="rect">
            <a:avLst/>
          </a:prstGeom>
          <a:noFill/>
          <a:ln w="9525">
            <a:noFill/>
            <a:miter lim="800000"/>
          </a:ln>
        </p:spPr>
        <p:txBody>
          <a:bodyPr lIns="76800" tIns="38400" rIns="76800" bIns="38400">
            <a:spAutoFit/>
          </a:bodyPr>
          <a:lstStyle/>
          <a:p>
            <a:pPr marR="0" defTabSz="914400">
              <a:lnSpc>
                <a:spcPct val="150000"/>
              </a:lnSpc>
              <a:buClrTx/>
              <a:buSzTx/>
              <a:buFontTx/>
              <a:defRPr/>
            </a:pPr>
            <a:r>
              <a:rPr kumimoji="0" lang="en-US" altLang="zh-CN" sz="3200" kern="1200" cap="none" spc="0" normalizeH="0" baseline="0" noProof="0" dirty="0">
                <a:solidFill>
                  <a:srgbClr val="FF0000"/>
                </a:solidFill>
                <a:latin typeface="黑体" panose="02010609060101010101" pitchFamily="49" charset="-122"/>
                <a:ea typeface="黑体" panose="02010609060101010101" pitchFamily="49" charset="-122"/>
                <a:cs typeface="+mn-cs"/>
              </a:rPr>
              <a:t>    </a:t>
            </a:r>
            <a:r>
              <a:rPr kumimoji="0" lang="en-US" altLang="zh-CN" sz="3200" kern="1200" cap="none" spc="0" normalizeH="0" baseline="0" noProof="0" dirty="0">
                <a:latin typeface="+mn-ea"/>
                <a:ea typeface="+mn-ea"/>
                <a:cs typeface="+mn-cs"/>
              </a:rPr>
              <a:t>1.</a:t>
            </a:r>
            <a:r>
              <a:rPr kumimoji="0" lang="zh-CN" altLang="en-US" sz="3200" kern="1200" cap="none" spc="0" normalizeH="0" baseline="0" noProof="0" dirty="0">
                <a:latin typeface="+mn-ea"/>
                <a:ea typeface="+mn-ea"/>
                <a:cs typeface="+mn-cs"/>
              </a:rPr>
              <a:t>纠结于历史知识容量和难度、考试分数排名；</a:t>
            </a:r>
            <a:endParaRPr kumimoji="0" lang="en-US" altLang="zh-CN" sz="3200" kern="1200" cap="none" spc="0" normalizeH="0" baseline="0" noProof="0" dirty="0">
              <a:latin typeface="+mn-ea"/>
              <a:ea typeface="+mn-ea"/>
              <a:cs typeface="+mn-cs"/>
            </a:endParaRPr>
          </a:p>
          <a:p>
            <a:pPr marR="0" defTabSz="914400">
              <a:lnSpc>
                <a:spcPct val="150000"/>
              </a:lnSpc>
              <a:buClrTx/>
              <a:buSzTx/>
              <a:buFontTx/>
              <a:defRPr/>
            </a:pPr>
            <a:r>
              <a:rPr kumimoji="0" lang="en-US" altLang="zh-CN" sz="3200" kern="1200" cap="none" spc="0" normalizeH="0" baseline="0" noProof="0" dirty="0">
                <a:latin typeface="+mn-ea"/>
                <a:ea typeface="+mn-ea"/>
                <a:cs typeface="+mn-cs"/>
              </a:rPr>
              <a:t>    2.</a:t>
            </a:r>
            <a:r>
              <a:rPr kumimoji="0" lang="zh-CN" altLang="en-US" sz="3200" kern="1200" cap="none" spc="0" normalizeH="0" baseline="0" noProof="0" dirty="0">
                <a:latin typeface="+mn-ea"/>
                <a:ea typeface="+mn-ea"/>
                <a:cs typeface="+mn-cs"/>
              </a:rPr>
              <a:t>忽略了历史学科本质和历史教育的真正价值；</a:t>
            </a:r>
            <a:endParaRPr kumimoji="0" lang="en-US" altLang="zh-CN" sz="3200" kern="1200" cap="none" spc="0" normalizeH="0" baseline="0" noProof="0" dirty="0">
              <a:latin typeface="+mn-ea"/>
              <a:ea typeface="+mn-ea"/>
              <a:cs typeface="+mn-cs"/>
            </a:endParaRPr>
          </a:p>
          <a:p>
            <a:pPr marR="0" defTabSz="914400">
              <a:lnSpc>
                <a:spcPct val="150000"/>
              </a:lnSpc>
              <a:buClrTx/>
              <a:buSzTx/>
              <a:buFontTx/>
              <a:defRPr/>
            </a:pPr>
            <a:r>
              <a:rPr kumimoji="0" lang="en-US" altLang="zh-CN" sz="3200" kern="1200" cap="none" spc="0" normalizeH="0" baseline="0" noProof="0" dirty="0">
                <a:latin typeface="+mn-ea"/>
                <a:ea typeface="+mn-ea"/>
                <a:cs typeface="+mn-cs"/>
              </a:rPr>
              <a:t>    3.</a:t>
            </a:r>
            <a:r>
              <a:rPr kumimoji="0" lang="zh-CN" altLang="en-US" sz="3200" kern="1200" cap="none" spc="0" normalizeH="0" baseline="0" noProof="0" dirty="0">
                <a:latin typeface="+mn-ea"/>
                <a:ea typeface="+mn-ea"/>
                <a:cs typeface="+mn-cs"/>
              </a:rPr>
              <a:t>忽略了历史教育对学生的价值观念、综合品格和关键能力的培养；</a:t>
            </a:r>
            <a:endParaRPr kumimoji="0" lang="en-US" altLang="zh-CN" sz="3200" kern="1200" cap="none" spc="0" normalizeH="0" baseline="0" noProof="0" dirty="0">
              <a:latin typeface="+mn-ea"/>
              <a:ea typeface="+mn-ea"/>
              <a:cs typeface="+mn-cs"/>
            </a:endParaRPr>
          </a:p>
          <a:p>
            <a:pPr marR="0" defTabSz="914400">
              <a:lnSpc>
                <a:spcPct val="150000"/>
              </a:lnSpc>
              <a:buClrTx/>
              <a:buSzTx/>
              <a:buFontTx/>
              <a:defRPr/>
            </a:pPr>
            <a:r>
              <a:rPr kumimoji="0" lang="en-US" altLang="zh-CN" sz="3200" kern="1200" cap="none" spc="0" normalizeH="0" baseline="0" noProof="0" dirty="0">
                <a:latin typeface="+mn-ea"/>
                <a:ea typeface="+mn-ea"/>
                <a:cs typeface="+mn-cs"/>
              </a:rPr>
              <a:t>    4.</a:t>
            </a:r>
            <a:r>
              <a:rPr kumimoji="0" lang="zh-CN" altLang="en-US" sz="3200" kern="1200" cap="none" spc="0" normalizeH="0" baseline="0" noProof="0" dirty="0">
                <a:latin typeface="+mn-ea"/>
                <a:ea typeface="+mn-ea"/>
                <a:cs typeface="+mn-cs"/>
              </a:rPr>
              <a:t>缺乏洞察世事，缺乏感悟人生，缺乏正确价值判断。</a:t>
            </a:r>
            <a:endParaRPr kumimoji="0" lang="zh-CN" altLang="en-US" sz="3200" kern="1200" cap="none" spc="0" normalizeH="0" baseline="0" noProof="0" dirty="0">
              <a:latin typeface="+mn-ea"/>
              <a:ea typeface="+mn-ea"/>
              <a:cs typeface="+mn-cs"/>
            </a:endParaRPr>
          </a:p>
          <a:p>
            <a:pPr marR="0" defTabSz="914400">
              <a:lnSpc>
                <a:spcPct val="150000"/>
              </a:lnSpc>
              <a:buClrTx/>
              <a:buSzTx/>
              <a:buFontTx/>
              <a:defRPr/>
            </a:pPr>
            <a:endParaRPr kumimoji="0" lang="en-US" altLang="zh-CN" sz="3200" kern="120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R="0" defTabSz="914400">
              <a:lnSpc>
                <a:spcPct val="150000"/>
              </a:lnSpc>
              <a:buClrTx/>
              <a:buSzTx/>
              <a:buFontTx/>
              <a:defRPr/>
            </a:pPr>
            <a:r>
              <a:rPr kumimoji="0" lang="zh-CN" altLang="en-US" sz="3200" kern="1200" cap="none" spc="0" normalizeH="0" baseline="0" noProof="0" dirty="0">
                <a:latin typeface="黑体" panose="02010609060101010101" pitchFamily="49" charset="-122"/>
                <a:ea typeface="黑体" panose="02010609060101010101" pitchFamily="49" charset="-122"/>
                <a:cs typeface="+mn-cs"/>
              </a:rPr>
              <a:t>    </a:t>
            </a:r>
            <a:endParaRPr kumimoji="0" lang="zh-CN" altLang="en-US" sz="3200" kern="1200" cap="none" spc="0" normalizeH="0" baseline="0" noProof="0" dirty="0">
              <a:latin typeface="黑体" panose="02010609060101010101" pitchFamily="49" charset="-122"/>
              <a:ea typeface="黑体" panose="02010609060101010101" pitchFamily="49" charset="-122"/>
              <a:cs typeface="+mn-cs"/>
            </a:endParaRPr>
          </a:p>
          <a:p>
            <a:pPr marR="0" defTabSz="914400">
              <a:buClrTx/>
              <a:buSzTx/>
              <a:buFontTx/>
              <a:defRPr/>
            </a:pPr>
            <a:endParaRPr kumimoji="0" lang="zh-CN" altLang="en-US" sz="2400" kern="1200" cap="none" spc="0" normalizeH="0" baseline="0" noProof="0" dirty="0">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amond(in)">
                                      <p:cBhvr>
                                        <p:cTn id="7" dur="2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6627" name="TextBox 4"/>
          <p:cNvSpPr txBox="1"/>
          <p:nvPr/>
        </p:nvSpPr>
        <p:spPr>
          <a:xfrm>
            <a:off x="304800" y="304800"/>
            <a:ext cx="8458200" cy="1570038"/>
          </a:xfrm>
          <a:prstGeom prst="rect">
            <a:avLst/>
          </a:prstGeom>
          <a:noFill/>
          <a:ln w="9525">
            <a:noFill/>
          </a:ln>
        </p:spPr>
        <p:txBody>
          <a:bodyPr>
            <a:spAutoFit/>
          </a:bodyPr>
          <a:p>
            <a:pPr algn="ctr"/>
            <a:r>
              <a:rPr lang="zh-CN" altLang="en-US" sz="4800" b="1" dirty="0">
                <a:latin typeface="Arial" panose="020B0604020202020204" pitchFamily="34" charset="0"/>
              </a:rPr>
              <a:t>高中历史青年教师成长路径之一：目标规划</a:t>
            </a:r>
            <a:endParaRPr lang="zh-CN" altLang="en-US" sz="4800" b="1" dirty="0">
              <a:latin typeface="Arial" panose="020B0604020202020204" pitchFamily="34" charset="0"/>
            </a:endParaRPr>
          </a:p>
        </p:txBody>
      </p:sp>
      <p:sp>
        <p:nvSpPr>
          <p:cNvPr id="26628" name="流程图: 可选过程 396299"/>
          <p:cNvSpPr/>
          <p:nvPr/>
        </p:nvSpPr>
        <p:spPr>
          <a:xfrm>
            <a:off x="0" y="2057400"/>
            <a:ext cx="9144000" cy="1368425"/>
          </a:xfrm>
          <a:prstGeom prst="flowChartAlternateProcess">
            <a:avLst/>
          </a:prstGeom>
          <a:solidFill>
            <a:schemeClr val="accent1"/>
          </a:solidFill>
          <a:ln w="38100" cap="flat" cmpd="sng">
            <a:solidFill>
              <a:schemeClr val="accent2"/>
            </a:solidFill>
            <a:prstDash val="solid"/>
            <a:miter/>
            <a:headEnd type="none" w="med" len="med"/>
            <a:tailEnd type="none" w="med" len="med"/>
          </a:ln>
        </p:spPr>
        <p:txBody>
          <a:bodyPr wrap="none" anchor="ctr"/>
          <a:p>
            <a:pPr algn="ctr"/>
            <a:r>
              <a:rPr lang="zh-CN" altLang="en-US" sz="3200" b="1" u="sng" dirty="0">
                <a:solidFill>
                  <a:srgbClr val="FF0000"/>
                </a:solidFill>
                <a:latin typeface="Arial" panose="020B0604020202020204" pitchFamily="34" charset="0"/>
              </a:rPr>
              <a:t>三年一盘棋的教学规划：</a:t>
            </a:r>
            <a:endParaRPr lang="en-US" altLang="zh-CN" sz="3200" b="1" u="sng" dirty="0">
              <a:solidFill>
                <a:srgbClr val="FF0000"/>
              </a:solidFill>
              <a:latin typeface="Arial" panose="020B0604020202020204" pitchFamily="34" charset="0"/>
            </a:endParaRPr>
          </a:p>
        </p:txBody>
      </p:sp>
      <p:sp>
        <p:nvSpPr>
          <p:cNvPr id="26629" name="流程图: 可选过程 396299"/>
          <p:cNvSpPr/>
          <p:nvPr/>
        </p:nvSpPr>
        <p:spPr>
          <a:xfrm>
            <a:off x="0" y="3657600"/>
            <a:ext cx="9144000" cy="1368425"/>
          </a:xfrm>
          <a:prstGeom prst="flowChartAlternateProcess">
            <a:avLst/>
          </a:prstGeom>
          <a:solidFill>
            <a:schemeClr val="accent1"/>
          </a:solidFill>
          <a:ln w="38100" cap="flat" cmpd="sng">
            <a:solidFill>
              <a:schemeClr val="accent2"/>
            </a:solidFill>
            <a:prstDash val="solid"/>
            <a:miter/>
            <a:headEnd type="none" w="med" len="med"/>
            <a:tailEnd type="none" w="med" len="med"/>
          </a:ln>
        </p:spPr>
        <p:txBody>
          <a:bodyPr wrap="none" anchor="ctr"/>
          <a:p>
            <a:pPr algn="ctr"/>
            <a:r>
              <a:rPr lang="zh-CN" altLang="en-US" sz="3200" b="1" u="sng" dirty="0">
                <a:solidFill>
                  <a:srgbClr val="FF0000"/>
                </a:solidFill>
                <a:latin typeface="Arial" panose="020B0604020202020204" pitchFamily="34" charset="0"/>
              </a:rPr>
              <a:t>五年一阶段的成长目标：</a:t>
            </a:r>
            <a:endParaRPr lang="en-US" altLang="zh-CN" sz="3200" b="1" u="sng" dirty="0">
              <a:solidFill>
                <a:srgbClr val="FF0000"/>
              </a:solidFill>
              <a:latin typeface="Arial" panose="020B0604020202020204" pitchFamily="34" charset="0"/>
            </a:endParaRPr>
          </a:p>
        </p:txBody>
      </p:sp>
      <p:sp>
        <p:nvSpPr>
          <p:cNvPr id="26630" name="流程图: 可选过程 396299"/>
          <p:cNvSpPr/>
          <p:nvPr/>
        </p:nvSpPr>
        <p:spPr>
          <a:xfrm>
            <a:off x="0" y="5257800"/>
            <a:ext cx="9144000" cy="1368425"/>
          </a:xfrm>
          <a:prstGeom prst="flowChartAlternateProcess">
            <a:avLst/>
          </a:prstGeom>
          <a:solidFill>
            <a:schemeClr val="accent1"/>
          </a:solidFill>
          <a:ln w="38100" cap="flat" cmpd="sng">
            <a:solidFill>
              <a:schemeClr val="accent2"/>
            </a:solidFill>
            <a:prstDash val="solid"/>
            <a:miter/>
            <a:headEnd type="none" w="med" len="med"/>
            <a:tailEnd type="none" w="med" len="med"/>
          </a:ln>
        </p:spPr>
        <p:txBody>
          <a:bodyPr wrap="none" anchor="ctr"/>
          <a:p>
            <a:pPr algn="ctr"/>
            <a:r>
              <a:rPr lang="zh-CN" altLang="en-US" sz="3200" b="1" u="sng" dirty="0">
                <a:solidFill>
                  <a:srgbClr val="FF0000"/>
                </a:solidFill>
                <a:latin typeface="Arial" panose="020B0604020202020204" pitchFamily="34" charset="0"/>
              </a:rPr>
              <a:t>十年一跨越的职业奋斗：</a:t>
            </a:r>
            <a:endParaRPr lang="en-US" altLang="zh-CN" sz="3200" b="1" u="sng" dirty="0">
              <a:solidFill>
                <a:srgbClr val="FF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7651" name="文本框 396289"/>
          <p:cNvSpPr txBox="1"/>
          <p:nvPr/>
        </p:nvSpPr>
        <p:spPr>
          <a:xfrm>
            <a:off x="762000" y="1524000"/>
            <a:ext cx="2438400" cy="519113"/>
          </a:xfrm>
          <a:prstGeom prst="rect">
            <a:avLst/>
          </a:prstGeom>
          <a:noFill/>
          <a:ln w="9525">
            <a:noFill/>
          </a:ln>
        </p:spPr>
        <p:txBody>
          <a:bodyPr>
            <a:spAutoFit/>
          </a:bodyPr>
          <a:p>
            <a:pPr algn="ctr">
              <a:buSzPct val="100000"/>
              <a:buFont typeface="Times New Roman" panose="02020603050405020304" pitchFamily="18" charset="0"/>
            </a:pPr>
            <a:r>
              <a:rPr lang="zh-CN" altLang="en-US" sz="2800" b="1" dirty="0">
                <a:latin typeface="Arial" panose="020B0604020202020204" pitchFamily="34" charset="0"/>
                <a:ea typeface="黑体" panose="02010609060101010101" pitchFamily="49" charset="-122"/>
              </a:rPr>
              <a:t>高一学会奔跑</a:t>
            </a:r>
            <a:endParaRPr lang="zh-CN" altLang="en-US" sz="2800" b="1" dirty="0">
              <a:latin typeface="Arial" panose="020B0604020202020204" pitchFamily="34" charset="0"/>
              <a:ea typeface="黑体" panose="02010609060101010101" pitchFamily="49" charset="-122"/>
            </a:endParaRPr>
          </a:p>
        </p:txBody>
      </p:sp>
      <p:sp>
        <p:nvSpPr>
          <p:cNvPr id="27652" name="文本框 396290"/>
          <p:cNvSpPr txBox="1"/>
          <p:nvPr/>
        </p:nvSpPr>
        <p:spPr>
          <a:xfrm>
            <a:off x="762000" y="3581400"/>
            <a:ext cx="2581275" cy="517525"/>
          </a:xfrm>
          <a:prstGeom prst="rect">
            <a:avLst/>
          </a:prstGeom>
          <a:noFill/>
          <a:ln w="9525">
            <a:noFill/>
          </a:ln>
        </p:spPr>
        <p:txBody>
          <a:bodyPr>
            <a:spAutoFit/>
          </a:bodyPr>
          <a:p>
            <a:pPr algn="ctr">
              <a:buSzPct val="100000"/>
              <a:buFont typeface="Times New Roman" panose="02020603050405020304" pitchFamily="18" charset="0"/>
            </a:pPr>
            <a:r>
              <a:rPr lang="zh-CN" altLang="en-US" sz="2800" b="1" dirty="0">
                <a:latin typeface="Arial" panose="020B0604020202020204" pitchFamily="34" charset="0"/>
                <a:ea typeface="黑体" panose="02010609060101010101" pitchFamily="49" charset="-122"/>
              </a:rPr>
              <a:t>高二学会领跑</a:t>
            </a:r>
            <a:endParaRPr lang="zh-CN" altLang="en-US" sz="2800" b="1" dirty="0">
              <a:latin typeface="Arial" panose="020B0604020202020204" pitchFamily="34" charset="0"/>
              <a:ea typeface="黑体" panose="02010609060101010101" pitchFamily="49" charset="-122"/>
            </a:endParaRPr>
          </a:p>
        </p:txBody>
      </p:sp>
      <p:grpSp>
        <p:nvGrpSpPr>
          <p:cNvPr id="27653" name="组合 396291"/>
          <p:cNvGrpSpPr/>
          <p:nvPr/>
        </p:nvGrpSpPr>
        <p:grpSpPr>
          <a:xfrm>
            <a:off x="838200" y="4724400"/>
            <a:ext cx="2438400" cy="1295400"/>
            <a:chOff x="657" y="3022"/>
            <a:chExt cx="1536" cy="816"/>
          </a:xfrm>
        </p:grpSpPr>
        <p:sp>
          <p:nvSpPr>
            <p:cNvPr id="27675" name="圆角矩形 396292"/>
            <p:cNvSpPr/>
            <p:nvPr/>
          </p:nvSpPr>
          <p:spPr>
            <a:xfrm>
              <a:off x="657" y="3139"/>
              <a:ext cx="1536" cy="699"/>
            </a:xfrm>
            <a:prstGeom prst="roundRect">
              <a:avLst>
                <a:gd name="adj" fmla="val 4690"/>
              </a:avLst>
            </a:prstGeom>
            <a:noFill/>
            <a:ln w="57150" cap="flat" cmpd="sng">
              <a:solidFill>
                <a:schemeClr val="hlink"/>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07877" name="圆角矩形 396293"/>
            <p:cNvSpPr>
              <a:spLocks noChangeArrowheads="1"/>
            </p:cNvSpPr>
            <p:nvPr/>
          </p:nvSpPr>
          <p:spPr bwMode="auto">
            <a:xfrm>
              <a:off x="810" y="3022"/>
              <a:ext cx="1247" cy="220"/>
            </a:xfrm>
            <a:prstGeom prst="roundRect">
              <a:avLst>
                <a:gd name="adj" fmla="val 50000"/>
              </a:avLst>
            </a:prstGeom>
            <a:gradFill rotWithShape="1">
              <a:gsLst>
                <a:gs pos="0">
                  <a:srgbClr val="004747"/>
                </a:gs>
                <a:gs pos="50000">
                  <a:schemeClr val="hlink"/>
                </a:gs>
                <a:gs pos="100000">
                  <a:srgbClr val="004747"/>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77" name="八边形 396294"/>
            <p:cNvSpPr/>
            <p:nvPr/>
          </p:nvSpPr>
          <p:spPr>
            <a:xfrm flipH="1">
              <a:off x="1932" y="3080"/>
              <a:ext cx="47" cy="110"/>
            </a:xfrm>
            <a:prstGeom prst="octagon">
              <a:avLst>
                <a:gd name="adj" fmla="val 29287"/>
              </a:avLst>
            </a:prstGeom>
            <a:solidFill>
              <a:schemeClr val="bg1"/>
            </a:solidFill>
            <a:ln w="9525">
              <a:noFill/>
            </a:ln>
          </p:spPr>
          <p:txBody>
            <a:bodyPr/>
            <a:p>
              <a:endParaRPr lang="zh-CN" altLang="en-US" dirty="0">
                <a:latin typeface="Arial" panose="020B0604020202020204" pitchFamily="34" charset="0"/>
              </a:endParaRPr>
            </a:p>
          </p:txBody>
        </p:sp>
        <p:sp>
          <p:nvSpPr>
            <p:cNvPr id="27678" name="八边形 396295"/>
            <p:cNvSpPr/>
            <p:nvPr/>
          </p:nvSpPr>
          <p:spPr>
            <a:xfrm flipH="1">
              <a:off x="861" y="3080"/>
              <a:ext cx="48" cy="110"/>
            </a:xfrm>
            <a:prstGeom prst="octagon">
              <a:avLst>
                <a:gd name="adj" fmla="val 29287"/>
              </a:avLst>
            </a:prstGeom>
            <a:solidFill>
              <a:schemeClr val="bg1"/>
            </a:solidFill>
            <a:ln w="9525">
              <a:noFill/>
            </a:ln>
          </p:spPr>
          <p:txBody>
            <a:bodyPr/>
            <a:p>
              <a:endParaRPr lang="zh-CN" altLang="en-US" dirty="0">
                <a:latin typeface="Arial" panose="020B0604020202020204" pitchFamily="34" charset="0"/>
              </a:endParaRPr>
            </a:p>
          </p:txBody>
        </p:sp>
      </p:grpSp>
      <p:sp>
        <p:nvSpPr>
          <p:cNvPr id="27654" name="文本框 396296"/>
          <p:cNvSpPr txBox="1"/>
          <p:nvPr/>
        </p:nvSpPr>
        <p:spPr>
          <a:xfrm>
            <a:off x="685800" y="5257800"/>
            <a:ext cx="2538413" cy="519113"/>
          </a:xfrm>
          <a:prstGeom prst="rect">
            <a:avLst/>
          </a:prstGeom>
          <a:noFill/>
          <a:ln w="9525">
            <a:noFill/>
          </a:ln>
        </p:spPr>
        <p:txBody>
          <a:bodyPr>
            <a:spAutoFit/>
          </a:bodyPr>
          <a:p>
            <a:pPr algn="ctr">
              <a:buSzPct val="100000"/>
              <a:buFont typeface="Times New Roman" panose="02020603050405020304" pitchFamily="18" charset="0"/>
            </a:pPr>
            <a:r>
              <a:rPr lang="zh-CN" altLang="en-US" sz="2800" b="1" dirty="0">
                <a:latin typeface="Arial" panose="020B0604020202020204" pitchFamily="34" charset="0"/>
                <a:ea typeface="黑体" panose="02010609060101010101" pitchFamily="49" charset="-122"/>
              </a:rPr>
              <a:t>高三学会飞翔</a:t>
            </a:r>
            <a:endParaRPr lang="zh-CN" altLang="en-US" sz="2800" b="1" dirty="0">
              <a:latin typeface="Arial" panose="020B0604020202020204" pitchFamily="34" charset="0"/>
              <a:ea typeface="黑体" panose="02010609060101010101" pitchFamily="49" charset="-122"/>
            </a:endParaRPr>
          </a:p>
        </p:txBody>
      </p:sp>
      <p:sp>
        <p:nvSpPr>
          <p:cNvPr id="27655" name="流程图: 可选过程 396297"/>
          <p:cNvSpPr/>
          <p:nvPr/>
        </p:nvSpPr>
        <p:spPr>
          <a:xfrm>
            <a:off x="4067175" y="1127125"/>
            <a:ext cx="4314825" cy="1366838"/>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pPr marL="342900" indent="-342900" algn="ctr">
              <a:buSzPct val="100000"/>
              <a:buFont typeface="Times New Roman" panose="02020603050405020304" pitchFamily="18" charset="0"/>
            </a:pPr>
            <a:endParaRPr lang="zh-CN" altLang="en-US" sz="2400" b="1" dirty="0">
              <a:latin typeface="宋体" panose="02010600030101010101" pitchFamily="2" charset="-122"/>
              <a:ea typeface="微软雅黑" panose="020B0503020204020204" pitchFamily="34" charset="-122"/>
            </a:endParaRPr>
          </a:p>
        </p:txBody>
      </p:sp>
      <p:sp>
        <p:nvSpPr>
          <p:cNvPr id="27656" name="燕尾形箭头 396298"/>
          <p:cNvSpPr/>
          <p:nvPr/>
        </p:nvSpPr>
        <p:spPr>
          <a:xfrm>
            <a:off x="3492500" y="1628775"/>
            <a:ext cx="457200" cy="304800"/>
          </a:xfrm>
          <a:prstGeom prst="notchedRightArrow">
            <a:avLst>
              <a:gd name="adj1" fmla="val 50000"/>
              <a:gd name="adj2" fmla="val 37500"/>
            </a:avLst>
          </a:prstGeom>
          <a:gradFill rotWithShape="1">
            <a:gsLst>
              <a:gs pos="0">
                <a:srgbClr val="FF0000"/>
              </a:gs>
              <a:gs pos="50000">
                <a:srgbClr val="FF4519"/>
              </a:gs>
              <a:gs pos="100000">
                <a:srgbClr val="FF0000"/>
              </a:gs>
            </a:gsLst>
            <a:lin ang="5400000" scaled="1"/>
            <a:tileRect/>
          </a:gradFill>
          <a:ln w="38100" cap="flat" cmpd="sng">
            <a:solidFill>
              <a:srgbClr val="CC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27657" name="流程图: 可选过程 396299"/>
          <p:cNvSpPr/>
          <p:nvPr/>
        </p:nvSpPr>
        <p:spPr>
          <a:xfrm>
            <a:off x="4114800" y="3124200"/>
            <a:ext cx="4267200" cy="1368425"/>
          </a:xfrm>
          <a:prstGeom prst="flowChartAlternateProcess">
            <a:avLst/>
          </a:prstGeom>
          <a:solidFill>
            <a:schemeClr val="accent1"/>
          </a:solidFill>
          <a:ln w="38100" cap="flat" cmpd="sng">
            <a:solidFill>
              <a:schemeClr val="accent2"/>
            </a:solidFill>
            <a:prstDash val="solid"/>
            <a:miter/>
            <a:headEnd type="none" w="med" len="med"/>
            <a:tailEnd type="none" w="med" len="med"/>
          </a:ln>
        </p:spPr>
        <p:txBody>
          <a:bodyPr wrap="none" anchor="ctr"/>
          <a:p>
            <a:pPr marL="342900" indent="-342900" algn="ctr">
              <a:buSzPct val="100000"/>
              <a:buFont typeface="Times New Roman" panose="02020603050405020304" pitchFamily="18" charset="0"/>
            </a:pPr>
            <a:endParaRPr lang="zh-CN" altLang="en-US" sz="2400" b="1" dirty="0">
              <a:latin typeface="宋体" panose="02010600030101010101" pitchFamily="2" charset="-122"/>
              <a:ea typeface="微软雅黑" panose="020B0503020204020204" pitchFamily="34" charset="-122"/>
            </a:endParaRPr>
          </a:p>
        </p:txBody>
      </p:sp>
      <p:sp>
        <p:nvSpPr>
          <p:cNvPr id="27658" name="燕尾形箭头 396300"/>
          <p:cNvSpPr/>
          <p:nvPr/>
        </p:nvSpPr>
        <p:spPr>
          <a:xfrm>
            <a:off x="3563938" y="3716338"/>
            <a:ext cx="457200" cy="304800"/>
          </a:xfrm>
          <a:prstGeom prst="notchedRightArrow">
            <a:avLst>
              <a:gd name="adj1" fmla="val 50000"/>
              <a:gd name="adj2" fmla="val 37500"/>
            </a:avLst>
          </a:prstGeom>
          <a:gradFill rotWithShape="1">
            <a:gsLst>
              <a:gs pos="0">
                <a:srgbClr val="FF0000"/>
              </a:gs>
              <a:gs pos="50000">
                <a:srgbClr val="FF4519"/>
              </a:gs>
              <a:gs pos="100000">
                <a:srgbClr val="FF0000"/>
              </a:gs>
            </a:gsLst>
            <a:lin ang="5400000" scaled="1"/>
            <a:tileRect/>
          </a:gradFill>
          <a:ln w="38100" cap="flat" cmpd="sng">
            <a:solidFill>
              <a:srgbClr val="CC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27659" name="流程图: 可选过程 396301"/>
          <p:cNvSpPr/>
          <p:nvPr/>
        </p:nvSpPr>
        <p:spPr>
          <a:xfrm>
            <a:off x="4191000" y="4876800"/>
            <a:ext cx="403225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pPr marL="342900" indent="-342900">
              <a:buSzPct val="100000"/>
              <a:buFont typeface="Times New Roman" panose="02020603050405020304" pitchFamily="18" charset="0"/>
            </a:pPr>
            <a:r>
              <a:rPr lang="zh-CN" altLang="en-US" b="1" dirty="0">
                <a:latin typeface="Arial" panose="020B0604020202020204" pitchFamily="34" charset="0"/>
                <a:ea typeface="黑体" panose="02010609060101010101" pitchFamily="49" charset="-122"/>
              </a:rPr>
              <a:t>练习到位：模拟题、真题常训练</a:t>
            </a:r>
            <a:endParaRPr lang="zh-CN" altLang="en-US" b="1" dirty="0">
              <a:latin typeface="Arial" panose="020B0604020202020204" pitchFamily="34" charset="0"/>
              <a:ea typeface="黑体" panose="02010609060101010101" pitchFamily="49" charset="-122"/>
            </a:endParaRPr>
          </a:p>
          <a:p>
            <a:pPr marL="342900" indent="-342900">
              <a:buSzPct val="100000"/>
              <a:buFont typeface="Times New Roman" panose="02020603050405020304" pitchFamily="18" charset="0"/>
            </a:pPr>
            <a:r>
              <a:rPr lang="zh-CN" altLang="en-US" b="1" dirty="0">
                <a:latin typeface="Arial" panose="020B0604020202020204" pitchFamily="34" charset="0"/>
                <a:ea typeface="黑体" panose="02010609060101010101" pitchFamily="49" charset="-122"/>
              </a:rPr>
              <a:t>试题类型：广度、深度和新颖度；</a:t>
            </a:r>
            <a:endParaRPr lang="zh-CN" altLang="en-US" b="1" dirty="0">
              <a:latin typeface="Arial" panose="020B0604020202020204" pitchFamily="34" charset="0"/>
              <a:ea typeface="黑体" panose="02010609060101010101" pitchFamily="49" charset="-122"/>
            </a:endParaRPr>
          </a:p>
          <a:p>
            <a:pPr marL="342900" indent="-342900">
              <a:buSzPct val="100000"/>
              <a:buFont typeface="Times New Roman" panose="02020603050405020304" pitchFamily="18" charset="0"/>
            </a:pPr>
            <a:endParaRPr lang="zh-CN" altLang="en-US" b="1" dirty="0">
              <a:latin typeface="Arial" panose="020B0604020202020204" pitchFamily="34" charset="0"/>
              <a:ea typeface="黑体" panose="02010609060101010101" pitchFamily="49" charset="-122"/>
            </a:endParaRPr>
          </a:p>
        </p:txBody>
      </p:sp>
      <p:sp>
        <p:nvSpPr>
          <p:cNvPr id="27660" name="燕尾形箭头 396302"/>
          <p:cNvSpPr/>
          <p:nvPr/>
        </p:nvSpPr>
        <p:spPr>
          <a:xfrm>
            <a:off x="3635375" y="5229225"/>
            <a:ext cx="457200" cy="304800"/>
          </a:xfrm>
          <a:prstGeom prst="notchedRightArrow">
            <a:avLst>
              <a:gd name="adj1" fmla="val 50000"/>
              <a:gd name="adj2" fmla="val 37500"/>
            </a:avLst>
          </a:prstGeom>
          <a:gradFill rotWithShape="1">
            <a:gsLst>
              <a:gs pos="0">
                <a:srgbClr val="FF0000"/>
              </a:gs>
              <a:gs pos="50000">
                <a:srgbClr val="FF4519"/>
              </a:gs>
              <a:gs pos="100000">
                <a:srgbClr val="FF0000"/>
              </a:gs>
            </a:gsLst>
            <a:lin ang="5400000" scaled="1"/>
            <a:tileRect/>
          </a:gradFill>
          <a:ln w="38100" cap="flat" cmpd="sng">
            <a:solidFill>
              <a:srgbClr val="CC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27661" name="文本框 396303"/>
          <p:cNvSpPr txBox="1"/>
          <p:nvPr/>
        </p:nvSpPr>
        <p:spPr>
          <a:xfrm>
            <a:off x="533400" y="381000"/>
            <a:ext cx="7772400" cy="646113"/>
          </a:xfrm>
          <a:prstGeom prst="rect">
            <a:avLst/>
          </a:prstGeom>
          <a:noFill/>
          <a:ln w="9525">
            <a:noFill/>
          </a:ln>
        </p:spPr>
        <p:txBody>
          <a:bodyPr>
            <a:spAutoFit/>
          </a:bodyPr>
          <a:p>
            <a:pPr algn="ctr">
              <a:buSzPct val="100000"/>
              <a:buFont typeface="Times New Roman" panose="02020603050405020304" pitchFamily="18" charset="0"/>
            </a:pPr>
            <a:r>
              <a:rPr lang="zh-CN" altLang="en-US" sz="3600" b="1" dirty="0">
                <a:latin typeface="Arial" panose="020B0604020202020204" pitchFamily="34" charset="0"/>
                <a:ea typeface="黑体" panose="02010609060101010101" pitchFamily="49" charset="-122"/>
              </a:rPr>
              <a:t>三年一盘棋教学规划</a:t>
            </a:r>
            <a:endParaRPr lang="zh-CN" altLang="en-US" sz="3600" b="1" dirty="0">
              <a:latin typeface="Arial" panose="020B0604020202020204" pitchFamily="34" charset="0"/>
            </a:endParaRPr>
          </a:p>
        </p:txBody>
      </p:sp>
      <p:sp>
        <p:nvSpPr>
          <p:cNvPr id="27662" name="文本框 396304"/>
          <p:cNvSpPr txBox="1"/>
          <p:nvPr/>
        </p:nvSpPr>
        <p:spPr>
          <a:xfrm>
            <a:off x="4114800" y="1143000"/>
            <a:ext cx="4267200" cy="1190625"/>
          </a:xfrm>
          <a:prstGeom prst="rect">
            <a:avLst/>
          </a:prstGeom>
          <a:noFill/>
          <a:ln w="9525">
            <a:noFill/>
          </a:ln>
        </p:spPr>
        <p:txBody>
          <a:bodyPr>
            <a:spAutoFit/>
          </a:bodyPr>
          <a:p>
            <a:pPr>
              <a:buSzPct val="100000"/>
              <a:buFont typeface="Times New Roman" panose="02020603050405020304" pitchFamily="18" charset="0"/>
            </a:pPr>
            <a:r>
              <a:rPr lang="zh-CN" altLang="en-US" b="1" dirty="0">
                <a:latin typeface="Times New Roman" panose="02020603050405020304" pitchFamily="18" charset="0"/>
                <a:ea typeface="黑体" panose="02010609060101010101" pitchFamily="49" charset="-122"/>
              </a:rPr>
              <a:t>新授课：讲细、讲全、学透、主动</a:t>
            </a:r>
            <a:endParaRPr lang="zh-CN" altLang="en-US" b="1" dirty="0">
              <a:latin typeface="Times New Roman" panose="02020603050405020304" pitchFamily="18" charset="0"/>
              <a:ea typeface="黑体" panose="02010609060101010101" pitchFamily="49" charset="-122"/>
            </a:endParaRPr>
          </a:p>
          <a:p>
            <a:pPr>
              <a:buSzPct val="100000"/>
              <a:buFont typeface="Times New Roman" panose="02020603050405020304" pitchFamily="18" charset="0"/>
            </a:pPr>
            <a:r>
              <a:rPr lang="zh-CN" altLang="en-US" b="1" dirty="0">
                <a:latin typeface="Times New Roman" panose="02020603050405020304" pitchFamily="18" charset="0"/>
                <a:ea typeface="黑体" panose="02010609060101010101" pitchFamily="49" charset="-122"/>
              </a:rPr>
              <a:t>习题课：讲</a:t>
            </a:r>
            <a:r>
              <a:rPr lang="en-US" altLang="zh-CN" b="1" dirty="0">
                <a:latin typeface="黑体" panose="02010609060101010101" pitchFamily="49" charset="-122"/>
                <a:ea typeface="黑体" panose="02010609060101010101" pitchFamily="49" charset="-122"/>
              </a:rPr>
              <a:t>—</a:t>
            </a:r>
            <a:r>
              <a:rPr lang="zh-CN" altLang="en-US" b="1" dirty="0">
                <a:latin typeface="Times New Roman" panose="02020603050405020304" pitchFamily="18" charset="0"/>
                <a:ea typeface="黑体" panose="02010609060101010101" pitchFamily="49" charset="-122"/>
              </a:rPr>
              <a:t>练</a:t>
            </a:r>
            <a:r>
              <a:rPr lang="en-US" altLang="zh-CN" b="1" dirty="0">
                <a:latin typeface="黑体" panose="02010609060101010101" pitchFamily="49" charset="-122"/>
                <a:ea typeface="黑体" panose="02010609060101010101" pitchFamily="49" charset="-122"/>
              </a:rPr>
              <a:t>—</a:t>
            </a:r>
            <a:r>
              <a:rPr lang="zh-CN" altLang="en-US" b="1" dirty="0">
                <a:latin typeface="Times New Roman" panose="02020603050405020304" pitchFamily="18" charset="0"/>
                <a:ea typeface="黑体" panose="02010609060101010101" pitchFamily="49" charset="-122"/>
              </a:rPr>
              <a:t>悟结合</a:t>
            </a:r>
            <a:endParaRPr lang="zh-CN" altLang="en-US" b="1" dirty="0">
              <a:latin typeface="Times New Roman" panose="02020603050405020304" pitchFamily="18" charset="0"/>
              <a:ea typeface="黑体" panose="02010609060101010101" pitchFamily="49" charset="-122"/>
            </a:endParaRPr>
          </a:p>
          <a:p>
            <a:pPr>
              <a:buSzPct val="100000"/>
              <a:buFont typeface="Times New Roman" panose="02020603050405020304" pitchFamily="18" charset="0"/>
            </a:pPr>
            <a:r>
              <a:rPr lang="zh-CN" altLang="en-US" b="1" dirty="0">
                <a:latin typeface="Times New Roman" panose="02020603050405020304" pitchFamily="18" charset="0"/>
                <a:ea typeface="黑体" panose="02010609060101010101" pitchFamily="49" charset="-122"/>
              </a:rPr>
              <a:t>考试题：滚动式考查</a:t>
            </a:r>
            <a:endParaRPr lang="zh-CN" altLang="en-US" b="1" dirty="0">
              <a:latin typeface="Times New Roman" panose="02020603050405020304" pitchFamily="18" charset="0"/>
              <a:ea typeface="黑体" panose="02010609060101010101" pitchFamily="49" charset="-122"/>
            </a:endParaRPr>
          </a:p>
          <a:p>
            <a:pPr>
              <a:buSzPct val="100000"/>
              <a:buFont typeface="Times New Roman" panose="02020603050405020304" pitchFamily="18" charset="0"/>
            </a:pPr>
            <a:r>
              <a:rPr lang="zh-CN" altLang="en-US" b="1" dirty="0">
                <a:latin typeface="Times New Roman" panose="02020603050405020304" pitchFamily="18" charset="0"/>
                <a:ea typeface="黑体" panose="02010609060101010101" pitchFamily="49" charset="-122"/>
              </a:rPr>
              <a:t>规范性：习惯规范、题型规律</a:t>
            </a:r>
            <a:endParaRPr lang="zh-CN" altLang="en-US" b="1" dirty="0">
              <a:latin typeface="Times New Roman" panose="02020603050405020304" pitchFamily="18" charset="0"/>
              <a:ea typeface="黑体" panose="02010609060101010101" pitchFamily="49" charset="-122"/>
            </a:endParaRPr>
          </a:p>
        </p:txBody>
      </p:sp>
      <p:sp>
        <p:nvSpPr>
          <p:cNvPr id="27663" name="文本框 396305"/>
          <p:cNvSpPr txBox="1"/>
          <p:nvPr/>
        </p:nvSpPr>
        <p:spPr>
          <a:xfrm>
            <a:off x="4211638" y="2276475"/>
            <a:ext cx="3671887" cy="358775"/>
          </a:xfrm>
          <a:prstGeom prst="rect">
            <a:avLst/>
          </a:prstGeom>
          <a:noFill/>
          <a:ln w="9525">
            <a:noFill/>
          </a:ln>
        </p:spPr>
        <p:txBody>
          <a:bodyPr>
            <a:spAutoFit/>
          </a:bodyPr>
          <a:p>
            <a:pPr>
              <a:buSzPct val="100000"/>
              <a:buFont typeface="Times New Roman" panose="02020603050405020304" pitchFamily="18" charset="0"/>
            </a:pPr>
            <a:r>
              <a:rPr lang="en-US" altLang="zh-CN" b="1" dirty="0">
                <a:latin typeface="Times New Roman" panose="02020603050405020304" pitchFamily="18" charset="0"/>
                <a:ea typeface="黑体" panose="02010609060101010101" pitchFamily="49" charset="-122"/>
              </a:rPr>
              <a:t>  </a:t>
            </a:r>
            <a:endParaRPr lang="en-US" altLang="zh-CN" dirty="0">
              <a:latin typeface="Arial" panose="020B0604020202020204" pitchFamily="34" charset="0"/>
            </a:endParaRPr>
          </a:p>
        </p:txBody>
      </p:sp>
      <p:sp>
        <p:nvSpPr>
          <p:cNvPr id="27664" name="文本框 396306"/>
          <p:cNvSpPr txBox="1"/>
          <p:nvPr/>
        </p:nvSpPr>
        <p:spPr>
          <a:xfrm>
            <a:off x="4114800" y="3352800"/>
            <a:ext cx="4343400" cy="1190625"/>
          </a:xfrm>
          <a:prstGeom prst="rect">
            <a:avLst/>
          </a:prstGeom>
          <a:noFill/>
          <a:ln w="9525">
            <a:noFill/>
          </a:ln>
        </p:spPr>
        <p:txBody>
          <a:bodyPr>
            <a:spAutoFit/>
          </a:bodyPr>
          <a:p>
            <a:pPr>
              <a:buSzPct val="100000"/>
              <a:buFont typeface="Times New Roman" panose="02020603050405020304" pitchFamily="18" charset="0"/>
            </a:pPr>
            <a:r>
              <a:rPr lang="zh-CN" altLang="en-US" b="1" dirty="0">
                <a:latin typeface="Arial" panose="020B0604020202020204" pitchFamily="34" charset="0"/>
              </a:rPr>
              <a:t>总结</a:t>
            </a:r>
            <a:r>
              <a:rPr lang="zh-CN" altLang="en-US" b="1" dirty="0">
                <a:latin typeface="Times New Roman" panose="02020603050405020304" pitchFamily="18" charset="0"/>
                <a:ea typeface="黑体" panose="02010609060101010101" pitchFamily="49" charset="-122"/>
              </a:rPr>
              <a:t>能力：总结体系框架、前联后系；</a:t>
            </a:r>
            <a:endParaRPr lang="zh-CN" altLang="en-US" b="1" dirty="0">
              <a:latin typeface="Times New Roman" panose="02020603050405020304" pitchFamily="18" charset="0"/>
              <a:ea typeface="黑体" panose="02010609060101010101" pitchFamily="49" charset="-122"/>
            </a:endParaRPr>
          </a:p>
          <a:p>
            <a:pPr>
              <a:buSzPct val="100000"/>
              <a:buFont typeface="Times New Roman" panose="02020603050405020304" pitchFamily="18" charset="0"/>
            </a:pPr>
            <a:r>
              <a:rPr lang="zh-CN" altLang="en-US" b="1" dirty="0">
                <a:latin typeface="Times New Roman" panose="02020603050405020304" pitchFamily="18" charset="0"/>
                <a:ea typeface="黑体" panose="02010609060101010101" pitchFamily="49" charset="-122"/>
              </a:rPr>
              <a:t>运用能力：提取信息、迁移运用</a:t>
            </a:r>
            <a:endParaRPr lang="zh-CN" altLang="en-US" b="1" dirty="0">
              <a:latin typeface="Times New Roman" panose="02020603050405020304" pitchFamily="18" charset="0"/>
              <a:ea typeface="黑体" panose="02010609060101010101" pitchFamily="49" charset="-122"/>
            </a:endParaRPr>
          </a:p>
          <a:p>
            <a:pPr>
              <a:buSzPct val="100000"/>
              <a:buFont typeface="Times New Roman" panose="02020603050405020304" pitchFamily="18" charset="0"/>
            </a:pPr>
            <a:r>
              <a:rPr lang="zh-CN" altLang="en-US" b="1" dirty="0">
                <a:latin typeface="Times New Roman" panose="02020603050405020304" pitchFamily="18" charset="0"/>
                <a:ea typeface="黑体" panose="02010609060101010101" pitchFamily="49" charset="-122"/>
              </a:rPr>
              <a:t>表述能力：语言精准表述</a:t>
            </a:r>
            <a:endParaRPr lang="zh-CN" altLang="en-US" b="1" dirty="0">
              <a:latin typeface="Times New Roman" panose="02020603050405020304" pitchFamily="18" charset="0"/>
              <a:ea typeface="黑体" panose="02010609060101010101" pitchFamily="49" charset="-122"/>
            </a:endParaRPr>
          </a:p>
          <a:p>
            <a:pPr>
              <a:buSzPct val="100000"/>
              <a:buFont typeface="Times New Roman" panose="02020603050405020304" pitchFamily="18" charset="0"/>
            </a:pPr>
            <a:endParaRPr lang="zh-CN" altLang="en-US" b="1" dirty="0">
              <a:latin typeface="Times New Roman" panose="02020603050405020304" pitchFamily="18" charset="0"/>
              <a:ea typeface="黑体" panose="02010609060101010101" pitchFamily="49" charset="-122"/>
            </a:endParaRPr>
          </a:p>
        </p:txBody>
      </p:sp>
      <p:grpSp>
        <p:nvGrpSpPr>
          <p:cNvPr id="27665" name="组合 396307"/>
          <p:cNvGrpSpPr/>
          <p:nvPr/>
        </p:nvGrpSpPr>
        <p:grpSpPr>
          <a:xfrm>
            <a:off x="685800" y="1219200"/>
            <a:ext cx="2438400" cy="1295400"/>
            <a:chOff x="612" y="754"/>
            <a:chExt cx="1536" cy="816"/>
          </a:xfrm>
        </p:grpSpPr>
        <p:sp>
          <p:nvSpPr>
            <p:cNvPr id="27671" name="圆角矩形 396308"/>
            <p:cNvSpPr/>
            <p:nvPr/>
          </p:nvSpPr>
          <p:spPr>
            <a:xfrm>
              <a:off x="612" y="871"/>
              <a:ext cx="1536" cy="699"/>
            </a:xfrm>
            <a:prstGeom prst="roundRect">
              <a:avLst>
                <a:gd name="adj" fmla="val 4690"/>
              </a:avLst>
            </a:prstGeom>
            <a:noFill/>
            <a:ln w="57150" cap="flat" cmpd="sng">
              <a:solidFill>
                <a:schemeClr val="hlink"/>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07893" name="圆角矩形 396309"/>
            <p:cNvSpPr>
              <a:spLocks noChangeArrowheads="1"/>
            </p:cNvSpPr>
            <p:nvPr/>
          </p:nvSpPr>
          <p:spPr bwMode="auto">
            <a:xfrm>
              <a:off x="765" y="754"/>
              <a:ext cx="1247" cy="220"/>
            </a:xfrm>
            <a:prstGeom prst="roundRect">
              <a:avLst>
                <a:gd name="adj" fmla="val 50000"/>
              </a:avLst>
            </a:prstGeom>
            <a:gradFill rotWithShape="1">
              <a:gsLst>
                <a:gs pos="0">
                  <a:srgbClr val="004747"/>
                </a:gs>
                <a:gs pos="50000">
                  <a:schemeClr val="hlink"/>
                </a:gs>
                <a:gs pos="100000">
                  <a:srgbClr val="004747"/>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73" name="八边形 396310"/>
            <p:cNvSpPr/>
            <p:nvPr/>
          </p:nvSpPr>
          <p:spPr>
            <a:xfrm flipH="1">
              <a:off x="1887" y="812"/>
              <a:ext cx="47" cy="110"/>
            </a:xfrm>
            <a:prstGeom prst="octagon">
              <a:avLst>
                <a:gd name="adj" fmla="val 29287"/>
              </a:avLst>
            </a:prstGeom>
            <a:solidFill>
              <a:schemeClr val="bg1"/>
            </a:solidFill>
            <a:ln w="9525">
              <a:noFill/>
            </a:ln>
          </p:spPr>
          <p:txBody>
            <a:bodyPr/>
            <a:p>
              <a:endParaRPr lang="zh-CN" altLang="en-US" dirty="0">
                <a:latin typeface="Arial" panose="020B0604020202020204" pitchFamily="34" charset="0"/>
              </a:endParaRPr>
            </a:p>
          </p:txBody>
        </p:sp>
        <p:sp>
          <p:nvSpPr>
            <p:cNvPr id="27674" name="八边形 396311"/>
            <p:cNvSpPr/>
            <p:nvPr/>
          </p:nvSpPr>
          <p:spPr>
            <a:xfrm flipH="1">
              <a:off x="816" y="812"/>
              <a:ext cx="48" cy="110"/>
            </a:xfrm>
            <a:prstGeom prst="octagon">
              <a:avLst>
                <a:gd name="adj" fmla="val 29287"/>
              </a:avLst>
            </a:prstGeom>
            <a:solidFill>
              <a:schemeClr val="bg1"/>
            </a:solidFill>
            <a:ln w="9525">
              <a:noFill/>
            </a:ln>
          </p:spPr>
          <p:txBody>
            <a:bodyPr/>
            <a:p>
              <a:endParaRPr lang="zh-CN" altLang="en-US" dirty="0">
                <a:latin typeface="Arial" panose="020B0604020202020204" pitchFamily="34" charset="0"/>
              </a:endParaRPr>
            </a:p>
          </p:txBody>
        </p:sp>
      </p:grpSp>
      <p:grpSp>
        <p:nvGrpSpPr>
          <p:cNvPr id="27666" name="组合 396312"/>
          <p:cNvGrpSpPr/>
          <p:nvPr/>
        </p:nvGrpSpPr>
        <p:grpSpPr>
          <a:xfrm>
            <a:off x="762000" y="3124200"/>
            <a:ext cx="2438400" cy="1295400"/>
            <a:chOff x="657" y="1933"/>
            <a:chExt cx="1536" cy="816"/>
          </a:xfrm>
        </p:grpSpPr>
        <p:sp>
          <p:nvSpPr>
            <p:cNvPr id="27667" name="圆角矩形 396313"/>
            <p:cNvSpPr/>
            <p:nvPr/>
          </p:nvSpPr>
          <p:spPr>
            <a:xfrm>
              <a:off x="657" y="2050"/>
              <a:ext cx="1536" cy="699"/>
            </a:xfrm>
            <a:prstGeom prst="roundRect">
              <a:avLst>
                <a:gd name="adj" fmla="val 4690"/>
              </a:avLst>
            </a:prstGeom>
            <a:noFill/>
            <a:ln w="57150" cap="flat" cmpd="sng">
              <a:solidFill>
                <a:schemeClr val="hlink"/>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07898" name="圆角矩形 396314"/>
            <p:cNvSpPr>
              <a:spLocks noChangeArrowheads="1"/>
            </p:cNvSpPr>
            <p:nvPr/>
          </p:nvSpPr>
          <p:spPr bwMode="auto">
            <a:xfrm>
              <a:off x="810" y="1933"/>
              <a:ext cx="1247" cy="220"/>
            </a:xfrm>
            <a:prstGeom prst="roundRect">
              <a:avLst>
                <a:gd name="adj" fmla="val 50000"/>
              </a:avLst>
            </a:prstGeom>
            <a:gradFill rotWithShape="1">
              <a:gsLst>
                <a:gs pos="0">
                  <a:srgbClr val="004747"/>
                </a:gs>
                <a:gs pos="50000">
                  <a:schemeClr val="hlink"/>
                </a:gs>
                <a:gs pos="100000">
                  <a:srgbClr val="004747"/>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69" name="八边形 396315"/>
            <p:cNvSpPr/>
            <p:nvPr/>
          </p:nvSpPr>
          <p:spPr>
            <a:xfrm flipH="1">
              <a:off x="1932" y="1991"/>
              <a:ext cx="47" cy="110"/>
            </a:xfrm>
            <a:prstGeom prst="octagon">
              <a:avLst>
                <a:gd name="adj" fmla="val 29287"/>
              </a:avLst>
            </a:prstGeom>
            <a:solidFill>
              <a:schemeClr val="bg1"/>
            </a:solidFill>
            <a:ln w="9525">
              <a:noFill/>
            </a:ln>
          </p:spPr>
          <p:txBody>
            <a:bodyPr/>
            <a:p>
              <a:endParaRPr lang="zh-CN" altLang="en-US" dirty="0">
                <a:latin typeface="Arial" panose="020B0604020202020204" pitchFamily="34" charset="0"/>
              </a:endParaRPr>
            </a:p>
          </p:txBody>
        </p:sp>
        <p:sp>
          <p:nvSpPr>
            <p:cNvPr id="27670" name="八边形 396316"/>
            <p:cNvSpPr/>
            <p:nvPr/>
          </p:nvSpPr>
          <p:spPr>
            <a:xfrm flipH="1">
              <a:off x="861" y="1991"/>
              <a:ext cx="48" cy="110"/>
            </a:xfrm>
            <a:prstGeom prst="octagon">
              <a:avLst>
                <a:gd name="adj" fmla="val 29287"/>
              </a:avLst>
            </a:prstGeom>
            <a:solidFill>
              <a:schemeClr val="bg1"/>
            </a:solidFill>
            <a:ln w="9525">
              <a:noFill/>
            </a:ln>
          </p:spPr>
          <p:txBody>
            <a:bodyPr/>
            <a:p>
              <a:endParaRPr lang="zh-CN" altLang="en-US" dirty="0">
                <a:latin typeface="Arial" panose="020B0604020202020204" pitchFamily="34" charset="0"/>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3"/>
          <p:cNvPicPr>
            <a:picLocks noChangeAspect="1"/>
          </p:cNvPicPr>
          <p:nvPr/>
        </p:nvPicPr>
        <p:blipFill>
          <a:blip r:embed="rId1"/>
          <a:stretch>
            <a:fillRect/>
          </a:stretch>
        </p:blipFill>
        <p:spPr>
          <a:xfrm>
            <a:off x="0" y="304800"/>
            <a:ext cx="9144000" cy="6858000"/>
          </a:xfrm>
          <a:prstGeom prst="rect">
            <a:avLst/>
          </a:prstGeom>
          <a:noFill/>
          <a:ln w="9525">
            <a:noFill/>
          </a:ln>
        </p:spPr>
      </p:pic>
      <p:sp>
        <p:nvSpPr>
          <p:cNvPr id="64515" name="矩形 3"/>
          <p:cNvSpPr/>
          <p:nvPr/>
        </p:nvSpPr>
        <p:spPr>
          <a:xfrm>
            <a:off x="619125" y="4835525"/>
            <a:ext cx="7983538" cy="493713"/>
          </a:xfrm>
          <a:prstGeom prst="rect">
            <a:avLst/>
          </a:prstGeom>
          <a:noFill/>
          <a:ln w="9525">
            <a:noFill/>
          </a:ln>
        </p:spPr>
        <p:txBody>
          <a:bodyPr lIns="76800" tIns="38400" rIns="76800" bIns="38400">
            <a:spAutoFit/>
          </a:bodyPr>
          <a:p>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28676" name="矩形 3"/>
          <p:cNvSpPr/>
          <p:nvPr/>
        </p:nvSpPr>
        <p:spPr>
          <a:xfrm>
            <a:off x="1751013" y="381000"/>
            <a:ext cx="4814887" cy="708025"/>
          </a:xfrm>
          <a:prstGeom prst="rect">
            <a:avLst/>
          </a:prstGeom>
          <a:noFill/>
          <a:ln w="9525">
            <a:noFill/>
          </a:ln>
        </p:spPr>
        <p:txBody>
          <a:bodyPr wrap="none">
            <a:spAutoFit/>
          </a:bodyPr>
          <a:p>
            <a:pPr algn="ctr">
              <a:buSzPct val="100000"/>
              <a:buFont typeface="Times New Roman" panose="02020603050405020304" pitchFamily="18" charset="0"/>
            </a:pPr>
            <a:r>
              <a:rPr lang="zh-CN" altLang="en-US" sz="4000" b="1" dirty="0">
                <a:latin typeface="Arial" panose="020B0604020202020204" pitchFamily="34" charset="0"/>
                <a:ea typeface="黑体" panose="02010609060101010101" pitchFamily="49" charset="-122"/>
              </a:rPr>
              <a:t>五年一阶段成长目标</a:t>
            </a:r>
            <a:endParaRPr lang="zh-CN" altLang="en-US" sz="4000" b="1" dirty="0">
              <a:latin typeface="Arial" panose="020B0604020202020204" pitchFamily="34" charset="0"/>
            </a:endParaRPr>
          </a:p>
        </p:txBody>
      </p:sp>
      <p:sp>
        <p:nvSpPr>
          <p:cNvPr id="28677" name="流程图: 可选过程 396301"/>
          <p:cNvSpPr/>
          <p:nvPr/>
        </p:nvSpPr>
        <p:spPr>
          <a:xfrm>
            <a:off x="0" y="3429000"/>
            <a:ext cx="91440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r>
              <a:rPr lang="zh-CN" altLang="en-US" sz="3600" b="1" dirty="0">
                <a:latin typeface="Arial" panose="020B0604020202020204" pitchFamily="34" charset="0"/>
              </a:rPr>
              <a:t>               精研高考、构筑教学特色</a:t>
            </a:r>
            <a:endParaRPr lang="en-US" altLang="zh-CN" sz="3600" b="1" dirty="0">
              <a:latin typeface="Arial" panose="020B0604020202020204" pitchFamily="34" charset="0"/>
            </a:endParaRPr>
          </a:p>
        </p:txBody>
      </p:sp>
      <p:sp>
        <p:nvSpPr>
          <p:cNvPr id="28678" name="流程图: 可选过程 396301"/>
          <p:cNvSpPr/>
          <p:nvPr/>
        </p:nvSpPr>
        <p:spPr>
          <a:xfrm>
            <a:off x="0" y="2286000"/>
            <a:ext cx="91440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r>
              <a:rPr lang="zh-CN" altLang="en-US" sz="3600" b="1" dirty="0">
                <a:latin typeface="Arial" panose="020B0604020202020204" pitchFamily="34" charset="0"/>
              </a:rPr>
              <a:t>               扩大阅读，提升广度、深度</a:t>
            </a:r>
            <a:endParaRPr lang="en-US" altLang="zh-CN" sz="3600" b="1" dirty="0">
              <a:latin typeface="Arial" panose="020B0604020202020204" pitchFamily="34" charset="0"/>
            </a:endParaRPr>
          </a:p>
        </p:txBody>
      </p:sp>
      <p:sp>
        <p:nvSpPr>
          <p:cNvPr id="28679" name="流程图: 可选过程 396301"/>
          <p:cNvSpPr/>
          <p:nvPr/>
        </p:nvSpPr>
        <p:spPr>
          <a:xfrm>
            <a:off x="0" y="1143000"/>
            <a:ext cx="91440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r>
              <a:rPr lang="zh-CN" altLang="en-US" sz="3600" b="1" dirty="0">
                <a:latin typeface="Arial" panose="020B0604020202020204" pitchFamily="34" charset="0"/>
              </a:rPr>
              <a:t>               积极参与教学教研</a:t>
            </a:r>
            <a:endParaRPr lang="en-US" altLang="zh-CN" sz="3600" b="1" dirty="0">
              <a:latin typeface="Arial" panose="020B0604020202020204" pitchFamily="34" charset="0"/>
            </a:endParaRPr>
          </a:p>
        </p:txBody>
      </p:sp>
      <p:sp>
        <p:nvSpPr>
          <p:cNvPr id="28680" name="流程图: 可选过程 396301"/>
          <p:cNvSpPr/>
          <p:nvPr/>
        </p:nvSpPr>
        <p:spPr>
          <a:xfrm>
            <a:off x="0" y="5697538"/>
            <a:ext cx="9144000" cy="1160462"/>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r>
              <a:rPr lang="zh-CN" altLang="en-US" sz="3600" b="1" dirty="0">
                <a:latin typeface="Arial" panose="020B0604020202020204" pitchFamily="34" charset="0"/>
              </a:rPr>
              <a:t>               论文写作与发表、参与课题</a:t>
            </a:r>
            <a:endParaRPr lang="zh-CN" altLang="en-US" sz="3600" b="1" dirty="0">
              <a:latin typeface="Arial" panose="020B0604020202020204" pitchFamily="34" charset="0"/>
            </a:endParaRPr>
          </a:p>
        </p:txBody>
      </p:sp>
      <p:sp>
        <p:nvSpPr>
          <p:cNvPr id="28681" name="流程图: 可选过程 396301"/>
          <p:cNvSpPr/>
          <p:nvPr/>
        </p:nvSpPr>
        <p:spPr>
          <a:xfrm>
            <a:off x="0" y="4572000"/>
            <a:ext cx="91440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r>
              <a:rPr lang="zh-CN" altLang="en-US" sz="3600" b="1" dirty="0">
                <a:latin typeface="Arial" panose="020B0604020202020204" pitchFamily="34" charset="0"/>
              </a:rPr>
              <a:t>               对多种版本教材的掌握</a:t>
            </a:r>
            <a:endParaRPr lang="en-US" altLang="zh-CN" sz="36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2"/>
                                            </p:txEl>
                                          </p:spTgt>
                                        </p:tgtEl>
                                        <p:attrNameLst>
                                          <p:attrName>style.visibility</p:attrName>
                                        </p:attrNameLst>
                                      </p:cBhvr>
                                      <p:to>
                                        <p:strVal val="visible"/>
                                      </p:to>
                                    </p:set>
                                    <p:animEffect transition="in" filter="diamond(in)">
                                      <p:cBhvr>
                                        <p:cTn id="7" dur="2000"/>
                                        <p:tgtEl>
                                          <p:spTgt spid="64515">
                                            <p:txEl>
                                              <p:char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9699" name="标题 1"/>
          <p:cNvSpPr>
            <a:spLocks noGrp="1"/>
          </p:cNvSpPr>
          <p:nvPr>
            <p:ph type="title"/>
          </p:nvPr>
        </p:nvSpPr>
        <p:spPr>
          <a:xfrm>
            <a:off x="457200" y="0"/>
            <a:ext cx="8229600" cy="838200"/>
          </a:xfrm>
        </p:spPr>
        <p:txBody>
          <a:bodyPr vert="horz" wrap="square" lIns="91440" tIns="45720" rIns="91440" bIns="45720" anchor="ctr"/>
          <a:p>
            <a:br>
              <a:rPr lang="en-US" altLang="zh-CN" dirty="0"/>
            </a:br>
            <a:r>
              <a:rPr lang="zh-CN" altLang="en-US" dirty="0"/>
              <a:t>十年一跨越的职业奋斗：</a:t>
            </a:r>
            <a:br>
              <a:rPr lang="en-US" altLang="zh-CN" dirty="0"/>
            </a:br>
            <a:endParaRPr lang="zh-CN" altLang="en-US" dirty="0"/>
          </a:p>
        </p:txBody>
      </p:sp>
      <p:sp>
        <p:nvSpPr>
          <p:cNvPr id="29700" name="流程图: 可选过程 396301"/>
          <p:cNvSpPr/>
          <p:nvPr/>
        </p:nvSpPr>
        <p:spPr>
          <a:xfrm>
            <a:off x="152400" y="3200400"/>
            <a:ext cx="88392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pPr algn="ctr"/>
            <a:r>
              <a:rPr lang="zh-CN" altLang="en-US" sz="3200" b="1" dirty="0">
                <a:latin typeface="Arial" panose="020B0604020202020204" pitchFamily="34" charset="0"/>
              </a:rPr>
              <a:t>成长为学科骨干教师</a:t>
            </a:r>
            <a:endParaRPr lang="en-US" altLang="zh-CN" sz="3200" b="1" dirty="0">
              <a:latin typeface="Arial" panose="020B0604020202020204" pitchFamily="34" charset="0"/>
            </a:endParaRPr>
          </a:p>
        </p:txBody>
      </p:sp>
      <p:sp>
        <p:nvSpPr>
          <p:cNvPr id="29701" name="流程图: 可选过程 396301"/>
          <p:cNvSpPr/>
          <p:nvPr/>
        </p:nvSpPr>
        <p:spPr>
          <a:xfrm>
            <a:off x="152400" y="914400"/>
            <a:ext cx="88392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pPr algn="ctr"/>
            <a:r>
              <a:rPr lang="zh-CN" altLang="en-US" sz="3200" b="1" dirty="0">
                <a:latin typeface="Arial" panose="020B0604020202020204" pitchFamily="34" charset="0"/>
              </a:rPr>
              <a:t>职称由中级跨越到高级</a:t>
            </a:r>
            <a:endParaRPr lang="en-US" altLang="zh-CN" sz="3200" b="1" dirty="0">
              <a:latin typeface="Arial" panose="020B0604020202020204" pitchFamily="34" charset="0"/>
            </a:endParaRPr>
          </a:p>
        </p:txBody>
      </p:sp>
      <p:sp>
        <p:nvSpPr>
          <p:cNvPr id="29702" name="流程图: 可选过程 396301"/>
          <p:cNvSpPr/>
          <p:nvPr/>
        </p:nvSpPr>
        <p:spPr>
          <a:xfrm>
            <a:off x="152400" y="4343400"/>
            <a:ext cx="88392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pPr algn="ctr"/>
            <a:r>
              <a:rPr lang="zh-CN" altLang="en-US" sz="3200" b="1" dirty="0">
                <a:latin typeface="Arial" panose="020B0604020202020204" pitchFamily="34" charset="0"/>
              </a:rPr>
              <a:t>组织对青年教师的培养</a:t>
            </a:r>
            <a:endParaRPr lang="en-US" altLang="zh-CN" sz="3200" b="1" dirty="0">
              <a:latin typeface="Arial" panose="020B0604020202020204" pitchFamily="34" charset="0"/>
            </a:endParaRPr>
          </a:p>
        </p:txBody>
      </p:sp>
      <p:sp>
        <p:nvSpPr>
          <p:cNvPr id="29703" name="流程图: 可选过程 396301"/>
          <p:cNvSpPr/>
          <p:nvPr/>
        </p:nvSpPr>
        <p:spPr>
          <a:xfrm>
            <a:off x="152400" y="5486400"/>
            <a:ext cx="88392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pPr algn="ctr"/>
            <a:r>
              <a:rPr lang="zh-CN" altLang="en-US" sz="3200" b="1" dirty="0">
                <a:latin typeface="Arial" panose="020B0604020202020204" pitchFamily="34" charset="0"/>
              </a:rPr>
              <a:t>其他职务的晋升等</a:t>
            </a:r>
            <a:endParaRPr lang="zh-CN" altLang="en-US" sz="3200" b="1" dirty="0">
              <a:latin typeface="Arial" panose="020B0604020202020204" pitchFamily="34" charset="0"/>
            </a:endParaRPr>
          </a:p>
        </p:txBody>
      </p:sp>
      <p:sp>
        <p:nvSpPr>
          <p:cNvPr id="29704" name="流程图: 可选过程 396301"/>
          <p:cNvSpPr/>
          <p:nvPr/>
        </p:nvSpPr>
        <p:spPr>
          <a:xfrm>
            <a:off x="152400" y="2057400"/>
            <a:ext cx="8839200" cy="1160463"/>
          </a:xfrm>
          <a:prstGeom prst="flowChartAlternateProcess">
            <a:avLst/>
          </a:prstGeom>
          <a:solidFill>
            <a:schemeClr val="accent1"/>
          </a:solidFill>
          <a:ln w="38100" cap="flat" cmpd="sng">
            <a:solidFill>
              <a:srgbClr val="333399"/>
            </a:solidFill>
            <a:prstDash val="solid"/>
            <a:miter/>
            <a:headEnd type="none" w="med" len="med"/>
            <a:tailEnd type="none" w="med" len="med"/>
          </a:ln>
        </p:spPr>
        <p:txBody>
          <a:bodyPr wrap="none" anchor="ctr"/>
          <a:p>
            <a:pPr algn="ctr"/>
            <a:r>
              <a:rPr lang="zh-CN" altLang="en-US" sz="3200" b="1" dirty="0">
                <a:latin typeface="Arial" panose="020B0604020202020204" pitchFamily="34" charset="0"/>
              </a:rPr>
              <a:t>组织学校级的教学教研</a:t>
            </a:r>
            <a:endParaRPr lang="en-US" altLang="zh-CN" sz="3200" b="1"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2771" name="TextBox 2"/>
          <p:cNvSpPr txBox="1">
            <a:spLocks noChangeArrowheads="1"/>
          </p:cNvSpPr>
          <p:nvPr/>
        </p:nvSpPr>
        <p:spPr bwMode="auto">
          <a:xfrm>
            <a:off x="0" y="0"/>
            <a:ext cx="8991600" cy="1570038"/>
          </a:xfrm>
          <a:prstGeom prst="rect">
            <a:avLst/>
          </a:prstGeom>
          <a:noFill/>
          <a:ln w="9525">
            <a:noFill/>
            <a:miter lim="800000"/>
          </a:ln>
        </p:spPr>
        <p:txBody>
          <a:bodyPr>
            <a:spAutoFit/>
          </a:bodyPr>
          <a:lstStyle/>
          <a:p>
            <a:pPr marR="0" algn="ctr" defTabSz="914400">
              <a:buClrTx/>
              <a:buSzTx/>
              <a:buFontTx/>
              <a:defRPr/>
            </a:pPr>
            <a:r>
              <a:rPr kumimoji="0" lang="zh-CN" altLang="en-US" sz="4800" b="1" kern="1200" cap="none" spc="0" normalizeH="0" baseline="0" noProof="0" dirty="0">
                <a:latin typeface="+mj-ea"/>
                <a:ea typeface="+mj-ea"/>
                <a:cs typeface="+mn-cs"/>
              </a:rPr>
              <a:t>高中历史青年教师成长路径之二：扎实基本功</a:t>
            </a:r>
            <a:endParaRPr kumimoji="0" lang="zh-CN" altLang="en-US" sz="4800" b="1" kern="1200" cap="none" spc="0" normalizeH="0" baseline="0" noProof="0" dirty="0">
              <a:latin typeface="+mj-ea"/>
              <a:ea typeface="+mj-ea"/>
              <a:cs typeface="+mn-cs"/>
            </a:endParaRPr>
          </a:p>
        </p:txBody>
      </p:sp>
      <p:sp>
        <p:nvSpPr>
          <p:cNvPr id="32772" name="矩形 3"/>
          <p:cNvSpPr>
            <a:spLocks noChangeArrowheads="1"/>
          </p:cNvSpPr>
          <p:nvPr/>
        </p:nvSpPr>
        <p:spPr bwMode="auto">
          <a:xfrm>
            <a:off x="152400" y="1295400"/>
            <a:ext cx="8991600" cy="3446463"/>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1200" cap="none" spc="0" normalizeH="0" baseline="0" noProof="0" dirty="0">
                <a:ln>
                  <a:noFill/>
                </a:ln>
                <a:solidFill>
                  <a:schemeClr val="tx1"/>
                </a:solidFill>
                <a:effectLst/>
                <a:uLnTx/>
                <a:uFillTx/>
                <a:latin typeface="+mj-ea"/>
                <a:ea typeface="+mj-ea"/>
                <a:cs typeface="+mn-cs"/>
              </a:rPr>
              <a:t>基本功</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a:t>
            </a:r>
            <a:endParaRPr kumimoji="0" lang="en-US" altLang="zh-CN" sz="4000" b="1" i="0" u="none" strike="noStrike" kern="1200" cap="none" spc="0" normalizeH="0" baseline="0" noProof="0" dirty="0">
              <a:ln>
                <a:noFill/>
              </a:ln>
              <a:solidFill>
                <a:schemeClr val="tx1"/>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良好的掌握学生情况，科学的</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制定教学目标</a:t>
            </a:r>
            <a:r>
              <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规范备课，精选</a:t>
            </a:r>
            <a:r>
              <a:rPr kumimoji="0" lang="zh-CN"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练习，优质讲解</a:t>
            </a:r>
            <a:r>
              <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结合教参，</a:t>
            </a:r>
            <a:r>
              <a:rPr kumimoji="0" lang="zh-CN"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精研历史教材，构建知识体系</a:t>
            </a:r>
            <a:endParaRPr kumimoji="0" lang="zh-CN"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驾驭历史课堂，</a:t>
            </a:r>
            <a:r>
              <a:rPr kumimoji="0" lang="zh-CN"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构建个性与高效课堂</a:t>
            </a:r>
            <a:endPar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5.</a:t>
            </a:r>
            <a:r>
              <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及时进行教学总结与</a:t>
            </a:r>
            <a:r>
              <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教学反思</a:t>
            </a:r>
            <a:endPar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0725" name="矩形 4"/>
          <p:cNvSpPr/>
          <p:nvPr/>
        </p:nvSpPr>
        <p:spPr>
          <a:xfrm>
            <a:off x="152400" y="2286000"/>
            <a:ext cx="8839200" cy="1477963"/>
          </a:xfrm>
          <a:prstGeom prst="rect">
            <a:avLst/>
          </a:prstGeom>
          <a:noFill/>
          <a:ln w="9525">
            <a:noFill/>
          </a:ln>
        </p:spPr>
        <p:txBody>
          <a:bodyPr>
            <a:spAutoFit/>
          </a:bodyPr>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zh-CN" altLang="zh-CN"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9699" name="矩形 3"/>
          <p:cNvSpPr>
            <a:spLocks noChangeArrowheads="1"/>
          </p:cNvSpPr>
          <p:nvPr/>
        </p:nvSpPr>
        <p:spPr bwMode="auto">
          <a:xfrm>
            <a:off x="0" y="152400"/>
            <a:ext cx="9144000" cy="1446213"/>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mj-ea"/>
                <a:ea typeface="+mj-ea"/>
                <a:cs typeface="+mn-cs"/>
              </a:rPr>
              <a:t>1.</a:t>
            </a:r>
            <a:r>
              <a:rPr kumimoji="0" lang="zh-CN" altLang="en-US" sz="4400" b="1" i="0" u="none" strike="noStrike" kern="1200" cap="none" spc="0" normalizeH="0" baseline="0" noProof="0" dirty="0">
                <a:ln>
                  <a:noFill/>
                </a:ln>
                <a:solidFill>
                  <a:schemeClr val="tx1"/>
                </a:solidFill>
                <a:effectLst/>
                <a:uLnTx/>
                <a:uFillTx/>
                <a:latin typeface="+mj-ea"/>
                <a:ea typeface="+mj-ea"/>
                <a:cs typeface="+mn-cs"/>
              </a:rPr>
              <a:t>良好的掌握学生情况，科学</a:t>
            </a:r>
            <a:r>
              <a:rPr kumimoji="0" lang="zh-CN" altLang="en-US" sz="4400" b="1" i="0" u="none" strike="noStrike" kern="1200" cap="none" spc="0" normalizeH="0" baseline="0" noProof="0" dirty="0">
                <a:ln>
                  <a:noFill/>
                </a:ln>
                <a:solidFill>
                  <a:srgbClr val="FF0000"/>
                </a:solidFill>
                <a:effectLst/>
                <a:uLnTx/>
                <a:uFillTx/>
                <a:latin typeface="+mj-ea"/>
                <a:ea typeface="+mj-ea"/>
                <a:cs typeface="+mn-cs"/>
              </a:rPr>
              <a:t>制定教学目标</a:t>
            </a:r>
            <a:r>
              <a:rPr kumimoji="0" lang="en-US" altLang="zh-CN" sz="4400" b="1" i="0" u="none" strike="noStrike" kern="1200" cap="none" spc="0" normalizeH="0" baseline="0" noProof="0" dirty="0">
                <a:ln>
                  <a:noFill/>
                </a:ln>
                <a:solidFill>
                  <a:srgbClr val="FF0000"/>
                </a:solidFill>
                <a:effectLst/>
                <a:uLnTx/>
                <a:uFillTx/>
                <a:latin typeface="+mj-ea"/>
                <a:ea typeface="+mj-ea"/>
                <a:cs typeface="+mn-cs"/>
              </a:rPr>
              <a:t>;</a:t>
            </a:r>
            <a:endParaRPr kumimoji="0" lang="en-US" altLang="zh-CN" sz="4400" b="1" i="0" u="none" strike="noStrike" kern="1200" cap="none" spc="0" normalizeH="0" baseline="0" noProof="0" dirty="0">
              <a:ln>
                <a:noFill/>
              </a:ln>
              <a:solidFill>
                <a:srgbClr val="FF0000"/>
              </a:solidFill>
              <a:effectLst/>
              <a:uLnTx/>
              <a:uFillTx/>
              <a:latin typeface="+mj-ea"/>
              <a:ea typeface="+mj-ea"/>
              <a:cs typeface="+mn-cs"/>
            </a:endParaRPr>
          </a:p>
        </p:txBody>
      </p:sp>
      <p:sp>
        <p:nvSpPr>
          <p:cNvPr id="31748" name="矩形 3"/>
          <p:cNvSpPr/>
          <p:nvPr/>
        </p:nvSpPr>
        <p:spPr>
          <a:xfrm>
            <a:off x="0" y="1752600"/>
            <a:ext cx="9144000" cy="5078413"/>
          </a:xfrm>
          <a:prstGeom prst="rect">
            <a:avLst/>
          </a:prstGeom>
          <a:noFill/>
          <a:ln w="9525">
            <a:noFill/>
          </a:ln>
        </p:spPr>
        <p:txBody>
          <a:bodyPr>
            <a:spAutoFit/>
          </a:bodyPr>
          <a:p>
            <a:r>
              <a:rPr lang="en-US" altLang="zh-CN" dirty="0">
                <a:latin typeface="Arial" panose="020B0604020202020204" pitchFamily="34" charset="0"/>
              </a:rPr>
              <a:t>       </a:t>
            </a:r>
            <a:r>
              <a:rPr lang="zh-CN" altLang="zh-CN" sz="3600" dirty="0">
                <a:latin typeface="Arial" panose="020B0604020202020204" pitchFamily="34" charset="0"/>
              </a:rPr>
              <a:t>高中历史教师必须掌握学生学习情况，</a:t>
            </a:r>
            <a:r>
              <a:rPr lang="zh-CN" altLang="en-US" sz="3600" dirty="0">
                <a:latin typeface="Arial" panose="020B0604020202020204" pitchFamily="34" charset="0"/>
              </a:rPr>
              <a:t>了解学生的</a:t>
            </a:r>
            <a:r>
              <a:rPr lang="zh-CN" altLang="en-US" sz="3600" b="1" u="sng" dirty="0">
                <a:solidFill>
                  <a:srgbClr val="FF0000"/>
                </a:solidFill>
                <a:latin typeface="Arial" panose="020B0604020202020204" pitchFamily="34" charset="0"/>
              </a:rPr>
              <a:t>学习基础、学习习惯、学习态度和阶段特征</a:t>
            </a:r>
            <a:r>
              <a:rPr lang="zh-CN" altLang="en-US" sz="3600" dirty="0">
                <a:latin typeface="Arial" panose="020B0604020202020204" pitchFamily="34" charset="0"/>
              </a:rPr>
              <a:t>，</a:t>
            </a:r>
            <a:r>
              <a:rPr lang="zh-CN" altLang="zh-CN" sz="3600" dirty="0">
                <a:latin typeface="Arial" panose="020B0604020202020204" pitchFamily="34" charset="0"/>
              </a:rPr>
              <a:t>以学生为中心，提高对学生的关注度</a:t>
            </a:r>
            <a:r>
              <a:rPr lang="zh-CN" altLang="en-US" sz="3600" dirty="0">
                <a:latin typeface="Arial" panose="020B0604020202020204" pitchFamily="34" charset="0"/>
              </a:rPr>
              <a:t>制定科学合理的教学目标</a:t>
            </a:r>
            <a:endParaRPr lang="en-US" altLang="zh-CN" sz="3600" dirty="0">
              <a:latin typeface="Arial" panose="020B0604020202020204" pitchFamily="34" charset="0"/>
            </a:endParaRPr>
          </a:p>
          <a:p>
            <a:endParaRPr lang="en-US" altLang="zh-CN" sz="3600" dirty="0">
              <a:latin typeface="Arial" panose="020B0604020202020204" pitchFamily="34" charset="0"/>
            </a:endParaRPr>
          </a:p>
          <a:p>
            <a:r>
              <a:rPr lang="zh-CN" altLang="en-US" sz="3600" b="1" dirty="0">
                <a:latin typeface="Arial" panose="020B0604020202020204" pitchFamily="34" charset="0"/>
              </a:rPr>
              <a:t>教学目标</a:t>
            </a:r>
            <a:r>
              <a:rPr lang="en-US" altLang="zh-CN" sz="3600" b="1" dirty="0">
                <a:latin typeface="Arial" panose="020B0604020202020204" pitchFamily="34" charset="0"/>
              </a:rPr>
              <a:t>——</a:t>
            </a:r>
            <a:r>
              <a:rPr lang="zh-CN" altLang="en-US" sz="3600" b="1" dirty="0">
                <a:latin typeface="Arial" panose="020B0604020202020204" pitchFamily="34" charset="0"/>
              </a:rPr>
              <a:t>指向明确，统领教学过程；</a:t>
            </a:r>
            <a:endParaRPr lang="en-US" altLang="zh-CN" sz="3600" b="1" dirty="0">
              <a:latin typeface="Arial" panose="020B0604020202020204" pitchFamily="34" charset="0"/>
            </a:endParaRPr>
          </a:p>
          <a:p>
            <a:r>
              <a:rPr lang="zh-CN" altLang="en-US" sz="3600" b="1" dirty="0">
                <a:latin typeface="Arial" panose="020B0604020202020204" pitchFamily="34" charset="0"/>
              </a:rPr>
              <a:t>                      关注学生变化，学生为本；</a:t>
            </a:r>
            <a:endParaRPr lang="en-US" altLang="zh-CN" sz="3600" b="1" dirty="0">
              <a:latin typeface="Arial" panose="020B0604020202020204" pitchFamily="34" charset="0"/>
            </a:endParaRPr>
          </a:p>
          <a:p>
            <a:r>
              <a:rPr lang="zh-CN" altLang="en-US" sz="3600" b="1" dirty="0">
                <a:latin typeface="Arial" panose="020B0604020202020204" pitchFamily="34" charset="0"/>
              </a:rPr>
              <a:t>                      目标具体，具有可操作性；</a:t>
            </a:r>
            <a:endParaRPr lang="en-US" altLang="zh-CN" sz="3600" b="1" dirty="0">
              <a:latin typeface="Arial" panose="020B0604020202020204" pitchFamily="34" charset="0"/>
            </a:endParaRPr>
          </a:p>
          <a:p>
            <a:r>
              <a:rPr lang="zh-CN" altLang="en-US" sz="3600" b="1" dirty="0">
                <a:latin typeface="Arial" panose="020B0604020202020204" pitchFamily="34" charset="0"/>
              </a:rPr>
              <a:t>                      参考考纲，避免主观想象</a:t>
            </a:r>
            <a:endParaRPr lang="zh-CN" altLang="zh-CN" sz="3600" b="1"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4819" name="矩形 3"/>
          <p:cNvSpPr>
            <a:spLocks noChangeArrowheads="1"/>
          </p:cNvSpPr>
          <p:nvPr/>
        </p:nvSpPr>
        <p:spPr bwMode="auto">
          <a:xfrm>
            <a:off x="152400" y="0"/>
            <a:ext cx="8763000" cy="1323975"/>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en-US" altLang="zh-CN" sz="40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规范集体备课，精选</a:t>
            </a:r>
            <a:r>
              <a:rPr kumimoji="0" lang="zh-CN" altLang="zh-CN" sz="4000" b="1" i="0" u="none" strike="noStrike" kern="1200" cap="none" spc="0" normalizeH="0" baseline="0" noProof="0" dirty="0">
                <a:ln>
                  <a:noFill/>
                </a:ln>
                <a:solidFill>
                  <a:schemeClr val="tx1"/>
                </a:solidFill>
                <a:effectLst/>
                <a:uLnTx/>
                <a:uFillTx/>
                <a:latin typeface="+mj-ea"/>
                <a:ea typeface="+mj-ea"/>
                <a:cs typeface="+mn-cs"/>
              </a:rPr>
              <a:t>练习，优质讲</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评</a:t>
            </a:r>
            <a:endParaRPr kumimoji="0" lang="en-US" altLang="zh-CN" sz="4000" b="1" i="0" u="none" strike="noStrike" kern="1200" cap="none" spc="0" normalizeH="0" baseline="0" noProof="0" dirty="0">
              <a:ln>
                <a:noFill/>
              </a:ln>
              <a:solidFill>
                <a:schemeClr val="tx1"/>
              </a:solidFill>
              <a:effectLst/>
              <a:uLnTx/>
              <a:uFillTx/>
              <a:latin typeface="+mj-ea"/>
              <a:ea typeface="+mj-ea"/>
              <a:cs typeface="+mn-cs"/>
            </a:endParaRPr>
          </a:p>
        </p:txBody>
      </p:sp>
      <p:sp>
        <p:nvSpPr>
          <p:cNvPr id="32772" name="矩形 3"/>
          <p:cNvSpPr/>
          <p:nvPr/>
        </p:nvSpPr>
        <p:spPr>
          <a:xfrm>
            <a:off x="0" y="838200"/>
            <a:ext cx="9144000" cy="6370638"/>
          </a:xfrm>
          <a:prstGeom prst="rect">
            <a:avLst/>
          </a:prstGeom>
          <a:noFill/>
          <a:ln w="9525">
            <a:noFill/>
          </a:ln>
        </p:spPr>
        <p:txBody>
          <a:bodyPr>
            <a:spAutoFit/>
          </a:bodyPr>
          <a:p>
            <a:r>
              <a:rPr lang="zh-CN" altLang="en-US" sz="3200" b="1" dirty="0">
                <a:solidFill>
                  <a:srgbClr val="FF0000"/>
                </a:solidFill>
                <a:latin typeface="Arial" panose="020B0604020202020204" pitchFamily="34" charset="0"/>
              </a:rPr>
              <a:t>规范集体备课要点：</a:t>
            </a:r>
            <a:endParaRPr lang="en-US" altLang="zh-CN" sz="3200" b="1" dirty="0">
              <a:solidFill>
                <a:srgbClr val="FF0000"/>
              </a:solidFill>
              <a:latin typeface="Arial" panose="020B0604020202020204" pitchFamily="34" charset="0"/>
            </a:endParaRPr>
          </a:p>
          <a:p>
            <a:r>
              <a:rPr lang="zh-CN" altLang="en-US" sz="3200" b="1" dirty="0">
                <a:latin typeface="Arial" panose="020B0604020202020204" pitchFamily="34" charset="0"/>
              </a:rPr>
              <a:t>（一）备课组明确分工</a:t>
            </a:r>
            <a:endParaRPr lang="zh-CN" altLang="en-US" sz="3200" b="1" dirty="0">
              <a:latin typeface="Arial" panose="020B0604020202020204" pitchFamily="34" charset="0"/>
            </a:endParaRPr>
          </a:p>
          <a:p>
            <a:r>
              <a:rPr lang="zh-CN" altLang="en-US" sz="2400" dirty="0">
                <a:latin typeface="Arial" panose="020B0604020202020204" pitchFamily="34" charset="0"/>
              </a:rPr>
              <a:t>      备课组提前做好学期的教学计划进度安排表，明确任务目标。</a:t>
            </a:r>
            <a:endParaRPr lang="zh-CN" altLang="en-US" sz="2400" dirty="0">
              <a:latin typeface="Arial" panose="020B0604020202020204" pitchFamily="34" charset="0"/>
            </a:endParaRPr>
          </a:p>
          <a:p>
            <a:r>
              <a:rPr lang="zh-CN" altLang="en-US" sz="3200" b="1" dirty="0">
                <a:latin typeface="Arial" panose="020B0604020202020204" pitchFamily="34" charset="0"/>
              </a:rPr>
              <a:t>（二）大量收集有效资源</a:t>
            </a:r>
            <a:endParaRPr lang="zh-CN" altLang="en-US" sz="3200" b="1" dirty="0">
              <a:latin typeface="Arial" panose="020B0604020202020204" pitchFamily="34" charset="0"/>
            </a:endParaRPr>
          </a:p>
          <a:p>
            <a:r>
              <a:rPr lang="zh-CN" altLang="en-US" sz="2400" dirty="0">
                <a:latin typeface="Arial" panose="020B0604020202020204" pitchFamily="34" charset="0"/>
              </a:rPr>
              <a:t>    注重史料收集与甄别，最后，对史料加以整理，构思教学思路。</a:t>
            </a:r>
            <a:endParaRPr lang="zh-CN" altLang="en-US" sz="2400" dirty="0">
              <a:latin typeface="Arial" panose="020B0604020202020204" pitchFamily="34" charset="0"/>
            </a:endParaRPr>
          </a:p>
          <a:p>
            <a:r>
              <a:rPr lang="zh-CN" altLang="en-US" sz="3200" b="1" dirty="0">
                <a:latin typeface="Arial" panose="020B0604020202020204" pitchFamily="34" charset="0"/>
              </a:rPr>
              <a:t>（三）把握教材整体框架</a:t>
            </a:r>
            <a:endParaRPr lang="zh-CN" altLang="en-US" sz="3200" b="1" dirty="0">
              <a:latin typeface="Arial" panose="020B0604020202020204" pitchFamily="34" charset="0"/>
            </a:endParaRPr>
          </a:p>
          <a:p>
            <a:r>
              <a:rPr lang="zh-CN" altLang="en-US" sz="2400" dirty="0">
                <a:latin typeface="Arial" panose="020B0604020202020204" pitchFamily="34" charset="0"/>
              </a:rPr>
              <a:t>     各组教师对专题内容充分了解，包括教学内容和地位的理解，备课组长提出处理意见，成员积极讨论。    </a:t>
            </a:r>
            <a:endParaRPr lang="en-US" altLang="zh-CN" sz="2400" dirty="0">
              <a:latin typeface="Arial" panose="020B0604020202020204" pitchFamily="34" charset="0"/>
            </a:endParaRPr>
          </a:p>
          <a:p>
            <a:r>
              <a:rPr lang="en-US" altLang="zh-CN" sz="2400" dirty="0">
                <a:latin typeface="Arial" panose="020B0604020202020204" pitchFamily="34" charset="0"/>
              </a:rPr>
              <a:t>  </a:t>
            </a:r>
            <a:r>
              <a:rPr lang="en-US" altLang="zh-CN" sz="3200" b="1" dirty="0">
                <a:latin typeface="Arial" panose="020B0604020202020204" pitchFamily="34" charset="0"/>
              </a:rPr>
              <a:t>(</a:t>
            </a:r>
            <a:r>
              <a:rPr lang="zh-CN" altLang="en-US" sz="3200" b="1" dirty="0">
                <a:latin typeface="Arial" panose="020B0604020202020204" pitchFamily="34" charset="0"/>
              </a:rPr>
              <a:t>四）集体研讨</a:t>
            </a:r>
            <a:endParaRPr lang="zh-CN" altLang="en-US" sz="3200" b="1" dirty="0">
              <a:latin typeface="Arial" panose="020B0604020202020204" pitchFamily="34" charset="0"/>
            </a:endParaRPr>
          </a:p>
          <a:p>
            <a:r>
              <a:rPr lang="zh-CN" altLang="en-US" sz="2400" dirty="0">
                <a:latin typeface="Arial" panose="020B0604020202020204" pitchFamily="34" charset="0"/>
              </a:rPr>
              <a:t>      课前，教师做好教学设计。每个专题负责人给同组教师讲解自己教学设计思路和方法，形成书面材料讨论。</a:t>
            </a:r>
            <a:endParaRPr lang="zh-CN" altLang="en-US" sz="2400" dirty="0">
              <a:latin typeface="Arial" panose="020B0604020202020204" pitchFamily="34" charset="0"/>
            </a:endParaRPr>
          </a:p>
          <a:p>
            <a:r>
              <a:rPr lang="zh-CN" altLang="en-US" sz="3200" b="1" dirty="0">
                <a:latin typeface="Arial" panose="020B0604020202020204" pitchFamily="34" charset="0"/>
              </a:rPr>
              <a:t>（五）修改完善</a:t>
            </a:r>
            <a:endParaRPr lang="zh-CN" altLang="en-US" sz="3200" b="1" dirty="0">
              <a:latin typeface="Arial" panose="020B0604020202020204" pitchFamily="34" charset="0"/>
            </a:endParaRPr>
          </a:p>
          <a:p>
            <a:r>
              <a:rPr lang="zh-CN" altLang="en-US" sz="2400" dirty="0">
                <a:latin typeface="Arial" panose="020B0604020202020204" pitchFamily="34" charset="0"/>
              </a:rPr>
              <a:t>       各专题教师根据意见需再次修改，形成电子文件共享，然后各教师根据自己教学风格和实际情况调整使用。</a:t>
            </a:r>
            <a:endParaRPr lang="zh-CN" altLang="en-US" sz="2400" dirty="0">
              <a:latin typeface="Arial" panose="020B0604020202020204" pitchFamily="34" charset="0"/>
            </a:endParaRPr>
          </a:p>
          <a:p>
            <a:endParaRPr lang="zh-CN" altLang="en-US" sz="24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147" name="TextBox 5"/>
          <p:cNvSpPr txBox="1"/>
          <p:nvPr/>
        </p:nvSpPr>
        <p:spPr>
          <a:xfrm>
            <a:off x="457200" y="304800"/>
            <a:ext cx="4114800" cy="693738"/>
          </a:xfrm>
          <a:prstGeom prst="rect">
            <a:avLst/>
          </a:prstGeom>
          <a:noFill/>
          <a:ln w="9525">
            <a:noFill/>
          </a:ln>
        </p:spPr>
        <p:txBody>
          <a:bodyPr lIns="76800" tIns="38400" rIns="76800" bIns="38400">
            <a:spAutoFit/>
          </a:bodyPr>
          <a:p>
            <a:r>
              <a:rPr lang="zh-CN" altLang="en-US" sz="4000" b="1" u="sng" dirty="0">
                <a:solidFill>
                  <a:srgbClr val="000099"/>
                </a:solidFill>
                <a:latin typeface="黑体" panose="02010609060101010101" pitchFamily="49" charset="-122"/>
                <a:ea typeface="黑体" panose="02010609060101010101" pitchFamily="49" charset="-122"/>
              </a:rPr>
              <a:t>我们所处的时代</a:t>
            </a:r>
            <a:endParaRPr lang="zh-CN" altLang="en-US" sz="4000" b="1" u="sng" dirty="0">
              <a:solidFill>
                <a:srgbClr val="000099"/>
              </a:solidFill>
              <a:latin typeface="黑体" panose="02010609060101010101" pitchFamily="49" charset="-122"/>
              <a:ea typeface="黑体" panose="02010609060101010101" pitchFamily="49" charset="-122"/>
            </a:endParaRPr>
          </a:p>
        </p:txBody>
      </p:sp>
      <p:sp>
        <p:nvSpPr>
          <p:cNvPr id="7" name="文本框 1"/>
          <p:cNvSpPr txBox="1"/>
          <p:nvPr/>
        </p:nvSpPr>
        <p:spPr>
          <a:xfrm>
            <a:off x="0" y="1219200"/>
            <a:ext cx="9144000" cy="5334000"/>
          </a:xfrm>
          <a:prstGeom prst="rect">
            <a:avLst/>
          </a:prstGeom>
          <a:noFill/>
          <a:ln w="9525">
            <a:noFill/>
          </a:ln>
        </p:spPr>
        <p:txBody>
          <a:bodyPr lIns="76800" tIns="38400" rIns="76800" bIns="38400">
            <a:spAutoFit/>
          </a:bodyPr>
          <a:p>
            <a:pPr defTabSz="767080">
              <a:lnSpc>
                <a:spcPct val="150000"/>
              </a:lnSpc>
            </a:pPr>
            <a:r>
              <a:rPr lang="zh-CN" altLang="en-US" sz="2400" dirty="0">
                <a:solidFill>
                  <a:srgbClr val="0070C0"/>
                </a:solidFill>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习近平同志在党的十九大报告中，提出了新时代中国特色社会主义发展的战略安排。这一国家发展的战略安排是：第一个阶段，从2020年到2035年，在全面建成小康社会的基础上，再奋斗15年， 基本实现社会主义现代化。</a:t>
            </a:r>
            <a:r>
              <a:rPr lang="zh-CN" altLang="en-US" sz="3200" b="1" dirty="0">
                <a:solidFill>
                  <a:srgbClr val="FF0000"/>
                </a:solidFill>
                <a:latin typeface="黑体" panose="02010609060101010101" pitchFamily="49" charset="-122"/>
                <a:ea typeface="黑体" panose="02010609060101010101" pitchFamily="49" charset="-122"/>
              </a:rPr>
              <a:t>从</a:t>
            </a:r>
            <a:r>
              <a:rPr lang="en-US" altLang="zh-CN" sz="3200" b="1" dirty="0">
                <a:solidFill>
                  <a:srgbClr val="FF0000"/>
                </a:solidFill>
                <a:latin typeface="黑体" panose="02010609060101010101" pitchFamily="49" charset="-122"/>
                <a:ea typeface="黑体" panose="02010609060101010101" pitchFamily="49" charset="-122"/>
              </a:rPr>
              <a:t>2035</a:t>
            </a:r>
            <a:r>
              <a:rPr lang="zh-CN" altLang="en-US" sz="3200" b="1" dirty="0">
                <a:solidFill>
                  <a:srgbClr val="FF0000"/>
                </a:solidFill>
                <a:latin typeface="黑体" panose="02010609060101010101" pitchFamily="49" charset="-122"/>
                <a:ea typeface="黑体" panose="02010609060101010101" pitchFamily="49" charset="-122"/>
              </a:rPr>
              <a:t>年到本世纪中叶，在基本实现现代化的基础上，再奋斗</a:t>
            </a:r>
            <a:r>
              <a:rPr lang="en-US" altLang="zh-CN" sz="3200" b="1" dirty="0">
                <a:solidFill>
                  <a:srgbClr val="FF0000"/>
                </a:solidFill>
                <a:latin typeface="黑体" panose="02010609060101010101" pitchFamily="49" charset="-122"/>
                <a:ea typeface="黑体" panose="02010609060101010101" pitchFamily="49" charset="-122"/>
              </a:rPr>
              <a:t>15</a:t>
            </a:r>
            <a:r>
              <a:rPr lang="zh-CN" altLang="en-US" sz="3200" b="1" dirty="0">
                <a:solidFill>
                  <a:srgbClr val="FF0000"/>
                </a:solidFill>
                <a:latin typeface="黑体" panose="02010609060101010101" pitchFamily="49" charset="-122"/>
                <a:ea typeface="黑体" panose="02010609060101010101" pitchFamily="49" charset="-122"/>
              </a:rPr>
              <a:t>年，把我国建成富强民主文明和谐美丽的社会主义现代化强国。</a:t>
            </a:r>
            <a:endParaRPr lang="zh-CN" altLang="en-US" sz="3200" b="1" dirty="0">
              <a:latin typeface="等线" panose="02010600030101010101"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482600" y="4287838"/>
            <a:ext cx="8450263" cy="539750"/>
          </a:xfrm>
          <a:prstGeom prst="rect">
            <a:avLst/>
          </a:prstGeom>
          <a:noFill/>
          <a:ln w="9525">
            <a:noFill/>
          </a:ln>
        </p:spPr>
        <p:txBody>
          <a:bodyPr lIns="76800" tIns="38400" rIns="76800" bIns="38400">
            <a:spAutoFit/>
          </a:bodyPr>
          <a:p>
            <a:r>
              <a:rPr lang="en-US" altLang="zh-CN" sz="3000" dirty="0">
                <a:latin typeface="宋体" panose="02010600030101010101" pitchFamily="2" charset="-122"/>
                <a:sym typeface="+mn-ea"/>
              </a:rPr>
              <a:t>    </a:t>
            </a:r>
            <a:endParaRPr lang="en-US" altLang="zh-CN" dirty="0">
              <a:latin typeface="宋体" panose="02010600030101010101" pitchFamily="2" charset="-122"/>
            </a:endParaRPr>
          </a:p>
        </p:txBody>
      </p:sp>
      <p:sp>
        <p:nvSpPr>
          <p:cNvPr id="33796" name="矩形 3"/>
          <p:cNvSpPr/>
          <p:nvPr/>
        </p:nvSpPr>
        <p:spPr>
          <a:xfrm>
            <a:off x="228600" y="533400"/>
            <a:ext cx="4114800" cy="584200"/>
          </a:xfrm>
          <a:prstGeom prst="rect">
            <a:avLst/>
          </a:prstGeom>
          <a:noFill/>
          <a:ln w="9525">
            <a:noFill/>
          </a:ln>
        </p:spPr>
        <p:txBody>
          <a:bodyPr>
            <a:spAutoFit/>
          </a:bodyPr>
          <a:p>
            <a:r>
              <a:rPr lang="zh-CN" altLang="en-US" sz="3200" b="1" dirty="0">
                <a:solidFill>
                  <a:srgbClr val="FF0000"/>
                </a:solidFill>
                <a:latin typeface="Arial" panose="020B0604020202020204" pitchFamily="34" charset="0"/>
              </a:rPr>
              <a:t>精选</a:t>
            </a:r>
            <a:r>
              <a:rPr lang="zh-CN" altLang="zh-CN" sz="3200" b="1" dirty="0">
                <a:solidFill>
                  <a:srgbClr val="FF0000"/>
                </a:solidFill>
                <a:latin typeface="Arial" panose="020B0604020202020204" pitchFamily="34" charset="0"/>
              </a:rPr>
              <a:t>练习</a:t>
            </a:r>
            <a:r>
              <a:rPr lang="zh-CN" altLang="en-US" sz="3200" b="1" dirty="0">
                <a:solidFill>
                  <a:srgbClr val="FF0000"/>
                </a:solidFill>
                <a:latin typeface="Arial" panose="020B0604020202020204" pitchFamily="34" charset="0"/>
              </a:rPr>
              <a:t>：</a:t>
            </a:r>
            <a:endParaRPr lang="zh-CN" altLang="en-US" sz="3200" dirty="0">
              <a:latin typeface="Arial" panose="020B0604020202020204" pitchFamily="34" charset="0"/>
            </a:endParaRPr>
          </a:p>
        </p:txBody>
      </p:sp>
      <p:sp>
        <p:nvSpPr>
          <p:cNvPr id="33797" name="TextBox 4"/>
          <p:cNvSpPr txBox="1"/>
          <p:nvPr/>
        </p:nvSpPr>
        <p:spPr>
          <a:xfrm>
            <a:off x="0" y="1066800"/>
            <a:ext cx="9144000" cy="1846263"/>
          </a:xfrm>
          <a:prstGeom prst="rect">
            <a:avLst/>
          </a:prstGeom>
          <a:noFill/>
          <a:ln w="9525">
            <a:noFill/>
          </a:ln>
        </p:spPr>
        <p:txBody>
          <a:bodyPr>
            <a:spAutoFit/>
          </a:bodyPr>
          <a:p>
            <a:r>
              <a:rPr lang="en-US" altLang="zh-CN" sz="3200" b="1" dirty="0">
                <a:latin typeface="Arial" panose="020B0604020202020204" pitchFamily="34" charset="0"/>
              </a:rPr>
              <a:t>       1.</a:t>
            </a:r>
            <a:r>
              <a:rPr lang="zh-CN" altLang="en-US" sz="3200" b="1" dirty="0">
                <a:latin typeface="Arial" panose="020B0604020202020204" pitchFamily="34" charset="0"/>
              </a:rPr>
              <a:t>发掘利用配套教材</a:t>
            </a:r>
            <a:r>
              <a:rPr lang="en-US" altLang="zh-CN" sz="3200" b="1" dirty="0">
                <a:latin typeface="Arial" panose="020B0604020202020204" pitchFamily="34" charset="0"/>
              </a:rPr>
              <a:t>《</a:t>
            </a:r>
            <a:r>
              <a:rPr lang="zh-CN" altLang="en-US" sz="3200" b="1" dirty="0">
                <a:latin typeface="Arial" panose="020B0604020202020204" pitchFamily="34" charset="0"/>
              </a:rPr>
              <a:t>优化设计</a:t>
            </a:r>
            <a:r>
              <a:rPr lang="en-US" altLang="zh-CN" sz="3200" b="1" dirty="0">
                <a:latin typeface="Arial" panose="020B0604020202020204" pitchFamily="34" charset="0"/>
              </a:rPr>
              <a:t>》</a:t>
            </a:r>
            <a:r>
              <a:rPr lang="zh-CN" altLang="en-US" sz="3200" b="1" dirty="0">
                <a:latin typeface="Arial" panose="020B0604020202020204" pitchFamily="34" charset="0"/>
              </a:rPr>
              <a:t>、</a:t>
            </a:r>
            <a:endParaRPr lang="en-US" altLang="zh-CN" sz="3200" b="1" dirty="0">
              <a:latin typeface="Arial" panose="020B0604020202020204" pitchFamily="34" charset="0"/>
            </a:endParaRPr>
          </a:p>
          <a:p>
            <a:r>
              <a:rPr lang="en-US" altLang="zh-CN" sz="3200" b="1" dirty="0">
                <a:latin typeface="Arial" panose="020B0604020202020204" pitchFamily="34" charset="0"/>
              </a:rPr>
              <a:t>         《</a:t>
            </a:r>
            <a:r>
              <a:rPr lang="zh-CN" altLang="en-US" sz="3200" b="1" dirty="0">
                <a:latin typeface="Arial" panose="020B0604020202020204" pitchFamily="34" charset="0"/>
              </a:rPr>
              <a:t>金太阳学案</a:t>
            </a:r>
            <a:r>
              <a:rPr lang="en-US" altLang="zh-CN" sz="3200" b="1" dirty="0">
                <a:latin typeface="Arial" panose="020B0604020202020204" pitchFamily="34" charset="0"/>
              </a:rPr>
              <a:t>》</a:t>
            </a:r>
            <a:r>
              <a:rPr lang="zh-CN" altLang="en-US" sz="3200" b="1" dirty="0">
                <a:latin typeface="Arial" panose="020B0604020202020204" pitchFamily="34" charset="0"/>
              </a:rPr>
              <a:t>、</a:t>
            </a:r>
            <a:r>
              <a:rPr lang="en-US" altLang="zh-CN" sz="3200" b="1" dirty="0">
                <a:latin typeface="Arial" panose="020B0604020202020204" pitchFamily="34" charset="0"/>
              </a:rPr>
              <a:t>《</a:t>
            </a:r>
            <a:r>
              <a:rPr lang="zh-CN" altLang="en-US" sz="3200" b="1" dirty="0">
                <a:latin typeface="Arial" panose="020B0604020202020204" pitchFamily="34" charset="0"/>
              </a:rPr>
              <a:t>导学案</a:t>
            </a:r>
            <a:r>
              <a:rPr lang="en-US" altLang="zh-CN" sz="3200" b="1" dirty="0">
                <a:latin typeface="Arial" panose="020B0604020202020204" pitchFamily="34" charset="0"/>
              </a:rPr>
              <a:t>》</a:t>
            </a:r>
            <a:r>
              <a:rPr lang="zh-CN" altLang="en-US" sz="3200" b="1" dirty="0">
                <a:latin typeface="Arial" panose="020B0604020202020204" pitchFamily="34" charset="0"/>
              </a:rPr>
              <a:t>等</a:t>
            </a:r>
            <a:endParaRPr lang="en-US" altLang="zh-CN" sz="3200" b="1" dirty="0">
              <a:latin typeface="Arial" panose="020B0604020202020204" pitchFamily="34" charset="0"/>
            </a:endParaRPr>
          </a:p>
          <a:p>
            <a:r>
              <a:rPr lang="en-US" altLang="zh-CN" sz="3200" b="1" dirty="0">
                <a:latin typeface="Arial" panose="020B0604020202020204" pitchFamily="34" charset="0"/>
              </a:rPr>
              <a:t>       2.</a:t>
            </a:r>
            <a:r>
              <a:rPr lang="zh-CN" altLang="en-US" sz="3200" b="1" dirty="0">
                <a:latin typeface="Arial" panose="020B0604020202020204" pitchFamily="34" charset="0"/>
              </a:rPr>
              <a:t>夯实基础，突出主干，限时练习，规范答题</a:t>
            </a:r>
            <a:endParaRPr lang="en-US" altLang="zh-CN" sz="3200" b="1" dirty="0">
              <a:latin typeface="Arial" panose="020B0604020202020204" pitchFamily="34" charset="0"/>
            </a:endParaRPr>
          </a:p>
          <a:p>
            <a:endParaRPr lang="zh-CN" altLang="en-US" dirty="0">
              <a:latin typeface="Arial" panose="020B0604020202020204" pitchFamily="34" charset="0"/>
            </a:endParaRPr>
          </a:p>
        </p:txBody>
      </p:sp>
      <p:sp>
        <p:nvSpPr>
          <p:cNvPr id="33798" name="矩形 5"/>
          <p:cNvSpPr/>
          <p:nvPr/>
        </p:nvSpPr>
        <p:spPr>
          <a:xfrm>
            <a:off x="228600" y="2819400"/>
            <a:ext cx="2438400" cy="646113"/>
          </a:xfrm>
          <a:prstGeom prst="rect">
            <a:avLst/>
          </a:prstGeom>
          <a:noFill/>
          <a:ln w="9525">
            <a:noFill/>
          </a:ln>
        </p:spPr>
        <p:txBody>
          <a:bodyPr>
            <a:spAutoFit/>
          </a:bodyPr>
          <a:p>
            <a:r>
              <a:rPr lang="zh-CN" altLang="en-US" sz="3600" b="1" dirty="0">
                <a:solidFill>
                  <a:srgbClr val="FF0000"/>
                </a:solidFill>
                <a:latin typeface="Arial" panose="020B0604020202020204" pitchFamily="34" charset="0"/>
              </a:rPr>
              <a:t>优质讲解</a:t>
            </a:r>
            <a:endParaRPr lang="zh-CN" altLang="en-US" sz="3600" dirty="0">
              <a:latin typeface="Arial" panose="020B0604020202020204" pitchFamily="34" charset="0"/>
            </a:endParaRPr>
          </a:p>
        </p:txBody>
      </p:sp>
      <p:sp>
        <p:nvSpPr>
          <p:cNvPr id="33799" name="矩形 2"/>
          <p:cNvSpPr/>
          <p:nvPr/>
        </p:nvSpPr>
        <p:spPr>
          <a:xfrm>
            <a:off x="990600" y="3451225"/>
            <a:ext cx="7086600" cy="3406775"/>
          </a:xfrm>
          <a:prstGeom prst="rect">
            <a:avLst/>
          </a:prstGeom>
          <a:noFill/>
          <a:ln w="19050" cap="flat" cmpd="sng">
            <a:solidFill>
              <a:srgbClr val="FF0000"/>
            </a:solidFill>
            <a:prstDash val="solid"/>
            <a:miter/>
            <a:headEnd type="none" w="med" len="med"/>
            <a:tailEnd type="none" w="med" len="med"/>
          </a:ln>
        </p:spPr>
        <p:txBody>
          <a:bodyPr>
            <a:spAutoFit/>
          </a:bodyPr>
          <a:p>
            <a:pPr eaLnBrk="0" hangingPunct="0">
              <a:lnSpc>
                <a:spcPct val="150000"/>
              </a:lnSpc>
            </a:pPr>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精讲重点与重复主干相结合</a:t>
            </a:r>
            <a:endParaRPr lang="zh-CN" altLang="en-US" sz="3600" b="1" dirty="0">
              <a:latin typeface="楷体" panose="02010609060101010101" pitchFamily="49" charset="-122"/>
              <a:ea typeface="楷体" panose="02010609060101010101" pitchFamily="49" charset="-122"/>
            </a:endParaRPr>
          </a:p>
          <a:p>
            <a:pPr eaLnBrk="0" hangingPunct="0">
              <a:lnSpc>
                <a:spcPct val="150000"/>
              </a:lnSpc>
            </a:pPr>
            <a:r>
              <a:rPr lang="en-US" altLang="zh-CN" sz="3600" b="1" dirty="0">
                <a:latin typeface="楷体" panose="02010609060101010101" pitchFamily="49" charset="-122"/>
                <a:ea typeface="楷体" panose="02010609060101010101" pitchFamily="49" charset="-122"/>
              </a:rPr>
              <a:t>2.</a:t>
            </a:r>
            <a:r>
              <a:rPr lang="zh-CN" altLang="en-US" sz="3600" b="1" dirty="0">
                <a:latin typeface="楷体" panose="02010609060101010101" pitchFamily="49" charset="-122"/>
                <a:ea typeface="楷体" panose="02010609060101010101" pitchFamily="49" charset="-122"/>
              </a:rPr>
              <a:t>课上知识与课外拓展相结合</a:t>
            </a:r>
            <a:endParaRPr lang="zh-CN" altLang="en-US" sz="3600" b="1" dirty="0">
              <a:latin typeface="楷体" panose="02010609060101010101" pitchFamily="49" charset="-122"/>
              <a:ea typeface="楷体" panose="02010609060101010101" pitchFamily="49" charset="-122"/>
            </a:endParaRPr>
          </a:p>
          <a:p>
            <a:pPr eaLnBrk="0" hangingPunct="0">
              <a:lnSpc>
                <a:spcPct val="150000"/>
              </a:lnSpc>
            </a:pPr>
            <a:r>
              <a:rPr lang="en-US" altLang="zh-CN" sz="3600" b="1" dirty="0">
                <a:latin typeface="楷体" panose="02010609060101010101" pitchFamily="49" charset="-122"/>
                <a:ea typeface="楷体" panose="02010609060101010101" pitchFamily="49" charset="-122"/>
              </a:rPr>
              <a:t>3.</a:t>
            </a:r>
            <a:r>
              <a:rPr lang="zh-CN" altLang="en-US" sz="3600" b="1" dirty="0">
                <a:latin typeface="楷体" panose="02010609060101010101" pitchFamily="49" charset="-122"/>
                <a:ea typeface="楷体" panose="02010609060101010101" pitchFamily="49" charset="-122"/>
              </a:rPr>
              <a:t>习题讲解与方法归纳相结合</a:t>
            </a:r>
            <a:endParaRPr lang="zh-CN" altLang="en-US" sz="3600" b="1" dirty="0">
              <a:latin typeface="楷体" panose="02010609060101010101" pitchFamily="49" charset="-122"/>
              <a:ea typeface="楷体" panose="02010609060101010101" pitchFamily="49" charset="-122"/>
            </a:endParaRPr>
          </a:p>
          <a:p>
            <a:pPr eaLnBrk="0" hangingPunct="0">
              <a:lnSpc>
                <a:spcPct val="150000"/>
              </a:lnSpc>
            </a:pPr>
            <a:r>
              <a:rPr lang="en-US" altLang="zh-CN" sz="3600" b="1" dirty="0">
                <a:latin typeface="楷体" panose="02010609060101010101" pitchFamily="49" charset="-122"/>
                <a:ea typeface="楷体" panose="02010609060101010101" pitchFamily="49" charset="-122"/>
              </a:rPr>
              <a:t>4.</a:t>
            </a:r>
            <a:r>
              <a:rPr lang="zh-CN" altLang="en-US" sz="3600" b="1" dirty="0">
                <a:solidFill>
                  <a:srgbClr val="0000FF"/>
                </a:solidFill>
                <a:latin typeface="楷体" panose="02010609060101010101" pitchFamily="49" charset="-122"/>
                <a:ea typeface="楷体" panose="02010609060101010101" pitchFamily="49" charset="-122"/>
              </a:rPr>
              <a:t>学生讲题与教师授课相结合</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4819" name="矩形 1"/>
          <p:cNvSpPr/>
          <p:nvPr/>
        </p:nvSpPr>
        <p:spPr>
          <a:xfrm>
            <a:off x="5562600" y="3886200"/>
            <a:ext cx="2732088" cy="701675"/>
          </a:xfrm>
          <a:prstGeom prst="rect">
            <a:avLst/>
          </a:prstGeom>
          <a:noFill/>
          <a:ln w="9525">
            <a:noFill/>
          </a:ln>
        </p:spPr>
        <p:txBody>
          <a:bodyPr wrap="none">
            <a:spAutoFit/>
          </a:bodyPr>
          <a:p>
            <a:pPr algn="just" eaLnBrk="0" hangingPunct="0"/>
            <a:r>
              <a:rPr lang="zh-CN" altLang="en-US" sz="4000" b="1" dirty="0">
                <a:latin typeface="楷体" panose="02010609060101010101" pitchFamily="49" charset="-122"/>
                <a:ea typeface="楷体" panose="02010609060101010101" pitchFamily="49" charset="-122"/>
              </a:rPr>
              <a:t>图表类题目</a:t>
            </a:r>
            <a:endParaRPr lang="zh-CN" altLang="en-US" sz="4000" b="1" dirty="0">
              <a:latin typeface="楷体" panose="02010609060101010101" pitchFamily="49" charset="-122"/>
              <a:ea typeface="楷体" panose="02010609060101010101" pitchFamily="49" charset="-122"/>
            </a:endParaRPr>
          </a:p>
        </p:txBody>
      </p:sp>
      <p:sp>
        <p:nvSpPr>
          <p:cNvPr id="34820" name="矩形 6"/>
          <p:cNvSpPr/>
          <p:nvPr/>
        </p:nvSpPr>
        <p:spPr>
          <a:xfrm>
            <a:off x="4759325" y="4724400"/>
            <a:ext cx="4384675" cy="1936750"/>
          </a:xfrm>
          <a:prstGeom prst="rect">
            <a:avLst/>
          </a:prstGeom>
          <a:noFill/>
          <a:ln w="19050" cap="flat" cmpd="sng">
            <a:solidFill>
              <a:srgbClr val="FF0000"/>
            </a:solidFill>
            <a:prstDash val="solid"/>
            <a:miter/>
            <a:headEnd type="none" w="med" len="med"/>
            <a:tailEnd type="none" w="med" len="med"/>
          </a:ln>
        </p:spPr>
        <p:txBody>
          <a:bodyPr>
            <a:spAutoFit/>
          </a:bodyPr>
          <a:p>
            <a:pPr eaLnBrk="0" hangingPunct="0"/>
            <a:r>
              <a:rPr lang="zh-CN" altLang="zh-CN" sz="2400" b="1" dirty="0">
                <a:latin typeface="宋体" panose="02010600030101010101" pitchFamily="2" charset="-122"/>
                <a:cs typeface="Times New Roman" panose="02020603050405020304" pitchFamily="18" charset="0"/>
              </a:rPr>
              <a:t>1、图  片：里里外外找信息</a:t>
            </a:r>
            <a:endParaRPr lang="en-US" altLang="zh-CN" sz="2400" b="1" dirty="0">
              <a:latin typeface="宋体" panose="02010600030101010101" pitchFamily="2" charset="-122"/>
              <a:cs typeface="Times New Roman" panose="02020603050405020304" pitchFamily="18" charset="0"/>
            </a:endParaRPr>
          </a:p>
          <a:p>
            <a:pPr eaLnBrk="0" hangingPunct="0"/>
            <a:r>
              <a:rPr lang="zh-CN" altLang="zh-CN" sz="2400" b="1" dirty="0">
                <a:latin typeface="宋体" panose="02010600030101010101" pitchFamily="2" charset="-122"/>
                <a:cs typeface="Times New Roman" panose="02020603050405020304" pitchFamily="18" charset="0"/>
              </a:rPr>
              <a:t>2、柱状图：高</a:t>
            </a:r>
            <a:r>
              <a:rPr lang="zh-CN" altLang="en-US" sz="2400" b="1" dirty="0">
                <a:latin typeface="宋体" panose="02010600030101010101" pitchFamily="2" charset="-122"/>
                <a:cs typeface="Times New Roman" panose="02020603050405020304" pitchFamily="18" charset="0"/>
              </a:rPr>
              <a:t>低</a:t>
            </a:r>
            <a:r>
              <a:rPr lang="zh-CN" altLang="zh-CN" sz="2400" b="1" dirty="0">
                <a:latin typeface="宋体" panose="02010600030101010101" pitchFamily="2" charset="-122"/>
                <a:cs typeface="Times New Roman" panose="02020603050405020304" pitchFamily="18" charset="0"/>
              </a:rPr>
              <a:t>上下看变化</a:t>
            </a:r>
            <a:endParaRPr lang="zh-CN" altLang="en-US" sz="2400" b="1" dirty="0">
              <a:latin typeface="宋体" panose="02010600030101010101" pitchFamily="2" charset="-122"/>
              <a:cs typeface="Times New Roman" panose="02020603050405020304" pitchFamily="18" charset="0"/>
            </a:endParaRPr>
          </a:p>
          <a:p>
            <a:pPr eaLnBrk="0" hangingPunct="0"/>
            <a:r>
              <a:rPr lang="zh-CN" altLang="zh-CN" sz="2400" b="1" dirty="0">
                <a:latin typeface="宋体" panose="02010600030101010101" pitchFamily="2" charset="-122"/>
                <a:cs typeface="Times New Roman" panose="02020603050405020304" pitchFamily="18" charset="0"/>
              </a:rPr>
              <a:t>3、折线图：边边角角看拐点</a:t>
            </a:r>
            <a:endParaRPr lang="zh-CN" altLang="en-US" sz="2400" b="1" dirty="0">
              <a:latin typeface="宋体" panose="02010600030101010101" pitchFamily="2" charset="-122"/>
              <a:cs typeface="Times New Roman" panose="02020603050405020304" pitchFamily="18" charset="0"/>
            </a:endParaRPr>
          </a:p>
          <a:p>
            <a:pPr eaLnBrk="0" hangingPunct="0"/>
            <a:r>
              <a:rPr lang="zh-CN" altLang="zh-CN" sz="2400" b="1" dirty="0">
                <a:latin typeface="宋体" panose="02010600030101010101" pitchFamily="2" charset="-122"/>
                <a:cs typeface="Times New Roman" panose="02020603050405020304" pitchFamily="18" charset="0"/>
              </a:rPr>
              <a:t>4、饼状图：阴晴圆缺看大小</a:t>
            </a:r>
            <a:endParaRPr lang="zh-CN" altLang="en-US" sz="2400" b="1" dirty="0">
              <a:latin typeface="宋体" panose="02010600030101010101" pitchFamily="2" charset="-122"/>
              <a:cs typeface="Times New Roman" panose="02020603050405020304" pitchFamily="18" charset="0"/>
            </a:endParaRPr>
          </a:p>
          <a:p>
            <a:pPr eaLnBrk="0" hangingPunct="0"/>
            <a:r>
              <a:rPr lang="zh-CN" altLang="zh-CN" sz="2400" b="1" dirty="0">
                <a:latin typeface="宋体" panose="02010600030101010101" pitchFamily="2" charset="-122"/>
                <a:cs typeface="Times New Roman" panose="02020603050405020304" pitchFamily="18" charset="0"/>
              </a:rPr>
              <a:t>5、表  格：纵横驰骋看联系</a:t>
            </a:r>
            <a:endParaRPr lang="zh-CN" altLang="en-US" sz="2400" b="1" dirty="0">
              <a:latin typeface="宋体" panose="02010600030101010101" pitchFamily="2" charset="-122"/>
            </a:endParaRPr>
          </a:p>
        </p:txBody>
      </p:sp>
      <p:sp>
        <p:nvSpPr>
          <p:cNvPr id="2" name="矩形 1"/>
          <p:cNvSpPr/>
          <p:nvPr/>
        </p:nvSpPr>
        <p:spPr>
          <a:xfrm>
            <a:off x="0" y="228600"/>
            <a:ext cx="7543800" cy="1570038"/>
          </a:xfrm>
          <a:prstGeom prst="rect">
            <a:avLst/>
          </a:prstGeom>
          <a:noFill/>
          <a:ln w="9525">
            <a:noFill/>
          </a:ln>
        </p:spPr>
        <p:txBody>
          <a:bodyPr>
            <a:spAutoFit/>
          </a:bodyPr>
          <a:p>
            <a:pPr eaLnBrk="0" hangingPunct="0"/>
            <a:r>
              <a:rPr lang="en-US" altLang="zh-CN"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【例</a:t>
            </a:r>
            <a:r>
              <a:rPr lang="en-US" altLang="zh-CN" sz="3200" b="1" dirty="0">
                <a:latin typeface="楷体" panose="02010609060101010101" pitchFamily="49" charset="-122"/>
                <a:ea typeface="楷体" panose="02010609060101010101" pitchFamily="49" charset="-122"/>
              </a:rPr>
              <a:t>32</a:t>
            </a:r>
            <a:r>
              <a:rPr lang="zh-CN" altLang="en-US" sz="3200" b="1" dirty="0">
                <a:latin typeface="楷体" panose="02010609060101010101" pitchFamily="49" charset="-122"/>
                <a:ea typeface="楷体" panose="02010609060101010101" pitchFamily="49" charset="-122"/>
              </a:rPr>
              <a:t>】</a:t>
            </a:r>
            <a:r>
              <a:rPr lang="zh-CN" altLang="zh-CN" sz="3200" b="1" dirty="0">
                <a:latin typeface="楷体" panose="02010609060101010101" pitchFamily="49" charset="-122"/>
                <a:ea typeface="楷体" panose="02010609060101010101" pitchFamily="49" charset="-122"/>
              </a:rPr>
              <a:t>图5为新中国第一个五年计划期间中国、美国、英国主要工业指标年均增长速度的比较。据此可以推知</a:t>
            </a:r>
            <a:endParaRPr lang="zh-CN" altLang="en-US" sz="3200" b="1" dirty="0">
              <a:latin typeface="楷体" panose="02010609060101010101" pitchFamily="49" charset="-122"/>
              <a:ea typeface="楷体" panose="02010609060101010101" pitchFamily="49" charset="-122"/>
            </a:endParaRPr>
          </a:p>
        </p:txBody>
      </p:sp>
      <p:pic>
        <p:nvPicPr>
          <p:cNvPr id="2050" name="Picture 2" descr="中学历史教学园地（www.zxls.com）——全国文章总量、访问量最大的历史教学网站。"/>
          <p:cNvPicPr>
            <a:picLocks noChangeAspect="1"/>
          </p:cNvPicPr>
          <p:nvPr/>
        </p:nvPicPr>
        <p:blipFill>
          <a:blip r:embed="rId2"/>
          <a:stretch>
            <a:fillRect/>
          </a:stretch>
        </p:blipFill>
        <p:spPr>
          <a:xfrm>
            <a:off x="0" y="1981200"/>
            <a:ext cx="4038600" cy="2433638"/>
          </a:xfrm>
          <a:prstGeom prst="rect">
            <a:avLst/>
          </a:prstGeom>
          <a:noFill/>
          <a:ln w="9525">
            <a:noFill/>
          </a:ln>
        </p:spPr>
      </p:pic>
      <p:sp>
        <p:nvSpPr>
          <p:cNvPr id="5" name="矩形 4"/>
          <p:cNvSpPr/>
          <p:nvPr/>
        </p:nvSpPr>
        <p:spPr>
          <a:xfrm>
            <a:off x="0" y="4800600"/>
            <a:ext cx="4724400" cy="1816100"/>
          </a:xfrm>
          <a:prstGeom prst="rect">
            <a:avLst/>
          </a:prstGeom>
          <a:noFill/>
          <a:ln w="9525">
            <a:noFill/>
          </a:ln>
        </p:spPr>
        <p:txBody>
          <a:bodyPr>
            <a:spAutoFit/>
          </a:bodyPr>
          <a:p>
            <a:pPr eaLnBrk="0" hangingPunct="0"/>
            <a:r>
              <a:rPr lang="en-US" altLang="zh-CN" sz="2800" b="1" dirty="0">
                <a:solidFill>
                  <a:srgbClr val="FF0000"/>
                </a:solidFill>
                <a:latin typeface="楷体" panose="02010609060101010101" pitchFamily="49" charset="-122"/>
                <a:ea typeface="楷体" panose="02010609060101010101" pitchFamily="49" charset="-122"/>
              </a:rPr>
              <a:t>A</a:t>
            </a:r>
            <a:r>
              <a:rPr lang="zh-CN" altLang="en-US" sz="2800" b="1" dirty="0">
                <a:solidFill>
                  <a:srgbClr val="FF0000"/>
                </a:solidFill>
                <a:latin typeface="楷体" panose="02010609060101010101" pitchFamily="49" charset="-122"/>
                <a:ea typeface="楷体" panose="02010609060101010101" pitchFamily="49" charset="-122"/>
              </a:rPr>
              <a:t>．中国原有工业基础很薄弱</a:t>
            </a: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．冷战制约美英工业发展</a:t>
            </a:r>
            <a:endParaRPr lang="zh-CN" altLang="en-US" sz="2800" b="1" dirty="0">
              <a:latin typeface="楷体" panose="02010609060101010101" pitchFamily="49" charset="-122"/>
              <a:ea typeface="楷体" panose="02010609060101010101" pitchFamily="49" charset="-122"/>
            </a:endParaRPr>
          </a:p>
          <a:p>
            <a:pPr eaLnBrk="0" hangingPunct="0"/>
            <a:r>
              <a:rPr lang="en-US" altLang="zh-CN" sz="2800" b="1" dirty="0">
                <a:latin typeface="楷体" panose="02010609060101010101" pitchFamily="49" charset="-122"/>
                <a:ea typeface="楷体" panose="02010609060101010101" pitchFamily="49" charset="-122"/>
              </a:rPr>
              <a:t>C</a:t>
            </a:r>
            <a:r>
              <a:rPr lang="zh-CN" altLang="en-US" sz="2800" b="1" dirty="0">
                <a:latin typeface="楷体" panose="02010609060101010101" pitchFamily="49" charset="-122"/>
                <a:ea typeface="楷体" panose="02010609060101010101" pitchFamily="49" charset="-122"/>
              </a:rPr>
              <a:t>．中国重工业发展急躁冒进          </a:t>
            </a:r>
            <a:r>
              <a:rPr lang="en-US" altLang="zh-CN" sz="2800" b="1" dirty="0">
                <a:latin typeface="楷体" panose="02010609060101010101" pitchFamily="49" charset="-122"/>
                <a:ea typeface="楷体" panose="02010609060101010101" pitchFamily="49" charset="-122"/>
              </a:rPr>
              <a:t>D</a:t>
            </a:r>
            <a:r>
              <a:rPr lang="zh-CN" altLang="en-US" sz="2800" b="1" dirty="0">
                <a:latin typeface="楷体" panose="02010609060101010101" pitchFamily="49" charset="-122"/>
                <a:ea typeface="楷体" panose="02010609060101010101" pitchFamily="49" charset="-122"/>
              </a:rPr>
              <a:t>．美英传统工业产业衰落</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5843" name="矩形 3"/>
          <p:cNvSpPr>
            <a:spLocks noChangeArrowheads="1"/>
          </p:cNvSpPr>
          <p:nvPr/>
        </p:nvSpPr>
        <p:spPr bwMode="auto">
          <a:xfrm>
            <a:off x="0" y="304800"/>
            <a:ext cx="9144000" cy="5200650"/>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mj-ea"/>
                <a:ea typeface="+mj-ea"/>
                <a:cs typeface="+mn-cs"/>
              </a:rPr>
              <a:t>3.</a:t>
            </a:r>
            <a:r>
              <a:rPr kumimoji="0" lang="zh-CN" altLang="zh-CN" sz="4000" b="1" i="0" u="none" strike="noStrike" kern="1200" cap="none" spc="0" normalizeH="0" baseline="0" noProof="0" dirty="0">
                <a:ln>
                  <a:noFill/>
                </a:ln>
                <a:solidFill>
                  <a:schemeClr val="tx1"/>
                </a:solidFill>
                <a:effectLst/>
                <a:uLnTx/>
                <a:uFillTx/>
                <a:latin typeface="+mj-ea"/>
                <a:ea typeface="+mj-ea"/>
                <a:cs typeface="+mn-cs"/>
              </a:rPr>
              <a:t>结合教参，</a:t>
            </a:r>
            <a:r>
              <a:rPr kumimoji="0" lang="zh-CN" altLang="zh-CN" sz="4000" b="1" i="0" u="none" strike="noStrike" kern="1200" cap="none" spc="0" normalizeH="0" baseline="0" noProof="0" dirty="0">
                <a:ln>
                  <a:noFill/>
                </a:ln>
                <a:solidFill>
                  <a:srgbClr val="FF0000"/>
                </a:solidFill>
                <a:effectLst/>
                <a:uLnTx/>
                <a:uFillTx/>
                <a:latin typeface="+mj-ea"/>
                <a:ea typeface="+mj-ea"/>
                <a:cs typeface="+mn-cs"/>
              </a:rPr>
              <a:t>精研历史教材，</a:t>
            </a:r>
            <a:r>
              <a:rPr kumimoji="0" lang="zh-CN" altLang="en-US" sz="4000" b="1" i="0" u="none" strike="noStrike" kern="1200" cap="none" spc="0" normalizeH="0" baseline="0" noProof="0" dirty="0">
                <a:ln>
                  <a:noFill/>
                </a:ln>
                <a:solidFill>
                  <a:srgbClr val="FF0000"/>
                </a:solidFill>
                <a:effectLst/>
                <a:uLnTx/>
                <a:uFillTx/>
                <a:latin typeface="+mj-ea"/>
                <a:ea typeface="+mj-ea"/>
                <a:cs typeface="+mn-cs"/>
              </a:rPr>
              <a:t>把握时代特征，</a:t>
            </a:r>
            <a:r>
              <a:rPr kumimoji="0" lang="zh-CN" altLang="zh-CN" sz="4000" b="1" i="0" u="none" strike="noStrike" kern="1200" cap="none" spc="0" normalizeH="0" baseline="0" noProof="0" dirty="0">
                <a:ln>
                  <a:noFill/>
                </a:ln>
                <a:solidFill>
                  <a:srgbClr val="FF0000"/>
                </a:solidFill>
                <a:effectLst/>
                <a:uLnTx/>
                <a:uFillTx/>
                <a:latin typeface="+mj-ea"/>
                <a:ea typeface="+mj-ea"/>
                <a:cs typeface="+mn-cs"/>
              </a:rPr>
              <a:t>构建知识体系</a:t>
            </a:r>
            <a:endParaRPr kumimoji="0" lang="en-US" altLang="zh-CN" sz="3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742950" marR="0" lvl="0" indent="-74295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课</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堂</a:t>
            </a:r>
            <a:r>
              <a:rPr kumimoji="0" lang="zh-CN"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知识体系</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专题</a:t>
            </a:r>
            <a:r>
              <a:rPr kumimoji="0" lang="zh-CN"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知识体系</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模块知识体系</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教材知识体系</a:t>
            </a:r>
            <a:endPar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descr="http://www.xiaofriend.com/attachment/201104/28/1020_1303998570W0Sw.jpg"/>
          <p:cNvPicPr>
            <a:picLocks noChangeAspect="1"/>
          </p:cNvPicPr>
          <p:nvPr/>
        </p:nvPicPr>
        <p:blipFill>
          <a:blip r:embed="rId1"/>
          <a:stretch>
            <a:fillRect/>
          </a:stretch>
        </p:blipFill>
        <p:spPr>
          <a:xfrm>
            <a:off x="0" y="0"/>
            <a:ext cx="9115425" cy="6858000"/>
          </a:xfrm>
          <a:prstGeom prst="rect">
            <a:avLst/>
          </a:prstGeom>
          <a:noFill/>
          <a:ln w="9525">
            <a:noFill/>
          </a:ln>
        </p:spPr>
      </p:pic>
      <p:sp>
        <p:nvSpPr>
          <p:cNvPr id="36867" name="矩形 3"/>
          <p:cNvSpPr/>
          <p:nvPr/>
        </p:nvSpPr>
        <p:spPr>
          <a:xfrm>
            <a:off x="-36512" y="0"/>
            <a:ext cx="9172575" cy="6858000"/>
          </a:xfrm>
          <a:prstGeom prst="rect">
            <a:avLst/>
          </a:prstGeom>
          <a:solidFill>
            <a:srgbClr val="FFFFFF">
              <a:alpha val="67058"/>
            </a:srgbClr>
          </a:solidFill>
          <a:ln w="25400" cap="flat" cmpd="sng">
            <a:solidFill>
              <a:srgbClr val="395E8A"/>
            </a:solidFill>
            <a:prstDash val="solid"/>
            <a:miter/>
            <a:headEnd type="none" w="med" len="med"/>
            <a:tailEnd type="none" w="med" len="med"/>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6868" name="Oval 3"/>
          <p:cNvSpPr/>
          <p:nvPr/>
        </p:nvSpPr>
        <p:spPr>
          <a:xfrm>
            <a:off x="3348038" y="2636838"/>
            <a:ext cx="2374900" cy="1408112"/>
          </a:xfrm>
          <a:prstGeom prst="ellipse">
            <a:avLst/>
          </a:prstGeom>
          <a:solidFill>
            <a:srgbClr val="FFFF99"/>
          </a:solidFill>
          <a:ln w="25400" cap="flat" cmpd="sng">
            <a:solidFill>
              <a:srgbClr val="000000"/>
            </a:solidFill>
            <a:prstDash val="solid"/>
            <a:miter/>
            <a:headEnd type="none" w="med" len="med"/>
            <a:tailEnd type="none" w="med" len="med"/>
          </a:ln>
        </p:spPr>
        <p:txBody>
          <a:bodyPr wrap="none" anchor="ctr"/>
          <a:p>
            <a:pPr algn="ctr" eaLnBrk="0" hangingPunct="0"/>
            <a:r>
              <a:rPr lang="zh-CN" altLang="en-US" sz="2400" b="1" dirty="0">
                <a:solidFill>
                  <a:srgbClr val="FF0000"/>
                </a:solidFill>
                <a:latin typeface="华文楷体" pitchFamily="2" charset="-122"/>
                <a:ea typeface="华文楷体" pitchFamily="2" charset="-122"/>
                <a:sym typeface="华文楷体" pitchFamily="2" charset="-122"/>
              </a:rPr>
              <a:t>美国</a:t>
            </a:r>
            <a:r>
              <a:rPr lang="en-US" altLang="zh-CN" sz="2400" b="1" dirty="0">
                <a:solidFill>
                  <a:srgbClr val="FF0000"/>
                </a:solidFill>
                <a:latin typeface="华文楷体" pitchFamily="2" charset="-122"/>
                <a:ea typeface="华文楷体" pitchFamily="2" charset="-122"/>
                <a:sym typeface="华文楷体" pitchFamily="2" charset="-122"/>
              </a:rPr>
              <a:t>1787</a:t>
            </a:r>
            <a:r>
              <a:rPr lang="zh-CN" altLang="en-US" sz="2400" b="1" dirty="0">
                <a:solidFill>
                  <a:srgbClr val="FF0000"/>
                </a:solidFill>
                <a:latin typeface="华文楷体" pitchFamily="2" charset="-122"/>
                <a:ea typeface="华文楷体" pitchFamily="2" charset="-122"/>
                <a:sym typeface="华文楷体" pitchFamily="2" charset="-122"/>
              </a:rPr>
              <a:t>年宪法</a:t>
            </a:r>
            <a:endParaRPr lang="en-US" altLang="zh-CN" sz="2400" b="1" dirty="0">
              <a:solidFill>
                <a:srgbClr val="FF0000"/>
              </a:solidFill>
              <a:latin typeface="华文楷体" pitchFamily="2" charset="-122"/>
              <a:ea typeface="华文楷体" pitchFamily="2" charset="-122"/>
              <a:sym typeface="华文楷体" pitchFamily="2" charset="-122"/>
            </a:endParaRPr>
          </a:p>
          <a:p>
            <a:pPr algn="ctr" eaLnBrk="0" hangingPunct="0"/>
            <a:r>
              <a:rPr lang="zh-CN" altLang="en-US" sz="2400" b="1" dirty="0">
                <a:solidFill>
                  <a:srgbClr val="FF0000"/>
                </a:solidFill>
                <a:latin typeface="华文楷体" pitchFamily="2" charset="-122"/>
                <a:ea typeface="华文楷体" pitchFamily="2" charset="-122"/>
                <a:sym typeface="华文楷体" pitchFamily="2" charset="-122"/>
              </a:rPr>
              <a:t>（总统制共和制）</a:t>
            </a:r>
            <a:endParaRPr lang="zh-CN" altLang="en-US" sz="2400" b="1" dirty="0">
              <a:solidFill>
                <a:srgbClr val="FF0000"/>
              </a:solidFill>
              <a:latin typeface="华文楷体" pitchFamily="2" charset="-122"/>
              <a:ea typeface="华文楷体" pitchFamily="2" charset="-122"/>
              <a:sym typeface="华文楷体" pitchFamily="2" charset="-122"/>
            </a:endParaRPr>
          </a:p>
        </p:txBody>
      </p:sp>
      <p:sp>
        <p:nvSpPr>
          <p:cNvPr id="36869" name="AutoShape 4"/>
          <p:cNvSpPr/>
          <p:nvPr/>
        </p:nvSpPr>
        <p:spPr>
          <a:xfrm flipH="1" flipV="1">
            <a:off x="4375150" y="4156075"/>
            <a:ext cx="360363" cy="504825"/>
          </a:xfrm>
          <a:prstGeom prst="upArrow">
            <a:avLst>
              <a:gd name="adj1" fmla="val 50000"/>
              <a:gd name="adj2" fmla="val 25027"/>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36870" name="AutoShape 5"/>
          <p:cNvSpPr/>
          <p:nvPr/>
        </p:nvSpPr>
        <p:spPr>
          <a:xfrm flipV="1">
            <a:off x="4376738" y="2347913"/>
            <a:ext cx="360362" cy="433387"/>
          </a:xfrm>
          <a:prstGeom prst="downArrow">
            <a:avLst>
              <a:gd name="adj1" fmla="val 50000"/>
              <a:gd name="adj2" fmla="val 30054"/>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36871" name="AutoShape 6">
            <a:hlinkClick r:id="" action="ppaction://noaction"/>
          </p:cNvPr>
          <p:cNvSpPr/>
          <p:nvPr/>
        </p:nvSpPr>
        <p:spPr>
          <a:xfrm flipH="1">
            <a:off x="2700338" y="3141663"/>
            <a:ext cx="647700" cy="358775"/>
          </a:xfrm>
          <a:prstGeom prst="rightArrow">
            <a:avLst>
              <a:gd name="adj1" fmla="val 50000"/>
              <a:gd name="adj2" fmla="val 45116"/>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36872" name="AutoShape 7"/>
          <p:cNvSpPr/>
          <p:nvPr/>
        </p:nvSpPr>
        <p:spPr>
          <a:xfrm flipH="1">
            <a:off x="5722938" y="3068638"/>
            <a:ext cx="504825" cy="361950"/>
          </a:xfrm>
          <a:prstGeom prst="leftArrow">
            <a:avLst>
              <a:gd name="adj1" fmla="val 57898"/>
              <a:gd name="adj2" fmla="val 12326"/>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36873" name="Rectangle 8"/>
          <p:cNvSpPr/>
          <p:nvPr/>
        </p:nvSpPr>
        <p:spPr>
          <a:xfrm>
            <a:off x="2124075" y="2852738"/>
            <a:ext cx="576263" cy="1077912"/>
          </a:xfrm>
          <a:prstGeom prst="rect">
            <a:avLst/>
          </a:prstGeom>
          <a:solidFill>
            <a:srgbClr val="FFFF00">
              <a:alpha val="87057"/>
            </a:srgbClr>
          </a:solidFill>
          <a:ln w="25400" cap="flat" cmpd="sng">
            <a:solidFill>
              <a:srgbClr val="9933FF"/>
            </a:solidFill>
            <a:prstDash val="solid"/>
            <a:miter/>
            <a:headEnd type="none" w="med" len="med"/>
            <a:tailEnd type="none" w="med" len="med"/>
          </a:ln>
        </p:spPr>
        <p:txBody>
          <a:bodyPr>
            <a:spAutoFit/>
          </a:bodyPr>
          <a:p>
            <a:r>
              <a:rPr lang="zh-CN" altLang="en-US" sz="32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rPr>
              <a:t>内容</a:t>
            </a:r>
            <a:endParaRPr lang="zh-CN" altLang="en-US" dirty="0">
              <a:latin typeface="Arial" panose="020B0604020202020204" pitchFamily="34" charset="0"/>
            </a:endParaRPr>
          </a:p>
        </p:txBody>
      </p:sp>
      <p:sp>
        <p:nvSpPr>
          <p:cNvPr id="36874" name="Rectangle 9"/>
          <p:cNvSpPr/>
          <p:nvPr/>
        </p:nvSpPr>
        <p:spPr>
          <a:xfrm>
            <a:off x="3886200" y="4660900"/>
            <a:ext cx="1406525" cy="584200"/>
          </a:xfrm>
          <a:prstGeom prst="rect">
            <a:avLst/>
          </a:prstGeom>
          <a:solidFill>
            <a:schemeClr val="bg1"/>
          </a:solidFill>
          <a:ln w="25400" cap="flat" cmpd="sng">
            <a:solidFill>
              <a:srgbClr val="9933FF"/>
            </a:solidFill>
            <a:prstDash val="solid"/>
            <a:miter/>
            <a:headEnd type="none" w="med" len="med"/>
            <a:tailEnd type="none" w="med" len="med"/>
          </a:ln>
        </p:spPr>
        <p:txBody>
          <a:bodyPr>
            <a:spAutoFit/>
          </a:bodyPr>
          <a:p>
            <a:r>
              <a:rPr lang="zh-CN" altLang="en-US" sz="3200" b="1" dirty="0">
                <a:solidFill>
                  <a:srgbClr val="0000FF"/>
                </a:solidFill>
                <a:latin typeface="黑体" panose="02010609060101010101" pitchFamily="49" charset="-122"/>
                <a:ea typeface="黑体" panose="02010609060101010101" pitchFamily="49" charset="-122"/>
                <a:sym typeface="黑体" panose="02010609060101010101" pitchFamily="49" charset="-122"/>
              </a:rPr>
              <a:t> 原则</a:t>
            </a:r>
            <a:endParaRPr lang="zh-CN" altLang="en-US" sz="32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36875" name="Rectangle 10"/>
          <p:cNvSpPr/>
          <p:nvPr/>
        </p:nvSpPr>
        <p:spPr>
          <a:xfrm>
            <a:off x="7524750" y="1773238"/>
            <a:ext cx="719138" cy="3108325"/>
          </a:xfrm>
          <a:prstGeom prst="rect">
            <a:avLst/>
          </a:prstGeom>
          <a:solidFill>
            <a:schemeClr val="bg1"/>
          </a:solidFill>
          <a:ln w="25400" cap="flat" cmpd="sng">
            <a:solidFill>
              <a:srgbClr val="9933FF"/>
            </a:solidFill>
            <a:prstDash val="solid"/>
            <a:miter/>
            <a:headEnd type="none" w="med" len="med"/>
            <a:tailEnd type="none" w="med" len="med"/>
          </a:ln>
        </p:spPr>
        <p:txBody>
          <a:bodyPr>
            <a:spAutoFit/>
          </a:bodyPr>
          <a:p>
            <a:r>
              <a:rPr lang="zh-CN" altLang="en-US" sz="28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rPr>
              <a:t>政治文明放光彩</a:t>
            </a:r>
            <a:endParaRPr lang="zh-CN" altLang="en-US" dirty="0">
              <a:latin typeface="Arial" panose="020B0604020202020204" pitchFamily="34" charset="0"/>
            </a:endParaRPr>
          </a:p>
        </p:txBody>
      </p:sp>
      <p:sp>
        <p:nvSpPr>
          <p:cNvPr id="36876" name="Rectangle 11"/>
          <p:cNvSpPr/>
          <p:nvPr/>
        </p:nvSpPr>
        <p:spPr>
          <a:xfrm>
            <a:off x="4032250" y="1820863"/>
            <a:ext cx="1187450" cy="584200"/>
          </a:xfrm>
          <a:prstGeom prst="rect">
            <a:avLst/>
          </a:prstGeom>
          <a:solidFill>
            <a:schemeClr val="bg1"/>
          </a:solidFill>
          <a:ln w="25400" cap="flat" cmpd="sng">
            <a:solidFill>
              <a:srgbClr val="9933FF"/>
            </a:solidFill>
            <a:prstDash val="solid"/>
            <a:miter/>
            <a:headEnd type="none" w="med" len="med"/>
            <a:tailEnd type="none" w="med" len="med"/>
          </a:ln>
        </p:spPr>
        <p:txBody>
          <a:bodyPr>
            <a:spAutoFit/>
          </a:bodyPr>
          <a:p>
            <a:r>
              <a:rPr lang="zh-CN" altLang="en-US" sz="32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rPr>
              <a:t>背景</a:t>
            </a:r>
            <a:endParaRPr lang="zh-CN" altLang="en-US" dirty="0">
              <a:latin typeface="Arial" panose="020B0604020202020204" pitchFamily="34" charset="0"/>
            </a:endParaRPr>
          </a:p>
        </p:txBody>
      </p:sp>
      <p:sp>
        <p:nvSpPr>
          <p:cNvPr id="36877" name="Text Box 12"/>
          <p:cNvSpPr/>
          <p:nvPr/>
        </p:nvSpPr>
        <p:spPr>
          <a:xfrm>
            <a:off x="2574925" y="817563"/>
            <a:ext cx="4319588" cy="522287"/>
          </a:xfrm>
          <a:prstGeom prst="rect">
            <a:avLst/>
          </a:prstGeom>
          <a:solidFill>
            <a:schemeClr val="bg1"/>
          </a:solidFill>
          <a:ln w="25400" cap="flat" cmpd="sng">
            <a:solidFill>
              <a:srgbClr val="FF00FF"/>
            </a:solidFill>
            <a:prstDash val="solid"/>
            <a:miter/>
            <a:headEnd type="none" w="med" len="med"/>
            <a:tailEnd type="none" w="med" len="med"/>
          </a:ln>
        </p:spPr>
        <p:txBody>
          <a:bodyPr>
            <a:spAutoFit/>
          </a:bodyPr>
          <a:p>
            <a:pPr>
              <a:spcBef>
                <a:spcPct val="50000"/>
              </a:spcBef>
            </a:pPr>
            <a:r>
              <a:rPr lang="zh-CN" altLang="en-US" sz="28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rPr>
              <a:t>      松散“邦联”遇困境</a:t>
            </a:r>
            <a:endParaRPr lang="zh-CN" altLang="en-US" sz="28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36878" name="Text Box 13"/>
          <p:cNvSpPr/>
          <p:nvPr/>
        </p:nvSpPr>
        <p:spPr>
          <a:xfrm>
            <a:off x="611188" y="1916113"/>
            <a:ext cx="649287" cy="3108325"/>
          </a:xfrm>
          <a:prstGeom prst="rect">
            <a:avLst/>
          </a:prstGeom>
          <a:solidFill>
            <a:schemeClr val="bg1"/>
          </a:solidFill>
          <a:ln w="25400" cap="flat" cmpd="sng">
            <a:solidFill>
              <a:srgbClr val="FF00FF"/>
            </a:solidFill>
            <a:prstDash val="solid"/>
            <a:miter/>
            <a:headEnd type="none" w="med" len="med"/>
            <a:tailEnd type="none" w="med" len="med"/>
          </a:ln>
        </p:spPr>
        <p:txBody>
          <a:bodyPr>
            <a:spAutoFit/>
          </a:bodyPr>
          <a:p>
            <a:pPr>
              <a:spcBef>
                <a:spcPct val="50000"/>
              </a:spcBef>
            </a:pPr>
            <a:r>
              <a:rPr lang="zh-CN" altLang="en-US" sz="28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rPr>
              <a:t>制约平衡显智慧</a:t>
            </a:r>
            <a:endParaRPr lang="zh-CN" altLang="en-US" dirty="0">
              <a:latin typeface="Arial" panose="020B0604020202020204" pitchFamily="34" charset="0"/>
            </a:endParaRPr>
          </a:p>
        </p:txBody>
      </p:sp>
      <p:sp>
        <p:nvSpPr>
          <p:cNvPr id="36879" name="Text Box 14"/>
          <p:cNvSpPr/>
          <p:nvPr/>
        </p:nvSpPr>
        <p:spPr>
          <a:xfrm>
            <a:off x="6302375" y="2781300"/>
            <a:ext cx="574675" cy="1077913"/>
          </a:xfrm>
          <a:prstGeom prst="rect">
            <a:avLst/>
          </a:prstGeom>
          <a:solidFill>
            <a:srgbClr val="FFFF00">
              <a:alpha val="81960"/>
            </a:srgbClr>
          </a:solidFill>
          <a:ln w="25400" cap="flat" cmpd="sng">
            <a:solidFill>
              <a:srgbClr val="FF00FF"/>
            </a:solidFill>
            <a:prstDash val="solid"/>
            <a:miter/>
            <a:headEnd type="none" w="med" len="med"/>
            <a:tailEnd type="none" w="med" len="med"/>
          </a:ln>
        </p:spPr>
        <p:txBody>
          <a:bodyPr>
            <a:spAutoFit/>
          </a:bodyPr>
          <a:p>
            <a:pPr>
              <a:spcBef>
                <a:spcPct val="50000"/>
              </a:spcBef>
            </a:pPr>
            <a:r>
              <a:rPr lang="zh-CN" altLang="en-US" sz="32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rPr>
              <a:t>评价</a:t>
            </a:r>
            <a:endParaRPr lang="zh-CN" altLang="en-US" dirty="0">
              <a:latin typeface="Arial" panose="020B0604020202020204" pitchFamily="34" charset="0"/>
            </a:endParaRPr>
          </a:p>
        </p:txBody>
      </p:sp>
      <p:sp>
        <p:nvSpPr>
          <p:cNvPr id="36880" name="Rectangle 15"/>
          <p:cNvSpPr/>
          <p:nvPr/>
        </p:nvSpPr>
        <p:spPr>
          <a:xfrm>
            <a:off x="1169988" y="5957888"/>
            <a:ext cx="6732587" cy="523875"/>
          </a:xfrm>
          <a:prstGeom prst="rect">
            <a:avLst/>
          </a:prstGeom>
          <a:solidFill>
            <a:schemeClr val="bg1"/>
          </a:solidFill>
          <a:ln w="25400" cap="flat" cmpd="sng">
            <a:solidFill>
              <a:srgbClr val="FF00FF"/>
            </a:solidFill>
            <a:prstDash val="solid"/>
            <a:miter/>
            <a:headEnd type="none" w="med" len="med"/>
            <a:tailEnd type="none" w="med" len="med"/>
          </a:ln>
        </p:spPr>
        <p:txBody>
          <a:bodyPr>
            <a:spAutoFit/>
          </a:bodyPr>
          <a:p>
            <a:r>
              <a:rPr lang="zh-CN" altLang="en-US" sz="2800" b="1" dirty="0">
                <a:solidFill>
                  <a:srgbClr val="0000FF"/>
                </a:solidFill>
                <a:latin typeface="黑体" panose="02010609060101010101" pitchFamily="49" charset="-122"/>
                <a:ea typeface="黑体" panose="02010609060101010101" pitchFamily="49" charset="-122"/>
                <a:sym typeface="黑体" panose="02010609060101010101" pitchFamily="49" charset="-122"/>
              </a:rPr>
              <a:t>联邦制，民主原则，制约平衡，三权分立</a:t>
            </a:r>
            <a:endParaRPr lang="zh-CN" altLang="en-US" sz="2800" b="1" dirty="0">
              <a:solidFill>
                <a:srgbClr val="0000FF"/>
              </a:solidFill>
              <a:latin typeface="黑体" panose="02010609060101010101" pitchFamily="49" charset="-122"/>
              <a:ea typeface="黑体" panose="02010609060101010101" pitchFamily="49" charset="-122"/>
              <a:sym typeface="黑体" panose="02010609060101010101" pitchFamily="49" charset="-122"/>
            </a:endParaRPr>
          </a:p>
        </p:txBody>
      </p:sp>
      <p:sp>
        <p:nvSpPr>
          <p:cNvPr id="36881" name="AutoShape 16"/>
          <p:cNvSpPr/>
          <p:nvPr/>
        </p:nvSpPr>
        <p:spPr>
          <a:xfrm flipH="1">
            <a:off x="1331913" y="3141663"/>
            <a:ext cx="647700" cy="361950"/>
          </a:xfrm>
          <a:prstGeom prst="rightArrow">
            <a:avLst>
              <a:gd name="adj1" fmla="val 50000"/>
              <a:gd name="adj2" fmla="val 44720"/>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36882" name="AutoShape 17"/>
          <p:cNvSpPr/>
          <p:nvPr/>
        </p:nvSpPr>
        <p:spPr>
          <a:xfrm flipH="1">
            <a:off x="6948488" y="3068638"/>
            <a:ext cx="503237" cy="361950"/>
          </a:xfrm>
          <a:prstGeom prst="leftArrow">
            <a:avLst>
              <a:gd name="adj1" fmla="val 50000"/>
              <a:gd name="adj2" fmla="val 34765"/>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36883" name="AutoShape 18"/>
          <p:cNvSpPr/>
          <p:nvPr/>
        </p:nvSpPr>
        <p:spPr>
          <a:xfrm flipV="1">
            <a:off x="4427538" y="5246688"/>
            <a:ext cx="360362" cy="722312"/>
          </a:xfrm>
          <a:prstGeom prst="upArrow">
            <a:avLst>
              <a:gd name="adj1" fmla="val 50000"/>
              <a:gd name="adj2" fmla="val 35169"/>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36884" name="AutoShape 19"/>
          <p:cNvSpPr/>
          <p:nvPr/>
        </p:nvSpPr>
        <p:spPr>
          <a:xfrm flipV="1">
            <a:off x="4356100" y="1339850"/>
            <a:ext cx="360363" cy="434975"/>
          </a:xfrm>
          <a:prstGeom prst="downArrow">
            <a:avLst>
              <a:gd name="adj1" fmla="val 50000"/>
              <a:gd name="adj2" fmla="val 30164"/>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22" name="Text Box 12"/>
          <p:cNvSpPr/>
          <p:nvPr/>
        </p:nvSpPr>
        <p:spPr>
          <a:xfrm>
            <a:off x="5645150" y="5157788"/>
            <a:ext cx="1744663" cy="522287"/>
          </a:xfrm>
          <a:prstGeom prst="rect">
            <a:avLst/>
          </a:prstGeom>
          <a:solidFill>
            <a:schemeClr val="bg1"/>
          </a:solidFill>
          <a:ln w="25400" cap="flat" cmpd="sng">
            <a:solidFill>
              <a:srgbClr val="FF00FF"/>
            </a:solidFill>
            <a:prstDash val="solid"/>
            <a:miter/>
            <a:headEnd type="none" w="med" len="med"/>
            <a:tailEnd type="none" w="med" len="med"/>
          </a:ln>
        </p:spPr>
        <p:txBody>
          <a:bodyPr>
            <a:spAutoFit/>
          </a:bodyPr>
          <a:p>
            <a:pPr>
              <a:spcBef>
                <a:spcPct val="50000"/>
              </a:spcBef>
            </a:pPr>
            <a:r>
              <a:rPr lang="zh-CN" altLang="en-US" sz="28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rPr>
              <a:t>美英异同</a:t>
            </a:r>
            <a:endParaRPr lang="zh-CN" altLang="en-US" sz="2800" b="1" dirty="0">
              <a:solidFill>
                <a:srgbClr val="0000FF"/>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23" name="AutoShape 17"/>
          <p:cNvSpPr/>
          <p:nvPr/>
        </p:nvSpPr>
        <p:spPr>
          <a:xfrm rot="5400000" flipH="1">
            <a:off x="6029325" y="4340225"/>
            <a:ext cx="1006475" cy="361950"/>
          </a:xfrm>
          <a:prstGeom prst="leftArrow">
            <a:avLst>
              <a:gd name="adj1" fmla="val 50000"/>
              <a:gd name="adj2" fmla="val 34810"/>
            </a:avLst>
          </a:prstGeom>
          <a:solidFill>
            <a:srgbClr val="FF0000"/>
          </a:solidFill>
          <a:ln w="28575" cap="flat" cmpd="sng">
            <a:solidFill>
              <a:srgbClr val="000000"/>
            </a:solidFill>
            <a:prstDash val="solid"/>
            <a:miter/>
            <a:headEnd type="none" w="med" len="med"/>
            <a:tailEnd type="none" w="med" len="med"/>
          </a:ln>
        </p:spPr>
        <p:txBody>
          <a:bodyPr wrap="none" anchor="ctr"/>
          <a:p>
            <a:endParaRPr lang="zh-CN" altLang="zh-CN" dirty="0">
              <a:solidFill>
                <a:srgbClr val="000000"/>
              </a:solidFill>
              <a:latin typeface="Arial" panose="020B0604020202020204" pitchFamily="34" charset="0"/>
              <a:sym typeface="宋体" panose="02010600030101010101" pitchFamily="2" charset="-122"/>
            </a:endParaRPr>
          </a:p>
        </p:txBody>
      </p:sp>
      <p:sp>
        <p:nvSpPr>
          <p:cNvPr id="24" name="Text Box 25"/>
          <p:cNvSpPr txBox="1">
            <a:spLocks noChangeArrowheads="1"/>
          </p:cNvSpPr>
          <p:nvPr/>
        </p:nvSpPr>
        <p:spPr bwMode="auto">
          <a:xfrm>
            <a:off x="3203575" y="0"/>
            <a:ext cx="3730625" cy="769938"/>
          </a:xfrm>
          <a:prstGeom prst="rect">
            <a:avLst/>
          </a:prstGeom>
          <a:noFill/>
          <a:ln w="19050">
            <a:noFill/>
            <a:miter lim="800000"/>
          </a:ln>
          <a:effectLst/>
        </p:spPr>
        <p:txBody>
          <a:bodyPr>
            <a:spAutoFit/>
          </a:bodyPr>
          <a:lstStyle/>
          <a:p>
            <a:pPr marR="0" defTabSz="914400">
              <a:buClrTx/>
              <a:buSzTx/>
              <a:buFontTx/>
              <a:defRPr/>
            </a:pPr>
            <a:r>
              <a:rPr kumimoji="0" lang="zh-CN" altLang="en-US" sz="44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课堂总结</a:t>
            </a:r>
            <a:endParaRPr kumimoji="0" lang="zh-CN" altLang="en-US" sz="44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p:cBhvr>
                                        <p:cTn id="7" dur="500"/>
                                        <p:tgtEl>
                                          <p:spTgt spid="3686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p:cBhvr>
                                        <p:cTn id="11" dur="500"/>
                                        <p:tgtEl>
                                          <p:spTgt spid="36870"/>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36876"/>
                                        </p:tgtEl>
                                        <p:attrNameLst>
                                          <p:attrName>style.visibility</p:attrName>
                                        </p:attrNameLst>
                                      </p:cBhvr>
                                      <p:to>
                                        <p:strVal val="visible"/>
                                      </p:to>
                                    </p:set>
                                    <p:animEffect>
                                      <p:cBhvr>
                                        <p:cTn id="14" dur="500"/>
                                        <p:tgtEl>
                                          <p:spTgt spid="36876"/>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36884"/>
                                        </p:tgtEl>
                                        <p:attrNameLst>
                                          <p:attrName>style.visibility</p:attrName>
                                        </p:attrNameLst>
                                      </p:cBhvr>
                                      <p:to>
                                        <p:strVal val="visible"/>
                                      </p:to>
                                    </p:set>
                                    <p:animEffect>
                                      <p:cBhvr>
                                        <p:cTn id="17" dur="500"/>
                                        <p:tgtEl>
                                          <p:spTgt spid="3688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6877"/>
                                        </p:tgtEl>
                                        <p:attrNameLst>
                                          <p:attrName>style.visibility</p:attrName>
                                        </p:attrNameLst>
                                      </p:cBhvr>
                                      <p:to>
                                        <p:strVal val="visible"/>
                                      </p:to>
                                    </p:set>
                                    <p:animEffect>
                                      <p:cBhvr>
                                        <p:cTn id="20" dur="500"/>
                                        <p:tgtEl>
                                          <p:spTgt spid="36877"/>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36871"/>
                                        </p:tgtEl>
                                        <p:attrNameLst>
                                          <p:attrName>style.visibility</p:attrName>
                                        </p:attrNameLst>
                                      </p:cBhvr>
                                      <p:to>
                                        <p:strVal val="visible"/>
                                      </p:to>
                                    </p:set>
                                    <p:animEffect>
                                      <p:cBhvr>
                                        <p:cTn id="24" dur="500"/>
                                        <p:tgtEl>
                                          <p:spTgt spid="3687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6873"/>
                                        </p:tgtEl>
                                        <p:attrNameLst>
                                          <p:attrName>style.visibility</p:attrName>
                                        </p:attrNameLst>
                                      </p:cBhvr>
                                      <p:to>
                                        <p:strVal val="visible"/>
                                      </p:to>
                                    </p:set>
                                    <p:animEffect>
                                      <p:cBhvr>
                                        <p:cTn id="27" dur="500"/>
                                        <p:tgtEl>
                                          <p:spTgt spid="3687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6878"/>
                                        </p:tgtEl>
                                        <p:attrNameLst>
                                          <p:attrName>style.visibility</p:attrName>
                                        </p:attrNameLst>
                                      </p:cBhvr>
                                      <p:to>
                                        <p:strVal val="visible"/>
                                      </p:to>
                                    </p:set>
                                    <p:animEffect>
                                      <p:cBhvr>
                                        <p:cTn id="30" dur="500"/>
                                        <p:tgtEl>
                                          <p:spTgt spid="3687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6881"/>
                                        </p:tgtEl>
                                        <p:attrNameLst>
                                          <p:attrName>style.visibility</p:attrName>
                                        </p:attrNameLst>
                                      </p:cBhvr>
                                      <p:to>
                                        <p:strVal val="visible"/>
                                      </p:to>
                                    </p:set>
                                    <p:animEffect>
                                      <p:cBhvr>
                                        <p:cTn id="33" dur="500"/>
                                        <p:tgtEl>
                                          <p:spTgt spid="36881"/>
                                        </p:tgtEl>
                                      </p:cBhvr>
                                    </p:animEffect>
                                  </p:childTnLst>
                                </p:cTn>
                              </p:par>
                            </p:childTnLst>
                          </p:cTn>
                        </p:par>
                        <p:par>
                          <p:cTn id="34" fill="hold">
                            <p:stCondLst>
                              <p:cond delay="1500"/>
                            </p:stCondLst>
                            <p:childTnLst>
                              <p:par>
                                <p:cTn id="35" presetID="4" presetClass="entr" presetSubtype="16" fill="hold" grpId="0" nodeType="afterEffect">
                                  <p:stCondLst>
                                    <p:cond delay="0"/>
                                  </p:stCondLst>
                                  <p:childTnLst>
                                    <p:set>
                                      <p:cBhvr>
                                        <p:cTn id="36" dur="1" fill="hold">
                                          <p:stCondLst>
                                            <p:cond delay="0"/>
                                          </p:stCondLst>
                                        </p:cTn>
                                        <p:tgtEl>
                                          <p:spTgt spid="36872"/>
                                        </p:tgtEl>
                                        <p:attrNameLst>
                                          <p:attrName>style.visibility</p:attrName>
                                        </p:attrNameLst>
                                      </p:cBhvr>
                                      <p:to>
                                        <p:strVal val="visible"/>
                                      </p:to>
                                    </p:set>
                                    <p:animEffect>
                                      <p:cBhvr>
                                        <p:cTn id="37" dur="500"/>
                                        <p:tgtEl>
                                          <p:spTgt spid="3687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6879"/>
                                        </p:tgtEl>
                                        <p:attrNameLst>
                                          <p:attrName>style.visibility</p:attrName>
                                        </p:attrNameLst>
                                      </p:cBhvr>
                                      <p:to>
                                        <p:strVal val="visible"/>
                                      </p:to>
                                    </p:set>
                                    <p:animEffect>
                                      <p:cBhvr>
                                        <p:cTn id="40" dur="500"/>
                                        <p:tgtEl>
                                          <p:spTgt spid="3687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6882"/>
                                        </p:tgtEl>
                                        <p:attrNameLst>
                                          <p:attrName>style.visibility</p:attrName>
                                        </p:attrNameLst>
                                      </p:cBhvr>
                                      <p:to>
                                        <p:strVal val="visible"/>
                                      </p:to>
                                    </p:set>
                                    <p:animEffect>
                                      <p:cBhvr>
                                        <p:cTn id="43" dur="500"/>
                                        <p:tgtEl>
                                          <p:spTgt spid="36882"/>
                                        </p:tgtEl>
                                      </p:cBhvr>
                                    </p:animEffect>
                                  </p:childTnLst>
                                </p:cTn>
                              </p:par>
                              <p:par>
                                <p:cTn id="44" presetID="4" presetClass="entr" presetSubtype="16" fill="hold" nodeType="withEffect">
                                  <p:stCondLst>
                                    <p:cond delay="0"/>
                                  </p:stCondLst>
                                  <p:childTnLst>
                                    <p:set>
                                      <p:cBhvr>
                                        <p:cTn id="45" dur="1" fill="hold">
                                          <p:stCondLst>
                                            <p:cond delay="0"/>
                                          </p:stCondLst>
                                        </p:cTn>
                                        <p:tgtEl>
                                          <p:spTgt spid="36875"/>
                                        </p:tgtEl>
                                        <p:attrNameLst>
                                          <p:attrName>style.visibility</p:attrName>
                                        </p:attrNameLst>
                                      </p:cBhvr>
                                      <p:to>
                                        <p:strVal val="visible"/>
                                      </p:to>
                                    </p:set>
                                    <p:animEffect>
                                      <p:cBhvr>
                                        <p:cTn id="46" dur="500"/>
                                        <p:tgtEl>
                                          <p:spTgt spid="36875"/>
                                        </p:tgtEl>
                                      </p:cBhvr>
                                    </p:animEffect>
                                  </p:childTnLst>
                                </p:cTn>
                              </p:par>
                            </p:childTnLst>
                          </p:cTn>
                        </p:par>
                        <p:par>
                          <p:cTn id="47" fill="hold">
                            <p:stCondLst>
                              <p:cond delay="2000"/>
                            </p:stCondLst>
                            <p:childTnLst>
                              <p:par>
                                <p:cTn id="48" presetID="4" presetClass="entr" presetSubtype="16" fill="hold" grpId="0" nodeType="afterEffect">
                                  <p:stCondLst>
                                    <p:cond delay="0"/>
                                  </p:stCondLst>
                                  <p:childTnLst>
                                    <p:set>
                                      <p:cBhvr>
                                        <p:cTn id="49" dur="1" fill="hold">
                                          <p:stCondLst>
                                            <p:cond delay="0"/>
                                          </p:stCondLst>
                                        </p:cTn>
                                        <p:tgtEl>
                                          <p:spTgt spid="36869"/>
                                        </p:tgtEl>
                                        <p:attrNameLst>
                                          <p:attrName>style.visibility</p:attrName>
                                        </p:attrNameLst>
                                      </p:cBhvr>
                                      <p:to>
                                        <p:strVal val="visible"/>
                                      </p:to>
                                    </p:set>
                                    <p:animEffect>
                                      <p:cBhvr>
                                        <p:cTn id="50" dur="500"/>
                                        <p:tgtEl>
                                          <p:spTgt spid="3686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6874"/>
                                        </p:tgtEl>
                                        <p:attrNameLst>
                                          <p:attrName>style.visibility</p:attrName>
                                        </p:attrNameLst>
                                      </p:cBhvr>
                                      <p:to>
                                        <p:strVal val="visible"/>
                                      </p:to>
                                    </p:set>
                                    <p:animEffect>
                                      <p:cBhvr>
                                        <p:cTn id="53" dur="500"/>
                                        <p:tgtEl>
                                          <p:spTgt spid="3687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36880"/>
                                        </p:tgtEl>
                                        <p:attrNameLst>
                                          <p:attrName>style.visibility</p:attrName>
                                        </p:attrNameLst>
                                      </p:cBhvr>
                                      <p:to>
                                        <p:strVal val="visible"/>
                                      </p:to>
                                    </p:set>
                                    <p:animEffect>
                                      <p:cBhvr>
                                        <p:cTn id="56" dur="500"/>
                                        <p:tgtEl>
                                          <p:spTgt spid="36880"/>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6883"/>
                                        </p:tgtEl>
                                        <p:attrNameLst>
                                          <p:attrName>style.visibility</p:attrName>
                                        </p:attrNameLst>
                                      </p:cBhvr>
                                      <p:to>
                                        <p:strVal val="visible"/>
                                      </p:to>
                                    </p:set>
                                    <p:animEffect>
                                      <p:cBhvr>
                                        <p:cTn id="59" dur="500"/>
                                        <p:tgtEl>
                                          <p:spTgt spid="3688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p:cBhvr>
                                        <p:cTn id="62" dur="500"/>
                                        <p:tgtEl>
                                          <p:spTgt spid="22"/>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ldLvl="0" animBg="1"/>
      <p:bldP spid="36869" grpId="0" bldLvl="0" animBg="1"/>
      <p:bldP spid="36870" grpId="0" bldLvl="0" animBg="1"/>
      <p:bldP spid="36871" grpId="0" bldLvl="0" animBg="1"/>
      <p:bldP spid="36872" grpId="0" bldLvl="0" animBg="1"/>
      <p:bldP spid="36873" grpId="0" bldLvl="0" animBg="1"/>
      <p:bldP spid="36874" grpId="0" bldLvl="0" animBg="1"/>
      <p:bldP spid="36876" grpId="0" bldLvl="0" animBg="1"/>
      <p:bldP spid="36877" grpId="0" bldLvl="0" animBg="1"/>
      <p:bldP spid="36878" grpId="0" bldLvl="0" animBg="1"/>
      <p:bldP spid="36879" grpId="0" bldLvl="0" animBg="1"/>
      <p:bldP spid="36880" grpId="0" bldLvl="0" animBg="1"/>
      <p:bldP spid="36881" grpId="0" bldLvl="0" animBg="1"/>
      <p:bldP spid="36882" grpId="0" bldLvl="0" animBg="1"/>
      <p:bldP spid="36883" grpId="0" bldLvl="0" animBg="1"/>
      <p:bldP spid="36884" grpId="0" bldLvl="0" animBg="1"/>
      <p:bldP spid="22" grpId="0" bldLvl="0" animBg="1"/>
      <p:bldP spid="2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3"/>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37891" name="Picture 2" descr="C:\Users\Administrator.USER-20161011MA\Desktop\1e537373fb914d178e3ca365eb49a24c.jpeg"/>
          <p:cNvPicPr>
            <a:picLocks noChangeAspect="1"/>
          </p:cNvPicPr>
          <p:nvPr/>
        </p:nvPicPr>
        <p:blipFill>
          <a:blip r:embed="rId2"/>
          <a:stretch>
            <a:fillRect/>
          </a:stretch>
        </p:blipFill>
        <p:spPr>
          <a:xfrm>
            <a:off x="1828800" y="133350"/>
            <a:ext cx="6705600" cy="6724650"/>
          </a:xfrm>
          <a:prstGeom prst="rect">
            <a:avLst/>
          </a:prstGeom>
          <a:noFill/>
          <a:ln w="9525">
            <a:noFill/>
          </a:ln>
        </p:spPr>
      </p:pic>
      <p:sp>
        <p:nvSpPr>
          <p:cNvPr id="37892" name="TextBox 4"/>
          <p:cNvSpPr txBox="1"/>
          <p:nvPr/>
        </p:nvSpPr>
        <p:spPr>
          <a:xfrm>
            <a:off x="495300" y="0"/>
            <a:ext cx="800100" cy="6858000"/>
          </a:xfrm>
          <a:prstGeom prst="rect">
            <a:avLst/>
          </a:prstGeom>
          <a:noFill/>
          <a:ln w="9525">
            <a:noFill/>
          </a:ln>
        </p:spPr>
        <p:txBody>
          <a:bodyPr vert="eaVert">
            <a:spAutoFit/>
          </a:bodyPr>
          <a:p>
            <a:r>
              <a:rPr lang="zh-CN" altLang="en-US" sz="4000" b="1" dirty="0">
                <a:latin typeface="黑体" panose="02010609060101010101" pitchFamily="49" charset="-122"/>
                <a:ea typeface="黑体" panose="02010609060101010101" pitchFamily="49" charset="-122"/>
              </a:rPr>
              <a:t>专题</a:t>
            </a:r>
            <a:r>
              <a:rPr lang="zh-CN" altLang="zh-CN" sz="4000" b="1" dirty="0">
                <a:latin typeface="黑体" panose="02010609060101010101" pitchFamily="49" charset="-122"/>
                <a:ea typeface="黑体" panose="02010609060101010101" pitchFamily="49" charset="-122"/>
              </a:rPr>
              <a:t>知识体系</a:t>
            </a:r>
            <a:r>
              <a:rPr lang="zh-CN" altLang="en-US" sz="4000" b="1" dirty="0">
                <a:latin typeface="黑体" panose="02010609060101010101" pitchFamily="49" charset="-122"/>
                <a:ea typeface="黑体" panose="02010609060101010101" pitchFamily="49" charset="-122"/>
              </a:rPr>
              <a:t>古代中国的政治</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3794" name="内容占位符 2"/>
          <p:cNvSpPr>
            <a:spLocks noGrp="1"/>
          </p:cNvSpPr>
          <p:nvPr>
            <p:ph idx="1"/>
          </p:nvPr>
        </p:nvSpPr>
        <p:spPr>
          <a:xfrm>
            <a:off x="1219200" y="609600"/>
            <a:ext cx="7696200" cy="556260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例：西方人文精神的起源与发展</a:t>
            </a:r>
            <a:endPar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面对四大问题</a:t>
            </a:r>
            <a:r>
              <a:rPr kumimoji="0" lang="en-US" altLang="zh-CN" sz="24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en-US" altLang="zh-CN" sz="24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5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人应该过怎样的世俗生活：文艺复兴</a:t>
            </a:r>
            <a:endPar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5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人应该过怎样的心灵生活：宗教改革</a:t>
            </a:r>
            <a:endPar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5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人应该过怎样的政治生活：启蒙运动</a:t>
            </a:r>
            <a:endParaRPr kumimoji="0" lang="en-US" altLang="zh-CN"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5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人应该过怎样的幸福生活：科学革命</a:t>
            </a:r>
            <a:endPar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defRPr/>
            </a:pPr>
            <a:r>
              <a:rPr kumimoji="0" lang="zh-CN" altLang="en-US" sz="24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完成四个解放</a:t>
            </a:r>
            <a:r>
              <a:rPr kumimoji="0" lang="en-US" altLang="zh-CN" sz="24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en-US" altLang="zh-CN" sz="24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文艺复兴：把人从神权的枷锁中解放出来</a:t>
            </a:r>
            <a:endPar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宗教改革：把人从教权的控制中解放出来</a:t>
            </a:r>
            <a:endPar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启蒙运动：把人从王权的压迫中解放出来</a:t>
            </a:r>
            <a:endParaRPr kumimoji="0" lang="en-US" altLang="zh-CN"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defRPr/>
            </a:pPr>
            <a:r>
              <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科学革命：把人从自然的束缚中解放出来</a:t>
            </a:r>
            <a:endParaRPr kumimoji="0" lang="zh-CN" altLang="en-US" sz="2400" b="1"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sp>
        <p:nvSpPr>
          <p:cNvPr id="5" name="TextBox 4"/>
          <p:cNvSpPr txBox="1"/>
          <p:nvPr/>
        </p:nvSpPr>
        <p:spPr>
          <a:xfrm>
            <a:off x="304800" y="1295400"/>
            <a:ext cx="800100" cy="3276600"/>
          </a:xfrm>
          <a:prstGeom prst="rect">
            <a:avLst/>
          </a:prstGeom>
          <a:noFill/>
        </p:spPr>
        <p:txBody>
          <a:bodyPr vert="eaVert">
            <a:spAutoFit/>
          </a:bodyPr>
          <a:lstStyle/>
          <a:p>
            <a:pPr marR="0" defTabSz="914400">
              <a:buClrTx/>
              <a:buSzTx/>
              <a:buFontTx/>
              <a:defRPr/>
            </a:pPr>
            <a:r>
              <a:rPr kumimoji="0" lang="zh-CN" altLang="en-US" sz="4000" b="1" kern="1200" cap="none" spc="0" normalizeH="0" baseline="0" noProof="0" dirty="0">
                <a:latin typeface="+mj-ea"/>
                <a:ea typeface="+mj-ea"/>
                <a:cs typeface="+mn-cs"/>
              </a:rPr>
              <a:t>专题</a:t>
            </a:r>
            <a:r>
              <a:rPr kumimoji="0" lang="zh-CN" altLang="zh-CN" sz="4000" b="1" kern="1200" cap="none" spc="0" normalizeH="0" baseline="0" noProof="0" dirty="0">
                <a:latin typeface="+mj-ea"/>
                <a:ea typeface="+mj-ea"/>
                <a:cs typeface="+mn-cs"/>
              </a:rPr>
              <a:t>知识</a:t>
            </a:r>
            <a:r>
              <a:rPr kumimoji="0" lang="zh-CN" altLang="en-US" sz="4000" b="1" kern="1200" cap="none" spc="0" normalizeH="0" baseline="0" noProof="0" dirty="0">
                <a:latin typeface="+mj-ea"/>
                <a:ea typeface="+mj-ea"/>
                <a:cs typeface="+mn-cs"/>
              </a:rPr>
              <a:t>整合</a:t>
            </a:r>
            <a:endParaRPr kumimoji="0" lang="zh-CN" altLang="en-US" sz="4000" b="1" kern="1200" cap="none" spc="0" normalizeH="0" baseline="0" noProof="0" dirty="0">
              <a:latin typeface="+mj-ea"/>
              <a:ea typeface="+mj-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4035" name="标题 1"/>
          <p:cNvSpPr>
            <a:spLocks noGrp="1" noChangeArrowheads="1"/>
          </p:cNvSpPr>
          <p:nvPr>
            <p:ph type="title"/>
          </p:nvPr>
        </p:nvSpPr>
        <p:spPr>
          <a:xfrm>
            <a:off x="381000" y="0"/>
            <a:ext cx="8305800" cy="9652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en-US" altLang="zh-CN" sz="3200" b="1" i="0" u="none" strike="noStrike" kern="0" cap="none" spc="0" normalizeH="0" baseline="0" noProof="0" dirty="0" smtClean="0">
                <a:ln>
                  <a:noFill/>
                </a:ln>
                <a:solidFill>
                  <a:schemeClr val="tx2"/>
                </a:solidFill>
                <a:effectLst/>
                <a:uLnTx/>
                <a:uFillTx/>
                <a:latin typeface="+mj-lt"/>
                <a:ea typeface="+mj-ea"/>
                <a:cs typeface="+mj-cs"/>
              </a:rPr>
            </a:br>
            <a:r>
              <a:rPr kumimoji="0" lang="zh-CN" altLang="zh-CN" sz="4000" b="1" i="0" u="none" strike="noStrike" kern="0" cap="none" spc="0" normalizeH="0" baseline="0" noProof="0" dirty="0" smtClean="0">
                <a:ln>
                  <a:noFill/>
                </a:ln>
                <a:solidFill>
                  <a:schemeClr val="tx2"/>
                </a:solidFill>
                <a:effectLst/>
                <a:uLnTx/>
                <a:uFillTx/>
                <a:latin typeface="+mj-ea"/>
                <a:ea typeface="+mj-ea"/>
                <a:cs typeface="+mj-cs"/>
              </a:rPr>
              <a:t>模块知识体系</a:t>
            </a:r>
            <a:br>
              <a:rPr kumimoji="0" lang="en-US" altLang="zh-CN" sz="4000" b="1" i="0" u="none" strike="noStrike" kern="0" cap="none" spc="0" normalizeH="0" baseline="0" noProof="0" dirty="0" smtClean="0">
                <a:ln>
                  <a:noFill/>
                </a:ln>
                <a:solidFill>
                  <a:schemeClr val="tx2"/>
                </a:solidFill>
                <a:effectLst/>
                <a:uLnTx/>
                <a:uFillTx/>
                <a:latin typeface="+mj-ea"/>
                <a:ea typeface="+mj-ea"/>
                <a:cs typeface="+mj-cs"/>
              </a:rPr>
            </a:br>
            <a:endParaRPr kumimoji="0" lang="zh-CN" altLang="en-US" sz="4000" b="1" i="0" u="none" strike="noStrike" kern="0" cap="none" spc="0" normalizeH="0" baseline="0" noProof="0" dirty="0" smtClean="0">
              <a:ln>
                <a:noFill/>
              </a:ln>
              <a:solidFill>
                <a:srgbClr val="FF0000"/>
              </a:solidFill>
              <a:effectLst/>
              <a:uLnTx/>
              <a:uFillTx/>
              <a:latin typeface="+mj-ea"/>
              <a:ea typeface="+mj-ea"/>
              <a:cs typeface="+mj-cs"/>
            </a:endParaRPr>
          </a:p>
        </p:txBody>
      </p:sp>
      <p:sp>
        <p:nvSpPr>
          <p:cNvPr id="39940" name="内容占位符 2"/>
          <p:cNvSpPr>
            <a:spLocks noGrp="1"/>
          </p:cNvSpPr>
          <p:nvPr>
            <p:ph idx="1"/>
          </p:nvPr>
        </p:nvSpPr>
        <p:spPr>
          <a:xfrm>
            <a:off x="0" y="965200"/>
            <a:ext cx="9144000" cy="5160963"/>
          </a:xfrm>
        </p:spPr>
        <p:txBody>
          <a:bodyPr vert="horz" wrap="square" lIns="91440" tIns="45720" rIns="91440" bIns="45720" anchor="t"/>
          <a:p>
            <a:pPr eaLnBrk="1" hangingPunct="1"/>
            <a:r>
              <a:rPr lang="zh-CN" altLang="en-US" sz="2800" b="1" dirty="0">
                <a:solidFill>
                  <a:srgbClr val="0070C0"/>
                </a:solidFill>
                <a:ea typeface="楷体" panose="02010609060101010101" pitchFamily="49" charset="-122"/>
              </a:rPr>
              <a:t>（</a:t>
            </a:r>
            <a:r>
              <a:rPr lang="en-US" altLang="zh-CN" sz="2800" b="1" dirty="0">
                <a:solidFill>
                  <a:srgbClr val="0070C0"/>
                </a:solidFill>
                <a:ea typeface="楷体" panose="02010609060101010101" pitchFamily="49" charset="-122"/>
              </a:rPr>
              <a:t>1</a:t>
            </a:r>
            <a:r>
              <a:rPr lang="zh-CN" altLang="en-US" sz="2800" b="1" dirty="0">
                <a:solidFill>
                  <a:srgbClr val="0070C0"/>
                </a:solidFill>
                <a:ea typeface="楷体" panose="02010609060101010101" pitchFamily="49" charset="-122"/>
              </a:rPr>
              <a:t>）按通史呈现</a:t>
            </a:r>
            <a:endParaRPr lang="zh-CN" altLang="en-US" sz="2800" b="1" dirty="0">
              <a:solidFill>
                <a:srgbClr val="0070C0"/>
              </a:solidFill>
              <a:ea typeface="楷体" panose="02010609060101010101" pitchFamily="49" charset="-122"/>
            </a:endParaRPr>
          </a:p>
          <a:p>
            <a:pPr eaLnBrk="1" hangingPunct="1"/>
            <a:r>
              <a:rPr lang="zh-CN" altLang="en-US" b="1" dirty="0">
                <a:solidFill>
                  <a:srgbClr val="FF0000"/>
                </a:solidFill>
                <a:ea typeface="楷体" panose="02010609060101010101" pitchFamily="49" charset="-122"/>
              </a:rPr>
              <a:t>中国古代史</a:t>
            </a:r>
            <a:r>
              <a:rPr lang="zh-CN" altLang="en-US" b="1" dirty="0">
                <a:ea typeface="楷体" panose="02010609060101010101" pitchFamily="49" charset="-122"/>
              </a:rPr>
              <a:t>：</a:t>
            </a:r>
            <a:endParaRPr lang="en-US" altLang="zh-CN" b="1" dirty="0">
              <a:ea typeface="楷体" panose="02010609060101010101" pitchFamily="49" charset="-122"/>
            </a:endParaRPr>
          </a:p>
          <a:p>
            <a:pPr eaLnBrk="1" hangingPunct="1"/>
            <a:r>
              <a:rPr lang="zh-CN" altLang="en-US" b="1" dirty="0">
                <a:ea typeface="楷体" panose="02010609060101010101" pitchFamily="49" charset="-122"/>
              </a:rPr>
              <a:t>政治：先秦的政治制度</a:t>
            </a:r>
            <a:endParaRPr lang="en-US" altLang="zh-CN" b="1" dirty="0">
              <a:ea typeface="楷体" panose="02010609060101010101" pitchFamily="49" charset="-122"/>
            </a:endParaRPr>
          </a:p>
          <a:p>
            <a:pPr eaLnBrk="1" hangingPunct="1"/>
            <a:r>
              <a:rPr lang="en-US" altLang="zh-CN" b="1" dirty="0">
                <a:ea typeface="楷体" panose="02010609060101010101" pitchFamily="49" charset="-122"/>
              </a:rPr>
              <a:t>          </a:t>
            </a:r>
            <a:r>
              <a:rPr lang="zh-CN" altLang="en-US" b="1" dirty="0">
                <a:ea typeface="楷体" panose="02010609060101010101" pitchFamily="49" charset="-122"/>
              </a:rPr>
              <a:t>专制主义中央集权制度的演变</a:t>
            </a:r>
            <a:endParaRPr lang="en-US" altLang="zh-CN" b="1" dirty="0">
              <a:ea typeface="楷体" panose="02010609060101010101" pitchFamily="49" charset="-122"/>
            </a:endParaRPr>
          </a:p>
          <a:p>
            <a:pPr eaLnBrk="1" hangingPunct="1"/>
            <a:r>
              <a:rPr lang="zh-CN" altLang="en-US" b="1" dirty="0">
                <a:ea typeface="楷体" panose="02010609060101010101" pitchFamily="49" charset="-122"/>
              </a:rPr>
              <a:t>经济：古代农业、商业、手工业发展及政策变化</a:t>
            </a:r>
            <a:endParaRPr lang="en-US" altLang="zh-CN" b="1" dirty="0">
              <a:ea typeface="楷体" panose="02010609060101010101" pitchFamily="49" charset="-122"/>
            </a:endParaRPr>
          </a:p>
          <a:p>
            <a:pPr eaLnBrk="1" hangingPunct="1"/>
            <a:r>
              <a:rPr lang="zh-CN" altLang="en-US" b="1" dirty="0">
                <a:ea typeface="楷体" panose="02010609060101010101" pitchFamily="49" charset="-122"/>
              </a:rPr>
              <a:t>思想文化：儒家思想的演变及特征</a:t>
            </a:r>
            <a:endParaRPr lang="zh-CN" altLang="en-US" b="1" dirty="0">
              <a:ea typeface="楷体" panose="02010609060101010101" pitchFamily="49" charset="-122"/>
            </a:endParaRPr>
          </a:p>
          <a:p>
            <a:pPr eaLnBrk="1" hangingPunct="1"/>
            <a:r>
              <a:rPr lang="zh-CN" altLang="en-US" b="1" dirty="0">
                <a:solidFill>
                  <a:srgbClr val="FF0000"/>
                </a:solidFill>
                <a:ea typeface="楷体" panose="02010609060101010101" pitchFamily="49" charset="-122"/>
              </a:rPr>
              <a:t>世界古代史</a:t>
            </a:r>
            <a:r>
              <a:rPr lang="zh-CN" altLang="en-US" b="1" dirty="0">
                <a:ea typeface="楷体" panose="02010609060101010101" pitchFamily="49" charset="-122"/>
              </a:rPr>
              <a:t>：</a:t>
            </a:r>
            <a:endParaRPr lang="en-US" altLang="zh-CN" b="1" dirty="0">
              <a:ea typeface="楷体" panose="02010609060101010101" pitchFamily="49" charset="-122"/>
            </a:endParaRPr>
          </a:p>
          <a:p>
            <a:pPr eaLnBrk="1" hangingPunct="1"/>
            <a:r>
              <a:rPr lang="zh-CN" altLang="en-US" b="1" dirty="0">
                <a:ea typeface="楷体" panose="02010609060101010101" pitchFamily="49" charset="-122"/>
              </a:rPr>
              <a:t>政治：古希腊的民主政治、罗马法</a:t>
            </a:r>
            <a:endParaRPr lang="en-US" altLang="zh-CN" b="1" dirty="0">
              <a:ea typeface="楷体" panose="02010609060101010101" pitchFamily="49" charset="-122"/>
            </a:endParaRPr>
          </a:p>
          <a:p>
            <a:pPr eaLnBrk="1" hangingPunct="1"/>
            <a:r>
              <a:rPr lang="zh-CN" altLang="en-US" b="1" dirty="0">
                <a:ea typeface="楷体" panose="02010609060101010101" pitchFamily="49" charset="-122"/>
              </a:rPr>
              <a:t>思想文化：古希腊人文主义思想</a:t>
            </a:r>
            <a:endParaRPr lang="zh-CN" altLang="en-US" b="1" dirty="0">
              <a:ea typeface="楷体" panose="02010609060101010101" pitchFamily="49" charset="-122"/>
            </a:endParaRPr>
          </a:p>
          <a:p>
            <a:pPr eaLnBrk="1" hangingPunct="1"/>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0963" name="内容占位符 2"/>
          <p:cNvSpPr>
            <a:spLocks noGrp="1"/>
          </p:cNvSpPr>
          <p:nvPr>
            <p:ph idx="1"/>
          </p:nvPr>
        </p:nvSpPr>
        <p:spPr>
          <a:xfrm>
            <a:off x="152400" y="0"/>
            <a:ext cx="8991600" cy="6629400"/>
          </a:xfrm>
        </p:spPr>
        <p:txBody>
          <a:bodyPr vert="horz" wrap="square" lIns="91440" tIns="45720" rIns="91440" bIns="45720" anchor="t"/>
          <a:p>
            <a:pPr eaLnBrk="1" hangingPunct="1"/>
            <a:r>
              <a:rPr lang="zh-CN" altLang="en-US" b="1" dirty="0">
                <a:solidFill>
                  <a:srgbClr val="FF0000"/>
                </a:solidFill>
                <a:latin typeface="Arial" panose="020B0604020202020204" pitchFamily="34" charset="0"/>
                <a:ea typeface="楷体" panose="02010609060101010101" pitchFamily="49" charset="-122"/>
              </a:rPr>
              <a:t>世界近代史</a:t>
            </a:r>
            <a:r>
              <a:rPr lang="zh-CN" altLang="en-US" b="1" dirty="0">
                <a:latin typeface="Arial" panose="020B0604020202020204" pitchFamily="34" charset="0"/>
                <a:ea typeface="楷体" panose="02010609060101010101" pitchFamily="49" charset="-122"/>
              </a:rPr>
              <a:t>：</a:t>
            </a:r>
            <a:endParaRPr lang="en-US" altLang="zh-CN" b="1" dirty="0">
              <a:latin typeface="Arial" panose="020B0604020202020204" pitchFamily="34" charset="0"/>
              <a:ea typeface="楷体" panose="02010609060101010101" pitchFamily="49" charset="-122"/>
            </a:endParaRPr>
          </a:p>
          <a:p>
            <a:pPr eaLnBrk="1" hangingPunct="1"/>
            <a:r>
              <a:rPr lang="zh-CN" altLang="en-US" b="1" dirty="0">
                <a:latin typeface="Arial" panose="020B0604020202020204" pitchFamily="34" charset="0"/>
                <a:ea typeface="楷体" panose="02010609060101010101" pitchFamily="49" charset="-122"/>
              </a:rPr>
              <a:t>政治：欧美主要国家的民主制度</a:t>
            </a:r>
            <a:endParaRPr lang="en-US" altLang="zh-CN" b="1" dirty="0">
              <a:latin typeface="Arial" panose="020B0604020202020204" pitchFamily="34" charset="0"/>
              <a:ea typeface="楷体" panose="02010609060101010101" pitchFamily="49" charset="-122"/>
            </a:endParaRPr>
          </a:p>
          <a:p>
            <a:pPr eaLnBrk="1" hangingPunct="1"/>
            <a:r>
              <a:rPr lang="zh-CN" altLang="en-US" b="1" dirty="0">
                <a:latin typeface="Arial" panose="020B0604020202020204" pitchFamily="34" charset="0"/>
                <a:ea typeface="楷体" panose="02010609060101010101" pitchFamily="49" charset="-122"/>
              </a:rPr>
              <a:t>经济：世界市场的形成过程（新航路开辟、工业革命的进程及影响）</a:t>
            </a:r>
            <a:endParaRPr lang="en-US" altLang="zh-CN" b="1" dirty="0">
              <a:latin typeface="Arial" panose="020B0604020202020204" pitchFamily="34" charset="0"/>
              <a:ea typeface="楷体" panose="02010609060101010101" pitchFamily="49" charset="-122"/>
            </a:endParaRPr>
          </a:p>
          <a:p>
            <a:pPr eaLnBrk="1" hangingPunct="1"/>
            <a:r>
              <a:rPr lang="zh-CN" altLang="en-US" b="1" dirty="0">
                <a:latin typeface="Arial" panose="020B0604020202020204" pitchFamily="34" charset="0"/>
                <a:ea typeface="楷体" panose="02010609060101010101" pitchFamily="49" charset="-122"/>
              </a:rPr>
              <a:t>思想文化：西方民主思想</a:t>
            </a:r>
            <a:r>
              <a:rPr lang="en-US" altLang="zh-CN" b="1" dirty="0">
                <a:latin typeface="Arial" panose="020B0604020202020204" pitchFamily="34" charset="0"/>
                <a:ea typeface="楷体" panose="02010609060101010101" pitchFamily="49" charset="-122"/>
              </a:rPr>
              <a:t>——</a:t>
            </a:r>
            <a:r>
              <a:rPr lang="zh-CN" altLang="en-US" b="1" dirty="0">
                <a:latin typeface="Arial" panose="020B0604020202020204" pitchFamily="34" charset="0"/>
                <a:ea typeface="楷体" panose="02010609060101010101" pitchFamily="49" charset="-122"/>
              </a:rPr>
              <a:t>文艺复兴、启蒙运动</a:t>
            </a:r>
            <a:endParaRPr lang="zh-CN" altLang="en-US" b="1" dirty="0">
              <a:latin typeface="Arial" panose="020B0604020202020204" pitchFamily="34" charset="0"/>
              <a:ea typeface="楷体" panose="02010609060101010101" pitchFamily="49" charset="-122"/>
            </a:endParaRPr>
          </a:p>
          <a:p>
            <a:pPr eaLnBrk="1" hangingPunct="1"/>
            <a:r>
              <a:rPr lang="zh-CN" altLang="en-US" b="1" dirty="0">
                <a:solidFill>
                  <a:srgbClr val="FF0000"/>
                </a:solidFill>
                <a:latin typeface="Arial" panose="020B0604020202020204" pitchFamily="34" charset="0"/>
                <a:ea typeface="楷体" panose="02010609060101010101" pitchFamily="49" charset="-122"/>
              </a:rPr>
              <a:t>中国近代史</a:t>
            </a:r>
            <a:r>
              <a:rPr lang="zh-CN" altLang="en-US" b="1" dirty="0">
                <a:latin typeface="Arial" panose="020B0604020202020204" pitchFamily="34" charset="0"/>
                <a:ea typeface="楷体" panose="02010609060101010101" pitchFamily="49" charset="-122"/>
              </a:rPr>
              <a:t>：</a:t>
            </a:r>
            <a:endParaRPr lang="en-US" altLang="zh-CN" b="1" dirty="0">
              <a:latin typeface="Arial" panose="020B0604020202020204" pitchFamily="34" charset="0"/>
              <a:ea typeface="楷体" panose="02010609060101010101" pitchFamily="49" charset="-122"/>
            </a:endParaRPr>
          </a:p>
          <a:p>
            <a:pPr eaLnBrk="1" hangingPunct="1"/>
            <a:r>
              <a:rPr lang="zh-CN" altLang="en-US" b="1" dirty="0">
                <a:latin typeface="Arial" panose="020B0604020202020204" pitchFamily="34" charset="0"/>
                <a:ea typeface="楷体" panose="02010609060101010101" pitchFamily="49" charset="-122"/>
              </a:rPr>
              <a:t>政治：列强的入侵与中国军民的抗争、先进中国人的救亡图存运动</a:t>
            </a:r>
            <a:endParaRPr lang="en-US" altLang="zh-CN" b="1" dirty="0">
              <a:latin typeface="Arial" panose="020B0604020202020204" pitchFamily="34" charset="0"/>
              <a:ea typeface="楷体" panose="02010609060101010101" pitchFamily="49" charset="-122"/>
            </a:endParaRPr>
          </a:p>
          <a:p>
            <a:pPr eaLnBrk="1" hangingPunct="1"/>
            <a:r>
              <a:rPr lang="zh-CN" altLang="en-US" b="1" dirty="0">
                <a:latin typeface="Arial" panose="020B0604020202020204" pitchFamily="34" charset="0"/>
                <a:ea typeface="楷体" panose="02010609060101010101" pitchFamily="49" charset="-122"/>
              </a:rPr>
              <a:t>经济：中国近代化的进程及影响、</a:t>
            </a:r>
            <a:endParaRPr lang="en-US" altLang="zh-CN" b="1" dirty="0">
              <a:latin typeface="Arial" panose="020B0604020202020204" pitchFamily="34" charset="0"/>
              <a:ea typeface="楷体" panose="02010609060101010101" pitchFamily="49" charset="-122"/>
            </a:endParaRPr>
          </a:p>
          <a:p>
            <a:pPr eaLnBrk="1" hangingPunct="1"/>
            <a:r>
              <a:rPr lang="zh-CN" altLang="en-US" b="1" dirty="0">
                <a:latin typeface="Arial" panose="020B0604020202020204" pitchFamily="34" charset="0"/>
                <a:ea typeface="楷体" panose="02010609060101010101" pitchFamily="49" charset="-122"/>
              </a:rPr>
              <a:t>思想文化：各阶段的主流思想、洋务运动</a:t>
            </a:r>
            <a:endParaRPr lang="en-US" altLang="zh-CN" b="1" dirty="0">
              <a:latin typeface="Arial" panose="020B0604020202020204" pitchFamily="34" charset="0"/>
              <a:ea typeface="楷体" panose="02010609060101010101" pitchFamily="49" charset="-122"/>
            </a:endParaRPr>
          </a:p>
          <a:p>
            <a:pPr eaLnBrk="1" hangingPunct="1"/>
            <a:r>
              <a:rPr lang="zh-CN" altLang="en-US" b="1" dirty="0">
                <a:latin typeface="Arial" panose="020B0604020202020204" pitchFamily="34" charset="0"/>
                <a:ea typeface="楷体" panose="02010609060101010101" pitchFamily="49" charset="-122"/>
              </a:rPr>
              <a:t>社会变迁：近代社会生活的变迁</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1987" name="内容占位符 2"/>
          <p:cNvSpPr>
            <a:spLocks noGrp="1"/>
          </p:cNvSpPr>
          <p:nvPr>
            <p:ph idx="1"/>
          </p:nvPr>
        </p:nvSpPr>
        <p:spPr/>
        <p:txBody>
          <a:bodyPr vert="horz" wrap="square" lIns="91440" tIns="45720" rIns="91440" bIns="45720" anchor="t"/>
          <a:p>
            <a:pPr eaLnBrk="1" hangingPunct="1"/>
            <a:r>
              <a:rPr lang="zh-CN" altLang="en-US" b="1" dirty="0">
                <a:solidFill>
                  <a:srgbClr val="FF0000"/>
                </a:solidFill>
                <a:latin typeface="Arial" panose="020B0604020202020204" pitchFamily="34" charset="0"/>
                <a:ea typeface="楷体" panose="02010609060101010101" pitchFamily="49" charset="-122"/>
              </a:rPr>
              <a:t>世界现代史</a:t>
            </a:r>
            <a:r>
              <a:rPr lang="zh-CN" altLang="en-US" b="1" dirty="0">
                <a:latin typeface="Arial" panose="020B0604020202020204" pitchFamily="34" charset="0"/>
                <a:ea typeface="楷体" panose="02010609060101010101" pitchFamily="49" charset="-122"/>
              </a:rPr>
              <a:t>：现代资本主义的发展变化、经济全球化和区域集团化的主要表现、苏俄政治经济的特点、现代文学艺术等。</a:t>
            </a:r>
            <a:endParaRPr lang="zh-CN" altLang="en-US" b="1" dirty="0">
              <a:latin typeface="Arial" panose="020B0604020202020204" pitchFamily="34" charset="0"/>
              <a:ea typeface="楷体" panose="02010609060101010101" pitchFamily="49" charset="-122"/>
            </a:endParaRPr>
          </a:p>
          <a:p>
            <a:pPr eaLnBrk="1" hangingPunct="1"/>
            <a:r>
              <a:rPr lang="zh-CN" altLang="en-US" b="1" dirty="0">
                <a:solidFill>
                  <a:srgbClr val="FF0000"/>
                </a:solidFill>
                <a:latin typeface="Arial" panose="020B0604020202020204" pitchFamily="34" charset="0"/>
                <a:ea typeface="楷体" panose="02010609060101010101" pitchFamily="49" charset="-122"/>
              </a:rPr>
              <a:t>中国现代史</a:t>
            </a:r>
            <a:r>
              <a:rPr lang="zh-CN" altLang="en-US" b="1" dirty="0">
                <a:latin typeface="Arial" panose="020B0604020202020204" pitchFamily="34" charset="0"/>
                <a:ea typeface="楷体" panose="02010609060101010101" pitchFamily="49" charset="-122"/>
              </a:rPr>
              <a:t>：新中国初期的经济建设成就、新时期的现代化建设成就等。</a:t>
            </a:r>
            <a:endParaRPr lang="zh-CN" altLang="en-US" b="1" dirty="0">
              <a:latin typeface="Arial" panose="020B0604020202020204" pitchFamily="34" charset="0"/>
              <a:ea typeface="楷体" panose="02010609060101010101" pitchFamily="49" charset="-122"/>
            </a:endParaRPr>
          </a:p>
          <a:p>
            <a:pPr eaLnBrk="1" hangingPunct="1"/>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内容占位符 2"/>
          <p:cNvSpPr>
            <a:spLocks noGrp="1"/>
          </p:cNvSpPr>
          <p:nvPr>
            <p:ph idx="1"/>
          </p:nvPr>
        </p:nvSpPr>
        <p:spPr>
          <a:xfrm>
            <a:off x="152400" y="609600"/>
            <a:ext cx="8991600" cy="6319838"/>
          </a:xfrm>
        </p:spPr>
        <p:txBody>
          <a:bodyPr vert="horz" wrap="square" lIns="91440" tIns="45720" rIns="91440" bIns="45720" numCol="1" anchor="t" anchorCtr="0" compatLnSpc="1"/>
          <a:lstStyle/>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（一）</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中华文明的初步形成 ——商周时期</a:t>
            </a:r>
            <a:endPar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内容精讲：宗法制、分封制、井田制、礼乐</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制</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（二）</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社会转型与文明发展——春秋战国时期</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内容精讲：集权政治、铁器牛耕、百家争鸣</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（三）</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社会进步与文明嬗变——秦汉唐宋时期</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精讲：</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集权政治的发展、儒家思想的发</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展</a:t>
            </a:r>
            <a:r>
              <a:rPr kumimoji="0" lang="zh-CN" altLang="en-US"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经</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济的发展情况。</a:t>
            </a:r>
            <a:endPar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（四）</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近代前夜的挑战与应对——明清时期</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3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内容精讲：集权政治的异化、批判思想的出现</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、新</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经济因素的萌芽</a:t>
            </a:r>
            <a:endPar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8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2667000" y="152400"/>
            <a:ext cx="3271838"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uLnTx/>
                <a:uFillTx/>
                <a:latin typeface="+mj-ea"/>
                <a:ea typeface="+mj-ea"/>
                <a:cs typeface="+mn-cs"/>
              </a:rPr>
              <a:t>教材知识体系</a:t>
            </a:r>
            <a:endParaRPr kumimoji="0" lang="zh-CN" altLang="en-US" sz="4000" b="0" i="0" u="none" strike="noStrike" kern="120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4275" name="文本框 2"/>
          <p:cNvSpPr txBox="1"/>
          <p:nvPr/>
        </p:nvSpPr>
        <p:spPr>
          <a:xfrm>
            <a:off x="0" y="1976438"/>
            <a:ext cx="9144000" cy="2436812"/>
          </a:xfrm>
          <a:prstGeom prst="rect">
            <a:avLst/>
          </a:prstGeom>
          <a:noFill/>
          <a:ln w="9525">
            <a:noFill/>
          </a:ln>
        </p:spPr>
        <p:txBody>
          <a:bodyPr lIns="76800" tIns="38400" rIns="76800" bIns="38400">
            <a:spAutoFit/>
          </a:bodyPr>
          <a:p>
            <a:pPr>
              <a:lnSpc>
                <a:spcPts val="4565"/>
              </a:lnSpc>
            </a:pPr>
            <a:r>
              <a:rPr lang="en-US" altLang="zh-CN" sz="3200" dirty="0">
                <a:latin typeface="黑体" panose="02010609060101010101" pitchFamily="49" charset="-122"/>
                <a:ea typeface="黑体" panose="02010609060101010101" pitchFamily="49" charset="-122"/>
              </a:rPr>
              <a:t>   </a:t>
            </a:r>
            <a:r>
              <a:rPr lang="en-US" altLang="zh-CN" sz="3200" dirty="0">
                <a:solidFill>
                  <a:schemeClr val="accent2"/>
                </a:solidFill>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坚持教育为社会主义现代化建设服务、为人民服务，</a:t>
            </a:r>
            <a:r>
              <a:rPr lang="zh-CN" altLang="en-US" sz="3200" dirty="0">
                <a:solidFill>
                  <a:srgbClr val="FF0000"/>
                </a:solidFill>
                <a:latin typeface="黑体" panose="02010609060101010101" pitchFamily="49" charset="-122"/>
                <a:ea typeface="黑体" panose="02010609060101010101" pitchFamily="49" charset="-122"/>
              </a:rPr>
              <a:t>把立德树人作为教育的根本任务，</a:t>
            </a:r>
            <a:r>
              <a:rPr lang="zh-CN" altLang="en-US" sz="3200" dirty="0">
                <a:latin typeface="黑体" panose="02010609060101010101" pitchFamily="49" charset="-122"/>
                <a:ea typeface="黑体" panose="02010609060101010101" pitchFamily="49" charset="-122"/>
              </a:rPr>
              <a:t>全面实施素质教育，培养德智体美全面发展的社会主义建设者和接班人，努力办好人民满意的教育。</a:t>
            </a:r>
            <a:endParaRPr lang="zh-CN" altLang="en-US" sz="3200" dirty="0">
              <a:latin typeface="黑体" panose="02010609060101010101" pitchFamily="49" charset="-122"/>
              <a:ea typeface="黑体" panose="02010609060101010101" pitchFamily="49" charset="-122"/>
            </a:endParaRPr>
          </a:p>
        </p:txBody>
      </p:sp>
      <p:sp>
        <p:nvSpPr>
          <p:cNvPr id="7172" name="TextBox 3"/>
          <p:cNvSpPr txBox="1"/>
          <p:nvPr/>
        </p:nvSpPr>
        <p:spPr>
          <a:xfrm>
            <a:off x="1981200" y="914400"/>
            <a:ext cx="4419600" cy="693738"/>
          </a:xfrm>
          <a:prstGeom prst="rect">
            <a:avLst/>
          </a:prstGeom>
          <a:noFill/>
          <a:ln w="9525">
            <a:noFill/>
          </a:ln>
        </p:spPr>
        <p:txBody>
          <a:bodyPr lIns="76800" tIns="38400" rIns="76800" bIns="38400">
            <a:spAutoFit/>
          </a:bodyPr>
          <a:p>
            <a:pPr algn="ctr"/>
            <a:r>
              <a:rPr lang="zh-CN" altLang="en-US" sz="4000" b="1" u="sng" dirty="0">
                <a:solidFill>
                  <a:srgbClr val="000099"/>
                </a:solidFill>
                <a:latin typeface="黑体" panose="02010609060101010101" pitchFamily="49" charset="-122"/>
                <a:ea typeface="黑体" panose="02010609060101010101" pitchFamily="49" charset="-122"/>
              </a:rPr>
              <a:t>教育方针与目标</a:t>
            </a:r>
            <a:endParaRPr lang="zh-CN" altLang="en-US" sz="4000" b="1" u="sng" dirty="0">
              <a:solidFill>
                <a:srgbClr val="000099"/>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75"/>
                                        </p:tgtEl>
                                        <p:attrNameLst>
                                          <p:attrName>style.visibility</p:attrName>
                                        </p:attrNameLst>
                                      </p:cBhvr>
                                      <p:to>
                                        <p:strVal val="visible"/>
                                      </p:to>
                                    </p:set>
                                    <p:anim calcmode="discrete" valueType="clr">
                                      <p:cBhvr override="childStyle">
                                        <p:cTn id="7" dur="80"/>
                                        <p:tgtEl>
                                          <p:spTgt spid="542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5"/>
                                        </p:tgtEl>
                                        <p:attrNameLst>
                                          <p:attrName>fillcolor</p:attrName>
                                        </p:attrNameLst>
                                      </p:cBhvr>
                                      <p:tavLst>
                                        <p:tav tm="0">
                                          <p:val>
                                            <p:clrVal>
                                              <a:schemeClr val="accent2"/>
                                            </p:clrVal>
                                          </p:val>
                                        </p:tav>
                                        <p:tav tm="50000">
                                          <p:val>
                                            <p:clrVal>
                                              <a:schemeClr val="hlink"/>
                                            </p:clrVal>
                                          </p:val>
                                        </p:tav>
                                      </p:tavLst>
                                    </p:anim>
                                    <p:set>
                                      <p:cBhvr>
                                        <p:cTn id="9" dur="80"/>
                                        <p:tgtEl>
                                          <p:spTgt spid="542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482600" y="4287838"/>
            <a:ext cx="8450263" cy="539750"/>
          </a:xfrm>
          <a:prstGeom prst="rect">
            <a:avLst/>
          </a:prstGeom>
          <a:noFill/>
          <a:ln w="9525">
            <a:noFill/>
          </a:ln>
        </p:spPr>
        <p:txBody>
          <a:bodyPr lIns="76800" tIns="38400" rIns="76800" bIns="38400">
            <a:spAutoFit/>
          </a:bodyPr>
          <a:p>
            <a:r>
              <a:rPr lang="en-US" altLang="zh-CN" sz="3000" dirty="0">
                <a:latin typeface="宋体" panose="02010600030101010101" pitchFamily="2" charset="-122"/>
                <a:sym typeface="+mn-ea"/>
              </a:rPr>
              <a:t>    </a:t>
            </a:r>
            <a:endParaRPr lang="en-US" altLang="zh-CN" dirty="0">
              <a:latin typeface="宋体" panose="02010600030101010101" pitchFamily="2" charset="-122"/>
            </a:endParaRPr>
          </a:p>
        </p:txBody>
      </p:sp>
      <p:sp>
        <p:nvSpPr>
          <p:cNvPr id="6" name="内容占位符 2"/>
          <p:cNvSpPr txBox="1"/>
          <p:nvPr/>
        </p:nvSpPr>
        <p:spPr bwMode="auto">
          <a:xfrm>
            <a:off x="0" y="0"/>
            <a:ext cx="9144000" cy="7643813"/>
          </a:xfrm>
          <a:prstGeom prst="rect">
            <a:avLst/>
          </a:prstGeom>
          <a:noFill/>
          <a:ln w="9525">
            <a:noFill/>
            <a:miter lim="800000"/>
          </a:ln>
        </p:spPr>
        <p:txBody>
          <a:bodyPr anchor="ctr"/>
          <a:lstStyle/>
          <a:p>
            <a:pPr marR="0" defTabSz="914400" eaLnBrk="0" hangingPunct="0">
              <a:spcBef>
                <a:spcPts val="0"/>
              </a:spcBef>
              <a:buClrTx/>
              <a:buSzTx/>
              <a:buFontTx/>
              <a:defRPr/>
            </a:pP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a:t>
            </a:r>
            <a:r>
              <a:rPr kumimoji="0" lang="zh-CN" altLang="en-US"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（五）</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现代化的艰难起步——</a:t>
            </a: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19</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世纪中期</a:t>
            </a:r>
            <a:endPar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endParaRPr>
          </a:p>
          <a:p>
            <a:pPr marR="0" defTabSz="914400" eaLnBrk="0" hangingPunct="0">
              <a:spcBef>
                <a:spcPts val="0"/>
              </a:spcBef>
              <a:buClrTx/>
              <a:buSzTx/>
              <a:buFontTx/>
              <a:defRPr/>
            </a:pPr>
            <a:r>
              <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内容精讲：两次鸦片战争的冲击、洋务运动</a:t>
            </a:r>
            <a:r>
              <a:rPr kumimoji="0" lang="zh-CN" altLang="en-US" sz="3200" kern="0" cap="none" spc="0" normalizeH="0" baseline="0" noProof="1">
                <a:effectLst>
                  <a:outerShdw blurRad="38100" dist="38100" dir="2700000" algn="tl">
                    <a:srgbClr val="C0C0C0"/>
                  </a:outerShdw>
                </a:effectLst>
                <a:latin typeface="宋体" panose="02010600030101010101" pitchFamily="2" charset="-122"/>
                <a:ea typeface="+mn-ea"/>
                <a:cs typeface="+mn-cs"/>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学习西方的思想的萌生</a:t>
            </a:r>
            <a:endPar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cs"/>
            </a:endParaRPr>
          </a:p>
          <a:p>
            <a:pPr marR="0" defTabSz="914400" eaLnBrk="0" hangingPunct="0">
              <a:spcBef>
                <a:spcPts val="0"/>
              </a:spcBef>
              <a:buClrTx/>
              <a:buSzTx/>
              <a:buFontTx/>
              <a:defRPr/>
            </a:pP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a:t>
            </a:r>
            <a:r>
              <a:rPr kumimoji="0" lang="zh-CN" altLang="en-US"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（六）</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社会的现代化转型——</a:t>
            </a: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19</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世纪末</a:t>
            </a: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20</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世纪</a:t>
            </a:r>
            <a:endPar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cs"/>
            </a:endParaRPr>
          </a:p>
          <a:p>
            <a:pPr marR="0" defTabSz="914400" eaLnBrk="0" hangingPunct="0">
              <a:spcBef>
                <a:spcPts val="0"/>
              </a:spcBef>
              <a:buClrTx/>
              <a:buSzTx/>
              <a:buFontTx/>
              <a:defRPr/>
            </a:pPr>
            <a:r>
              <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内容精讲：甲午战争、辛亥革命、民族经济的发展</a:t>
            </a:r>
            <a:r>
              <a:rPr kumimoji="0" lang="zh-CN" altLang="en-US"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新文化运动</a:t>
            </a:r>
            <a:endPar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cs"/>
            </a:endParaRPr>
          </a:p>
          <a:p>
            <a:pPr marR="0" defTabSz="914400" eaLnBrk="0" hangingPunct="0">
              <a:spcBef>
                <a:spcPts val="0"/>
              </a:spcBef>
              <a:buClrTx/>
              <a:buSzTx/>
              <a:buFontTx/>
              <a:defRPr/>
            </a:pP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a:t>
            </a:r>
            <a:r>
              <a:rPr kumimoji="0" lang="zh-CN" altLang="en-US"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（七）</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现代化发展道路</a:t>
            </a: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中国革命道路的探索</a:t>
            </a: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 </a:t>
            </a:r>
            <a:endPar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cs"/>
            </a:endParaRPr>
          </a:p>
          <a:p>
            <a:pPr marR="0" defTabSz="914400" eaLnBrk="0" hangingPunct="0">
              <a:spcBef>
                <a:spcPts val="0"/>
              </a:spcBef>
              <a:buClrTx/>
              <a:buSzTx/>
              <a:buFontTx/>
              <a:defRPr/>
            </a:pPr>
            <a:r>
              <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内容精讲：中国道路问题、中共政策的调整</a:t>
            </a:r>
            <a:r>
              <a:rPr kumimoji="0" lang="zh-CN" altLang="en-US" sz="3200" kern="0" cap="none" spc="0" normalizeH="0" baseline="0" noProof="1">
                <a:effectLst>
                  <a:outerShdw blurRad="38100" dist="38100" dir="2700000" algn="tl">
                    <a:srgbClr val="C0C0C0"/>
                  </a:outerShdw>
                </a:effectLst>
                <a:latin typeface="宋体" panose="02010600030101010101" pitchFamily="2" charset="-122"/>
                <a:ea typeface="+mn-ea"/>
                <a:cs typeface="+mn-cs"/>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国共关系 </a:t>
            </a:r>
            <a:r>
              <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 </a:t>
            </a:r>
            <a:endPar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cs"/>
            </a:endParaRPr>
          </a:p>
          <a:p>
            <a:pPr marR="0" defTabSz="914400" eaLnBrk="0" hangingPunct="0">
              <a:spcBef>
                <a:spcPts val="0"/>
              </a:spcBef>
              <a:buClrTx/>
              <a:buSzTx/>
              <a:buFontTx/>
              <a:defRPr/>
            </a:pPr>
            <a:r>
              <a:rPr kumimoji="0" lang="en-US"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a:t>
            </a:r>
            <a:r>
              <a:rPr kumimoji="0" lang="zh-CN" altLang="en-US"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（八）</a:t>
            </a:r>
            <a:r>
              <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ea"/>
                <a:sym typeface="+mn-ea"/>
              </a:rPr>
              <a:t>探索具有中国特色的社会主义道路</a:t>
            </a:r>
            <a:endParaRPr kumimoji="0" lang="zh-CN" altLang="zh-CN" sz="3200" kern="0" cap="none" spc="0" normalizeH="0" baseline="0" noProof="1">
              <a:solidFill>
                <a:srgbClr val="FF0000"/>
              </a:solidFill>
              <a:effectLst>
                <a:outerShdw blurRad="38100" dist="38100" dir="2700000" algn="tl">
                  <a:srgbClr val="C0C0C0"/>
                </a:outerShdw>
              </a:effectLst>
              <a:latin typeface="宋体" panose="02010600030101010101" pitchFamily="2" charset="-122"/>
              <a:ea typeface="+mn-ea"/>
              <a:cs typeface="+mn-cs"/>
            </a:endParaRPr>
          </a:p>
          <a:p>
            <a:pPr marR="0" defTabSz="914400" eaLnBrk="0" hangingPunct="0">
              <a:spcBef>
                <a:spcPts val="0"/>
              </a:spcBef>
              <a:buClrTx/>
              <a:buSzTx/>
              <a:buFontTx/>
              <a:defRPr/>
            </a:pPr>
            <a:r>
              <a:rPr kumimoji="0" lang="en-US"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内容精讲：新中国政治制度建立、发展历程</a:t>
            </a:r>
            <a:r>
              <a:rPr kumimoji="0" lang="zh-CN" altLang="en-US" sz="3200" kern="0" cap="none" spc="0" normalizeH="0" baseline="0" noProof="1">
                <a:effectLst>
                  <a:outerShdw blurRad="38100" dist="38100" dir="2700000" algn="tl">
                    <a:srgbClr val="C0C0C0"/>
                  </a:outerShdw>
                </a:effectLst>
                <a:latin typeface="宋体" panose="02010600030101010101" pitchFamily="2" charset="-122"/>
                <a:ea typeface="+mn-ea"/>
                <a:cs typeface="+mn-cs"/>
                <a:sym typeface="+mn-ea"/>
              </a:rPr>
              <a:t>、</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新中国</a:t>
            </a:r>
            <a:r>
              <a:rPr kumimoji="0" lang="zh-CN" altLang="en-US"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的</a:t>
            </a:r>
            <a:r>
              <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ea"/>
                <a:sym typeface="+mn-ea"/>
              </a:rPr>
              <a:t>经济发展</a:t>
            </a:r>
            <a:endParaRPr kumimoji="0" lang="zh-CN" altLang="zh-CN" sz="3200" kern="0" cap="none" spc="0" normalizeH="0" baseline="0" noProof="1">
              <a:effectLst>
                <a:outerShdw blurRad="38100" dist="38100" dir="2700000" algn="tl">
                  <a:srgbClr val="C0C0C0"/>
                </a:outerShdw>
              </a:effectLst>
              <a:latin typeface="宋体" panose="02010600030101010101" pitchFamily="2" charset="-122"/>
              <a:ea typeface="+mn-ea"/>
              <a:cs typeface="+mn-cs"/>
            </a:endParaRPr>
          </a:p>
          <a:p>
            <a:pPr marR="0" algn="ctr" defTabSz="914400" eaLnBrk="0" hangingPunct="0">
              <a:spcBef>
                <a:spcPct val="20000"/>
              </a:spcBef>
              <a:buClrTx/>
              <a:buSzTx/>
              <a:buFontTx/>
              <a:defRPr/>
            </a:pPr>
            <a:endParaRPr kumimoji="0" lang="zh-CN" altLang="en-US" sz="3200" kern="0" cap="none" spc="0" normalizeH="0" baseline="0" noProof="1">
              <a:latin typeface="宋体" panose="02010600030101010101" pitchFamily="2" charset="-122"/>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5059" name="标题 1"/>
          <p:cNvSpPr>
            <a:spLocks noGrp="1"/>
          </p:cNvSpPr>
          <p:nvPr>
            <p:ph type="title"/>
          </p:nvPr>
        </p:nvSpPr>
        <p:spPr/>
        <p:txBody>
          <a:bodyPr vert="horz" wrap="square" lIns="91440" tIns="45720" rIns="91440" bIns="45720" anchor="ctr"/>
          <a:p>
            <a:pPr eaLnBrk="1" hangingPunct="1"/>
            <a:endParaRPr lang="zh-CN" altLang="en-US" dirty="0"/>
          </a:p>
        </p:txBody>
      </p:sp>
      <p:sp>
        <p:nvSpPr>
          <p:cNvPr id="3" name="内容占位符 2"/>
          <p:cNvSpPr>
            <a:spLocks noGrp="1"/>
          </p:cNvSpPr>
          <p:nvPr>
            <p:ph idx="1"/>
          </p:nvPr>
        </p:nvSpPr>
        <p:spPr>
          <a:xfrm>
            <a:off x="80963" y="274638"/>
            <a:ext cx="9063038" cy="6605588"/>
          </a:xfrm>
        </p:spPr>
        <p:txBody>
          <a:bodyPr vert="horz" wrap="square" lIns="91440" tIns="45720" rIns="91440" bIns="45720" numCol="1" anchor="t" anchorCtr="0" compatLnSpc="1"/>
          <a:lstStyle/>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（九）</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“封闭”与“开放” —— 新中国外交历程</a:t>
            </a:r>
            <a:endPar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内容精讲：史观落实：全球史观、整体史观</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（十）“</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光荣</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的时代——古代希腊和罗马</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内容精讲：民主政治、罗马法、希腊先哲</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（十一）“</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发现</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的时代——</a:t>
            </a:r>
            <a:r>
              <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14</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16</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世纪的世界</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内容精讲：新航路的发现</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人文</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精神的复苏（文艺复兴和宗教改革）</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（十二）“</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理性</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的时代——</a:t>
            </a:r>
            <a:r>
              <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17</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18</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世纪的世界</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内容精讲：启蒙运动、资本主义政治制度的建立</a:t>
            </a:r>
            <a:endPar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8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内容占位符 2"/>
          <p:cNvSpPr>
            <a:spLocks noGrp="1"/>
          </p:cNvSpPr>
          <p:nvPr>
            <p:ph idx="1"/>
          </p:nvPr>
        </p:nvSpPr>
        <p:spPr>
          <a:xfrm>
            <a:off x="152400" y="138113"/>
            <a:ext cx="8836025" cy="710723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（十三）</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工业化的时代——</a:t>
            </a:r>
            <a:r>
              <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19</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世纪的世界</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内容精讲：两次工业革命和世界市场的形成</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、资本</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主</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义</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代议制的广泛建立、马克思主义诞生和</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巴黎公社</a:t>
            </a:r>
            <a:endPar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（十四）“</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探索发展</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的时代——</a:t>
            </a:r>
            <a:r>
              <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20</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世纪前半期</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a:t>
            </a:r>
            <a:r>
              <a:rPr kumimoji="0" lang="zh-CN" altLang="en-US"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经济危机、罗斯福新政</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en-US"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苏联的社会主义</a:t>
            </a:r>
            <a:r>
              <a:rPr kumimoji="0" lang="zh-CN" altLang="en-US"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建设</a:t>
            </a:r>
            <a:r>
              <a:rPr kumimoji="0" lang="zh-CN" altLang="en-US"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（从战时共产义政策到新经济政策）</a:t>
            </a:r>
            <a:endParaRPr kumimoji="0" lang="zh-CN" altLang="en-US"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（十五）“</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对抗</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的时代——</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冷战</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时期</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内容精讲：“冷战”、战后资本主义世界经济体系、</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资本主义</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新变化和苏联的改革、多极化趋</a:t>
            </a:r>
            <a:r>
              <a:rPr kumimoji="0" lang="zh-CN"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势</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的出现</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（十六）“</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剧变</a:t>
            </a:r>
            <a:r>
              <a:rPr kumimoji="0" lang="zh-CN" altLang="en-US"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r>
              <a:rPr kumimoji="0" lang="zh-CN"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的时代——八、九十年代以来</a:t>
            </a:r>
            <a:endParaRPr kumimoji="0" lang="en-US" altLang="zh-CN" sz="2800" b="0" i="0" u="none" strike="noStrike" kern="0" cap="none" spc="0" normalizeH="0" baseline="0" noProof="1">
              <a:ln>
                <a:noFill/>
              </a:ln>
              <a:solidFill>
                <a:srgbClr val="FF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内容精讲：两极格局的终结和多极化趋势加强</a:t>
            </a:r>
            <a:r>
              <a:rPr kumimoji="0" lang="zh-CN" altLang="en-US"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a:t>
            </a:r>
            <a:endParaRPr kumimoji="0" lang="en-US" altLang="zh-CN"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经济的</a:t>
            </a:r>
            <a:r>
              <a:rPr kumimoji="0" lang="zh-CN"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ea"/>
                <a:sym typeface="+mn-ea"/>
              </a:rPr>
              <a:t>全球化和区域集团化。</a:t>
            </a:r>
            <a:endParaRPr kumimoji="0" lang="en-US" altLang="zh-CN" sz="2800" b="0" i="0" u="none" strike="noStrike" kern="0" cap="none" spc="0" normalizeH="0" baseline="0" noProof="1">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8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47108" name="矩形 3"/>
          <p:cNvSpPr/>
          <p:nvPr/>
        </p:nvSpPr>
        <p:spPr>
          <a:xfrm>
            <a:off x="152400" y="381000"/>
            <a:ext cx="8991600" cy="923925"/>
          </a:xfrm>
          <a:prstGeom prst="rect">
            <a:avLst/>
          </a:prstGeom>
          <a:noFill/>
          <a:ln w="9525">
            <a:noFill/>
          </a:ln>
        </p:spPr>
        <p:txBody>
          <a:bodyPr>
            <a:spAutoFit/>
          </a:bodyPr>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p:txBody>
      </p:sp>
      <p:sp>
        <p:nvSpPr>
          <p:cNvPr id="54277" name="矩形 4"/>
          <p:cNvSpPr>
            <a:spLocks noChangeArrowheads="1"/>
          </p:cNvSpPr>
          <p:nvPr/>
        </p:nvSpPr>
        <p:spPr bwMode="auto">
          <a:xfrm>
            <a:off x="0" y="152400"/>
            <a:ext cx="9144000" cy="1323975"/>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mj-ea"/>
                <a:ea typeface="+mj-ea"/>
                <a:cs typeface="+mn-cs"/>
              </a:rPr>
              <a:t>4.</a:t>
            </a:r>
            <a:r>
              <a:rPr kumimoji="0" lang="zh-CN" altLang="zh-CN" sz="4000" b="1" i="0" u="none" strike="noStrike" kern="1200" cap="none" spc="0" normalizeH="0" baseline="0" noProof="0" dirty="0">
                <a:ln>
                  <a:noFill/>
                </a:ln>
                <a:solidFill>
                  <a:schemeClr val="tx1"/>
                </a:solidFill>
                <a:effectLst/>
                <a:uLnTx/>
                <a:uFillTx/>
                <a:latin typeface="+mj-ea"/>
                <a:ea typeface="+mj-ea"/>
                <a:cs typeface="+mn-cs"/>
              </a:rPr>
              <a:t>驾驭课堂，构建个性与高效</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、创新</a:t>
            </a:r>
            <a:r>
              <a:rPr kumimoji="0" lang="zh-CN" altLang="zh-CN" sz="4000" b="1" i="0" u="none" strike="noStrike" kern="1200" cap="none" spc="0" normalizeH="0" baseline="0" noProof="0" dirty="0">
                <a:ln>
                  <a:noFill/>
                </a:ln>
                <a:solidFill>
                  <a:schemeClr val="tx1"/>
                </a:solidFill>
                <a:effectLst/>
                <a:uLnTx/>
                <a:uFillTx/>
                <a:latin typeface="+mj-ea"/>
                <a:ea typeface="+mj-ea"/>
                <a:cs typeface="+mn-cs"/>
              </a:rPr>
              <a:t>课堂</a:t>
            </a:r>
            <a:endParaRPr kumimoji="0" lang="en-US" altLang="zh-CN" sz="4000" b="1" i="0" u="none" strike="noStrike" kern="1200" cap="none" spc="0" normalizeH="0" baseline="0" noProof="0" dirty="0">
              <a:ln>
                <a:noFill/>
              </a:ln>
              <a:solidFill>
                <a:schemeClr val="tx1"/>
              </a:solidFill>
              <a:effectLst/>
              <a:uLnTx/>
              <a:uFillTx/>
              <a:latin typeface="+mj-ea"/>
              <a:ea typeface="+mj-ea"/>
              <a:cs typeface="+mn-cs"/>
            </a:endParaRPr>
          </a:p>
        </p:txBody>
      </p:sp>
      <p:sp>
        <p:nvSpPr>
          <p:cNvPr id="47110" name="矩形 5"/>
          <p:cNvSpPr/>
          <p:nvPr/>
        </p:nvSpPr>
        <p:spPr>
          <a:xfrm>
            <a:off x="152400" y="1524000"/>
            <a:ext cx="8839200" cy="1754188"/>
          </a:xfrm>
          <a:prstGeom prst="rect">
            <a:avLst/>
          </a:prstGeom>
          <a:noFill/>
          <a:ln w="9525">
            <a:noFill/>
          </a:ln>
        </p:spPr>
        <p:txBody>
          <a:bodyPr>
            <a:spAutoFit/>
          </a:bodyPr>
          <a:p>
            <a:r>
              <a:rPr lang="zh-CN" altLang="en-US" sz="3600" dirty="0">
                <a:latin typeface="Arial" panose="020B0604020202020204" pitchFamily="34" charset="0"/>
              </a:rPr>
              <a:t>       教学活动是一种双向选择的过程，一节高效率的历史课堂包含三大要素：</a:t>
            </a:r>
            <a:r>
              <a:rPr lang="zh-CN" altLang="en-US" sz="3600" b="1" dirty="0">
                <a:solidFill>
                  <a:srgbClr val="FF0000"/>
                </a:solidFill>
                <a:latin typeface="Arial" panose="020B0604020202020204" pitchFamily="34" charset="0"/>
              </a:rPr>
              <a:t>学生环节</a:t>
            </a:r>
            <a:r>
              <a:rPr lang="en-US" altLang="zh-CN" sz="3600" b="1" dirty="0">
                <a:solidFill>
                  <a:srgbClr val="FF0000"/>
                </a:solidFill>
                <a:latin typeface="Arial" panose="020B0604020202020204" pitchFamily="34" charset="0"/>
              </a:rPr>
              <a:t>——</a:t>
            </a:r>
            <a:r>
              <a:rPr lang="zh-CN" altLang="en-US" sz="3600" b="1" dirty="0">
                <a:solidFill>
                  <a:srgbClr val="FF0000"/>
                </a:solidFill>
                <a:latin typeface="Arial" panose="020B0604020202020204" pitchFamily="34" charset="0"/>
              </a:rPr>
              <a:t>教师环节</a:t>
            </a:r>
            <a:r>
              <a:rPr lang="en-US" altLang="zh-CN" sz="3600" b="1" dirty="0">
                <a:solidFill>
                  <a:srgbClr val="FF0000"/>
                </a:solidFill>
                <a:latin typeface="Arial" panose="020B0604020202020204" pitchFamily="34" charset="0"/>
              </a:rPr>
              <a:t>——</a:t>
            </a:r>
            <a:r>
              <a:rPr lang="zh-CN" altLang="en-US" sz="3600" b="1" dirty="0">
                <a:solidFill>
                  <a:srgbClr val="FF0000"/>
                </a:solidFill>
                <a:latin typeface="Arial" panose="020B0604020202020204" pitchFamily="34" charset="0"/>
              </a:rPr>
              <a:t>师生关系的处理。</a:t>
            </a:r>
            <a:endParaRPr lang="en-US" altLang="zh-CN" sz="36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8131" name="矩形 3"/>
          <p:cNvSpPr/>
          <p:nvPr/>
        </p:nvSpPr>
        <p:spPr>
          <a:xfrm>
            <a:off x="0" y="1295400"/>
            <a:ext cx="9144000" cy="646113"/>
          </a:xfrm>
          <a:prstGeom prst="rect">
            <a:avLst/>
          </a:prstGeom>
          <a:noFill/>
          <a:ln w="9525">
            <a:noFill/>
          </a:ln>
        </p:spPr>
        <p:txBody>
          <a:bodyPr>
            <a:spAutoFit/>
          </a:bodyPr>
          <a:p>
            <a:br>
              <a:rPr lang="en-US" altLang="zh-CN" dirty="0">
                <a:latin typeface="Arial" panose="020B0604020202020204" pitchFamily="34" charset="0"/>
              </a:rPr>
            </a:br>
            <a:endParaRPr lang="zh-CN" altLang="en-US" dirty="0">
              <a:latin typeface="Arial" panose="020B0604020202020204" pitchFamily="34" charset="0"/>
            </a:endParaRPr>
          </a:p>
        </p:txBody>
      </p:sp>
      <p:sp>
        <p:nvSpPr>
          <p:cNvPr id="55300" name="TextBox 4"/>
          <p:cNvSpPr txBox="1">
            <a:spLocks noChangeArrowheads="1"/>
          </p:cNvSpPr>
          <p:nvPr/>
        </p:nvSpPr>
        <p:spPr bwMode="auto">
          <a:xfrm>
            <a:off x="0" y="0"/>
            <a:ext cx="9144000" cy="5940425"/>
          </a:xfrm>
          <a:prstGeom prst="rect">
            <a:avLst/>
          </a:prstGeom>
          <a:noFill/>
          <a:ln w="9525">
            <a:noFill/>
            <a:miter lim="800000"/>
          </a:ln>
        </p:spPr>
        <p:txBody>
          <a:bodyPr>
            <a:spAutoFit/>
          </a:bodyPr>
          <a:lstStyle/>
          <a:p>
            <a:pPr marR="0" algn="ctr" defTabSz="914400">
              <a:buClrTx/>
              <a:buSzTx/>
              <a:buFontTx/>
              <a:defRPr/>
            </a:pPr>
            <a:r>
              <a:rPr kumimoji="0" lang="zh-CN" altLang="en-US" sz="4000" b="1" kern="1200" cap="none" spc="0" normalizeH="0" baseline="0" noProof="0" dirty="0">
                <a:latin typeface="Arial" panose="020B0604020202020204" pitchFamily="34" charset="0"/>
                <a:ea typeface="宋体" panose="02010600030101010101" pitchFamily="2" charset="-122"/>
                <a:cs typeface="+mn-cs"/>
              </a:rPr>
              <a:t>构建高效课堂</a:t>
            </a:r>
            <a:r>
              <a:rPr kumimoji="0" lang="zh-CN" altLang="en-US" sz="4000" b="1" kern="1200" cap="none" spc="0" normalizeH="0" baseline="0" noProof="0" dirty="0">
                <a:solidFill>
                  <a:srgbClr val="FF0000"/>
                </a:solidFill>
                <a:latin typeface="Arial" panose="020B0604020202020204" pitchFamily="34" charset="0"/>
                <a:ea typeface="宋体" panose="02010600030101010101" pitchFamily="2" charset="-122"/>
                <a:cs typeface="+mn-cs"/>
              </a:rPr>
              <a:t>学生环节</a:t>
            </a:r>
            <a:r>
              <a:rPr kumimoji="0" lang="zh-CN" altLang="en-US" sz="4000" b="1" kern="1200" cap="none" spc="0" normalizeH="0" baseline="0" noProof="0" dirty="0">
                <a:latin typeface="Arial" panose="020B0604020202020204" pitchFamily="34" charset="0"/>
                <a:ea typeface="宋体" panose="02010600030101010101" pitchFamily="2" charset="-122"/>
                <a:cs typeface="+mn-cs"/>
              </a:rPr>
              <a:t>：</a:t>
            </a:r>
            <a:endParaRPr kumimoji="0" lang="en-US" altLang="zh-CN" sz="4000" b="1"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defRPr/>
            </a:pPr>
            <a:r>
              <a:rPr kumimoji="0" lang="en-US" altLang="zh-CN" sz="3200" b="1" kern="1200" cap="none" spc="0" normalizeH="0" baseline="0" noProof="0" dirty="0">
                <a:solidFill>
                  <a:srgbClr val="FF0000"/>
                </a:solidFill>
                <a:latin typeface="Arial" panose="020B0604020202020204" pitchFamily="34" charset="0"/>
                <a:ea typeface="宋体" panose="02010600030101010101" pitchFamily="2" charset="-122"/>
                <a:cs typeface="+mn-cs"/>
              </a:rPr>
              <a:t>       </a:t>
            </a:r>
            <a:r>
              <a:rPr kumimoji="0" lang="en-US" altLang="zh-CN" sz="3200" b="1" kern="1200" cap="none" spc="0" normalizeH="0" baseline="0" noProof="0" dirty="0">
                <a:solidFill>
                  <a:srgbClr val="FF0000"/>
                </a:solidFill>
                <a:latin typeface="+mn-ea"/>
                <a:ea typeface="+mn-ea"/>
                <a:cs typeface="+mn-cs"/>
              </a:rPr>
              <a:t>1.</a:t>
            </a:r>
            <a:r>
              <a:rPr kumimoji="0" lang="zh-CN" altLang="zh-CN" sz="3200" b="1" kern="1200" cap="none" spc="0" normalizeH="0" baseline="0" noProof="0" dirty="0">
                <a:solidFill>
                  <a:srgbClr val="FF0000"/>
                </a:solidFill>
                <a:latin typeface="+mn-ea"/>
                <a:ea typeface="+mn-ea"/>
                <a:cs typeface="+mn-cs"/>
              </a:rPr>
              <a:t>课前预习</a:t>
            </a:r>
            <a:r>
              <a:rPr kumimoji="0" lang="en-US" altLang="zh-CN" sz="3200" b="1" kern="1200" cap="none" spc="0" normalizeH="0" baseline="0" noProof="0" dirty="0">
                <a:latin typeface="+mn-ea"/>
                <a:ea typeface="+mn-ea"/>
                <a:cs typeface="+mn-cs"/>
              </a:rPr>
              <a:t>——</a:t>
            </a:r>
            <a:r>
              <a:rPr kumimoji="0" lang="zh-CN" altLang="en-US" sz="3200" b="1" kern="1200" cap="none" spc="0" normalizeH="0" baseline="0" noProof="0" dirty="0">
                <a:latin typeface="+mn-ea"/>
                <a:ea typeface="+mn-ea"/>
                <a:cs typeface="+mn-cs"/>
              </a:rPr>
              <a:t>通读教材，填写主干，寻找重难点，完成自我测评</a:t>
            </a:r>
            <a:br>
              <a:rPr kumimoji="0" lang="en-US" altLang="zh-CN" sz="3200" b="1" kern="1200" cap="none" spc="0" normalizeH="0" baseline="0" noProof="0" dirty="0">
                <a:latin typeface="+mn-ea"/>
                <a:ea typeface="+mn-ea"/>
                <a:cs typeface="+mn-cs"/>
              </a:rPr>
            </a:br>
            <a:r>
              <a:rPr kumimoji="0" lang="en-US" altLang="zh-CN" sz="3200" b="1" kern="1200" cap="none" spc="0" normalizeH="0" baseline="0" noProof="0" dirty="0">
                <a:latin typeface="+mn-ea"/>
                <a:ea typeface="+mn-ea"/>
                <a:cs typeface="+mn-cs"/>
              </a:rPr>
              <a:t>    </a:t>
            </a:r>
            <a:r>
              <a:rPr kumimoji="0" lang="en-US" altLang="zh-CN" sz="3200" b="1" kern="1200" cap="none" spc="0" normalizeH="0" baseline="0" noProof="0" dirty="0">
                <a:solidFill>
                  <a:srgbClr val="FF0000"/>
                </a:solidFill>
                <a:latin typeface="+mn-ea"/>
                <a:ea typeface="+mn-ea"/>
                <a:cs typeface="+mn-cs"/>
              </a:rPr>
              <a:t>2.</a:t>
            </a:r>
            <a:r>
              <a:rPr kumimoji="0" lang="zh-CN" altLang="zh-CN" sz="3200" b="1" kern="1200" cap="none" spc="0" normalizeH="0" baseline="0" noProof="0" dirty="0">
                <a:solidFill>
                  <a:srgbClr val="FF0000"/>
                </a:solidFill>
                <a:latin typeface="+mn-ea"/>
                <a:ea typeface="+mn-ea"/>
                <a:cs typeface="+mn-cs"/>
              </a:rPr>
              <a:t>课堂学习</a:t>
            </a:r>
            <a:r>
              <a:rPr kumimoji="0" lang="en-US" altLang="zh-CN" sz="3200" b="1" kern="1200" cap="none" spc="0" normalizeH="0" baseline="0" noProof="0" dirty="0">
                <a:latin typeface="+mn-ea"/>
                <a:ea typeface="+mn-ea"/>
                <a:cs typeface="+mn-cs"/>
              </a:rPr>
              <a:t>——</a:t>
            </a:r>
            <a:r>
              <a:rPr kumimoji="0" lang="zh-CN" altLang="zh-CN" sz="3200" b="1" kern="1200" cap="none" spc="0" normalizeH="0" baseline="0" noProof="0" dirty="0">
                <a:latin typeface="+mn-ea"/>
                <a:ea typeface="+mn-ea"/>
                <a:cs typeface="+mn-cs"/>
              </a:rPr>
              <a:t>分组合作、互助探究</a:t>
            </a:r>
            <a:r>
              <a:rPr kumimoji="0" lang="zh-CN" altLang="en-US" sz="3200" b="1" kern="1200" cap="none" spc="0" normalizeH="0" baseline="0" noProof="0" dirty="0">
                <a:latin typeface="+mn-ea"/>
                <a:ea typeface="+mn-ea"/>
                <a:cs typeface="+mn-cs"/>
              </a:rPr>
              <a:t>，集中精力，积极参与</a:t>
            </a:r>
            <a:endParaRPr kumimoji="0" lang="en-US" altLang="zh-CN" sz="3200" b="1" kern="1200" cap="none" spc="0" normalizeH="0" baseline="0" noProof="0" dirty="0">
              <a:latin typeface="+mn-ea"/>
              <a:ea typeface="+mn-ea"/>
              <a:cs typeface="+mn-cs"/>
            </a:endParaRPr>
          </a:p>
          <a:p>
            <a:pPr marR="0" defTabSz="914400">
              <a:buClrTx/>
              <a:buSzTx/>
              <a:buFontTx/>
              <a:defRPr/>
            </a:pPr>
            <a:r>
              <a:rPr kumimoji="0" lang="en-US" altLang="zh-CN" sz="3200" b="1" kern="1200" cap="none" spc="0" normalizeH="0" baseline="0" noProof="0" dirty="0">
                <a:latin typeface="+mn-ea"/>
                <a:ea typeface="+mn-ea"/>
                <a:cs typeface="+mn-cs"/>
              </a:rPr>
              <a:t>    </a:t>
            </a:r>
            <a:r>
              <a:rPr kumimoji="0" lang="en-US" altLang="zh-CN" sz="3200" b="1" kern="1200" cap="none" spc="0" normalizeH="0" baseline="0" noProof="0" dirty="0">
                <a:solidFill>
                  <a:srgbClr val="FF0000"/>
                </a:solidFill>
                <a:latin typeface="+mn-ea"/>
                <a:ea typeface="+mn-ea"/>
                <a:cs typeface="+mn-cs"/>
              </a:rPr>
              <a:t>3.</a:t>
            </a:r>
            <a:r>
              <a:rPr kumimoji="0" lang="zh-CN" altLang="zh-CN" sz="3200" b="1" kern="1200" cap="none" spc="0" normalizeH="0" baseline="0" noProof="0" dirty="0">
                <a:solidFill>
                  <a:srgbClr val="FF0000"/>
                </a:solidFill>
                <a:latin typeface="+mn-ea"/>
                <a:ea typeface="+mn-ea"/>
                <a:cs typeface="+mn-cs"/>
              </a:rPr>
              <a:t>课后复习</a:t>
            </a:r>
            <a:r>
              <a:rPr kumimoji="0" lang="en-US" altLang="zh-CN" sz="3200" b="1" kern="1200" cap="none" spc="0" normalizeH="0" baseline="0" noProof="0" dirty="0">
                <a:latin typeface="+mn-ea"/>
                <a:ea typeface="+mn-ea"/>
                <a:cs typeface="+mn-cs"/>
              </a:rPr>
              <a:t>——</a:t>
            </a:r>
            <a:r>
              <a:rPr kumimoji="0" lang="zh-CN" altLang="en-US" sz="3200" b="1" kern="1200" cap="none" spc="0" normalizeH="0" baseline="0" noProof="0" dirty="0">
                <a:latin typeface="+mn-ea"/>
                <a:ea typeface="+mn-ea"/>
                <a:cs typeface="+mn-cs"/>
              </a:rPr>
              <a:t>回顾教材，</a:t>
            </a:r>
            <a:r>
              <a:rPr kumimoji="0" lang="zh-CN" altLang="zh-CN" sz="3200" b="1" kern="1200" cap="none" spc="0" normalizeH="0" baseline="0" noProof="0" dirty="0">
                <a:latin typeface="+mn-ea"/>
                <a:ea typeface="+mn-ea"/>
                <a:cs typeface="+mn-cs"/>
              </a:rPr>
              <a:t>整理笔记、编写历史大事年表、构建知识网络。</a:t>
            </a:r>
            <a:endParaRPr kumimoji="0" lang="en-US" altLang="zh-CN" sz="3200" b="1" kern="1200" cap="none" spc="0" normalizeH="0" baseline="0" noProof="0" dirty="0">
              <a:latin typeface="+mn-ea"/>
              <a:ea typeface="+mn-ea"/>
              <a:cs typeface="+mn-cs"/>
            </a:endParaRPr>
          </a:p>
          <a:p>
            <a:pPr marR="0" defTabSz="914400">
              <a:buClrTx/>
              <a:buSzTx/>
              <a:buFontTx/>
              <a:defRPr/>
            </a:pPr>
            <a:r>
              <a:rPr kumimoji="0" lang="en-US" altLang="zh-CN" sz="3200" b="1" kern="1200" cap="none" spc="0" normalizeH="0" baseline="0" noProof="0" dirty="0">
                <a:latin typeface="+mn-ea"/>
                <a:ea typeface="+mn-ea"/>
                <a:cs typeface="+mn-cs"/>
              </a:rPr>
              <a:t>    </a:t>
            </a:r>
            <a:r>
              <a:rPr kumimoji="0" lang="en-US" altLang="zh-CN" sz="3200" b="1" kern="1200" cap="none" spc="0" normalizeH="0" baseline="0" noProof="0" dirty="0">
                <a:solidFill>
                  <a:srgbClr val="FF0000"/>
                </a:solidFill>
                <a:latin typeface="+mn-ea"/>
                <a:ea typeface="+mn-ea"/>
                <a:cs typeface="+mn-cs"/>
              </a:rPr>
              <a:t>4.</a:t>
            </a:r>
            <a:r>
              <a:rPr kumimoji="0" lang="zh-CN" altLang="zh-CN" sz="3200" b="1" kern="1200" cap="none" spc="0" normalizeH="0" baseline="0" noProof="0" dirty="0">
                <a:solidFill>
                  <a:srgbClr val="FF0000"/>
                </a:solidFill>
                <a:latin typeface="+mn-ea"/>
                <a:ea typeface="+mn-ea"/>
                <a:cs typeface="+mn-cs"/>
              </a:rPr>
              <a:t>巩固练习</a:t>
            </a:r>
            <a:r>
              <a:rPr kumimoji="0" lang="en-US" altLang="zh-CN" sz="3200" b="1" kern="1200" cap="none" spc="0" normalizeH="0" baseline="0" noProof="0" dirty="0">
                <a:latin typeface="+mn-ea"/>
                <a:ea typeface="+mn-ea"/>
                <a:cs typeface="+mn-cs"/>
              </a:rPr>
              <a:t>——</a:t>
            </a:r>
            <a:r>
              <a:rPr kumimoji="0" lang="zh-CN" altLang="zh-CN" sz="3200" b="1" kern="1200" cap="none" spc="0" normalizeH="0" baseline="0" noProof="0" dirty="0">
                <a:latin typeface="+mn-ea"/>
                <a:ea typeface="+mn-ea"/>
                <a:cs typeface="+mn-cs"/>
              </a:rPr>
              <a:t>利用 </a:t>
            </a:r>
            <a:r>
              <a:rPr kumimoji="0" lang="en-US" altLang="zh-CN" sz="3200" b="1" kern="1200" cap="none" spc="0" normalizeH="0" baseline="0" noProof="0" dirty="0">
                <a:latin typeface="+mn-ea"/>
                <a:ea typeface="+mn-ea"/>
                <a:cs typeface="+mn-cs"/>
              </a:rPr>
              <a:t>“</a:t>
            </a:r>
            <a:r>
              <a:rPr kumimoji="0" lang="zh-CN" altLang="zh-CN" sz="3200" b="1" kern="1200" cap="none" spc="0" normalizeH="0" baseline="0" noProof="0" dirty="0">
                <a:latin typeface="+mn-ea"/>
                <a:ea typeface="+mn-ea"/>
                <a:cs typeface="+mn-cs"/>
              </a:rPr>
              <a:t>自我测评</a:t>
            </a:r>
            <a:r>
              <a:rPr kumimoji="0" lang="en-US" altLang="zh-CN" sz="3200" b="1" kern="1200" cap="none" spc="0" normalizeH="0" baseline="0" noProof="0" dirty="0">
                <a:latin typeface="+mn-ea"/>
                <a:ea typeface="+mn-ea"/>
                <a:cs typeface="+mn-cs"/>
              </a:rPr>
              <a:t>”</a:t>
            </a:r>
            <a:r>
              <a:rPr kumimoji="0" lang="zh-CN" altLang="zh-CN" sz="3200" b="1" kern="1200" cap="none" spc="0" normalizeH="0" baseline="0" noProof="0" dirty="0">
                <a:latin typeface="+mn-ea"/>
                <a:ea typeface="+mn-ea"/>
                <a:cs typeface="+mn-cs"/>
              </a:rPr>
              <a:t>和</a:t>
            </a:r>
            <a:r>
              <a:rPr kumimoji="0" lang="en-US" altLang="zh-CN" sz="3200" b="1" kern="1200" cap="none" spc="0" normalizeH="0" baseline="0" noProof="0" dirty="0">
                <a:latin typeface="+mn-ea"/>
                <a:ea typeface="+mn-ea"/>
                <a:cs typeface="+mn-cs"/>
              </a:rPr>
              <a:t>“</a:t>
            </a:r>
            <a:r>
              <a:rPr kumimoji="0" lang="zh-CN" altLang="zh-CN" sz="3200" b="1" kern="1200" cap="none" spc="0" normalizeH="0" baseline="0" noProof="0" dirty="0">
                <a:latin typeface="+mn-ea"/>
                <a:ea typeface="+mn-ea"/>
                <a:cs typeface="+mn-cs"/>
              </a:rPr>
              <a:t>达标练习</a:t>
            </a:r>
            <a:r>
              <a:rPr kumimoji="0" lang="en-US" altLang="zh-CN" sz="3200" b="1" kern="1200" cap="none" spc="0" normalizeH="0" baseline="0" noProof="0" dirty="0">
                <a:latin typeface="+mn-ea"/>
                <a:ea typeface="+mn-ea"/>
                <a:cs typeface="+mn-cs"/>
              </a:rPr>
              <a:t>”</a:t>
            </a:r>
            <a:r>
              <a:rPr kumimoji="0" lang="zh-CN" altLang="en-US" sz="3200" b="1" kern="1200" cap="none" spc="0" normalizeH="0" baseline="0" noProof="0" dirty="0">
                <a:latin typeface="+mn-ea"/>
                <a:ea typeface="+mn-ea"/>
                <a:cs typeface="+mn-cs"/>
              </a:rPr>
              <a:t>、</a:t>
            </a:r>
            <a:r>
              <a:rPr kumimoji="0" lang="zh-CN" altLang="zh-CN" sz="3200" b="1" kern="1200" cap="none" spc="0" normalizeH="0" baseline="0" noProof="0" dirty="0">
                <a:latin typeface="+mn-ea"/>
                <a:ea typeface="+mn-ea"/>
                <a:cs typeface="+mn-cs"/>
              </a:rPr>
              <a:t>单元过关测试</a:t>
            </a:r>
            <a:r>
              <a:rPr kumimoji="0" lang="zh-CN" altLang="en-US" sz="3200" b="1" kern="1200" cap="none" spc="0" normalizeH="0" baseline="0" noProof="0" dirty="0">
                <a:latin typeface="+mn-ea"/>
                <a:ea typeface="+mn-ea"/>
                <a:cs typeface="+mn-cs"/>
              </a:rPr>
              <a:t>，形成反馈、查缺补漏</a:t>
            </a:r>
            <a:br>
              <a:rPr kumimoji="0" lang="en-US" altLang="zh-CN" sz="3200" b="1" kern="1200" cap="none" spc="0" normalizeH="0" baseline="0" noProof="0" dirty="0">
                <a:latin typeface="+mn-ea"/>
                <a:ea typeface="+mn-ea"/>
                <a:cs typeface="+mn-cs"/>
              </a:rPr>
            </a:br>
            <a:r>
              <a:rPr kumimoji="0" lang="en-US" altLang="zh-CN" sz="3200" b="1" kern="1200" cap="none" spc="0" normalizeH="0" baseline="0" noProof="0" dirty="0">
                <a:latin typeface="+mn-ea"/>
                <a:ea typeface="+mn-ea"/>
                <a:cs typeface="+mn-cs"/>
              </a:rPr>
              <a:t>    </a:t>
            </a:r>
            <a:r>
              <a:rPr kumimoji="0" lang="en-US" altLang="zh-CN" sz="3200" b="1" kern="1200" cap="none" spc="0" normalizeH="0" baseline="0" noProof="0" dirty="0">
                <a:solidFill>
                  <a:srgbClr val="FF0000"/>
                </a:solidFill>
                <a:latin typeface="+mn-ea"/>
                <a:ea typeface="+mn-ea"/>
                <a:cs typeface="+mn-cs"/>
              </a:rPr>
              <a:t>5. </a:t>
            </a:r>
            <a:r>
              <a:rPr kumimoji="0" lang="zh-CN" altLang="zh-CN" sz="3200" b="1" kern="1200" cap="none" spc="0" normalizeH="0" baseline="0" noProof="0" dirty="0">
                <a:solidFill>
                  <a:srgbClr val="FF0000"/>
                </a:solidFill>
                <a:latin typeface="+mn-ea"/>
                <a:ea typeface="+mn-ea"/>
                <a:cs typeface="+mn-cs"/>
              </a:rPr>
              <a:t>延伸探究</a:t>
            </a:r>
            <a:r>
              <a:rPr kumimoji="0" lang="en-US" altLang="zh-CN" sz="3200" b="1" kern="1200" cap="none" spc="0" normalizeH="0" baseline="0" noProof="0" dirty="0">
                <a:latin typeface="+mn-ea"/>
                <a:ea typeface="+mn-ea"/>
                <a:cs typeface="+mn-cs"/>
              </a:rPr>
              <a:t>——</a:t>
            </a:r>
            <a:r>
              <a:rPr kumimoji="0" lang="zh-CN" altLang="zh-CN" sz="3200" b="1" kern="1200" cap="none" spc="0" normalizeH="0" baseline="0" noProof="0" dirty="0">
                <a:latin typeface="+mn-ea"/>
                <a:ea typeface="+mn-ea"/>
                <a:cs typeface="+mn-cs"/>
              </a:rPr>
              <a:t>利用校本资源，开展</a:t>
            </a:r>
            <a:r>
              <a:rPr kumimoji="0" lang="zh-CN" altLang="en-US" sz="3200" b="1" kern="1200" cap="none" spc="0" normalizeH="0" baseline="0" noProof="0" dirty="0">
                <a:latin typeface="+mn-ea"/>
                <a:ea typeface="+mn-ea"/>
                <a:cs typeface="+mn-cs"/>
              </a:rPr>
              <a:t>历史学科性质的</a:t>
            </a:r>
            <a:r>
              <a:rPr kumimoji="0" lang="zh-CN" altLang="zh-CN" sz="3200" b="1" kern="1200" cap="none" spc="0" normalizeH="0" baseline="0" noProof="0" dirty="0">
                <a:latin typeface="+mn-ea"/>
                <a:ea typeface="+mn-ea"/>
                <a:cs typeface="+mn-cs"/>
              </a:rPr>
              <a:t>课外活动</a:t>
            </a:r>
            <a:br>
              <a:rPr kumimoji="0" lang="en-US" altLang="zh-CN" sz="3200" b="1" kern="1200" cap="none" spc="0" normalizeH="0" baseline="0" noProof="0" dirty="0">
                <a:latin typeface="+mn-ea"/>
                <a:ea typeface="+mn-ea"/>
                <a:cs typeface="+mn-cs"/>
              </a:rPr>
            </a:br>
            <a:endParaRPr kumimoji="0" lang="zh-CN" altLang="en-US" sz="2000" b="1" kern="1200" cap="none" spc="0" normalizeH="0" baseline="0" noProof="0" dirty="0">
              <a:latin typeface="+mn-ea"/>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56324" name="矩形 3"/>
          <p:cNvSpPr>
            <a:spLocks noChangeArrowheads="1"/>
          </p:cNvSpPr>
          <p:nvPr/>
        </p:nvSpPr>
        <p:spPr bwMode="auto">
          <a:xfrm>
            <a:off x="0" y="0"/>
            <a:ext cx="9144000" cy="6124575"/>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构建高效课堂教师环节：</a:t>
            </a:r>
            <a:r>
              <a:rPr kumimoji="0" lang="en-US" altLang="zh-CN" sz="4000" b="1" i="0" u="none" strike="noStrike" kern="1200" cap="none" spc="0" normalizeH="0" baseline="0" noProof="0" dirty="0">
                <a:ln>
                  <a:noFill/>
                </a:ln>
                <a:solidFill>
                  <a:schemeClr val="tx1"/>
                </a:solidFill>
                <a:effectLst/>
                <a:uLnTx/>
                <a:uFillTx/>
                <a:latin typeface="+mj-ea"/>
                <a:ea typeface="+mj-ea"/>
                <a:cs typeface="+mn-cs"/>
              </a:rPr>
              <a:t> </a:t>
            </a:r>
            <a:endParaRPr kumimoji="0" lang="en-US" altLang="zh-CN" sz="4000" b="1" i="0" u="none" strike="noStrike" kern="1200" cap="none" spc="0" normalizeH="0" baseline="0" noProof="0" dirty="0">
              <a:ln>
                <a:noFill/>
              </a:ln>
              <a:solidFill>
                <a:schemeClr val="tx1"/>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1.</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预设课堂</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紧扣</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课标要求、</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科学的教学方法、把握重难点</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、梳理主干</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与板书、把握细节</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、思维拓展、知新整合、自我测评等</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b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b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2.</a:t>
            </a:r>
            <a:r>
              <a:rPr kumimoji="0" lang="zh-CN"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活跃的课堂状态</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巧设情境，精心设问</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激发兴趣</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快速融入</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3.</a:t>
            </a:r>
            <a:r>
              <a:rPr kumimoji="0" lang="zh-CN"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科学的学法指导</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问题的提出、问题的分析、问题的解决、答案的呈现</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b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b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4.</a:t>
            </a:r>
            <a:r>
              <a:rPr kumimoji="0" lang="zh-CN"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适当的激励机制</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口</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头表扬</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作业批语</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课堂鼓励</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考后评价</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、课后谈心</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b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b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5.</a:t>
            </a:r>
            <a:r>
              <a:rPr kumimoji="0" lang="zh-CN"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张扬的个性和激情</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独特的表现方式、丰富的教态、深厚的情感、科学的价值观。</a:t>
            </a:r>
            <a:endPar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50180" name="矩形 3"/>
          <p:cNvSpPr/>
          <p:nvPr/>
        </p:nvSpPr>
        <p:spPr>
          <a:xfrm>
            <a:off x="228600" y="381000"/>
            <a:ext cx="8610600" cy="923925"/>
          </a:xfrm>
          <a:prstGeom prst="rect">
            <a:avLst/>
          </a:prstGeom>
          <a:noFill/>
          <a:ln w="9525">
            <a:noFill/>
          </a:ln>
        </p:spPr>
        <p:txBody>
          <a:bodyPr>
            <a:spAutoFit/>
          </a:bodyPr>
          <a:p>
            <a:br>
              <a:rPr lang="en-US" altLang="zh-CN" dirty="0">
                <a:latin typeface="Arial" panose="020B0604020202020204" pitchFamily="34" charset="0"/>
              </a:rPr>
            </a:br>
            <a:br>
              <a:rPr lang="en-US" altLang="zh-CN" dirty="0">
                <a:latin typeface="Arial" panose="020B0604020202020204" pitchFamily="34" charset="0"/>
              </a:rPr>
            </a:br>
            <a:endParaRPr lang="zh-CN" altLang="en-US" dirty="0">
              <a:latin typeface="Arial" panose="020B0604020202020204" pitchFamily="34" charset="0"/>
            </a:endParaRPr>
          </a:p>
        </p:txBody>
      </p:sp>
      <p:sp>
        <p:nvSpPr>
          <p:cNvPr id="92165" name="矩形 4"/>
          <p:cNvSpPr>
            <a:spLocks noChangeArrowheads="1"/>
          </p:cNvSpPr>
          <p:nvPr/>
        </p:nvSpPr>
        <p:spPr bwMode="auto">
          <a:xfrm>
            <a:off x="0" y="381000"/>
            <a:ext cx="8991600" cy="3508375"/>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0000"/>
                </a:solidFill>
                <a:effectLst/>
                <a:uLnTx/>
                <a:uFillTx/>
                <a:latin typeface="+mj-ea"/>
                <a:ea typeface="+mj-ea"/>
                <a:cs typeface="+mn-cs"/>
              </a:rPr>
              <a:t>构建高效课堂</a:t>
            </a:r>
            <a:r>
              <a:rPr kumimoji="0" lang="zh-CN" altLang="zh-CN" sz="4000" b="1" i="0" u="none" strike="noStrike" kern="1200" cap="none" spc="0" normalizeH="0" baseline="0" noProof="0" dirty="0">
                <a:ln>
                  <a:noFill/>
                </a:ln>
                <a:solidFill>
                  <a:srgbClr val="FF0000"/>
                </a:solidFill>
                <a:effectLst/>
                <a:uLnTx/>
                <a:uFillTx/>
                <a:latin typeface="+mj-ea"/>
                <a:ea typeface="+mj-ea"/>
                <a:cs typeface="+mn-cs"/>
              </a:rPr>
              <a:t>师生关系</a:t>
            </a:r>
            <a:r>
              <a:rPr kumimoji="0" lang="zh-CN" altLang="en-US" sz="4000" b="1" i="0" u="none" strike="noStrike" kern="1200" cap="none" spc="0" normalizeH="0" baseline="0" noProof="0" dirty="0">
                <a:ln>
                  <a:noFill/>
                </a:ln>
                <a:solidFill>
                  <a:srgbClr val="FF0000"/>
                </a:solidFill>
                <a:effectLst/>
                <a:uLnTx/>
                <a:uFillTx/>
                <a:latin typeface="+mj-ea"/>
                <a:ea typeface="+mj-ea"/>
                <a:cs typeface="+mn-cs"/>
              </a:rPr>
              <a:t>环节：</a:t>
            </a:r>
            <a:endParaRPr kumimoji="0" lang="en-US" altLang="zh-CN" sz="4000" b="1" i="0" u="none" strike="noStrike" kern="1200" cap="none" spc="0" normalizeH="0" baseline="0" noProof="0" dirty="0">
              <a:ln>
                <a:noFill/>
              </a:ln>
              <a:solidFill>
                <a:srgbClr val="FF0000"/>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a:t>
            </a:r>
            <a:r>
              <a:rPr kumimoji="0" lang="en-US" altLang="zh-CN" sz="32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3200" b="0" i="0" u="none" strike="noStrike" kern="1200" cap="none" spc="0" normalizeH="0" baseline="0" noProof="0" dirty="0">
                <a:ln>
                  <a:noFill/>
                </a:ln>
                <a:solidFill>
                  <a:schemeClr val="tx1"/>
                </a:solidFill>
                <a:effectLst/>
                <a:uLnTx/>
                <a:uFillTx/>
                <a:latin typeface="+mn-ea"/>
                <a:ea typeface="+mn-ea"/>
                <a:cs typeface="+mn-cs"/>
              </a:rPr>
              <a:t>师生</a:t>
            </a:r>
            <a:r>
              <a:rPr kumimoji="0" lang="zh-CN" altLang="zh-CN" sz="3200" b="0" i="0" u="none" strike="noStrike" kern="1200" cap="none" spc="0" normalizeH="0" baseline="0" noProof="0" dirty="0">
                <a:ln>
                  <a:noFill/>
                </a:ln>
                <a:solidFill>
                  <a:schemeClr val="tx1"/>
                </a:solidFill>
                <a:effectLst/>
                <a:uLnTx/>
                <a:uFillTx/>
                <a:latin typeface="+mn-ea"/>
                <a:ea typeface="+mn-ea"/>
                <a:cs typeface="+mn-cs"/>
              </a:rPr>
              <a:t>教学双方熟悉</a:t>
            </a:r>
            <a:r>
              <a:rPr kumimoji="0" lang="zh-CN" altLang="en-US" sz="3200" b="0" i="0" u="none" strike="noStrike" kern="1200" cap="none" spc="0" normalizeH="0" baseline="0" noProof="0" dirty="0">
                <a:ln>
                  <a:noFill/>
                </a:ln>
                <a:solidFill>
                  <a:schemeClr val="tx1"/>
                </a:solidFill>
                <a:effectLst/>
                <a:uLnTx/>
                <a:uFillTx/>
                <a:latin typeface="+mn-ea"/>
                <a:ea typeface="+mn-ea"/>
                <a:cs typeface="+mn-cs"/>
              </a:rPr>
              <a:t>教学过程</a:t>
            </a:r>
            <a:r>
              <a:rPr kumimoji="0" lang="zh-CN" altLang="zh-CN" sz="3200" b="0" i="0" u="none" strike="noStrike" kern="1200" cap="none" spc="0" normalizeH="0" baseline="0" noProof="0" dirty="0">
                <a:ln>
                  <a:noFill/>
                </a:ln>
                <a:solidFill>
                  <a:schemeClr val="tx1"/>
                </a:solidFill>
                <a:effectLst/>
                <a:uLnTx/>
                <a:uFillTx/>
                <a:latin typeface="+mn-ea"/>
                <a:ea typeface="+mn-ea"/>
                <a:cs typeface="+mn-cs"/>
              </a:rPr>
              <a:t>，准确定位，明确角色</a:t>
            </a:r>
            <a:r>
              <a:rPr kumimoji="0" lang="zh-CN" altLang="en-US" sz="3200" b="0" i="0" u="none" strike="noStrike" kern="1200" cap="none" spc="0" normalizeH="0" baseline="0" noProof="0" dirty="0">
                <a:ln>
                  <a:noFill/>
                </a:ln>
                <a:solidFill>
                  <a:schemeClr val="tx1"/>
                </a:solidFill>
                <a:effectLst/>
                <a:uLnTx/>
                <a:uFillTx/>
                <a:latin typeface="+mn-ea"/>
                <a:ea typeface="+mn-ea"/>
                <a:cs typeface="+mn-cs"/>
              </a:rPr>
              <a:t>扮演</a:t>
            </a:r>
            <a:r>
              <a:rPr kumimoji="0" lang="zh-CN" altLang="zh-CN" sz="32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3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mn-ea"/>
                <a:ea typeface="+mn-ea"/>
                <a:cs typeface="+mn-cs"/>
              </a:rPr>
              <a:t>    2.</a:t>
            </a:r>
            <a:r>
              <a:rPr kumimoji="0" lang="zh-CN" altLang="en-US" sz="3200" b="0" i="0" u="none" strike="noStrike" kern="1200" cap="none" spc="0" normalizeH="0" baseline="0" noProof="0" dirty="0">
                <a:ln>
                  <a:noFill/>
                </a:ln>
                <a:solidFill>
                  <a:schemeClr val="tx1"/>
                </a:solidFill>
                <a:effectLst/>
                <a:uLnTx/>
                <a:uFillTx/>
                <a:latin typeface="+mn-ea"/>
                <a:ea typeface="+mn-ea"/>
                <a:cs typeface="+mn-cs"/>
              </a:rPr>
              <a:t>课堂氛围活跃</a:t>
            </a:r>
            <a:r>
              <a:rPr kumimoji="0" lang="zh-CN" altLang="zh-CN" sz="3200" b="0" i="0" u="none" strike="noStrike" kern="1200" cap="none" spc="0" normalizeH="0" baseline="0" noProof="0" dirty="0">
                <a:ln>
                  <a:noFill/>
                </a:ln>
                <a:solidFill>
                  <a:schemeClr val="tx1"/>
                </a:solidFill>
                <a:effectLst/>
                <a:uLnTx/>
                <a:uFillTx/>
                <a:latin typeface="+mn-ea"/>
                <a:ea typeface="+mn-ea"/>
                <a:cs typeface="+mn-cs"/>
              </a:rPr>
              <a:t>，知识传授</a:t>
            </a:r>
            <a:r>
              <a:rPr kumimoji="0" lang="zh-CN" altLang="en-US" sz="3200" b="0" i="0" u="none" strike="noStrike" kern="1200" cap="none" spc="0" normalizeH="0" baseline="0" noProof="0" dirty="0">
                <a:ln>
                  <a:noFill/>
                </a:ln>
                <a:solidFill>
                  <a:schemeClr val="tx1"/>
                </a:solidFill>
                <a:effectLst/>
                <a:uLnTx/>
                <a:uFillTx/>
                <a:latin typeface="+mn-ea"/>
                <a:ea typeface="+mn-ea"/>
                <a:cs typeface="+mn-cs"/>
              </a:rPr>
              <a:t>与</a:t>
            </a:r>
            <a:r>
              <a:rPr kumimoji="0" lang="zh-CN" altLang="zh-CN" sz="3200" b="0" i="0" u="none" strike="noStrike" kern="1200" cap="none" spc="0" normalizeH="0" baseline="0" noProof="0" dirty="0">
                <a:ln>
                  <a:noFill/>
                </a:ln>
                <a:solidFill>
                  <a:schemeClr val="tx1"/>
                </a:solidFill>
                <a:effectLst/>
                <a:uLnTx/>
                <a:uFillTx/>
                <a:latin typeface="+mn-ea"/>
                <a:ea typeface="+mn-ea"/>
                <a:cs typeface="+mn-cs"/>
              </a:rPr>
              <a:t>情感交流</a:t>
            </a:r>
            <a:r>
              <a:rPr kumimoji="0" lang="zh-CN" altLang="en-US" sz="3200" b="0" i="0" u="none" strike="noStrike" kern="1200" cap="none" spc="0" normalizeH="0" baseline="0" noProof="0" dirty="0">
                <a:ln>
                  <a:noFill/>
                </a:ln>
                <a:solidFill>
                  <a:schemeClr val="tx1"/>
                </a:solidFill>
                <a:effectLst/>
                <a:uLnTx/>
                <a:uFillTx/>
                <a:latin typeface="+mn-ea"/>
                <a:ea typeface="+mn-ea"/>
                <a:cs typeface="+mn-cs"/>
              </a:rPr>
              <a:t>并存</a:t>
            </a:r>
            <a:endParaRPr kumimoji="0" lang="en-US" altLang="zh-CN" sz="3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mn-ea"/>
                <a:ea typeface="+mn-ea"/>
                <a:cs typeface="+mn-cs"/>
              </a:rPr>
              <a:t>    3.</a:t>
            </a:r>
            <a:r>
              <a:rPr kumimoji="0" lang="zh-CN" altLang="en-US" sz="3200" b="0" i="0" u="none" strike="noStrike" kern="1200" cap="none" spc="0" normalizeH="0" baseline="0" noProof="0" dirty="0">
                <a:ln>
                  <a:noFill/>
                </a:ln>
                <a:solidFill>
                  <a:schemeClr val="tx1"/>
                </a:solidFill>
                <a:effectLst/>
                <a:uLnTx/>
                <a:uFillTx/>
                <a:latin typeface="+mn-ea"/>
                <a:ea typeface="+mn-ea"/>
                <a:cs typeface="+mn-cs"/>
              </a:rPr>
              <a:t>教学活动双方的及时反馈与恰当激励</a:t>
            </a:r>
            <a:endParaRPr kumimoji="0" lang="en-US" altLang="zh-CN" sz="3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b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b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8371" name="矩形 3"/>
          <p:cNvSpPr>
            <a:spLocks noChangeArrowheads="1"/>
          </p:cNvSpPr>
          <p:nvPr/>
        </p:nvSpPr>
        <p:spPr bwMode="auto">
          <a:xfrm>
            <a:off x="304800" y="152400"/>
            <a:ext cx="8534400" cy="708025"/>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mj-ea"/>
                <a:ea typeface="+mj-ea"/>
                <a:cs typeface="+mn-cs"/>
              </a:rPr>
              <a:t>5.</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及时进行教学总结与教学反思</a:t>
            </a:r>
            <a:endParaRPr kumimoji="0" lang="en-US" altLang="zh-CN" sz="4000" b="1" i="0" u="none" strike="noStrike" kern="1200" cap="none" spc="0" normalizeH="0" baseline="0" noProof="0" dirty="0">
              <a:ln>
                <a:noFill/>
              </a:ln>
              <a:solidFill>
                <a:schemeClr val="tx1"/>
              </a:solidFill>
              <a:effectLst/>
              <a:uLnTx/>
              <a:uFillTx/>
              <a:latin typeface="+mj-ea"/>
              <a:ea typeface="+mj-ea"/>
              <a:cs typeface="+mn-cs"/>
            </a:endParaRPr>
          </a:p>
        </p:txBody>
      </p:sp>
      <p:sp>
        <p:nvSpPr>
          <p:cNvPr id="4" name="Rectangle 3"/>
          <p:cNvSpPr txBox="1">
            <a:spLocks noChangeArrowheads="1"/>
          </p:cNvSpPr>
          <p:nvPr/>
        </p:nvSpPr>
        <p:spPr bwMode="auto">
          <a:xfrm>
            <a:off x="1187450" y="836613"/>
            <a:ext cx="6729413" cy="2024063"/>
          </a:xfrm>
          <a:prstGeom prst="rect">
            <a:avLst/>
          </a:prstGeom>
          <a:noFill/>
          <a:ln w="9525">
            <a:noFill/>
            <a:miter lim="800000"/>
          </a:ln>
        </p:spPr>
        <p:txBody>
          <a:bodyPr anchor="ctr"/>
          <a:lstStyle/>
          <a:p>
            <a:pPr marR="0" algn="ctr" defTabSz="914400">
              <a:spcBef>
                <a:spcPct val="20000"/>
              </a:spcBef>
              <a:buClrTx/>
              <a:buSzTx/>
              <a:buFont typeface="Monotype Sorts" pitchFamily="2" charset="2"/>
              <a:defRPr/>
            </a:pPr>
            <a:r>
              <a:rPr kumimoji="0" lang="zh-CN" altLang="en-US" sz="3600" b="1" kern="0" cap="none" spc="0" normalizeH="0" baseline="0" noProof="0" dirty="0">
                <a:solidFill>
                  <a:srgbClr val="FF0000"/>
                </a:solidFill>
                <a:latin typeface="+mn-lt"/>
                <a:ea typeface="+mn-ea"/>
                <a:cs typeface="+mn-cs"/>
              </a:rPr>
              <a:t>反思性实践</a:t>
            </a:r>
            <a:endParaRPr kumimoji="0" lang="zh-CN" altLang="en-US" sz="3600" b="1" kern="0" cap="none" spc="0" normalizeH="0" baseline="0" noProof="0" dirty="0">
              <a:solidFill>
                <a:srgbClr val="FF0000"/>
              </a:solidFill>
              <a:latin typeface="+mn-lt"/>
              <a:ea typeface="+mn-ea"/>
              <a:cs typeface="+mn-cs"/>
            </a:endParaRPr>
          </a:p>
          <a:p>
            <a:pPr marR="0" algn="ctr" defTabSz="914400">
              <a:spcBef>
                <a:spcPct val="20000"/>
              </a:spcBef>
              <a:buClrTx/>
              <a:buSzTx/>
              <a:buFont typeface="Monotype Sorts" pitchFamily="2" charset="2"/>
              <a:defRPr/>
            </a:pPr>
            <a:r>
              <a:rPr kumimoji="0" lang="zh-CN" altLang="en-US" sz="3600" b="1" kern="0" cap="none" spc="0" normalizeH="0" baseline="0" noProof="0" dirty="0">
                <a:solidFill>
                  <a:srgbClr val="FF0000"/>
                </a:solidFill>
                <a:latin typeface="+mn-lt"/>
                <a:ea typeface="+mn-ea"/>
                <a:cs typeface="+mn-cs"/>
              </a:rPr>
              <a:t>是教师专业发展的最重要途径</a:t>
            </a:r>
            <a:endParaRPr kumimoji="0" lang="zh-CN" altLang="en-US" sz="3600" b="1" kern="0" cap="none" spc="0" normalizeH="0" baseline="0" noProof="0" dirty="0">
              <a:solidFill>
                <a:srgbClr val="FF0000"/>
              </a:solidFill>
              <a:latin typeface="+mn-lt"/>
              <a:ea typeface="+mn-ea"/>
              <a:cs typeface="+mn-cs"/>
            </a:endParaRPr>
          </a:p>
        </p:txBody>
      </p:sp>
      <p:sp>
        <p:nvSpPr>
          <p:cNvPr id="51205" name="Rectangle 7"/>
          <p:cNvSpPr/>
          <p:nvPr/>
        </p:nvSpPr>
        <p:spPr>
          <a:xfrm>
            <a:off x="914400" y="2819400"/>
            <a:ext cx="6921500" cy="830263"/>
          </a:xfrm>
          <a:prstGeom prst="rect">
            <a:avLst/>
          </a:prstGeom>
          <a:noFill/>
          <a:ln w="9525">
            <a:noFill/>
          </a:ln>
        </p:spPr>
        <p:txBody>
          <a:bodyPr>
            <a:spAutoFit/>
          </a:bodyPr>
          <a:p>
            <a:r>
              <a:rPr lang="zh-CN" altLang="en-US" sz="4800" dirty="0">
                <a:latin typeface="华文新魏" pitchFamily="2" charset="-122"/>
                <a:ea typeface="华文新魏" pitchFamily="2" charset="-122"/>
              </a:rPr>
              <a:t>教师成长 </a:t>
            </a:r>
            <a:r>
              <a:rPr lang="en-US" altLang="zh-CN" sz="4800" dirty="0">
                <a:latin typeface="华文新魏" pitchFamily="2" charset="-122"/>
                <a:ea typeface="华文新魏" pitchFamily="2" charset="-122"/>
              </a:rPr>
              <a:t>= </a:t>
            </a:r>
            <a:r>
              <a:rPr lang="zh-CN" altLang="en-US" sz="4800" dirty="0">
                <a:latin typeface="华文新魏" pitchFamily="2" charset="-122"/>
                <a:ea typeface="华文新魏" pitchFamily="2" charset="-122"/>
              </a:rPr>
              <a:t>实践 </a:t>
            </a:r>
            <a:r>
              <a:rPr lang="en-US" altLang="zh-CN" sz="4800" dirty="0">
                <a:latin typeface="华文新魏" pitchFamily="2" charset="-122"/>
                <a:ea typeface="华文新魏" pitchFamily="2" charset="-122"/>
              </a:rPr>
              <a:t>+ </a:t>
            </a:r>
            <a:r>
              <a:rPr lang="zh-CN" altLang="en-US" sz="4800" dirty="0">
                <a:latin typeface="华文新魏" pitchFamily="2" charset="-122"/>
                <a:ea typeface="华文新魏" pitchFamily="2" charset="-122"/>
              </a:rPr>
              <a:t>反思</a:t>
            </a:r>
            <a:endParaRPr lang="zh-CN" altLang="en-US" sz="4800" dirty="0">
              <a:latin typeface="华文新魏" pitchFamily="2" charset="-122"/>
              <a:ea typeface="华文新魏" pitchFamily="2" charset="-122"/>
            </a:endParaRPr>
          </a:p>
        </p:txBody>
      </p:sp>
      <p:sp>
        <p:nvSpPr>
          <p:cNvPr id="51206" name="Rectangle 6"/>
          <p:cNvSpPr/>
          <p:nvPr/>
        </p:nvSpPr>
        <p:spPr>
          <a:xfrm>
            <a:off x="5715000" y="3886200"/>
            <a:ext cx="3011488" cy="457200"/>
          </a:xfrm>
          <a:prstGeom prst="rect">
            <a:avLst/>
          </a:prstGeom>
          <a:noFill/>
          <a:ln w="9525">
            <a:noFill/>
          </a:ln>
        </p:spPr>
        <p:txBody>
          <a:bodyPr wrap="none">
            <a:spAutoFit/>
          </a:bodyPr>
          <a:p>
            <a:r>
              <a:rPr lang="en-US" altLang="zh-CN" dirty="0">
                <a:latin typeface="Arial" panose="020B0604020202020204" pitchFamily="34" charset="0"/>
              </a:rPr>
              <a:t>——</a:t>
            </a:r>
            <a:r>
              <a:rPr lang="zh-CN" altLang="en-US" dirty="0">
                <a:latin typeface="Arial" panose="020B0604020202020204" pitchFamily="34" charset="0"/>
              </a:rPr>
              <a:t>波斯纳， </a:t>
            </a:r>
            <a:r>
              <a:rPr lang="en-US" altLang="zh-CN" dirty="0">
                <a:latin typeface="Arial" panose="020B0604020202020204" pitchFamily="34" charset="0"/>
              </a:rPr>
              <a:t>1989</a:t>
            </a:r>
            <a:r>
              <a:rPr lang="zh-CN" altLang="en-US" dirty="0">
                <a:latin typeface="Arial" panose="020B0604020202020204" pitchFamily="34" charset="0"/>
              </a:rPr>
              <a:t>年</a:t>
            </a:r>
            <a:endParaRPr lang="zh-CN" altLang="en-US" dirty="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2227" name="内容占位符 1"/>
          <p:cNvSpPr>
            <a:spLocks noGrp="1"/>
          </p:cNvSpPr>
          <p:nvPr>
            <p:ph idx="1"/>
          </p:nvPr>
        </p:nvSpPr>
        <p:spPr/>
        <p:txBody>
          <a:bodyPr vert="horz" wrap="square" lIns="91440" tIns="45720" rIns="91440" bIns="45720" anchor="t"/>
          <a:p>
            <a:pPr eaLnBrk="1" hangingPunct="1"/>
            <a:r>
              <a:rPr lang="zh-CN" altLang="en-US" dirty="0">
                <a:solidFill>
                  <a:srgbClr val="FF0000"/>
                </a:solidFill>
              </a:rPr>
              <a:t>为</a:t>
            </a:r>
            <a:r>
              <a:rPr lang="zh-CN" altLang="en-US" b="1" dirty="0">
                <a:solidFill>
                  <a:srgbClr val="FF0000"/>
                </a:solidFill>
              </a:rPr>
              <a:t>什么教？</a:t>
            </a:r>
            <a:endParaRPr lang="en-US" altLang="zh-CN" b="1" dirty="0">
              <a:solidFill>
                <a:srgbClr val="FF0000"/>
              </a:solidFill>
            </a:endParaRPr>
          </a:p>
          <a:p>
            <a:pPr eaLnBrk="1" hangingPunct="1"/>
            <a:r>
              <a:rPr lang="zh-CN" altLang="en-US" b="1" dirty="0">
                <a:solidFill>
                  <a:srgbClr val="FF0000"/>
                </a:solidFill>
              </a:rPr>
              <a:t>教什么？</a:t>
            </a:r>
            <a:endParaRPr lang="en-US" altLang="zh-CN" b="1" dirty="0">
              <a:solidFill>
                <a:srgbClr val="FF0000"/>
              </a:solidFill>
            </a:endParaRPr>
          </a:p>
          <a:p>
            <a:pPr eaLnBrk="1" hangingPunct="1"/>
            <a:r>
              <a:rPr lang="zh-CN" altLang="en-US" b="1" dirty="0">
                <a:solidFill>
                  <a:srgbClr val="FF0000"/>
                </a:solidFill>
              </a:rPr>
              <a:t>如何教更有效？</a:t>
            </a:r>
            <a:endParaRPr lang="en-US" altLang="zh-CN" b="1" dirty="0">
              <a:solidFill>
                <a:srgbClr val="FF0000"/>
              </a:solidFill>
            </a:endParaRPr>
          </a:p>
          <a:p>
            <a:pPr eaLnBrk="1" hangingPunct="1"/>
            <a:r>
              <a:rPr lang="zh-CN" altLang="en-US" b="1" dirty="0">
                <a:solidFill>
                  <a:srgbClr val="FF0000"/>
                </a:solidFill>
              </a:rPr>
              <a:t>如何学更有效？</a:t>
            </a:r>
            <a:endParaRPr lang="en-US" altLang="zh-CN" b="1" dirty="0">
              <a:solidFill>
                <a:srgbClr val="FF0000"/>
              </a:solidFill>
            </a:endParaRPr>
          </a:p>
          <a:p>
            <a:pPr eaLnBrk="1" hangingPunct="1"/>
            <a:r>
              <a:rPr lang="zh-CN" altLang="en-US" b="1" dirty="0">
                <a:solidFill>
                  <a:srgbClr val="FF0000"/>
                </a:solidFill>
              </a:rPr>
              <a:t>如何评更科学？</a:t>
            </a:r>
            <a:endParaRPr lang="en-US" altLang="zh-CN" b="1" dirty="0">
              <a:solidFill>
                <a:srgbClr val="FF0000"/>
              </a:solidFill>
            </a:endParaRPr>
          </a:p>
          <a:p>
            <a:pPr eaLnBrk="1" hangingPunct="1"/>
            <a:endParaRPr lang="zh-CN" altLang="en-US" dirty="0"/>
          </a:p>
        </p:txBody>
      </p:sp>
      <p:sp>
        <p:nvSpPr>
          <p:cNvPr id="52228" name="标题 2"/>
          <p:cNvSpPr>
            <a:spLocks noGrp="1"/>
          </p:cNvSpPr>
          <p:nvPr>
            <p:ph type="title"/>
          </p:nvPr>
        </p:nvSpPr>
        <p:spPr/>
        <p:txBody>
          <a:bodyPr vert="horz" wrap="square" lIns="91440" tIns="45720" rIns="91440" bIns="45720" anchor="ctr"/>
          <a:p>
            <a:pPr eaLnBrk="1" hangingPunct="1"/>
            <a:r>
              <a:rPr lang="en-US" altLang="zh-CN" dirty="0"/>
              <a:t>3</a:t>
            </a:r>
            <a:r>
              <a:rPr lang="zh-CN" altLang="en-US" dirty="0"/>
              <a:t>、反思</a:t>
            </a:r>
            <a:endParaRPr lang="zh-CN" alt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95236" name="矩形 3"/>
          <p:cNvSpPr>
            <a:spLocks noChangeArrowheads="1"/>
          </p:cNvSpPr>
          <p:nvPr/>
        </p:nvSpPr>
        <p:spPr bwMode="auto">
          <a:xfrm>
            <a:off x="0" y="381000"/>
            <a:ext cx="9144000" cy="1570038"/>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chemeClr val="tx1"/>
                </a:solidFill>
                <a:effectLst/>
                <a:uLnTx/>
                <a:uFillTx/>
                <a:latin typeface="+mj-ea"/>
                <a:ea typeface="+mj-ea"/>
                <a:cs typeface="+mn-cs"/>
              </a:rPr>
              <a:t>高中历史青年教师成长路径之三：</a:t>
            </a:r>
            <a:endParaRPr kumimoji="0" lang="en-US" altLang="zh-CN" sz="4800" b="1" i="0" u="none" strike="noStrike" kern="1200" cap="none" spc="0" normalizeH="0" baseline="0" noProof="0" dirty="0">
              <a:ln>
                <a:noFill/>
              </a:ln>
              <a:solidFill>
                <a:schemeClr val="tx1"/>
              </a:solidFill>
              <a:effectLst/>
              <a:uLnTx/>
              <a:uFillTx/>
              <a:latin typeface="+mj-ea"/>
              <a:ea typeface="+mj-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chemeClr val="tx1"/>
                </a:solidFill>
                <a:effectLst/>
                <a:uLnTx/>
                <a:uFillTx/>
                <a:latin typeface="+mj-ea"/>
                <a:ea typeface="+mj-ea"/>
                <a:cs typeface="+mn-cs"/>
              </a:rPr>
              <a:t>提升</a:t>
            </a:r>
            <a:r>
              <a:rPr kumimoji="0" lang="zh-CN" altLang="zh-CN" sz="4800" b="1" i="0" u="none" strike="noStrike" kern="1200" cap="none" spc="0" normalizeH="0" baseline="0" noProof="0" dirty="0">
                <a:ln>
                  <a:noFill/>
                </a:ln>
                <a:solidFill>
                  <a:schemeClr val="tx1"/>
                </a:solidFill>
                <a:effectLst/>
                <a:uLnTx/>
                <a:uFillTx/>
                <a:latin typeface="+mj-ea"/>
                <a:ea typeface="+mj-ea"/>
                <a:cs typeface="+mn-cs"/>
              </a:rPr>
              <a:t>技能</a:t>
            </a:r>
            <a:r>
              <a:rPr kumimoji="0" lang="zh-CN" altLang="en-US" sz="4800" b="1" i="0" u="none" strike="noStrike" kern="1200" cap="none" spc="0" normalizeH="0" baseline="0" noProof="0" dirty="0">
                <a:ln>
                  <a:noFill/>
                </a:ln>
                <a:solidFill>
                  <a:schemeClr val="tx1"/>
                </a:solidFill>
                <a:effectLst/>
                <a:uLnTx/>
                <a:uFillTx/>
                <a:latin typeface="+mj-ea"/>
                <a:ea typeface="+mj-ea"/>
                <a:cs typeface="+mn-cs"/>
              </a:rPr>
              <a:t>与素养</a:t>
            </a:r>
            <a:endParaRPr kumimoji="0" lang="zh-CN" altLang="zh-CN" sz="4800" b="1" i="0" u="none" strike="noStrike" kern="1200" cap="none" spc="0" normalizeH="0" baseline="0" noProof="0" dirty="0">
              <a:ln>
                <a:noFill/>
              </a:ln>
              <a:solidFill>
                <a:schemeClr val="tx1"/>
              </a:solidFill>
              <a:effectLst/>
              <a:uLnTx/>
              <a:uFillTx/>
              <a:latin typeface="+mj-ea"/>
              <a:ea typeface="+mj-ea"/>
              <a:cs typeface="+mn-cs"/>
            </a:endParaRPr>
          </a:p>
        </p:txBody>
      </p:sp>
      <p:sp>
        <p:nvSpPr>
          <p:cNvPr id="5" name="矩形 4"/>
          <p:cNvSpPr/>
          <p:nvPr/>
        </p:nvSpPr>
        <p:spPr>
          <a:xfrm>
            <a:off x="0" y="1905000"/>
            <a:ext cx="8763000" cy="877093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r>
              <a:rPr kumimoji="0" lang="en-US" altLang="zh-CN" sz="3200" b="1" i="0" u="none" strike="noStrike" kern="1200" cap="none" spc="0" normalizeH="0" baseline="0" noProof="0" dirty="0">
                <a:ln>
                  <a:noFill/>
                </a:ln>
                <a:solidFill>
                  <a:srgbClr val="FF0000"/>
                </a:solidFill>
                <a:effectLst/>
                <a:uLnTx/>
                <a:uFillTx/>
                <a:latin typeface="+mn-ea"/>
                <a:ea typeface="+mn-ea"/>
                <a:cs typeface="+mn-cs"/>
              </a:rPr>
              <a:t>1.</a:t>
            </a:r>
            <a:r>
              <a:rPr kumimoji="0" lang="zh-CN" altLang="zh-CN" sz="3200" b="1" i="0" u="none" strike="noStrike" kern="1200" cap="none" spc="0" normalizeH="0" baseline="0" noProof="0" dirty="0">
                <a:ln>
                  <a:noFill/>
                </a:ln>
                <a:solidFill>
                  <a:srgbClr val="FF0000"/>
                </a:solidFill>
                <a:effectLst/>
                <a:uLnTx/>
                <a:uFillTx/>
                <a:latin typeface="+mn-ea"/>
                <a:ea typeface="+mn-ea"/>
                <a:cs typeface="+mn-cs"/>
              </a:rPr>
              <a:t>精研高考题型</a:t>
            </a:r>
            <a:r>
              <a:rPr kumimoji="0" lang="zh-CN" altLang="zh-CN" sz="3200" b="1" i="0" u="none" strike="noStrike" kern="1200" cap="none" spc="0" normalizeH="0" baseline="0" noProof="0" dirty="0">
                <a:ln>
                  <a:noFill/>
                </a:ln>
                <a:solidFill>
                  <a:schemeClr val="tx1"/>
                </a:solidFill>
                <a:effectLst/>
                <a:uLnTx/>
                <a:uFillTx/>
                <a:latin typeface="+mn-ea"/>
                <a:ea typeface="+mn-ea"/>
                <a:cs typeface="+mn-cs"/>
              </a:rPr>
              <a:t>，了解命题者的史学研究动态。</a:t>
            </a: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32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r>
              <a:rPr kumimoji="0" lang="en-US" altLang="zh-CN" sz="3200" b="1" i="0" u="none" strike="noStrike" kern="1200" cap="none" spc="0" normalizeH="0" baseline="0" noProof="0" dirty="0">
                <a:ln>
                  <a:noFill/>
                </a:ln>
                <a:solidFill>
                  <a:srgbClr val="FF0000"/>
                </a:solidFill>
                <a:effectLst/>
                <a:uLnTx/>
                <a:uFillTx/>
                <a:latin typeface="+mn-ea"/>
                <a:ea typeface="+mn-ea"/>
                <a:cs typeface="+mn-cs"/>
              </a:rPr>
              <a:t>2.</a:t>
            </a:r>
            <a:r>
              <a:rPr kumimoji="0" lang="zh-CN" altLang="zh-CN" sz="3200" b="1" i="0" u="none" strike="noStrike" kern="1200" cap="none" spc="0" normalizeH="0" baseline="0" noProof="0" dirty="0">
                <a:ln>
                  <a:noFill/>
                </a:ln>
                <a:solidFill>
                  <a:srgbClr val="FF0000"/>
                </a:solidFill>
                <a:effectLst/>
                <a:uLnTx/>
                <a:uFillTx/>
                <a:latin typeface="+mn-ea"/>
                <a:ea typeface="+mn-ea"/>
                <a:cs typeface="+mn-cs"/>
              </a:rPr>
              <a:t>扩大阅读量</a:t>
            </a:r>
            <a:r>
              <a:rPr kumimoji="0" lang="zh-CN" altLang="zh-CN" sz="3200" b="1" i="0" u="none" strike="noStrike" kern="1200" cap="none" spc="0" normalizeH="0" baseline="0" noProof="0" dirty="0">
                <a:ln>
                  <a:noFill/>
                </a:ln>
                <a:solidFill>
                  <a:schemeClr val="tx1"/>
                </a:solidFill>
                <a:effectLst/>
                <a:uLnTx/>
                <a:uFillTx/>
                <a:latin typeface="+mn-ea"/>
                <a:ea typeface="+mn-ea"/>
                <a:cs typeface="+mn-cs"/>
              </a:rPr>
              <a:t>，提升教师专业知识水平。</a:t>
            </a:r>
            <a:endParaRPr kumimoji="0" lang="en-US" altLang="zh-CN" sz="32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r>
              <a:rPr kumimoji="0" lang="en-US" altLang="zh-CN" sz="3200" b="1" i="0" u="none" strike="noStrike" kern="1200" cap="none" spc="0" normalizeH="0" baseline="0" noProof="0" dirty="0">
                <a:ln>
                  <a:noFill/>
                </a:ln>
                <a:solidFill>
                  <a:srgbClr val="FF0000"/>
                </a:solidFill>
                <a:effectLst/>
                <a:uLnTx/>
                <a:uFillTx/>
                <a:latin typeface="+mn-ea"/>
                <a:ea typeface="+mn-ea"/>
                <a:cs typeface="+mn-cs"/>
              </a:rPr>
              <a:t>3.</a:t>
            </a:r>
            <a:r>
              <a:rPr kumimoji="0" lang="zh-CN" altLang="zh-CN" sz="3200" b="1" i="0" u="none" strike="noStrike" kern="1200" cap="none" spc="0" normalizeH="0" baseline="0" noProof="0" dirty="0">
                <a:ln>
                  <a:noFill/>
                </a:ln>
                <a:solidFill>
                  <a:srgbClr val="FF0000"/>
                </a:solidFill>
                <a:effectLst/>
                <a:uLnTx/>
                <a:uFillTx/>
                <a:latin typeface="+mn-ea"/>
                <a:ea typeface="+mn-ea"/>
                <a:cs typeface="+mn-cs"/>
              </a:rPr>
              <a:t>钻研核心素养</a:t>
            </a:r>
            <a:r>
              <a:rPr kumimoji="0" lang="zh-CN" altLang="zh-CN" sz="3200" b="1" i="0" u="none" strike="noStrike" kern="1200" cap="none" spc="0" normalizeH="0" baseline="0" noProof="0" dirty="0">
                <a:ln>
                  <a:noFill/>
                </a:ln>
                <a:solidFill>
                  <a:schemeClr val="tx1"/>
                </a:solidFill>
                <a:effectLst/>
                <a:uLnTx/>
                <a:uFillTx/>
                <a:latin typeface="+mn-ea"/>
                <a:ea typeface="+mn-ea"/>
                <a:cs typeface="+mn-cs"/>
              </a:rPr>
              <a:t>，探索核心素养落实问题。</a:t>
            </a: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32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r>
              <a:rPr kumimoji="0" lang="en-US" altLang="zh-CN" sz="32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rPr>
              <a:t>4.</a:t>
            </a:r>
            <a:r>
              <a:rPr kumimoji="0" lang="zh-CN" altLang="en-US" sz="3200" b="1" i="0" u="none" strike="noStrike" kern="1200" cap="none" spc="0" normalizeH="0" baseline="0" noProof="0" dirty="0">
                <a:ln>
                  <a:noFill/>
                </a:ln>
                <a:solidFill>
                  <a:srgbClr val="FF0000"/>
                </a:solidFill>
                <a:effectLst/>
                <a:uLnTx/>
                <a:uFillTx/>
                <a:latin typeface="+mn-ea"/>
                <a:ea typeface="宋体" panose="02010600030101010101" pitchFamily="2" charset="-122"/>
                <a:cs typeface="+mn-cs"/>
              </a:rPr>
              <a:t>积极参加考试、竞赛与教学教研培训</a:t>
            </a:r>
            <a:r>
              <a:rPr kumimoji="0" lang="zh-CN" altLang="en-US" sz="32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，迅速提升实力。</a:t>
            </a:r>
            <a:endParaRPr kumimoji="0" lang="en-US" altLang="zh-CN" sz="32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r>
              <a:rPr kumimoji="0" lang="en-US" altLang="zh-CN" sz="3200" b="1" i="0" u="none" strike="noStrike" kern="1200" cap="none" spc="0" normalizeH="0" baseline="0" noProof="0" dirty="0">
                <a:ln>
                  <a:noFill/>
                </a:ln>
                <a:solidFill>
                  <a:srgbClr val="FF0000"/>
                </a:solidFill>
                <a:effectLst/>
                <a:uLnTx/>
                <a:uFillTx/>
                <a:latin typeface="+mn-ea"/>
                <a:ea typeface="+mn-ea"/>
                <a:cs typeface="+mn-cs"/>
              </a:rPr>
              <a:t>5.</a:t>
            </a:r>
            <a:r>
              <a:rPr kumimoji="0" lang="zh-CN" altLang="zh-CN" sz="3200" b="1" i="0" u="none" strike="noStrike" kern="1200" cap="none" spc="0" normalizeH="0" baseline="0" noProof="0" dirty="0">
                <a:ln>
                  <a:noFill/>
                </a:ln>
                <a:solidFill>
                  <a:srgbClr val="FF0000"/>
                </a:solidFill>
                <a:effectLst/>
                <a:uLnTx/>
                <a:uFillTx/>
                <a:latin typeface="+mn-ea"/>
                <a:ea typeface="+mn-ea"/>
                <a:cs typeface="+mn-cs"/>
              </a:rPr>
              <a:t>读书、科研与实践</a:t>
            </a:r>
            <a:r>
              <a:rPr kumimoji="0" lang="zh-CN" altLang="zh-CN" sz="3200" b="1" i="0" u="none" strike="noStrike" kern="1200" cap="none" spc="0" normalizeH="0" baseline="0" noProof="0" dirty="0">
                <a:ln>
                  <a:noFill/>
                </a:ln>
                <a:solidFill>
                  <a:schemeClr val="tx1"/>
                </a:solidFill>
                <a:effectLst/>
                <a:uLnTx/>
                <a:uFillTx/>
                <a:latin typeface="+mn-ea"/>
                <a:ea typeface="+mn-ea"/>
                <a:cs typeface="+mn-cs"/>
              </a:rPr>
              <a:t>三项任务有机结合</a:t>
            </a:r>
            <a:r>
              <a:rPr kumimoji="0" lang="zh-CN" altLang="en-US" sz="3200" b="1"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32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32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200" b="1" i="0" u="none" strike="noStrike" kern="1200" cap="none" spc="0" normalizeH="0" baseline="0" noProof="0" dirty="0">
              <a:ln>
                <a:noFill/>
              </a:ln>
              <a:solidFill>
                <a:schemeClr val="tx1"/>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Text Box 5"/>
          <p:cNvSpPr txBox="1">
            <a:spLocks noChangeArrowheads="1"/>
          </p:cNvSpPr>
          <p:nvPr/>
        </p:nvSpPr>
        <p:spPr bwMode="auto">
          <a:xfrm>
            <a:off x="457200" y="2057400"/>
            <a:ext cx="952838" cy="3418501"/>
          </a:xfrm>
          <a:prstGeom prst="rect">
            <a:avLst/>
          </a:prstGeom>
          <a:solidFill>
            <a:srgbClr val="00A78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spAutoFit/>
          </a:bodyPr>
          <a:lstStyle/>
          <a:p>
            <a:pPr marR="0" algn="ctr" defTabSz="914400">
              <a:lnSpc>
                <a:spcPct val="150000"/>
              </a:lnSpc>
              <a:spcBef>
                <a:spcPct val="50000"/>
              </a:spcBef>
              <a:buClrTx/>
              <a:buSzTx/>
              <a:buFontTx/>
              <a:defRPr/>
            </a:pPr>
            <a:r>
              <a:rPr kumimoji="0" lang="zh-CN" altLang="en-US" sz="3600" b="1" kern="1200" cap="none" spc="0" normalizeH="0" baseline="0" noProof="0" dirty="0">
                <a:latin typeface="Arial" panose="020B0604020202020204" pitchFamily="34" charset="0"/>
                <a:ea typeface="宋体" panose="02010600030101010101" pitchFamily="2" charset="-122"/>
                <a:cs typeface="+mn-cs"/>
                <a:sym typeface="+mn-lt"/>
              </a:rPr>
              <a:t>多重挑战</a:t>
            </a:r>
            <a:endParaRPr kumimoji="0" lang="zh-CN" altLang="en-US" sz="3600" b="1" kern="1200" cap="none" spc="0" normalizeH="0" baseline="0" noProof="0" dirty="0">
              <a:latin typeface="Arial" panose="020B0604020202020204" pitchFamily="34" charset="0"/>
              <a:ea typeface="宋体" panose="02010600030101010101" pitchFamily="2" charset="-122"/>
              <a:cs typeface="+mn-cs"/>
              <a:sym typeface="+mn-lt"/>
            </a:endParaRPr>
          </a:p>
        </p:txBody>
      </p:sp>
      <p:sp>
        <p:nvSpPr>
          <p:cNvPr id="6" name="Text Box 7"/>
          <p:cNvSpPr txBox="1"/>
          <p:nvPr/>
        </p:nvSpPr>
        <p:spPr>
          <a:xfrm>
            <a:off x="2462213" y="2178050"/>
            <a:ext cx="6300787" cy="649288"/>
          </a:xfrm>
          <a:prstGeom prst="rect">
            <a:avLst/>
          </a:prstGeom>
          <a:noFill/>
          <a:ln w="9525">
            <a:noFill/>
          </a:ln>
        </p:spPr>
        <p:txBody>
          <a:bodyPr lIns="90000" tIns="46800" rIns="90000" bIns="46800">
            <a:spAutoFit/>
          </a:bodyPr>
          <a:p>
            <a:pPr>
              <a:spcBef>
                <a:spcPct val="50000"/>
              </a:spcBef>
            </a:pPr>
            <a:r>
              <a:rPr lang="zh-CN" altLang="en-US" sz="3600" b="1" dirty="0">
                <a:solidFill>
                  <a:srgbClr val="990000"/>
                </a:solidFill>
                <a:latin typeface="Arial" panose="020B0604020202020204" pitchFamily="34" charset="0"/>
                <a:sym typeface="+mn-lt"/>
              </a:rPr>
              <a:t>当前：</a:t>
            </a:r>
            <a:r>
              <a:rPr lang="zh-CN" altLang="en-US" sz="3600" b="1" dirty="0">
                <a:solidFill>
                  <a:srgbClr val="000066"/>
                </a:solidFill>
                <a:latin typeface="Arial" panose="020B0604020202020204" pitchFamily="34" charset="0"/>
                <a:sym typeface="+mn-lt"/>
              </a:rPr>
              <a:t>如何培育出高分考生？</a:t>
            </a:r>
            <a:endParaRPr lang="zh-CN" altLang="en-US" sz="3600" b="1" dirty="0">
              <a:solidFill>
                <a:srgbClr val="000066"/>
              </a:solidFill>
              <a:latin typeface="Arial" panose="020B0604020202020204" pitchFamily="34" charset="0"/>
              <a:sym typeface="+mn-lt"/>
            </a:endParaRPr>
          </a:p>
        </p:txBody>
      </p:sp>
      <p:sp>
        <p:nvSpPr>
          <p:cNvPr id="14342" name="Text Box 8"/>
          <p:cNvSpPr txBox="1"/>
          <p:nvPr/>
        </p:nvSpPr>
        <p:spPr>
          <a:xfrm>
            <a:off x="2446338" y="2971800"/>
            <a:ext cx="6697662" cy="649288"/>
          </a:xfrm>
          <a:prstGeom prst="rect">
            <a:avLst/>
          </a:prstGeom>
          <a:noFill/>
          <a:ln w="9525">
            <a:noFill/>
          </a:ln>
        </p:spPr>
        <p:txBody>
          <a:bodyPr lIns="90000" tIns="46800" rIns="90000" bIns="46800">
            <a:spAutoFit/>
          </a:bodyPr>
          <a:p>
            <a:pPr>
              <a:spcBef>
                <a:spcPct val="20000"/>
              </a:spcBef>
            </a:pPr>
            <a:r>
              <a:rPr lang="zh-CN" altLang="en-US" sz="3600" b="1" dirty="0">
                <a:solidFill>
                  <a:srgbClr val="990000"/>
                </a:solidFill>
                <a:latin typeface="Arial" panose="020B0604020202020204" pitchFamily="34" charset="0"/>
                <a:sym typeface="+mn-lt"/>
              </a:rPr>
              <a:t>即将：</a:t>
            </a:r>
            <a:r>
              <a:rPr lang="zh-CN" altLang="en-US" sz="3600" b="1" dirty="0">
                <a:solidFill>
                  <a:srgbClr val="000066"/>
                </a:solidFill>
                <a:latin typeface="Arial" panose="020B0604020202020204" pitchFamily="34" charset="0"/>
                <a:sym typeface="+mn-lt"/>
              </a:rPr>
              <a:t>新一轮课程改革开展教学</a:t>
            </a:r>
            <a:endParaRPr lang="zh-CN" altLang="en-US" sz="3600" b="1" dirty="0">
              <a:solidFill>
                <a:srgbClr val="000066"/>
              </a:solidFill>
              <a:latin typeface="Arial" panose="020B0604020202020204" pitchFamily="34" charset="0"/>
              <a:sym typeface="+mn-lt"/>
            </a:endParaRPr>
          </a:p>
        </p:txBody>
      </p:sp>
      <p:sp>
        <p:nvSpPr>
          <p:cNvPr id="8" name="Text Box 9"/>
          <p:cNvSpPr txBox="1"/>
          <p:nvPr/>
        </p:nvSpPr>
        <p:spPr>
          <a:xfrm>
            <a:off x="2462213" y="3886200"/>
            <a:ext cx="6681787" cy="1325563"/>
          </a:xfrm>
          <a:prstGeom prst="rect">
            <a:avLst/>
          </a:prstGeom>
          <a:noFill/>
          <a:ln w="9525">
            <a:noFill/>
          </a:ln>
        </p:spPr>
        <p:txBody>
          <a:bodyPr lIns="90000" tIns="46800" rIns="90000" bIns="46800">
            <a:spAutoFit/>
          </a:bodyPr>
          <a:p>
            <a:pPr>
              <a:spcBef>
                <a:spcPct val="20000"/>
              </a:spcBef>
            </a:pPr>
            <a:r>
              <a:rPr lang="zh-CN" altLang="en-US" sz="4000" b="1" dirty="0">
                <a:solidFill>
                  <a:srgbClr val="990000"/>
                </a:solidFill>
                <a:latin typeface="Arial" panose="020B0604020202020204" pitchFamily="34" charset="0"/>
                <a:sym typeface="+mn-lt"/>
              </a:rPr>
              <a:t>根本：</a:t>
            </a:r>
            <a:r>
              <a:rPr lang="zh-CN" altLang="en-US" sz="4000" b="1" dirty="0">
                <a:solidFill>
                  <a:srgbClr val="000066"/>
                </a:solidFill>
                <a:latin typeface="Arial" panose="020B0604020202020204" pitchFamily="34" charset="0"/>
                <a:sym typeface="+mn-lt"/>
              </a:rPr>
              <a:t>培养出适应未来需要的 一代年轻人</a:t>
            </a:r>
            <a:endParaRPr lang="zh-CN" altLang="en-US" sz="4000" b="1" dirty="0">
              <a:solidFill>
                <a:srgbClr val="000066"/>
              </a:solidFill>
              <a:latin typeface="Arial" panose="020B0604020202020204" pitchFamily="34" charset="0"/>
              <a:sym typeface="+mn-lt"/>
            </a:endParaRPr>
          </a:p>
        </p:txBody>
      </p:sp>
      <p:sp>
        <p:nvSpPr>
          <p:cNvPr id="8201" name="Text Box 4"/>
          <p:cNvSpPr txBox="1"/>
          <p:nvPr/>
        </p:nvSpPr>
        <p:spPr>
          <a:xfrm>
            <a:off x="369888" y="331788"/>
            <a:ext cx="8621712" cy="709612"/>
          </a:xfrm>
          <a:prstGeom prst="rect">
            <a:avLst/>
          </a:prstGeom>
          <a:noFill/>
          <a:ln w="9525">
            <a:noFill/>
          </a:ln>
        </p:spPr>
        <p:txBody>
          <a:bodyPr lIns="90000" tIns="46800" rIns="90000" bIns="46800">
            <a:spAutoFit/>
          </a:bodyPr>
          <a:p>
            <a:pPr algn="ctr">
              <a:spcBef>
                <a:spcPct val="50000"/>
              </a:spcBef>
            </a:pPr>
            <a:r>
              <a:rPr lang="zh-CN" altLang="en-US" sz="4000" b="1" dirty="0">
                <a:latin typeface="Arial" panose="020B0604020202020204" pitchFamily="34" charset="0"/>
                <a:sym typeface="+mn-lt"/>
              </a:rPr>
              <a:t>中学历史教育人所面临的挑战</a:t>
            </a:r>
            <a:endParaRPr lang="zh-CN" altLang="en-US" sz="4000" b="1" dirty="0">
              <a:latin typeface="Arial" panose="020B0604020202020204" pitchFamily="34" charset="0"/>
              <a:sym typeface="+mn-lt"/>
            </a:endParaRPr>
          </a:p>
        </p:txBody>
      </p:sp>
      <p:grpSp>
        <p:nvGrpSpPr>
          <p:cNvPr id="2" name="组合 9"/>
          <p:cNvGrpSpPr/>
          <p:nvPr/>
        </p:nvGrpSpPr>
        <p:grpSpPr>
          <a:xfrm rot="-5400000" flipV="1">
            <a:off x="579438" y="3228975"/>
            <a:ext cx="2905125" cy="712788"/>
            <a:chOff x="3545281" y="2451951"/>
            <a:chExt cx="1980000" cy="1980000"/>
          </a:xfrm>
        </p:grpSpPr>
        <p:sp>
          <p:nvSpPr>
            <p:cNvPr id="11" name="上箭头 10"/>
            <p:cNvSpPr/>
            <p:nvPr/>
          </p:nvSpPr>
          <p:spPr>
            <a:xfrm>
              <a:off x="3545281" y="2451951"/>
              <a:ext cx="1980000" cy="1980000"/>
            </a:xfrm>
            <a:prstGeom prst="upArrow">
              <a:avLst>
                <a:gd name="adj1" fmla="val 61884"/>
                <a:gd name="adj2" fmla="val 41845"/>
              </a:avLst>
            </a:prstGeom>
            <a:solidFill>
              <a:srgbClr val="00A78B"/>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3765"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en-US" sz="15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 name="AutoShape 69"/>
            <p:cNvSpPr>
              <a:spLocks noChangeArrowheads="1"/>
            </p:cNvSpPr>
            <p:nvPr/>
          </p:nvSpPr>
          <p:spPr bwMode="gray">
            <a:xfrm rot="16200000" flipV="1">
              <a:off x="4410898" y="3645028"/>
              <a:ext cx="286635" cy="431705"/>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3765" rtl="0" eaLnBrk="1" fontAlgn="ctr" latinLnBrk="0" hangingPunct="1">
                <a:lnSpc>
                  <a:spcPct val="100000"/>
                </a:lnSpc>
                <a:spcBef>
                  <a:spcPts val="0"/>
                </a:spcBef>
                <a:spcAft>
                  <a:spcPts val="0"/>
                </a:spcAft>
                <a:buClr>
                  <a:srgbClr val="FF0000"/>
                </a:buClr>
                <a:buSzPct val="70000"/>
                <a:buFontTx/>
                <a:buNone/>
                <a:tabLst>
                  <a:tab pos="136525" algn="l"/>
                </a:tabLst>
                <a:defRPr/>
              </a:pP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3" name="AutoShape 69"/>
            <p:cNvSpPr>
              <a:spLocks noChangeArrowheads="1"/>
            </p:cNvSpPr>
            <p:nvPr/>
          </p:nvSpPr>
          <p:spPr bwMode="gray">
            <a:xfrm rot="16200000" flipV="1">
              <a:off x="4410897" y="3340753"/>
              <a:ext cx="286638" cy="431705"/>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3765" rtl="0" eaLnBrk="1" fontAlgn="ctr" latinLnBrk="0" hangingPunct="1">
                <a:lnSpc>
                  <a:spcPct val="100000"/>
                </a:lnSpc>
                <a:spcBef>
                  <a:spcPts val="0"/>
                </a:spcBef>
                <a:spcAft>
                  <a:spcPts val="0"/>
                </a:spcAft>
                <a:buClr>
                  <a:srgbClr val="FF0000"/>
                </a:buClr>
                <a:buSzPct val="70000"/>
                <a:buFontTx/>
                <a:buNone/>
                <a:tabLst>
                  <a:tab pos="136525" algn="l"/>
                </a:tabLst>
                <a:defRPr/>
              </a:pP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4" name="AutoShape 69"/>
            <p:cNvSpPr>
              <a:spLocks noChangeArrowheads="1"/>
            </p:cNvSpPr>
            <p:nvPr/>
          </p:nvSpPr>
          <p:spPr bwMode="gray">
            <a:xfrm rot="16200000" flipV="1">
              <a:off x="4410898" y="3036476"/>
              <a:ext cx="286635" cy="431705"/>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3765" rtl="0" eaLnBrk="1" fontAlgn="ctr" latinLnBrk="0" hangingPunct="1">
                <a:lnSpc>
                  <a:spcPct val="100000"/>
                </a:lnSpc>
                <a:spcBef>
                  <a:spcPts val="0"/>
                </a:spcBef>
                <a:spcAft>
                  <a:spcPts val="0"/>
                </a:spcAft>
                <a:buClr>
                  <a:srgbClr val="FF0000"/>
                </a:buClr>
                <a:buSzPct val="70000"/>
                <a:buFontTx/>
                <a:buNone/>
                <a:tabLst>
                  <a:tab pos="136525" algn="l"/>
                </a:tabLst>
                <a:defRPr/>
              </a:pP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AutoShape 69"/>
            <p:cNvSpPr>
              <a:spLocks noChangeArrowheads="1"/>
            </p:cNvSpPr>
            <p:nvPr/>
          </p:nvSpPr>
          <p:spPr bwMode="gray">
            <a:xfrm rot="16200000" flipV="1">
              <a:off x="4410897" y="2732201"/>
              <a:ext cx="286638" cy="431705"/>
            </a:xfrm>
            <a:prstGeom prst="chevron">
              <a:avLst>
                <a:gd name="adj" fmla="val 52514"/>
              </a:avLst>
            </a:prstGeom>
            <a:no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3765" rtl="0" eaLnBrk="1" fontAlgn="ctr" latinLnBrk="0" hangingPunct="1">
                <a:lnSpc>
                  <a:spcPct val="100000"/>
                </a:lnSpc>
                <a:spcBef>
                  <a:spcPts val="0"/>
                </a:spcBef>
                <a:spcAft>
                  <a:spcPts val="0"/>
                </a:spcAft>
                <a:buClr>
                  <a:srgbClr val="FF0000"/>
                </a:buClr>
                <a:buSzPct val="70000"/>
                <a:buFontTx/>
                <a:buNone/>
                <a:tabLst>
                  <a:tab pos="136525" algn="l"/>
                </a:tabLst>
                <a:defRPr/>
              </a:pP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342"/>
                                        </p:tgtEl>
                                        <p:attrNameLst>
                                          <p:attrName>style.visibility</p:attrName>
                                        </p:attrNameLst>
                                      </p:cBhvr>
                                      <p:to>
                                        <p:strVal val="visible"/>
                                      </p:to>
                                    </p:set>
                                    <p:anim calcmode="lin" valueType="num">
                                      <p:cBhvr additive="base">
                                        <p:cTn id="22" dur="500" fill="hold"/>
                                        <p:tgtEl>
                                          <p:spTgt spid="14342"/>
                                        </p:tgtEl>
                                        <p:attrNameLst>
                                          <p:attrName>ppt_x</p:attrName>
                                        </p:attrNameLst>
                                      </p:cBhvr>
                                      <p:tavLst>
                                        <p:tav tm="0">
                                          <p:val>
                                            <p:strVal val="#ppt_x"/>
                                          </p:val>
                                        </p:tav>
                                        <p:tav tm="100000">
                                          <p:val>
                                            <p:strVal val="#ppt_x"/>
                                          </p:val>
                                        </p:tav>
                                      </p:tavLst>
                                    </p:anim>
                                    <p:anim calcmode="lin" valueType="num">
                                      <p:cBhvr additive="base">
                                        <p:cTn id="23"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342"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4" name="矩形 3"/>
          <p:cNvSpPr/>
          <p:nvPr/>
        </p:nvSpPr>
        <p:spPr>
          <a:xfrm>
            <a:off x="228600" y="381000"/>
            <a:ext cx="8534400" cy="132397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mj-ea"/>
                <a:ea typeface="+mj-ea"/>
                <a:cs typeface="+mn-cs"/>
              </a:rPr>
              <a:t>1.</a:t>
            </a:r>
            <a:r>
              <a:rPr kumimoji="0" lang="zh-CN" altLang="zh-CN" sz="4000" b="1" i="0" u="none" strike="noStrike" kern="1200" cap="none" spc="0" normalizeH="0" baseline="0" noProof="0" dirty="0">
                <a:ln>
                  <a:noFill/>
                </a:ln>
                <a:solidFill>
                  <a:schemeClr val="tx1"/>
                </a:solidFill>
                <a:effectLst/>
                <a:uLnTx/>
                <a:uFillTx/>
                <a:latin typeface="+mj-ea"/>
                <a:ea typeface="+mj-ea"/>
                <a:cs typeface="+mn-cs"/>
              </a:rPr>
              <a:t>精研高考题型，了解命题者的史学研究动态</a:t>
            </a:r>
            <a:endParaRPr kumimoji="0" lang="zh-CN" altLang="en-US" sz="4000" b="0" i="0" u="none" strike="noStrike" kern="1200" cap="none" spc="0" normalizeH="0" baseline="0" noProof="0" dirty="0">
              <a:ln>
                <a:noFill/>
              </a:ln>
              <a:solidFill>
                <a:schemeClr val="tx1"/>
              </a:solidFill>
              <a:effectLst/>
              <a:uLnTx/>
              <a:uFillTx/>
              <a:latin typeface="+mj-ea"/>
              <a:ea typeface="+mj-ea"/>
              <a:cs typeface="+mn-cs"/>
            </a:endParaRPr>
          </a:p>
        </p:txBody>
      </p:sp>
      <p:sp>
        <p:nvSpPr>
          <p:cNvPr id="54277" name="矩形 4"/>
          <p:cNvSpPr/>
          <p:nvPr/>
        </p:nvSpPr>
        <p:spPr>
          <a:xfrm>
            <a:off x="228600" y="1828800"/>
            <a:ext cx="8915400" cy="3046413"/>
          </a:xfrm>
          <a:prstGeom prst="rect">
            <a:avLst/>
          </a:prstGeom>
          <a:noFill/>
          <a:ln w="9525">
            <a:noFill/>
          </a:ln>
        </p:spPr>
        <p:txBody>
          <a:bodyPr>
            <a:spAutoFit/>
          </a:bodyPr>
          <a:p>
            <a:r>
              <a:rPr lang="zh-CN" altLang="zh-CN" sz="2400" dirty="0">
                <a:latin typeface="Arial" panose="020B0604020202020204" pitchFamily="34" charset="0"/>
              </a:rPr>
              <a:t>如</a:t>
            </a:r>
            <a:r>
              <a:rPr lang="en-US" altLang="zh-CN" sz="2400" b="1" dirty="0">
                <a:latin typeface="Arial" panose="020B0604020202020204" pitchFamily="34" charset="0"/>
              </a:rPr>
              <a:t>(2017</a:t>
            </a:r>
            <a:r>
              <a:rPr lang="zh-CN" altLang="zh-CN" sz="2400" b="1" dirty="0">
                <a:latin typeface="Arial" panose="020B0604020202020204" pitchFamily="34" charset="0"/>
              </a:rPr>
              <a:t>年全国Ⅰ卷）</a:t>
            </a:r>
            <a:r>
              <a:rPr lang="en-US" altLang="zh-CN" sz="2400" b="1" dirty="0">
                <a:latin typeface="Arial" panose="020B0604020202020204" pitchFamily="34" charset="0"/>
              </a:rPr>
              <a:t>24</a:t>
            </a:r>
            <a:r>
              <a:rPr lang="zh-CN" altLang="zh-CN" sz="2400" b="1" dirty="0">
                <a:latin typeface="Arial" panose="020B0604020202020204" pitchFamily="34" charset="0"/>
              </a:rPr>
              <a:t>．周灭商之后，推行分封制，如封武王弟康叔于卫，都朝歌（今河南 淇县）；封周公长子伯禽于鲁，都奄（今山东曲阜）；封召公奭于燕，都蓟（今北京）。分封 （</a:t>
            </a:r>
            <a:r>
              <a:rPr lang="en-US" altLang="zh-CN" sz="2400" b="1" dirty="0">
                <a:latin typeface="Arial" panose="020B0604020202020204" pitchFamily="34" charset="0"/>
              </a:rPr>
              <a:t>      </a:t>
            </a:r>
            <a:r>
              <a:rPr lang="zh-CN" altLang="zh-CN" sz="2400" b="1" dirty="0">
                <a:latin typeface="Arial" panose="020B0604020202020204" pitchFamily="34" charset="0"/>
              </a:rPr>
              <a:t>）</a:t>
            </a:r>
            <a:r>
              <a:rPr lang="en-US" altLang="zh-CN" sz="2400" b="1" dirty="0">
                <a:latin typeface="Arial" panose="020B0604020202020204" pitchFamily="34" charset="0"/>
              </a:rPr>
              <a:t>    </a:t>
            </a:r>
            <a:r>
              <a:rPr lang="en-US" altLang="zh-CN" sz="2400" dirty="0">
                <a:latin typeface="Arial" panose="020B0604020202020204" pitchFamily="34" charset="0"/>
              </a:rPr>
              <a:t> </a:t>
            </a:r>
            <a:endParaRPr lang="zh-CN" altLang="zh-CN" sz="2400" dirty="0">
              <a:latin typeface="Arial" panose="020B0604020202020204" pitchFamily="34" charset="0"/>
            </a:endParaRPr>
          </a:p>
          <a:p>
            <a:r>
              <a:rPr lang="en-US" altLang="zh-CN" sz="2400" b="1" dirty="0">
                <a:latin typeface="Arial" panose="020B0604020202020204" pitchFamily="34" charset="0"/>
              </a:rPr>
              <a:t> A.</a:t>
            </a:r>
            <a:r>
              <a:rPr lang="zh-CN" altLang="zh-CN" sz="2400" b="1" dirty="0">
                <a:latin typeface="Arial" panose="020B0604020202020204" pitchFamily="34" charset="0"/>
              </a:rPr>
              <a:t>推动了文化的交流与文化认同</a:t>
            </a:r>
            <a:r>
              <a:rPr lang="en-US" altLang="zh-CN" sz="2400" b="1" dirty="0">
                <a:latin typeface="Arial" panose="020B0604020202020204" pitchFamily="34" charset="0"/>
              </a:rPr>
              <a:t>    </a:t>
            </a:r>
            <a:r>
              <a:rPr lang="en-US" altLang="zh-CN" sz="2400" dirty="0">
                <a:latin typeface="Arial" panose="020B0604020202020204" pitchFamily="34" charset="0"/>
              </a:rPr>
              <a:t> </a:t>
            </a:r>
            <a:endParaRPr lang="zh-CN" altLang="zh-CN" sz="2400" dirty="0">
              <a:latin typeface="Arial" panose="020B0604020202020204" pitchFamily="34" charset="0"/>
            </a:endParaRPr>
          </a:p>
          <a:p>
            <a:r>
              <a:rPr lang="en-US" altLang="zh-CN" sz="2400" b="1" dirty="0">
                <a:latin typeface="Arial" panose="020B0604020202020204" pitchFamily="34" charset="0"/>
              </a:rPr>
              <a:t> B.</a:t>
            </a:r>
            <a:r>
              <a:rPr lang="zh-CN" altLang="zh-CN" sz="2400" b="1" dirty="0">
                <a:latin typeface="Arial" panose="020B0604020202020204" pitchFamily="34" charset="0"/>
              </a:rPr>
              <a:t>强化了君主专制权力</a:t>
            </a:r>
            <a:r>
              <a:rPr lang="en-US" altLang="zh-CN" sz="2400" b="1" dirty="0">
                <a:latin typeface="Arial" panose="020B0604020202020204" pitchFamily="34" charset="0"/>
              </a:rPr>
              <a:t> </a:t>
            </a:r>
            <a:br>
              <a:rPr lang="en-US" altLang="zh-CN" sz="2400" b="1" dirty="0">
                <a:latin typeface="Arial" panose="020B0604020202020204" pitchFamily="34" charset="0"/>
              </a:rPr>
            </a:br>
            <a:r>
              <a:rPr lang="en-US" altLang="zh-CN" sz="2400" b="1" dirty="0">
                <a:latin typeface="Arial" panose="020B0604020202020204" pitchFamily="34" charset="0"/>
              </a:rPr>
              <a:t> C.</a:t>
            </a:r>
            <a:r>
              <a:rPr lang="zh-CN" altLang="zh-CN" sz="2400" b="1" dirty="0">
                <a:latin typeface="Arial" panose="020B0604020202020204" pitchFamily="34" charset="0"/>
              </a:rPr>
              <a:t>实现了王室对地方的直接控制</a:t>
            </a:r>
            <a:r>
              <a:rPr lang="en-US" altLang="zh-CN" sz="2400" b="1" dirty="0">
                <a:latin typeface="Arial" panose="020B0604020202020204" pitchFamily="34" charset="0"/>
              </a:rPr>
              <a:t>    </a:t>
            </a:r>
            <a:r>
              <a:rPr lang="en-US" altLang="zh-CN" sz="2400" dirty="0">
                <a:latin typeface="Arial" panose="020B0604020202020204" pitchFamily="34" charset="0"/>
              </a:rPr>
              <a:t> </a:t>
            </a:r>
            <a:endParaRPr lang="zh-CN" altLang="zh-CN" sz="2400" dirty="0">
              <a:latin typeface="Arial" panose="020B0604020202020204" pitchFamily="34" charset="0"/>
            </a:endParaRPr>
          </a:p>
          <a:p>
            <a:r>
              <a:rPr lang="en-US" altLang="zh-CN" sz="2400" b="1" dirty="0">
                <a:latin typeface="Arial" panose="020B0604020202020204" pitchFamily="34" charset="0"/>
              </a:rPr>
              <a:t> D.</a:t>
            </a:r>
            <a:r>
              <a:rPr lang="zh-CN" altLang="zh-CN" sz="2400" b="1" dirty="0">
                <a:latin typeface="Arial" panose="020B0604020202020204" pitchFamily="34" charset="0"/>
              </a:rPr>
              <a:t>确立了贵族世袭特权 </a:t>
            </a:r>
            <a:endParaRPr lang="zh-CN" altLang="zh-CN" sz="2400" dirty="0">
              <a:latin typeface="Arial" panose="020B0604020202020204" pitchFamily="34" charset="0"/>
            </a:endParaRPr>
          </a:p>
        </p:txBody>
      </p:sp>
      <p:sp>
        <p:nvSpPr>
          <p:cNvPr id="54278" name="矩形 5"/>
          <p:cNvSpPr/>
          <p:nvPr/>
        </p:nvSpPr>
        <p:spPr>
          <a:xfrm>
            <a:off x="0" y="4953000"/>
            <a:ext cx="8839200" cy="1570038"/>
          </a:xfrm>
          <a:prstGeom prst="rect">
            <a:avLst/>
          </a:prstGeom>
          <a:noFill/>
          <a:ln w="9525">
            <a:noFill/>
          </a:ln>
        </p:spPr>
        <p:txBody>
          <a:bodyPr>
            <a:spAutoFit/>
          </a:bodyPr>
          <a:p>
            <a:r>
              <a:rPr lang="en-US" altLang="zh-CN" sz="2400" dirty="0">
                <a:latin typeface="Arial" panose="020B0604020202020204" pitchFamily="34" charset="0"/>
              </a:rPr>
              <a:t>      </a:t>
            </a:r>
            <a:r>
              <a:rPr lang="zh-CN" altLang="en-US" sz="2400" dirty="0">
                <a:latin typeface="Arial" panose="020B0604020202020204" pitchFamily="34" charset="0"/>
              </a:rPr>
              <a:t>题目</a:t>
            </a:r>
            <a:r>
              <a:rPr lang="zh-CN" altLang="zh-CN" sz="2400" dirty="0">
                <a:latin typeface="Arial" panose="020B0604020202020204" pitchFamily="34" charset="0"/>
              </a:rPr>
              <a:t>考查分封制的影响，教材上没有，</a:t>
            </a:r>
            <a:r>
              <a:rPr lang="zh-CN" altLang="zh-CN" sz="2400" dirty="0">
                <a:solidFill>
                  <a:srgbClr val="FF0000"/>
                </a:solidFill>
                <a:latin typeface="Arial" panose="020B0604020202020204" pitchFamily="34" charset="0"/>
              </a:rPr>
              <a:t>高考出题避免出现教材上的结论，也正应了背教材上的结论没用</a:t>
            </a:r>
            <a:r>
              <a:rPr lang="zh-CN" altLang="zh-CN" sz="2400" dirty="0">
                <a:latin typeface="Arial" panose="020B0604020202020204" pitchFamily="34" charset="0"/>
              </a:rPr>
              <a:t>，要史论结合，有几分材料说几分话。</a:t>
            </a:r>
            <a:r>
              <a:rPr lang="zh-CN" altLang="en-US" sz="2400" dirty="0">
                <a:latin typeface="Arial" panose="020B0604020202020204" pitchFamily="34" charset="0"/>
              </a:rPr>
              <a:t>此</a:t>
            </a:r>
            <a:r>
              <a:rPr lang="zh-CN" altLang="zh-CN" sz="2400" dirty="0">
                <a:latin typeface="Arial" panose="020B0604020202020204" pitchFamily="34" charset="0"/>
              </a:rPr>
              <a:t>题</a:t>
            </a:r>
            <a:r>
              <a:rPr lang="zh-CN" altLang="en-US" sz="2400" dirty="0">
                <a:latin typeface="Arial" panose="020B0604020202020204" pitchFamily="34" charset="0"/>
              </a:rPr>
              <a:t>传播</a:t>
            </a:r>
            <a:r>
              <a:rPr lang="zh-CN" altLang="zh-CN" sz="2400" dirty="0">
                <a:latin typeface="Arial" panose="020B0604020202020204" pitchFamily="34" charset="0"/>
              </a:rPr>
              <a:t>给我们一个信息：任何文化、制度都不是凭空而来的，都是继承了前代思想文化，又有所发展。</a:t>
            </a:r>
            <a:endParaRPr lang="zh-CN"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5299" name="标题 104449"/>
          <p:cNvSpPr>
            <a:spLocks noGrp="1"/>
          </p:cNvSpPr>
          <p:nvPr>
            <p:ph type="title"/>
          </p:nvPr>
        </p:nvSpPr>
        <p:spPr>
          <a:xfrm>
            <a:off x="457200" y="73025"/>
            <a:ext cx="8229600" cy="884238"/>
          </a:xfrm>
        </p:spPr>
        <p:txBody>
          <a:bodyPr vert="horz" wrap="square" lIns="91440" tIns="45720" rIns="91440" bIns="45720" anchor="ctr"/>
          <a:p>
            <a:pPr algn="l" eaLnBrk="1" hangingPunct="1"/>
            <a:r>
              <a:rPr lang="zh-CN" altLang="en-US" sz="2400" dirty="0">
                <a:solidFill>
                  <a:srgbClr val="FF0000"/>
                </a:solidFill>
              </a:rPr>
              <a:t>高考试题十知道</a:t>
            </a:r>
            <a:endParaRPr lang="zh-CN" altLang="en-US" sz="2400" dirty="0">
              <a:solidFill>
                <a:srgbClr val="FF0000"/>
              </a:solidFill>
            </a:endParaRPr>
          </a:p>
        </p:txBody>
      </p:sp>
      <p:sp>
        <p:nvSpPr>
          <p:cNvPr id="55300" name="文本占位符 104450"/>
          <p:cNvSpPr>
            <a:spLocks noGrp="1"/>
          </p:cNvSpPr>
          <p:nvPr>
            <p:ph idx="1"/>
          </p:nvPr>
        </p:nvSpPr>
        <p:spPr>
          <a:xfrm>
            <a:off x="42863" y="831850"/>
            <a:ext cx="9032875" cy="6324600"/>
          </a:xfrm>
        </p:spPr>
        <p:txBody>
          <a:bodyPr vert="horz" wrap="square" lIns="91440" tIns="45720" rIns="91440" bIns="45720" anchor="t"/>
          <a:p>
            <a:pPr eaLnBrk="1" hangingPunct="1"/>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知道</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道选择题的布局</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知道选择题不考最、否定、根本及组合题</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知道大阅读题材料呈现是古今贯通或中外关联</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知道大阅读题的设问：概括、指出、说明</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知道大阅读题命题立足于问题中心或微专题</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知道开放题的答题的一般套路</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知道改革题不考课本内容</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知道改革题平均分高于其他选做题。</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知道经济史占比最高</a:t>
            </a:r>
            <a:endParaRPr lang="zh-CN" altLang="en-US" dirty="0">
              <a:latin typeface="微软雅黑" panose="020B0503020204020204" pitchFamily="34" charset="-122"/>
              <a:ea typeface="微软雅黑" panose="020B0503020204020204" pitchFamily="34" charset="-122"/>
            </a:endParaRPr>
          </a:p>
          <a:p>
            <a:pPr eaLnBrk="1" hangingPunct="1"/>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知道试题文本的阅读量及难度在下降</a:t>
            </a:r>
            <a:endParaRPr lang="zh-CN" altLang="en-US" dirty="0">
              <a:latin typeface="微软雅黑" panose="020B0503020204020204" pitchFamily="34" charset="-122"/>
              <a:ea typeface="微软雅黑" panose="020B0503020204020204" pitchFamily="34" charset="-122"/>
            </a:endParaRPr>
          </a:p>
          <a:p>
            <a:pPr eaLnBrk="1" hangingPunct="1"/>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56324" name="矩形 4"/>
          <p:cNvSpPr/>
          <p:nvPr/>
        </p:nvSpPr>
        <p:spPr>
          <a:xfrm>
            <a:off x="152400" y="381000"/>
            <a:ext cx="8991600" cy="4524375"/>
          </a:xfrm>
          <a:prstGeom prst="rect">
            <a:avLst/>
          </a:prstGeom>
          <a:noFill/>
          <a:ln w="9525">
            <a:noFill/>
          </a:ln>
        </p:spPr>
        <p:txBody>
          <a:bodyPr>
            <a:spAutoFit/>
          </a:bodyPr>
          <a:p>
            <a:r>
              <a:rPr lang="en-US" altLang="zh-CN" sz="3200" u="sng" dirty="0">
                <a:latin typeface="Arial" panose="020B0604020202020204" pitchFamily="34" charset="0"/>
                <a:hlinkClick r:id="rId2"/>
              </a:rPr>
              <a:t>2017年高考江苏卷历史</a:t>
            </a:r>
            <a:r>
              <a:rPr lang="zh-CN" altLang="zh-CN" sz="3200" dirty="0">
                <a:solidFill>
                  <a:srgbClr val="FF0000"/>
                </a:solidFill>
                <a:latin typeface="Arial" panose="020B0604020202020204" pitchFamily="34" charset="0"/>
              </a:rPr>
              <a:t>第</a:t>
            </a:r>
            <a:r>
              <a:rPr lang="en-US" altLang="zh-CN" sz="3200" dirty="0">
                <a:solidFill>
                  <a:srgbClr val="FF0000"/>
                </a:solidFill>
                <a:latin typeface="Arial" panose="020B0604020202020204" pitchFamily="34" charset="0"/>
              </a:rPr>
              <a:t>3</a:t>
            </a:r>
            <a:r>
              <a:rPr lang="zh-CN" altLang="zh-CN" sz="3200" dirty="0">
                <a:solidFill>
                  <a:srgbClr val="FF0000"/>
                </a:solidFill>
                <a:latin typeface="Arial" panose="020B0604020202020204" pitchFamily="34" charset="0"/>
              </a:rPr>
              <a:t>题：</a:t>
            </a:r>
            <a:endParaRPr lang="zh-CN" altLang="zh-CN" sz="3200" dirty="0">
              <a:solidFill>
                <a:srgbClr val="FF0000"/>
              </a:solidFill>
              <a:latin typeface="Arial" panose="020B0604020202020204" pitchFamily="34" charset="0"/>
            </a:endParaRPr>
          </a:p>
          <a:p>
            <a:r>
              <a:rPr lang="zh-CN" altLang="zh-CN" sz="3200" b="1" dirty="0">
                <a:latin typeface="Arial" panose="020B0604020202020204" pitchFamily="34" charset="0"/>
              </a:rPr>
              <a:t>唐初，三省长官都是宰相，后来发生了两种变化</a:t>
            </a:r>
            <a:r>
              <a:rPr lang="en-US" altLang="zh-CN" sz="3200" b="1" dirty="0">
                <a:latin typeface="Arial" panose="020B0604020202020204" pitchFamily="34" charset="0"/>
              </a:rPr>
              <a:t>:</a:t>
            </a:r>
            <a:r>
              <a:rPr lang="zh-CN" altLang="zh-CN" sz="3200" b="1" dirty="0">
                <a:latin typeface="Arial" panose="020B0604020202020204" pitchFamily="34" charset="0"/>
              </a:rPr>
              <a:t>一是皇帝选拔中级官吏出任宰相</a:t>
            </a:r>
            <a:r>
              <a:rPr lang="en-US" altLang="zh-CN" sz="3200" b="1" dirty="0">
                <a:latin typeface="Arial" panose="020B0604020202020204" pitchFamily="34" charset="0"/>
              </a:rPr>
              <a:t>;</a:t>
            </a:r>
            <a:r>
              <a:rPr lang="zh-CN" altLang="zh-CN" sz="3200" b="1" dirty="0">
                <a:latin typeface="Arial" panose="020B0604020202020204" pitchFamily="34" charset="0"/>
              </a:rPr>
              <a:t>二是执掌行政职能的尚书省地位下降，与决策职能相关联的中书省、门下省地位上升。这表明</a:t>
            </a:r>
            <a:r>
              <a:rPr lang="en-US" altLang="zh-CN" sz="3200" b="1" dirty="0">
                <a:latin typeface="Arial" panose="020B0604020202020204" pitchFamily="34" charset="0"/>
              </a:rPr>
              <a:t> </a:t>
            </a:r>
            <a:br>
              <a:rPr lang="en-US" altLang="zh-CN" sz="3200" b="1" dirty="0">
                <a:latin typeface="Arial" panose="020B0604020202020204" pitchFamily="34" charset="0"/>
              </a:rPr>
            </a:br>
            <a:r>
              <a:rPr lang="en-US" altLang="zh-CN" sz="3200" b="1" dirty="0">
                <a:latin typeface="Arial" panose="020B0604020202020204" pitchFamily="34" charset="0"/>
              </a:rPr>
              <a:t>A.</a:t>
            </a:r>
            <a:r>
              <a:rPr lang="zh-CN" altLang="zh-CN" sz="3200" b="1" dirty="0">
                <a:latin typeface="Arial" panose="020B0604020202020204" pitchFamily="34" charset="0"/>
              </a:rPr>
              <a:t>三省六部制基本上已被废除</a:t>
            </a:r>
            <a:r>
              <a:rPr lang="en-US" altLang="zh-CN" sz="3200" b="1" dirty="0">
                <a:latin typeface="Arial" panose="020B0604020202020204" pitchFamily="34" charset="0"/>
              </a:rPr>
              <a:t>   </a:t>
            </a:r>
            <a:endParaRPr lang="zh-CN" altLang="zh-CN" sz="3200" dirty="0">
              <a:latin typeface="Arial" panose="020B0604020202020204" pitchFamily="34" charset="0"/>
            </a:endParaRPr>
          </a:p>
          <a:p>
            <a:r>
              <a:rPr lang="en-US" altLang="zh-CN" sz="3200" b="1" dirty="0">
                <a:latin typeface="Arial" panose="020B0604020202020204" pitchFamily="34" charset="0"/>
              </a:rPr>
              <a:t>B.</a:t>
            </a:r>
            <a:r>
              <a:rPr lang="zh-CN" altLang="zh-CN" sz="3200" b="1" dirty="0">
                <a:latin typeface="Arial" panose="020B0604020202020204" pitchFamily="34" charset="0"/>
              </a:rPr>
              <a:t>政府的行政效率极大提高</a:t>
            </a:r>
            <a:br>
              <a:rPr lang="en-US" altLang="zh-CN" sz="3200" b="1" dirty="0">
                <a:latin typeface="Arial" panose="020B0604020202020204" pitchFamily="34" charset="0"/>
              </a:rPr>
            </a:br>
            <a:r>
              <a:rPr lang="en-US" altLang="zh-CN" sz="3200" b="1" dirty="0">
                <a:solidFill>
                  <a:srgbClr val="FF0000"/>
                </a:solidFill>
                <a:latin typeface="Arial" panose="020B0604020202020204" pitchFamily="34" charset="0"/>
              </a:rPr>
              <a:t>C.</a:t>
            </a:r>
            <a:r>
              <a:rPr lang="zh-CN" altLang="zh-CN" sz="3200" b="1" dirty="0">
                <a:solidFill>
                  <a:srgbClr val="FF0000"/>
                </a:solidFill>
                <a:latin typeface="Arial" panose="020B0604020202020204" pitchFamily="34" charset="0"/>
              </a:rPr>
              <a:t>君权与相权的关系有所调整</a:t>
            </a:r>
            <a:r>
              <a:rPr lang="en-US" altLang="zh-CN" sz="3200" b="1" dirty="0">
                <a:solidFill>
                  <a:srgbClr val="FF0000"/>
                </a:solidFill>
                <a:latin typeface="Arial" panose="020B0604020202020204" pitchFamily="34" charset="0"/>
              </a:rPr>
              <a:t>  </a:t>
            </a:r>
            <a:r>
              <a:rPr lang="en-US" altLang="zh-CN" sz="3200" b="1" dirty="0">
                <a:latin typeface="Arial" panose="020B0604020202020204" pitchFamily="34" charset="0"/>
              </a:rPr>
              <a:t> </a:t>
            </a:r>
            <a:endParaRPr lang="zh-CN" altLang="zh-CN" sz="3200" dirty="0">
              <a:latin typeface="Arial" panose="020B0604020202020204" pitchFamily="34" charset="0"/>
            </a:endParaRPr>
          </a:p>
          <a:p>
            <a:r>
              <a:rPr lang="en-US" altLang="zh-CN" sz="3200" b="1" dirty="0">
                <a:latin typeface="Arial" panose="020B0604020202020204" pitchFamily="34" charset="0"/>
              </a:rPr>
              <a:t>D.</a:t>
            </a:r>
            <a:r>
              <a:rPr lang="zh-CN" altLang="zh-CN" sz="3200" b="1" dirty="0">
                <a:latin typeface="Arial" panose="020B0604020202020204" pitchFamily="34" charset="0"/>
              </a:rPr>
              <a:t>中书省、门下省决策权扩大</a:t>
            </a:r>
            <a:endParaRPr lang="zh-CN" altLang="zh-CN" sz="3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57348" name="矩形 4"/>
          <p:cNvSpPr/>
          <p:nvPr/>
        </p:nvSpPr>
        <p:spPr>
          <a:xfrm>
            <a:off x="0" y="152400"/>
            <a:ext cx="9144000" cy="6248400"/>
          </a:xfrm>
          <a:prstGeom prst="rect">
            <a:avLst/>
          </a:prstGeom>
          <a:noFill/>
          <a:ln w="9525">
            <a:noFill/>
          </a:ln>
        </p:spPr>
        <p:txBody>
          <a:bodyPr>
            <a:spAutoFit/>
          </a:bodyPr>
          <a:p>
            <a:pPr algn="ctr"/>
            <a:r>
              <a:rPr lang="en-US" altLang="zh-CN" sz="2400" b="1" dirty="0">
                <a:latin typeface="Arial" panose="020B0604020202020204" pitchFamily="34" charset="0"/>
              </a:rPr>
              <a:t>       </a:t>
            </a:r>
            <a:r>
              <a:rPr lang="zh-CN" altLang="zh-CN" sz="4000" b="1" dirty="0">
                <a:latin typeface="Arial" panose="020B0604020202020204" pitchFamily="34" charset="0"/>
              </a:rPr>
              <a:t>《尚书中书门下三省制新论》</a:t>
            </a:r>
            <a:endParaRPr lang="en-US" altLang="zh-CN" sz="3200" b="1" dirty="0">
              <a:latin typeface="Arial" panose="020B0604020202020204" pitchFamily="34" charset="0"/>
            </a:endParaRPr>
          </a:p>
          <a:p>
            <a:r>
              <a:rPr lang="en-US" altLang="zh-CN" sz="2400" dirty="0">
                <a:latin typeface="Arial" panose="020B0604020202020204" pitchFamily="34" charset="0"/>
              </a:rPr>
              <a:t>       </a:t>
            </a:r>
            <a:r>
              <a:rPr lang="zh-CN" altLang="zh-CN" sz="2400" dirty="0">
                <a:latin typeface="Arial" panose="020B0604020202020204" pitchFamily="34" charset="0"/>
              </a:rPr>
              <a:t>三省六部制对应隋唐，</a:t>
            </a:r>
            <a:r>
              <a:rPr lang="zh-CN" altLang="en-US" sz="2400" dirty="0">
                <a:latin typeface="Arial" panose="020B0604020202020204" pitchFamily="34" charset="0"/>
              </a:rPr>
              <a:t>但</a:t>
            </a:r>
            <a:r>
              <a:rPr lang="zh-CN" altLang="zh-CN" sz="2400" dirty="0">
                <a:latin typeface="Arial" panose="020B0604020202020204" pitchFamily="34" charset="0"/>
              </a:rPr>
              <a:t>隋唐时期三省六部制随着地方社会经济形势的变化</a:t>
            </a:r>
            <a:r>
              <a:rPr lang="zh-CN" altLang="en-US" sz="2400" dirty="0">
                <a:latin typeface="Arial" panose="020B0604020202020204" pitchFamily="34" charset="0"/>
              </a:rPr>
              <a:t>发生相应的变化。</a:t>
            </a:r>
            <a:endParaRPr lang="en-US" altLang="zh-CN" sz="2400" dirty="0">
              <a:latin typeface="Arial" panose="020B0604020202020204" pitchFamily="34" charset="0"/>
            </a:endParaRPr>
          </a:p>
          <a:p>
            <a:r>
              <a:rPr lang="en-US" altLang="zh-CN" sz="2400" dirty="0">
                <a:latin typeface="Arial" panose="020B0604020202020204" pitchFamily="34" charset="0"/>
              </a:rPr>
              <a:t>      </a:t>
            </a:r>
            <a:r>
              <a:rPr lang="zh-CN" altLang="zh-CN" sz="2400" dirty="0">
                <a:latin typeface="Arial" panose="020B0604020202020204" pitchFamily="34" charset="0"/>
              </a:rPr>
              <a:t>山东大学科学技术研究院的甄鹏博士，发表了《尚书中书门下三省制新论》，隋唐、五代、两宋三省宰相制分为四个时期。</a:t>
            </a:r>
            <a:endParaRPr lang="en-US" altLang="zh-CN" sz="2400" dirty="0">
              <a:latin typeface="Arial" panose="020B0604020202020204" pitchFamily="34" charset="0"/>
            </a:endParaRPr>
          </a:p>
          <a:p>
            <a:r>
              <a:rPr lang="en-US" altLang="zh-CN" sz="2400" dirty="0">
                <a:latin typeface="Arial" panose="020B0604020202020204" pitchFamily="34" charset="0"/>
              </a:rPr>
              <a:t>      </a:t>
            </a:r>
            <a:r>
              <a:rPr lang="en-US" altLang="zh-CN" sz="2400" dirty="0">
                <a:solidFill>
                  <a:srgbClr val="FF0000"/>
                </a:solidFill>
                <a:latin typeface="Arial" panose="020B0604020202020204" pitchFamily="34" charset="0"/>
              </a:rPr>
              <a:t>1.</a:t>
            </a:r>
            <a:r>
              <a:rPr lang="zh-CN" altLang="en-US" sz="2400" dirty="0">
                <a:solidFill>
                  <a:srgbClr val="FF0000"/>
                </a:solidFill>
                <a:latin typeface="Arial" panose="020B0604020202020204" pitchFamily="34" charset="0"/>
              </a:rPr>
              <a:t>唐高宗武则天时期，</a:t>
            </a:r>
            <a:r>
              <a:rPr lang="zh-CN" altLang="zh-CN" sz="2400" dirty="0">
                <a:latin typeface="Arial" panose="020B0604020202020204" pitchFamily="34" charset="0"/>
              </a:rPr>
              <a:t>时期国家统治面临着许多新的转折，行政使职大量出现。</a:t>
            </a:r>
            <a:r>
              <a:rPr lang="en-US" altLang="zh-CN" sz="2400" dirty="0">
                <a:latin typeface="Arial" panose="020B0604020202020204" pitchFamily="34" charset="0"/>
              </a:rPr>
              <a:t> </a:t>
            </a:r>
            <a:r>
              <a:rPr lang="zh-CN" altLang="zh-CN" sz="2400" dirty="0">
                <a:latin typeface="Arial" panose="020B0604020202020204" pitchFamily="34" charset="0"/>
              </a:rPr>
              <a:t>在不断派遣使职的过程中，逐渐衍生出一种新的行政机制，临时派遣的使职演化为固定的职务，</a:t>
            </a:r>
            <a:r>
              <a:rPr lang="zh-CN" altLang="zh-CN" sz="2400" dirty="0">
                <a:solidFill>
                  <a:srgbClr val="FF0000"/>
                </a:solidFill>
                <a:latin typeface="Arial" panose="020B0604020202020204" pitchFamily="34" charset="0"/>
              </a:rPr>
              <a:t>逐渐形成一个与原有</a:t>
            </a:r>
            <a:r>
              <a:rPr lang="zh-CN" altLang="zh-CN" sz="2400" b="1" dirty="0">
                <a:solidFill>
                  <a:srgbClr val="FF0000"/>
                </a:solidFill>
                <a:latin typeface="Arial" panose="020B0604020202020204" pitchFamily="34" charset="0"/>
              </a:rPr>
              <a:t>尚书六部行政体系不同的、按照新的机制</a:t>
            </a:r>
            <a:r>
              <a:rPr lang="zh-CN" altLang="zh-CN" sz="2400" dirty="0">
                <a:latin typeface="Arial" panose="020B0604020202020204" pitchFamily="34" charset="0"/>
              </a:rPr>
              <a:t>处理政务的体系。</a:t>
            </a:r>
            <a:endParaRPr lang="en-US" altLang="zh-CN" sz="2400" dirty="0">
              <a:latin typeface="Arial" panose="020B0604020202020204" pitchFamily="34" charset="0"/>
            </a:endParaRPr>
          </a:p>
          <a:p>
            <a:r>
              <a:rPr lang="en-US" altLang="zh-CN" sz="2400" dirty="0">
                <a:latin typeface="Arial" panose="020B0604020202020204" pitchFamily="34" charset="0"/>
              </a:rPr>
              <a:t>       2. </a:t>
            </a:r>
            <a:r>
              <a:rPr lang="zh-CN" altLang="en-US" sz="2400" dirty="0">
                <a:latin typeface="Arial" panose="020B0604020202020204" pitchFamily="34" charset="0"/>
              </a:rPr>
              <a:t>由</a:t>
            </a:r>
            <a:r>
              <a:rPr lang="zh-CN" altLang="zh-CN" sz="2400" dirty="0">
                <a:latin typeface="Arial" panose="020B0604020202020204" pitchFamily="34" charset="0"/>
              </a:rPr>
              <a:t>于中央使职行政体体系在发展过程中取得对地方政务的领导权，三省制受到冲击，逐渐向三省合一制发展。</a:t>
            </a:r>
            <a:r>
              <a:rPr lang="zh-CN" altLang="en-US" sz="2400" dirty="0">
                <a:solidFill>
                  <a:srgbClr val="FF0000"/>
                </a:solidFill>
                <a:latin typeface="Arial" panose="020B0604020202020204" pitchFamily="34" charset="0"/>
              </a:rPr>
              <a:t>玄宗开元</a:t>
            </a:r>
            <a:r>
              <a:rPr lang="zh-CN" altLang="zh-CN" sz="2400" dirty="0">
                <a:solidFill>
                  <a:srgbClr val="FF0000"/>
                </a:solidFill>
                <a:latin typeface="Arial" panose="020B0604020202020204" pitchFamily="34" charset="0"/>
              </a:rPr>
              <a:t>十一年（</a:t>
            </a:r>
            <a:r>
              <a:rPr lang="en-US" altLang="zh-CN" sz="2400" dirty="0">
                <a:solidFill>
                  <a:srgbClr val="FF0000"/>
                </a:solidFill>
                <a:latin typeface="Arial" panose="020B0604020202020204" pitchFamily="34" charset="0"/>
              </a:rPr>
              <a:t>723</a:t>
            </a:r>
            <a:r>
              <a:rPr lang="zh-CN" altLang="zh-CN" sz="2400" dirty="0">
                <a:solidFill>
                  <a:srgbClr val="FF0000"/>
                </a:solidFill>
                <a:latin typeface="Arial" panose="020B0604020202020204" pitchFamily="34" charset="0"/>
              </a:rPr>
              <a:t>）</a:t>
            </a:r>
            <a:r>
              <a:rPr lang="zh-CN" altLang="en-US" sz="2400" dirty="0">
                <a:solidFill>
                  <a:srgbClr val="FF0000"/>
                </a:solidFill>
                <a:latin typeface="Arial" panose="020B0604020202020204" pitchFamily="34" charset="0"/>
              </a:rPr>
              <a:t>改政事堂</a:t>
            </a:r>
            <a:r>
              <a:rPr lang="zh-CN" altLang="zh-CN" sz="2400" dirty="0">
                <a:solidFill>
                  <a:srgbClr val="FF0000"/>
                </a:solidFill>
                <a:latin typeface="Arial" panose="020B0604020202020204" pitchFamily="34" charset="0"/>
              </a:rPr>
              <a:t>为“中书门下” ，</a:t>
            </a:r>
            <a:r>
              <a:rPr lang="zh-CN" altLang="zh-CN" sz="2400" dirty="0">
                <a:latin typeface="Arial" panose="020B0604020202020204" pitchFamily="34" charset="0"/>
              </a:rPr>
              <a:t>成为集决策与行政为一体的最高机构</a:t>
            </a:r>
            <a:r>
              <a:rPr lang="zh-CN" altLang="en-US" sz="2400" dirty="0">
                <a:latin typeface="Arial" panose="020B0604020202020204" pitchFamily="34" charset="0"/>
              </a:rPr>
              <a:t>，</a:t>
            </a:r>
            <a:r>
              <a:rPr lang="zh-CN" altLang="zh-CN" sz="2400" dirty="0">
                <a:latin typeface="Arial" panose="020B0604020202020204" pitchFamily="34" charset="0"/>
              </a:rPr>
              <a:t>但三省六部一直存在，并没有废除</a:t>
            </a:r>
            <a:r>
              <a:rPr lang="zh-CN" altLang="en-US" sz="2400" dirty="0">
                <a:latin typeface="Arial" panose="020B0604020202020204" pitchFamily="34" charset="0"/>
              </a:rPr>
              <a:t>。</a:t>
            </a:r>
            <a:r>
              <a:rPr lang="en-US" altLang="zh-CN" sz="2400" dirty="0">
                <a:latin typeface="Arial" panose="020B0604020202020204" pitchFamily="34" charset="0"/>
              </a:rPr>
              <a:t> </a:t>
            </a:r>
            <a:endParaRPr lang="en-US" altLang="zh-CN" sz="2400" dirty="0">
              <a:latin typeface="Arial" panose="020B0604020202020204" pitchFamily="34" charset="0"/>
            </a:endParaRPr>
          </a:p>
          <a:p>
            <a:r>
              <a:rPr lang="en-US" altLang="zh-CN" sz="2400" dirty="0">
                <a:latin typeface="Arial" panose="020B0604020202020204" pitchFamily="34" charset="0"/>
              </a:rPr>
              <a:t>       3.宋</a:t>
            </a:r>
            <a:r>
              <a:rPr lang="zh-CN" altLang="zh-CN" sz="2400" dirty="0">
                <a:latin typeface="Arial" panose="020B0604020202020204" pitchFamily="34" charset="0"/>
              </a:rPr>
              <a:t>初，中书门下成为最高行政机构，其最高长官行使</a:t>
            </a:r>
            <a:r>
              <a:rPr lang="zh-CN" altLang="en-US" sz="2400" dirty="0">
                <a:latin typeface="Arial" panose="020B0604020202020204" pitchFamily="34" charset="0"/>
              </a:rPr>
              <a:t>宰相</a:t>
            </a:r>
            <a:r>
              <a:rPr lang="zh-CN" altLang="zh-CN" sz="2400" dirty="0">
                <a:latin typeface="Arial" panose="020B0604020202020204" pitchFamily="34" charset="0"/>
              </a:rPr>
              <a:t>职权。</a:t>
            </a:r>
            <a:br>
              <a:rPr lang="en-US" altLang="zh-CN" sz="2400" dirty="0">
                <a:latin typeface="Arial" panose="020B0604020202020204" pitchFamily="34" charset="0"/>
              </a:rPr>
            </a:br>
            <a:endParaRPr lang="zh-CN"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65540" name="矩形 4"/>
          <p:cNvSpPr>
            <a:spLocks noChangeArrowheads="1"/>
          </p:cNvSpPr>
          <p:nvPr/>
        </p:nvSpPr>
        <p:spPr bwMode="auto">
          <a:xfrm>
            <a:off x="0" y="0"/>
            <a:ext cx="9144000" cy="6556375"/>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二府三司制度</a:t>
            </a:r>
            <a:endParaRPr kumimoji="0" lang="en-US" altLang="zh-CN" sz="4000" b="1" i="0" u="none" strike="noStrike" kern="1200" cap="none" spc="0" normalizeH="0" baseline="0" noProof="0" dirty="0">
              <a:ln>
                <a:noFill/>
              </a:ln>
              <a:solidFill>
                <a:schemeClr val="tx1"/>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二府三司制，对应宋代，好像整个宋代都实行二府三司制，</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但其实</a:t>
            </a:r>
            <a:r>
              <a:rPr kumimoji="0" lang="zh-CN" altLang="zh-CN"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二府三司制仅从宋太祖到宋神宗时王安石变法为止</a:t>
            </a: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en-US"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1.</a:t>
            </a:r>
            <a:r>
              <a:rPr kumimoji="0" lang="zh-CN"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北宋前期，</a:t>
            </a:r>
            <a:r>
              <a:rPr kumimoji="0" lang="zh-CN"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宰相主管民政，枢密使主</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军</a:t>
            </a: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政 ，</a:t>
            </a:r>
            <a:r>
              <a:rPr kumimoji="0" lang="zh-CN"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三司主财政。</a:t>
            </a:r>
            <a:endPar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2</a:t>
            </a: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宋神宗元丰</a:t>
            </a:r>
            <a:r>
              <a:rPr kumimoji="0" lang="zh-CN"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官制改革，撤销中书门下，</a:t>
            </a:r>
            <a:r>
              <a:rPr kumimoji="0" lang="zh-CN"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将其职权分三省，</a:t>
            </a:r>
            <a:r>
              <a:rPr kumimoji="0" lang="zh-CN"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以</a:t>
            </a:r>
            <a:r>
              <a:rPr kumimoji="0" lang="zh-CN" altLang="en-US"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三省</a:t>
            </a:r>
            <a:r>
              <a:rPr kumimoji="0" lang="zh-CN"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代替中书门下，</a:t>
            </a:r>
            <a:r>
              <a:rPr kumimoji="0" lang="zh-CN"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六部各设</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尚</a:t>
            </a: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书 </a:t>
            </a:r>
            <a:r>
              <a:rPr kumimoji="0" lang="zh-CN"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和侍郎，主管本部事务，</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三</a:t>
            </a: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省六</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部</a:t>
            </a:r>
            <a:r>
              <a:rPr kumimoji="0" lang="zh-CN"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才行使相应的职权，宰相实际兼管财政。</a:t>
            </a:r>
            <a:endPar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3.</a:t>
            </a:r>
            <a:r>
              <a:rPr kumimoji="0" lang="zh-CN"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南宋时，宰相又兼任枢密使，兼管军政</a:t>
            </a:r>
            <a:r>
              <a:rPr kumimoji="0" lang="zh-CN" altLang="en-US"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zh-CN" sz="2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握有民政、财政和军政的大权。</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高考命题出其不意，剑走偏锋，专门给思维固定、僵化理解制度的学生设置陷阱，其实是</a:t>
            </a:r>
            <a:r>
              <a:rPr kumimoji="0" lang="zh-CN"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督促我们教学不断改革</a:t>
            </a:r>
            <a:r>
              <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把学术前沿性的观点通过高考这个中介变成实践</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zh-CN" altLang="zh-CN"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4" name="矩形 3"/>
          <p:cNvSpPr/>
          <p:nvPr/>
        </p:nvSpPr>
        <p:spPr>
          <a:xfrm>
            <a:off x="0" y="304800"/>
            <a:ext cx="8991600" cy="7080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mj-ea"/>
                <a:ea typeface="+mj-ea"/>
                <a:cs typeface="+mn-cs"/>
              </a:rPr>
              <a:t>2.</a:t>
            </a:r>
            <a:r>
              <a:rPr kumimoji="0" lang="zh-CN" altLang="zh-CN" sz="4000" b="1" i="0" u="none" strike="noStrike" kern="1200" cap="none" spc="0" normalizeH="0" baseline="0" noProof="0" dirty="0">
                <a:ln>
                  <a:noFill/>
                </a:ln>
                <a:solidFill>
                  <a:schemeClr val="tx1"/>
                </a:solidFill>
                <a:effectLst/>
                <a:uLnTx/>
                <a:uFillTx/>
                <a:latin typeface="+mj-ea"/>
                <a:ea typeface="+mj-ea"/>
                <a:cs typeface="+mn-cs"/>
              </a:rPr>
              <a:t>扩大阅读量，提升教师专业知识水平</a:t>
            </a:r>
            <a:r>
              <a:rPr kumimoji="0" lang="zh-CN" altLang="zh-CN" sz="40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a:t>
            </a:r>
            <a:endParaRPr kumimoji="0" lang="en-US" altLang="zh-CN" sz="40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sp>
        <p:nvSpPr>
          <p:cNvPr id="59397" name="Rectangle 9"/>
          <p:cNvSpPr/>
          <p:nvPr/>
        </p:nvSpPr>
        <p:spPr>
          <a:xfrm>
            <a:off x="0" y="0"/>
            <a:ext cx="9144000" cy="0"/>
          </a:xfrm>
          <a:prstGeom prst="rect">
            <a:avLst/>
          </a:prstGeom>
          <a:noFill/>
          <a:ln w="9525">
            <a:noFill/>
          </a:ln>
        </p:spPr>
        <p:txBody>
          <a:bodyPr wrap="none" anchor="ctr">
            <a:spAutoFit/>
          </a:bodyPr>
          <a:p>
            <a:endParaRPr lang="zh-CN" altLang="en-US" dirty="0">
              <a:latin typeface="Arial" panose="020B0604020202020204" pitchFamily="34" charset="0"/>
            </a:endParaRPr>
          </a:p>
        </p:txBody>
      </p:sp>
      <p:sp>
        <p:nvSpPr>
          <p:cNvPr id="59398" name="矩形 10"/>
          <p:cNvSpPr/>
          <p:nvPr/>
        </p:nvSpPr>
        <p:spPr>
          <a:xfrm>
            <a:off x="228600" y="1219200"/>
            <a:ext cx="4953000" cy="5262563"/>
          </a:xfrm>
          <a:prstGeom prst="rect">
            <a:avLst/>
          </a:prstGeom>
          <a:noFill/>
          <a:ln w="9525">
            <a:noFill/>
          </a:ln>
        </p:spPr>
        <p:txBody>
          <a:bodyPr>
            <a:spAutoFit/>
          </a:bodyPr>
          <a:p>
            <a:r>
              <a:rPr lang="zh-CN" altLang="zh-CN" sz="2800" dirty="0">
                <a:latin typeface="Arial" panose="020B0604020202020204" pitchFamily="34" charset="0"/>
              </a:rPr>
              <a:t>《历史教学》原总编任世江先生的</a:t>
            </a:r>
            <a:r>
              <a:rPr lang="zh-CN" altLang="zh-CN" sz="2800" dirty="0">
                <a:solidFill>
                  <a:srgbClr val="FF0000"/>
                </a:solidFill>
                <a:latin typeface="Arial" panose="020B0604020202020204" pitchFamily="34" charset="0"/>
              </a:rPr>
              <a:t>《高中历史必修课程解析》（</a:t>
            </a:r>
            <a:r>
              <a:rPr lang="zh-CN" altLang="zh-CN" sz="2800" dirty="0">
                <a:latin typeface="Arial" panose="020B0604020202020204" pitchFamily="34" charset="0"/>
              </a:rPr>
              <a:t>光明日报出版社），</a:t>
            </a:r>
            <a:endParaRPr lang="en-US" altLang="zh-CN" sz="2800" dirty="0">
              <a:latin typeface="Arial" panose="020B0604020202020204" pitchFamily="34" charset="0"/>
            </a:endParaRPr>
          </a:p>
          <a:p>
            <a:r>
              <a:rPr lang="en-US" altLang="zh-CN" sz="2800" dirty="0">
                <a:latin typeface="Arial" panose="020B0604020202020204" pitchFamily="34" charset="0"/>
              </a:rPr>
              <a:t>     </a:t>
            </a:r>
            <a:r>
              <a:rPr lang="zh-CN" altLang="zh-CN" sz="2800" dirty="0">
                <a:latin typeface="Arial" panose="020B0604020202020204" pitchFamily="34" charset="0"/>
              </a:rPr>
              <a:t>以现行高中三种版本教科书为基础，依据公开出版的学术著作，坚持求真，求实的选择，精心选择与高中历史有关的学术研究成果，</a:t>
            </a:r>
            <a:r>
              <a:rPr lang="zh-CN" altLang="zh-CN" sz="2800" dirty="0">
                <a:solidFill>
                  <a:srgbClr val="FF0000"/>
                </a:solidFill>
                <a:latin typeface="Arial" panose="020B0604020202020204" pitchFamily="34" charset="0"/>
              </a:rPr>
              <a:t>从学术角度深入解析必修课程的专题内容，提出教学设计建议。</a:t>
            </a:r>
            <a:r>
              <a:rPr lang="zh-CN" altLang="zh-CN" sz="2800" dirty="0">
                <a:latin typeface="Arial" panose="020B0604020202020204" pitchFamily="34" charset="0"/>
              </a:rPr>
              <a:t>本书读者对象为中学历史教师，为提升教师专业素质提供教学参考。</a:t>
            </a:r>
            <a:endParaRPr lang="zh-CN" altLang="zh-CN" sz="2800" dirty="0">
              <a:latin typeface="Arial" panose="020B0604020202020204" pitchFamily="34" charset="0"/>
            </a:endParaRPr>
          </a:p>
        </p:txBody>
      </p:sp>
      <p:pic>
        <p:nvPicPr>
          <p:cNvPr id="59399" name="图片 1" descr="IMG_259"/>
          <p:cNvPicPr>
            <a:picLocks noChangeAspect="1"/>
          </p:cNvPicPr>
          <p:nvPr/>
        </p:nvPicPr>
        <p:blipFill>
          <a:blip r:embed="rId2"/>
          <a:stretch>
            <a:fillRect/>
          </a:stretch>
        </p:blipFill>
        <p:spPr>
          <a:xfrm>
            <a:off x="5257800" y="1066800"/>
            <a:ext cx="3581400" cy="5294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pic>
        <p:nvPicPr>
          <p:cNvPr id="60420" name="图片 4" descr="IMG_261"/>
          <p:cNvPicPr>
            <a:picLocks noChangeAspect="1"/>
          </p:cNvPicPr>
          <p:nvPr/>
        </p:nvPicPr>
        <p:blipFill>
          <a:blip r:embed="rId2"/>
          <a:stretch>
            <a:fillRect/>
          </a:stretch>
        </p:blipFill>
        <p:spPr>
          <a:xfrm>
            <a:off x="6172200" y="2590800"/>
            <a:ext cx="2971800" cy="4267200"/>
          </a:xfrm>
          <a:prstGeom prst="rect">
            <a:avLst/>
          </a:prstGeom>
          <a:noFill/>
          <a:ln w="9525">
            <a:noFill/>
          </a:ln>
        </p:spPr>
      </p:pic>
      <p:sp>
        <p:nvSpPr>
          <p:cNvPr id="60421" name="矩形 13"/>
          <p:cNvSpPr/>
          <p:nvPr/>
        </p:nvSpPr>
        <p:spPr>
          <a:xfrm>
            <a:off x="304800" y="304800"/>
            <a:ext cx="8382000" cy="1570038"/>
          </a:xfrm>
          <a:prstGeom prst="rect">
            <a:avLst/>
          </a:prstGeom>
          <a:noFill/>
          <a:ln w="9525">
            <a:noFill/>
          </a:ln>
        </p:spPr>
        <p:txBody>
          <a:bodyPr>
            <a:spAutoFit/>
          </a:bodyPr>
          <a:p>
            <a:r>
              <a:rPr lang="zh-CN" altLang="zh-CN" sz="3200" dirty="0">
                <a:latin typeface="Arial" panose="020B0604020202020204" pitchFamily="34" charset="0"/>
              </a:rPr>
              <a:t>徐金卫老师的《做个教不厌的历史老师》</a:t>
            </a:r>
            <a:r>
              <a:rPr lang="zh-CN" altLang="en-US" sz="3200" dirty="0">
                <a:latin typeface="Arial" panose="020B0604020202020204" pitchFamily="34" charset="0"/>
              </a:rPr>
              <a:t>；</a:t>
            </a:r>
            <a:endParaRPr lang="en-US" altLang="zh-CN" sz="3200" dirty="0">
              <a:latin typeface="Arial" panose="020B0604020202020204" pitchFamily="34" charset="0"/>
            </a:endParaRPr>
          </a:p>
          <a:p>
            <a:r>
              <a:rPr lang="zh-CN" altLang="zh-CN" sz="3200" dirty="0">
                <a:latin typeface="Arial" panose="020B0604020202020204" pitchFamily="34" charset="0"/>
              </a:rPr>
              <a:t>陈洪义老师的《“情思历史”教学概论》</a:t>
            </a:r>
            <a:endParaRPr lang="en-US" altLang="zh-CN" sz="3200" dirty="0">
              <a:latin typeface="Arial" panose="020B0604020202020204" pitchFamily="34" charset="0"/>
            </a:endParaRPr>
          </a:p>
          <a:p>
            <a:r>
              <a:rPr lang="zh-CN" altLang="zh-CN" sz="3200" dirty="0">
                <a:latin typeface="Arial" panose="020B0604020202020204" pitchFamily="34" charset="0"/>
              </a:rPr>
              <a:t>《坚持与梦想——做一个有信念的教师》</a:t>
            </a:r>
            <a:endParaRPr lang="zh-CN" altLang="en-US" sz="3200" dirty="0">
              <a:latin typeface="Arial" panose="020B0604020202020204" pitchFamily="34" charset="0"/>
            </a:endParaRPr>
          </a:p>
        </p:txBody>
      </p:sp>
      <p:pic>
        <p:nvPicPr>
          <p:cNvPr id="60422" name="图片 2" descr="IMG_256"/>
          <p:cNvPicPr>
            <a:picLocks noChangeAspect="1"/>
          </p:cNvPicPr>
          <p:nvPr/>
        </p:nvPicPr>
        <p:blipFill>
          <a:blip r:embed="rId3"/>
          <a:stretch>
            <a:fillRect/>
          </a:stretch>
        </p:blipFill>
        <p:spPr>
          <a:xfrm>
            <a:off x="152400" y="2590800"/>
            <a:ext cx="2971800" cy="426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61444" name="矩形 5"/>
          <p:cNvSpPr/>
          <p:nvPr/>
        </p:nvSpPr>
        <p:spPr>
          <a:xfrm>
            <a:off x="457200" y="2133600"/>
            <a:ext cx="2514600" cy="3970338"/>
          </a:xfrm>
          <a:prstGeom prst="rect">
            <a:avLst/>
          </a:prstGeom>
          <a:noFill/>
          <a:ln w="9525">
            <a:noFill/>
          </a:ln>
        </p:spPr>
        <p:txBody>
          <a:bodyPr>
            <a:spAutoFit/>
          </a:bodyPr>
          <a:p>
            <a:r>
              <a:rPr lang="en-US" altLang="zh-CN" sz="3600" b="1" dirty="0">
                <a:latin typeface="Arial" panose="020B0604020202020204" pitchFamily="34" charset="0"/>
              </a:rPr>
              <a:t>       </a:t>
            </a:r>
            <a:r>
              <a:rPr lang="zh-CN" altLang="zh-CN" sz="3600" b="1" dirty="0">
                <a:solidFill>
                  <a:srgbClr val="FF0000"/>
                </a:solidFill>
                <a:latin typeface="Arial" panose="020B0604020202020204" pitchFamily="34" charset="0"/>
              </a:rPr>
              <a:t>关注史学研究动态，</a:t>
            </a:r>
            <a:r>
              <a:rPr lang="zh-CN" altLang="en-US" sz="3600" b="1" dirty="0">
                <a:solidFill>
                  <a:srgbClr val="FF0000"/>
                </a:solidFill>
                <a:latin typeface="Arial" panose="020B0604020202020204" pitchFamily="34" charset="0"/>
              </a:rPr>
              <a:t>将</a:t>
            </a:r>
            <a:r>
              <a:rPr lang="zh-CN" altLang="zh-CN" sz="3600" b="1" dirty="0">
                <a:solidFill>
                  <a:srgbClr val="FF0000"/>
                </a:solidFill>
                <a:latin typeface="Arial" panose="020B0604020202020204" pitchFamily="34" charset="0"/>
              </a:rPr>
              <a:t>学术成果贯穿于教学中，让学生接受真正的素质教育</a:t>
            </a:r>
            <a:r>
              <a:rPr lang="zh-CN" altLang="en-US" sz="3600" b="1" dirty="0">
                <a:solidFill>
                  <a:srgbClr val="FF0000"/>
                </a:solidFill>
                <a:latin typeface="Arial" panose="020B0604020202020204" pitchFamily="34" charset="0"/>
              </a:rPr>
              <a:t>。</a:t>
            </a:r>
            <a:endParaRPr lang="zh-CN" altLang="en-US" sz="3600" b="1" dirty="0">
              <a:solidFill>
                <a:srgbClr val="FF0000"/>
              </a:solidFill>
              <a:latin typeface="Arial" panose="020B0604020202020204" pitchFamily="34" charset="0"/>
            </a:endParaRPr>
          </a:p>
        </p:txBody>
      </p:sp>
      <p:pic>
        <p:nvPicPr>
          <p:cNvPr id="61445" name="图片 5" descr="IMG_262"/>
          <p:cNvPicPr>
            <a:picLocks noChangeAspect="1"/>
          </p:cNvPicPr>
          <p:nvPr/>
        </p:nvPicPr>
        <p:blipFill>
          <a:blip r:embed="rId2"/>
          <a:stretch>
            <a:fillRect/>
          </a:stretch>
        </p:blipFill>
        <p:spPr>
          <a:xfrm>
            <a:off x="6477000" y="2514600"/>
            <a:ext cx="2500313" cy="4179888"/>
          </a:xfrm>
          <a:prstGeom prst="rect">
            <a:avLst/>
          </a:prstGeom>
          <a:noFill/>
          <a:ln w="9525">
            <a:noFill/>
          </a:ln>
        </p:spPr>
      </p:pic>
      <p:sp>
        <p:nvSpPr>
          <p:cNvPr id="61446" name="矩形 7"/>
          <p:cNvSpPr/>
          <p:nvPr/>
        </p:nvSpPr>
        <p:spPr>
          <a:xfrm>
            <a:off x="152400" y="457200"/>
            <a:ext cx="7389813" cy="1200150"/>
          </a:xfrm>
          <a:prstGeom prst="rect">
            <a:avLst/>
          </a:prstGeom>
          <a:noFill/>
          <a:ln w="9525">
            <a:noFill/>
          </a:ln>
        </p:spPr>
        <p:txBody>
          <a:bodyPr wrap="none">
            <a:spAutoFit/>
          </a:bodyPr>
          <a:p>
            <a:r>
              <a:rPr lang="zh-CN" altLang="zh-CN" sz="3600" b="1" dirty="0">
                <a:latin typeface="Arial" panose="020B0604020202020204" pitchFamily="34" charset="0"/>
              </a:rPr>
              <a:t>《高中历史必修教材多视角解读》</a:t>
            </a:r>
            <a:endParaRPr lang="en-US" altLang="zh-CN" sz="3600" b="1" dirty="0">
              <a:latin typeface="Arial" panose="020B0604020202020204" pitchFamily="34" charset="0"/>
            </a:endParaRPr>
          </a:p>
          <a:p>
            <a:r>
              <a:rPr lang="en-US" altLang="zh-CN" sz="3600" b="1" dirty="0">
                <a:latin typeface="Arial" panose="020B0604020202020204" pitchFamily="34" charset="0"/>
              </a:rPr>
              <a:t>  </a:t>
            </a:r>
            <a:r>
              <a:rPr lang="zh-CN" altLang="zh-CN" sz="3600" b="1" dirty="0">
                <a:latin typeface="Arial" panose="020B0604020202020204" pitchFamily="34" charset="0"/>
              </a:rPr>
              <a:t>赵利剑的《历史：一堂人文课》</a:t>
            </a:r>
            <a:r>
              <a:rPr lang="zh-CN" altLang="en-US" sz="3600" b="1" dirty="0">
                <a:latin typeface="Arial" panose="020B0604020202020204" pitchFamily="34" charset="0"/>
              </a:rPr>
              <a:t>；</a:t>
            </a:r>
            <a:endParaRPr lang="en-US" altLang="zh-CN" sz="3600" b="1" dirty="0">
              <a:latin typeface="Arial" panose="020B0604020202020204" pitchFamily="34" charset="0"/>
            </a:endParaRPr>
          </a:p>
        </p:txBody>
      </p:sp>
      <p:pic>
        <p:nvPicPr>
          <p:cNvPr id="61447" name="图片 8" descr="IMG_263"/>
          <p:cNvPicPr>
            <a:picLocks noChangeAspect="1"/>
          </p:cNvPicPr>
          <p:nvPr/>
        </p:nvPicPr>
        <p:blipFill>
          <a:blip r:embed="rId3"/>
          <a:stretch>
            <a:fillRect/>
          </a:stretch>
        </p:blipFill>
        <p:spPr>
          <a:xfrm>
            <a:off x="3352800" y="2438400"/>
            <a:ext cx="2768600" cy="426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3"/>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62467" name="组合 188438"/>
          <p:cNvGrpSpPr/>
          <p:nvPr/>
        </p:nvGrpSpPr>
        <p:grpSpPr>
          <a:xfrm>
            <a:off x="2514600" y="3505200"/>
            <a:ext cx="4114800" cy="2971800"/>
            <a:chOff x="1536" y="2208"/>
            <a:chExt cx="2592" cy="1872"/>
          </a:xfrm>
        </p:grpSpPr>
        <p:pic>
          <p:nvPicPr>
            <p:cNvPr id="62475" name="图片 188425"/>
            <p:cNvPicPr>
              <a:picLocks noChangeAspect="1"/>
            </p:cNvPicPr>
            <p:nvPr/>
          </p:nvPicPr>
          <p:blipFill>
            <a:blip r:embed="rId2"/>
            <a:stretch>
              <a:fillRect/>
            </a:stretch>
          </p:blipFill>
          <p:spPr>
            <a:xfrm>
              <a:off x="1824" y="2208"/>
              <a:ext cx="1920" cy="1707"/>
            </a:xfrm>
            <a:prstGeom prst="rect">
              <a:avLst/>
            </a:prstGeom>
            <a:noFill/>
            <a:ln w="9525">
              <a:noFill/>
            </a:ln>
          </p:spPr>
        </p:pic>
        <p:sp>
          <p:nvSpPr>
            <p:cNvPr id="62476" name="矩形 188428"/>
            <p:cNvSpPr>
              <a:spLocks noTextEdit="1"/>
            </p:cNvSpPr>
            <p:nvPr/>
          </p:nvSpPr>
          <p:spPr>
            <a:xfrm>
              <a:off x="1536" y="3792"/>
              <a:ext cx="2592" cy="288"/>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pitchFamily="49" charset="-122"/>
                  <a:ea typeface="楷体" panose="02010609060101010101" pitchFamily="49" charset="-122"/>
                </a:rPr>
                <a:t>①不可分割、相互联系</a:t>
              </a:r>
              <a:endPar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pitchFamily="49" charset="-122"/>
                <a:ea typeface="楷体" panose="02010609060101010101" pitchFamily="49" charset="-122"/>
              </a:endParaRPr>
            </a:p>
          </p:txBody>
        </p:sp>
      </p:grpSp>
      <p:grpSp>
        <p:nvGrpSpPr>
          <p:cNvPr id="62468" name="组合 188437"/>
          <p:cNvGrpSpPr/>
          <p:nvPr/>
        </p:nvGrpSpPr>
        <p:grpSpPr>
          <a:xfrm>
            <a:off x="762000" y="1066800"/>
            <a:ext cx="2743200" cy="2971800"/>
            <a:chOff x="432" y="720"/>
            <a:chExt cx="1728" cy="1872"/>
          </a:xfrm>
        </p:grpSpPr>
        <p:graphicFrame>
          <p:nvGraphicFramePr>
            <p:cNvPr id="15" name="图示 14"/>
            <p:cNvGraphicFramePr/>
            <p:nvPr/>
          </p:nvGraphicFramePr>
          <p:xfrm>
            <a:off x="500" y="738"/>
            <a:ext cx="1658" cy="1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74" name="矩形 188429"/>
            <p:cNvSpPr>
              <a:spLocks noTextEdit="1"/>
            </p:cNvSpPr>
            <p:nvPr/>
          </p:nvSpPr>
          <p:spPr>
            <a:xfrm>
              <a:off x="432" y="2304"/>
              <a:ext cx="1152" cy="288"/>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pitchFamily="49" charset="-122"/>
                  <a:ea typeface="楷体" panose="02010609060101010101" pitchFamily="49" charset="-122"/>
                </a:rPr>
                <a:t>②逐步上升</a:t>
              </a:r>
              <a:endPar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pitchFamily="49" charset="-122"/>
                <a:ea typeface="楷体" panose="02010609060101010101" pitchFamily="49" charset="-122"/>
              </a:endParaRPr>
            </a:p>
          </p:txBody>
        </p:sp>
      </p:grpSp>
      <p:grpSp>
        <p:nvGrpSpPr>
          <p:cNvPr id="62469" name="组合 188436"/>
          <p:cNvGrpSpPr/>
          <p:nvPr/>
        </p:nvGrpSpPr>
        <p:grpSpPr>
          <a:xfrm>
            <a:off x="5562600" y="1143000"/>
            <a:ext cx="3200400" cy="2895600"/>
            <a:chOff x="3264" y="768"/>
            <a:chExt cx="2304" cy="1968"/>
          </a:xfrm>
        </p:grpSpPr>
        <p:graphicFrame>
          <p:nvGraphicFramePr>
            <p:cNvPr id="14" name="图示 13"/>
            <p:cNvGraphicFramePr/>
            <p:nvPr/>
          </p:nvGraphicFramePr>
          <p:xfrm>
            <a:off x="3272" y="779"/>
            <a:ext cx="2289" cy="1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2472" name="矩形 188435"/>
            <p:cNvSpPr>
              <a:spLocks noTextEdit="1"/>
            </p:cNvSpPr>
            <p:nvPr/>
          </p:nvSpPr>
          <p:spPr>
            <a:xfrm>
              <a:off x="4128" y="2448"/>
              <a:ext cx="1440" cy="288"/>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pitchFamily="49" charset="-122"/>
                  <a:ea typeface="楷体" panose="02010609060101010101" pitchFamily="49" charset="-122"/>
                </a:rPr>
                <a:t>③地位不平等</a:t>
              </a:r>
              <a:endPar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pitchFamily="49" charset="-122"/>
                <a:ea typeface="楷体" panose="02010609060101010101" pitchFamily="49" charset="-122"/>
              </a:endParaRPr>
            </a:p>
          </p:txBody>
        </p:sp>
      </p:grpSp>
      <p:sp>
        <p:nvSpPr>
          <p:cNvPr id="13" name="矩形 12"/>
          <p:cNvSpPr/>
          <p:nvPr/>
        </p:nvSpPr>
        <p:spPr>
          <a:xfrm>
            <a:off x="152400" y="152400"/>
            <a:ext cx="8991600" cy="132397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mj-ea"/>
                <a:ea typeface="+mj-ea"/>
                <a:cs typeface="+mn-cs"/>
              </a:rPr>
              <a:t>3.</a:t>
            </a:r>
            <a:r>
              <a:rPr kumimoji="0" lang="zh-CN" altLang="zh-CN" sz="4000" b="1" i="0" u="none" strike="noStrike" kern="1200" cap="none" spc="0" normalizeH="0" baseline="0" noProof="0" dirty="0">
                <a:ln>
                  <a:noFill/>
                </a:ln>
                <a:solidFill>
                  <a:schemeClr val="tx1"/>
                </a:solidFill>
                <a:effectLst/>
                <a:uLnTx/>
                <a:uFillTx/>
                <a:latin typeface="+mj-ea"/>
                <a:ea typeface="+mj-ea"/>
                <a:cs typeface="+mn-cs"/>
              </a:rPr>
              <a:t>钻研核心素养，探索核心素养落实问题</a:t>
            </a:r>
            <a:endParaRPr kumimoji="0" lang="zh-CN" altLang="en-US" sz="4000" b="0" i="0" u="none" strike="noStrike" kern="120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3491" name="标题 427009"/>
          <p:cNvSpPr>
            <a:spLocks noGrp="1" noRot="1"/>
          </p:cNvSpPr>
          <p:nvPr>
            <p:ph type="title"/>
          </p:nvPr>
        </p:nvSpPr>
        <p:spPr>
          <a:xfrm>
            <a:off x="304800" y="914400"/>
            <a:ext cx="8229600" cy="1143000"/>
          </a:xfrm>
        </p:spPr>
        <p:txBody>
          <a:bodyPr vert="horz" wrap="square" lIns="91440" tIns="45720" rIns="91440" bIns="45720" anchor="ctr"/>
          <a:p>
            <a:pPr eaLnBrk="1" hangingPunct="1"/>
            <a:r>
              <a:rPr lang="en-US" altLang="zh-CN" dirty="0">
                <a:solidFill>
                  <a:schemeClr val="tx1"/>
                </a:solidFill>
                <a:latin typeface="楷体" panose="02010609060101010101" pitchFamily="49" charset="-122"/>
                <a:ea typeface="楷体" panose="02010609060101010101" pitchFamily="49" charset="-122"/>
              </a:rPr>
              <a:t>1</a:t>
            </a:r>
            <a:r>
              <a:rPr lang="zh-CN" altLang="en-US" dirty="0">
                <a:solidFill>
                  <a:schemeClr val="tx1"/>
                </a:solidFill>
                <a:latin typeface="楷体" panose="02010609060101010101" pitchFamily="49" charset="-122"/>
                <a:ea typeface="楷体" panose="02010609060101010101" pitchFamily="49" charset="-122"/>
              </a:rPr>
              <a:t>、时空观念</a:t>
            </a:r>
            <a:endParaRPr lang="zh-CN" altLang="en-US" dirty="0">
              <a:solidFill>
                <a:schemeClr val="tx1"/>
              </a:solidFill>
              <a:latin typeface="楷体" panose="02010609060101010101" pitchFamily="49" charset="-122"/>
              <a:ea typeface="楷体" panose="02010609060101010101" pitchFamily="49" charset="-122"/>
            </a:endParaRPr>
          </a:p>
        </p:txBody>
      </p:sp>
      <p:sp>
        <p:nvSpPr>
          <p:cNvPr id="63492" name="文本占位符 427010"/>
          <p:cNvSpPr>
            <a:spLocks noGrp="1" noRot="1"/>
          </p:cNvSpPr>
          <p:nvPr>
            <p:ph idx="1"/>
          </p:nvPr>
        </p:nvSpPr>
        <p:spPr>
          <a:xfrm>
            <a:off x="381000" y="2667000"/>
            <a:ext cx="8305800" cy="3200400"/>
          </a:xfrm>
          <a:ln w="19050">
            <a:solidFill>
              <a:srgbClr val="FF0000">
                <a:alpha val="100000"/>
              </a:srgbClr>
            </a:solidFill>
            <a:miter/>
          </a:ln>
        </p:spPr>
        <p:txBody>
          <a:bodyPr vert="horz" wrap="square" lIns="91440" tIns="45720" rIns="91440" bIns="45720" anchor="t"/>
          <a:p>
            <a:pPr eaLnBrk="1" hangingPunct="1">
              <a:lnSpc>
                <a:spcPct val="80000"/>
              </a:lnSpc>
            </a:pPr>
            <a:r>
              <a:rPr lang="zh-CN" altLang="en-US" sz="2800" b="1" dirty="0">
                <a:ea typeface="楷体" panose="02010609060101010101" pitchFamily="49" charset="-122"/>
              </a:rPr>
              <a:t>时空观念是指对事物与特定时间及空间的联系进行观察、分析的观念和意识。</a:t>
            </a:r>
            <a:endParaRPr lang="zh-CN" altLang="en-US" sz="2800" b="1" dirty="0">
              <a:ea typeface="楷体" panose="02010609060101010101" pitchFamily="49" charset="-122"/>
            </a:endParaRPr>
          </a:p>
          <a:p>
            <a:pPr eaLnBrk="1" hangingPunct="1">
              <a:lnSpc>
                <a:spcPct val="80000"/>
              </a:lnSpc>
            </a:pPr>
            <a:endParaRPr lang="zh-CN" altLang="en-US" sz="2800" b="1" dirty="0">
              <a:ea typeface="楷体" panose="02010609060101010101" pitchFamily="49" charset="-122"/>
            </a:endParaRPr>
          </a:p>
          <a:p>
            <a:pPr eaLnBrk="1" hangingPunct="1">
              <a:lnSpc>
                <a:spcPct val="80000"/>
              </a:lnSpc>
            </a:pPr>
            <a:r>
              <a:rPr lang="en-US" altLang="zh-CN" sz="2800" b="1" dirty="0">
                <a:ea typeface="楷体" panose="02010609060101010101" pitchFamily="49" charset="-122"/>
              </a:rPr>
              <a:t>①</a:t>
            </a:r>
            <a:r>
              <a:rPr lang="zh-CN" altLang="en-US" sz="2800" b="1" dirty="0">
                <a:ea typeface="楷体" panose="02010609060101010101" pitchFamily="49" charset="-122"/>
              </a:rPr>
              <a:t>狭义时空观念</a:t>
            </a:r>
            <a:r>
              <a:rPr lang="zh-CN" altLang="en-US" sz="2800" b="1" dirty="0">
                <a:solidFill>
                  <a:srgbClr val="FF0000"/>
                </a:solidFill>
                <a:ea typeface="楷体" panose="02010609060101010101" pitchFamily="49" charset="-122"/>
              </a:rPr>
              <a:t>：时间具体的时间和地点</a:t>
            </a:r>
            <a:endParaRPr lang="zh-CN" altLang="en-US" sz="2800" b="1" dirty="0">
              <a:solidFill>
                <a:srgbClr val="FF0000"/>
              </a:solidFill>
              <a:ea typeface="楷体" panose="02010609060101010101" pitchFamily="49" charset="-122"/>
            </a:endParaRPr>
          </a:p>
          <a:p>
            <a:pPr eaLnBrk="1" hangingPunct="1">
              <a:lnSpc>
                <a:spcPct val="80000"/>
              </a:lnSpc>
            </a:pPr>
            <a:r>
              <a:rPr lang="en-US" altLang="zh-CN" sz="2800" b="1" dirty="0">
                <a:ea typeface="楷体" panose="02010609060101010101" pitchFamily="49" charset="-122"/>
              </a:rPr>
              <a:t>②</a:t>
            </a:r>
            <a:r>
              <a:rPr lang="zh-CN" altLang="en-US" sz="2800" b="1" dirty="0">
                <a:ea typeface="楷体" panose="02010609060101010101" pitchFamily="49" charset="-122"/>
              </a:rPr>
              <a:t>广义时空观念</a:t>
            </a:r>
            <a:r>
              <a:rPr lang="zh-CN" altLang="en-US" sz="2800" b="1" dirty="0">
                <a:solidFill>
                  <a:srgbClr val="FF0000"/>
                </a:solidFill>
                <a:ea typeface="楷体" panose="02010609060101010101" pitchFamily="49" charset="-122"/>
              </a:rPr>
              <a:t>：历史事件（人物）发生相关的实物、环境都是它的时空定位</a:t>
            </a:r>
            <a:endParaRPr lang="zh-CN" altLang="en-US" sz="2800" b="1" dirty="0">
              <a:solidFill>
                <a:srgbClr val="FF0000"/>
              </a:solidFill>
              <a:ea typeface="楷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文本框 2"/>
          <p:cNvSpPr txBox="1"/>
          <p:nvPr/>
        </p:nvSpPr>
        <p:spPr>
          <a:xfrm>
            <a:off x="0" y="1260475"/>
            <a:ext cx="9144000" cy="3540125"/>
          </a:xfrm>
          <a:prstGeom prst="rect">
            <a:avLst/>
          </a:prstGeom>
          <a:noFill/>
        </p:spPr>
        <p:txBody>
          <a:bodyPr>
            <a:spAutoFit/>
          </a:bodyPr>
          <a:lstStyle/>
          <a:p>
            <a:pPr marR="0" defTabSz="914400">
              <a:buClrTx/>
              <a:buSzTx/>
              <a:buFontTx/>
              <a:defRPr/>
            </a:pPr>
            <a:r>
              <a:rPr kumimoji="0" lang="zh-CN" altLang="en-US" sz="3200" b="1" kern="1200" cap="none" spc="0" normalizeH="0" baseline="0" noProof="0" dirty="0">
                <a:solidFill>
                  <a:schemeClr val="tx2"/>
                </a:solidFill>
                <a:latin typeface="+mj-lt"/>
                <a:ea typeface="+mj-ea"/>
                <a:cs typeface="+mj-cs"/>
                <a:sym typeface="+mn-ea"/>
              </a:rPr>
              <a:t>（</a:t>
            </a:r>
            <a:r>
              <a:rPr kumimoji="0" lang="en-US" altLang="zh-CN" sz="3200" b="1" kern="1200" cap="none" spc="0" normalizeH="0" baseline="0" noProof="0" dirty="0">
                <a:latin typeface="Arial" panose="020B0604020202020204" pitchFamily="34" charset="0"/>
                <a:ea typeface="宋体" panose="02010600030101010101" pitchFamily="2" charset="-122"/>
                <a:cs typeface="+mn-cs"/>
                <a:sym typeface="+mn-ea"/>
              </a:rPr>
              <a:t>2018</a:t>
            </a:r>
            <a:r>
              <a:rPr kumimoji="0" lang="zh-CN" altLang="en-US" sz="3200" b="1" kern="1200" cap="none" spc="0" normalizeH="0" baseline="0" noProof="0" dirty="0">
                <a:latin typeface="Arial" panose="020B0604020202020204" pitchFamily="34" charset="0"/>
                <a:ea typeface="宋体" panose="02010600030101010101" pitchFamily="2" charset="-122"/>
                <a:cs typeface="+mn-cs"/>
                <a:sym typeface="+mn-ea"/>
              </a:rPr>
              <a:t>年全国</a:t>
            </a:r>
            <a:r>
              <a:rPr kumimoji="0" lang="en-US" altLang="zh-CN" sz="3200" b="1" kern="1200" cap="none" spc="0" normalizeH="0" baseline="0" noProof="0" dirty="0">
                <a:latin typeface="Arial" panose="020B0604020202020204" pitchFamily="34" charset="0"/>
                <a:ea typeface="宋体" panose="02010600030101010101" pitchFamily="2" charset="-122"/>
                <a:cs typeface="+mn-cs"/>
                <a:sym typeface="+mn-ea"/>
              </a:rPr>
              <a:t>Ⅰ</a:t>
            </a:r>
            <a:r>
              <a:rPr kumimoji="0" lang="zh-CN" altLang="en-US" sz="3200" b="1" kern="1200" cap="none" spc="0" normalizeH="0" baseline="0" noProof="0" dirty="0">
                <a:latin typeface="Arial" panose="020B0604020202020204" pitchFamily="34" charset="0"/>
                <a:ea typeface="宋体" panose="02010600030101010101" pitchFamily="2" charset="-122"/>
                <a:cs typeface="+mn-cs"/>
                <a:sym typeface="+mn-ea"/>
              </a:rPr>
              <a:t>卷）</a:t>
            </a:r>
            <a:r>
              <a:rPr kumimoji="0" lang="en-US" altLang="zh-CN" sz="3200" kern="1200" cap="none" spc="0" normalizeH="0" baseline="0" noProof="0" dirty="0">
                <a:latin typeface="Arial" panose="020B0604020202020204" pitchFamily="34" charset="0"/>
                <a:ea typeface="宋体" panose="02010600030101010101" pitchFamily="2" charset="-122"/>
                <a:cs typeface="+mn-cs"/>
              </a:rPr>
              <a:t>32</a:t>
            </a:r>
            <a:r>
              <a:rPr kumimoji="0" lang="zh-CN" altLang="en-US" sz="3200" kern="1200" cap="none" spc="0" normalizeH="0" baseline="0" noProof="0" dirty="0">
                <a:latin typeface="Arial" panose="020B0604020202020204" pitchFamily="34" charset="0"/>
                <a:ea typeface="宋体" panose="02010600030101010101" pitchFamily="2" charset="-122"/>
                <a:cs typeface="+mn-cs"/>
              </a:rPr>
              <a:t>. 古代雅典的梭伦在诗中写道：“作恶的人每每致富，而好人往往贫穷；但是，我们不愿意把我们的道德和他们的财富交换，因为</a:t>
            </a:r>
            <a:r>
              <a:rPr kumimoji="0" lang="zh-CN" altLang="en-US" sz="3200" u="sng" kern="1200" cap="none" spc="0" normalizeH="0" baseline="0" noProof="0" dirty="0">
                <a:solidFill>
                  <a:srgbClr val="FF0000"/>
                </a:solidFill>
                <a:latin typeface="Arial" panose="020B0604020202020204" pitchFamily="34" charset="0"/>
                <a:ea typeface="宋体" panose="02010600030101010101" pitchFamily="2" charset="-122"/>
                <a:cs typeface="+mn-cs"/>
              </a:rPr>
              <a:t>道德是永远存在的，而财富每天在更换主人</a:t>
            </a:r>
            <a:r>
              <a:rPr kumimoji="0" lang="zh-CN" altLang="en-US" sz="3200" kern="1200" cap="none" spc="0" normalizeH="0" baseline="0" noProof="0" dirty="0">
                <a:latin typeface="Arial" panose="020B0604020202020204" pitchFamily="34" charset="0"/>
                <a:ea typeface="宋体" panose="02010600030101010101" pitchFamily="2" charset="-122"/>
                <a:cs typeface="+mn-cs"/>
              </a:rPr>
              <a:t>。”据此可知，梭伦</a:t>
            </a:r>
            <a:endParaRPr kumimoji="0" lang="zh-CN" altLang="en-US" sz="32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defRPr/>
            </a:pPr>
            <a:r>
              <a:rPr kumimoji="0" lang="zh-CN" altLang="en-US" sz="3200" kern="1200" cap="none" spc="0" normalizeH="0" baseline="0" noProof="0" dirty="0">
                <a:latin typeface="Arial" panose="020B0604020202020204" pitchFamily="34" charset="0"/>
                <a:ea typeface="宋体" panose="02010600030101010101" pitchFamily="2" charset="-122"/>
                <a:cs typeface="+mn-cs"/>
              </a:rPr>
              <a:t>   A. 反对奴隶制度       B. 主张权利平等</a:t>
            </a:r>
            <a:endParaRPr kumimoji="0" lang="zh-CN" altLang="en-US" sz="32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defRPr/>
            </a:pPr>
            <a:r>
              <a:rPr kumimoji="0" lang="zh-CN" altLang="en-US" sz="3200" kern="1200" cap="none" spc="0" normalizeH="0" baseline="0" noProof="0" dirty="0">
                <a:latin typeface="Arial" panose="020B0604020202020204" pitchFamily="34" charset="0"/>
                <a:ea typeface="宋体" panose="02010600030101010101" pitchFamily="2" charset="-122"/>
                <a:cs typeface="+mn-cs"/>
              </a:rPr>
              <a:t>  C. 抨击贫富差别       </a:t>
            </a:r>
            <a:r>
              <a:rPr kumimoji="0" lang="zh-CN" altLang="en-US" sz="3200" kern="1200" cap="none" spc="0" normalizeH="0" baseline="0" noProof="0" dirty="0">
                <a:solidFill>
                  <a:srgbClr val="FF0000"/>
                </a:solidFill>
                <a:latin typeface="Arial" panose="020B0604020202020204" pitchFamily="34" charset="0"/>
                <a:ea typeface="宋体" panose="02010600030101010101" pitchFamily="2" charset="-122"/>
                <a:cs typeface="+mn-cs"/>
              </a:rPr>
              <a:t>D. 具有人文精神</a:t>
            </a:r>
            <a:endParaRPr kumimoji="0" lang="zh-CN" altLang="en-US" sz="3200"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
        <p:nvSpPr>
          <p:cNvPr id="100" name="文本框 99"/>
          <p:cNvSpPr txBox="1"/>
          <p:nvPr/>
        </p:nvSpPr>
        <p:spPr>
          <a:xfrm>
            <a:off x="0" y="5292725"/>
            <a:ext cx="9144000" cy="1384300"/>
          </a:xfrm>
          <a:prstGeom prst="rect">
            <a:avLst/>
          </a:prstGeom>
          <a:noFill/>
          <a:ln w="9525">
            <a:noFill/>
          </a:ln>
        </p:spPr>
        <p:txBody>
          <a:bodyPr>
            <a:spAutoFit/>
          </a:bodyPr>
          <a:p>
            <a:r>
              <a:rPr lang="zh-CN" altLang="x-none" sz="2800" b="1" dirty="0">
                <a:latin typeface="Arial" panose="020B0604020202020204" pitchFamily="34" charset="0"/>
              </a:rPr>
              <a:t>简析：</a:t>
            </a:r>
            <a:r>
              <a:rPr lang="zh-CN" altLang="x-none" sz="2800" b="1" dirty="0">
                <a:latin typeface="Arial" panose="020B0604020202020204" pitchFamily="34" charset="0"/>
                <a:sym typeface="+mn-ea"/>
              </a:rPr>
              <a:t>题材料可简化为：梭伦对道德的重视远远超过财富，</a:t>
            </a:r>
            <a:r>
              <a:rPr lang="zh-CN" altLang="x-none" sz="2800" b="1" dirty="0">
                <a:latin typeface="Arial" panose="020B0604020202020204" pitchFamily="34" charset="0"/>
              </a:rPr>
              <a:t>极具现实意义，</a:t>
            </a:r>
            <a:r>
              <a:rPr lang="zh-CN" altLang="x-none" sz="2800" b="1" dirty="0">
                <a:solidFill>
                  <a:srgbClr val="FF0000"/>
                </a:solidFill>
                <a:latin typeface="Arial" panose="020B0604020202020204" pitchFamily="34" charset="0"/>
              </a:rPr>
              <a:t>体现了“现实的问题历史考”</a:t>
            </a:r>
            <a:r>
              <a:rPr lang="zh-CN" altLang="x-none" sz="2800" b="1" dirty="0">
                <a:latin typeface="Arial" panose="020B0604020202020204" pitchFamily="34" charset="0"/>
              </a:rPr>
              <a:t>的命题思路，</a:t>
            </a:r>
            <a:r>
              <a:rPr lang="zh-CN" altLang="x-none" sz="2800" b="1" dirty="0">
                <a:solidFill>
                  <a:srgbClr val="FF0000"/>
                </a:solidFill>
                <a:latin typeface="Arial" panose="020B0604020202020204" pitchFamily="34" charset="0"/>
              </a:rPr>
              <a:t>引领正确的价值观。</a:t>
            </a:r>
            <a:r>
              <a:rPr lang="zh-CN" altLang="x-none" sz="2800" b="1" dirty="0">
                <a:latin typeface="Arial" panose="020B0604020202020204" pitchFamily="34" charset="0"/>
                <a:sym typeface="+mn-ea"/>
              </a:rPr>
              <a:t>彰显出历史教育的育人功能</a:t>
            </a:r>
            <a:endParaRPr lang="zh-CN" altLang="en-US" sz="2800" b="1" dirty="0">
              <a:latin typeface="Arial" panose="020B0604020202020204" pitchFamily="34" charset="0"/>
            </a:endParaRPr>
          </a:p>
        </p:txBody>
      </p:sp>
      <p:sp>
        <p:nvSpPr>
          <p:cNvPr id="9221" name="矩形 3"/>
          <p:cNvSpPr/>
          <p:nvPr/>
        </p:nvSpPr>
        <p:spPr>
          <a:xfrm>
            <a:off x="0" y="304800"/>
            <a:ext cx="5943600" cy="708025"/>
          </a:xfrm>
          <a:prstGeom prst="rect">
            <a:avLst/>
          </a:prstGeom>
          <a:noFill/>
          <a:ln w="9525">
            <a:noFill/>
          </a:ln>
        </p:spPr>
        <p:txBody>
          <a:bodyPr>
            <a:spAutoFit/>
          </a:bodyPr>
          <a:p>
            <a:r>
              <a:rPr lang="zh-CN" altLang="en-US" sz="4000" b="1" u="sng" dirty="0">
                <a:latin typeface="黑体" panose="02010609060101010101" pitchFamily="49" charset="-122"/>
                <a:ea typeface="黑体" panose="02010609060101010101" pitchFamily="49" charset="-122"/>
              </a:rPr>
              <a:t>历史教育目标之立德树人</a:t>
            </a:r>
            <a:endParaRPr lang="zh-CN" altLang="en-US" sz="4000" b="1" u="sng" dirty="0">
              <a:latin typeface="黑体" panose="02010609060101010101" pitchFamily="49" charset="-122"/>
              <a:ea typeface="黑体" panose="020106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diamond(in)">
                                      <p:cBhvr>
                                        <p:cTn id="11"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0" y="838200"/>
          <a:ext cx="9144000" cy="6197600"/>
        </p:xfrm>
        <a:graphic>
          <a:graphicData uri="http://schemas.openxmlformats.org/drawingml/2006/table">
            <a:tbl>
              <a:tblPr firstRow="1" bandRow="1">
                <a:tableStyleId>{5C22544A-7EE6-4342-B048-85BDC9FD1C3A}</a:tableStyleId>
              </a:tblPr>
              <a:tblGrid>
                <a:gridCol w="1153756"/>
                <a:gridCol w="7990244"/>
              </a:tblGrid>
              <a:tr h="715645">
                <a:tc>
                  <a:txBody>
                    <a:bodyPr/>
                    <a:lstStyle/>
                    <a:p>
                      <a:pPr>
                        <a:buNone/>
                      </a:pPr>
                      <a:r>
                        <a:rPr lang="zh-CN" altLang="en-US" sz="2400" dirty="0"/>
                        <a:t>时期</a:t>
                      </a:r>
                      <a:endParaRPr lang="zh-CN" altLang="en-US" sz="2400"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sz="2400" dirty="0" smtClean="0"/>
                        <a:t>发展情况</a:t>
                      </a: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548005">
                <a:tc>
                  <a:txBody>
                    <a:bodyPr/>
                    <a:lstStyle/>
                    <a:p>
                      <a:pPr>
                        <a:buNone/>
                      </a:pPr>
                      <a:r>
                        <a:rPr lang="zh-CN" altLang="en-US" sz="2400" b="1"/>
                        <a:t>原始社会</a:t>
                      </a:r>
                      <a:endParaRPr lang="zh-CN" altLang="en-US" sz="2400" b="1"/>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502285">
                <a:tc>
                  <a:txBody>
                    <a:bodyPr/>
                    <a:lstStyle/>
                    <a:p>
                      <a:pPr>
                        <a:buNone/>
                      </a:pPr>
                      <a:r>
                        <a:rPr lang="zh-CN" altLang="en-US" sz="2400" b="1"/>
                        <a:t>商朝</a:t>
                      </a:r>
                      <a:endParaRPr lang="zh-CN" altLang="en-US" sz="2400" b="1"/>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566420">
                <a:tc>
                  <a:txBody>
                    <a:bodyPr/>
                    <a:lstStyle/>
                    <a:p>
                      <a:pPr>
                        <a:buNone/>
                      </a:pPr>
                      <a:r>
                        <a:rPr lang="zh-CN" altLang="en-US" sz="2400" b="1" dirty="0"/>
                        <a:t>春秋战国</a:t>
                      </a:r>
                      <a:endParaRPr lang="zh-CN" altLang="en-US" sz="2400" b="1"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681355">
                <a:tc>
                  <a:txBody>
                    <a:bodyPr/>
                    <a:lstStyle/>
                    <a:p>
                      <a:pPr>
                        <a:buNone/>
                      </a:pPr>
                      <a:r>
                        <a:rPr lang="zh-CN" altLang="en-US" sz="2400" b="1"/>
                        <a:t>秦汉</a:t>
                      </a:r>
                      <a:endParaRPr lang="zh-CN" altLang="en-US" sz="2400" b="1"/>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761365">
                <a:tc>
                  <a:txBody>
                    <a:bodyPr/>
                    <a:lstStyle/>
                    <a:p>
                      <a:pPr>
                        <a:buNone/>
                      </a:pPr>
                      <a:r>
                        <a:rPr lang="zh-CN" altLang="en-US" sz="2400" b="1"/>
                        <a:t>隋唐</a:t>
                      </a:r>
                      <a:endParaRPr lang="zh-CN" altLang="en-US" sz="2400" b="1"/>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871220">
                <a:tc>
                  <a:txBody>
                    <a:bodyPr/>
                    <a:lstStyle/>
                    <a:p>
                      <a:pPr>
                        <a:buNone/>
                      </a:pPr>
                      <a:r>
                        <a:rPr lang="zh-CN" altLang="en-US" sz="2400" b="1"/>
                        <a:t>宋元</a:t>
                      </a:r>
                      <a:endParaRPr lang="zh-CN" altLang="en-US" sz="2400" b="1"/>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1020445">
                <a:tc>
                  <a:txBody>
                    <a:bodyPr/>
                    <a:lstStyle/>
                    <a:p>
                      <a:pPr>
                        <a:buNone/>
                      </a:pPr>
                      <a:endParaRPr lang="zh-CN" altLang="en-US" sz="2400" b="1"/>
                    </a:p>
                    <a:p>
                      <a:pPr>
                        <a:buNone/>
                      </a:pPr>
                      <a:r>
                        <a:rPr lang="zh-CN" altLang="en-US" sz="2400" b="1"/>
                        <a:t>明清</a:t>
                      </a:r>
                      <a:endParaRPr lang="zh-CN" altLang="en-US" sz="2400" b="1"/>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sp>
        <p:nvSpPr>
          <p:cNvPr id="7" name="矩形 6"/>
          <p:cNvSpPr/>
          <p:nvPr/>
        </p:nvSpPr>
        <p:spPr>
          <a:xfrm>
            <a:off x="-304800" y="0"/>
            <a:ext cx="6290504" cy="923330"/>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rPr>
              <a:t>古代商业发展 历程</a:t>
            </a:r>
            <a:endParaRPr kumimoji="0" lang="zh-CN" altLang="en-US"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endParaRPr>
          </a:p>
        </p:txBody>
      </p:sp>
      <p:sp>
        <p:nvSpPr>
          <p:cNvPr id="8" name="横卷形 7"/>
          <p:cNvSpPr/>
          <p:nvPr/>
        </p:nvSpPr>
        <p:spPr>
          <a:xfrm>
            <a:off x="5718175" y="-152400"/>
            <a:ext cx="3425825" cy="109696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5867400" y="0"/>
            <a:ext cx="3494088" cy="954088"/>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表说</a:t>
            </a: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历史</a:t>
            </a:r>
            <a:endPar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时空观念的定位</a:t>
            </a:r>
            <a:endPar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64547" name="文本框 1"/>
          <p:cNvSpPr txBox="1"/>
          <p:nvPr/>
        </p:nvSpPr>
        <p:spPr>
          <a:xfrm>
            <a:off x="1555750" y="1789113"/>
            <a:ext cx="4616450" cy="461962"/>
          </a:xfrm>
          <a:prstGeom prst="rect">
            <a:avLst/>
          </a:prstGeom>
          <a:noFill/>
          <a:ln w="9525">
            <a:noFill/>
          </a:ln>
        </p:spPr>
        <p:txBody>
          <a:bodyPr>
            <a:spAutoFit/>
          </a:bodyPr>
          <a:p>
            <a:r>
              <a:rPr lang="zh-CN" altLang="en-US" sz="2400" b="1" dirty="0">
                <a:latin typeface="楷体" panose="02010609060101010101" pitchFamily="49" charset="-122"/>
                <a:ea typeface="楷体" panose="02010609060101010101" pitchFamily="49" charset="-122"/>
                <a:sym typeface="+mn-ea"/>
              </a:rPr>
              <a:t>早期的商业交换</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物物交换</a:t>
            </a:r>
            <a:endParaRPr lang="en-US" altLang="zh-CN" sz="2400" dirty="0">
              <a:latin typeface="Arial" panose="020B0604020202020204" pitchFamily="34" charset="0"/>
            </a:endParaRPr>
          </a:p>
        </p:txBody>
      </p:sp>
      <p:sp>
        <p:nvSpPr>
          <p:cNvPr id="64548" name="文本框 2"/>
          <p:cNvSpPr txBox="1"/>
          <p:nvPr/>
        </p:nvSpPr>
        <p:spPr>
          <a:xfrm>
            <a:off x="1295400" y="2514600"/>
            <a:ext cx="6904038" cy="461963"/>
          </a:xfrm>
          <a:prstGeom prst="rect">
            <a:avLst/>
          </a:prstGeom>
          <a:noFill/>
          <a:ln w="9525">
            <a:noFill/>
          </a:ln>
        </p:spPr>
        <p:txBody>
          <a:bodyPr>
            <a:spAutoFit/>
          </a:bodyPr>
          <a:p>
            <a:r>
              <a:rPr lang="zh-CN" altLang="en-US" sz="2400" b="1" dirty="0">
                <a:latin typeface="楷体" panose="02010609060101010101" pitchFamily="49" charset="-122"/>
                <a:ea typeface="楷体" panose="02010609060101010101" pitchFamily="49" charset="-122"/>
                <a:sym typeface="+mn-ea"/>
              </a:rPr>
              <a:t>商业有了</a:t>
            </a:r>
            <a:r>
              <a:rPr lang="zh-CN" altLang="en-US" sz="2400" b="1" dirty="0">
                <a:solidFill>
                  <a:srgbClr val="C00000"/>
                </a:solidFill>
                <a:latin typeface="楷体" panose="02010609060101010101" pitchFamily="49" charset="-122"/>
                <a:ea typeface="楷体" panose="02010609060101010101" pitchFamily="49" charset="-122"/>
                <a:sym typeface="+mn-ea"/>
              </a:rPr>
              <a:t>初步发展</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职业商人和货币出现</a:t>
            </a:r>
            <a:endParaRPr lang="zh-CN" altLang="en-US" sz="2400" dirty="0">
              <a:latin typeface="Arial" panose="020B0604020202020204" pitchFamily="34" charset="0"/>
            </a:endParaRPr>
          </a:p>
        </p:txBody>
      </p:sp>
      <p:sp>
        <p:nvSpPr>
          <p:cNvPr id="64549" name="文本框 4"/>
          <p:cNvSpPr txBox="1"/>
          <p:nvPr/>
        </p:nvSpPr>
        <p:spPr>
          <a:xfrm>
            <a:off x="1219200" y="3200400"/>
            <a:ext cx="7924800" cy="457200"/>
          </a:xfrm>
          <a:prstGeom prst="rect">
            <a:avLst/>
          </a:prstGeom>
          <a:noFill/>
          <a:ln w="9525">
            <a:noFill/>
          </a:ln>
        </p:spPr>
        <p:txBody>
          <a:bodyPr>
            <a:spAutoFit/>
          </a:bodyPr>
          <a:p>
            <a:r>
              <a:rPr lang="zh-CN" altLang="en-US" sz="2400" b="1" u="sng" dirty="0">
                <a:solidFill>
                  <a:srgbClr val="FF0000"/>
                </a:solidFill>
                <a:latin typeface="楷体" panose="02010609060101010101" pitchFamily="49" charset="-122"/>
                <a:ea typeface="楷体" panose="02010609060101010101" pitchFamily="49" charset="-122"/>
                <a:sym typeface="+mn-ea"/>
              </a:rPr>
              <a:t>商业繁荣</a:t>
            </a:r>
            <a:r>
              <a:rPr lang="zh-CN" altLang="en-US" sz="2400" b="1" dirty="0">
                <a:latin typeface="楷体" panose="02010609060101010101" pitchFamily="49" charset="-122"/>
                <a:ea typeface="楷体" panose="02010609060101010101" pitchFamily="49" charset="-122"/>
                <a:sym typeface="+mn-ea"/>
              </a:rPr>
              <a:t>：出现许多商品市场和拥有雄厚资产的大商人</a:t>
            </a:r>
            <a:endParaRPr lang="en-US" altLang="zh-CN" sz="2400" dirty="0">
              <a:latin typeface="Arial" panose="020B0604020202020204" pitchFamily="34" charset="0"/>
            </a:endParaRPr>
          </a:p>
        </p:txBody>
      </p:sp>
      <p:sp>
        <p:nvSpPr>
          <p:cNvPr id="64550" name="文本框 5"/>
          <p:cNvSpPr txBox="1"/>
          <p:nvPr/>
        </p:nvSpPr>
        <p:spPr>
          <a:xfrm>
            <a:off x="1219200" y="3886200"/>
            <a:ext cx="7726363" cy="457200"/>
          </a:xfrm>
          <a:prstGeom prst="rect">
            <a:avLst/>
          </a:prstGeom>
          <a:noFill/>
          <a:ln w="9525">
            <a:noFill/>
          </a:ln>
        </p:spPr>
        <p:txBody>
          <a:bodyPr>
            <a:spAutoFit/>
          </a:bodyPr>
          <a:p>
            <a:r>
              <a:rPr lang="zh-CN" altLang="en-US" sz="2400" b="1" u="sng" dirty="0">
                <a:solidFill>
                  <a:srgbClr val="FF0000"/>
                </a:solidFill>
                <a:latin typeface="楷体" panose="02010609060101010101" pitchFamily="49" charset="-122"/>
                <a:ea typeface="楷体" panose="02010609060101010101" pitchFamily="49" charset="-122"/>
                <a:sym typeface="+mn-ea"/>
              </a:rPr>
              <a:t>商业艰难发展，</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法律贱商人，商人已富贵矣</a:t>
            </a:r>
            <a:r>
              <a:rPr lang="en-US" altLang="zh-CN" sz="2400" b="1" dirty="0">
                <a:latin typeface="楷体" panose="02010609060101010101" pitchFamily="49" charset="-122"/>
                <a:ea typeface="楷体" panose="02010609060101010101" pitchFamily="49" charset="-122"/>
                <a:sym typeface="+mn-ea"/>
              </a:rPr>
              <a:t>”</a:t>
            </a:r>
            <a:endParaRPr lang="en-US" altLang="zh-CN" sz="2400" dirty="0">
              <a:latin typeface="Arial" panose="020B0604020202020204" pitchFamily="34" charset="0"/>
            </a:endParaRPr>
          </a:p>
        </p:txBody>
      </p:sp>
      <p:sp>
        <p:nvSpPr>
          <p:cNvPr id="64551" name="文本框 8"/>
          <p:cNvSpPr txBox="1"/>
          <p:nvPr/>
        </p:nvSpPr>
        <p:spPr>
          <a:xfrm>
            <a:off x="1143000" y="4495800"/>
            <a:ext cx="8001000" cy="1200150"/>
          </a:xfrm>
          <a:prstGeom prst="rect">
            <a:avLst/>
          </a:prstGeom>
          <a:noFill/>
          <a:ln w="9525">
            <a:noFill/>
          </a:ln>
        </p:spPr>
        <p:txBody>
          <a:bodyPr>
            <a:spAutoFit/>
          </a:bodyPr>
          <a:p>
            <a:r>
              <a:rPr lang="zh-CN" altLang="en-US" sz="2400" b="1" u="sng" dirty="0">
                <a:solidFill>
                  <a:srgbClr val="FF0000"/>
                </a:solidFill>
                <a:latin typeface="楷体" panose="02010609060101010101" pitchFamily="49" charset="-122"/>
                <a:ea typeface="楷体" panose="02010609060101010101" pitchFamily="49" charset="-122"/>
                <a:sym typeface="+mn-ea"/>
              </a:rPr>
              <a:t>商业发展迅速</a:t>
            </a:r>
            <a:r>
              <a:rPr lang="zh-CN" altLang="en-US" sz="2400" b="1" dirty="0">
                <a:latin typeface="楷体" panose="02010609060101010101" pitchFamily="49" charset="-122"/>
                <a:ea typeface="楷体" panose="02010609060101010101" pitchFamily="49" charset="-122"/>
                <a:sym typeface="+mn-ea"/>
              </a:rPr>
              <a:t>：都市与农村集市的发展；柜坊、飞钱、邸店问世</a:t>
            </a:r>
            <a:endParaRPr lang="en-US" altLang="zh-CN" sz="2400" b="1" dirty="0">
              <a:latin typeface="楷体" panose="02010609060101010101" pitchFamily="49" charset="-122"/>
              <a:ea typeface="楷体" panose="02010609060101010101" pitchFamily="49" charset="-122"/>
            </a:endParaRPr>
          </a:p>
          <a:p>
            <a:endParaRPr lang="zh-CN" altLang="en-US" sz="2400" dirty="0">
              <a:latin typeface="Arial" panose="020B0604020202020204" pitchFamily="34" charset="0"/>
            </a:endParaRPr>
          </a:p>
        </p:txBody>
      </p:sp>
      <p:sp>
        <p:nvSpPr>
          <p:cNvPr id="64552" name="文本框 10"/>
          <p:cNvSpPr txBox="1"/>
          <p:nvPr/>
        </p:nvSpPr>
        <p:spPr>
          <a:xfrm>
            <a:off x="1219200" y="5486400"/>
            <a:ext cx="7246938" cy="460375"/>
          </a:xfrm>
          <a:prstGeom prst="rect">
            <a:avLst/>
          </a:prstGeom>
          <a:noFill/>
          <a:ln w="9525">
            <a:noFill/>
          </a:ln>
        </p:spPr>
        <p:txBody>
          <a:bodyPr>
            <a:spAutoFit/>
          </a:bodyPr>
          <a:p>
            <a:r>
              <a:rPr lang="zh-CN" altLang="en-US" sz="2400" b="1" u="sng" dirty="0">
                <a:solidFill>
                  <a:srgbClr val="FF0000"/>
                </a:solidFill>
                <a:latin typeface="楷体" panose="02010609060101010101" pitchFamily="49" charset="-122"/>
                <a:ea typeface="楷体" panose="02010609060101010101" pitchFamily="49" charset="-122"/>
                <a:sym typeface="+mn-ea"/>
              </a:rPr>
              <a:t>空前繁荣</a:t>
            </a:r>
            <a:r>
              <a:rPr lang="zh-CN" altLang="en-US" sz="2400" b="1" dirty="0">
                <a:latin typeface="楷体" panose="02010609060101010101" pitchFamily="49" charset="-122"/>
                <a:ea typeface="楷体" panose="02010609060101010101" pitchFamily="49" charset="-122"/>
                <a:sym typeface="+mn-ea"/>
              </a:rPr>
              <a:t>（革命）：</a:t>
            </a:r>
            <a:r>
              <a:rPr lang="zh-CN" altLang="en-US" sz="2400" b="1" dirty="0">
                <a:solidFill>
                  <a:srgbClr val="000000"/>
                </a:solidFill>
                <a:latin typeface="Arial" panose="020B0604020202020204" pitchFamily="34" charset="0"/>
                <a:sym typeface="+mn-ea"/>
              </a:rPr>
              <a:t>商业环境相对宽松</a:t>
            </a:r>
            <a:r>
              <a:rPr lang="en-US" altLang="zh-CN" sz="2400" b="1" dirty="0">
                <a:solidFill>
                  <a:srgbClr val="000000"/>
                </a:solidFill>
                <a:latin typeface="Arial" panose="020B0604020202020204" pitchFamily="34" charset="0"/>
                <a:sym typeface="+mn-ea"/>
              </a:rPr>
              <a:t>;</a:t>
            </a:r>
            <a:r>
              <a:rPr lang="zh-CN" altLang="en-US" sz="2400" b="1" dirty="0">
                <a:solidFill>
                  <a:srgbClr val="000000"/>
                </a:solidFill>
                <a:latin typeface="Arial" panose="020B0604020202020204" pitchFamily="34" charset="0"/>
                <a:sym typeface="+mn-ea"/>
              </a:rPr>
              <a:t>交子</a:t>
            </a:r>
            <a:endParaRPr lang="zh-CN" altLang="en-US" sz="2400" dirty="0">
              <a:latin typeface="Arial" panose="020B0604020202020204" pitchFamily="34" charset="0"/>
            </a:endParaRPr>
          </a:p>
        </p:txBody>
      </p:sp>
      <p:sp>
        <p:nvSpPr>
          <p:cNvPr id="64553" name="文本框 11"/>
          <p:cNvSpPr txBox="1"/>
          <p:nvPr/>
        </p:nvSpPr>
        <p:spPr>
          <a:xfrm>
            <a:off x="1295400" y="6396038"/>
            <a:ext cx="7696200" cy="461962"/>
          </a:xfrm>
          <a:prstGeom prst="rect">
            <a:avLst/>
          </a:prstGeom>
          <a:noFill/>
          <a:ln w="9525">
            <a:noFill/>
          </a:ln>
        </p:spPr>
        <p:txBody>
          <a:bodyPr>
            <a:spAutoFit/>
          </a:bodyPr>
          <a:p>
            <a:r>
              <a:rPr lang="zh-CN" altLang="en-US" sz="2400" b="1" u="sng" dirty="0">
                <a:solidFill>
                  <a:srgbClr val="FF0000"/>
                </a:solidFill>
                <a:latin typeface="楷体" panose="02010609060101010101" pitchFamily="49" charset="-122"/>
                <a:ea typeface="楷体" panose="02010609060101010101" pitchFamily="49" charset="-122"/>
                <a:sym typeface="+mn-ea"/>
              </a:rPr>
              <a:t>商业持续繁荣</a:t>
            </a:r>
            <a:r>
              <a:rPr lang="en-US" altLang="zh-CN" sz="2400" b="1" u="sng" dirty="0">
                <a:solidFill>
                  <a:srgbClr val="FF0000"/>
                </a:solidFill>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城镇商业依然繁荣；会馆、商帮出现</a:t>
            </a:r>
            <a:endParaRPr lang="en-US" altLang="zh-CN" sz="2400" dirty="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42863" y="1419225"/>
          <a:ext cx="9058751" cy="5100955"/>
        </p:xfrm>
        <a:graphic>
          <a:graphicData uri="http://schemas.openxmlformats.org/drawingml/2006/table">
            <a:tbl>
              <a:tblPr firstRow="1" bandRow="1">
                <a:tableStyleId>{5C22544A-7EE6-4342-B048-85BDC9FD1C3A}</a:tableStyleId>
              </a:tblPr>
              <a:tblGrid>
                <a:gridCol w="1417320"/>
                <a:gridCol w="7641431"/>
              </a:tblGrid>
              <a:tr h="715645">
                <a:tc>
                  <a:txBody>
                    <a:bodyPr/>
                    <a:lstStyle/>
                    <a:p>
                      <a:pPr algn="ctr">
                        <a:buNone/>
                      </a:pPr>
                      <a:r>
                        <a:rPr lang="zh-CN" altLang="en-US" sz="2400" dirty="0"/>
                        <a:t>时期</a:t>
                      </a:r>
                      <a:endParaRPr lang="zh-CN" altLang="en-US" sz="2400"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sz="2400" dirty="0" smtClean="0"/>
                        <a:t>市的发展情况</a:t>
                      </a: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7156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秦  代</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7156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汉  代</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7156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南北朝</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7156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唐  代</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80708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宋  代</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r h="7156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明  清</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sp>
        <p:nvSpPr>
          <p:cNvPr id="7" name="矩形 6"/>
          <p:cNvSpPr/>
          <p:nvPr/>
        </p:nvSpPr>
        <p:spPr>
          <a:xfrm>
            <a:off x="0" y="152400"/>
            <a:ext cx="5051384" cy="923330"/>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rPr>
              <a:t>“</a:t>
            </a:r>
            <a:r>
              <a:rPr kumimoji="0" lang="zh-CN" altLang="en-US"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rPr>
              <a:t>市</a:t>
            </a:r>
            <a:r>
              <a:rPr kumimoji="0" lang="en-US" altLang="zh-CN"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rPr>
              <a:t>”</a:t>
            </a:r>
            <a:r>
              <a:rPr kumimoji="0" lang="zh-CN" altLang="en-US"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rPr>
              <a:t>的发展历程</a:t>
            </a:r>
            <a:endParaRPr kumimoji="0" lang="zh-CN" altLang="en-US"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endParaRPr>
          </a:p>
        </p:txBody>
      </p:sp>
      <p:sp>
        <p:nvSpPr>
          <p:cNvPr id="8" name="横卷形 7"/>
          <p:cNvSpPr/>
          <p:nvPr/>
        </p:nvSpPr>
        <p:spPr>
          <a:xfrm>
            <a:off x="5668963" y="-61912"/>
            <a:ext cx="3425825" cy="109696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5668963" y="9525"/>
            <a:ext cx="3425825" cy="954088"/>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表说</a:t>
            </a: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历史</a:t>
            </a:r>
            <a:endPar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时空观念的定位</a:t>
            </a:r>
            <a:endPar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65568" name="文本框 1"/>
          <p:cNvSpPr txBox="1"/>
          <p:nvPr/>
        </p:nvSpPr>
        <p:spPr>
          <a:xfrm>
            <a:off x="1668463" y="2266950"/>
            <a:ext cx="5532437" cy="460375"/>
          </a:xfrm>
          <a:prstGeom prst="rect">
            <a:avLst/>
          </a:prstGeom>
          <a:noFill/>
          <a:ln w="9525">
            <a:noFill/>
          </a:ln>
        </p:spPr>
        <p:txBody>
          <a:bodyPr>
            <a:spAutoFit/>
          </a:bodyPr>
          <a:p>
            <a:r>
              <a:rPr lang="zh-CN" altLang="en-US" sz="2400" b="1" dirty="0">
                <a:solidFill>
                  <a:srgbClr val="0000FF"/>
                </a:solidFill>
                <a:latin typeface="楷体" panose="02010609060101010101" pitchFamily="49" charset="-122"/>
                <a:ea typeface="楷体" panose="02010609060101010101" pitchFamily="49" charset="-122"/>
                <a:sym typeface="+mn-ea"/>
              </a:rPr>
              <a:t>商品买卖必须明码标价</a:t>
            </a:r>
            <a:endParaRPr lang="zh-CN" altLang="en-US" sz="2400" dirty="0">
              <a:latin typeface="Arial" panose="020B0604020202020204" pitchFamily="34" charset="0"/>
            </a:endParaRPr>
          </a:p>
        </p:txBody>
      </p:sp>
      <p:sp>
        <p:nvSpPr>
          <p:cNvPr id="65569" name="文本框 2"/>
          <p:cNvSpPr txBox="1"/>
          <p:nvPr/>
        </p:nvSpPr>
        <p:spPr>
          <a:xfrm>
            <a:off x="1692275" y="2906713"/>
            <a:ext cx="5187950" cy="460375"/>
          </a:xfrm>
          <a:prstGeom prst="rect">
            <a:avLst/>
          </a:prstGeom>
          <a:noFill/>
          <a:ln w="9525">
            <a:noFill/>
          </a:ln>
        </p:spPr>
        <p:txBody>
          <a:bodyPr>
            <a:spAutoFit/>
          </a:bodyPr>
          <a:p>
            <a:r>
              <a:rPr lang="zh-CN" altLang="en-US" sz="2400" b="1" dirty="0">
                <a:solidFill>
                  <a:srgbClr val="0000FF"/>
                </a:solidFill>
                <a:latin typeface="楷体" panose="02010609060101010101" pitchFamily="49" charset="-122"/>
                <a:ea typeface="楷体" panose="02010609060101010101" pitchFamily="49" charset="-122"/>
                <a:sym typeface="+mn-ea"/>
              </a:rPr>
              <a:t>专门管理机构，长安九市</a:t>
            </a:r>
            <a:endParaRPr lang="zh-CN" altLang="en-US" sz="2400" dirty="0">
              <a:latin typeface="Arial" panose="020B0604020202020204" pitchFamily="34" charset="0"/>
            </a:endParaRPr>
          </a:p>
        </p:txBody>
      </p:sp>
      <p:sp>
        <p:nvSpPr>
          <p:cNvPr id="65570" name="文本框 4"/>
          <p:cNvSpPr txBox="1"/>
          <p:nvPr/>
        </p:nvSpPr>
        <p:spPr>
          <a:xfrm>
            <a:off x="1692275" y="3694113"/>
            <a:ext cx="4662488" cy="460375"/>
          </a:xfrm>
          <a:prstGeom prst="rect">
            <a:avLst/>
          </a:prstGeom>
          <a:noFill/>
          <a:ln w="9525">
            <a:noFill/>
          </a:ln>
        </p:spPr>
        <p:txBody>
          <a:bodyPr>
            <a:spAutoFit/>
          </a:bodyPr>
          <a:p>
            <a:r>
              <a:rPr lang="zh-CN" altLang="en-US" sz="2400" b="1" dirty="0">
                <a:solidFill>
                  <a:srgbClr val="0000FF"/>
                </a:solidFill>
                <a:latin typeface="楷体" panose="02010609060101010101" pitchFamily="49" charset="-122"/>
                <a:ea typeface="楷体" panose="02010609060101010101" pitchFamily="49" charset="-122"/>
                <a:sym typeface="+mn-ea"/>
              </a:rPr>
              <a:t>草市形成，设“草市尉”管理</a:t>
            </a:r>
            <a:endParaRPr lang="zh-CN" altLang="en-US" sz="2400" dirty="0">
              <a:latin typeface="Arial" panose="020B0604020202020204" pitchFamily="34" charset="0"/>
            </a:endParaRPr>
          </a:p>
        </p:txBody>
      </p:sp>
      <p:sp>
        <p:nvSpPr>
          <p:cNvPr id="65571" name="文本框 5"/>
          <p:cNvSpPr txBox="1"/>
          <p:nvPr/>
        </p:nvSpPr>
        <p:spPr>
          <a:xfrm>
            <a:off x="1692275" y="4400550"/>
            <a:ext cx="5326063" cy="460375"/>
          </a:xfrm>
          <a:prstGeom prst="rect">
            <a:avLst/>
          </a:prstGeom>
          <a:noFill/>
          <a:ln w="9525">
            <a:noFill/>
          </a:ln>
        </p:spPr>
        <p:txBody>
          <a:bodyPr>
            <a:spAutoFit/>
          </a:bodyPr>
          <a:p>
            <a:r>
              <a:rPr lang="zh-CN" altLang="en-US" sz="2400" b="1" dirty="0">
                <a:solidFill>
                  <a:srgbClr val="0000FF"/>
                </a:solidFill>
                <a:latin typeface="楷体" panose="02010609060101010101" pitchFamily="49" charset="-122"/>
                <a:ea typeface="楷体" panose="02010609060101010101" pitchFamily="49" charset="-122"/>
                <a:sym typeface="+mn-ea"/>
              </a:rPr>
              <a:t>草市演变为商业中心；夜市繁荣</a:t>
            </a:r>
            <a:endParaRPr lang="zh-CN" altLang="en-US" sz="2400" dirty="0">
              <a:latin typeface="Arial" panose="020B0604020202020204" pitchFamily="34" charset="0"/>
            </a:endParaRPr>
          </a:p>
        </p:txBody>
      </p:sp>
      <p:sp>
        <p:nvSpPr>
          <p:cNvPr id="65572" name="文本框 8"/>
          <p:cNvSpPr txBox="1"/>
          <p:nvPr/>
        </p:nvSpPr>
        <p:spPr>
          <a:xfrm>
            <a:off x="1692275" y="5054600"/>
            <a:ext cx="5954713" cy="1201738"/>
          </a:xfrm>
          <a:prstGeom prst="rect">
            <a:avLst/>
          </a:prstGeom>
          <a:noFill/>
          <a:ln w="9525">
            <a:noFill/>
          </a:ln>
        </p:spPr>
        <p:txBody>
          <a:bodyPr>
            <a:spAutoFit/>
          </a:bodyPr>
          <a:p>
            <a:r>
              <a:rPr lang="zh-CN" altLang="en-US" sz="2400" b="1" dirty="0">
                <a:solidFill>
                  <a:srgbClr val="0000FF"/>
                </a:solidFill>
                <a:latin typeface="楷体" panose="02010609060101010101" pitchFamily="49" charset="-122"/>
                <a:ea typeface="楷体" panose="02010609060101010101" pitchFamily="49" charset="-122"/>
                <a:sym typeface="+mn-ea"/>
              </a:rPr>
              <a:t>突破了时空限制；商业活动不再受到官吏直接监管；</a:t>
            </a:r>
            <a:endParaRPr lang="en-US" altLang="zh-CN" sz="2400" b="1" dirty="0">
              <a:solidFill>
                <a:srgbClr val="0000FF"/>
              </a:solidFill>
              <a:latin typeface="楷体" panose="02010609060101010101" pitchFamily="49" charset="-122"/>
              <a:ea typeface="楷体" panose="02010609060101010101" pitchFamily="49" charset="-122"/>
            </a:endParaRPr>
          </a:p>
          <a:p>
            <a:r>
              <a:rPr lang="zh-CN" altLang="en-US" sz="2400" b="1" dirty="0">
                <a:solidFill>
                  <a:srgbClr val="0000FF"/>
                </a:solidFill>
                <a:latin typeface="楷体" panose="02010609060101010101" pitchFamily="49" charset="-122"/>
                <a:ea typeface="楷体" panose="02010609060101010101" pitchFamily="49" charset="-122"/>
                <a:sym typeface="+mn-ea"/>
              </a:rPr>
              <a:t>草市已具较完备饮食服务设施</a:t>
            </a:r>
            <a:endParaRPr lang="zh-CN" altLang="en-US" sz="2400" dirty="0">
              <a:latin typeface="Arial" panose="020B0604020202020204" pitchFamily="34" charset="0"/>
            </a:endParaRPr>
          </a:p>
        </p:txBody>
      </p:sp>
      <p:sp>
        <p:nvSpPr>
          <p:cNvPr id="65573" name="文本框 10"/>
          <p:cNvSpPr txBox="1"/>
          <p:nvPr/>
        </p:nvSpPr>
        <p:spPr>
          <a:xfrm>
            <a:off x="1668463" y="6061075"/>
            <a:ext cx="5510212" cy="460375"/>
          </a:xfrm>
          <a:prstGeom prst="rect">
            <a:avLst/>
          </a:prstGeom>
          <a:noFill/>
          <a:ln w="9525">
            <a:noFill/>
          </a:ln>
        </p:spPr>
        <p:txBody>
          <a:bodyPr>
            <a:spAutoFit/>
          </a:bodyPr>
          <a:p>
            <a:r>
              <a:rPr lang="zh-CN" altLang="en-US" sz="2400" b="1" dirty="0">
                <a:solidFill>
                  <a:srgbClr val="0000FF"/>
                </a:solidFill>
                <a:latin typeface="楷体" panose="02010609060101010101" pitchFamily="49" charset="-122"/>
                <a:ea typeface="楷体" panose="02010609060101010101" pitchFamily="49" charset="-122"/>
                <a:sym typeface="+mn-ea"/>
              </a:rPr>
              <a:t>都市中的商业区相当繁华</a:t>
            </a:r>
            <a:endParaRPr lang="zh-CN" altLang="en-US" sz="2400" dirty="0">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Picture 3"/>
          <p:cNvPicPr>
            <a:picLocks noChangeAspect="1"/>
          </p:cNvPicPr>
          <p:nvPr/>
        </p:nvPicPr>
        <p:blipFill>
          <a:blip r:embed="rId1"/>
          <a:stretch>
            <a:fillRect/>
          </a:stretch>
        </p:blipFill>
        <p:spPr>
          <a:xfrm>
            <a:off x="0" y="0"/>
            <a:ext cx="9144000" cy="6858000"/>
          </a:xfrm>
          <a:prstGeom prst="rect">
            <a:avLst/>
          </a:prstGeom>
          <a:noFill/>
          <a:ln w="9525">
            <a:noFill/>
          </a:ln>
        </p:spPr>
      </p:pic>
      <p:graphicFrame>
        <p:nvGraphicFramePr>
          <p:cNvPr id="4" name="表格 3"/>
          <p:cNvGraphicFramePr/>
          <p:nvPr/>
        </p:nvGraphicFramePr>
        <p:xfrm>
          <a:off x="152400" y="1143000"/>
          <a:ext cx="8991600" cy="5334000"/>
        </p:xfrm>
        <a:graphic>
          <a:graphicData uri="http://schemas.openxmlformats.org/drawingml/2006/table">
            <a:tbl>
              <a:tblPr firstRow="1" bandRow="1">
                <a:tableStyleId>{5C22544A-7EE6-4342-B048-85BDC9FD1C3A}</a:tableStyleId>
              </a:tblPr>
              <a:tblGrid>
                <a:gridCol w="1636635"/>
                <a:gridCol w="7354965"/>
              </a:tblGrid>
              <a:tr h="737778">
                <a:tc>
                  <a:txBody>
                    <a:bodyPr/>
                    <a:lstStyle/>
                    <a:p>
                      <a:pPr>
                        <a:buNone/>
                      </a:pPr>
                      <a:r>
                        <a:rPr lang="zh-CN" altLang="en-US" sz="2400" dirty="0"/>
                        <a:t>时期</a:t>
                      </a:r>
                      <a:endParaRPr lang="zh-CN" altLang="en-US" sz="2400"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sz="2400" dirty="0"/>
                        <a:t>表现</a:t>
                      </a:r>
                      <a:endParaRPr lang="zh-CN" altLang="en-US" sz="2400"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7377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战国</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7377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汉  代</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7377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王莽执政</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9073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唐  代</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7377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rPr>
                        <a:t>宋  代</a:t>
                      </a:r>
                      <a:endParaRPr kumimoji="0" lang="zh-CN" altLang="en-US" sz="2400" b="1" i="0" baseline="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7377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baseline="0" dirty="0" smtClean="0">
                          <a:ln>
                            <a:noFill/>
                          </a:ln>
                          <a:solidFill>
                            <a:schemeClr val="tx1"/>
                          </a:solidFill>
                          <a:effectLst/>
                          <a:uFillTx/>
                          <a:latin typeface="黑体" panose="02010609060101010101" pitchFamily="49" charset="-122"/>
                          <a:ea typeface="黑体" panose="02010609060101010101" pitchFamily="49" charset="-122"/>
                        </a:rPr>
                        <a:t>清  代</a:t>
                      </a:r>
                      <a:endParaRPr kumimoji="0" lang="zh-CN" altLang="en-US" sz="2400" b="1" i="0" baseline="0" dirty="0" smtClean="0">
                        <a:ln>
                          <a:noFill/>
                        </a:ln>
                        <a:solidFill>
                          <a:schemeClr val="tx1"/>
                        </a:solidFill>
                        <a:effectLst/>
                        <a:uFillTx/>
                        <a:latin typeface="黑体" panose="02010609060101010101" pitchFamily="49" charset="-122"/>
                        <a:ea typeface="黑体" panose="02010609060101010101" pitchFamily="49" charset="-122"/>
                      </a:endParaRPr>
                    </a:p>
                  </a:txBody>
                  <a:tcPr marL="68580" marR="6858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endParaRPr lang="zh-CN" altLang="en-US" sz="2400" dirty="0"/>
                    </a:p>
                  </a:txBody>
                  <a:tcPr marL="68580" marR="6858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7" name="矩形 6"/>
          <p:cNvSpPr/>
          <p:nvPr/>
        </p:nvSpPr>
        <p:spPr>
          <a:xfrm>
            <a:off x="304800" y="152400"/>
            <a:ext cx="5054589" cy="923330"/>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rPr>
              <a:t>商业都会的崛起</a:t>
            </a:r>
            <a:endParaRPr kumimoji="0" lang="zh-CN" altLang="en-US" sz="5400" b="1" i="0" u="none" strike="noStrike" kern="1200" cap="none" spc="0" normalizeH="0" baseline="0" noProof="0"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uLnTx/>
              <a:uFillTx/>
              <a:latin typeface="Arial" panose="020B0604020202020204" pitchFamily="34" charset="0"/>
              <a:ea typeface="宋体" panose="02010600030101010101" pitchFamily="2" charset="-122"/>
              <a:cs typeface="+mn-cs"/>
            </a:endParaRPr>
          </a:p>
        </p:txBody>
      </p:sp>
      <p:sp>
        <p:nvSpPr>
          <p:cNvPr id="8" name="横卷形 7"/>
          <p:cNvSpPr/>
          <p:nvPr/>
        </p:nvSpPr>
        <p:spPr>
          <a:xfrm>
            <a:off x="5718175" y="0"/>
            <a:ext cx="3425825" cy="109696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5718175" y="152400"/>
            <a:ext cx="3425825" cy="954088"/>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表说</a:t>
            </a: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历史</a:t>
            </a:r>
            <a:endPar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时空观念的定位</a:t>
            </a:r>
            <a:endParaRPr kumimoji="0" lang="zh-CN" altLang="en-US" sz="2800" b="1"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66592" name="文本框 1"/>
          <p:cNvSpPr txBox="1"/>
          <p:nvPr/>
        </p:nvSpPr>
        <p:spPr>
          <a:xfrm>
            <a:off x="1905000" y="1981200"/>
            <a:ext cx="3646488" cy="460375"/>
          </a:xfrm>
          <a:prstGeom prst="rect">
            <a:avLst/>
          </a:prstGeom>
          <a:noFill/>
          <a:ln w="9525">
            <a:noFill/>
          </a:ln>
        </p:spPr>
        <p:txBody>
          <a:bodyPr>
            <a:spAutoFit/>
          </a:bodyPr>
          <a:p>
            <a:r>
              <a:rPr lang="zh-CN" altLang="en-US" sz="2400" b="1" dirty="0">
                <a:solidFill>
                  <a:srgbClr val="001212"/>
                </a:solidFill>
                <a:latin typeface="Arial Narrow"/>
                <a:sym typeface="+mn-ea"/>
              </a:rPr>
              <a:t>出现</a:t>
            </a:r>
            <a:r>
              <a:rPr lang="zh-CN" altLang="en-US" sz="2400" b="1" dirty="0">
                <a:solidFill>
                  <a:srgbClr val="001212"/>
                </a:solidFill>
                <a:latin typeface="Times New Roman" panose="02020603050405020304" pitchFamily="18" charset="0"/>
                <a:sym typeface="+mn-ea"/>
              </a:rPr>
              <a:t>“</a:t>
            </a:r>
            <a:r>
              <a:rPr lang="zh-CN" altLang="en-US" sz="2400" b="1" dirty="0">
                <a:solidFill>
                  <a:srgbClr val="001212"/>
                </a:solidFill>
                <a:latin typeface="Arial Narrow"/>
                <a:sym typeface="+mn-ea"/>
              </a:rPr>
              <a:t>市井</a:t>
            </a:r>
            <a:r>
              <a:rPr lang="zh-CN" altLang="en-US" sz="2400" b="1" dirty="0">
                <a:solidFill>
                  <a:srgbClr val="001212"/>
                </a:solidFill>
                <a:latin typeface="Times New Roman" panose="02020603050405020304" pitchFamily="18" charset="0"/>
                <a:sym typeface="+mn-ea"/>
              </a:rPr>
              <a:t>”</a:t>
            </a:r>
            <a:r>
              <a:rPr lang="zh-CN" altLang="en-US" sz="2400" b="1" dirty="0">
                <a:solidFill>
                  <a:srgbClr val="001212"/>
                </a:solidFill>
                <a:latin typeface="Arial Narrow"/>
                <a:sym typeface="+mn-ea"/>
              </a:rPr>
              <a:t>商业区</a:t>
            </a:r>
            <a:endParaRPr lang="zh-CN" altLang="en-US" sz="2400" dirty="0">
              <a:latin typeface="Arial" panose="020B0604020202020204" pitchFamily="34" charset="0"/>
            </a:endParaRPr>
          </a:p>
        </p:txBody>
      </p:sp>
      <p:sp>
        <p:nvSpPr>
          <p:cNvPr id="66593" name="文本框 2"/>
          <p:cNvSpPr txBox="1"/>
          <p:nvPr/>
        </p:nvSpPr>
        <p:spPr>
          <a:xfrm>
            <a:off x="1828800" y="2743200"/>
            <a:ext cx="3978275" cy="461963"/>
          </a:xfrm>
          <a:prstGeom prst="rect">
            <a:avLst/>
          </a:prstGeom>
          <a:noFill/>
          <a:ln w="9525">
            <a:noFill/>
          </a:ln>
        </p:spPr>
        <p:txBody>
          <a:bodyPr>
            <a:spAutoFit/>
          </a:bodyPr>
          <a:p>
            <a:r>
              <a:rPr lang="zh-CN" altLang="en-US" sz="2400" b="1" dirty="0">
                <a:solidFill>
                  <a:srgbClr val="001212"/>
                </a:solidFill>
                <a:latin typeface="Arial Narrow"/>
                <a:sym typeface="+mn-ea"/>
              </a:rPr>
              <a:t>都市因商业集中而繁荣</a:t>
            </a:r>
            <a:endParaRPr lang="zh-CN" altLang="en-US" sz="2400" dirty="0">
              <a:latin typeface="Arial" panose="020B0604020202020204" pitchFamily="34" charset="0"/>
            </a:endParaRPr>
          </a:p>
        </p:txBody>
      </p:sp>
      <p:sp>
        <p:nvSpPr>
          <p:cNvPr id="66594" name="文本框 4"/>
          <p:cNvSpPr txBox="1"/>
          <p:nvPr/>
        </p:nvSpPr>
        <p:spPr>
          <a:xfrm>
            <a:off x="1828800" y="3429000"/>
            <a:ext cx="4359275" cy="461963"/>
          </a:xfrm>
          <a:prstGeom prst="rect">
            <a:avLst/>
          </a:prstGeom>
          <a:noFill/>
          <a:ln w="9525">
            <a:noFill/>
          </a:ln>
        </p:spPr>
        <p:txBody>
          <a:bodyPr>
            <a:spAutoFit/>
          </a:bodyPr>
          <a:p>
            <a:r>
              <a:rPr lang="zh-CN" altLang="en-US" sz="2400" b="1" dirty="0">
                <a:solidFill>
                  <a:srgbClr val="001212"/>
                </a:solidFill>
                <a:latin typeface="Arial Narrow"/>
                <a:sym typeface="+mn-ea"/>
              </a:rPr>
              <a:t>全国性的商业中心形成</a:t>
            </a:r>
            <a:r>
              <a:rPr lang="zh-CN" altLang="en-US" sz="2400" b="1" dirty="0">
                <a:solidFill>
                  <a:srgbClr val="0000CC"/>
                </a:solidFill>
                <a:latin typeface="Arial Narrow"/>
                <a:sym typeface="+mn-ea"/>
              </a:rPr>
              <a:t>（五都）</a:t>
            </a:r>
            <a:endParaRPr lang="zh-CN" altLang="en-US" sz="2400" dirty="0">
              <a:latin typeface="Arial" panose="020B0604020202020204" pitchFamily="34" charset="0"/>
            </a:endParaRPr>
          </a:p>
        </p:txBody>
      </p:sp>
      <p:sp>
        <p:nvSpPr>
          <p:cNvPr id="66595" name="文本框 5"/>
          <p:cNvSpPr txBox="1"/>
          <p:nvPr/>
        </p:nvSpPr>
        <p:spPr>
          <a:xfrm>
            <a:off x="1828800" y="4038600"/>
            <a:ext cx="6111875" cy="831850"/>
          </a:xfrm>
          <a:prstGeom prst="rect">
            <a:avLst/>
          </a:prstGeom>
          <a:noFill/>
          <a:ln w="9525">
            <a:noFill/>
          </a:ln>
        </p:spPr>
        <p:txBody>
          <a:bodyPr>
            <a:spAutoFit/>
          </a:bodyPr>
          <a:p>
            <a:r>
              <a:rPr lang="zh-CN" altLang="en-US" sz="2400" b="1" dirty="0">
                <a:latin typeface="Arial Narrow"/>
                <a:sym typeface="+mn-ea"/>
              </a:rPr>
              <a:t>长安、洛阳</a:t>
            </a:r>
            <a:r>
              <a:rPr lang="zh-CN" altLang="en-US" sz="2400" b="1" dirty="0">
                <a:solidFill>
                  <a:srgbClr val="001212"/>
                </a:solidFill>
                <a:latin typeface="Arial Narrow"/>
                <a:sym typeface="+mn-ea"/>
              </a:rPr>
              <a:t>的商业最为繁盛 </a:t>
            </a:r>
            <a:endParaRPr lang="en-US" altLang="zh-CN" sz="2400" b="1" dirty="0">
              <a:solidFill>
                <a:srgbClr val="001212"/>
              </a:solidFill>
              <a:latin typeface="Arial Narrow"/>
              <a:sym typeface="+mn-ea"/>
            </a:endParaRPr>
          </a:p>
          <a:p>
            <a:r>
              <a:rPr lang="zh-CN" altLang="en-US" sz="2400" b="1" dirty="0">
                <a:solidFill>
                  <a:srgbClr val="FF0000"/>
                </a:solidFill>
                <a:latin typeface="Arial Narrow"/>
                <a:sym typeface="+mn-ea"/>
              </a:rPr>
              <a:t>扬州、杭州、湖州</a:t>
            </a:r>
            <a:endParaRPr lang="zh-CN" altLang="en-US" sz="2400" dirty="0">
              <a:latin typeface="Arial" panose="020B0604020202020204" pitchFamily="34" charset="0"/>
            </a:endParaRPr>
          </a:p>
        </p:txBody>
      </p:sp>
      <p:sp>
        <p:nvSpPr>
          <p:cNvPr id="66596" name="文本框 8"/>
          <p:cNvSpPr txBox="1"/>
          <p:nvPr/>
        </p:nvSpPr>
        <p:spPr>
          <a:xfrm>
            <a:off x="1828800" y="5029200"/>
            <a:ext cx="4732338" cy="460375"/>
          </a:xfrm>
          <a:prstGeom prst="rect">
            <a:avLst/>
          </a:prstGeom>
          <a:noFill/>
          <a:ln w="9525">
            <a:noFill/>
          </a:ln>
        </p:spPr>
        <p:txBody>
          <a:bodyPr>
            <a:spAutoFit/>
          </a:bodyPr>
          <a:p>
            <a:r>
              <a:rPr lang="zh-CN" altLang="en-US" sz="2400" b="1" dirty="0">
                <a:solidFill>
                  <a:srgbClr val="001212"/>
                </a:solidFill>
                <a:latin typeface="Arial Narrow"/>
                <a:sym typeface="+mn-ea"/>
              </a:rPr>
              <a:t>汴京</a:t>
            </a:r>
            <a:r>
              <a:rPr lang="zh-CN" altLang="en-US" sz="2400" b="1" dirty="0">
                <a:solidFill>
                  <a:srgbClr val="FF0000"/>
                </a:solidFill>
                <a:latin typeface="Arial Narrow"/>
                <a:sym typeface="+mn-ea"/>
              </a:rPr>
              <a:t>（开封）</a:t>
            </a:r>
            <a:r>
              <a:rPr lang="zh-CN" altLang="en-US" sz="2400" b="1" dirty="0">
                <a:solidFill>
                  <a:srgbClr val="001212"/>
                </a:solidFill>
                <a:latin typeface="Arial Narrow"/>
                <a:sym typeface="+mn-ea"/>
              </a:rPr>
              <a:t>商业繁盛</a:t>
            </a:r>
            <a:endParaRPr lang="zh-CN" altLang="en-US" sz="2400" dirty="0">
              <a:latin typeface="Arial" panose="020B0604020202020204" pitchFamily="34" charset="0"/>
            </a:endParaRPr>
          </a:p>
        </p:txBody>
      </p:sp>
      <p:sp>
        <p:nvSpPr>
          <p:cNvPr id="66597" name="文本框 10"/>
          <p:cNvSpPr txBox="1"/>
          <p:nvPr/>
        </p:nvSpPr>
        <p:spPr>
          <a:xfrm>
            <a:off x="1828800" y="5715000"/>
            <a:ext cx="5121275" cy="461963"/>
          </a:xfrm>
          <a:prstGeom prst="rect">
            <a:avLst/>
          </a:prstGeom>
          <a:noFill/>
          <a:ln w="9525">
            <a:noFill/>
          </a:ln>
        </p:spPr>
        <p:txBody>
          <a:bodyPr>
            <a:spAutoFit/>
          </a:bodyPr>
          <a:p>
            <a:r>
              <a:rPr lang="zh-CN" altLang="en-US" sz="2400" b="1" dirty="0">
                <a:solidFill>
                  <a:srgbClr val="FF0000"/>
                </a:solidFill>
                <a:latin typeface="Arial Narrow"/>
                <a:sym typeface="+mn-ea"/>
              </a:rPr>
              <a:t>苏州</a:t>
            </a:r>
            <a:r>
              <a:rPr lang="zh-CN" altLang="en-US" sz="2400" b="1" dirty="0">
                <a:solidFill>
                  <a:srgbClr val="001212"/>
                </a:solidFill>
                <a:latin typeface="Arial Narrow"/>
                <a:sym typeface="+mn-ea"/>
              </a:rPr>
              <a:t>等地</a:t>
            </a:r>
            <a:r>
              <a:rPr lang="zh-CN" altLang="en-US" sz="2400" b="1" dirty="0">
                <a:solidFill>
                  <a:srgbClr val="001212"/>
                </a:solidFill>
                <a:latin typeface="Times New Roman" panose="02020603050405020304" pitchFamily="18" charset="0"/>
                <a:sym typeface="+mn-ea"/>
              </a:rPr>
              <a:t>“</a:t>
            </a:r>
            <a:r>
              <a:rPr lang="zh-CN" altLang="en-US" sz="2400" b="1" dirty="0">
                <a:solidFill>
                  <a:srgbClr val="001212"/>
                </a:solidFill>
                <a:latin typeface="Arial Narrow"/>
                <a:sym typeface="+mn-ea"/>
              </a:rPr>
              <a:t>十万烟火</a:t>
            </a:r>
            <a:r>
              <a:rPr lang="zh-CN" altLang="en-US" sz="2400" b="1" dirty="0">
                <a:solidFill>
                  <a:srgbClr val="001212"/>
                </a:solidFill>
                <a:latin typeface="Times New Roman" panose="02020603050405020304" pitchFamily="18" charset="0"/>
                <a:sym typeface="+mn-ea"/>
              </a:rPr>
              <a:t>”</a:t>
            </a:r>
            <a:r>
              <a:rPr lang="en-US" altLang="zh-CN" sz="2400" b="1" dirty="0">
                <a:solidFill>
                  <a:srgbClr val="0000CC"/>
                </a:solidFill>
                <a:latin typeface="Arial Narrow"/>
                <a:sym typeface="+mn-ea"/>
              </a:rPr>
              <a:t>(</a:t>
            </a:r>
            <a:r>
              <a:rPr lang="zh-CN" altLang="en-US" sz="2400" b="1" dirty="0">
                <a:solidFill>
                  <a:srgbClr val="0000CC"/>
                </a:solidFill>
                <a:latin typeface="Arial Narrow"/>
                <a:sym typeface="+mn-ea"/>
              </a:rPr>
              <a:t>四大名镇</a:t>
            </a:r>
            <a:r>
              <a:rPr lang="en-US" altLang="zh-CN" sz="2400" b="1" dirty="0">
                <a:solidFill>
                  <a:srgbClr val="0000CC"/>
                </a:solidFill>
                <a:latin typeface="Arial Narrow"/>
                <a:sym typeface="+mn-ea"/>
              </a:rPr>
              <a:t>)</a:t>
            </a:r>
            <a:endParaRPr lang="zh-CN" altLang="en-US" sz="2400" dirty="0">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3"/>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2" name="Group 2"/>
          <p:cNvGrpSpPr/>
          <p:nvPr/>
        </p:nvGrpSpPr>
        <p:grpSpPr>
          <a:xfrm>
            <a:off x="788988" y="4024313"/>
            <a:ext cx="3967162" cy="1181100"/>
            <a:chOff x="451" y="2535"/>
            <a:chExt cx="2499" cy="744"/>
          </a:xfrm>
        </p:grpSpPr>
        <p:sp>
          <p:nvSpPr>
            <p:cNvPr id="67596" name="Oval 3"/>
            <p:cNvSpPr/>
            <p:nvPr/>
          </p:nvSpPr>
          <p:spPr>
            <a:xfrm rot="-812160">
              <a:off x="451" y="2535"/>
              <a:ext cx="2499" cy="744"/>
            </a:xfrm>
            <a:prstGeom prst="ellipse">
              <a:avLst/>
            </a:prstGeom>
            <a:noFill/>
            <a:ln w="571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7597" name="Rectangle 4"/>
            <p:cNvSpPr/>
            <p:nvPr/>
          </p:nvSpPr>
          <p:spPr>
            <a:xfrm rot="-742144">
              <a:off x="630" y="2760"/>
              <a:ext cx="2061" cy="288"/>
            </a:xfrm>
            <a:prstGeom prst="rect">
              <a:avLst/>
            </a:prstGeom>
            <a:noFill/>
            <a:ln w="9525">
              <a:noFill/>
            </a:ln>
          </p:spPr>
          <p:txBody>
            <a:bodyPr>
              <a:spAutoFit/>
            </a:bodyPr>
            <a:p>
              <a:r>
                <a:rPr lang="zh-CN" altLang="en-US" sz="2400" b="1" dirty="0">
                  <a:solidFill>
                    <a:srgbClr val="FF0000"/>
                  </a:solidFill>
                  <a:latin typeface="Arial" panose="020B0604020202020204" pitchFamily="34" charset="0"/>
                  <a:ea typeface="黑体" panose="02010609060101010101" pitchFamily="49" charset="-122"/>
                </a:rPr>
                <a:t>内忧外患的清晚期</a:t>
              </a:r>
              <a:endParaRPr lang="zh-CN" altLang="en-US" sz="2400" b="1" dirty="0">
                <a:solidFill>
                  <a:srgbClr val="FF0000"/>
                </a:solidFill>
                <a:latin typeface="Arial" panose="020B0604020202020204" pitchFamily="34" charset="0"/>
                <a:ea typeface="黑体" panose="02010609060101010101" pitchFamily="49" charset="-122"/>
              </a:endParaRPr>
            </a:p>
          </p:txBody>
        </p:sp>
      </p:grpSp>
      <p:grpSp>
        <p:nvGrpSpPr>
          <p:cNvPr id="3" name="Group 5"/>
          <p:cNvGrpSpPr/>
          <p:nvPr/>
        </p:nvGrpSpPr>
        <p:grpSpPr>
          <a:xfrm>
            <a:off x="609600" y="2971800"/>
            <a:ext cx="6858000" cy="1879600"/>
            <a:chOff x="374" y="1877"/>
            <a:chExt cx="4320" cy="1184"/>
          </a:xfrm>
        </p:grpSpPr>
        <p:sp>
          <p:nvSpPr>
            <p:cNvPr id="67594" name="Oval 6"/>
            <p:cNvSpPr/>
            <p:nvPr/>
          </p:nvSpPr>
          <p:spPr>
            <a:xfrm rot="-1078823">
              <a:off x="374" y="1957"/>
              <a:ext cx="4320" cy="1104"/>
            </a:xfrm>
            <a:prstGeom prst="ellipse">
              <a:avLst/>
            </a:prstGeom>
            <a:noFill/>
            <a:ln w="57150" cap="flat" cmpd="sng">
              <a:solidFill>
                <a:srgbClr val="0070C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7595" name="Rectangle 7"/>
            <p:cNvSpPr/>
            <p:nvPr/>
          </p:nvSpPr>
          <p:spPr>
            <a:xfrm rot="-1353125">
              <a:off x="2814" y="1877"/>
              <a:ext cx="1536" cy="518"/>
            </a:xfrm>
            <a:prstGeom prst="rect">
              <a:avLst/>
            </a:prstGeom>
            <a:noFill/>
            <a:ln w="9525">
              <a:noFill/>
            </a:ln>
          </p:spPr>
          <p:txBody>
            <a:bodyPr>
              <a:spAutoFit/>
            </a:bodyPr>
            <a:p>
              <a:r>
                <a:rPr lang="zh-CN" altLang="en-US" sz="2400" b="1" dirty="0">
                  <a:solidFill>
                    <a:srgbClr val="FF0000"/>
                  </a:solidFill>
                  <a:latin typeface="Arial" panose="020B0604020202020204" pitchFamily="34" charset="0"/>
                  <a:ea typeface="黑体" panose="02010609060101010101" pitchFamily="49" charset="-122"/>
                </a:rPr>
                <a:t>探索救国道路的中国近代史</a:t>
              </a:r>
              <a:endParaRPr lang="zh-CN" altLang="en-US" sz="2400" b="1" dirty="0">
                <a:solidFill>
                  <a:srgbClr val="FF0000"/>
                </a:solidFill>
                <a:latin typeface="Arial" panose="020B0604020202020204" pitchFamily="34" charset="0"/>
                <a:ea typeface="黑体" panose="02010609060101010101" pitchFamily="49" charset="-122"/>
              </a:endParaRPr>
            </a:p>
          </p:txBody>
        </p:sp>
      </p:grpSp>
      <p:grpSp>
        <p:nvGrpSpPr>
          <p:cNvPr id="4" name="Group 8"/>
          <p:cNvGrpSpPr/>
          <p:nvPr/>
        </p:nvGrpSpPr>
        <p:grpSpPr>
          <a:xfrm>
            <a:off x="0" y="2117725"/>
            <a:ext cx="8982075" cy="3105150"/>
            <a:chOff x="277" y="1156"/>
            <a:chExt cx="5658" cy="1956"/>
          </a:xfrm>
        </p:grpSpPr>
        <p:sp>
          <p:nvSpPr>
            <p:cNvPr id="67592" name="Oval 9"/>
            <p:cNvSpPr/>
            <p:nvPr/>
          </p:nvSpPr>
          <p:spPr>
            <a:xfrm rot="-1272974">
              <a:off x="277" y="1253"/>
              <a:ext cx="5508" cy="1859"/>
            </a:xfrm>
            <a:prstGeom prst="ellipse">
              <a:avLst/>
            </a:prstGeom>
            <a:noFill/>
            <a:ln w="57150" cap="flat" cmpd="sng">
              <a:solidFill>
                <a:srgbClr val="00206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7593" name="Rectangle 10"/>
            <p:cNvSpPr/>
            <p:nvPr/>
          </p:nvSpPr>
          <p:spPr>
            <a:xfrm rot="-177565">
              <a:off x="3117" y="1156"/>
              <a:ext cx="2818" cy="288"/>
            </a:xfrm>
            <a:prstGeom prst="rect">
              <a:avLst/>
            </a:prstGeom>
            <a:noFill/>
            <a:ln w="9525">
              <a:noFill/>
            </a:ln>
          </p:spPr>
          <p:txBody>
            <a:bodyPr wrap="none">
              <a:spAutoFit/>
            </a:bodyPr>
            <a:p>
              <a:r>
                <a:rPr lang="zh-CN" altLang="en-US" sz="2400" b="1" dirty="0">
                  <a:solidFill>
                    <a:srgbClr val="FF0000"/>
                  </a:solidFill>
                  <a:latin typeface="黑体" panose="02010609060101010101" pitchFamily="49" charset="-122"/>
                  <a:ea typeface="黑体" panose="02010609060101010101" pitchFamily="49" charset="-122"/>
                </a:rPr>
                <a:t>世界市场日益形成的世界近代史</a:t>
              </a:r>
              <a:endParaRPr lang="zh-CN" altLang="en-US" sz="2400" b="1" dirty="0">
                <a:solidFill>
                  <a:srgbClr val="FF0000"/>
                </a:solidFill>
                <a:latin typeface="黑体" panose="02010609060101010101" pitchFamily="49" charset="-122"/>
                <a:ea typeface="黑体" panose="02010609060101010101" pitchFamily="49" charset="-122"/>
              </a:endParaRPr>
            </a:p>
          </p:txBody>
        </p:sp>
      </p:grpSp>
      <p:sp>
        <p:nvSpPr>
          <p:cNvPr id="67590" name="Oval 11"/>
          <p:cNvSpPr/>
          <p:nvPr/>
        </p:nvSpPr>
        <p:spPr>
          <a:xfrm>
            <a:off x="685800" y="4953000"/>
            <a:ext cx="228600" cy="228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7591" name="TextBox 2"/>
          <p:cNvSpPr txBox="1"/>
          <p:nvPr/>
        </p:nvSpPr>
        <p:spPr>
          <a:xfrm>
            <a:off x="533400" y="609600"/>
            <a:ext cx="854075" cy="2959100"/>
          </a:xfrm>
          <a:prstGeom prst="rect">
            <a:avLst/>
          </a:prstGeom>
          <a:noFill/>
          <a:ln w="9525">
            <a:noFill/>
          </a:ln>
        </p:spPr>
        <p:txBody>
          <a:bodyPr vert="eaVert">
            <a:spAutoFit/>
          </a:bodyPr>
          <a:p>
            <a:r>
              <a:rPr lang="zh-CN" altLang="en-US" sz="4400" b="1" dirty="0">
                <a:solidFill>
                  <a:srgbClr val="FF0000"/>
                </a:solidFill>
                <a:latin typeface="楷体" panose="02010609060101010101" pitchFamily="49" charset="-122"/>
                <a:ea typeface="楷体" panose="02010609060101010101" pitchFamily="49" charset="-122"/>
                <a:sym typeface="Calibri" panose="020F0502020204030204" charset="0"/>
              </a:rPr>
              <a:t>洋务运动</a:t>
            </a:r>
            <a:endParaRPr lang="zh-CN" altLang="en-US" sz="4400" b="1" dirty="0">
              <a:solidFill>
                <a:srgbClr val="FF0000"/>
              </a:solidFill>
              <a:latin typeface="楷体" panose="02010609060101010101" pitchFamily="49" charset="-122"/>
              <a:ea typeface="楷体" panose="02010609060101010101" pitchFamily="49" charset="-122"/>
              <a:sym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3"/>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2" name="Group 2"/>
          <p:cNvGrpSpPr/>
          <p:nvPr/>
        </p:nvGrpSpPr>
        <p:grpSpPr>
          <a:xfrm>
            <a:off x="677863" y="3973513"/>
            <a:ext cx="3967162" cy="1181100"/>
            <a:chOff x="427" y="2503"/>
            <a:chExt cx="2499" cy="744"/>
          </a:xfrm>
        </p:grpSpPr>
        <p:sp>
          <p:nvSpPr>
            <p:cNvPr id="68622" name="Oval 3"/>
            <p:cNvSpPr/>
            <p:nvPr/>
          </p:nvSpPr>
          <p:spPr>
            <a:xfrm rot="-812160">
              <a:off x="427" y="2503"/>
              <a:ext cx="2499" cy="744"/>
            </a:xfrm>
            <a:prstGeom prst="ellipse">
              <a:avLst/>
            </a:prstGeom>
            <a:noFill/>
            <a:ln w="571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8623" name="Rectangle 4">
              <a:hlinkClick r:id="" action="ppaction://noaction"/>
            </p:cNvPr>
            <p:cNvSpPr/>
            <p:nvPr/>
          </p:nvSpPr>
          <p:spPr>
            <a:xfrm rot="-742144">
              <a:off x="576" y="2736"/>
              <a:ext cx="2061" cy="288"/>
            </a:xfrm>
            <a:prstGeom prst="rect">
              <a:avLst/>
            </a:prstGeom>
            <a:noFill/>
            <a:ln w="9525">
              <a:noFill/>
            </a:ln>
          </p:spPr>
          <p:txBody>
            <a:bodyPr>
              <a:spAutoFit/>
            </a:bodyPr>
            <a:p>
              <a:r>
                <a:rPr lang="zh-CN" altLang="en-US" sz="2400" b="1" dirty="0">
                  <a:solidFill>
                    <a:schemeClr val="tx2"/>
                  </a:solidFill>
                  <a:latin typeface="Arial" panose="020B0604020202020204" pitchFamily="34" charset="0"/>
                  <a:ea typeface="黑体" panose="02010609060101010101" pitchFamily="49" charset="-122"/>
                </a:rPr>
                <a:t>内外交困的明代中晚期</a:t>
              </a:r>
              <a:endParaRPr lang="zh-CN" altLang="en-US" sz="2400" b="1" dirty="0">
                <a:solidFill>
                  <a:schemeClr val="tx2"/>
                </a:solidFill>
                <a:latin typeface="Arial" panose="020B0604020202020204" pitchFamily="34" charset="0"/>
                <a:ea typeface="黑体" panose="02010609060101010101" pitchFamily="49" charset="-122"/>
              </a:endParaRPr>
            </a:p>
          </p:txBody>
        </p:sp>
      </p:grpSp>
      <p:grpSp>
        <p:nvGrpSpPr>
          <p:cNvPr id="3" name="Group 5"/>
          <p:cNvGrpSpPr/>
          <p:nvPr/>
        </p:nvGrpSpPr>
        <p:grpSpPr>
          <a:xfrm>
            <a:off x="593725" y="3048000"/>
            <a:ext cx="6858000" cy="1811338"/>
            <a:chOff x="374" y="1920"/>
            <a:chExt cx="4320" cy="1141"/>
          </a:xfrm>
        </p:grpSpPr>
        <p:sp>
          <p:nvSpPr>
            <p:cNvPr id="68620" name="Oval 6"/>
            <p:cNvSpPr/>
            <p:nvPr/>
          </p:nvSpPr>
          <p:spPr>
            <a:xfrm rot="-1078823">
              <a:off x="374" y="1957"/>
              <a:ext cx="4320" cy="1104"/>
            </a:xfrm>
            <a:prstGeom prst="ellipse">
              <a:avLst/>
            </a:prstGeom>
            <a:noFill/>
            <a:ln w="57150" cap="flat" cmpd="sng">
              <a:solidFill>
                <a:srgbClr val="008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8621" name="Rectangle 7">
              <a:hlinkClick r:id="" action="ppaction://noaction"/>
            </p:cNvPr>
            <p:cNvSpPr/>
            <p:nvPr/>
          </p:nvSpPr>
          <p:spPr>
            <a:xfrm rot="-1353125">
              <a:off x="2736" y="1920"/>
              <a:ext cx="1536" cy="518"/>
            </a:xfrm>
            <a:prstGeom prst="rect">
              <a:avLst/>
            </a:prstGeom>
            <a:noFill/>
            <a:ln w="38100">
              <a:noFill/>
            </a:ln>
          </p:spPr>
          <p:txBody>
            <a:bodyPr>
              <a:spAutoFit/>
            </a:bodyPr>
            <a:p>
              <a:r>
                <a:rPr lang="zh-CN" altLang="en-US" sz="2400" b="1" dirty="0">
                  <a:solidFill>
                    <a:schemeClr val="tx2"/>
                  </a:solidFill>
                  <a:latin typeface="Arial" panose="020B0604020202020204" pitchFamily="34" charset="0"/>
                  <a:ea typeface="黑体" panose="02010609060101010101" pitchFamily="49" charset="-122"/>
                </a:rPr>
                <a:t>君主专制日益强化的明清时期</a:t>
              </a:r>
              <a:endParaRPr lang="zh-CN" altLang="en-US" sz="2400" b="1" dirty="0">
                <a:solidFill>
                  <a:schemeClr val="tx2"/>
                </a:solidFill>
                <a:latin typeface="Arial" panose="020B0604020202020204" pitchFamily="34" charset="0"/>
                <a:ea typeface="黑体" panose="02010609060101010101" pitchFamily="49" charset="-122"/>
              </a:endParaRPr>
            </a:p>
          </p:txBody>
        </p:sp>
      </p:grpSp>
      <p:grpSp>
        <p:nvGrpSpPr>
          <p:cNvPr id="4" name="Group 8"/>
          <p:cNvGrpSpPr/>
          <p:nvPr/>
        </p:nvGrpSpPr>
        <p:grpSpPr>
          <a:xfrm>
            <a:off x="439738" y="1981200"/>
            <a:ext cx="8743950" cy="2959100"/>
            <a:chOff x="277" y="1248"/>
            <a:chExt cx="5508" cy="1864"/>
          </a:xfrm>
        </p:grpSpPr>
        <p:sp>
          <p:nvSpPr>
            <p:cNvPr id="68618" name="Oval 9"/>
            <p:cNvSpPr/>
            <p:nvPr/>
          </p:nvSpPr>
          <p:spPr>
            <a:xfrm rot="-1272974">
              <a:off x="277" y="1253"/>
              <a:ext cx="5508" cy="1859"/>
            </a:xfrm>
            <a:prstGeom prst="ellipse">
              <a:avLst/>
            </a:prstGeom>
            <a:noFill/>
            <a:ln w="57150" cap="flat" cmpd="sng">
              <a:solidFill>
                <a:srgbClr val="0000FF"/>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8619" name="Rectangle 10">
              <a:hlinkClick r:id="" action="ppaction://noaction"/>
            </p:cNvPr>
            <p:cNvSpPr/>
            <p:nvPr/>
          </p:nvSpPr>
          <p:spPr>
            <a:xfrm rot="-177565">
              <a:off x="2784" y="1248"/>
              <a:ext cx="2804" cy="288"/>
            </a:xfrm>
            <a:prstGeom prst="rect">
              <a:avLst/>
            </a:prstGeom>
            <a:noFill/>
            <a:ln w="57150">
              <a:noFill/>
            </a:ln>
          </p:spPr>
          <p:txBody>
            <a:bodyPr wrap="none">
              <a:spAutoFit/>
            </a:bodyPr>
            <a:p>
              <a:r>
                <a:rPr lang="zh-CN" altLang="en-US" sz="2400" b="1" dirty="0">
                  <a:solidFill>
                    <a:schemeClr val="tx2"/>
                  </a:solidFill>
                  <a:latin typeface="黑体" panose="02010609060101010101" pitchFamily="49" charset="-122"/>
                  <a:ea typeface="黑体" panose="02010609060101010101" pitchFamily="49" charset="-122"/>
                </a:rPr>
                <a:t>世界日益连成一个整体的</a:t>
              </a:r>
              <a:r>
                <a:rPr lang="en-US" altLang="zh-CN" sz="2400" b="1" dirty="0">
                  <a:solidFill>
                    <a:schemeClr val="tx2"/>
                  </a:solidFill>
                  <a:latin typeface="黑体" panose="02010609060101010101" pitchFamily="49" charset="-122"/>
                  <a:ea typeface="黑体" panose="02010609060101010101" pitchFamily="49" charset="-122"/>
                </a:rPr>
                <a:t>16</a:t>
              </a:r>
              <a:r>
                <a:rPr lang="zh-CN" altLang="en-US" sz="2400" b="1" dirty="0">
                  <a:solidFill>
                    <a:schemeClr val="tx2"/>
                  </a:solidFill>
                  <a:latin typeface="黑体" panose="02010609060101010101" pitchFamily="49" charset="-122"/>
                  <a:ea typeface="黑体" panose="02010609060101010101" pitchFamily="49" charset="-122"/>
                </a:rPr>
                <a:t>世纪</a:t>
              </a:r>
              <a:endParaRPr lang="zh-CN" altLang="en-US" sz="2400" b="1" dirty="0">
                <a:solidFill>
                  <a:schemeClr val="tx2"/>
                </a:solidFill>
                <a:latin typeface="黑体" panose="02010609060101010101" pitchFamily="49" charset="-122"/>
                <a:ea typeface="黑体" panose="02010609060101010101" pitchFamily="49" charset="-122"/>
              </a:endParaRPr>
            </a:p>
          </p:txBody>
        </p:sp>
      </p:grpSp>
      <p:sp>
        <p:nvSpPr>
          <p:cNvPr id="68614" name="Oval 11"/>
          <p:cNvSpPr/>
          <p:nvPr/>
        </p:nvSpPr>
        <p:spPr>
          <a:xfrm>
            <a:off x="685800" y="4953000"/>
            <a:ext cx="228600" cy="228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8615" name="Rectangle 12"/>
          <p:cNvSpPr>
            <a:spLocks noGrp="1"/>
          </p:cNvSpPr>
          <p:nvPr>
            <p:ph type="title"/>
          </p:nvPr>
        </p:nvSpPr>
        <p:spPr>
          <a:xfrm>
            <a:off x="3886200" y="0"/>
            <a:ext cx="4038600" cy="685800"/>
          </a:xfrm>
        </p:spPr>
        <p:txBody>
          <a:bodyPr vert="horz" wrap="square" lIns="91440" tIns="45720" rIns="91440" bIns="45720" anchor="ctr"/>
          <a:p>
            <a:pPr algn="l"/>
            <a:r>
              <a:rPr lang="zh-CN" altLang="en-US" sz="5400" dirty="0">
                <a:ea typeface="隶书" pitchFamily="49" charset="-122"/>
              </a:rPr>
              <a:t>张居正其时</a:t>
            </a:r>
            <a:endParaRPr lang="zh-CN" altLang="en-US" dirty="0"/>
          </a:p>
        </p:txBody>
      </p:sp>
      <p:sp>
        <p:nvSpPr>
          <p:cNvPr id="68616" name="Line 13"/>
          <p:cNvSpPr/>
          <p:nvPr/>
        </p:nvSpPr>
        <p:spPr>
          <a:xfrm>
            <a:off x="4572000" y="762000"/>
            <a:ext cx="4572000" cy="0"/>
          </a:xfrm>
          <a:prstGeom prst="line">
            <a:avLst/>
          </a:prstGeom>
          <a:ln w="63500" cap="flat" cmpd="sng">
            <a:solidFill>
              <a:srgbClr val="333333"/>
            </a:solidFill>
            <a:prstDash val="solid"/>
            <a:headEnd type="none" w="med" len="med"/>
            <a:tailEnd type="none" w="med" len="med"/>
          </a:ln>
        </p:spPr>
      </p:sp>
      <p:sp>
        <p:nvSpPr>
          <p:cNvPr id="68617" name="Text Box 14"/>
          <p:cNvSpPr txBox="1"/>
          <p:nvPr/>
        </p:nvSpPr>
        <p:spPr>
          <a:xfrm>
            <a:off x="304800" y="5715000"/>
            <a:ext cx="2743200" cy="579438"/>
          </a:xfrm>
          <a:prstGeom prst="rect">
            <a:avLst/>
          </a:prstGeom>
          <a:solidFill>
            <a:srgbClr val="FFCC99"/>
          </a:solidFill>
          <a:ln w="9525">
            <a:noFill/>
          </a:ln>
        </p:spPr>
        <p:txBody>
          <a:bodyPr>
            <a:spAutoFit/>
          </a:bodyPr>
          <a:p>
            <a:pPr>
              <a:spcBef>
                <a:spcPct val="50000"/>
              </a:spcBef>
            </a:pPr>
            <a:r>
              <a:rPr lang="zh-CN" altLang="en-US" sz="3200" b="1" dirty="0">
                <a:latin typeface="Arial" panose="020B0604020202020204" pitchFamily="34" charset="0"/>
                <a:ea typeface="隶书" pitchFamily="49" charset="-122"/>
              </a:rPr>
              <a:t>张居正改革</a:t>
            </a:r>
            <a:endParaRPr lang="zh-CN" altLang="en-US" sz="3200" b="1" dirty="0">
              <a:latin typeface="Arial" panose="020B0604020202020204" pitchFamily="34" charset="0"/>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9635" name="文本框 217089"/>
          <p:cNvSpPr txBox="1"/>
          <p:nvPr/>
        </p:nvSpPr>
        <p:spPr>
          <a:xfrm>
            <a:off x="0" y="1295400"/>
            <a:ext cx="9144000" cy="5213350"/>
          </a:xfrm>
          <a:prstGeom prst="rect">
            <a:avLst/>
          </a:prstGeom>
          <a:noFill/>
          <a:ln w="19050" cap="flat" cmpd="sng">
            <a:solidFill>
              <a:srgbClr val="FF0000"/>
            </a:solidFill>
            <a:prstDash val="solid"/>
            <a:miter/>
            <a:headEnd type="none" w="med" len="med"/>
            <a:tailEnd type="none" w="med" len="med"/>
          </a:ln>
        </p:spPr>
        <p:txBody>
          <a:bodyPr>
            <a:spAutoFit/>
          </a:bodyPr>
          <a:p>
            <a:pPr>
              <a:lnSpc>
                <a:spcPct val="130000"/>
              </a:lnSpc>
            </a:pPr>
            <a:r>
              <a:rPr lang="zh-CN" altLang="en-US" sz="3200" b="1" dirty="0">
                <a:latin typeface="楷体" panose="02010609060101010101" pitchFamily="49" charset="-122"/>
                <a:ea typeface="楷体" panose="02010609060101010101" pitchFamily="49" charset="-122"/>
              </a:rPr>
              <a:t>【例</a:t>
            </a:r>
            <a:r>
              <a:rPr lang="en-US" altLang="zh-CN" sz="3200" b="1" dirty="0">
                <a:latin typeface="楷体" panose="02010609060101010101" pitchFamily="49" charset="-122"/>
                <a:ea typeface="楷体" panose="02010609060101010101" pitchFamily="49" charset="-122"/>
              </a:rPr>
              <a:t>5</a:t>
            </a:r>
            <a:r>
              <a:rPr lang="zh-CN" altLang="en-US" sz="3200" b="1" dirty="0">
                <a:latin typeface="楷体" panose="02010609060101010101" pitchFamily="49" charset="-122"/>
                <a:ea typeface="楷体" panose="02010609060101010101" pitchFamily="49" charset="-122"/>
              </a:rPr>
              <a:t>】（</a:t>
            </a:r>
            <a:r>
              <a:rPr lang="zh-CN" altLang="zh-CN" sz="3200" b="1" dirty="0">
                <a:latin typeface="楷体" panose="02010609060101010101" pitchFamily="49" charset="-122"/>
                <a:ea typeface="楷体" panose="02010609060101010101" pitchFamily="49" charset="-122"/>
              </a:rPr>
              <a:t>2016-1-27</a:t>
            </a:r>
            <a:r>
              <a:rPr lang="zh-CN" altLang="en-US" sz="3200" b="1" dirty="0">
                <a:latin typeface="楷体" panose="02010609060101010101" pitchFamily="49" charset="-122"/>
                <a:ea typeface="楷体" panose="02010609060101010101" pitchFamily="49" charset="-122"/>
              </a:rPr>
              <a:t>）</a:t>
            </a:r>
            <a:r>
              <a:rPr lang="zh-CN" altLang="zh-CN" sz="3200" b="1" dirty="0">
                <a:solidFill>
                  <a:srgbClr val="FF0000"/>
                </a:solidFill>
                <a:latin typeface="楷体" panose="02010609060101010101" pitchFamily="49" charset="-122"/>
                <a:ea typeface="楷体" panose="02010609060101010101" pitchFamily="49" charset="-122"/>
              </a:rPr>
              <a:t>明初</a:t>
            </a:r>
            <a:r>
              <a:rPr lang="zh-CN" altLang="zh-CN" sz="3200" b="1" dirty="0">
                <a:latin typeface="楷体" panose="02010609060101010101" pitchFamily="49" charset="-122"/>
                <a:ea typeface="楷体" panose="02010609060101010101" pitchFamily="49" charset="-122"/>
              </a:rPr>
              <a:t>废行省，</a:t>
            </a:r>
            <a:r>
              <a:rPr lang="zh-CN" altLang="zh-CN" sz="3200" b="1" dirty="0">
                <a:solidFill>
                  <a:srgbClr val="FF0000"/>
                </a:solidFill>
                <a:latin typeface="楷体" panose="02010609060101010101" pitchFamily="49" charset="-122"/>
                <a:ea typeface="楷体" panose="02010609060101010101" pitchFamily="49" charset="-122"/>
              </a:rPr>
              <a:t>地方</a:t>
            </a:r>
            <a:r>
              <a:rPr lang="zh-CN" altLang="zh-CN" sz="3200" b="1" dirty="0">
                <a:latin typeface="楷体" panose="02010609060101010101" pitchFamily="49" charset="-122"/>
                <a:ea typeface="楷体" panose="02010609060101010101" pitchFamily="49" charset="-122"/>
              </a:rPr>
              <a:t>分设三司，分别掌管一地民政与财政、司法、军事，直属六部。</a:t>
            </a:r>
            <a:r>
              <a:rPr lang="zh-CN" altLang="zh-CN" sz="3200" b="1" u="sng" dirty="0">
                <a:solidFill>
                  <a:srgbClr val="FF0000"/>
                </a:solidFill>
                <a:latin typeface="楷体" panose="02010609060101010101" pitchFamily="49" charset="-122"/>
                <a:ea typeface="楷体" panose="02010609060101010101" pitchFamily="49" charset="-122"/>
              </a:rPr>
              <a:t>明中叶以后</a:t>
            </a:r>
            <a:r>
              <a:rPr lang="zh-CN" altLang="zh-CN" sz="3200" b="1" u="sng" dirty="0">
                <a:latin typeface="楷体" panose="02010609060101010101" pitchFamily="49" charset="-122"/>
                <a:ea typeface="楷体" panose="02010609060101010101" pitchFamily="49" charset="-122"/>
              </a:rPr>
              <a:t>，皇帝临时派遣的巡抚逐渐演变为三司之上的</a:t>
            </a:r>
            <a:r>
              <a:rPr lang="zh-CN" altLang="zh-CN" sz="3200" b="1" u="sng" dirty="0">
                <a:solidFill>
                  <a:srgbClr val="FF0000"/>
                </a:solidFill>
                <a:latin typeface="楷体" panose="02010609060101010101" pitchFamily="49" charset="-122"/>
                <a:ea typeface="楷体" panose="02010609060101010101" pitchFamily="49" charset="-122"/>
              </a:rPr>
              <a:t>地方</a:t>
            </a:r>
            <a:r>
              <a:rPr lang="zh-CN" altLang="zh-CN" sz="3200" b="1" u="sng" dirty="0">
                <a:latin typeface="楷体" panose="02010609060101010101" pitchFamily="49" charset="-122"/>
                <a:ea typeface="楷体" panose="02010609060101010101" pitchFamily="49" charset="-122"/>
              </a:rPr>
              <a:t>最高行政长官</a:t>
            </a:r>
            <a:r>
              <a:rPr lang="zh-CN" altLang="zh-CN" sz="3200" b="1" dirty="0">
                <a:latin typeface="楷体" panose="02010609060101010101" pitchFamily="49" charset="-122"/>
                <a:ea typeface="楷体" panose="02010609060101010101" pitchFamily="49" charset="-122"/>
              </a:rPr>
              <a:t>。</a:t>
            </a:r>
            <a:r>
              <a:rPr lang="zh-CN" altLang="zh-CN" sz="3200" b="1" dirty="0">
                <a:solidFill>
                  <a:srgbClr val="FF0000"/>
                </a:solidFill>
                <a:latin typeface="楷体" panose="02010609060101010101" pitchFamily="49" charset="-122"/>
                <a:ea typeface="楷体" panose="02010609060101010101" pitchFamily="49" charset="-122"/>
              </a:rPr>
              <a:t>这一变化</a:t>
            </a:r>
            <a:r>
              <a:rPr lang="zh-CN" altLang="zh-CN" sz="3200" b="1" dirty="0">
                <a:latin typeface="楷体" panose="02010609060101010101" pitchFamily="49" charset="-122"/>
                <a:ea typeface="楷体" panose="02010609060101010101" pitchFamily="49" charset="-122"/>
              </a:rPr>
              <a:t>有助于</a:t>
            </a:r>
            <a:r>
              <a:rPr lang="zh-CN" altLang="en-US" sz="3200" b="1" dirty="0">
                <a:latin typeface="楷体" panose="02010609060101010101" pitchFamily="49" charset="-122"/>
                <a:ea typeface="楷体" panose="02010609060101010101" pitchFamily="49" charset="-122"/>
              </a:rPr>
              <a:t>    </a:t>
            </a:r>
            <a:endParaRPr lang="zh-CN" altLang="en-US" sz="3200" b="1" dirty="0">
              <a:latin typeface="楷体" panose="02010609060101010101" pitchFamily="49" charset="-122"/>
              <a:ea typeface="楷体" panose="02010609060101010101" pitchFamily="49" charset="-122"/>
            </a:endParaRPr>
          </a:p>
          <a:p>
            <a:pPr>
              <a:lnSpc>
                <a:spcPct val="130000"/>
              </a:lnSpc>
            </a:pPr>
            <a:r>
              <a:rPr lang="zh-CN" altLang="zh-CN" sz="3200" b="1" dirty="0">
                <a:latin typeface="楷体" panose="02010609060101010101" pitchFamily="49" charset="-122"/>
                <a:ea typeface="楷体" panose="02010609060101010101" pitchFamily="49" charset="-122"/>
              </a:rPr>
              <a:t>A．扩大地方行政权力</a:t>
            </a:r>
            <a:r>
              <a:rPr lang="zh-CN" altLang="en-US" sz="3200" b="1" dirty="0">
                <a:solidFill>
                  <a:srgbClr val="FF0000"/>
                </a:solidFill>
                <a:latin typeface="楷体" panose="02010609060101010101" pitchFamily="49" charset="-122"/>
                <a:ea typeface="楷体" panose="02010609060101010101" pitchFamily="49" charset="-122"/>
              </a:rPr>
              <a:t>  </a:t>
            </a:r>
            <a:r>
              <a:rPr lang="zh-CN" altLang="zh-CN" sz="3200" b="1" dirty="0">
                <a:solidFill>
                  <a:srgbClr val="FF0000"/>
                </a:solidFill>
                <a:latin typeface="楷体" panose="02010609060101010101" pitchFamily="49" charset="-122"/>
                <a:ea typeface="楷体" panose="02010609060101010101" pitchFamily="49" charset="-122"/>
              </a:rPr>
              <a:t>B．提高地方行政效率</a:t>
            </a:r>
            <a:r>
              <a:rPr lang="zh-CN" altLang="en-US" sz="3200" b="1" dirty="0">
                <a:latin typeface="楷体" panose="02010609060101010101" pitchFamily="49" charset="-122"/>
                <a:ea typeface="楷体" panose="02010609060101010101" pitchFamily="49" charset="-122"/>
              </a:rPr>
              <a:t>    </a:t>
            </a:r>
            <a:r>
              <a:rPr lang="zh-CN" altLang="zh-CN" sz="3200" b="1" dirty="0">
                <a:latin typeface="楷体" panose="02010609060101010101" pitchFamily="49" charset="-122"/>
                <a:ea typeface="楷体" panose="02010609060101010101" pitchFamily="49" charset="-122"/>
              </a:rPr>
              <a:t>C．削弱六部的权限</a:t>
            </a:r>
            <a:r>
              <a:rPr lang="zh-CN" altLang="en-US" sz="3200" b="1" dirty="0">
                <a:latin typeface="楷体" panose="02010609060101010101" pitchFamily="49" charset="-122"/>
                <a:ea typeface="楷体" panose="02010609060101010101" pitchFamily="49" charset="-122"/>
              </a:rPr>
              <a:t>    </a:t>
            </a:r>
            <a:r>
              <a:rPr lang="zh-CN" altLang="zh-CN" sz="3200" b="1" dirty="0">
                <a:latin typeface="楷体" panose="02010609060101010101" pitchFamily="49" charset="-122"/>
                <a:ea typeface="楷体" panose="02010609060101010101" pitchFamily="49" charset="-122"/>
              </a:rPr>
              <a:t>D．缓解中央与地方的对立</a:t>
            </a:r>
            <a:endParaRPr lang="zh-CN" altLang="zh-CN" sz="3200" b="1" dirty="0">
              <a:latin typeface="楷体" panose="02010609060101010101" pitchFamily="49" charset="-122"/>
              <a:ea typeface="楷体" panose="02010609060101010101" pitchFamily="49" charset="-122"/>
            </a:endParaRPr>
          </a:p>
        </p:txBody>
      </p:sp>
      <p:sp>
        <p:nvSpPr>
          <p:cNvPr id="69636" name="文本框 217092"/>
          <p:cNvSpPr txBox="1"/>
          <p:nvPr/>
        </p:nvSpPr>
        <p:spPr>
          <a:xfrm>
            <a:off x="838200" y="609600"/>
            <a:ext cx="5029200" cy="579438"/>
          </a:xfrm>
          <a:prstGeom prst="rect">
            <a:avLst/>
          </a:prstGeom>
          <a:noFill/>
          <a:ln w="9525">
            <a:noFill/>
          </a:ln>
        </p:spPr>
        <p:txBody>
          <a:bodyPr>
            <a:spAutoFit/>
          </a:bodyPr>
          <a:p>
            <a:pPr>
              <a:spcBef>
                <a:spcPct val="50000"/>
              </a:spcBef>
            </a:pPr>
            <a:r>
              <a:rPr lang="zh-CN" altLang="en-US" sz="3200" b="1" dirty="0">
                <a:latin typeface="黑体" panose="02010609060101010101" pitchFamily="49" charset="-122"/>
                <a:ea typeface="黑体" panose="02010609060101010101" pitchFamily="49" charset="-122"/>
              </a:rPr>
              <a:t>高考真题</a:t>
            </a:r>
            <a:r>
              <a:rPr lang="en-US" altLang="zh-CN" sz="3200" b="1" dirty="0">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时空观念</a:t>
            </a:r>
            <a:endParaRPr lang="zh-CN" altLang="en-US" sz="32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0659" name="标题 25601"/>
          <p:cNvSpPr>
            <a:spLocks noGrp="1" noRot="1"/>
          </p:cNvSpPr>
          <p:nvPr>
            <p:ph type="title"/>
          </p:nvPr>
        </p:nvSpPr>
        <p:spPr>
          <a:xfrm>
            <a:off x="0" y="381000"/>
            <a:ext cx="8540750" cy="1143000"/>
          </a:xfrm>
        </p:spPr>
        <p:txBody>
          <a:bodyPr vert="horz" wrap="square" lIns="91440" tIns="45720" rIns="91440" bIns="45720" anchor="ctr"/>
          <a:p>
            <a:pPr eaLnBrk="1" hangingPunct="1"/>
            <a:r>
              <a:rPr lang="en-US" altLang="zh-CN" dirty="0">
                <a:solidFill>
                  <a:schemeClr val="tx1"/>
                </a:solidFill>
                <a:latin typeface="楷体" panose="02010609060101010101" pitchFamily="49" charset="-122"/>
                <a:ea typeface="楷体" panose="02010609060101010101" pitchFamily="49" charset="-122"/>
              </a:rPr>
              <a:t>2</a:t>
            </a:r>
            <a:r>
              <a:rPr lang="zh-CN" altLang="en-US" dirty="0">
                <a:solidFill>
                  <a:schemeClr val="tx1"/>
                </a:solidFill>
                <a:latin typeface="楷体" panose="02010609060101010101" pitchFamily="49" charset="-122"/>
                <a:ea typeface="楷体" panose="02010609060101010101" pitchFamily="49" charset="-122"/>
              </a:rPr>
              <a:t>、史料实证</a:t>
            </a:r>
            <a:endParaRPr lang="zh-CN" altLang="en-US" dirty="0">
              <a:solidFill>
                <a:schemeClr val="tx1"/>
              </a:solidFill>
              <a:latin typeface="楷体" panose="02010609060101010101" pitchFamily="49" charset="-122"/>
              <a:ea typeface="楷体" panose="02010609060101010101" pitchFamily="49" charset="-122"/>
            </a:endParaRPr>
          </a:p>
        </p:txBody>
      </p:sp>
      <p:sp>
        <p:nvSpPr>
          <p:cNvPr id="70660" name="文本占位符 25602"/>
          <p:cNvSpPr>
            <a:spLocks noGrp="1" noRot="1"/>
          </p:cNvSpPr>
          <p:nvPr>
            <p:ph idx="1"/>
          </p:nvPr>
        </p:nvSpPr>
        <p:spPr>
          <a:xfrm>
            <a:off x="228600" y="1524000"/>
            <a:ext cx="8915400" cy="4648200"/>
          </a:xfrm>
          <a:ln w="19050">
            <a:solidFill>
              <a:srgbClr val="FF0000">
                <a:alpha val="100000"/>
              </a:srgbClr>
            </a:solidFill>
            <a:miter/>
          </a:ln>
        </p:spPr>
        <p:txBody>
          <a:bodyPr vert="horz" wrap="square" lIns="91440" tIns="45720" rIns="91440" bIns="45720" anchor="t"/>
          <a:p>
            <a:pPr eaLnBrk="1" hangingPunct="1"/>
            <a:r>
              <a:rPr lang="zh-CN" altLang="en-US" sz="2800" dirty="0">
                <a:latin typeface="楷体" panose="02010609060101010101" pitchFamily="49" charset="-122"/>
                <a:ea typeface="楷体" panose="02010609060101010101" pitchFamily="49" charset="-122"/>
              </a:rPr>
              <a:t>含义：</a:t>
            </a:r>
            <a:r>
              <a:rPr lang="zh-CN" altLang="en-US" sz="2800" b="1" dirty="0">
                <a:latin typeface="楷体" panose="02010609060101010101" pitchFamily="49" charset="-122"/>
                <a:ea typeface="楷体" panose="02010609060101010101" pitchFamily="49" charset="-122"/>
              </a:rPr>
              <a:t>史料实证是指通过严格的检验</a:t>
            </a:r>
            <a:r>
              <a:rPr lang="zh-CN" altLang="en-US" sz="2800" b="1" dirty="0">
                <a:solidFill>
                  <a:srgbClr val="FF0000"/>
                </a:solidFill>
                <a:latin typeface="楷体" panose="02010609060101010101" pitchFamily="49" charset="-122"/>
                <a:ea typeface="楷体" panose="02010609060101010101" pitchFamily="49" charset="-122"/>
              </a:rPr>
              <a:t>获取可信史料</a:t>
            </a:r>
            <a:r>
              <a:rPr lang="zh-CN" altLang="en-US" sz="2800" b="1" dirty="0">
                <a:latin typeface="楷体" panose="02010609060101010101" pitchFamily="49" charset="-122"/>
                <a:ea typeface="楷体" panose="02010609060101010101" pitchFamily="49" charset="-122"/>
              </a:rPr>
              <a:t>，并据此努力</a:t>
            </a:r>
            <a:r>
              <a:rPr lang="zh-CN" altLang="en-US" sz="2800" b="1" dirty="0">
                <a:solidFill>
                  <a:srgbClr val="FF0000"/>
                </a:solidFill>
                <a:latin typeface="楷体" panose="02010609060101010101" pitchFamily="49" charset="-122"/>
                <a:ea typeface="楷体" panose="02010609060101010101" pitchFamily="49" charset="-122"/>
              </a:rPr>
              <a:t>重现历史真实</a:t>
            </a:r>
            <a:r>
              <a:rPr lang="zh-CN" altLang="en-US" sz="2800" b="1" dirty="0">
                <a:latin typeface="楷体" panose="02010609060101010101" pitchFamily="49" charset="-122"/>
                <a:ea typeface="楷体" panose="02010609060101010101" pitchFamily="49" charset="-122"/>
              </a:rPr>
              <a:t>的态度与方法。</a:t>
            </a:r>
            <a:endParaRPr lang="zh-CN" altLang="en-US" sz="2800" b="1" dirty="0">
              <a:latin typeface="楷体" panose="02010609060101010101" pitchFamily="49" charset="-122"/>
              <a:ea typeface="楷体" panose="02010609060101010101" pitchFamily="49" charset="-122"/>
            </a:endParaRPr>
          </a:p>
          <a:p>
            <a:pPr eaLnBrk="1" hangingPunct="1"/>
            <a:endParaRPr lang="zh-CN" altLang="en-US" sz="2800" b="1" dirty="0">
              <a:latin typeface="楷体" panose="02010609060101010101" pitchFamily="49" charset="-122"/>
              <a:ea typeface="楷体" panose="02010609060101010101" pitchFamily="49" charset="-122"/>
            </a:endParaRPr>
          </a:p>
          <a:p>
            <a:pPr eaLnBrk="1" hangingPunct="1"/>
            <a:r>
              <a:rPr lang="zh-CN" altLang="en-US" sz="2800" b="1" dirty="0">
                <a:latin typeface="楷体" panose="02010609060101010101" pitchFamily="49" charset="-122"/>
                <a:ea typeface="楷体" panose="02010609060101010101" pitchFamily="49" charset="-122"/>
                <a:sym typeface="Wingdings" panose="05000000000000000000" pitchFamily="2" charset="2"/>
              </a:rPr>
              <a:t>（</a:t>
            </a:r>
            <a:r>
              <a:rPr lang="en-US" altLang="zh-CN" sz="2800" b="1" dirty="0">
                <a:latin typeface="楷体" panose="02010609060101010101" pitchFamily="49" charset="-122"/>
                <a:ea typeface="楷体" panose="02010609060101010101" pitchFamily="49" charset="-122"/>
                <a:sym typeface="Wingdings" panose="05000000000000000000" pitchFamily="2" charset="2"/>
              </a:rPr>
              <a:t>1</a:t>
            </a:r>
            <a:r>
              <a:rPr lang="zh-CN" altLang="en-US" sz="2800" b="1" dirty="0">
                <a:latin typeface="楷体" panose="02010609060101010101" pitchFamily="49" charset="-122"/>
                <a:ea typeface="楷体" panose="02010609060101010101" pitchFamily="49" charset="-122"/>
                <a:sym typeface="Wingdings" panose="05000000000000000000" pitchFamily="2" charset="2"/>
              </a:rPr>
              <a:t>）</a:t>
            </a:r>
            <a:r>
              <a:rPr lang="zh-CN" altLang="en-US" sz="2800" b="1" dirty="0">
                <a:latin typeface="楷体" panose="02010609060101010101" pitchFamily="49" charset="-122"/>
                <a:ea typeface="楷体" panose="02010609060101010101" pitchFamily="49" charset="-122"/>
              </a:rPr>
              <a:t>史料指人类在自己社会实践活动中有意无意残留或保存下来的各种痕迹、实物或文字资料。</a:t>
            </a:r>
            <a:endParaRPr lang="zh-CN" altLang="en-US" sz="2800" b="1" dirty="0">
              <a:latin typeface="楷体" panose="02010609060101010101" pitchFamily="49" charset="-122"/>
              <a:ea typeface="楷体" panose="02010609060101010101" pitchFamily="49" charset="-122"/>
            </a:endParaRPr>
          </a:p>
          <a:p>
            <a:pPr eaLnBrk="1" hangingPunct="1"/>
            <a:r>
              <a:rPr lang="zh-CN" altLang="en-US" sz="2800" b="1" dirty="0">
                <a:latin typeface="楷体" panose="02010609060101010101" pitchFamily="49" charset="-122"/>
                <a:ea typeface="楷体" panose="02010609060101010101" pitchFamily="49" charset="-122"/>
              </a:rPr>
              <a:t>材料</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史料</a:t>
            </a:r>
            <a:endParaRPr lang="zh-CN" altLang="en-US" sz="2800" b="1" dirty="0">
              <a:latin typeface="楷体" panose="02010609060101010101" pitchFamily="49" charset="-122"/>
              <a:ea typeface="楷体" panose="02010609060101010101" pitchFamily="49" charset="-122"/>
            </a:endParaRPr>
          </a:p>
          <a:p>
            <a:pPr eaLnBrk="1" hangingPunct="1"/>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）实证是史料、史实和历史理论的统一</a:t>
            </a:r>
            <a:endParaRPr lang="zh-CN" altLang="en-US" sz="2800" b="1" dirty="0">
              <a:latin typeface="楷体" panose="02010609060101010101" pitchFamily="49" charset="-122"/>
              <a:ea typeface="楷体" panose="02010609060101010101" pitchFamily="49" charset="-122"/>
            </a:endParaRPr>
          </a:p>
          <a:p>
            <a:pPr eaLnBrk="1" hangingPunct="1"/>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1683" name="标题 420865"/>
          <p:cNvSpPr>
            <a:spLocks noGrp="1" noRot="1"/>
          </p:cNvSpPr>
          <p:nvPr>
            <p:ph type="title"/>
          </p:nvPr>
        </p:nvSpPr>
        <p:spPr>
          <a:xfrm>
            <a:off x="914400" y="685800"/>
            <a:ext cx="7010400" cy="1143000"/>
          </a:xfrm>
        </p:spPr>
        <p:txBody>
          <a:bodyPr vert="horz" wrap="square" lIns="91440" tIns="45720" rIns="91440" bIns="45720" anchor="ctr"/>
          <a:p>
            <a:pPr eaLnBrk="1" hangingPunct="1"/>
            <a:r>
              <a:rPr lang="zh-CN" altLang="en-US" sz="3200" dirty="0">
                <a:solidFill>
                  <a:schemeClr val="tx1"/>
                </a:solidFill>
                <a:ea typeface="楷体" panose="02010609060101010101" pitchFamily="49" charset="-122"/>
              </a:rPr>
              <a:t>高考试题中史料实证的呈现</a:t>
            </a:r>
            <a:endParaRPr lang="zh-CN" altLang="en-US" sz="3200" dirty="0">
              <a:solidFill>
                <a:schemeClr val="tx1"/>
              </a:solidFill>
              <a:ea typeface="楷体" panose="02010609060101010101" pitchFamily="49" charset="-122"/>
            </a:endParaRPr>
          </a:p>
        </p:txBody>
      </p:sp>
      <p:sp>
        <p:nvSpPr>
          <p:cNvPr id="71684" name="文本占位符 420866"/>
          <p:cNvSpPr>
            <a:spLocks noGrp="1" noRot="1"/>
          </p:cNvSpPr>
          <p:nvPr>
            <p:ph idx="1"/>
          </p:nvPr>
        </p:nvSpPr>
        <p:spPr>
          <a:xfrm>
            <a:off x="609600" y="2209800"/>
            <a:ext cx="8077200" cy="3962400"/>
          </a:xfrm>
          <a:ln w="19050">
            <a:solidFill>
              <a:srgbClr val="FF0000">
                <a:alpha val="100000"/>
              </a:srgbClr>
            </a:solidFill>
            <a:miter/>
          </a:ln>
        </p:spPr>
        <p:txBody>
          <a:bodyPr vert="horz" wrap="square" lIns="91440" tIns="45720" rIns="91440" bIns="45720" anchor="t"/>
          <a:p>
            <a:pPr eaLnBrk="1" hangingPunct="1"/>
            <a:r>
              <a:rPr lang="en-US" altLang="zh-CN" sz="2800" b="1" dirty="0">
                <a:solidFill>
                  <a:srgbClr val="000000"/>
                </a:solidFill>
                <a:latin typeface="楷体" panose="02010609060101010101" pitchFamily="49" charset="-122"/>
                <a:ea typeface="楷体" panose="02010609060101010101" pitchFamily="49" charset="-122"/>
              </a:rPr>
              <a:t>1</a:t>
            </a:r>
            <a:r>
              <a:rPr lang="zh-CN" altLang="en-US" sz="2800" b="1" dirty="0">
                <a:solidFill>
                  <a:srgbClr val="000000"/>
                </a:solidFill>
                <a:latin typeface="楷体" panose="02010609060101010101" pitchFamily="49" charset="-122"/>
                <a:ea typeface="楷体" panose="02010609060101010101" pitchFamily="49" charset="-122"/>
              </a:rPr>
              <a:t>、从史料引出结论</a:t>
            </a:r>
            <a:r>
              <a:rPr lang="zh-CN" altLang="en-US" sz="2800" b="1" dirty="0">
                <a:latin typeface="楷体" panose="02010609060101010101" pitchFamily="49" charset="-122"/>
                <a:ea typeface="楷体" panose="02010609060101010101" pitchFamily="49" charset="-122"/>
              </a:rPr>
              <a:t>（选择题为主）</a:t>
            </a:r>
            <a:endParaRPr lang="zh-CN" altLang="en-US" sz="2800" b="1" dirty="0">
              <a:latin typeface="楷体" panose="02010609060101010101" pitchFamily="49" charset="-122"/>
              <a:ea typeface="楷体" panose="02010609060101010101" pitchFamily="49" charset="-122"/>
            </a:endParaRPr>
          </a:p>
          <a:p>
            <a:pPr eaLnBrk="1" hangingPunct="1"/>
            <a:endParaRPr lang="zh-CN" altLang="en-US" sz="2800" b="1" dirty="0">
              <a:latin typeface="楷体" panose="02010609060101010101" pitchFamily="49" charset="-122"/>
              <a:ea typeface="楷体" panose="02010609060101010101" pitchFamily="49" charset="-122"/>
            </a:endParaRPr>
          </a:p>
          <a:p>
            <a:pPr eaLnBrk="1" hangingPunct="1"/>
            <a:r>
              <a:rPr lang="en-US" altLang="zh-CN" sz="2800" b="1" dirty="0">
                <a:solidFill>
                  <a:srgbClr val="000000"/>
                </a:solidFill>
                <a:latin typeface="楷体" panose="02010609060101010101" pitchFamily="49" charset="-122"/>
                <a:ea typeface="楷体" panose="02010609060101010101" pitchFamily="49" charset="-122"/>
              </a:rPr>
              <a:t>2</a:t>
            </a:r>
            <a:r>
              <a:rPr lang="zh-CN" altLang="en-US" sz="2800" b="1" dirty="0">
                <a:solidFill>
                  <a:srgbClr val="000000"/>
                </a:solidFill>
                <a:latin typeface="楷体" panose="02010609060101010101" pitchFamily="49" charset="-122"/>
                <a:ea typeface="楷体" panose="02010609060101010101" pitchFamily="49" charset="-122"/>
              </a:rPr>
              <a:t>、用史料说明结论</a:t>
            </a:r>
            <a:r>
              <a:rPr lang="zh-CN" altLang="en-US" sz="2800" b="1" dirty="0">
                <a:latin typeface="楷体" panose="02010609060101010101" pitchFamily="49" charset="-122"/>
                <a:ea typeface="楷体" panose="02010609060101010101" pitchFamily="49" charset="-122"/>
              </a:rPr>
              <a:t>（非选择为主）</a:t>
            </a:r>
            <a:endParaRPr lang="zh-CN" altLang="en-US" sz="2800" b="1" dirty="0">
              <a:latin typeface="楷体" panose="02010609060101010101" pitchFamily="49" charset="-122"/>
              <a:ea typeface="楷体" panose="02010609060101010101" pitchFamily="49" charset="-122"/>
            </a:endParaRPr>
          </a:p>
          <a:p>
            <a:pPr eaLnBrk="1" hangingPunct="1"/>
            <a:endParaRPr lang="zh-CN" altLang="en-US" sz="2800" b="1" dirty="0">
              <a:latin typeface="楷体" panose="02010609060101010101" pitchFamily="49" charset="-122"/>
              <a:ea typeface="楷体" panose="02010609060101010101" pitchFamily="49" charset="-122"/>
            </a:endParaRPr>
          </a:p>
          <a:p>
            <a:pPr eaLnBrk="1" hangingPunct="1"/>
            <a:r>
              <a:rPr lang="en-US" altLang="zh-CN" sz="2800" b="1" dirty="0">
                <a:solidFill>
                  <a:srgbClr val="000000"/>
                </a:solidFill>
                <a:latin typeface="楷体" panose="02010609060101010101" pitchFamily="49" charset="-122"/>
                <a:ea typeface="楷体" panose="02010609060101010101" pitchFamily="49" charset="-122"/>
              </a:rPr>
              <a:t>3</a:t>
            </a:r>
            <a:r>
              <a:rPr lang="zh-CN" altLang="en-US" sz="2800" b="1" dirty="0">
                <a:solidFill>
                  <a:srgbClr val="000000"/>
                </a:solidFill>
                <a:latin typeface="楷体" panose="02010609060101010101" pitchFamily="49" charset="-122"/>
                <a:ea typeface="楷体" panose="02010609060101010101" pitchFamily="49" charset="-122"/>
              </a:rPr>
              <a:t>、用史观对历史现象、观点等进行分析论证</a:t>
            </a:r>
            <a:endParaRPr lang="zh-CN" altLang="en-US" sz="2800" b="1" dirty="0">
              <a:solidFill>
                <a:srgbClr val="000000"/>
              </a:solidFill>
              <a:latin typeface="楷体" panose="02010609060101010101" pitchFamily="49" charset="-122"/>
              <a:ea typeface="楷体" panose="02010609060101010101" pitchFamily="49" charset="-122"/>
            </a:endParaRPr>
          </a:p>
          <a:p>
            <a:pPr eaLnBrk="1" hangingPunct="1"/>
            <a:endParaRPr lang="zh-CN" altLang="en-US" sz="2800" b="1" dirty="0">
              <a:solidFill>
                <a:srgbClr val="000000"/>
              </a:solidFill>
              <a:latin typeface="楷体" panose="02010609060101010101" pitchFamily="49" charset="-122"/>
              <a:ea typeface="楷体" panose="02010609060101010101" pitchFamily="49" charset="-122"/>
            </a:endParaRPr>
          </a:p>
          <a:p>
            <a:pPr eaLnBrk="1" hangingPunct="1">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（非选择为主，</a:t>
            </a:r>
            <a:r>
              <a:rPr lang="en-US" altLang="zh-CN" sz="2800" b="1" dirty="0">
                <a:latin typeface="楷体" panose="02010609060101010101" pitchFamily="49" charset="-122"/>
                <a:ea typeface="楷体" panose="02010609060101010101" pitchFamily="49" charset="-122"/>
              </a:rPr>
              <a:t>40</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41</a:t>
            </a:r>
            <a:r>
              <a:rPr lang="zh-CN" altLang="en-US" sz="2800" b="1" dirty="0">
                <a:latin typeface="楷体" panose="02010609060101010101" pitchFamily="49" charset="-122"/>
                <a:ea typeface="楷体" panose="02010609060101010101" pitchFamily="49" charset="-122"/>
              </a:rPr>
              <a:t>题最典型）</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2707" name="标题 36865"/>
          <p:cNvSpPr>
            <a:spLocks noGrp="1" noRot="1"/>
          </p:cNvSpPr>
          <p:nvPr>
            <p:ph type="title"/>
          </p:nvPr>
        </p:nvSpPr>
        <p:spPr>
          <a:xfrm>
            <a:off x="457200" y="533400"/>
            <a:ext cx="8229600" cy="1143000"/>
          </a:xfrm>
        </p:spPr>
        <p:txBody>
          <a:bodyPr vert="horz" wrap="square" lIns="91440" tIns="45720" rIns="91440" bIns="45720" anchor="ctr"/>
          <a:p>
            <a:pPr eaLnBrk="1" hangingPunct="1"/>
            <a:r>
              <a:rPr lang="en-US" altLang="zh-CN" dirty="0">
                <a:solidFill>
                  <a:schemeClr val="tx1"/>
                </a:solidFill>
                <a:latin typeface="楷体" panose="02010609060101010101" pitchFamily="49" charset="-122"/>
                <a:ea typeface="楷体" panose="02010609060101010101" pitchFamily="49" charset="-122"/>
              </a:rPr>
              <a:t>3</a:t>
            </a:r>
            <a:r>
              <a:rPr lang="zh-CN" altLang="en-US" dirty="0">
                <a:solidFill>
                  <a:schemeClr val="tx1"/>
                </a:solidFill>
                <a:latin typeface="楷体" panose="02010609060101010101" pitchFamily="49" charset="-122"/>
                <a:ea typeface="楷体" panose="02010609060101010101" pitchFamily="49" charset="-122"/>
              </a:rPr>
              <a:t>、历史理解</a:t>
            </a:r>
            <a:endParaRPr lang="zh-CN" altLang="en-US" dirty="0">
              <a:solidFill>
                <a:schemeClr val="tx1"/>
              </a:solidFill>
              <a:latin typeface="楷体" panose="02010609060101010101" pitchFamily="49" charset="-122"/>
              <a:ea typeface="楷体" panose="02010609060101010101" pitchFamily="49" charset="-122"/>
            </a:endParaRPr>
          </a:p>
        </p:txBody>
      </p:sp>
      <p:sp>
        <p:nvSpPr>
          <p:cNvPr id="72708" name="文本占位符 36866"/>
          <p:cNvSpPr>
            <a:spLocks noGrp="1" noRot="1"/>
          </p:cNvSpPr>
          <p:nvPr>
            <p:ph idx="1"/>
          </p:nvPr>
        </p:nvSpPr>
        <p:spPr>
          <a:xfrm>
            <a:off x="609600" y="1600200"/>
            <a:ext cx="8229600" cy="1371600"/>
          </a:xfrm>
          <a:ln w="19050">
            <a:solidFill>
              <a:srgbClr val="FF0000">
                <a:alpha val="100000"/>
              </a:srgbClr>
            </a:solidFill>
            <a:miter/>
          </a:ln>
        </p:spPr>
        <p:txBody>
          <a:bodyPr vert="horz" wrap="square" lIns="91440" tIns="45720" rIns="91440" bIns="45720" anchor="t"/>
          <a:p>
            <a:pPr eaLnBrk="1" hangingPunct="1"/>
            <a:r>
              <a:rPr lang="zh-CN" altLang="en-US" sz="2800" b="1" dirty="0">
                <a:latin typeface="楷体" panose="02010609060101010101" pitchFamily="49" charset="-122"/>
                <a:ea typeface="楷体" panose="02010609060101010101" pitchFamily="49" charset="-122"/>
              </a:rPr>
              <a:t>含义：要从历史实际的角度尽可能</a:t>
            </a:r>
            <a:r>
              <a:rPr lang="zh-CN" altLang="en-US" sz="2800" b="1" dirty="0">
                <a:solidFill>
                  <a:srgbClr val="FF0000"/>
                </a:solidFill>
                <a:latin typeface="楷体" panose="02010609060101010101" pitchFamily="49" charset="-122"/>
                <a:ea typeface="楷体" panose="02010609060101010101" pitchFamily="49" charset="-122"/>
              </a:rPr>
              <a:t>客观地、实事求是地看待和理解</a:t>
            </a:r>
            <a:r>
              <a:rPr lang="zh-CN" altLang="en-US" sz="2800" b="1" dirty="0">
                <a:latin typeface="楷体" panose="02010609060101010101" pitchFamily="49" charset="-122"/>
                <a:ea typeface="楷体" panose="02010609060101010101" pitchFamily="49" charset="-122"/>
              </a:rPr>
              <a:t>过去发生的事情</a:t>
            </a:r>
            <a:r>
              <a:rPr lang="zh-CN" altLang="en-US"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p:txBody>
      </p:sp>
      <p:sp>
        <p:nvSpPr>
          <p:cNvPr id="72709" name="文本框 36869"/>
          <p:cNvSpPr txBox="1"/>
          <p:nvPr/>
        </p:nvSpPr>
        <p:spPr>
          <a:xfrm>
            <a:off x="1736725" y="3070225"/>
            <a:ext cx="6035675" cy="366713"/>
          </a:xfrm>
          <a:prstGeom prst="rect">
            <a:avLst/>
          </a:prstGeom>
          <a:noFill/>
          <a:ln w="9525">
            <a:noFill/>
          </a:ln>
        </p:spPr>
        <p:txBody>
          <a:bodyPr>
            <a:spAutoFit/>
          </a:bodyPr>
          <a:p>
            <a:endParaRPr lang="zh-CN" altLang="en-US" dirty="0">
              <a:latin typeface="Arial" panose="020B0604020202020204" pitchFamily="34" charset="0"/>
              <a:ea typeface="楷体" panose="02010609060101010101" pitchFamily="49" charset="-122"/>
            </a:endParaRPr>
          </a:p>
        </p:txBody>
      </p:sp>
      <p:sp>
        <p:nvSpPr>
          <p:cNvPr id="36871" name="文本框 36870"/>
          <p:cNvSpPr txBox="1"/>
          <p:nvPr/>
        </p:nvSpPr>
        <p:spPr>
          <a:xfrm>
            <a:off x="533400" y="3429000"/>
            <a:ext cx="8229600" cy="2460625"/>
          </a:xfrm>
          <a:prstGeom prst="rect">
            <a:avLst/>
          </a:prstGeom>
          <a:noFill/>
          <a:ln w="19050" cap="flat" cmpd="sng">
            <a:solidFill>
              <a:srgbClr val="FF0000"/>
            </a:solidFill>
            <a:prstDash val="solid"/>
            <a:miter/>
            <a:headEnd type="none" w="med" len="med"/>
            <a:tailEnd type="none" w="med" len="med"/>
          </a:ln>
        </p:spPr>
        <p:txBody>
          <a:bodyPr>
            <a:spAutoFit/>
          </a:bodyPr>
          <a:p>
            <a:pPr>
              <a:spcBef>
                <a:spcPct val="50000"/>
              </a:spcBef>
            </a:pPr>
            <a:r>
              <a:rPr lang="zh-CN" altLang="en-US" sz="2800" b="1" dirty="0">
                <a:latin typeface="楷体" panose="02010609060101010101" pitchFamily="49" charset="-122"/>
                <a:ea typeface="楷体" panose="02010609060101010101" pitchFamily="49" charset="-122"/>
              </a:rPr>
              <a:t>在</a:t>
            </a:r>
            <a:r>
              <a:rPr lang="zh-CN" altLang="en-US" sz="2800" b="1" dirty="0">
                <a:solidFill>
                  <a:srgbClr val="FF0000"/>
                </a:solidFill>
                <a:latin typeface="楷体" panose="02010609060101010101" pitchFamily="49" charset="-122"/>
                <a:ea typeface="楷体" panose="02010609060101010101" pitchFamily="49" charset="-122"/>
              </a:rPr>
              <a:t>没有对历史现象认识清楚</a:t>
            </a:r>
            <a:r>
              <a:rPr lang="zh-CN" altLang="en-US" sz="2800" b="1" dirty="0">
                <a:latin typeface="楷体" panose="02010609060101010101" pitchFamily="49" charset="-122"/>
                <a:ea typeface="楷体" panose="02010609060101010101" pitchFamily="49" charset="-122"/>
              </a:rPr>
              <a:t>的基础上，就站在自己所处的时代、以符合时代背景的价值观念与思维方式来分析历史现象，而不是采取设身处地的态度和</a:t>
            </a:r>
            <a:r>
              <a:rPr lang="zh-CN" altLang="en-US" sz="2800" b="1" dirty="0">
                <a:solidFill>
                  <a:srgbClr val="FF0000"/>
                </a:solidFill>
                <a:latin typeface="楷体" panose="02010609060101010101" pitchFamily="49" charset="-122"/>
                <a:ea typeface="楷体" panose="02010609060101010101" pitchFamily="49" charset="-122"/>
              </a:rPr>
              <a:t>基于同情之理解。</a:t>
            </a:r>
            <a:endParaRPr lang="zh-CN" altLang="en-US" sz="2800" b="1" dirty="0">
              <a:solidFill>
                <a:srgbClr val="FF0000"/>
              </a:solidFill>
              <a:latin typeface="楷体" panose="02010609060101010101" pitchFamily="49" charset="-122"/>
              <a:ea typeface="楷体" panose="02010609060101010101" pitchFamily="49" charset="-122"/>
            </a:endParaRPr>
          </a:p>
          <a:p>
            <a:pPr>
              <a:spcBef>
                <a:spcPct val="50000"/>
              </a:spcBef>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陈寅恪</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3731" name="文本框 224257"/>
          <p:cNvSpPr txBox="1"/>
          <p:nvPr/>
        </p:nvSpPr>
        <p:spPr>
          <a:xfrm>
            <a:off x="0" y="1219200"/>
            <a:ext cx="9144000" cy="4494213"/>
          </a:xfrm>
          <a:prstGeom prst="rect">
            <a:avLst/>
          </a:prstGeom>
          <a:noFill/>
          <a:ln w="19050" cap="flat" cmpd="sng">
            <a:solidFill>
              <a:srgbClr val="FF0000"/>
            </a:solidFill>
            <a:prstDash val="solid"/>
            <a:miter/>
            <a:headEnd type="none" w="med" len="med"/>
            <a:tailEnd type="none" w="med" len="med"/>
          </a:ln>
        </p:spPr>
        <p:txBody>
          <a:bodyPr>
            <a:spAutoFit/>
          </a:bodyPr>
          <a:p>
            <a:pPr>
              <a:lnSpc>
                <a:spcPct val="130000"/>
              </a:lnSpc>
            </a:pPr>
            <a:r>
              <a:rPr lang="en-US" altLang="zh-CN" sz="24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【例</a:t>
            </a:r>
            <a:r>
              <a:rPr lang="en-US" altLang="zh-CN" sz="2800" b="1" dirty="0">
                <a:latin typeface="楷体" panose="02010609060101010101" pitchFamily="49" charset="-122"/>
                <a:ea typeface="楷体" panose="02010609060101010101" pitchFamily="49" charset="-122"/>
              </a:rPr>
              <a:t>12</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2016-1-29</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甲午中日战争爆发前夕，有些西方人士认为中国拥有一定的军备优势，“毫无疑问的是日本必然最后被彻底粉碎”。他们做出上述判断的主要依据应是，中国</a:t>
            </a:r>
            <a:endParaRPr lang="zh-CN" altLang="en-US" sz="2800" b="1" dirty="0">
              <a:latin typeface="楷体" panose="02010609060101010101" pitchFamily="49" charset="-122"/>
              <a:ea typeface="楷体" panose="02010609060101010101" pitchFamily="49" charset="-122"/>
            </a:endParaRPr>
          </a:p>
          <a:p>
            <a:pPr>
              <a:lnSpc>
                <a:spcPct val="130000"/>
              </a:lnSpc>
            </a:pPr>
            <a:r>
              <a:rPr lang="zh-CN" altLang="zh-CN" sz="2800" b="1" dirty="0">
                <a:latin typeface="楷体" panose="02010609060101010101" pitchFamily="49" charset="-122"/>
                <a:ea typeface="楷体" panose="02010609060101010101" pitchFamily="49" charset="-122"/>
              </a:rPr>
              <a:t>A．已完成对军队的西式改革  </a:t>
            </a:r>
            <a:endParaRPr lang="zh-CN" altLang="en-US" sz="2800" b="1" dirty="0">
              <a:latin typeface="楷体" panose="02010609060101010101" pitchFamily="49" charset="-122"/>
              <a:ea typeface="楷体" panose="02010609060101010101" pitchFamily="49" charset="-122"/>
            </a:endParaRPr>
          </a:p>
          <a:p>
            <a:pPr>
              <a:lnSpc>
                <a:spcPct val="130000"/>
              </a:lnSpc>
            </a:pPr>
            <a:r>
              <a:rPr lang="zh-CN" altLang="zh-CN" sz="2800" b="1" dirty="0">
                <a:latin typeface="楷体" panose="02010609060101010101" pitchFamily="49" charset="-122"/>
                <a:ea typeface="楷体" panose="02010609060101010101" pitchFamily="49" charset="-122"/>
              </a:rPr>
              <a:t>B．集权制度有利于作战指挥</a:t>
            </a:r>
            <a:r>
              <a:rPr lang="zh-CN" altLang="en-US" sz="2800" b="1" dirty="0">
                <a:latin typeface="楷体" panose="02010609060101010101" pitchFamily="49" charset="-122"/>
                <a:ea typeface="楷体" panose="02010609060101010101" pitchFamily="49" charset="-122"/>
              </a:rPr>
              <a:t> </a:t>
            </a:r>
            <a:endParaRPr lang="zh-CN" altLang="en-US" sz="2800" b="1" dirty="0">
              <a:latin typeface="楷体" panose="02010609060101010101" pitchFamily="49" charset="-122"/>
              <a:ea typeface="楷体" panose="02010609060101010101" pitchFamily="49" charset="-122"/>
            </a:endParaRPr>
          </a:p>
          <a:p>
            <a:pPr>
              <a:lnSpc>
                <a:spcPct val="130000"/>
              </a:lnSpc>
            </a:pPr>
            <a:r>
              <a:rPr lang="zh-CN" altLang="zh-CN" sz="2800" b="1" dirty="0">
                <a:solidFill>
                  <a:srgbClr val="FF0000"/>
                </a:solidFill>
                <a:latin typeface="楷体" panose="02010609060101010101" pitchFamily="49" charset="-122"/>
                <a:ea typeface="楷体" panose="02010609060101010101" pitchFamily="49" charset="-122"/>
              </a:rPr>
              <a:t>C．近代化努力收到较大成效</a:t>
            </a:r>
            <a:r>
              <a:rPr lang="zh-CN"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 </a:t>
            </a:r>
            <a:endParaRPr lang="zh-CN" altLang="en-US" sz="2800" b="1" dirty="0">
              <a:latin typeface="楷体" panose="02010609060101010101" pitchFamily="49" charset="-122"/>
              <a:ea typeface="楷体" panose="02010609060101010101" pitchFamily="49" charset="-122"/>
            </a:endParaRPr>
          </a:p>
          <a:p>
            <a:pPr>
              <a:lnSpc>
                <a:spcPct val="130000"/>
              </a:lnSpc>
            </a:pPr>
            <a:r>
              <a:rPr lang="zh-CN" altLang="zh-CN" sz="2800" b="1" dirty="0">
                <a:latin typeface="楷体" panose="02010609060101010101" pitchFamily="49" charset="-122"/>
                <a:ea typeface="楷体" panose="02010609060101010101" pitchFamily="49" charset="-122"/>
              </a:rPr>
              <a:t>D．能获得更广泛的外部援助</a:t>
            </a:r>
            <a:endParaRPr lang="zh-CN" altLang="zh-CN" sz="2800" b="1" dirty="0">
              <a:latin typeface="楷体" panose="02010609060101010101" pitchFamily="49" charset="-122"/>
              <a:ea typeface="楷体" panose="02010609060101010101" pitchFamily="49" charset="-122"/>
            </a:endParaRPr>
          </a:p>
        </p:txBody>
      </p:sp>
      <p:sp>
        <p:nvSpPr>
          <p:cNvPr id="224260" name="文本框 224259"/>
          <p:cNvSpPr txBox="1">
            <a:spLocks noChangeArrowheads="1"/>
          </p:cNvSpPr>
          <p:nvPr/>
        </p:nvSpPr>
        <p:spPr bwMode="auto">
          <a:xfrm>
            <a:off x="457200" y="5715000"/>
            <a:ext cx="8001000" cy="944563"/>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a:spAutoFit/>
          </a:bodyPr>
          <a:lstStyle/>
          <a:p>
            <a:pPr marR="0" defTabSz="914400">
              <a:lnSpc>
                <a:spcPct val="130000"/>
              </a:lnSpc>
              <a:spcBef>
                <a:spcPct val="50000"/>
              </a:spcBef>
              <a:buClrTx/>
              <a:buSzTx/>
              <a:buFontTx/>
              <a:defRPr/>
            </a:pPr>
            <a:r>
              <a:rPr kumimoji="0" lang="zh-CN" altLang="en-US" b="1" kern="1200" cap="none" spc="0" normalizeH="0" baseline="0" noProof="0" dirty="0">
                <a:solidFill>
                  <a:srgbClr val="FF0000"/>
                </a:solidFill>
                <a:latin typeface="黑体" panose="02010609060101010101" pitchFamily="49" charset="-122"/>
                <a:ea typeface="黑体" panose="02010609060101010101" pitchFamily="49" charset="-122"/>
                <a:cs typeface="+mn-cs"/>
              </a:rPr>
              <a:t>洋务运动：中国人？西方人？日本人？</a:t>
            </a:r>
            <a:endParaRPr kumimoji="0" lang="zh-CN" altLang="en-US" b="1" kern="120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R="0" defTabSz="914400">
              <a:lnSpc>
                <a:spcPct val="130000"/>
              </a:lnSpc>
              <a:spcBef>
                <a:spcPct val="50000"/>
              </a:spcBef>
              <a:buClrTx/>
              <a:buSzTx/>
              <a:buFontTx/>
              <a:defRPr/>
            </a:pPr>
            <a:r>
              <a:rPr kumimoji="0" lang="zh-CN" altLang="en-US" b="1" kern="1200" cap="none" spc="0" normalizeH="0" baseline="0" noProof="0" dirty="0">
                <a:solidFill>
                  <a:srgbClr val="FF0000"/>
                </a:solidFill>
                <a:latin typeface="黑体" panose="02010609060101010101" pitchFamily="49" charset="-122"/>
                <a:ea typeface="黑体" panose="02010609060101010101" pitchFamily="49" charset="-122"/>
                <a:cs typeface="+mn-cs"/>
              </a:rPr>
              <a:t>明治维新：中国人？西方人？日本人？</a:t>
            </a:r>
            <a:endParaRPr kumimoji="0" lang="zh-CN" altLang="en-US" b="1" kern="1200" cap="none" spc="0" normalizeH="0" baseline="0" noProof="0" dirty="0">
              <a:solidFill>
                <a:srgbClr val="FF0000"/>
              </a:solidFill>
              <a:latin typeface="黑体" panose="02010609060101010101" pitchFamily="49" charset="-122"/>
              <a:ea typeface="黑体" panose="02010609060101010101" pitchFamily="49" charset="-122"/>
              <a:cs typeface="+mn-cs"/>
            </a:endParaRPr>
          </a:p>
        </p:txBody>
      </p:sp>
      <p:sp>
        <p:nvSpPr>
          <p:cNvPr id="73733" name="文本框 224260"/>
          <p:cNvSpPr txBox="1"/>
          <p:nvPr/>
        </p:nvSpPr>
        <p:spPr>
          <a:xfrm>
            <a:off x="685800" y="685800"/>
            <a:ext cx="5029200" cy="457200"/>
          </a:xfrm>
          <a:prstGeom prst="rect">
            <a:avLst/>
          </a:prstGeom>
          <a:noFill/>
          <a:ln w="9525">
            <a:noFill/>
          </a:ln>
        </p:spPr>
        <p:txBody>
          <a:bodyPr>
            <a:spAutoFit/>
          </a:bodyPr>
          <a:p>
            <a:pPr>
              <a:spcBef>
                <a:spcPct val="50000"/>
              </a:spcBef>
            </a:pPr>
            <a:r>
              <a:rPr lang="zh-CN" altLang="en-US" sz="2400" b="1" dirty="0">
                <a:latin typeface="黑体" panose="02010609060101010101" pitchFamily="49" charset="-122"/>
                <a:ea typeface="黑体" panose="02010609060101010101" pitchFamily="49" charset="-122"/>
              </a:rPr>
              <a:t>高考真题</a:t>
            </a:r>
            <a:r>
              <a:rPr lang="en-US" altLang="zh-CN"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历史理解</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blinds(horizontal)">
                                      <p:cBhvr>
                                        <p:cTn id="7" dur="5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243" name="矩形 4"/>
          <p:cNvSpPr/>
          <p:nvPr/>
        </p:nvSpPr>
        <p:spPr>
          <a:xfrm>
            <a:off x="0" y="0"/>
            <a:ext cx="9144000" cy="1570038"/>
          </a:xfrm>
          <a:prstGeom prst="rect">
            <a:avLst/>
          </a:prstGeom>
          <a:noFill/>
          <a:ln w="9525">
            <a:noFill/>
          </a:ln>
        </p:spPr>
        <p:txBody>
          <a:bodyPr>
            <a:spAutoFit/>
          </a:bodyPr>
          <a:p>
            <a:pPr algn="ctr"/>
            <a:r>
              <a:rPr lang="zh-CN" altLang="en-US" sz="4800" b="1" dirty="0">
                <a:latin typeface="黑体" panose="02010609060101010101" pitchFamily="49" charset="-122"/>
                <a:ea typeface="黑体" panose="02010609060101010101" pitchFamily="49" charset="-122"/>
              </a:rPr>
              <a:t>困境之一：新时代下需要怎样的历史教师</a:t>
            </a:r>
            <a:endParaRPr lang="zh-CN" altLang="en-US" sz="4800" b="1" dirty="0">
              <a:latin typeface="黑体" panose="02010609060101010101" pitchFamily="49" charset="-122"/>
              <a:ea typeface="黑体" panose="02010609060101010101" pitchFamily="49" charset="-122"/>
            </a:endParaRPr>
          </a:p>
        </p:txBody>
      </p:sp>
      <p:sp>
        <p:nvSpPr>
          <p:cNvPr id="6" name="内容占位符 2"/>
          <p:cNvSpPr txBox="1"/>
          <p:nvPr/>
        </p:nvSpPr>
        <p:spPr bwMode="auto">
          <a:xfrm>
            <a:off x="0" y="1295400"/>
            <a:ext cx="9144000" cy="6019800"/>
          </a:xfrm>
          <a:prstGeom prst="rect">
            <a:avLst/>
          </a:prstGeom>
          <a:noFill/>
          <a:ln w="9525">
            <a:noFill/>
            <a:miter lim="800000"/>
          </a:ln>
        </p:spPr>
        <p:txBody>
          <a:bodyPr anchor="ctr"/>
          <a:lstStyle/>
          <a:p>
            <a:pPr marR="0" defTabSz="914400">
              <a:spcBef>
                <a:spcPct val="20000"/>
              </a:spcBef>
              <a:buClrTx/>
              <a:buSzTx/>
              <a:buFontTx/>
              <a:defRPr/>
            </a:pPr>
            <a:r>
              <a:rPr kumimoji="0" lang="zh-CN" altLang="en-US" sz="2000" kern="0" cap="none" spc="0" normalizeH="0" baseline="0" noProof="0" dirty="0">
                <a:latin typeface="楷体" panose="02010609060101010101" pitchFamily="49" charset="-122"/>
                <a:ea typeface="楷体" panose="02010609060101010101" pitchFamily="49" charset="-122"/>
                <a:cs typeface="+mn-cs"/>
              </a:rPr>
              <a:t>      </a:t>
            </a:r>
            <a:r>
              <a:rPr kumimoji="0" lang="zh-CN" altLang="en-US" sz="3200" kern="0" cap="none" spc="0" normalizeH="0" baseline="0" noProof="0" dirty="0">
                <a:latin typeface="楷体" panose="02010609060101010101" pitchFamily="49" charset="-122"/>
                <a:ea typeface="楷体" panose="02010609060101010101" pitchFamily="49" charset="-122"/>
                <a:cs typeface="+mn-cs"/>
              </a:rPr>
              <a:t>学校教育</a:t>
            </a:r>
            <a:r>
              <a:rPr kumimoji="0" lang="en-US" altLang="zh-CN" sz="3200" kern="0" cap="none" spc="0" normalizeH="0" baseline="0" noProof="0" dirty="0">
                <a:latin typeface="楷体" panose="02010609060101010101" pitchFamily="49" charset="-122"/>
                <a:ea typeface="楷体" panose="02010609060101010101" pitchFamily="49" charset="-122"/>
                <a:cs typeface="+mn-cs"/>
              </a:rPr>
              <a:t>——</a:t>
            </a:r>
            <a:r>
              <a:rPr kumimoji="0" lang="zh-CN" altLang="en-US" sz="3200" kern="0" cap="none" spc="0" normalizeH="0" baseline="0" noProof="0" dirty="0">
                <a:latin typeface="楷体" panose="02010609060101010101" pitchFamily="49" charset="-122"/>
                <a:ea typeface="楷体" panose="02010609060101010101" pitchFamily="49" charset="-122"/>
                <a:cs typeface="+mn-cs"/>
              </a:rPr>
              <a:t>担负人才培养的重要任务，是国家发展的基础工程。学校教育工作要落实立德树人根本任务。</a:t>
            </a:r>
            <a:endParaRPr kumimoji="0" lang="en-US" altLang="zh-CN" sz="3200" kern="0" cap="none" spc="0" normalizeH="0" baseline="0" noProof="0" dirty="0">
              <a:latin typeface="楷体" panose="02010609060101010101" pitchFamily="49" charset="-122"/>
              <a:ea typeface="楷体" panose="02010609060101010101" pitchFamily="49" charset="-122"/>
              <a:cs typeface="+mn-cs"/>
            </a:endParaRPr>
          </a:p>
          <a:p>
            <a:pPr marR="0" defTabSz="914400">
              <a:spcBef>
                <a:spcPct val="20000"/>
              </a:spcBef>
              <a:buClrTx/>
              <a:buSzTx/>
              <a:buFontTx/>
              <a:defRPr/>
            </a:pPr>
            <a:r>
              <a:rPr kumimoji="0" lang="en-US" altLang="zh-CN" sz="3200" kern="0" cap="none" spc="0" normalizeH="0" baseline="0" noProof="0" dirty="0">
                <a:latin typeface="楷体" panose="02010609060101010101" pitchFamily="49" charset="-122"/>
                <a:ea typeface="楷体" panose="02010609060101010101" pitchFamily="49" charset="-122"/>
                <a:cs typeface="+mn-cs"/>
              </a:rPr>
              <a:t>    1.</a:t>
            </a:r>
            <a:r>
              <a:rPr kumimoji="0" lang="zh-CN" altLang="en-US" sz="3200" kern="0" cap="none" spc="0" normalizeH="0" baseline="0" noProof="0" dirty="0">
                <a:solidFill>
                  <a:srgbClr val="FF0000"/>
                </a:solidFill>
                <a:latin typeface="楷体" panose="02010609060101010101" pitchFamily="49" charset="-122"/>
                <a:ea typeface="楷体" panose="02010609060101010101" pitchFamily="49" charset="-122"/>
                <a:cs typeface="+mn-cs"/>
              </a:rPr>
              <a:t>有历史使命感的教师</a:t>
            </a:r>
            <a:r>
              <a:rPr kumimoji="0" lang="en-US" altLang="zh-CN" sz="3200" kern="0" cap="none" spc="0" normalizeH="0" baseline="0" noProof="0" dirty="0">
                <a:latin typeface="楷体" panose="02010609060101010101" pitchFamily="49" charset="-122"/>
                <a:ea typeface="楷体" panose="02010609060101010101" pitchFamily="49" charset="-122"/>
                <a:cs typeface="+mn-cs"/>
              </a:rPr>
              <a:t>,</a:t>
            </a:r>
            <a:r>
              <a:rPr kumimoji="0" lang="zh-CN" altLang="en-US" sz="3200" kern="0" cap="none" spc="0" normalizeH="0" baseline="0" noProof="0" dirty="0">
                <a:latin typeface="楷体" panose="02010609060101010101" pitchFamily="49" charset="-122"/>
                <a:ea typeface="楷体" panose="02010609060101010101" pitchFamily="49" charset="-122"/>
                <a:cs typeface="+mn-cs"/>
              </a:rPr>
              <a:t>历史教师不能只当教书匠，只是在教学生历史知识、让学生单纯记诵历史知识，而要</a:t>
            </a:r>
            <a:r>
              <a:rPr kumimoji="0" lang="zh-CN" altLang="en-US" sz="3200" kern="0" cap="none" spc="0" normalizeH="0" baseline="0" noProof="0" dirty="0">
                <a:solidFill>
                  <a:srgbClr val="FF0000"/>
                </a:solidFill>
                <a:latin typeface="楷体" panose="02010609060101010101" pitchFamily="49" charset="-122"/>
                <a:ea typeface="楷体" panose="02010609060101010101" pitchFamily="49" charset="-122"/>
                <a:cs typeface="+mn-cs"/>
              </a:rPr>
              <a:t>把立德树人根本任务放在首位。</a:t>
            </a:r>
            <a:endParaRPr kumimoji="0" lang="en-US" altLang="zh-CN" sz="3200" kern="0" cap="none" spc="0" normalizeH="0" baseline="0" noProof="0" dirty="0">
              <a:solidFill>
                <a:srgbClr val="FF0000"/>
              </a:solidFill>
              <a:latin typeface="楷体" panose="02010609060101010101" pitchFamily="49" charset="-122"/>
              <a:ea typeface="楷体" panose="02010609060101010101" pitchFamily="49" charset="-122"/>
              <a:cs typeface="+mn-cs"/>
            </a:endParaRPr>
          </a:p>
          <a:p>
            <a:pPr marR="0" defTabSz="914400">
              <a:spcBef>
                <a:spcPct val="20000"/>
              </a:spcBef>
              <a:buClrTx/>
              <a:buSzTx/>
              <a:buFontTx/>
              <a:defRPr/>
            </a:pPr>
            <a:r>
              <a:rPr kumimoji="0" lang="en-US" altLang="zh-CN" sz="3200" kern="0" cap="none" spc="0" normalizeH="0" baseline="0" noProof="0" dirty="0">
                <a:latin typeface="楷体" panose="02010609060101010101" pitchFamily="49" charset="-122"/>
                <a:ea typeface="楷体" panose="02010609060101010101" pitchFamily="49" charset="-122"/>
                <a:cs typeface="+mn-cs"/>
              </a:rPr>
              <a:t>    2.</a:t>
            </a:r>
            <a:r>
              <a:rPr kumimoji="0" lang="zh-CN" altLang="en-US" sz="3200" kern="0" cap="none" spc="0" normalizeH="0" baseline="0" noProof="0" dirty="0">
                <a:latin typeface="楷体" panose="02010609060101010101" pitchFamily="49" charset="-122"/>
                <a:ea typeface="楷体" panose="02010609060101010101" pitchFamily="49" charset="-122"/>
                <a:cs typeface="+mn-cs"/>
              </a:rPr>
              <a:t>历史教师一定要</a:t>
            </a:r>
            <a:r>
              <a:rPr kumimoji="0" lang="zh-CN" altLang="en-US" sz="3200" kern="0" cap="none" spc="0" normalizeH="0" baseline="0" noProof="0" dirty="0">
                <a:solidFill>
                  <a:srgbClr val="FF0000"/>
                </a:solidFill>
                <a:latin typeface="楷体" panose="02010609060101010101" pitchFamily="49" charset="-122"/>
                <a:ea typeface="楷体" panose="02010609060101010101" pitchFamily="49" charset="-122"/>
                <a:cs typeface="+mn-cs"/>
              </a:rPr>
              <a:t>有政治意识、国家意识、民族意识、社会意识、国际意识等</a:t>
            </a:r>
            <a:r>
              <a:rPr kumimoji="0" lang="zh-CN" altLang="en-US" sz="3200" kern="0" cap="none" spc="0" normalizeH="0" baseline="0" noProof="0" dirty="0">
                <a:latin typeface="楷体" panose="02010609060101010101" pitchFamily="49" charset="-122"/>
                <a:ea typeface="楷体" panose="02010609060101010101" pitchFamily="49" charset="-122"/>
                <a:cs typeface="+mn-cs"/>
              </a:rPr>
              <a:t>，时刻想着自己的本职工作与学生的发展和成长、民族的未来、国家的前途等有着紧密的关联。</a:t>
            </a:r>
            <a:endParaRPr kumimoji="0" lang="zh-CN" altLang="en-US" sz="3200" kern="0" cap="none" spc="0" normalizeH="0" baseline="0" noProof="0" dirty="0">
              <a:latin typeface="楷体" panose="02010609060101010101" pitchFamily="49" charset="-122"/>
              <a:ea typeface="楷体" panose="02010609060101010101" pitchFamily="49" charset="-122"/>
              <a:cs typeface="+mn-cs"/>
            </a:endParaRPr>
          </a:p>
          <a:p>
            <a:pPr marR="0" algn="ctr" defTabSz="914400">
              <a:spcBef>
                <a:spcPct val="20000"/>
              </a:spcBef>
              <a:buClrTx/>
              <a:buSzTx/>
              <a:buFontTx/>
              <a:defRPr/>
            </a:pPr>
            <a:endParaRPr kumimoji="0" lang="zh-CN" altLang="en-US" sz="3200" kern="0" cap="none" spc="0" normalizeH="0" baseline="0" noProof="0" dirty="0">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4755" name="标题 37889"/>
          <p:cNvSpPr>
            <a:spLocks noGrp="1" noRot="1"/>
          </p:cNvSpPr>
          <p:nvPr>
            <p:ph type="title"/>
          </p:nvPr>
        </p:nvSpPr>
        <p:spPr>
          <a:xfrm>
            <a:off x="457200" y="304800"/>
            <a:ext cx="8229600" cy="1143000"/>
          </a:xfrm>
        </p:spPr>
        <p:txBody>
          <a:bodyPr vert="horz" wrap="square" lIns="91440" tIns="45720" rIns="91440" bIns="45720" anchor="ctr"/>
          <a:p>
            <a:pPr eaLnBrk="1" hangingPunct="1"/>
            <a:r>
              <a:rPr lang="en-US" altLang="zh-CN" dirty="0">
                <a:solidFill>
                  <a:schemeClr val="tx1"/>
                </a:solidFill>
                <a:latin typeface="楷体" panose="02010609060101010101" pitchFamily="49" charset="-122"/>
                <a:ea typeface="楷体" panose="02010609060101010101" pitchFamily="49" charset="-122"/>
              </a:rPr>
              <a:t>4</a:t>
            </a:r>
            <a:r>
              <a:rPr lang="zh-CN" altLang="en-US" dirty="0">
                <a:solidFill>
                  <a:schemeClr val="tx1"/>
                </a:solidFill>
                <a:latin typeface="楷体" panose="02010609060101010101" pitchFamily="49" charset="-122"/>
                <a:ea typeface="楷体" panose="02010609060101010101" pitchFamily="49" charset="-122"/>
              </a:rPr>
              <a:t>、历史解释</a:t>
            </a:r>
            <a:endParaRPr lang="zh-CN" altLang="en-US" dirty="0">
              <a:solidFill>
                <a:schemeClr val="tx1"/>
              </a:solidFill>
              <a:latin typeface="楷体" panose="02010609060101010101" pitchFamily="49" charset="-122"/>
              <a:ea typeface="楷体" panose="02010609060101010101" pitchFamily="49" charset="-122"/>
            </a:endParaRPr>
          </a:p>
        </p:txBody>
      </p:sp>
      <p:sp>
        <p:nvSpPr>
          <p:cNvPr id="74756" name="文本占位符 37890"/>
          <p:cNvSpPr>
            <a:spLocks noGrp="1" noRot="1"/>
          </p:cNvSpPr>
          <p:nvPr>
            <p:ph idx="1"/>
          </p:nvPr>
        </p:nvSpPr>
        <p:spPr>
          <a:xfrm>
            <a:off x="457200" y="1524000"/>
            <a:ext cx="8229600" cy="1524000"/>
          </a:xfrm>
          <a:ln w="19050">
            <a:solidFill>
              <a:srgbClr val="FF0000">
                <a:alpha val="100000"/>
              </a:srgbClr>
            </a:solidFill>
            <a:miter/>
          </a:ln>
        </p:spPr>
        <p:txBody>
          <a:bodyPr vert="horz" wrap="square" lIns="91440" tIns="45720" rIns="91440" bIns="45720" anchor="t"/>
          <a:p>
            <a:pPr eaLnBrk="1" hangingPunct="1"/>
            <a:r>
              <a:rPr lang="zh-CN" altLang="en-US" sz="2800" b="1" dirty="0">
                <a:latin typeface="楷体" panose="02010609060101010101" pitchFamily="49" charset="-122"/>
                <a:ea typeface="楷体" panose="02010609060101010101" pitchFamily="49" charset="-122"/>
              </a:rPr>
              <a:t>含义：历史解释是 指以</a:t>
            </a:r>
            <a:r>
              <a:rPr lang="zh-CN" altLang="en-US" sz="2800" b="1" dirty="0">
                <a:solidFill>
                  <a:srgbClr val="FF0000"/>
                </a:solidFill>
                <a:latin typeface="楷体" panose="02010609060101010101" pitchFamily="49" charset="-122"/>
                <a:ea typeface="楷体" panose="02010609060101010101" pitchFamily="49" charset="-122"/>
              </a:rPr>
              <a:t>史料为依据</a:t>
            </a:r>
            <a:r>
              <a:rPr lang="zh-CN" altLang="en-US" sz="2800" b="1" dirty="0">
                <a:latin typeface="楷体" panose="02010609060101010101" pitchFamily="49" charset="-122"/>
                <a:ea typeface="楷体" panose="02010609060101010101" pitchFamily="49" charset="-122"/>
              </a:rPr>
              <a:t>，以</a:t>
            </a:r>
            <a:r>
              <a:rPr lang="zh-CN" altLang="en-US" sz="2800" b="1" dirty="0">
                <a:solidFill>
                  <a:srgbClr val="FF0000"/>
                </a:solidFill>
                <a:latin typeface="楷体" panose="02010609060101010101" pitchFamily="49" charset="-122"/>
                <a:ea typeface="楷体" panose="02010609060101010101" pitchFamily="49" charset="-122"/>
              </a:rPr>
              <a:t>历史理解为基础</a:t>
            </a:r>
            <a:r>
              <a:rPr lang="zh-CN" altLang="en-US" sz="2800" b="1" dirty="0">
                <a:latin typeface="楷体" panose="02010609060101010101" pitchFamily="49" charset="-122"/>
                <a:ea typeface="楷体" panose="02010609060101010101" pitchFamily="49" charset="-122"/>
              </a:rPr>
              <a:t>，对历史事物进行</a:t>
            </a:r>
            <a:r>
              <a:rPr lang="zh-CN" altLang="en-US" sz="2800" b="1" dirty="0">
                <a:solidFill>
                  <a:srgbClr val="FF0000"/>
                </a:solidFill>
                <a:latin typeface="楷体" panose="02010609060101010101" pitchFamily="49" charset="-122"/>
                <a:ea typeface="楷体" panose="02010609060101010101" pitchFamily="49" charset="-122"/>
              </a:rPr>
              <a:t>理性分析和客观评判的能力</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37892" name="文本框 37891"/>
          <p:cNvSpPr txBox="1"/>
          <p:nvPr/>
        </p:nvSpPr>
        <p:spPr>
          <a:xfrm>
            <a:off x="533400" y="3200400"/>
            <a:ext cx="8001000" cy="3159125"/>
          </a:xfrm>
          <a:prstGeom prst="rect">
            <a:avLst/>
          </a:prstGeom>
          <a:noFill/>
          <a:ln w="19050" cap="flat" cmpd="sng">
            <a:solidFill>
              <a:srgbClr val="FF0000"/>
            </a:solidFill>
            <a:prstDash val="solid"/>
            <a:miter/>
            <a:headEnd type="none" w="med" len="med"/>
            <a:tailEnd type="none" w="med" len="med"/>
          </a:ln>
        </p:spPr>
        <p:txBody>
          <a:bodyPr>
            <a:spAutoFit/>
          </a:bodyPr>
          <a:p>
            <a:pPr>
              <a:spcBef>
                <a:spcPct val="50000"/>
              </a:spcBef>
            </a:pPr>
            <a:r>
              <a:rPr lang="zh-CN" altLang="en-US" sz="2000" b="1" dirty="0">
                <a:solidFill>
                  <a:srgbClr val="FF0000"/>
                </a:solidFill>
                <a:latin typeface="楷体" panose="02010609060101010101" pitchFamily="49" charset="-122"/>
                <a:ea typeface="楷体" panose="02010609060101010101" pitchFamily="49" charset="-122"/>
              </a:rPr>
              <a:t>概念分解：</a:t>
            </a:r>
            <a:endParaRPr lang="zh-CN" altLang="en-US" sz="2000" b="1" dirty="0">
              <a:solidFill>
                <a:srgbClr val="FF0000"/>
              </a:solidFill>
              <a:latin typeface="楷体" panose="02010609060101010101" pitchFamily="49" charset="-122"/>
              <a:ea typeface="楷体" panose="02010609060101010101" pitchFamily="49" charset="-122"/>
            </a:endParaRPr>
          </a:p>
          <a:p>
            <a:pPr>
              <a:spcBef>
                <a:spcPct val="50000"/>
              </a:spcBef>
            </a:pPr>
            <a:r>
              <a:rPr lang="zh-CN" altLang="en-US" sz="2000" b="1" dirty="0">
                <a:latin typeface="楷体" panose="02010609060101010101" pitchFamily="49" charset="-122"/>
                <a:ea typeface="楷体" panose="02010609060101010101" pitchFamily="49" charset="-122"/>
              </a:rPr>
              <a:t>   在</a:t>
            </a:r>
            <a:r>
              <a:rPr lang="zh-CN" altLang="en-US" sz="2000" b="1" dirty="0">
                <a:solidFill>
                  <a:srgbClr val="FF0000"/>
                </a:solidFill>
                <a:latin typeface="楷体" panose="02010609060101010101" pitchFamily="49" charset="-122"/>
                <a:ea typeface="楷体" panose="02010609060101010101" pitchFamily="49" charset="-122"/>
              </a:rPr>
              <a:t>历史情境和当代背景下</a:t>
            </a:r>
            <a:r>
              <a:rPr lang="zh-CN" altLang="en-US" sz="2000" b="1" dirty="0">
                <a:latin typeface="楷体" panose="02010609060101010101" pitchFamily="49" charset="-122"/>
                <a:ea typeface="楷体" panose="02010609060101010101" pitchFamily="49" charset="-122"/>
              </a:rPr>
              <a:t>，思考历史事件、历史人物和历史现象的重要性；</a:t>
            </a:r>
            <a:endParaRPr lang="zh-CN" altLang="en-US" sz="2000" b="1" dirty="0">
              <a:latin typeface="楷体" panose="02010609060101010101" pitchFamily="49" charset="-122"/>
              <a:ea typeface="楷体" panose="02010609060101010101" pitchFamily="49" charset="-122"/>
            </a:endParaRPr>
          </a:p>
          <a:p>
            <a:pPr>
              <a:spcBef>
                <a:spcPct val="50000"/>
              </a:spcBef>
            </a:pPr>
            <a:r>
              <a:rPr lang="zh-CN" altLang="en-US" sz="2000" b="1" dirty="0">
                <a:latin typeface="楷体" panose="02010609060101010101" pitchFamily="49" charset="-122"/>
                <a:ea typeface="楷体" panose="02010609060101010101" pitchFamily="49" charset="-122"/>
              </a:rPr>
              <a:t>    了解</a:t>
            </a:r>
            <a:r>
              <a:rPr lang="zh-CN" altLang="en-US" sz="2000" b="1" dirty="0">
                <a:solidFill>
                  <a:srgbClr val="FF0000"/>
                </a:solidFill>
                <a:latin typeface="楷体" panose="02010609060101010101" pitchFamily="49" charset="-122"/>
                <a:ea typeface="楷体" panose="02010609060101010101" pitchFamily="49" charset="-122"/>
              </a:rPr>
              <a:t>历史叙事与历史解释</a:t>
            </a:r>
            <a:r>
              <a:rPr lang="zh-CN" altLang="en-US" sz="2000" b="1" dirty="0">
                <a:latin typeface="楷体" panose="02010609060101010101" pitchFamily="49" charset="-122"/>
                <a:ea typeface="楷体" panose="02010609060101010101" pitchFamily="49" charset="-122"/>
              </a:rPr>
              <a:t>之间的关系；</a:t>
            </a:r>
            <a:endParaRPr lang="zh-CN" altLang="en-US" sz="2000" b="1" dirty="0">
              <a:latin typeface="楷体" panose="02010609060101010101" pitchFamily="49" charset="-122"/>
              <a:ea typeface="楷体" panose="02010609060101010101" pitchFamily="49" charset="-122"/>
            </a:endParaRPr>
          </a:p>
          <a:p>
            <a:pPr>
              <a:spcBef>
                <a:spcPct val="50000"/>
              </a:spcBef>
            </a:pPr>
            <a:r>
              <a:rPr lang="zh-CN" altLang="en-US" sz="2000" b="1" dirty="0">
                <a:latin typeface="楷体" panose="02010609060101010101" pitchFamily="49" charset="-122"/>
                <a:ea typeface="楷体" panose="02010609060101010101" pitchFamily="49" charset="-122"/>
              </a:rPr>
              <a:t>    以</a:t>
            </a:r>
            <a:r>
              <a:rPr lang="zh-CN" altLang="en-US" sz="2000" b="1" dirty="0">
                <a:solidFill>
                  <a:srgbClr val="FF0000"/>
                </a:solidFill>
                <a:latin typeface="楷体" panose="02010609060101010101" pitchFamily="49" charset="-122"/>
                <a:ea typeface="楷体" panose="02010609060101010101" pitchFamily="49" charset="-122"/>
              </a:rPr>
              <a:t>公正的角度去理解历史叙述中不同的历史解释</a:t>
            </a:r>
            <a:r>
              <a:rPr lang="zh-CN" altLang="en-US" sz="2000" b="1" dirty="0">
                <a:latin typeface="楷体" panose="02010609060101010101" pitchFamily="49" charset="-122"/>
                <a:ea typeface="楷体" panose="02010609060101010101" pitchFamily="49" charset="-122"/>
              </a:rPr>
              <a:t>，以辩证的眼光评析历史事件、历史人物和历史现象之间的</a:t>
            </a:r>
            <a:r>
              <a:rPr lang="zh-CN" altLang="en-US" sz="2000" b="1" dirty="0">
                <a:solidFill>
                  <a:srgbClr val="FF0000"/>
                </a:solidFill>
                <a:latin typeface="楷体" panose="02010609060101010101" pitchFamily="49" charset="-122"/>
                <a:ea typeface="楷体" panose="02010609060101010101" pitchFamily="49" charset="-122"/>
              </a:rPr>
              <a:t>因果关系</a:t>
            </a:r>
            <a:r>
              <a:rPr lang="zh-CN" altLang="en-US" sz="2000" b="1" dirty="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a:p>
            <a:pPr>
              <a:spcBef>
                <a:spcPct val="50000"/>
              </a:spcBef>
            </a:pPr>
            <a:r>
              <a:rPr lang="zh-CN" altLang="en-US" sz="2000" b="1" dirty="0">
                <a:latin typeface="楷体" panose="02010609060101010101" pitchFamily="49" charset="-122"/>
                <a:ea typeface="楷体" panose="02010609060101010101" pitchFamily="49" charset="-122"/>
              </a:rPr>
              <a:t>    以</a:t>
            </a:r>
            <a:r>
              <a:rPr lang="zh-CN" altLang="en-US" sz="2000" b="1" dirty="0">
                <a:solidFill>
                  <a:srgbClr val="FF0000"/>
                </a:solidFill>
                <a:latin typeface="楷体" panose="02010609060101010101" pitchFamily="49" charset="-122"/>
                <a:ea typeface="楷体" panose="02010609060101010101" pitchFamily="49" charset="-122"/>
              </a:rPr>
              <a:t>客观的态度评判人类社会的历史与现实问题</a:t>
            </a:r>
            <a:r>
              <a:rPr lang="zh-CN" altLang="en-US" sz="2000" b="1" dirty="0">
                <a:latin typeface="楷体" panose="02010609060101010101" pitchFamily="49" charset="-122"/>
                <a:ea typeface="楷体" panose="02010609060101010101" pitchFamily="49" charset="-122"/>
              </a:rPr>
              <a:t>，进一步揭示历史解释的意义和价值，从而形成</a:t>
            </a:r>
            <a:r>
              <a:rPr lang="zh-CN" altLang="en-US" sz="2000" b="1" dirty="0">
                <a:solidFill>
                  <a:srgbClr val="FF0000"/>
                </a:solidFill>
                <a:latin typeface="楷体" panose="02010609060101010101" pitchFamily="49" charset="-122"/>
                <a:ea typeface="楷体" panose="02010609060101010101" pitchFamily="49" charset="-122"/>
              </a:rPr>
              <a:t>叙述历史和形成历史认识的能力</a:t>
            </a:r>
            <a:r>
              <a:rPr lang="zh-CN" altLang="en-US" sz="2000" b="1" dirty="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5779" name="文本框 222209"/>
          <p:cNvSpPr txBox="1"/>
          <p:nvPr/>
        </p:nvSpPr>
        <p:spPr>
          <a:xfrm>
            <a:off x="609600" y="685800"/>
            <a:ext cx="5257800" cy="3908425"/>
          </a:xfrm>
          <a:prstGeom prst="rect">
            <a:avLst/>
          </a:prstGeom>
          <a:noFill/>
          <a:ln w="19050" cap="flat" cmpd="sng">
            <a:solidFill>
              <a:srgbClr val="FF0000"/>
            </a:solidFill>
            <a:prstDash val="solid"/>
            <a:miter/>
            <a:headEnd type="none" w="med" len="med"/>
            <a:tailEnd type="none" w="med" len="med"/>
          </a:ln>
        </p:spPr>
        <p:txBody>
          <a:bodyPr>
            <a:spAutoFit/>
          </a:bodyPr>
          <a:p>
            <a:pPr>
              <a:lnSpc>
                <a:spcPct val="130000"/>
              </a:lnSpc>
            </a:pPr>
            <a:r>
              <a:rPr lang="en-US" altLang="zh-CN" sz="2400" dirty="0">
                <a:latin typeface="黑体" panose="02010609060101010101" pitchFamily="49" charset="-122"/>
                <a:ea typeface="黑体" panose="02010609060101010101" pitchFamily="49" charset="-122"/>
              </a:rPr>
              <a:t>    </a:t>
            </a:r>
            <a:r>
              <a:rPr lang="zh-CN" altLang="en-US" sz="2400" b="1" dirty="0">
                <a:latin typeface="楷体" panose="02010609060101010101" pitchFamily="49" charset="-122"/>
                <a:ea typeface="楷体" panose="02010609060101010101" pitchFamily="49" charset="-122"/>
              </a:rPr>
              <a:t>【例</a:t>
            </a:r>
            <a:r>
              <a:rPr lang="en-US" altLang="zh-CN" sz="2400" b="1" dirty="0">
                <a:latin typeface="楷体" panose="02010609060101010101" pitchFamily="49" charset="-122"/>
                <a:ea typeface="楷体" panose="02010609060101010101" pitchFamily="49" charset="-122"/>
              </a:rPr>
              <a:t>17</a:t>
            </a:r>
            <a:r>
              <a:rPr lang="zh-CN" altLang="en-US"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2016-3—</a:t>
            </a:r>
            <a:r>
              <a:rPr lang="en-US" altLang="zh-CN" sz="2400" b="1" dirty="0">
                <a:latin typeface="楷体" panose="02010609060101010101" pitchFamily="49" charset="-122"/>
                <a:ea typeface="楷体" panose="02010609060101010101" pitchFamily="49" charset="-122"/>
              </a:rPr>
              <a:t>41</a:t>
            </a:r>
            <a:r>
              <a:rPr lang="zh-CN" altLang="en-US"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阅读图文材料，完成下列要求。（12分）</a:t>
            </a:r>
            <a:endParaRPr lang="zh-CN" altLang="en-US" sz="2400" b="1" dirty="0">
              <a:latin typeface="楷体" panose="02010609060101010101" pitchFamily="49" charset="-122"/>
              <a:ea typeface="楷体" panose="02010609060101010101" pitchFamily="49" charset="-122"/>
            </a:endParaRPr>
          </a:p>
          <a:p>
            <a:pPr>
              <a:lnSpc>
                <a:spcPct val="130000"/>
              </a:lnSpc>
            </a:pPr>
            <a:r>
              <a:rPr lang="zh-CN" altLang="en-US" sz="2400" b="1" dirty="0">
                <a:latin typeface="楷体" panose="02010609060101010101" pitchFamily="49" charset="-122"/>
                <a:ea typeface="楷体" panose="02010609060101010101" pitchFamily="49" charset="-122"/>
              </a:rPr>
              <a:t>     </a:t>
            </a:r>
            <a:r>
              <a:rPr lang="zh-CN" altLang="zh-CN" sz="2400" b="1" dirty="0">
                <a:latin typeface="楷体" panose="02010609060101010101" pitchFamily="49" charset="-122"/>
                <a:ea typeface="楷体" panose="02010609060101010101" pitchFamily="49" charset="-122"/>
              </a:rPr>
              <a:t>材料  近代以来，在列强的压力下，中国被迫开放了一系列通商口岸。</a:t>
            </a:r>
            <a:r>
              <a:rPr lang="zh-CN" altLang="zh-CN" sz="2400" b="1" u="sng" dirty="0">
                <a:solidFill>
                  <a:srgbClr val="FF0000"/>
                </a:solidFill>
                <a:latin typeface="楷体" panose="02010609060101010101" pitchFamily="49" charset="-122"/>
                <a:ea typeface="楷体" panose="02010609060101010101" pitchFamily="49" charset="-122"/>
              </a:rPr>
              <a:t>自1898年至1910年，清政府又主动开设了30余个商埠</a:t>
            </a:r>
            <a:r>
              <a:rPr lang="zh-CN"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pPr>
              <a:lnSpc>
                <a:spcPct val="130000"/>
              </a:lnSpc>
            </a:pPr>
            <a:r>
              <a:rPr lang="zh-CN" altLang="en-US" sz="2400" b="1" dirty="0">
                <a:latin typeface="楷体" panose="02010609060101010101" pitchFamily="49" charset="-122"/>
                <a:ea typeface="楷体" panose="02010609060101010101" pitchFamily="49" charset="-122"/>
              </a:rPr>
              <a:t>    </a:t>
            </a:r>
            <a:r>
              <a:rPr lang="zh-CN" altLang="zh-CN" sz="2400" b="1" dirty="0">
                <a:latin typeface="楷体" panose="02010609060101010101" pitchFamily="49" charset="-122"/>
                <a:ea typeface="楷体" panose="02010609060101010101" pitchFamily="49" charset="-122"/>
              </a:rPr>
              <a:t>从材料中提取一个有关</a:t>
            </a:r>
            <a:r>
              <a:rPr lang="zh-CN" altLang="zh-CN" sz="2400" b="1" dirty="0">
                <a:solidFill>
                  <a:srgbClr val="FF0000"/>
                </a:solidFill>
                <a:latin typeface="楷体" panose="02010609060101010101" pitchFamily="49" charset="-122"/>
                <a:ea typeface="楷体" panose="02010609060101010101" pitchFamily="49" charset="-122"/>
              </a:rPr>
              <a:t>自开商埠</a:t>
            </a:r>
            <a:r>
              <a:rPr lang="zh-CN" altLang="zh-CN" sz="2400" b="1" dirty="0">
                <a:latin typeface="楷体" panose="02010609060101010101" pitchFamily="49" charset="-122"/>
                <a:ea typeface="楷体" panose="02010609060101010101" pitchFamily="49" charset="-122"/>
              </a:rPr>
              <a:t>的信息，并加以</a:t>
            </a:r>
            <a:r>
              <a:rPr lang="zh-CN" altLang="zh-CN" sz="2400" b="1" dirty="0">
                <a:solidFill>
                  <a:srgbClr val="FF0000"/>
                </a:solidFill>
                <a:latin typeface="楷体" panose="02010609060101010101" pitchFamily="49" charset="-122"/>
                <a:ea typeface="楷体" panose="02010609060101010101" pitchFamily="49" charset="-122"/>
              </a:rPr>
              <a:t>简要分析</a:t>
            </a:r>
            <a:r>
              <a:rPr lang="zh-CN" altLang="zh-CN" sz="2400" b="1" dirty="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p:txBody>
      </p:sp>
      <p:sp>
        <p:nvSpPr>
          <p:cNvPr id="222211" name="文本框 222210"/>
          <p:cNvSpPr txBox="1">
            <a:spLocks noChangeArrowheads="1"/>
          </p:cNvSpPr>
          <p:nvPr/>
        </p:nvSpPr>
        <p:spPr bwMode="auto">
          <a:xfrm>
            <a:off x="533400" y="4876800"/>
            <a:ext cx="7866063" cy="1520825"/>
          </a:xfrm>
          <a:prstGeom prst="rect">
            <a:avLst/>
          </a:prstGeom>
          <a:solidFill>
            <a:schemeClr val="accent1"/>
          </a:solidFill>
          <a:ln w="9525">
            <a:noFill/>
            <a:miter lim="800000"/>
          </a:ln>
          <a:effectLst>
            <a:outerShdw dist="107763" dir="2700000" algn="ctr" rotWithShape="0">
              <a:schemeClr val="bg2">
                <a:alpha val="50000"/>
              </a:schemeClr>
            </a:outerShdw>
          </a:effectLst>
        </p:spPr>
        <p:txBody>
          <a:bodyPr>
            <a:spAutoFit/>
          </a:bodyPr>
          <a:lstStyle/>
          <a:p>
            <a:pPr marR="0" defTabSz="914400">
              <a:lnSpc>
                <a:spcPct val="130000"/>
              </a:lnSpc>
              <a:spcBef>
                <a:spcPct val="50000"/>
              </a:spcBef>
              <a:buClrTx/>
              <a:buSzTx/>
              <a:buFontTx/>
              <a:defRPr/>
            </a:pPr>
            <a:r>
              <a:rPr kumimoji="0" lang="en-US" altLang="zh-CN" kern="1200" cap="none" spc="0" normalizeH="0" baseline="0" noProof="0">
                <a:latin typeface="黑体" panose="02010609060101010101" pitchFamily="49" charset="-122"/>
                <a:ea typeface="黑体" panose="02010609060101010101" pitchFamily="49" charset="-122"/>
                <a:cs typeface="+mn-cs"/>
              </a:rPr>
              <a:t>    </a:t>
            </a:r>
            <a:r>
              <a:rPr kumimoji="0" lang="zh-CN" altLang="en-US" kern="1200" cap="none" spc="0" normalizeH="0" baseline="0" noProof="0">
                <a:latin typeface="黑体" panose="02010609060101010101" pitchFamily="49" charset="-122"/>
                <a:ea typeface="黑体" panose="02010609060101010101" pitchFamily="49" charset="-122"/>
                <a:cs typeface="+mn-cs"/>
              </a:rPr>
              <a:t>【解析】在课本中，只讲通商口岸的存在，没有清政府</a:t>
            </a:r>
            <a:r>
              <a:rPr kumimoji="0" lang="zh-CN" altLang="en-US" kern="1200" cap="none" spc="0" normalizeH="0" baseline="0" noProof="0">
                <a:solidFill>
                  <a:srgbClr val="FF0000"/>
                </a:solidFill>
                <a:latin typeface="黑体" panose="02010609060101010101" pitchFamily="49" charset="-122"/>
                <a:ea typeface="黑体" panose="02010609060101010101" pitchFamily="49" charset="-122"/>
                <a:cs typeface="+mn-cs"/>
              </a:rPr>
              <a:t>自开商埠</a:t>
            </a:r>
            <a:r>
              <a:rPr kumimoji="0" lang="zh-CN" altLang="en-US" kern="1200" cap="none" spc="0" normalizeH="0" baseline="0" noProof="0">
                <a:latin typeface="黑体" panose="02010609060101010101" pitchFamily="49" charset="-122"/>
                <a:ea typeface="黑体" panose="02010609060101010101" pitchFamily="49" charset="-122"/>
                <a:cs typeface="+mn-cs"/>
              </a:rPr>
              <a:t>的史实。试题对课本知识进行了适度的拓展。基于被迫开设通商口岸的史实，学生可以进行思维迁移：自开商埠，</a:t>
            </a:r>
            <a:r>
              <a:rPr kumimoji="0" lang="zh-CN" altLang="en-US" kern="1200" cap="none" spc="0" normalizeH="0" baseline="0" noProof="0">
                <a:solidFill>
                  <a:srgbClr val="FF0000"/>
                </a:solidFill>
                <a:latin typeface="黑体" panose="02010609060101010101" pitchFamily="49" charset="-122"/>
                <a:ea typeface="黑体" panose="02010609060101010101" pitchFamily="49" charset="-122"/>
                <a:cs typeface="+mn-cs"/>
              </a:rPr>
              <a:t>可分洋人之利；且可利用便利条件，促进地区发展；并抵御外侵等事实。</a:t>
            </a:r>
            <a:endParaRPr kumimoji="0" lang="zh-CN" altLang="en-US" kern="1200" cap="none" spc="0" normalizeH="0" baseline="0" noProof="0">
              <a:solidFill>
                <a:srgbClr val="FF0000"/>
              </a:solidFill>
              <a:latin typeface="黑体" panose="02010609060101010101" pitchFamily="49" charset="-122"/>
              <a:ea typeface="黑体" panose="02010609060101010101" pitchFamily="49" charset="-122"/>
              <a:cs typeface="+mn-cs"/>
            </a:endParaRPr>
          </a:p>
        </p:txBody>
      </p:sp>
      <p:pic>
        <p:nvPicPr>
          <p:cNvPr id="75781" name="图片 222211" descr="中学历史教学园地（www.zxls.com）——全国文章总量、访问量最大的历史教学网站。"/>
          <p:cNvPicPr>
            <a:picLocks noChangeAspect="1"/>
          </p:cNvPicPr>
          <p:nvPr/>
        </p:nvPicPr>
        <p:blipFill>
          <a:blip r:embed="rId2"/>
          <a:stretch>
            <a:fillRect/>
          </a:stretch>
        </p:blipFill>
        <p:spPr>
          <a:xfrm>
            <a:off x="6019800" y="990600"/>
            <a:ext cx="2676525" cy="35290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blinds(horizontal)">
                                      <p:cBhvr>
                                        <p:cTn id="7" dur="500"/>
                                        <p:tgtEl>
                                          <p:spTgt spid="22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3"/>
          <p:cNvPicPr>
            <a:picLocks noChangeAspect="1"/>
          </p:cNvPicPr>
          <p:nvPr/>
        </p:nvPicPr>
        <p:blipFill>
          <a:blip r:embed="rId1"/>
          <a:stretch>
            <a:fillRect/>
          </a:stretch>
        </p:blipFill>
        <p:spPr>
          <a:xfrm>
            <a:off x="0" y="0"/>
            <a:ext cx="9144000" cy="6858000"/>
          </a:xfrm>
          <a:prstGeom prst="rect">
            <a:avLst/>
          </a:prstGeom>
          <a:noFill/>
          <a:ln w="9525">
            <a:noFill/>
          </a:ln>
        </p:spPr>
      </p:pic>
      <p:cxnSp>
        <p:nvCxnSpPr>
          <p:cNvPr id="76803" name="直接箭头连接符 18"/>
          <p:cNvCxnSpPr/>
          <p:nvPr/>
        </p:nvCxnSpPr>
        <p:spPr>
          <a:xfrm>
            <a:off x="179388" y="765175"/>
            <a:ext cx="0" cy="0"/>
          </a:xfrm>
          <a:prstGeom prst="straightConnector1">
            <a:avLst/>
          </a:prstGeom>
          <a:ln w="9525" cap="flat" cmpd="sng">
            <a:solidFill>
              <a:srgbClr val="4A7EBB"/>
            </a:solidFill>
            <a:prstDash val="solid"/>
            <a:headEnd type="none" w="med" len="med"/>
            <a:tailEnd type="arrow" w="med" len="med"/>
          </a:ln>
        </p:spPr>
      </p:cxnSp>
      <p:sp>
        <p:nvSpPr>
          <p:cNvPr id="83972" name="Line 4"/>
          <p:cNvSpPr/>
          <p:nvPr/>
        </p:nvSpPr>
        <p:spPr>
          <a:xfrm>
            <a:off x="4495800" y="2133600"/>
            <a:ext cx="0" cy="476250"/>
          </a:xfrm>
          <a:prstGeom prst="line">
            <a:avLst/>
          </a:prstGeom>
          <a:ln w="38100" cap="flat" cmpd="sng">
            <a:solidFill>
              <a:schemeClr val="tx1"/>
            </a:solidFill>
            <a:prstDash val="solid"/>
            <a:headEnd type="none" w="med" len="med"/>
            <a:tailEnd type="none" w="med" len="med"/>
          </a:ln>
        </p:spPr>
      </p:sp>
      <p:sp>
        <p:nvSpPr>
          <p:cNvPr id="83974" name="Line 6"/>
          <p:cNvSpPr/>
          <p:nvPr/>
        </p:nvSpPr>
        <p:spPr>
          <a:xfrm flipV="1">
            <a:off x="2667000" y="3352800"/>
            <a:ext cx="1081088" cy="590550"/>
          </a:xfrm>
          <a:prstGeom prst="line">
            <a:avLst/>
          </a:prstGeom>
          <a:ln w="38100" cap="flat" cmpd="sng">
            <a:solidFill>
              <a:schemeClr val="tx1"/>
            </a:solidFill>
            <a:prstDash val="solid"/>
            <a:headEnd type="none" w="med" len="med"/>
            <a:tailEnd type="none" w="med" len="med"/>
          </a:ln>
        </p:spPr>
      </p:sp>
      <p:sp>
        <p:nvSpPr>
          <p:cNvPr id="83975" name="Oval 8"/>
          <p:cNvSpPr/>
          <p:nvPr/>
        </p:nvSpPr>
        <p:spPr>
          <a:xfrm>
            <a:off x="533400" y="2819400"/>
            <a:ext cx="2238375" cy="1512888"/>
          </a:xfrm>
          <a:prstGeom prst="ellipse">
            <a:avLst/>
          </a:prstGeom>
          <a:solidFill>
            <a:schemeClr val="bg1"/>
          </a:solidFill>
          <a:ln w="28575" cap="flat" cmpd="sng">
            <a:solidFill>
              <a:schemeClr val="tx1"/>
            </a:solidFill>
            <a:prstDash val="solid"/>
            <a:headEnd type="none" w="med" len="med"/>
            <a:tailEnd type="none" w="med" len="med"/>
          </a:ln>
        </p:spPr>
        <p:txBody>
          <a:bodyPr wrap="none" lIns="87280" tIns="43640" rIns="87280" bIns="43640" anchor="ctr"/>
          <a:p>
            <a:pPr algn="ctr" defTabSz="825500" eaLnBrk="0" hangingPunct="0"/>
            <a:r>
              <a:rPr lang="zh-CN" altLang="en-US" sz="2900" dirty="0">
                <a:latin typeface="黑体" panose="02010609060101010101" pitchFamily="49" charset="-122"/>
                <a:ea typeface="黑体" panose="02010609060101010101" pitchFamily="49" charset="-122"/>
                <a:sym typeface="Arial" panose="020B0604020202020204" pitchFamily="34" charset="0"/>
              </a:rPr>
              <a:t>明清之际</a:t>
            </a:r>
            <a:endParaRPr lang="zh-CN" altLang="en-US" sz="2900" dirty="0">
              <a:latin typeface="黑体" panose="02010609060101010101" pitchFamily="49" charset="-122"/>
              <a:ea typeface="黑体" panose="02010609060101010101" pitchFamily="49" charset="-122"/>
              <a:sym typeface="Arial" panose="020B0604020202020204" pitchFamily="34" charset="0"/>
            </a:endParaRPr>
          </a:p>
          <a:p>
            <a:pPr algn="ctr" defTabSz="825500" eaLnBrk="0" hangingPunct="0"/>
            <a:r>
              <a:rPr lang="zh-CN" altLang="en-US" sz="2900" dirty="0">
                <a:latin typeface="黑体" panose="02010609060101010101" pitchFamily="49" charset="-122"/>
                <a:ea typeface="黑体" panose="02010609060101010101" pitchFamily="49" charset="-122"/>
                <a:sym typeface="Arial" panose="020B0604020202020204" pitchFamily="34" charset="0"/>
              </a:rPr>
              <a:t>反君主专制</a:t>
            </a:r>
            <a:endParaRPr lang="zh-CN" altLang="en-US" sz="2900" dirty="0">
              <a:latin typeface="黑体" panose="02010609060101010101" pitchFamily="49" charset="-122"/>
              <a:ea typeface="黑体" panose="02010609060101010101" pitchFamily="49" charset="-122"/>
              <a:sym typeface="Arial" panose="020B0604020202020204" pitchFamily="34" charset="0"/>
            </a:endParaRPr>
          </a:p>
        </p:txBody>
      </p:sp>
      <p:sp>
        <p:nvSpPr>
          <p:cNvPr id="83976" name="Oval 10"/>
          <p:cNvSpPr/>
          <p:nvPr/>
        </p:nvSpPr>
        <p:spPr>
          <a:xfrm>
            <a:off x="3200400" y="2514600"/>
            <a:ext cx="2451100" cy="1143000"/>
          </a:xfrm>
          <a:prstGeom prst="ellipse">
            <a:avLst/>
          </a:prstGeom>
          <a:solidFill>
            <a:schemeClr val="bg1"/>
          </a:solidFill>
          <a:ln w="57150" cap="flat" cmpd="sng">
            <a:solidFill>
              <a:schemeClr val="tx1"/>
            </a:solidFill>
            <a:prstDash val="solid"/>
            <a:headEnd type="none" w="med" len="med"/>
            <a:tailEnd type="none" w="med" len="med"/>
          </a:ln>
        </p:spPr>
        <p:txBody>
          <a:bodyPr wrap="none" lIns="87280" tIns="43640" rIns="87280" bIns="43640" anchor="ctr"/>
          <a:p>
            <a:pPr algn="ctr" defTabSz="825500" eaLnBrk="0" hangingPunct="0"/>
            <a:r>
              <a:rPr lang="zh-CN" altLang="en-US" sz="2500" dirty="0">
                <a:solidFill>
                  <a:srgbClr val="0000FF"/>
                </a:solidFill>
                <a:latin typeface="黑体" panose="02010609060101010101" pitchFamily="49" charset="-122"/>
                <a:ea typeface="黑体" panose="02010609060101010101" pitchFamily="49" charset="-122"/>
              </a:rPr>
              <a:t>辨析三种民主</a:t>
            </a:r>
            <a:endParaRPr lang="zh-CN" altLang="en-US" sz="2500" dirty="0">
              <a:solidFill>
                <a:srgbClr val="0000FF"/>
              </a:solidFill>
              <a:latin typeface="黑体" panose="02010609060101010101" pitchFamily="49" charset="-122"/>
              <a:ea typeface="黑体" panose="02010609060101010101" pitchFamily="49" charset="-122"/>
            </a:endParaRPr>
          </a:p>
          <a:p>
            <a:pPr algn="ctr" defTabSz="825500" eaLnBrk="0" hangingPunct="0"/>
            <a:r>
              <a:rPr lang="zh-CN" altLang="en-US" sz="2500" dirty="0">
                <a:solidFill>
                  <a:srgbClr val="0000FF"/>
                </a:solidFill>
                <a:latin typeface="黑体" panose="02010609060101010101" pitchFamily="49" charset="-122"/>
                <a:ea typeface="黑体" panose="02010609060101010101" pitchFamily="49" charset="-122"/>
              </a:rPr>
              <a:t>及其关系</a:t>
            </a:r>
            <a:endParaRPr lang="zh-CN" altLang="en-US" sz="2500" dirty="0">
              <a:solidFill>
                <a:srgbClr val="0000FF"/>
              </a:solidFill>
              <a:latin typeface="Times New Roman" panose="02020603050405020304" pitchFamily="18" charset="0"/>
              <a:ea typeface="黑体" panose="02010609060101010101" pitchFamily="49" charset="-122"/>
            </a:endParaRPr>
          </a:p>
        </p:txBody>
      </p:sp>
      <p:sp>
        <p:nvSpPr>
          <p:cNvPr id="83977" name="Oval 8"/>
          <p:cNvSpPr/>
          <p:nvPr/>
        </p:nvSpPr>
        <p:spPr>
          <a:xfrm>
            <a:off x="3429000" y="1295400"/>
            <a:ext cx="1974850" cy="812800"/>
          </a:xfrm>
          <a:prstGeom prst="ellipse">
            <a:avLst/>
          </a:prstGeom>
          <a:solidFill>
            <a:schemeClr val="bg1"/>
          </a:solidFill>
          <a:ln w="28575" cap="flat" cmpd="sng">
            <a:solidFill>
              <a:schemeClr val="tx1"/>
            </a:solidFill>
            <a:prstDash val="solid"/>
            <a:headEnd type="none" w="med" len="med"/>
            <a:tailEnd type="none" w="med" len="med"/>
          </a:ln>
        </p:spPr>
        <p:txBody>
          <a:bodyPr wrap="none" lIns="87280" tIns="43640" rIns="87280" bIns="43640" anchor="ctr"/>
          <a:p>
            <a:pPr algn="ctr" defTabSz="825500" eaLnBrk="0" hangingPunct="0"/>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中国近代</a:t>
            </a:r>
            <a:endParaRPr lang="zh-CN" altLang="en-US" sz="2000" dirty="0">
              <a:latin typeface="黑体" panose="02010609060101010101" pitchFamily="49" charset="-122"/>
              <a:ea typeface="黑体" panose="02010609060101010101" pitchFamily="49" charset="-122"/>
            </a:endParaRPr>
          </a:p>
          <a:p>
            <a:pPr algn="ctr" defTabSz="825500" eaLnBrk="0" hangingPunct="0"/>
            <a:r>
              <a:rPr lang="zh-CN" altLang="en-US" sz="2000" dirty="0">
                <a:latin typeface="黑体" panose="02010609060101010101" pitchFamily="49" charset="-122"/>
                <a:ea typeface="黑体" panose="02010609060101010101" pitchFamily="49" charset="-122"/>
              </a:rPr>
              <a:t> 民主思想</a:t>
            </a:r>
            <a:r>
              <a:rPr lang="zh-CN" altLang="en-US" sz="2900" dirty="0">
                <a:latin typeface="黑体" panose="02010609060101010101" pitchFamily="49" charset="-122"/>
                <a:ea typeface="黑体" panose="02010609060101010101" pitchFamily="49" charset="-122"/>
              </a:rPr>
              <a:t> </a:t>
            </a:r>
            <a:endParaRPr lang="zh-CN" altLang="en-US" sz="2900" dirty="0">
              <a:latin typeface="黑体" panose="02010609060101010101" pitchFamily="49" charset="-122"/>
              <a:ea typeface="黑体" panose="02010609060101010101" pitchFamily="49" charset="-122"/>
            </a:endParaRPr>
          </a:p>
        </p:txBody>
      </p:sp>
      <p:sp>
        <p:nvSpPr>
          <p:cNvPr id="83978" name="Oval 8"/>
          <p:cNvSpPr/>
          <p:nvPr/>
        </p:nvSpPr>
        <p:spPr>
          <a:xfrm>
            <a:off x="6172200" y="2895600"/>
            <a:ext cx="2360613" cy="1589088"/>
          </a:xfrm>
          <a:prstGeom prst="ellipse">
            <a:avLst/>
          </a:prstGeom>
          <a:solidFill>
            <a:schemeClr val="bg1"/>
          </a:solidFill>
          <a:ln w="28575" cap="flat" cmpd="sng">
            <a:solidFill>
              <a:schemeClr val="tx1"/>
            </a:solidFill>
            <a:prstDash val="solid"/>
            <a:headEnd type="none" w="med" len="med"/>
            <a:tailEnd type="none" w="med" len="med"/>
          </a:ln>
        </p:spPr>
        <p:txBody>
          <a:bodyPr wrap="none" lIns="87280" tIns="43640" rIns="87280" bIns="43640" anchor="ctr"/>
          <a:p>
            <a:pPr algn="ctr" defTabSz="825500" eaLnBrk="0" hangingPunct="0"/>
            <a:r>
              <a:rPr lang="zh-CN" altLang="en-US" sz="2900" dirty="0">
                <a:latin typeface="黑体" panose="02010609060101010101" pitchFamily="49" charset="-122"/>
                <a:ea typeface="黑体" panose="02010609060101010101" pitchFamily="49" charset="-122"/>
              </a:rPr>
              <a:t>西方启蒙思想</a:t>
            </a:r>
            <a:endParaRPr lang="zh-CN" altLang="en-US" sz="2900" dirty="0">
              <a:latin typeface="黑体" panose="02010609060101010101" pitchFamily="49" charset="-122"/>
              <a:ea typeface="黑体" panose="02010609060101010101" pitchFamily="49" charset="-122"/>
            </a:endParaRPr>
          </a:p>
        </p:txBody>
      </p:sp>
      <p:sp>
        <p:nvSpPr>
          <p:cNvPr id="76810" name="Text Box 11"/>
          <p:cNvSpPr txBox="1"/>
          <p:nvPr/>
        </p:nvSpPr>
        <p:spPr>
          <a:xfrm rot="-120000">
            <a:off x="674688" y="3409950"/>
            <a:ext cx="1951037" cy="365125"/>
          </a:xfrm>
          <a:prstGeom prst="rect">
            <a:avLst/>
          </a:prstGeom>
          <a:noFill/>
          <a:ln w="9525">
            <a:noFill/>
          </a:ln>
        </p:spPr>
        <p:txBody>
          <a:bodyPr>
            <a:spAutoFit/>
          </a:bodyPr>
          <a:p>
            <a:endParaRPr lang="zh-CN" altLang="zh-CN" dirty="0">
              <a:latin typeface="Arial" panose="020B0604020202020204" pitchFamily="34" charset="0"/>
            </a:endParaRPr>
          </a:p>
        </p:txBody>
      </p:sp>
      <p:sp>
        <p:nvSpPr>
          <p:cNvPr id="76811" name="AutoShape 12"/>
          <p:cNvSpPr/>
          <p:nvPr/>
        </p:nvSpPr>
        <p:spPr>
          <a:xfrm rot="-8460000" flipV="1">
            <a:off x="2555875" y="1628775"/>
            <a:ext cx="788988" cy="1357313"/>
          </a:xfrm>
          <a:prstGeom prst="upArrow">
            <a:avLst>
              <a:gd name="adj1" fmla="val 50000"/>
              <a:gd name="adj2" fmla="val 42920"/>
            </a:avLst>
          </a:prstGeom>
          <a:solidFill>
            <a:schemeClr val="bg1"/>
          </a:solidFill>
          <a:ln w="25400" cap="flat" cmpd="sng">
            <a:solidFill>
              <a:schemeClr val="tx1"/>
            </a:solidFill>
            <a:prstDash val="solid"/>
            <a:miter/>
            <a:headEnd type="none" w="med" len="med"/>
            <a:tailEnd type="none" w="med" len="med"/>
          </a:ln>
        </p:spPr>
        <p:txBody>
          <a:bodyPr rot="10800000" vert="eaVert" wrap="none" lIns="90170" tIns="46990" rIns="90170" bIns="46990" anchor="ctr"/>
          <a:p>
            <a:pPr algn="ctr"/>
            <a:endParaRPr lang="zh-CN" altLang="zh-CN" sz="2400" dirty="0">
              <a:solidFill>
                <a:srgbClr val="FF0000"/>
              </a:solidFill>
              <a:latin typeface="Arial" panose="020B0604020202020204" pitchFamily="34" charset="0"/>
            </a:endParaRPr>
          </a:p>
        </p:txBody>
      </p:sp>
      <p:sp>
        <p:nvSpPr>
          <p:cNvPr id="76812" name="AutoShape 13"/>
          <p:cNvSpPr/>
          <p:nvPr/>
        </p:nvSpPr>
        <p:spPr>
          <a:xfrm rot="8520000" flipV="1">
            <a:off x="5562600" y="1676400"/>
            <a:ext cx="788988" cy="1295400"/>
          </a:xfrm>
          <a:prstGeom prst="upArrow">
            <a:avLst>
              <a:gd name="adj1" fmla="val 50000"/>
              <a:gd name="adj2" fmla="val 40962"/>
            </a:avLst>
          </a:prstGeom>
          <a:solidFill>
            <a:schemeClr val="bg1"/>
          </a:solidFill>
          <a:ln w="25400" cap="flat" cmpd="sng">
            <a:solidFill>
              <a:schemeClr val="tx1"/>
            </a:solidFill>
            <a:prstDash val="solid"/>
            <a:miter/>
            <a:headEnd type="none" w="med" len="med"/>
            <a:tailEnd type="none" w="med" len="med"/>
          </a:ln>
        </p:spPr>
        <p:txBody>
          <a:bodyPr rot="10800000" vert="eaVert" wrap="none" lIns="90170" tIns="46990" rIns="90170" bIns="46990" anchor="ctr"/>
          <a:p>
            <a:pPr algn="ctr"/>
            <a:endParaRPr lang="zh-CN" altLang="zh-CN" sz="2400" dirty="0">
              <a:solidFill>
                <a:srgbClr val="FF0000"/>
              </a:solidFill>
              <a:latin typeface="Arial" panose="020B0604020202020204" pitchFamily="34" charset="0"/>
            </a:endParaRPr>
          </a:p>
        </p:txBody>
      </p:sp>
      <p:sp>
        <p:nvSpPr>
          <p:cNvPr id="83982" name="AutoShape 14"/>
          <p:cNvSpPr/>
          <p:nvPr/>
        </p:nvSpPr>
        <p:spPr>
          <a:xfrm>
            <a:off x="2895600" y="3657600"/>
            <a:ext cx="2879725" cy="720725"/>
          </a:xfrm>
          <a:prstGeom prst="leftRightArrow">
            <a:avLst>
              <a:gd name="adj1" fmla="val 50000"/>
              <a:gd name="adj2" fmla="val 79708"/>
            </a:avLst>
          </a:prstGeom>
          <a:solidFill>
            <a:schemeClr val="bg1"/>
          </a:solidFill>
          <a:ln w="25400" cap="flat" cmpd="sng">
            <a:solidFill>
              <a:schemeClr val="tx1"/>
            </a:solidFill>
            <a:prstDash val="solid"/>
            <a:miter/>
            <a:headEnd type="none" w="med" len="med"/>
            <a:tailEnd type="none" w="med" len="med"/>
          </a:ln>
        </p:spPr>
        <p:txBody>
          <a:bodyPr wrap="none" lIns="90170" tIns="46990" rIns="90170" bIns="46990" anchor="ctr"/>
          <a:p>
            <a:pPr algn="ctr"/>
            <a:r>
              <a:rPr lang="zh-CN" altLang="en-US" sz="2400" dirty="0">
                <a:solidFill>
                  <a:srgbClr val="FF0000"/>
                </a:solidFill>
                <a:latin typeface="Arial" panose="020B0604020202020204" pitchFamily="34" charset="0"/>
                <a:sym typeface="Arial" panose="020B0604020202020204" pitchFamily="34" charset="0"/>
              </a:rPr>
              <a:t>无关</a:t>
            </a:r>
            <a:endParaRPr lang="zh-CN" altLang="en-US" sz="2400" dirty="0">
              <a:solidFill>
                <a:srgbClr val="FF0000"/>
              </a:solidFill>
              <a:latin typeface="Arial" panose="020B0604020202020204" pitchFamily="34" charset="0"/>
              <a:sym typeface="Arial" panose="020B0604020202020204" pitchFamily="34" charset="0"/>
            </a:endParaRPr>
          </a:p>
        </p:txBody>
      </p:sp>
      <p:sp>
        <p:nvSpPr>
          <p:cNvPr id="2" name="Oval 8"/>
          <p:cNvSpPr/>
          <p:nvPr/>
        </p:nvSpPr>
        <p:spPr>
          <a:xfrm>
            <a:off x="685800" y="5345113"/>
            <a:ext cx="2373313" cy="1512887"/>
          </a:xfrm>
          <a:prstGeom prst="ellipse">
            <a:avLst/>
          </a:prstGeom>
          <a:solidFill>
            <a:schemeClr val="bg1"/>
          </a:solidFill>
          <a:ln w="28575" cap="flat" cmpd="sng">
            <a:solidFill>
              <a:schemeClr val="tx1"/>
            </a:solidFill>
            <a:prstDash val="solid"/>
            <a:headEnd type="none" w="med" len="med"/>
            <a:tailEnd type="none" w="med" len="med"/>
          </a:ln>
        </p:spPr>
        <p:txBody>
          <a:bodyPr wrap="none" lIns="87280" tIns="43640" rIns="87280" bIns="43640" anchor="ctr"/>
          <a:p>
            <a:pPr algn="ctr" defTabSz="825500" eaLnBrk="0" hangingPunct="0"/>
            <a:r>
              <a:rPr lang="zh-CN" altLang="en-US" sz="2900" dirty="0">
                <a:latin typeface="黑体" panose="02010609060101010101" pitchFamily="49" charset="-122"/>
                <a:ea typeface="黑体" panose="02010609060101010101" pitchFamily="49" charset="-122"/>
                <a:sym typeface="Arial" panose="020B0604020202020204" pitchFamily="34" charset="0"/>
              </a:rPr>
              <a:t>先秦“民本”</a:t>
            </a:r>
            <a:endParaRPr lang="zh-CN" altLang="en-US" sz="2900" dirty="0">
              <a:latin typeface="黑体" panose="02010609060101010101" pitchFamily="49" charset="-122"/>
              <a:ea typeface="黑体" panose="02010609060101010101" pitchFamily="49" charset="-122"/>
              <a:sym typeface="Arial" panose="020B0604020202020204" pitchFamily="34" charset="0"/>
            </a:endParaRPr>
          </a:p>
        </p:txBody>
      </p:sp>
      <p:sp>
        <p:nvSpPr>
          <p:cNvPr id="3" name="Oval 8"/>
          <p:cNvSpPr/>
          <p:nvPr/>
        </p:nvSpPr>
        <p:spPr>
          <a:xfrm>
            <a:off x="6172200" y="5345113"/>
            <a:ext cx="2432050" cy="1512887"/>
          </a:xfrm>
          <a:prstGeom prst="ellipse">
            <a:avLst/>
          </a:prstGeom>
          <a:solidFill>
            <a:schemeClr val="bg1"/>
          </a:solidFill>
          <a:ln w="28575" cap="flat" cmpd="sng">
            <a:solidFill>
              <a:schemeClr val="tx1"/>
            </a:solidFill>
            <a:prstDash val="solid"/>
            <a:headEnd type="none" w="med" len="med"/>
            <a:tailEnd type="none" w="med" len="med"/>
          </a:ln>
        </p:spPr>
        <p:txBody>
          <a:bodyPr wrap="none" lIns="87280" tIns="43640" rIns="87280" bIns="43640" anchor="ctr"/>
          <a:p>
            <a:pPr algn="ctr" defTabSz="825500" eaLnBrk="0" hangingPunct="0"/>
            <a:r>
              <a:rPr lang="zh-CN" altLang="en-US" sz="2900" dirty="0">
                <a:latin typeface="黑体" panose="02010609060101010101" pitchFamily="49" charset="-122"/>
                <a:ea typeface="黑体" panose="02010609060101010101" pitchFamily="49" charset="-122"/>
                <a:sym typeface="Arial" panose="020B0604020202020204" pitchFamily="34" charset="0"/>
              </a:rPr>
              <a:t>雅典民主</a:t>
            </a:r>
            <a:endParaRPr lang="zh-CN" altLang="en-US" sz="2900" dirty="0">
              <a:latin typeface="黑体" panose="02010609060101010101" pitchFamily="49" charset="-122"/>
              <a:ea typeface="黑体" panose="02010609060101010101" pitchFamily="49" charset="-122"/>
              <a:sym typeface="Arial" panose="020B0604020202020204" pitchFamily="34" charset="0"/>
            </a:endParaRPr>
          </a:p>
        </p:txBody>
      </p:sp>
      <p:sp>
        <p:nvSpPr>
          <p:cNvPr id="4" name="Line 6"/>
          <p:cNvSpPr/>
          <p:nvPr/>
        </p:nvSpPr>
        <p:spPr>
          <a:xfrm>
            <a:off x="5257800" y="3429000"/>
            <a:ext cx="838200" cy="457200"/>
          </a:xfrm>
          <a:prstGeom prst="line">
            <a:avLst/>
          </a:prstGeom>
          <a:ln w="38100" cap="flat" cmpd="sng">
            <a:solidFill>
              <a:schemeClr val="tx1"/>
            </a:solidFill>
            <a:prstDash val="solid"/>
            <a:headEnd type="none" w="med" len="med"/>
            <a:tailEnd type="none" w="med" len="med"/>
          </a:ln>
        </p:spPr>
      </p:sp>
      <p:sp>
        <p:nvSpPr>
          <p:cNvPr id="5" name="AutoShape 14"/>
          <p:cNvSpPr/>
          <p:nvPr/>
        </p:nvSpPr>
        <p:spPr>
          <a:xfrm>
            <a:off x="3059113" y="5661025"/>
            <a:ext cx="3252787" cy="914400"/>
          </a:xfrm>
          <a:prstGeom prst="leftRightArrow">
            <a:avLst>
              <a:gd name="adj1" fmla="val 50000"/>
              <a:gd name="adj2" fmla="val 70964"/>
            </a:avLst>
          </a:prstGeom>
          <a:solidFill>
            <a:schemeClr val="bg1"/>
          </a:solidFill>
          <a:ln w="25400" cap="flat" cmpd="sng">
            <a:solidFill>
              <a:schemeClr val="tx1"/>
            </a:solidFill>
            <a:prstDash val="solid"/>
            <a:miter/>
            <a:headEnd type="none" w="med" len="med"/>
            <a:tailEnd type="none" w="med" len="med"/>
          </a:ln>
        </p:spPr>
        <p:txBody>
          <a:bodyPr wrap="none" lIns="90170" tIns="46990" rIns="90170" bIns="46990" anchor="ctr"/>
          <a:p>
            <a:pPr algn="ctr"/>
            <a:r>
              <a:rPr lang="zh-CN" altLang="en-US" sz="2400" dirty="0">
                <a:solidFill>
                  <a:srgbClr val="FF0000"/>
                </a:solidFill>
                <a:latin typeface="Arial" panose="020B0604020202020204" pitchFamily="34" charset="0"/>
                <a:sym typeface="Arial" panose="020B0604020202020204" pitchFamily="34" charset="0"/>
              </a:rPr>
              <a:t>本质不同</a:t>
            </a:r>
            <a:endParaRPr lang="zh-CN" altLang="en-US" sz="2400" dirty="0">
              <a:solidFill>
                <a:srgbClr val="FF0000"/>
              </a:solidFill>
              <a:latin typeface="Arial" panose="020B0604020202020204" pitchFamily="34" charset="0"/>
              <a:sym typeface="Arial" panose="020B0604020202020204" pitchFamily="34" charset="0"/>
            </a:endParaRPr>
          </a:p>
        </p:txBody>
      </p:sp>
      <p:sp>
        <p:nvSpPr>
          <p:cNvPr id="76818" name="AutoShape 12"/>
          <p:cNvSpPr/>
          <p:nvPr/>
        </p:nvSpPr>
        <p:spPr>
          <a:xfrm rot="-10782824" flipV="1">
            <a:off x="1066800" y="4343400"/>
            <a:ext cx="788988" cy="1357313"/>
          </a:xfrm>
          <a:prstGeom prst="upArrow">
            <a:avLst>
              <a:gd name="adj1" fmla="val 50000"/>
              <a:gd name="adj2" fmla="val 42920"/>
            </a:avLst>
          </a:prstGeom>
          <a:solidFill>
            <a:schemeClr val="bg1"/>
          </a:solidFill>
          <a:ln w="25400" cap="flat" cmpd="sng">
            <a:solidFill>
              <a:schemeClr val="tx1"/>
            </a:solidFill>
            <a:prstDash val="solid"/>
            <a:miter/>
            <a:headEnd type="none" w="med" len="med"/>
            <a:tailEnd type="none" w="med" len="med"/>
          </a:ln>
        </p:spPr>
        <p:txBody>
          <a:bodyPr rot="10800000" vert="eaVert" wrap="none" lIns="90170" tIns="46990" rIns="90170" bIns="46990" anchor="ctr"/>
          <a:p>
            <a:pPr algn="ctr"/>
            <a:endParaRPr lang="zh-CN" altLang="zh-CN" sz="2400" dirty="0">
              <a:solidFill>
                <a:srgbClr val="FF0000"/>
              </a:solidFill>
              <a:latin typeface="Arial" panose="020B0604020202020204" pitchFamily="34" charset="0"/>
            </a:endParaRPr>
          </a:p>
        </p:txBody>
      </p:sp>
      <p:sp>
        <p:nvSpPr>
          <p:cNvPr id="106515" name="AutoShape 12"/>
          <p:cNvSpPr/>
          <p:nvPr/>
        </p:nvSpPr>
        <p:spPr>
          <a:xfrm rot="-10709220" flipV="1">
            <a:off x="6781800" y="4419600"/>
            <a:ext cx="914400" cy="1219200"/>
          </a:xfrm>
          <a:prstGeom prst="upArrow">
            <a:avLst>
              <a:gd name="adj1" fmla="val 50000"/>
              <a:gd name="adj2" fmla="val 33265"/>
            </a:avLst>
          </a:prstGeom>
          <a:solidFill>
            <a:schemeClr val="bg1"/>
          </a:solidFill>
          <a:ln w="25400" cap="flat" cmpd="sng">
            <a:solidFill>
              <a:schemeClr val="tx1"/>
            </a:solidFill>
            <a:prstDash val="solid"/>
            <a:miter/>
            <a:headEnd type="none" w="med" len="med"/>
            <a:tailEnd type="none" w="med" len="med"/>
          </a:ln>
        </p:spPr>
        <p:txBody>
          <a:bodyPr vert="eaVert" wrap="none" lIns="90170" tIns="46990" rIns="90170" bIns="46990" anchor="ctr"/>
          <a:p>
            <a:pPr algn="ctr"/>
            <a:endParaRPr lang="zh-CN" altLang="zh-CN" sz="2400" dirty="0">
              <a:solidFill>
                <a:srgbClr val="FF0000"/>
              </a:solidFill>
              <a:latin typeface="Arial" panose="020B0604020202020204" pitchFamily="34" charset="0"/>
            </a:endParaRPr>
          </a:p>
        </p:txBody>
      </p:sp>
      <p:sp>
        <p:nvSpPr>
          <p:cNvPr id="76820" name="Text Box 20"/>
          <p:cNvSpPr txBox="1"/>
          <p:nvPr/>
        </p:nvSpPr>
        <p:spPr>
          <a:xfrm>
            <a:off x="1158875" y="4648200"/>
            <a:ext cx="549275" cy="990600"/>
          </a:xfrm>
          <a:prstGeom prst="rect">
            <a:avLst/>
          </a:prstGeom>
          <a:noFill/>
          <a:ln w="9525">
            <a:noFill/>
          </a:ln>
        </p:spPr>
        <p:txBody>
          <a:bodyPr vert="eaVert">
            <a:spAutoFit/>
          </a:bodyPr>
          <a:p>
            <a:pPr>
              <a:spcBef>
                <a:spcPct val="50000"/>
              </a:spcBef>
            </a:pPr>
            <a:r>
              <a:rPr lang="zh-CN" altLang="en-US" sz="2400" dirty="0">
                <a:solidFill>
                  <a:srgbClr val="FF3300"/>
                </a:solidFill>
                <a:latin typeface="Arial" panose="020B0604020202020204" pitchFamily="34" charset="0"/>
              </a:rPr>
              <a:t>影响</a:t>
            </a:r>
            <a:endParaRPr lang="zh-CN" altLang="en-US" sz="2400" dirty="0">
              <a:solidFill>
                <a:srgbClr val="FF3300"/>
              </a:solidFill>
              <a:latin typeface="Arial" panose="020B0604020202020204" pitchFamily="34" charset="0"/>
            </a:endParaRPr>
          </a:p>
        </p:txBody>
      </p:sp>
      <p:sp>
        <p:nvSpPr>
          <p:cNvPr id="76821" name="Text Box 21"/>
          <p:cNvSpPr txBox="1"/>
          <p:nvPr/>
        </p:nvSpPr>
        <p:spPr>
          <a:xfrm>
            <a:off x="6934200" y="4800600"/>
            <a:ext cx="549275" cy="1219200"/>
          </a:xfrm>
          <a:prstGeom prst="rect">
            <a:avLst/>
          </a:prstGeom>
          <a:noFill/>
          <a:ln w="9525">
            <a:noFill/>
          </a:ln>
        </p:spPr>
        <p:txBody>
          <a:bodyPr vert="eaVert">
            <a:spAutoFit/>
          </a:bodyPr>
          <a:p>
            <a:pPr>
              <a:spcBef>
                <a:spcPct val="50000"/>
              </a:spcBef>
            </a:pPr>
            <a:r>
              <a:rPr lang="zh-CN" altLang="en-US" sz="2400" dirty="0">
                <a:solidFill>
                  <a:srgbClr val="FF3300"/>
                </a:solidFill>
                <a:latin typeface="Arial" panose="020B0604020202020204" pitchFamily="34" charset="0"/>
              </a:rPr>
              <a:t>影响</a:t>
            </a:r>
            <a:endParaRPr lang="zh-CN" altLang="en-US" sz="2400" dirty="0">
              <a:solidFill>
                <a:srgbClr val="FF3300"/>
              </a:solidFill>
              <a:latin typeface="Arial" panose="020B0604020202020204" pitchFamily="34" charset="0"/>
            </a:endParaRPr>
          </a:p>
        </p:txBody>
      </p:sp>
      <p:sp>
        <p:nvSpPr>
          <p:cNvPr id="76822" name="Rectangle 2"/>
          <p:cNvSpPr/>
          <p:nvPr/>
        </p:nvSpPr>
        <p:spPr>
          <a:xfrm>
            <a:off x="-252412" y="260350"/>
            <a:ext cx="9577387" cy="579438"/>
          </a:xfrm>
          <a:prstGeom prst="rect">
            <a:avLst/>
          </a:prstGeom>
          <a:noFill/>
          <a:ln w="9525">
            <a:noFill/>
          </a:ln>
        </p:spPr>
        <p:txBody>
          <a:bodyPr anchor="ctr">
            <a:spAutoFit/>
          </a:bodyPr>
          <a:p>
            <a:pPr eaLnBrk="0" hangingPunct="0"/>
            <a:r>
              <a:rPr lang="zh-CN" altLang="en-US" sz="3200" dirty="0">
                <a:solidFill>
                  <a:srgbClr val="0000FF"/>
                </a:solidFill>
                <a:latin typeface="黑体" panose="02010609060101010101" pitchFamily="49" charset="-122"/>
                <a:ea typeface="黑体" panose="02010609060101010101" pitchFamily="49" charset="-122"/>
              </a:rPr>
              <a:t>    注意在不同时期不同国家出现的同类历史现象</a:t>
            </a:r>
            <a:endParaRPr lang="zh-CN" altLang="en-US" sz="2400" dirty="0">
              <a:solidFill>
                <a:srgbClr val="0000FF"/>
              </a:solidFill>
              <a:latin typeface="黑体" panose="02010609060101010101" pitchFamily="49" charset="-122"/>
              <a:ea typeface="黑体" panose="02010609060101010101" pitchFamily="49" charset="-122"/>
            </a:endParaRPr>
          </a:p>
        </p:txBody>
      </p:sp>
      <p:sp>
        <p:nvSpPr>
          <p:cNvPr id="76823" name="Text Box 27"/>
          <p:cNvSpPr txBox="1"/>
          <p:nvPr/>
        </p:nvSpPr>
        <p:spPr>
          <a:xfrm rot="2182563">
            <a:off x="2627313" y="1989138"/>
            <a:ext cx="415925" cy="822325"/>
          </a:xfrm>
          <a:prstGeom prst="rect">
            <a:avLst/>
          </a:prstGeom>
          <a:noFill/>
          <a:ln w="9525">
            <a:noFill/>
          </a:ln>
        </p:spPr>
        <p:txBody>
          <a:bodyPr>
            <a:spAutoFit/>
          </a:bodyPr>
          <a:p>
            <a:pPr>
              <a:spcBef>
                <a:spcPct val="50000"/>
              </a:spcBef>
            </a:pPr>
            <a:r>
              <a:rPr lang="zh-CN" altLang="en-US" sz="2400" dirty="0">
                <a:solidFill>
                  <a:srgbClr val="FF0000"/>
                </a:solidFill>
                <a:latin typeface="Arial" panose="020B0604020202020204" pitchFamily="34" charset="0"/>
              </a:rPr>
              <a:t>影响</a:t>
            </a:r>
            <a:endParaRPr lang="zh-CN" altLang="en-US" sz="2400" dirty="0">
              <a:solidFill>
                <a:srgbClr val="FF0000"/>
              </a:solidFill>
              <a:latin typeface="Arial" panose="020B0604020202020204" pitchFamily="34" charset="0"/>
            </a:endParaRPr>
          </a:p>
        </p:txBody>
      </p:sp>
      <p:sp>
        <p:nvSpPr>
          <p:cNvPr id="76824" name="Text Box 28"/>
          <p:cNvSpPr txBox="1"/>
          <p:nvPr/>
        </p:nvSpPr>
        <p:spPr>
          <a:xfrm rot="-2253364">
            <a:off x="5724525" y="1989138"/>
            <a:ext cx="415925" cy="822325"/>
          </a:xfrm>
          <a:prstGeom prst="rect">
            <a:avLst/>
          </a:prstGeom>
          <a:noFill/>
          <a:ln w="9525">
            <a:noFill/>
          </a:ln>
        </p:spPr>
        <p:txBody>
          <a:bodyPr>
            <a:spAutoFit/>
          </a:bodyPr>
          <a:p>
            <a:pPr>
              <a:spcBef>
                <a:spcPct val="50000"/>
              </a:spcBef>
            </a:pPr>
            <a:r>
              <a:rPr lang="zh-CN" altLang="en-US" sz="2400" dirty="0">
                <a:solidFill>
                  <a:srgbClr val="FF0000"/>
                </a:solidFill>
                <a:latin typeface="Arial" panose="020B0604020202020204" pitchFamily="34" charset="0"/>
              </a:rPr>
              <a:t>影响</a:t>
            </a:r>
            <a:endParaRPr lang="zh-CN" altLang="en-US" sz="24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blinds(horizontal)">
                                      <p:cBhvr>
                                        <p:cTn id="7" dur="500"/>
                                        <p:tgtEl>
                                          <p:spTgt spid="839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3977"/>
                                        </p:tgtEl>
                                        <p:attrNameLst>
                                          <p:attrName>style.visibility</p:attrName>
                                        </p:attrNameLst>
                                      </p:cBhvr>
                                      <p:to>
                                        <p:strVal val="visible"/>
                                      </p:to>
                                    </p:set>
                                    <p:animEffect transition="in" filter="blinds(horizontal)">
                                      <p:cBhvr>
                                        <p:cTn id="10" dur="500"/>
                                        <p:tgtEl>
                                          <p:spTgt spid="83977"/>
                                        </p:tgtEl>
                                      </p:cBhvr>
                                    </p:animEffect>
                                  </p:childTnLst>
                                </p:cTn>
                              </p:par>
                              <p:par>
                                <p:cTn id="11" presetID="3" presetClass="entr" presetSubtype="10" fill="hold" nodeType="withEffect">
                                  <p:stCondLst>
                                    <p:cond delay="0"/>
                                  </p:stCondLst>
                                  <p:childTnLst>
                                    <p:set>
                                      <p:cBhvr>
                                        <p:cTn id="12" dur="1" fill="hold">
                                          <p:stCondLst>
                                            <p:cond delay="0"/>
                                          </p:stCondLst>
                                        </p:cTn>
                                        <p:tgtEl>
                                          <p:spTgt spid="83974"/>
                                        </p:tgtEl>
                                        <p:attrNameLst>
                                          <p:attrName>style.visibility</p:attrName>
                                        </p:attrNameLst>
                                      </p:cBhvr>
                                      <p:to>
                                        <p:strVal val="visible"/>
                                      </p:to>
                                    </p:set>
                                    <p:animEffect transition="in" filter="blinds(horizontal)">
                                      <p:cBhvr>
                                        <p:cTn id="13" dur="500"/>
                                        <p:tgtEl>
                                          <p:spTgt spid="83974"/>
                                        </p:tgtEl>
                                      </p:cBhvr>
                                    </p:animEffect>
                                  </p:childTnLst>
                                </p:cTn>
                              </p:par>
                              <p:par>
                                <p:cTn id="14" presetID="3" presetClass="entr" presetSubtype="10" fill="hold" nodeType="withEffect">
                                  <p:stCondLst>
                                    <p:cond delay="0"/>
                                  </p:stCondLst>
                                  <p:childTnLst>
                                    <p:set>
                                      <p:cBhvr>
                                        <p:cTn id="15" dur="1" fill="hold">
                                          <p:stCondLst>
                                            <p:cond delay="0"/>
                                          </p:stCondLst>
                                        </p:cTn>
                                        <p:tgtEl>
                                          <p:spTgt spid="83972"/>
                                        </p:tgtEl>
                                        <p:attrNameLst>
                                          <p:attrName>style.visibility</p:attrName>
                                        </p:attrNameLst>
                                      </p:cBhvr>
                                      <p:to>
                                        <p:strVal val="visible"/>
                                      </p:to>
                                    </p:set>
                                    <p:animEffect transition="in" filter="blinds(horizontal)">
                                      <p:cBhvr>
                                        <p:cTn id="16" dur="500"/>
                                        <p:tgtEl>
                                          <p:spTgt spid="8397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3975"/>
                                        </p:tgtEl>
                                        <p:attrNameLst>
                                          <p:attrName>style.visibility</p:attrName>
                                        </p:attrNameLst>
                                      </p:cBhvr>
                                      <p:to>
                                        <p:strVal val="visible"/>
                                      </p:to>
                                    </p:set>
                                    <p:animEffect transition="in" filter="blinds(horizontal)">
                                      <p:cBhvr>
                                        <p:cTn id="19" dur="500"/>
                                        <p:tgtEl>
                                          <p:spTgt spid="8397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3978"/>
                                        </p:tgtEl>
                                        <p:attrNameLst>
                                          <p:attrName>style.visibility</p:attrName>
                                        </p:attrNameLst>
                                      </p:cBhvr>
                                      <p:to>
                                        <p:strVal val="visible"/>
                                      </p:to>
                                    </p:set>
                                    <p:animEffect transition="in" filter="blinds(horizontal)">
                                      <p:cBhvr>
                                        <p:cTn id="22" dur="500"/>
                                        <p:tgtEl>
                                          <p:spTgt spid="839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6811"/>
                                        </p:tgtEl>
                                        <p:attrNameLst>
                                          <p:attrName>style.visibility</p:attrName>
                                        </p:attrNameLst>
                                      </p:cBhvr>
                                      <p:to>
                                        <p:strVal val="visible"/>
                                      </p:to>
                                    </p:set>
                                    <p:animEffect transition="in" filter="blinds(horizontal)">
                                      <p:cBhvr>
                                        <p:cTn id="27" dur="500"/>
                                        <p:tgtEl>
                                          <p:spTgt spid="768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6812"/>
                                        </p:tgtEl>
                                        <p:attrNameLst>
                                          <p:attrName>style.visibility</p:attrName>
                                        </p:attrNameLst>
                                      </p:cBhvr>
                                      <p:to>
                                        <p:strVal val="visible"/>
                                      </p:to>
                                    </p:set>
                                    <p:animEffect transition="in" filter="blinds(horizontal)">
                                      <p:cBhvr>
                                        <p:cTn id="30" dur="500"/>
                                        <p:tgtEl>
                                          <p:spTgt spid="768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3982"/>
                                        </p:tgtEl>
                                        <p:attrNameLst>
                                          <p:attrName>style.visibility</p:attrName>
                                        </p:attrNameLst>
                                      </p:cBhvr>
                                      <p:to>
                                        <p:strVal val="visible"/>
                                      </p:to>
                                    </p:set>
                                    <p:animEffect transition="in" filter="blinds(horizontal)">
                                      <p:cBhvr>
                                        <p:cTn id="33" dur="500"/>
                                        <p:tgtEl>
                                          <p:spTgt spid="8398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6818"/>
                                        </p:tgtEl>
                                        <p:attrNameLst>
                                          <p:attrName>style.visibility</p:attrName>
                                        </p:attrNameLst>
                                      </p:cBhvr>
                                      <p:to>
                                        <p:strVal val="visible"/>
                                      </p:to>
                                    </p:set>
                                    <p:animEffect transition="in" filter="blinds(horizontal)">
                                      <p:cBhvr>
                                        <p:cTn id="50" dur="500"/>
                                        <p:tgtEl>
                                          <p:spTgt spid="7681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6515"/>
                                        </p:tgtEl>
                                        <p:attrNameLst>
                                          <p:attrName>style.visibility</p:attrName>
                                        </p:attrNameLst>
                                      </p:cBhvr>
                                      <p:to>
                                        <p:strVal val="visible"/>
                                      </p:to>
                                    </p:set>
                                    <p:animEffect transition="in" filter="blinds(horizontal)">
                                      <p:cBhvr>
                                        <p:cTn id="55" dur="500"/>
                                        <p:tgtEl>
                                          <p:spTgt spid="10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bldLvl="0" animBg="1"/>
      <p:bldP spid="83976" grpId="0" bldLvl="0" animBg="1"/>
      <p:bldP spid="83977" grpId="0" bldLvl="0" animBg="1"/>
      <p:bldP spid="83978" grpId="0" bldLvl="0" animBg="1"/>
      <p:bldP spid="76811" grpId="0" bldLvl="0" animBg="1"/>
      <p:bldP spid="76812" grpId="0" bldLvl="0" animBg="1"/>
      <p:bldP spid="83982" grpId="0" bldLvl="0" animBg="1"/>
      <p:bldP spid="2" grpId="0" bldLvl="0" animBg="1"/>
      <p:bldP spid="3" grpId="0" bldLvl="0" animBg="1"/>
      <p:bldP spid="5" grpId="0" bldLvl="0" animBg="1"/>
      <p:bldP spid="76818" grpId="0" bldLvl="0" animBg="1"/>
      <p:bldP spid="106515"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7827" name="标题 38913"/>
          <p:cNvSpPr>
            <a:spLocks noGrp="1" noRot="1"/>
          </p:cNvSpPr>
          <p:nvPr>
            <p:ph type="title"/>
          </p:nvPr>
        </p:nvSpPr>
        <p:spPr>
          <a:xfrm>
            <a:off x="152400" y="609600"/>
            <a:ext cx="8540750" cy="1143000"/>
          </a:xfrm>
        </p:spPr>
        <p:txBody>
          <a:bodyPr vert="horz" wrap="square" lIns="91440" tIns="45720" rIns="91440" bIns="45720" anchor="ctr"/>
          <a:p>
            <a:pPr eaLnBrk="1" hangingPunct="1"/>
            <a:r>
              <a:rPr lang="en-US" altLang="zh-CN" dirty="0">
                <a:solidFill>
                  <a:schemeClr val="tx1"/>
                </a:solidFill>
              </a:rPr>
              <a:t>5</a:t>
            </a:r>
            <a:r>
              <a:rPr lang="zh-CN" altLang="en-US" dirty="0">
                <a:solidFill>
                  <a:schemeClr val="tx1"/>
                </a:solidFill>
              </a:rPr>
              <a:t>、历史价值</a:t>
            </a:r>
            <a:endParaRPr lang="zh-CN" altLang="en-US" dirty="0">
              <a:solidFill>
                <a:schemeClr val="tx1"/>
              </a:solidFill>
            </a:endParaRPr>
          </a:p>
        </p:txBody>
      </p:sp>
      <p:sp>
        <p:nvSpPr>
          <p:cNvPr id="77828" name="文本框 38915"/>
          <p:cNvSpPr txBox="1"/>
          <p:nvPr/>
        </p:nvSpPr>
        <p:spPr>
          <a:xfrm>
            <a:off x="609600" y="2057400"/>
            <a:ext cx="8001000" cy="3954463"/>
          </a:xfrm>
          <a:prstGeom prst="rect">
            <a:avLst/>
          </a:prstGeom>
          <a:noFill/>
          <a:ln w="19050" cap="flat" cmpd="sng">
            <a:solidFill>
              <a:srgbClr val="FF0000"/>
            </a:solidFill>
            <a:prstDash val="solid"/>
            <a:miter/>
            <a:headEnd type="none" w="med" len="med"/>
            <a:tailEnd type="none" w="med" len="med"/>
          </a:ln>
        </p:spPr>
        <p:txBody>
          <a:bodyPr>
            <a:spAutoFit/>
          </a:bodyPr>
          <a:p>
            <a:r>
              <a:rPr lang="zh-CN" altLang="en-US" sz="2800" b="1" dirty="0">
                <a:latin typeface="楷体" panose="02010609060101010101" pitchFamily="49" charset="-122"/>
                <a:ea typeface="楷体" panose="02010609060101010101" pitchFamily="49" charset="-122"/>
              </a:rPr>
              <a:t>含义：</a:t>
            </a:r>
            <a:endParaRPr lang="zh-CN" altLang="en-US"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从历史研究的求真、求 通、立德追求中凝练出来的</a:t>
            </a:r>
            <a:r>
              <a:rPr lang="zh-CN" altLang="en-US" sz="2800" b="1" dirty="0">
                <a:solidFill>
                  <a:srgbClr val="FF0000"/>
                </a:solidFill>
                <a:latin typeface="楷体" panose="02010609060101010101" pitchFamily="49" charset="-122"/>
                <a:ea typeface="楷体" panose="02010609060101010101" pitchFamily="49" charset="-122"/>
              </a:rPr>
              <a:t>价值取向</a:t>
            </a:r>
            <a:r>
              <a:rPr lang="zh-CN" altLang="en-US" sz="2800" b="1" dirty="0">
                <a:latin typeface="楷体" panose="02010609060101010101" pitchFamily="49" charset="-122"/>
                <a:ea typeface="楷体" panose="02010609060101010101" pitchFamily="49" charset="-122"/>
              </a:rPr>
              <a:t>，即对历史的探究以</a:t>
            </a:r>
            <a:r>
              <a:rPr lang="zh-CN" altLang="en-US" sz="2800" b="1" dirty="0">
                <a:solidFill>
                  <a:srgbClr val="FF0000"/>
                </a:solidFill>
                <a:latin typeface="楷体" panose="02010609060101010101" pitchFamily="49" charset="-122"/>
                <a:ea typeface="楷体" panose="02010609060101010101" pitchFamily="49" charset="-122"/>
              </a:rPr>
              <a:t>不断接 近 历 史</a:t>
            </a:r>
            <a:r>
              <a:rPr lang="zh-CN" altLang="en-US" sz="2800" b="1" dirty="0">
                <a:latin typeface="楷体" panose="02010609060101010101" pitchFamily="49" charset="-122"/>
                <a:ea typeface="楷体" panose="02010609060101010101" pitchFamily="49" charset="-122"/>
              </a:rPr>
              <a:t> 的 真 实 为 目 的；</a:t>
            </a:r>
            <a:endParaRPr lang="zh-CN" altLang="en-US"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以“通 古 今 之 变、成 一 家 之言”，</a:t>
            </a:r>
            <a:r>
              <a:rPr lang="zh-CN" altLang="en-US" sz="2800" b="1" dirty="0">
                <a:solidFill>
                  <a:srgbClr val="FF0000"/>
                </a:solidFill>
                <a:latin typeface="楷体" panose="02010609060101010101" pitchFamily="49" charset="-122"/>
                <a:ea typeface="楷体" panose="02010609060101010101" pitchFamily="49" charset="-122"/>
              </a:rPr>
              <a:t>揭示历史发展的趋势</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以丰富的思想观念、文化传统、情感认同等，</a:t>
            </a:r>
            <a:r>
              <a:rPr lang="zh-CN" altLang="en-US" sz="2800" b="1" dirty="0">
                <a:solidFill>
                  <a:srgbClr val="FF0000"/>
                </a:solidFill>
                <a:latin typeface="楷体" panose="02010609060101010101" pitchFamily="49" charset="-122"/>
                <a:ea typeface="楷体" panose="02010609060101010101" pitchFamily="49" charset="-122"/>
              </a:rPr>
              <a:t>提供历史的经验、人生的哲理和人类</a:t>
            </a:r>
            <a:r>
              <a:rPr lang="zh-CN" altLang="en-US" sz="2800" b="1" dirty="0">
                <a:latin typeface="楷体" panose="02010609060101010101" pitchFamily="49" charset="-122"/>
                <a:ea typeface="楷体" panose="02010609060101010101" pitchFamily="49" charset="-122"/>
              </a:rPr>
              <a:t>的共同追求。</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8851" name="文本占位符 232450"/>
          <p:cNvSpPr>
            <a:spLocks noGrp="1" noRot="1"/>
          </p:cNvSpPr>
          <p:nvPr>
            <p:ph idx="1"/>
          </p:nvPr>
        </p:nvSpPr>
        <p:spPr>
          <a:xfrm>
            <a:off x="609600" y="1600200"/>
            <a:ext cx="7848600" cy="4038600"/>
          </a:xfrm>
          <a:ln w="19050">
            <a:solidFill>
              <a:srgbClr val="FF0000">
                <a:alpha val="100000"/>
              </a:srgbClr>
            </a:solidFill>
            <a:miter/>
          </a:ln>
        </p:spPr>
        <p:txBody>
          <a:bodyPr vert="horz" wrap="square" lIns="91440" tIns="45720" rIns="91440" bIns="45720" anchor="t"/>
          <a:p>
            <a:pPr>
              <a:lnSpc>
                <a:spcPct val="90000"/>
              </a:lnSpc>
              <a:buFont typeface="Wingdings" panose="05000000000000000000" pitchFamily="2" charset="2"/>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【例</a:t>
            </a:r>
            <a:r>
              <a:rPr lang="en-US" altLang="zh-CN" sz="2800" b="1" dirty="0">
                <a:latin typeface="楷体" panose="02010609060101010101" pitchFamily="49" charset="-122"/>
                <a:ea typeface="楷体" panose="02010609060101010101" pitchFamily="49" charset="-122"/>
              </a:rPr>
              <a:t>24</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(2015-1-32</a:t>
            </a:r>
            <a:r>
              <a:rPr lang="zh-CN" altLang="en-US" sz="2800" b="1" dirty="0">
                <a:latin typeface="楷体" panose="02010609060101010101" pitchFamily="49" charset="-122"/>
                <a:ea typeface="楷体" panose="02010609060101010101" pitchFamily="49" charset="-122"/>
              </a:rPr>
              <a:t>）图</a:t>
            </a:r>
            <a:r>
              <a:rPr lang="en-US" altLang="zh-CN" sz="2800" b="1" dirty="0">
                <a:latin typeface="楷体" panose="02010609060101010101" pitchFamily="49" charset="-122"/>
                <a:ea typeface="楷体" panose="02010609060101010101" pitchFamily="49" charset="-122"/>
              </a:rPr>
              <a:t>6</a:t>
            </a:r>
            <a:r>
              <a:rPr lang="zh-CN" altLang="en-US" sz="2800" b="1" dirty="0">
                <a:latin typeface="楷体" panose="02010609060101010101" pitchFamily="49" charset="-122"/>
                <a:ea typeface="楷体" panose="02010609060101010101" pitchFamily="49" charset="-122"/>
              </a:rPr>
              <a:t>为古罗马</a:t>
            </a:r>
            <a:r>
              <a:rPr lang="zh-CN" altLang="en-US" sz="2800" b="1" dirty="0">
                <a:solidFill>
                  <a:srgbClr val="FF0000"/>
                </a:solidFill>
                <a:latin typeface="楷体" panose="02010609060101010101" pitchFamily="49" charset="-122"/>
                <a:ea typeface="楷体" panose="02010609060101010101" pitchFamily="49" charset="-122"/>
              </a:rPr>
              <a:t>正义女神像</a:t>
            </a:r>
            <a:r>
              <a:rPr lang="zh-CN" altLang="en-US" sz="2800" b="1" dirty="0">
                <a:latin typeface="楷体" panose="02010609060101010101" pitchFamily="49" charset="-122"/>
                <a:ea typeface="楷体" panose="02010609060101010101" pitchFamily="49" charset="-122"/>
              </a:rPr>
              <a:t>。它体现了罗马法的诸多原则，如高擎的秤体现的是裁量</a:t>
            </a:r>
            <a:r>
              <a:rPr lang="zh-CN" altLang="en-US" sz="2800" b="1" dirty="0">
                <a:solidFill>
                  <a:srgbClr val="FF0000"/>
                </a:solidFill>
                <a:latin typeface="楷体" panose="02010609060101010101" pitchFamily="49" charset="-122"/>
                <a:ea typeface="楷体" panose="02010609060101010101" pitchFamily="49" charset="-122"/>
              </a:rPr>
              <a:t>公平</a:t>
            </a:r>
            <a:r>
              <a:rPr lang="zh-CN" altLang="en-US" sz="2800" b="1" dirty="0">
                <a:latin typeface="楷体" panose="02010609060101010101" pitchFamily="49" charset="-122"/>
                <a:ea typeface="楷体" panose="02010609060101010101" pitchFamily="49" charset="-122"/>
              </a:rPr>
              <a:t>，手握利剑体现的是法律的</a:t>
            </a:r>
            <a:r>
              <a:rPr lang="zh-CN" altLang="en-US" sz="2800" b="1" dirty="0">
                <a:solidFill>
                  <a:srgbClr val="FF0000"/>
                </a:solidFill>
                <a:latin typeface="楷体" panose="02010609060101010101" pitchFamily="49" charset="-122"/>
                <a:ea typeface="楷体" panose="02010609060101010101" pitchFamily="49" charset="-122"/>
              </a:rPr>
              <a:t>强制力</a:t>
            </a:r>
            <a:r>
              <a:rPr lang="zh-CN" altLang="en-US" sz="2800" b="1" dirty="0">
                <a:latin typeface="楷体" panose="02010609060101010101" pitchFamily="49" charset="-122"/>
                <a:ea typeface="楷体" panose="02010609060101010101" pitchFamily="49" charset="-122"/>
              </a:rPr>
              <a:t>。据此，双眼蒙布所体现的原则是，法官审案应</a:t>
            </a:r>
            <a:endParaRPr lang="zh-CN" altLang="en-US" sz="2800" b="1" dirty="0">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A</a:t>
            </a:r>
            <a:r>
              <a:rPr lang="zh-CN" altLang="en-US" sz="2800" b="1" dirty="0">
                <a:latin typeface="楷体" panose="02010609060101010101" pitchFamily="49" charset="-122"/>
                <a:ea typeface="楷体" panose="02010609060101010101" pitchFamily="49" charset="-122"/>
              </a:rPr>
              <a:t>．主要依据道德良知</a:t>
            </a:r>
            <a:endParaRPr lang="zh-CN" altLang="en-US" sz="2800" b="1" dirty="0">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．侧重听取证人证言</a:t>
            </a:r>
            <a:endParaRPr lang="zh-CN" altLang="en-US" sz="2800" b="1" dirty="0">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800" b="1" dirty="0">
                <a:solidFill>
                  <a:srgbClr val="FF0000"/>
                </a:solidFill>
                <a:latin typeface="楷体" panose="02010609060101010101" pitchFamily="49" charset="-122"/>
                <a:ea typeface="楷体" panose="02010609060101010101" pitchFamily="49" charset="-122"/>
              </a:rPr>
              <a:t>    </a:t>
            </a:r>
            <a:r>
              <a:rPr lang="en-US" altLang="zh-CN" sz="2800" b="1" dirty="0">
                <a:solidFill>
                  <a:srgbClr val="FF0000"/>
                </a:solidFill>
                <a:latin typeface="楷体" panose="02010609060101010101" pitchFamily="49" charset="-122"/>
                <a:ea typeface="楷体" panose="02010609060101010101" pitchFamily="49" charset="-122"/>
              </a:rPr>
              <a:t>C</a:t>
            </a:r>
            <a:r>
              <a:rPr lang="zh-CN" altLang="en-US" sz="2800" b="1" dirty="0">
                <a:solidFill>
                  <a:srgbClr val="FF0000"/>
                </a:solidFill>
                <a:latin typeface="楷体" panose="02010609060101010101" pitchFamily="49" charset="-122"/>
                <a:ea typeface="楷体" panose="02010609060101010101" pitchFamily="49" charset="-122"/>
              </a:rPr>
              <a:t>．不受表象迷惑洞察事实真相</a:t>
            </a:r>
            <a:endParaRPr lang="zh-CN" altLang="en-US" sz="2800" b="1" dirty="0">
              <a:solidFill>
                <a:srgbClr val="FF0000"/>
              </a:solidFill>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D</a:t>
            </a:r>
            <a:r>
              <a:rPr lang="zh-CN" altLang="en-US" sz="2800" b="1" dirty="0">
                <a:latin typeface="楷体" panose="02010609060101010101" pitchFamily="49" charset="-122"/>
                <a:ea typeface="楷体" panose="02010609060101010101" pitchFamily="49" charset="-122"/>
              </a:rPr>
              <a:t>．排除一切干扰遵从民众意愿</a:t>
            </a:r>
            <a:endParaRPr lang="zh-CN" altLang="en-US" sz="2800" b="1" dirty="0">
              <a:latin typeface="楷体" panose="02010609060101010101" pitchFamily="49" charset="-122"/>
              <a:ea typeface="楷体" panose="02010609060101010101" pitchFamily="49" charset="-122"/>
            </a:endParaRPr>
          </a:p>
        </p:txBody>
      </p:sp>
      <p:grpSp>
        <p:nvGrpSpPr>
          <p:cNvPr id="78852" name="组合 232451" descr="中学历史教学园地（www.zxls.com）——全国文章总量、访问量最大的历史教学网站。"/>
          <p:cNvGrpSpPr/>
          <p:nvPr/>
        </p:nvGrpSpPr>
        <p:grpSpPr>
          <a:xfrm>
            <a:off x="6400800" y="2743200"/>
            <a:ext cx="1828800" cy="2757488"/>
            <a:chOff x="7557" y="12360"/>
            <a:chExt cx="2235" cy="2397"/>
          </a:xfrm>
        </p:grpSpPr>
        <p:pic>
          <p:nvPicPr>
            <p:cNvPr id="78855" name="图片 232452" descr="中学历史教学园地（www.zxls.com）——全国文章总量、访问量最大的历史教学网站。"/>
            <p:cNvPicPr>
              <a:picLocks noChangeAspect="1"/>
            </p:cNvPicPr>
            <p:nvPr/>
          </p:nvPicPr>
          <p:blipFill>
            <a:blip r:embed="rId2">
              <a:grayscl/>
              <a:lum bright="23999"/>
            </a:blip>
            <a:stretch>
              <a:fillRect/>
            </a:stretch>
          </p:blipFill>
          <p:spPr>
            <a:xfrm>
              <a:off x="7557" y="12360"/>
              <a:ext cx="2235" cy="2370"/>
            </a:xfrm>
            <a:prstGeom prst="rect">
              <a:avLst/>
            </a:prstGeom>
            <a:noFill/>
            <a:ln w="9525">
              <a:noFill/>
            </a:ln>
          </p:spPr>
        </p:pic>
        <p:sp>
          <p:nvSpPr>
            <p:cNvPr id="78856" name="文本框 232453" descr="中学历史教学园地（www.zxls.com）——全国文章总量、访问量最大的历史教学网站。"/>
            <p:cNvSpPr txBox="1"/>
            <p:nvPr/>
          </p:nvSpPr>
          <p:spPr>
            <a:xfrm>
              <a:off x="8279" y="14545"/>
              <a:ext cx="458" cy="212"/>
            </a:xfrm>
            <a:prstGeom prst="rect">
              <a:avLst/>
            </a:prstGeom>
            <a:noFill/>
            <a:ln w="9525">
              <a:noFill/>
            </a:ln>
          </p:spPr>
          <p:txBody>
            <a:bodyPr wrap="none">
              <a:spAutoFit/>
            </a:bodyPr>
            <a:p>
              <a:pPr algn="just"/>
              <a:r>
                <a:rPr lang="zh-CN" altLang="en-US" sz="1000" dirty="0">
                  <a:latin typeface="Times New Roman" panose="02020603050405020304" pitchFamily="18" charset="0"/>
                </a:rPr>
                <a:t>图</a:t>
              </a:r>
              <a:r>
                <a:rPr lang="en-US" altLang="zh-CN" sz="1000" dirty="0">
                  <a:latin typeface="Times New Roman" panose="02020603050405020304" pitchFamily="18" charset="0"/>
                </a:rPr>
                <a:t>6</a:t>
              </a:r>
              <a:endParaRPr lang="en-US" altLang="zh-CN" dirty="0">
                <a:latin typeface="Arial" panose="020B0604020202020204" pitchFamily="34" charset="0"/>
              </a:endParaRPr>
            </a:p>
          </p:txBody>
        </p:sp>
      </p:grpSp>
      <p:sp>
        <p:nvSpPr>
          <p:cNvPr id="232455" name="文本框 232454"/>
          <p:cNvSpPr txBox="1"/>
          <p:nvPr/>
        </p:nvSpPr>
        <p:spPr>
          <a:xfrm>
            <a:off x="2895600" y="5638800"/>
            <a:ext cx="3200400" cy="641350"/>
          </a:xfrm>
          <a:prstGeom prst="rect">
            <a:avLst/>
          </a:prstGeom>
          <a:noFill/>
          <a:ln w="9525">
            <a:noFill/>
          </a:ln>
        </p:spPr>
        <p:txBody>
          <a:bodyPr>
            <a:spAutoFit/>
          </a:bodyPr>
          <a:p>
            <a:pPr>
              <a:spcBef>
                <a:spcPct val="50000"/>
              </a:spcBef>
            </a:pPr>
            <a:r>
              <a:rPr lang="zh-CN" altLang="en-US" sz="3600" b="1" dirty="0">
                <a:solidFill>
                  <a:srgbClr val="FF0000"/>
                </a:solidFill>
                <a:latin typeface="Arial" panose="020B0604020202020204" pitchFamily="34" charset="0"/>
                <a:ea typeface="黑体" panose="02010609060101010101" pitchFamily="49" charset="-122"/>
              </a:rPr>
              <a:t>公平与正义</a:t>
            </a:r>
            <a:endParaRPr lang="zh-CN" altLang="en-US" sz="3600" b="1" dirty="0">
              <a:solidFill>
                <a:srgbClr val="FF0000"/>
              </a:solidFill>
              <a:latin typeface="Arial" panose="020B0604020202020204" pitchFamily="34" charset="0"/>
              <a:ea typeface="黑体" panose="02010609060101010101" pitchFamily="49" charset="-122"/>
            </a:endParaRPr>
          </a:p>
        </p:txBody>
      </p:sp>
      <p:sp>
        <p:nvSpPr>
          <p:cNvPr id="78854" name="文本框 232455"/>
          <p:cNvSpPr txBox="1"/>
          <p:nvPr/>
        </p:nvSpPr>
        <p:spPr>
          <a:xfrm>
            <a:off x="762000" y="685800"/>
            <a:ext cx="5029200" cy="579438"/>
          </a:xfrm>
          <a:prstGeom prst="rect">
            <a:avLst/>
          </a:prstGeom>
          <a:noFill/>
          <a:ln w="9525">
            <a:noFill/>
          </a:ln>
        </p:spPr>
        <p:txBody>
          <a:bodyPr>
            <a:spAutoFit/>
          </a:bodyPr>
          <a:p>
            <a:pPr>
              <a:spcBef>
                <a:spcPct val="50000"/>
              </a:spcBef>
            </a:pPr>
            <a:r>
              <a:rPr lang="zh-CN" altLang="en-US" sz="3200" b="1" dirty="0">
                <a:latin typeface="楷体" panose="02010609060101010101" pitchFamily="49" charset="-122"/>
                <a:ea typeface="楷体" panose="02010609060101010101" pitchFamily="49" charset="-122"/>
              </a:rPr>
              <a:t>高考真题</a:t>
            </a:r>
            <a:r>
              <a:rPr lang="en-US" altLang="zh-CN" sz="3200" b="1" dirty="0">
                <a:latin typeface="楷体" panose="02010609060101010101" pitchFamily="49" charset="-122"/>
                <a:ea typeface="楷体" panose="02010609060101010101" pitchFamily="49" charset="-122"/>
              </a:rPr>
              <a:t>----</a:t>
            </a:r>
            <a:r>
              <a:rPr lang="zh-CN" altLang="en-US" sz="3200" b="1" dirty="0">
                <a:solidFill>
                  <a:srgbClr val="FF0000"/>
                </a:solidFill>
                <a:latin typeface="楷体" panose="02010609060101010101" pitchFamily="49" charset="-122"/>
                <a:ea typeface="楷体" panose="02010609060101010101" pitchFamily="49" charset="-122"/>
              </a:rPr>
              <a:t>历史价值观</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2455"/>
                                        </p:tgtEl>
                                        <p:attrNameLst>
                                          <p:attrName>style.visibility</p:attrName>
                                        </p:attrNameLst>
                                      </p:cBhvr>
                                      <p:to>
                                        <p:strVal val="visible"/>
                                      </p:to>
                                    </p:set>
                                    <p:animEffect transition="in" filter="blinds(horizontal)">
                                      <p:cBhvr>
                                        <p:cTn id="7" dur="500"/>
                                        <p:tgtEl>
                                          <p:spTgt spid="23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9875" name="文本占位符 230402"/>
          <p:cNvSpPr>
            <a:spLocks noGrp="1" noRot="1"/>
          </p:cNvSpPr>
          <p:nvPr>
            <p:ph idx="1"/>
          </p:nvPr>
        </p:nvSpPr>
        <p:spPr>
          <a:xfrm>
            <a:off x="228600" y="1143000"/>
            <a:ext cx="8915400" cy="4953000"/>
          </a:xfrm>
          <a:ln w="19050">
            <a:solidFill>
              <a:srgbClr val="FF0000">
                <a:alpha val="100000"/>
              </a:srgbClr>
            </a:solidFill>
            <a:miter/>
          </a:ln>
        </p:spPr>
        <p:txBody>
          <a:bodyPr vert="horz" wrap="square" lIns="91440" tIns="45720" rIns="91440" bIns="45720" anchor="t"/>
          <a:p>
            <a:pPr>
              <a:lnSpc>
                <a:spcPct val="90000"/>
              </a:lnSpc>
              <a:buFont typeface="Wingdings" panose="05000000000000000000" pitchFamily="2" charset="2"/>
              <a:buNone/>
            </a:pP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【例】 （</a:t>
            </a:r>
            <a:r>
              <a:rPr lang="en-US" altLang="zh-CN" sz="2400" b="1" dirty="0">
                <a:latin typeface="楷体" panose="02010609060101010101" pitchFamily="49" charset="-122"/>
                <a:ea typeface="楷体" panose="02010609060101010101" pitchFamily="49" charset="-122"/>
              </a:rPr>
              <a:t>2016-3-28</a:t>
            </a:r>
            <a:r>
              <a:rPr lang="zh-CN" altLang="en-US" sz="2400" b="1" dirty="0">
                <a:latin typeface="楷体" panose="02010609060101010101" pitchFamily="49" charset="-122"/>
                <a:ea typeface="楷体" panose="02010609060101010101" pitchFamily="49" charset="-122"/>
              </a:rPr>
              <a:t>）甲午战后，梁启超提出“诗界革命”，曾赋诗“泱泱哉我中华</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物产腴沃甲大地，天府雄国言非夸。君不见</a:t>
            </a:r>
            <a:r>
              <a:rPr lang="zh-CN" altLang="en-US" sz="2400" b="1" dirty="0">
                <a:solidFill>
                  <a:srgbClr val="FF0000"/>
                </a:solidFill>
                <a:latin typeface="楷体" panose="02010609060101010101" pitchFamily="49" charset="-122"/>
                <a:ea typeface="楷体" panose="02010609060101010101" pitchFamily="49" charset="-122"/>
              </a:rPr>
              <a:t>英日区区三岛尚崛起，况乃堂矞吾中华</a:t>
            </a:r>
            <a:r>
              <a:rPr lang="zh-CN" altLang="en-US" sz="2400" b="1" dirty="0">
                <a:latin typeface="楷体" panose="02010609060101010101" pitchFamily="49" charset="-122"/>
                <a:ea typeface="楷体" panose="02010609060101010101" pitchFamily="49" charset="-122"/>
              </a:rPr>
              <a:t>！”这反映出“诗界革命”</a:t>
            </a:r>
            <a:endParaRPr lang="zh-CN" altLang="en-US" sz="2400" b="1" dirty="0">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．倡导民主革命的思想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．推动了白话文运动</a:t>
            </a:r>
            <a:endParaRPr lang="zh-CN" altLang="en-US" sz="2400" b="1" dirty="0">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400" b="1" dirty="0">
                <a:solidFill>
                  <a:srgbClr val="FF0000"/>
                </a:solidFill>
                <a:latin typeface="楷体" panose="02010609060101010101" pitchFamily="49" charset="-122"/>
                <a:ea typeface="楷体" panose="02010609060101010101" pitchFamily="49" charset="-122"/>
              </a:rPr>
              <a:t>  </a:t>
            </a:r>
            <a:r>
              <a:rPr lang="en-US" altLang="zh-CN" sz="2400" b="1" dirty="0">
                <a:solidFill>
                  <a:srgbClr val="FF0000"/>
                </a:solidFill>
                <a:latin typeface="楷体" panose="02010609060101010101" pitchFamily="49" charset="-122"/>
                <a:ea typeface="楷体" panose="02010609060101010101" pitchFamily="49" charset="-122"/>
              </a:rPr>
              <a:t>C</a:t>
            </a:r>
            <a:r>
              <a:rPr lang="zh-CN" altLang="en-US" sz="2400" b="1" dirty="0">
                <a:solidFill>
                  <a:srgbClr val="FF0000"/>
                </a:solidFill>
                <a:latin typeface="楷体" panose="02010609060101010101" pitchFamily="49" charset="-122"/>
                <a:ea typeface="楷体" panose="02010609060101010101" pitchFamily="49" charset="-122"/>
              </a:rPr>
              <a:t>．适应了救亡图存的需要</a:t>
            </a: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．成为改良思潮的开端</a:t>
            </a:r>
            <a:endParaRPr lang="zh-CN" altLang="en-US" sz="2400" b="1" dirty="0">
              <a:latin typeface="楷体" panose="02010609060101010101" pitchFamily="49" charset="-122"/>
              <a:ea typeface="楷体" panose="02010609060101010101" pitchFamily="49" charset="-122"/>
            </a:endParaRPr>
          </a:p>
          <a:p>
            <a:pPr>
              <a:lnSpc>
                <a:spcPct val="90000"/>
              </a:lnSpc>
              <a:buChar char="•"/>
            </a:pPr>
            <a:endParaRPr lang="zh-CN" altLang="en-US" sz="2400" b="1" dirty="0">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400" b="1" dirty="0">
                <a:latin typeface="楷体" panose="02010609060101010101" pitchFamily="49" charset="-122"/>
                <a:ea typeface="楷体" panose="02010609060101010101" pitchFamily="49" charset="-122"/>
              </a:rPr>
              <a:t> 【例】 （</a:t>
            </a:r>
            <a:r>
              <a:rPr lang="en-US" altLang="zh-CN" sz="2400" b="1" dirty="0">
                <a:latin typeface="楷体" panose="02010609060101010101" pitchFamily="49" charset="-122"/>
                <a:ea typeface="楷体" panose="02010609060101010101" pitchFamily="49" charset="-122"/>
              </a:rPr>
              <a:t>2016-3-30</a:t>
            </a:r>
            <a:r>
              <a:rPr lang="zh-CN" altLang="en-US" sz="2400" b="1" dirty="0">
                <a:latin typeface="楷体" panose="02010609060101010101" pitchFamily="49" charset="-122"/>
                <a:ea typeface="楷体" panose="02010609060101010101" pitchFamily="49" charset="-122"/>
              </a:rPr>
              <a:t>）图</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是</a:t>
            </a:r>
            <a:r>
              <a:rPr lang="en-US" altLang="zh-CN" sz="2400" b="1" dirty="0">
                <a:solidFill>
                  <a:srgbClr val="FF0000"/>
                </a:solidFill>
                <a:latin typeface="楷体" panose="02010609060101010101" pitchFamily="49" charset="-122"/>
                <a:ea typeface="楷体" panose="02010609060101010101" pitchFamily="49" charset="-122"/>
              </a:rPr>
              <a:t>1932</a:t>
            </a:r>
            <a:r>
              <a:rPr lang="zh-CN" altLang="en-US" sz="2400" b="1" dirty="0">
                <a:latin typeface="楷体" panose="02010609060101010101" pitchFamily="49" charset="-122"/>
                <a:ea typeface="楷体" panose="02010609060101010101" pitchFamily="49" charset="-122"/>
              </a:rPr>
              <a:t>年出产的一款火柴上的图案。据此可知，当时中国</a:t>
            </a:r>
            <a:endParaRPr lang="zh-CN" altLang="en-US" sz="2400" b="1" dirty="0">
              <a:latin typeface="楷体" panose="02010609060101010101" pitchFamily="49" charset="-122"/>
              <a:ea typeface="楷体" panose="02010609060101010101" pitchFamily="49" charset="-122"/>
            </a:endParaRPr>
          </a:p>
          <a:p>
            <a:pPr>
              <a:lnSpc>
                <a:spcPct val="90000"/>
              </a:lnSpc>
              <a:buChar char="•"/>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．民族火柴工业举步维艰    </a:t>
            </a:r>
            <a:br>
              <a:rPr lang="zh-CN" altLang="en-US" sz="2400" b="1" dirty="0">
                <a:latin typeface="楷体" panose="02010609060101010101" pitchFamily="49" charset="-122"/>
                <a:ea typeface="楷体" panose="02010609060101010101" pitchFamily="49" charset="-122"/>
              </a:rPr>
            </a:b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．新的营销方式得到采用</a:t>
            </a:r>
            <a:endParaRPr lang="zh-CN" altLang="en-US" sz="2400" b="1" dirty="0">
              <a:latin typeface="楷体" panose="02010609060101010101" pitchFamily="49" charset="-122"/>
              <a:ea typeface="楷体" panose="02010609060101010101" pitchFamily="49" charset="-122"/>
            </a:endParaRPr>
          </a:p>
          <a:p>
            <a:pPr>
              <a:lnSpc>
                <a:spcPct val="90000"/>
              </a:lnSpc>
              <a:buFont typeface="Wingdings" panose="05000000000000000000" pitchFamily="2" charset="2"/>
              <a:buNone/>
            </a:pP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．开始兴起实业救国思潮    </a:t>
            </a:r>
            <a:br>
              <a:rPr lang="zh-CN" altLang="en-US" sz="2400" b="1" dirty="0">
                <a:latin typeface="楷体" panose="02010609060101010101" pitchFamily="49" charset="-122"/>
                <a:ea typeface="楷体" panose="02010609060101010101" pitchFamily="49" charset="-122"/>
              </a:rPr>
            </a:br>
            <a:r>
              <a:rPr lang="en-US" altLang="zh-CN" sz="2400" b="1" dirty="0">
                <a:solidFill>
                  <a:srgbClr val="FF0000"/>
                </a:solidFill>
                <a:latin typeface="楷体" panose="02010609060101010101" pitchFamily="49" charset="-122"/>
                <a:ea typeface="楷体" panose="02010609060101010101" pitchFamily="49" charset="-122"/>
              </a:rPr>
              <a:t>D</a:t>
            </a:r>
            <a:r>
              <a:rPr lang="zh-CN" altLang="en-US" sz="2400" b="1" dirty="0">
                <a:solidFill>
                  <a:srgbClr val="FF0000"/>
                </a:solidFill>
                <a:latin typeface="楷体" panose="02010609060101010101" pitchFamily="49" charset="-122"/>
                <a:ea typeface="楷体" panose="02010609060101010101" pitchFamily="49" charset="-122"/>
              </a:rPr>
              <a:t>．全国抗日救亡运动高涨</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30404" name="文本框 230403"/>
          <p:cNvSpPr txBox="1"/>
          <p:nvPr/>
        </p:nvSpPr>
        <p:spPr>
          <a:xfrm>
            <a:off x="5257800" y="6019800"/>
            <a:ext cx="3200400" cy="641350"/>
          </a:xfrm>
          <a:prstGeom prst="rect">
            <a:avLst/>
          </a:prstGeom>
          <a:noFill/>
          <a:ln w="9525">
            <a:noFill/>
          </a:ln>
        </p:spPr>
        <p:txBody>
          <a:bodyPr>
            <a:spAutoFit/>
          </a:bodyPr>
          <a:p>
            <a:pPr>
              <a:spcBef>
                <a:spcPct val="50000"/>
              </a:spcBef>
            </a:pPr>
            <a:r>
              <a:rPr lang="zh-CN" altLang="en-US" sz="3600" b="1" dirty="0">
                <a:latin typeface="Arial" panose="020B0604020202020204" pitchFamily="34" charset="0"/>
                <a:ea typeface="黑体" panose="02010609060101010101" pitchFamily="49" charset="-122"/>
              </a:rPr>
              <a:t>弘扬爱国主义</a:t>
            </a:r>
            <a:endParaRPr lang="zh-CN" altLang="en-US" sz="3600" b="1" dirty="0">
              <a:latin typeface="Arial" panose="020B0604020202020204" pitchFamily="34" charset="0"/>
              <a:ea typeface="黑体" panose="02010609060101010101" pitchFamily="49" charset="-122"/>
            </a:endParaRPr>
          </a:p>
        </p:txBody>
      </p:sp>
      <p:pic>
        <p:nvPicPr>
          <p:cNvPr id="79877" name="图片 230404" descr="中学历史教学园地（www.zxls.com）——全国文章总量、访问量最大的历史教学网站。"/>
          <p:cNvPicPr>
            <a:picLocks noChangeAspect="1"/>
          </p:cNvPicPr>
          <p:nvPr/>
        </p:nvPicPr>
        <p:blipFill>
          <a:blip r:embed="rId2"/>
          <a:stretch>
            <a:fillRect/>
          </a:stretch>
        </p:blipFill>
        <p:spPr>
          <a:xfrm>
            <a:off x="5334000" y="4114800"/>
            <a:ext cx="2819400" cy="1828800"/>
          </a:xfrm>
          <a:prstGeom prst="rect">
            <a:avLst/>
          </a:prstGeom>
          <a:noFill/>
          <a:ln w="9525">
            <a:noFill/>
          </a:ln>
        </p:spPr>
      </p:pic>
      <p:sp>
        <p:nvSpPr>
          <p:cNvPr id="79878" name="文本框 230405"/>
          <p:cNvSpPr txBox="1"/>
          <p:nvPr/>
        </p:nvSpPr>
        <p:spPr>
          <a:xfrm>
            <a:off x="762000" y="609600"/>
            <a:ext cx="5029200" cy="579438"/>
          </a:xfrm>
          <a:prstGeom prst="rect">
            <a:avLst/>
          </a:prstGeom>
          <a:noFill/>
          <a:ln w="9525">
            <a:noFill/>
          </a:ln>
        </p:spPr>
        <p:txBody>
          <a:bodyPr>
            <a:spAutoFit/>
          </a:bodyPr>
          <a:p>
            <a:pPr>
              <a:spcBef>
                <a:spcPct val="50000"/>
              </a:spcBef>
            </a:pPr>
            <a:r>
              <a:rPr lang="zh-CN" altLang="en-US" sz="3200" b="1" dirty="0">
                <a:latin typeface="楷体" panose="02010609060101010101" pitchFamily="49" charset="-122"/>
                <a:ea typeface="楷体" panose="02010609060101010101" pitchFamily="49" charset="-122"/>
              </a:rPr>
              <a:t>高考真题</a:t>
            </a:r>
            <a:r>
              <a:rPr lang="en-US" altLang="zh-CN" sz="3200" b="1" dirty="0">
                <a:latin typeface="楷体" panose="02010609060101010101" pitchFamily="49" charset="-122"/>
                <a:ea typeface="楷体" panose="02010609060101010101" pitchFamily="49" charset="-122"/>
              </a:rPr>
              <a:t>----</a:t>
            </a:r>
            <a:r>
              <a:rPr lang="zh-CN" altLang="en-US" sz="3200" b="1" dirty="0">
                <a:solidFill>
                  <a:srgbClr val="FF0000"/>
                </a:solidFill>
                <a:latin typeface="楷体" panose="02010609060101010101" pitchFamily="49" charset="-122"/>
                <a:ea typeface="楷体" panose="02010609060101010101" pitchFamily="49" charset="-122"/>
              </a:rPr>
              <a:t>历史价值观</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blinds(horizontal)">
                                      <p:cBhvr>
                                        <p:cTn id="7" dur="5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0899" name="文本占位符 231426"/>
          <p:cNvSpPr>
            <a:spLocks noGrp="1" noRot="1"/>
          </p:cNvSpPr>
          <p:nvPr>
            <p:ph idx="1"/>
          </p:nvPr>
        </p:nvSpPr>
        <p:spPr>
          <a:xfrm>
            <a:off x="457200" y="1600200"/>
            <a:ext cx="8229600" cy="3886200"/>
          </a:xfrm>
          <a:ln w="19050">
            <a:solidFill>
              <a:srgbClr val="FF0000">
                <a:alpha val="100000"/>
              </a:srgbClr>
            </a:solidFill>
            <a:miter/>
          </a:ln>
        </p:spPr>
        <p:txBody>
          <a:bodyPr vert="horz" wrap="square" lIns="91440" tIns="45720" rIns="91440" bIns="45720" anchor="t"/>
          <a:p>
            <a:pPr>
              <a:lnSpc>
                <a:spcPct val="80000"/>
              </a:lnSpc>
              <a:buFont typeface="Wingdings" panose="05000000000000000000" pitchFamily="2" charset="2"/>
              <a:buNone/>
            </a:pPr>
            <a:r>
              <a:rPr lang="en-US" altLang="zh-CN" sz="24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【例</a:t>
            </a:r>
            <a:r>
              <a:rPr lang="en-US" altLang="zh-CN" sz="2800" b="1" dirty="0">
                <a:latin typeface="楷体" panose="02010609060101010101" pitchFamily="49" charset="-122"/>
                <a:ea typeface="楷体" panose="02010609060101010101" pitchFamily="49" charset="-122"/>
              </a:rPr>
              <a:t>23</a:t>
            </a: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2016-3-26</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唐太宗</a:t>
            </a:r>
            <a:r>
              <a:rPr lang="zh-CN" altLang="en-US" sz="2800" b="1" dirty="0">
                <a:latin typeface="楷体" panose="02010609060101010101" pitchFamily="49" charset="-122"/>
                <a:ea typeface="楷体" panose="02010609060101010101" pitchFamily="49" charset="-122"/>
              </a:rPr>
              <a:t>对南朝后期竞相模仿萧子云书法的风气表示不屑，认为其“仅得成书，无丈夫之气”，只有王羲之的书法才“</a:t>
            </a:r>
            <a:r>
              <a:rPr lang="zh-CN" altLang="en-US" sz="2800" b="1" dirty="0">
                <a:solidFill>
                  <a:srgbClr val="FF0000"/>
                </a:solidFill>
                <a:latin typeface="楷体" panose="02010609060101010101" pitchFamily="49" charset="-122"/>
                <a:ea typeface="楷体" panose="02010609060101010101" pitchFamily="49" charset="-122"/>
              </a:rPr>
              <a:t>尽善尽美</a:t>
            </a:r>
            <a:r>
              <a:rPr lang="zh-CN" altLang="en-US" sz="2800" b="1" dirty="0">
                <a:latin typeface="楷体" panose="02010609060101010101" pitchFamily="49" charset="-122"/>
                <a:ea typeface="楷体" panose="02010609060101010101" pitchFamily="49" charset="-122"/>
              </a:rPr>
              <a:t>”，于是连西州（今吐鲁番）幼童习字的范本都是王羲之书帖。王羲之在中国书法史上</a:t>
            </a:r>
            <a:r>
              <a:rPr lang="zh-CN" altLang="en-US" sz="2800" b="1" dirty="0">
                <a:solidFill>
                  <a:srgbClr val="FF0000"/>
                </a:solidFill>
                <a:latin typeface="楷体" panose="02010609060101010101" pitchFamily="49" charset="-122"/>
                <a:ea typeface="楷体" panose="02010609060101010101" pitchFamily="49" charset="-122"/>
              </a:rPr>
              <a:t>地位的确立</a:t>
            </a:r>
            <a:r>
              <a:rPr lang="zh-CN" altLang="en-US" sz="2800" b="1" dirty="0">
                <a:latin typeface="楷体" panose="02010609060101010101" pitchFamily="49" charset="-122"/>
                <a:ea typeface="楷体" panose="02010609060101010101" pitchFamily="49" charset="-122"/>
              </a:rPr>
              <a:t>，是因为</a:t>
            </a:r>
            <a:endParaRPr lang="zh-CN" altLang="en-US" sz="2800" b="1" dirty="0">
              <a:latin typeface="楷体" panose="02010609060101010101" pitchFamily="49" charset="-122"/>
              <a:ea typeface="楷体" panose="02010609060101010101" pitchFamily="49" charset="-122"/>
            </a:endParaRPr>
          </a:p>
          <a:p>
            <a:pPr>
              <a:lnSpc>
                <a:spcPct val="80000"/>
              </a:lnSpc>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A</a:t>
            </a:r>
            <a:r>
              <a:rPr lang="zh-CN" altLang="en-US" sz="2800" b="1" dirty="0">
                <a:latin typeface="楷体" panose="02010609060101010101" pitchFamily="49" charset="-122"/>
                <a:ea typeface="楷体" panose="02010609060101010101" pitchFamily="49" charset="-122"/>
              </a:rPr>
              <a:t>．皇帝好恶决定社会对艺术的批判     </a:t>
            </a:r>
            <a:endParaRPr lang="zh-CN" altLang="en-US" sz="2800" b="1" dirty="0">
              <a:latin typeface="楷体" panose="02010609060101010101" pitchFamily="49" charset="-122"/>
              <a:ea typeface="楷体" panose="02010609060101010101" pitchFamily="49" charset="-122"/>
            </a:endParaRPr>
          </a:p>
          <a:p>
            <a:pPr>
              <a:lnSpc>
                <a:spcPct val="80000"/>
              </a:lnSpc>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．王羲之的艺术成就不可超越</a:t>
            </a:r>
            <a:endParaRPr lang="zh-CN" altLang="en-US" sz="2800" b="1" dirty="0">
              <a:latin typeface="楷体" panose="02010609060101010101" pitchFamily="49" charset="-122"/>
              <a:ea typeface="楷体" panose="02010609060101010101" pitchFamily="49" charset="-122"/>
            </a:endParaRPr>
          </a:p>
          <a:p>
            <a:pPr>
              <a:lnSpc>
                <a:spcPct val="80000"/>
              </a:lnSpc>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a:t>
            </a:r>
            <a:r>
              <a:rPr lang="en-US" altLang="zh-CN" sz="2800" b="1" dirty="0">
                <a:solidFill>
                  <a:srgbClr val="FF0000"/>
                </a:solidFill>
                <a:latin typeface="楷体" panose="02010609060101010101" pitchFamily="49" charset="-122"/>
                <a:ea typeface="楷体" panose="02010609060101010101" pitchFamily="49" charset="-122"/>
              </a:rPr>
              <a:t>C</a:t>
            </a:r>
            <a:r>
              <a:rPr lang="zh-CN" altLang="en-US" sz="2800" b="1" dirty="0">
                <a:solidFill>
                  <a:srgbClr val="FF0000"/>
                </a:solidFill>
                <a:latin typeface="楷体" panose="02010609060101010101" pitchFamily="49" charset="-122"/>
                <a:ea typeface="楷体" panose="02010609060101010101" pitchFamily="49" charset="-122"/>
              </a:rPr>
              <a:t>．艺术水平与时代选择的共同作用</a:t>
            </a:r>
            <a:r>
              <a:rPr lang="zh-CN" altLang="en-US" sz="2800" b="1" dirty="0">
                <a:latin typeface="楷体" panose="02010609060101010101" pitchFamily="49" charset="-122"/>
                <a:ea typeface="楷体" panose="02010609060101010101" pitchFamily="49" charset="-122"/>
              </a:rPr>
              <a:t>     </a:t>
            </a:r>
            <a:endParaRPr lang="zh-CN" altLang="en-US" sz="2800" b="1" dirty="0">
              <a:latin typeface="楷体" panose="02010609060101010101" pitchFamily="49" charset="-122"/>
              <a:ea typeface="楷体" panose="02010609060101010101" pitchFamily="49" charset="-122"/>
            </a:endParaRPr>
          </a:p>
          <a:p>
            <a:pPr>
              <a:lnSpc>
                <a:spcPct val="80000"/>
              </a:lnSpc>
              <a:buFont typeface="Wingdings" panose="05000000000000000000" pitchFamily="2" charset="2"/>
              <a:buNone/>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D</a:t>
            </a:r>
            <a:r>
              <a:rPr lang="zh-CN" altLang="en-US" sz="2800" b="1" dirty="0">
                <a:latin typeface="楷体" panose="02010609060101010101" pitchFamily="49" charset="-122"/>
                <a:ea typeface="楷体" panose="02010609060101010101" pitchFamily="49" charset="-122"/>
              </a:rPr>
              <a:t>．朝代更替影响艺术评判标准</a:t>
            </a:r>
            <a:endParaRPr lang="zh-CN" altLang="en-US" sz="2800" b="1" dirty="0">
              <a:latin typeface="楷体" panose="02010609060101010101" pitchFamily="49" charset="-122"/>
              <a:ea typeface="楷体" panose="02010609060101010101" pitchFamily="49" charset="-122"/>
            </a:endParaRPr>
          </a:p>
        </p:txBody>
      </p:sp>
      <p:sp>
        <p:nvSpPr>
          <p:cNvPr id="231428" name="文本框 231427"/>
          <p:cNvSpPr txBox="1"/>
          <p:nvPr/>
        </p:nvSpPr>
        <p:spPr>
          <a:xfrm>
            <a:off x="304800" y="5791200"/>
            <a:ext cx="8458200" cy="579438"/>
          </a:xfrm>
          <a:prstGeom prst="rect">
            <a:avLst/>
          </a:prstGeom>
          <a:noFill/>
          <a:ln w="9525">
            <a:noFill/>
          </a:ln>
        </p:spPr>
        <p:txBody>
          <a:bodyPr>
            <a:spAutoFit/>
          </a:bodyPr>
          <a:p>
            <a:pPr>
              <a:spcBef>
                <a:spcPct val="50000"/>
              </a:spcBef>
            </a:pPr>
            <a:r>
              <a:rPr lang="zh-CN" altLang="en-US" sz="3200" b="1" dirty="0">
                <a:solidFill>
                  <a:srgbClr val="FF0000"/>
                </a:solidFill>
                <a:latin typeface="Arial" panose="020B0604020202020204" pitchFamily="34" charset="0"/>
                <a:ea typeface="黑体" panose="02010609060101010101" pitchFamily="49" charset="-122"/>
              </a:rPr>
              <a:t>弘扬中华民族优秀传统文化，培养文化自信</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80901" name="文本框 231428"/>
          <p:cNvSpPr txBox="1"/>
          <p:nvPr/>
        </p:nvSpPr>
        <p:spPr>
          <a:xfrm>
            <a:off x="990600" y="838200"/>
            <a:ext cx="5029200" cy="579438"/>
          </a:xfrm>
          <a:prstGeom prst="rect">
            <a:avLst/>
          </a:prstGeom>
          <a:noFill/>
          <a:ln w="9525">
            <a:noFill/>
          </a:ln>
        </p:spPr>
        <p:txBody>
          <a:bodyPr>
            <a:spAutoFit/>
          </a:bodyPr>
          <a:p>
            <a:pPr>
              <a:spcBef>
                <a:spcPct val="50000"/>
              </a:spcBef>
            </a:pPr>
            <a:r>
              <a:rPr lang="zh-CN" altLang="en-US" sz="3200" b="1" dirty="0">
                <a:latin typeface="楷体" panose="02010609060101010101" pitchFamily="49" charset="-122"/>
                <a:ea typeface="楷体" panose="02010609060101010101" pitchFamily="49" charset="-122"/>
              </a:rPr>
              <a:t>高考真题</a:t>
            </a:r>
            <a:r>
              <a:rPr lang="en-US" altLang="zh-CN" sz="3200" b="1" dirty="0">
                <a:latin typeface="楷体" panose="02010609060101010101" pitchFamily="49" charset="-122"/>
                <a:ea typeface="楷体" panose="02010609060101010101" pitchFamily="49" charset="-122"/>
              </a:rPr>
              <a:t>----</a:t>
            </a:r>
            <a:r>
              <a:rPr lang="zh-CN" altLang="en-US" sz="3200" b="1" dirty="0">
                <a:solidFill>
                  <a:srgbClr val="FF0000"/>
                </a:solidFill>
                <a:latin typeface="楷体" panose="02010609060101010101" pitchFamily="49" charset="-122"/>
                <a:ea typeface="楷体" panose="02010609060101010101" pitchFamily="49" charset="-122"/>
              </a:rPr>
              <a:t>历史价值观</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animEffect transition="in" filter="blinds(horizontal)">
                                      <p:cBhvr>
                                        <p:cTn id="7" dur="500"/>
                                        <p:tgtEl>
                                          <p:spTgt spid="231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4515" name="矩形 3"/>
          <p:cNvSpPr/>
          <p:nvPr/>
        </p:nvSpPr>
        <p:spPr>
          <a:xfrm>
            <a:off x="1019175" y="2674938"/>
            <a:ext cx="7145338" cy="493712"/>
          </a:xfrm>
          <a:prstGeom prst="rect">
            <a:avLst/>
          </a:prstGeom>
          <a:noFill/>
          <a:ln w="9525">
            <a:noFill/>
          </a:ln>
        </p:spPr>
        <p:txBody>
          <a:bodyPr lIns="76800" tIns="38400" rIns="76800" bIns="38400">
            <a:spAutoFit/>
          </a:bodyPr>
          <a:p>
            <a:pPr>
              <a:spcBef>
                <a:spcPct val="20000"/>
              </a:spcBef>
            </a:pPr>
            <a:r>
              <a:rPr lang="zh-CN" altLang="en-US" sz="2700" b="1" dirty="0">
                <a:latin typeface="楷体" panose="02010609060101010101" pitchFamily="49" charset="-122"/>
                <a:ea typeface="楷体" panose="02010609060101010101" pitchFamily="49" charset="-122"/>
              </a:rPr>
              <a:t>    </a:t>
            </a:r>
            <a:endParaRPr lang="en-US" altLang="zh-CN" dirty="0">
              <a:latin typeface="宋体" panose="02010600030101010101" pitchFamily="2" charset="-122"/>
            </a:endParaRPr>
          </a:p>
        </p:txBody>
      </p:sp>
      <p:sp>
        <p:nvSpPr>
          <p:cNvPr id="4" name="矩形 3"/>
          <p:cNvSpPr/>
          <p:nvPr/>
        </p:nvSpPr>
        <p:spPr>
          <a:xfrm>
            <a:off x="0" y="152400"/>
            <a:ext cx="8991600" cy="132397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mj-ea"/>
                <a:ea typeface="+mj-ea"/>
                <a:cs typeface="+mn-cs"/>
              </a:rPr>
              <a:t>4.</a:t>
            </a:r>
            <a:r>
              <a:rPr kumimoji="0" lang="zh-CN" altLang="en-US" sz="4000" b="1" i="0" u="none" strike="noStrike" kern="1200" cap="none" spc="0" normalizeH="0" baseline="0" noProof="0" dirty="0">
                <a:ln>
                  <a:noFill/>
                </a:ln>
                <a:solidFill>
                  <a:schemeClr val="tx1"/>
                </a:solidFill>
                <a:effectLst/>
                <a:uLnTx/>
                <a:uFillTx/>
                <a:latin typeface="+mj-ea"/>
                <a:ea typeface="+mj-ea"/>
                <a:cs typeface="+mn-cs"/>
              </a:rPr>
              <a:t>积极参加考试、公开课、听课等竞赛与教学教研培训，迅速提升实力</a:t>
            </a:r>
            <a:endParaRPr kumimoji="0" lang="zh-CN" altLang="en-US" sz="4000" b="0" i="0" u="none" strike="noStrike" kern="1200" cap="none" spc="0" normalizeH="0" baseline="0" noProof="0" dirty="0">
              <a:ln>
                <a:noFill/>
              </a:ln>
              <a:solidFill>
                <a:schemeClr val="tx1"/>
              </a:solidFill>
              <a:effectLst/>
              <a:uLnTx/>
              <a:uFillTx/>
              <a:latin typeface="+mj-ea"/>
              <a:ea typeface="+mj-ea"/>
              <a:cs typeface="+mn-cs"/>
            </a:endParaRPr>
          </a:p>
        </p:txBody>
      </p:sp>
      <p:sp>
        <p:nvSpPr>
          <p:cNvPr id="81925" name="TextBox 4"/>
          <p:cNvSpPr txBox="1"/>
          <p:nvPr/>
        </p:nvSpPr>
        <p:spPr>
          <a:xfrm>
            <a:off x="0" y="1371600"/>
            <a:ext cx="9144000" cy="5262563"/>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考试：</a:t>
            </a:r>
            <a:endParaRPr lang="en-US" altLang="zh-CN" sz="2800" b="1" dirty="0">
              <a:solidFill>
                <a:srgbClr val="FF0000"/>
              </a:solidFill>
              <a:latin typeface="Arial" panose="020B0604020202020204" pitchFamily="34" charset="0"/>
            </a:endParaRPr>
          </a:p>
          <a:p>
            <a:r>
              <a:rPr lang="en-US" altLang="zh-CN" sz="2800" b="1" dirty="0">
                <a:latin typeface="Arial" panose="020B0604020202020204" pitchFamily="34" charset="0"/>
              </a:rPr>
              <a:t>        </a:t>
            </a:r>
            <a:r>
              <a:rPr lang="zh-CN" altLang="en-US" sz="2800" b="1" dirty="0">
                <a:latin typeface="Arial" panose="020B0604020202020204" pitchFamily="34" charset="0"/>
              </a:rPr>
              <a:t>校内解题大赛；</a:t>
            </a:r>
            <a:endParaRPr lang="en-US" altLang="zh-CN" sz="2800" b="1" dirty="0">
              <a:latin typeface="Arial" panose="020B0604020202020204" pitchFamily="34" charset="0"/>
            </a:endParaRPr>
          </a:p>
          <a:p>
            <a:r>
              <a:rPr lang="zh-CN" altLang="en-US" sz="2800" b="1" dirty="0">
                <a:latin typeface="Arial" panose="020B0604020202020204" pitchFamily="34" charset="0"/>
              </a:rPr>
              <a:t>        备课组、教研组解题比赛、区级市级解题命题大赛；</a:t>
            </a:r>
            <a:endParaRPr lang="en-US" altLang="zh-CN" sz="2800" b="1" dirty="0">
              <a:latin typeface="Arial" panose="020B0604020202020204" pitchFamily="34" charset="0"/>
            </a:endParaRPr>
          </a:p>
          <a:p>
            <a:r>
              <a:rPr lang="zh-CN" altLang="en-US" sz="2800" b="1" dirty="0">
                <a:latin typeface="Arial" panose="020B0604020202020204" pitchFamily="34" charset="0"/>
              </a:rPr>
              <a:t>        珍惜考试机会；</a:t>
            </a:r>
            <a:endParaRPr lang="en-US" altLang="zh-CN" sz="2800" b="1" dirty="0">
              <a:latin typeface="Arial" panose="020B0604020202020204" pitchFamily="34" charset="0"/>
            </a:endParaRPr>
          </a:p>
          <a:p>
            <a:r>
              <a:rPr lang="zh-CN" altLang="en-US" sz="2800" b="1" dirty="0">
                <a:solidFill>
                  <a:srgbClr val="FF0000"/>
                </a:solidFill>
                <a:latin typeface="Arial" panose="020B0604020202020204" pitchFamily="34" charset="0"/>
              </a:rPr>
              <a:t>公开课：</a:t>
            </a:r>
            <a:endParaRPr lang="en-US" altLang="zh-CN" sz="2800" b="1" dirty="0">
              <a:solidFill>
                <a:srgbClr val="FF0000"/>
              </a:solidFill>
              <a:latin typeface="Arial" panose="020B0604020202020204" pitchFamily="34" charset="0"/>
            </a:endParaRPr>
          </a:p>
          <a:p>
            <a:r>
              <a:rPr lang="zh-CN" altLang="en-US" sz="2800" b="1" dirty="0">
                <a:latin typeface="Arial" panose="020B0604020202020204" pitchFamily="34" charset="0"/>
              </a:rPr>
              <a:t>        同课异构、同构异课、同班异构、一人两课；</a:t>
            </a:r>
            <a:endParaRPr lang="en-US" altLang="zh-CN" sz="2800" b="1" dirty="0">
              <a:latin typeface="Arial" panose="020B0604020202020204" pitchFamily="34" charset="0"/>
            </a:endParaRPr>
          </a:p>
          <a:p>
            <a:r>
              <a:rPr lang="en-US" altLang="zh-CN" sz="2800" b="1" dirty="0">
                <a:latin typeface="Arial" panose="020B0604020202020204" pitchFamily="34" charset="0"/>
              </a:rPr>
              <a:t>        </a:t>
            </a:r>
            <a:r>
              <a:rPr lang="zh-CN" altLang="en-US" sz="2800" b="1" dirty="0">
                <a:latin typeface="Arial" panose="020B0604020202020204" pitchFamily="34" charset="0"/>
              </a:rPr>
              <a:t>组级公开课、校级公开课、区级市级公开课；</a:t>
            </a:r>
            <a:endParaRPr lang="en-US" altLang="zh-CN" sz="2800" b="1" dirty="0">
              <a:latin typeface="Arial" panose="020B0604020202020204" pitchFamily="34" charset="0"/>
            </a:endParaRPr>
          </a:p>
          <a:p>
            <a:r>
              <a:rPr lang="zh-CN" altLang="en-US" sz="2800" b="1" dirty="0">
                <a:solidFill>
                  <a:srgbClr val="FF0000"/>
                </a:solidFill>
                <a:latin typeface="Arial" panose="020B0604020202020204" pitchFamily="34" charset="0"/>
              </a:rPr>
              <a:t>听课：</a:t>
            </a:r>
            <a:endParaRPr lang="en-US" altLang="zh-CN" sz="2800" b="1" dirty="0">
              <a:solidFill>
                <a:srgbClr val="FF0000"/>
              </a:solidFill>
              <a:latin typeface="Arial" panose="020B0604020202020204" pitchFamily="34" charset="0"/>
            </a:endParaRPr>
          </a:p>
          <a:p>
            <a:r>
              <a:rPr lang="en-US" altLang="zh-CN" sz="2800" b="1" dirty="0">
                <a:latin typeface="Arial" panose="020B0604020202020204" pitchFamily="34" charset="0"/>
              </a:rPr>
              <a:t>        </a:t>
            </a:r>
            <a:r>
              <a:rPr lang="zh-CN" altLang="en-US" sz="2800" b="1" dirty="0">
                <a:latin typeface="Arial" panose="020B0604020202020204" pitchFamily="34" charset="0"/>
              </a:rPr>
              <a:t>听教学内容、观课堂设置、观教学组织程序；</a:t>
            </a:r>
            <a:endParaRPr lang="en-US" altLang="zh-CN" sz="2800" b="1" dirty="0">
              <a:latin typeface="Arial" panose="020B0604020202020204" pitchFamily="34" charset="0"/>
            </a:endParaRPr>
          </a:p>
          <a:p>
            <a:r>
              <a:rPr lang="en-US" altLang="zh-CN" sz="2800" b="1" dirty="0">
                <a:latin typeface="Arial" panose="020B0604020202020204" pitchFamily="34" charset="0"/>
              </a:rPr>
              <a:t>        </a:t>
            </a:r>
            <a:r>
              <a:rPr lang="zh-CN" altLang="en-US" sz="2800" b="1" dirty="0">
                <a:latin typeface="Arial" panose="020B0604020202020204" pitchFamily="34" charset="0"/>
              </a:rPr>
              <a:t>观重难点、观课堂氛围、课堂效率</a:t>
            </a:r>
            <a:endParaRPr lang="en-US" altLang="zh-CN" sz="2800" b="1" dirty="0">
              <a:latin typeface="Arial" panose="020B0604020202020204" pitchFamily="34" charset="0"/>
            </a:endParaRPr>
          </a:p>
          <a:p>
            <a:r>
              <a:rPr lang="zh-CN" altLang="en-US" sz="2800" b="1" dirty="0">
                <a:solidFill>
                  <a:srgbClr val="FF0000"/>
                </a:solidFill>
                <a:latin typeface="Arial" panose="020B0604020202020204" pitchFamily="34" charset="0"/>
              </a:rPr>
              <a:t>教学教研培训：</a:t>
            </a:r>
            <a:endParaRPr lang="en-US" altLang="zh-CN" sz="2800" b="1" dirty="0">
              <a:solidFill>
                <a:srgbClr val="FF0000"/>
              </a:solidFill>
              <a:latin typeface="Arial" panose="020B0604020202020204" pitchFamily="34" charset="0"/>
            </a:endParaRPr>
          </a:p>
          <a:p>
            <a:r>
              <a:rPr lang="en-US" altLang="zh-CN" sz="2800" b="1" dirty="0">
                <a:latin typeface="Arial" panose="020B0604020202020204" pitchFamily="34" charset="0"/>
              </a:rPr>
              <a:t>         </a:t>
            </a:r>
            <a:r>
              <a:rPr lang="zh-CN" altLang="en-US" sz="2800" b="1" dirty="0">
                <a:latin typeface="Arial" panose="020B0604020202020204" pitchFamily="34" charset="0"/>
              </a:rPr>
              <a:t>校内、校外组织培训、县区级、市级省级协作教研</a:t>
            </a:r>
            <a:endParaRPr lang="zh-CN" altLang="en-US" sz="2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946" name="Picture 3" descr="C:\Users\Administrator.USER-20161011MA\Documents\Tencent Files\772306108\FileRecv\MobileFile\IMG_7227(20181217-225547).jpg"/>
          <p:cNvPicPr>
            <a:picLocks noChangeAspect="1"/>
          </p:cNvPicPr>
          <p:nvPr/>
        </p:nvPicPr>
        <p:blipFill>
          <a:blip r:embed="rId1"/>
          <a:stretch>
            <a:fillRect/>
          </a:stretch>
        </p:blipFill>
        <p:spPr>
          <a:xfrm>
            <a:off x="0" y="2209800"/>
            <a:ext cx="2465388" cy="4343400"/>
          </a:xfrm>
          <a:prstGeom prst="rect">
            <a:avLst/>
          </a:prstGeom>
          <a:noFill/>
          <a:ln w="9525">
            <a:noFill/>
          </a:ln>
        </p:spPr>
      </p:pic>
      <p:pic>
        <p:nvPicPr>
          <p:cNvPr id="82947" name="Picture 6" descr="C:\Users\Administrator.USER-20161011MA\Documents\Tencent Files\772306108\FileRecv\MobileFile\IMG_7224(20181217-230224).jpg"/>
          <p:cNvPicPr>
            <a:picLocks noChangeAspect="1"/>
          </p:cNvPicPr>
          <p:nvPr/>
        </p:nvPicPr>
        <p:blipFill>
          <a:blip r:embed="rId2"/>
          <a:stretch>
            <a:fillRect/>
          </a:stretch>
        </p:blipFill>
        <p:spPr>
          <a:xfrm>
            <a:off x="2514600" y="2362200"/>
            <a:ext cx="2667000" cy="4267200"/>
          </a:xfrm>
          <a:prstGeom prst="rect">
            <a:avLst/>
          </a:prstGeom>
          <a:noFill/>
          <a:ln w="9525">
            <a:noFill/>
          </a:ln>
        </p:spPr>
      </p:pic>
      <p:pic>
        <p:nvPicPr>
          <p:cNvPr id="82948" name="Picture 5" descr="C:\Users\Administrator.USER-20161011MA\Documents\Tencent Files\772306108\FileRecv\MobileFile\IMG_7226(20181217-225720).jpg"/>
          <p:cNvPicPr>
            <a:picLocks noChangeAspect="1"/>
          </p:cNvPicPr>
          <p:nvPr/>
        </p:nvPicPr>
        <p:blipFill>
          <a:blip r:embed="rId3"/>
          <a:stretch>
            <a:fillRect/>
          </a:stretch>
        </p:blipFill>
        <p:spPr>
          <a:xfrm>
            <a:off x="5334000" y="2362200"/>
            <a:ext cx="3078163" cy="4495800"/>
          </a:xfrm>
          <a:prstGeom prst="rect">
            <a:avLst/>
          </a:prstGeom>
          <a:noFill/>
          <a:ln w="9525">
            <a:noFill/>
          </a:ln>
        </p:spPr>
      </p:pic>
      <p:sp>
        <p:nvSpPr>
          <p:cNvPr id="5" name="矩形 4"/>
          <p:cNvSpPr/>
          <p:nvPr/>
        </p:nvSpPr>
        <p:spPr>
          <a:xfrm>
            <a:off x="0" y="228600"/>
            <a:ext cx="8231188" cy="8302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a:ln>
                  <a:noFill/>
                </a:ln>
                <a:solidFill>
                  <a:schemeClr val="tx1"/>
                </a:solidFill>
                <a:effectLst/>
                <a:uLnTx/>
                <a:uFillTx/>
                <a:latin typeface="+mj-ea"/>
                <a:ea typeface="+mj-ea"/>
                <a:cs typeface="+mn-cs"/>
              </a:rPr>
              <a:t>5.</a:t>
            </a:r>
            <a:r>
              <a:rPr kumimoji="0" lang="zh-CN" altLang="zh-CN" sz="4800" b="1" i="0" u="none" strike="noStrike" kern="1200" cap="none" spc="0" normalizeH="0" baseline="0" noProof="0" dirty="0">
                <a:ln>
                  <a:noFill/>
                </a:ln>
                <a:solidFill>
                  <a:schemeClr val="tx1"/>
                </a:solidFill>
                <a:effectLst/>
                <a:uLnTx/>
                <a:uFillTx/>
                <a:latin typeface="+mj-ea"/>
                <a:ea typeface="+mj-ea"/>
                <a:cs typeface="+mn-cs"/>
              </a:rPr>
              <a:t>读书、科研与实践有机结合</a:t>
            </a:r>
            <a:endParaRPr kumimoji="0" lang="en-US" altLang="zh-CN" sz="4800" b="1" i="0" u="none" strike="noStrike" kern="120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5" name="矩形 3"/>
          <p:cNvSpPr/>
          <p:nvPr/>
        </p:nvSpPr>
        <p:spPr>
          <a:xfrm>
            <a:off x="482600" y="4287838"/>
            <a:ext cx="8450263" cy="539750"/>
          </a:xfrm>
          <a:prstGeom prst="rect">
            <a:avLst/>
          </a:prstGeom>
          <a:noFill/>
          <a:ln w="9525">
            <a:noFill/>
          </a:ln>
        </p:spPr>
        <p:txBody>
          <a:bodyPr lIns="76800" tIns="38400" rIns="76800" bIns="38400">
            <a:spAutoFit/>
          </a:bodyPr>
          <a:p>
            <a:r>
              <a:rPr lang="en-US" altLang="zh-CN" sz="3000" dirty="0">
                <a:latin typeface="宋体" panose="02010600030101010101" pitchFamily="2" charset="-122"/>
                <a:sym typeface="+mn-ea"/>
              </a:rPr>
              <a:t>    </a:t>
            </a:r>
            <a:endParaRPr lang="en-US" altLang="zh-CN" dirty="0">
              <a:latin typeface="宋体" panose="02010600030101010101" pitchFamily="2" charset="-122"/>
            </a:endParaRPr>
          </a:p>
        </p:txBody>
      </p:sp>
      <p:pic>
        <p:nvPicPr>
          <p:cNvPr id="83971" name="Picture 4" descr="C:\Users\Administrator.USER-20161011MA\Documents\Tencent Files\772306108\FileRecv\MobileFile\IMG_7225(20181217-230000).jpg"/>
          <p:cNvPicPr>
            <a:picLocks noChangeAspect="1"/>
          </p:cNvPicPr>
          <p:nvPr/>
        </p:nvPicPr>
        <p:blipFill>
          <a:blip r:embed="rId1"/>
          <a:stretch>
            <a:fillRect/>
          </a:stretch>
        </p:blipFill>
        <p:spPr>
          <a:xfrm>
            <a:off x="6007100" y="0"/>
            <a:ext cx="3136900" cy="4953000"/>
          </a:xfrm>
          <a:prstGeom prst="rect">
            <a:avLst/>
          </a:prstGeom>
          <a:noFill/>
          <a:ln w="9525">
            <a:noFill/>
          </a:ln>
        </p:spPr>
      </p:pic>
      <p:pic>
        <p:nvPicPr>
          <p:cNvPr id="83972" name="Picture 3"/>
          <p:cNvPicPr>
            <a:picLocks noChangeAspect="1"/>
          </p:cNvPicPr>
          <p:nvPr/>
        </p:nvPicPr>
        <p:blipFill>
          <a:blip r:embed="rId2"/>
          <a:stretch>
            <a:fillRect/>
          </a:stretch>
        </p:blipFill>
        <p:spPr>
          <a:xfrm>
            <a:off x="2971800" y="0"/>
            <a:ext cx="3206750" cy="4667250"/>
          </a:xfrm>
          <a:prstGeom prst="rect">
            <a:avLst/>
          </a:prstGeom>
          <a:noFill/>
          <a:ln w="9525">
            <a:noFill/>
          </a:ln>
        </p:spPr>
      </p:pic>
      <p:pic>
        <p:nvPicPr>
          <p:cNvPr id="83973" name="Picture 4" descr="C:\Users\Administrator.USER-20161011MA\Documents\Tencent Files\772306108\FileRecv\MobileFile\IMG_7228(20181217-225422).jpg"/>
          <p:cNvPicPr>
            <a:picLocks noChangeAspect="1"/>
          </p:cNvPicPr>
          <p:nvPr/>
        </p:nvPicPr>
        <p:blipFill>
          <a:blip r:embed="rId3"/>
          <a:stretch>
            <a:fillRect/>
          </a:stretch>
        </p:blipFill>
        <p:spPr>
          <a:xfrm>
            <a:off x="0" y="0"/>
            <a:ext cx="3033713" cy="487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15">
                                            <p:txEl>
                                              <p:charRg st="0" end="5"/>
                                            </p:txEl>
                                          </p:spTgt>
                                        </p:tgtEl>
                                        <p:attrNameLst>
                                          <p:attrName>style.visibility</p:attrName>
                                        </p:attrNameLst>
                                      </p:cBhvr>
                                      <p:to>
                                        <p:strVal val="visible"/>
                                      </p:to>
                                    </p:set>
                                    <p:animEffect transition="in" filter="diamond(in)">
                                      <p:cBhvr>
                                        <p:cTn id="7" dur="2000"/>
                                        <p:tgtEl>
                                          <p:spTgt spid="6451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图片 3"/>
          <p:cNvPicPr>
            <a:picLocks noChangeAspect="1"/>
          </p:cNvPicPr>
          <p:nvPr/>
        </p:nvPicPr>
        <p:blipFill>
          <a:blip r:embed="rId1"/>
          <a:stretch>
            <a:fillRect/>
          </a:stretch>
        </p:blipFill>
        <p:spPr>
          <a:xfrm>
            <a:off x="-22225" y="-9525"/>
            <a:ext cx="9186863" cy="6877050"/>
          </a:xfrm>
          <a:prstGeom prst="rect">
            <a:avLst/>
          </a:prstGeom>
          <a:noFill/>
          <a:ln w="9525">
            <a:noFill/>
          </a:ln>
        </p:spPr>
      </p:pic>
      <p:pic>
        <p:nvPicPr>
          <p:cNvPr id="11267" name="Picture 3"/>
          <p:cNvPicPr>
            <a:picLocks noChangeAspect="1"/>
          </p:cNvPicPr>
          <p:nvPr/>
        </p:nvPicPr>
        <p:blipFill>
          <a:blip r:embed="rId2"/>
          <a:stretch>
            <a:fillRect/>
          </a:stretch>
        </p:blipFill>
        <p:spPr>
          <a:xfrm>
            <a:off x="0" y="0"/>
            <a:ext cx="9144000" cy="6699250"/>
          </a:xfrm>
          <a:prstGeom prst="rect">
            <a:avLst/>
          </a:prstGeom>
          <a:noFill/>
          <a:ln w="9525">
            <a:noFill/>
          </a:ln>
        </p:spPr>
      </p:pic>
      <p:sp>
        <p:nvSpPr>
          <p:cNvPr id="11268" name="矩形 3"/>
          <p:cNvSpPr/>
          <p:nvPr/>
        </p:nvSpPr>
        <p:spPr>
          <a:xfrm>
            <a:off x="0" y="304800"/>
            <a:ext cx="9144000" cy="1570038"/>
          </a:xfrm>
          <a:prstGeom prst="rect">
            <a:avLst/>
          </a:prstGeom>
          <a:noFill/>
          <a:ln w="9525">
            <a:noFill/>
          </a:ln>
        </p:spPr>
        <p:txBody>
          <a:bodyPr>
            <a:spAutoFit/>
          </a:bodyPr>
          <a:p>
            <a:pPr algn="ctr"/>
            <a:r>
              <a:rPr lang="zh-CN" altLang="en-US" sz="4800" b="1" dirty="0">
                <a:latin typeface="黑体" panose="02010609060101010101" pitchFamily="49" charset="-122"/>
                <a:ea typeface="黑体" panose="02010609060101010101" pitchFamily="49" charset="-122"/>
              </a:rPr>
              <a:t>困境之二：新时代下我们要成为怎样的历史教师</a:t>
            </a:r>
            <a:endParaRPr lang="zh-CN" altLang="en-US" sz="4800" b="1" dirty="0">
              <a:latin typeface="黑体" panose="02010609060101010101" pitchFamily="49" charset="-122"/>
              <a:ea typeface="黑体" panose="02010609060101010101" pitchFamily="49" charset="-122"/>
            </a:endParaRPr>
          </a:p>
        </p:txBody>
      </p:sp>
      <p:sp>
        <p:nvSpPr>
          <p:cNvPr id="11269" name="矩形 4"/>
          <p:cNvSpPr/>
          <p:nvPr/>
        </p:nvSpPr>
        <p:spPr>
          <a:xfrm>
            <a:off x="0" y="2057400"/>
            <a:ext cx="9144000" cy="4524375"/>
          </a:xfrm>
          <a:prstGeom prst="rect">
            <a:avLst/>
          </a:prstGeom>
          <a:noFill/>
          <a:ln w="9525">
            <a:noFill/>
          </a:ln>
        </p:spPr>
        <p:txBody>
          <a:bodyPr>
            <a:spAutoFit/>
          </a:bodyPr>
          <a:p>
            <a:r>
              <a:rPr lang="en-US" altLang="zh-CN" sz="3200" dirty="0">
                <a:solidFill>
                  <a:srgbClr val="FF0000"/>
                </a:solidFill>
                <a:latin typeface="楷体" panose="02010609060101010101" pitchFamily="49" charset="-122"/>
                <a:ea typeface="楷体" panose="02010609060101010101" pitchFamily="49" charset="-122"/>
              </a:rPr>
              <a:t>    1.</a:t>
            </a:r>
            <a:r>
              <a:rPr lang="zh-CN" altLang="en-US" sz="3200" dirty="0">
                <a:solidFill>
                  <a:srgbClr val="FF0000"/>
                </a:solidFill>
                <a:latin typeface="楷体" panose="02010609060101010101" pitchFamily="49" charset="-122"/>
                <a:ea typeface="楷体" panose="02010609060101010101" pitchFamily="49" charset="-122"/>
              </a:rPr>
              <a:t>做一个拥有情怀与责任的教师</a:t>
            </a:r>
            <a:r>
              <a:rPr lang="zh-CN" altLang="en-US" sz="3200" dirty="0">
                <a:latin typeface="楷体" panose="02010609060101010101" pitchFamily="49" charset="-122"/>
                <a:ea typeface="楷体" panose="02010609060101010101" pitchFamily="49" charset="-122"/>
              </a:rPr>
              <a:t>，静待花开。</a:t>
            </a:r>
            <a:endParaRPr lang="en-US" altLang="zh-CN" sz="3200" dirty="0">
              <a:latin typeface="楷体" panose="02010609060101010101" pitchFamily="49" charset="-122"/>
              <a:ea typeface="楷体" panose="02010609060101010101" pitchFamily="49" charset="-122"/>
            </a:endParaRPr>
          </a:p>
          <a:p>
            <a:r>
              <a:rPr lang="zh-CN" altLang="en-US" sz="3200" dirty="0">
                <a:latin typeface="楷体" panose="02010609060101010101" pitchFamily="49" charset="-122"/>
                <a:ea typeface="楷体" panose="02010609060101010101" pitchFamily="49" charset="-122"/>
              </a:rPr>
              <a:t>    教育需要情怀。需要的是心中有人，静待花开，而不是拔苗助长，急于求成。</a:t>
            </a:r>
            <a:endParaRPr lang="en-US" altLang="zh-CN" sz="3200" dirty="0">
              <a:latin typeface="楷体" panose="02010609060101010101" pitchFamily="49" charset="-122"/>
              <a:ea typeface="楷体" panose="02010609060101010101" pitchFamily="49" charset="-122"/>
            </a:endParaRPr>
          </a:p>
          <a:p>
            <a:r>
              <a:rPr lang="en-US" altLang="zh-CN" sz="3200" dirty="0">
                <a:solidFill>
                  <a:srgbClr val="FF0000"/>
                </a:solidFill>
                <a:latin typeface="楷体" panose="02010609060101010101" pitchFamily="49" charset="-122"/>
                <a:ea typeface="楷体" panose="02010609060101010101" pitchFamily="49" charset="-122"/>
              </a:rPr>
              <a:t>    2.</a:t>
            </a:r>
            <a:r>
              <a:rPr lang="zh-CN" altLang="en-US" sz="3200" dirty="0">
                <a:solidFill>
                  <a:srgbClr val="FF0000"/>
                </a:solidFill>
                <a:latin typeface="楷体" panose="02010609060101010101" pitchFamily="49" charset="-122"/>
                <a:ea typeface="楷体" panose="02010609060101010101" pitchFamily="49" charset="-122"/>
              </a:rPr>
              <a:t>做一个关注生命、</a:t>
            </a:r>
            <a:r>
              <a:rPr lang="zh-CN" altLang="en-US" sz="3200" dirty="0">
                <a:solidFill>
                  <a:srgbClr val="FF0000"/>
                </a:solidFill>
                <a:latin typeface="Arial" panose="020B0604020202020204" pitchFamily="34" charset="0"/>
              </a:rPr>
              <a:t>充满人性、</a:t>
            </a:r>
            <a:r>
              <a:rPr lang="zh-CN" altLang="en-US" sz="3200" dirty="0">
                <a:solidFill>
                  <a:srgbClr val="FF0000"/>
                </a:solidFill>
                <a:latin typeface="楷体" panose="02010609060101010101" pitchFamily="49" charset="-122"/>
                <a:ea typeface="楷体" panose="02010609060101010101" pitchFamily="49" charset="-122"/>
              </a:rPr>
              <a:t>绽放科学与光芒</a:t>
            </a:r>
            <a:r>
              <a:rPr lang="zh-CN" altLang="en-US" sz="3200" dirty="0">
                <a:solidFill>
                  <a:srgbClr val="FF0000"/>
                </a:solidFill>
                <a:latin typeface="Arial" panose="020B0604020202020204" pitchFamily="34" charset="0"/>
              </a:rPr>
              <a:t>的教师</a:t>
            </a:r>
            <a:r>
              <a:rPr lang="zh-CN" altLang="en-US" sz="3200" dirty="0">
                <a:solidFill>
                  <a:srgbClr val="FF0000"/>
                </a:solidFill>
                <a:latin typeface="楷体" panose="02010609060101010101" pitchFamily="49" charset="-122"/>
                <a:ea typeface="楷体" panose="02010609060101010101" pitchFamily="49" charset="-122"/>
              </a:rPr>
              <a:t>。</a:t>
            </a:r>
            <a:endParaRPr lang="en-US" altLang="zh-CN" sz="3200" dirty="0">
              <a:latin typeface="楷体" panose="02010609060101010101" pitchFamily="49" charset="-122"/>
              <a:ea typeface="楷体" panose="02010609060101010101" pitchFamily="49" charset="-122"/>
            </a:endParaRPr>
          </a:p>
          <a:p>
            <a:r>
              <a:rPr lang="zh-CN" altLang="en-US" sz="3200" dirty="0">
                <a:latin typeface="Arial" panose="020B0604020202020204" pitchFamily="34" charset="0"/>
              </a:rPr>
              <a:t>       我们向往并为之奋斗的教育，应该是充满人性、人情和人道的教育，是为了一切人全面发展的教育，是充满着民主精神、散发着科学芬芳、闪烁着个性光芒的教育！</a:t>
            </a:r>
            <a:endParaRPr lang="en-US" altLang="zh-CN" sz="3200" dirty="0">
              <a:latin typeface="楷体" panose="02010609060101010101" pitchFamily="49" charset="-122"/>
              <a:ea typeface="楷体" panose="02010609060101010101" pitchFamily="49" charset="-122"/>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p:txBody>
          <a:bodyPr vert="horz" wrap="square" lIns="91440" tIns="45720" rIns="91440" bIns="45720" anchor="ctr"/>
          <a:p>
            <a:endParaRPr lang="zh-CN" altLang="en-US" dirty="0"/>
          </a:p>
        </p:txBody>
      </p:sp>
      <p:sp>
        <p:nvSpPr>
          <p:cNvPr id="84995" name="内容占位符 2"/>
          <p:cNvSpPr>
            <a:spLocks noGrp="1"/>
          </p:cNvSpPr>
          <p:nvPr>
            <p:ph idx="1"/>
          </p:nvPr>
        </p:nvSpPr>
        <p:spPr/>
        <p:txBody>
          <a:bodyPr vert="horz" wrap="square" lIns="91440" tIns="45720" rIns="91440" bIns="45720" anchor="t"/>
          <a:p>
            <a:endParaRPr lang="zh-CN" altLang="en-US" dirty="0"/>
          </a:p>
        </p:txBody>
      </p:sp>
      <p:pic>
        <p:nvPicPr>
          <p:cNvPr id="84996" name="Picture 3"/>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84997" name="Picture 17" descr="2029588_150432018597_2"/>
          <p:cNvPicPr>
            <a:picLocks noChangeAspect="1"/>
          </p:cNvPicPr>
          <p:nvPr/>
        </p:nvPicPr>
        <p:blipFill>
          <a:blip r:embed="rId2"/>
          <a:srcRect b="4861"/>
          <a:stretch>
            <a:fillRect/>
          </a:stretch>
        </p:blipFill>
        <p:spPr>
          <a:xfrm>
            <a:off x="0" y="0"/>
            <a:ext cx="9301163" cy="6858000"/>
          </a:xfrm>
          <a:prstGeom prst="rect">
            <a:avLst/>
          </a:prstGeom>
          <a:noFill/>
          <a:ln w="9525">
            <a:noFill/>
          </a:ln>
        </p:spPr>
      </p:pic>
      <p:sp>
        <p:nvSpPr>
          <p:cNvPr id="84998" name="矩形 5"/>
          <p:cNvSpPr/>
          <p:nvPr/>
        </p:nvSpPr>
        <p:spPr>
          <a:xfrm>
            <a:off x="457200" y="1600200"/>
            <a:ext cx="5562600" cy="1816100"/>
          </a:xfrm>
          <a:prstGeom prst="rect">
            <a:avLst/>
          </a:prstGeom>
          <a:noFill/>
          <a:ln w="9525">
            <a:noFill/>
          </a:ln>
        </p:spPr>
        <p:txBody>
          <a:bodyPr>
            <a:spAutoFit/>
          </a:bodyPr>
          <a:p>
            <a:r>
              <a:rPr lang="zh-CN" altLang="en-US" sz="2800" dirty="0">
                <a:solidFill>
                  <a:srgbClr val="FF0000"/>
                </a:solidFill>
                <a:latin typeface="楷体" panose="02010609060101010101" pitchFamily="49" charset="-122"/>
                <a:ea typeface="楷体" panose="02010609060101010101" pitchFamily="49" charset="-122"/>
              </a:rPr>
              <a:t>我们一生只需要去做三件事：</a:t>
            </a:r>
            <a:endParaRPr lang="zh-CN" altLang="en-US" sz="2800" dirty="0">
              <a:solidFill>
                <a:srgbClr val="FF0000"/>
              </a:solidFill>
              <a:latin typeface="楷体" panose="02010609060101010101" pitchFamily="49" charset="-122"/>
              <a:ea typeface="楷体" panose="02010609060101010101" pitchFamily="49" charset="-122"/>
            </a:endParaRPr>
          </a:p>
          <a:p>
            <a:r>
              <a:rPr lang="zh-CN" altLang="en-US" sz="2800" dirty="0">
                <a:solidFill>
                  <a:srgbClr val="FF0000"/>
                </a:solidFill>
                <a:latin typeface="楷体" panose="02010609060101010101" pitchFamily="49" charset="-122"/>
                <a:ea typeface="楷体" panose="02010609060101010101" pitchFamily="49" charset="-122"/>
              </a:rPr>
              <a:t>         知道如何去选择，</a:t>
            </a:r>
            <a:endParaRPr lang="en-US" altLang="zh-CN" sz="2800" dirty="0">
              <a:solidFill>
                <a:srgbClr val="FF0000"/>
              </a:solidFill>
              <a:latin typeface="楷体" panose="02010609060101010101" pitchFamily="49" charset="-122"/>
              <a:ea typeface="楷体" panose="02010609060101010101" pitchFamily="49" charset="-122"/>
            </a:endParaRPr>
          </a:p>
          <a:p>
            <a:r>
              <a:rPr lang="zh-CN" altLang="en-US" sz="2800" dirty="0">
                <a:solidFill>
                  <a:srgbClr val="FF0000"/>
                </a:solidFill>
                <a:latin typeface="楷体" panose="02010609060101010101" pitchFamily="49" charset="-122"/>
                <a:ea typeface="楷体" panose="02010609060101010101" pitchFamily="49" charset="-122"/>
              </a:rPr>
              <a:t>         明白如何去坚持，</a:t>
            </a:r>
            <a:endParaRPr lang="en-US" altLang="zh-CN" sz="2800" dirty="0">
              <a:solidFill>
                <a:srgbClr val="FF0000"/>
              </a:solidFill>
              <a:latin typeface="楷体" panose="02010609060101010101" pitchFamily="49" charset="-122"/>
              <a:ea typeface="楷体" panose="02010609060101010101" pitchFamily="49" charset="-122"/>
            </a:endParaRPr>
          </a:p>
          <a:p>
            <a:r>
              <a:rPr lang="zh-CN" altLang="en-US" sz="2800" dirty="0">
                <a:solidFill>
                  <a:srgbClr val="FF0000"/>
                </a:solidFill>
                <a:latin typeface="楷体" panose="02010609060101010101" pitchFamily="49" charset="-122"/>
                <a:ea typeface="楷体" panose="02010609060101010101" pitchFamily="49" charset="-122"/>
              </a:rPr>
              <a:t>         懂得如何去珍惜</a:t>
            </a:r>
            <a:r>
              <a:rPr lang="en-US" altLang="zh-CN" sz="2800" dirty="0">
                <a:solidFill>
                  <a:srgbClr val="FF0000"/>
                </a:solidFill>
                <a:latin typeface="楷体" panose="02010609060101010101" pitchFamily="49" charset="-122"/>
                <a:ea typeface="楷体" panose="02010609060101010101" pitchFamily="49" charset="-122"/>
              </a:rPr>
              <a:t>…</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7" name="矩形 6"/>
          <p:cNvSpPr/>
          <p:nvPr/>
        </p:nvSpPr>
        <p:spPr>
          <a:xfrm>
            <a:off x="5857884" y="857232"/>
            <a:ext cx="2357454" cy="55092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8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华文隶书" pitchFamily="2" charset="-122"/>
                <a:ea typeface="华文隶书" pitchFamily="2" charset="-122"/>
                <a:cs typeface="+mn-cs"/>
              </a:rPr>
              <a:t>感谢聆听</a:t>
            </a:r>
            <a:endParaRPr kumimoji="0" lang="zh-CN" altLang="en-US" sz="8800" b="1" i="0" u="none" strike="noStrike" kern="1200" cap="all" spc="0" normalizeH="0" baseline="0" noProof="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uLnTx/>
              <a:uFillTx/>
              <a:latin typeface="华文隶书" pitchFamily="2" charset="-122"/>
              <a:ea typeface="华文隶书"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图片 3"/>
          <p:cNvPicPr>
            <a:picLocks noChangeAspect="1"/>
          </p:cNvPicPr>
          <p:nvPr/>
        </p:nvPicPr>
        <p:blipFill>
          <a:blip r:embed="rId1"/>
          <a:stretch>
            <a:fillRect/>
          </a:stretch>
        </p:blipFill>
        <p:spPr>
          <a:xfrm>
            <a:off x="-22225" y="-9525"/>
            <a:ext cx="9186863" cy="6877050"/>
          </a:xfrm>
          <a:prstGeom prst="rect">
            <a:avLst/>
          </a:prstGeom>
          <a:noFill/>
          <a:ln w="9525">
            <a:noFill/>
          </a:ln>
        </p:spPr>
      </p:pic>
      <p:pic>
        <p:nvPicPr>
          <p:cNvPr id="12291" name="Picture 3"/>
          <p:cNvPicPr>
            <a:picLocks noChangeAspect="1"/>
          </p:cNvPicPr>
          <p:nvPr/>
        </p:nvPicPr>
        <p:blipFill>
          <a:blip r:embed="rId2"/>
          <a:stretch>
            <a:fillRect/>
          </a:stretch>
        </p:blipFill>
        <p:spPr>
          <a:xfrm>
            <a:off x="0" y="0"/>
            <a:ext cx="9144000" cy="6699250"/>
          </a:xfrm>
          <a:prstGeom prst="rect">
            <a:avLst/>
          </a:prstGeom>
          <a:noFill/>
          <a:ln w="9525">
            <a:noFill/>
          </a:ln>
        </p:spPr>
      </p:pic>
      <p:sp>
        <p:nvSpPr>
          <p:cNvPr id="13316" name="矩形 3"/>
          <p:cNvSpPr>
            <a:spLocks noChangeArrowheads="1"/>
          </p:cNvSpPr>
          <p:nvPr/>
        </p:nvSpPr>
        <p:spPr bwMode="auto">
          <a:xfrm>
            <a:off x="228600" y="457200"/>
            <a:ext cx="8686800" cy="1077913"/>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F0000"/>
                </a:solidFill>
                <a:effectLst/>
                <a:uLnTx/>
                <a:uFillTx/>
                <a:latin typeface="+mj-ea"/>
                <a:ea typeface="+mj-ea"/>
                <a:cs typeface="+mn-cs"/>
              </a:rPr>
              <a:t>    3.</a:t>
            </a:r>
            <a:r>
              <a:rPr kumimoji="0" lang="zh-CN" altLang="en-US" sz="3200" b="0" i="0" u="none" strike="noStrike" kern="1200" cap="none" spc="0" normalizeH="0" baseline="0" noProof="0" dirty="0">
                <a:ln>
                  <a:noFill/>
                </a:ln>
                <a:solidFill>
                  <a:srgbClr val="FF0000"/>
                </a:solidFill>
                <a:effectLst/>
                <a:uLnTx/>
                <a:uFillTx/>
                <a:latin typeface="+mj-ea"/>
                <a:ea typeface="+mj-ea"/>
                <a:cs typeface="+mn-cs"/>
              </a:rPr>
              <a:t>做一个历史功底扎实，通晓学科素养，尊重历史，敬畏科学的历史教师。</a:t>
            </a:r>
            <a:endParaRPr kumimoji="0" lang="zh-CN" altLang="en-US" sz="3200" b="0" i="0" u="none" strike="noStrike" kern="1200" cap="none" spc="0" normalizeH="0" baseline="0" noProof="0" dirty="0">
              <a:ln>
                <a:noFill/>
              </a:ln>
              <a:solidFill>
                <a:schemeClr val="tx1"/>
              </a:solidFill>
              <a:effectLst/>
              <a:uLnTx/>
              <a:uFillTx/>
              <a:latin typeface="+mj-ea"/>
              <a:ea typeface="+mj-ea"/>
              <a:cs typeface="+mn-cs"/>
            </a:endParaRPr>
          </a:p>
        </p:txBody>
      </p:sp>
      <p:sp>
        <p:nvSpPr>
          <p:cNvPr id="12293" name="矩形 4"/>
          <p:cNvSpPr/>
          <p:nvPr/>
        </p:nvSpPr>
        <p:spPr>
          <a:xfrm>
            <a:off x="228600" y="1600200"/>
            <a:ext cx="8686800" cy="3540125"/>
          </a:xfrm>
          <a:prstGeom prst="rect">
            <a:avLst/>
          </a:prstGeom>
          <a:noFill/>
          <a:ln w="9525">
            <a:noFill/>
          </a:ln>
        </p:spPr>
        <p:txBody>
          <a:bodyPr>
            <a:spAutoFit/>
          </a:bodyPr>
          <a:p>
            <a:r>
              <a:rPr lang="zh-CN" altLang="en-US" sz="3200" dirty="0">
                <a:latin typeface="Arial" panose="020B0604020202020204" pitchFamily="34" charset="0"/>
              </a:rPr>
              <a:t>       中学教师都有着很强烈的学科情结，越优秀的教师，学科情结往往就越深。然而，历史学与历史教育学是不同的。一个好的历史学家，并不一定就是一个好的历史教育家，而一个好的历史教育家，他倒必须拥有过硬的史学专业功底。历史教育家所面对的不仅仅是历史专业本身，更需要面对许多活生生的孩子。</a:t>
            </a:r>
            <a:endParaRPr lang="zh-CN" altLang="en-US" sz="3200" dirty="0">
              <a:latin typeface="Arial" panose="020B0604020202020204" pitchFamily="34" charset="0"/>
            </a:endParaRPr>
          </a:p>
        </p:txBody>
      </p:sp>
    </p:spTree>
  </p:cSld>
  <p:clrMapOvr>
    <a:masterClrMapping/>
  </p:clrMapOvr>
  <p:transition/>
</p:sld>
</file>

<file path=ppt/tags/tag1.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卷草阳台">
  <a:themeElements>
    <a:clrScheme name="卷草阳台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卷草阳台">
      <a:majorFont>
        <a:latin typeface="Arial"/>
        <a:ea typeface="黑体"/>
        <a:cs typeface=""/>
      </a:majorFont>
      <a:minorFont>
        <a:latin typeface="Arial Rounded MT Bold"/>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卷草阳台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卷草阳台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卷草阳台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卷草阳台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卷草阳台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卷草阳台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卷草阳台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卷草阳台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卷草阳台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卷草阳台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卷草阳台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卷草阳台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清香</Template>
  <TotalTime>0</TotalTime>
  <Words>11143</Words>
  <Application>WPS 演示</Application>
  <PresentationFormat>全屏显示(4:3)</PresentationFormat>
  <Paragraphs>824</Paragraphs>
  <Slides>80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80</vt:i4>
      </vt:variant>
    </vt:vector>
  </HeadingPairs>
  <TitlesOfParts>
    <vt:vector size="100" baseType="lpstr">
      <vt:lpstr>Arial</vt:lpstr>
      <vt:lpstr>宋体</vt:lpstr>
      <vt:lpstr>Wingdings</vt:lpstr>
      <vt:lpstr>黑体</vt:lpstr>
      <vt:lpstr>Arial Black</vt:lpstr>
      <vt:lpstr>楷体</vt:lpstr>
      <vt:lpstr>华文新魏</vt:lpstr>
      <vt:lpstr>等线</vt:lpstr>
      <vt:lpstr>微软雅黑</vt:lpstr>
      <vt:lpstr>Arial Unicode MS</vt:lpstr>
      <vt:lpstr>Arial Rounded MT Bold</vt:lpstr>
      <vt:lpstr>Calibri</vt:lpstr>
      <vt:lpstr>Times New Roman</vt:lpstr>
      <vt:lpstr>华文楷体</vt:lpstr>
      <vt:lpstr>Monotype Sorts</vt:lpstr>
      <vt:lpstr>Wingdings</vt:lpstr>
      <vt:lpstr>Arial Narrow</vt:lpstr>
      <vt:lpstr>隶书</vt:lpstr>
      <vt:lpstr>华文隶书</vt:lpstr>
      <vt:lpstr>卷草阳台</vt:lpstr>
      <vt:lpstr>“目标-困境-突围” ——高中历史青年教师专业成长路径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困境之四：新课标教育需求背景下教师相对滞后的专业知识结构</vt:lpstr>
      <vt:lpstr>教材体现但教师不重视的知识结构</vt:lpstr>
      <vt:lpstr>新教材重视但老教材较少体现的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十年一跨越的职业奋斗：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模块知识体系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3、反思</vt:lpstr>
      <vt:lpstr>PowerPoint 演示文稿</vt:lpstr>
      <vt:lpstr>PowerPoint 演示文稿</vt:lpstr>
      <vt:lpstr>高考试题十知道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1、时空观念</vt:lpstr>
      <vt:lpstr>PowerPoint 演示文稿</vt:lpstr>
      <vt:lpstr>PowerPoint 演示文稿</vt:lpstr>
      <vt:lpstr>PowerPoint 演示文稿</vt:lpstr>
      <vt:lpstr>PowerPoint 演示文稿</vt:lpstr>
      <vt:lpstr>张居正其时</vt:lpstr>
      <vt:lpstr>PowerPoint 演示文稿</vt:lpstr>
      <vt:lpstr>2、史料实证</vt:lpstr>
      <vt:lpstr>高考试题中史料实证的呈现</vt:lpstr>
      <vt:lpstr>3、历史理解</vt:lpstr>
      <vt:lpstr>PowerPoint 演示文稿</vt:lpstr>
      <vt:lpstr>4、历史解释</vt:lpstr>
      <vt:lpstr>PowerPoint 演示文稿</vt:lpstr>
      <vt:lpstr>PowerPoint 演示文稿</vt:lpstr>
      <vt:lpstr>5、历史价值</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张</cp:lastModifiedBy>
  <cp:revision>152</cp:revision>
  <dcterms:created xsi:type="dcterms:W3CDTF">2018-12-09T23:42:00Z</dcterms:created>
  <dcterms:modified xsi:type="dcterms:W3CDTF">2020-02-20T06:06:46Z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2052-11.1.0.9339</vt:lpwstr>
  </property>
</Properties>
</file>