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8" r:id="rId3"/>
    <p:sldId id="263" r:id="rId5"/>
    <p:sldId id="258" r:id="rId6"/>
    <p:sldId id="265" r:id="rId7"/>
    <p:sldId id="266" r:id="rId8"/>
    <p:sldId id="267" r:id="rId9"/>
    <p:sldId id="272" r:id="rId10"/>
    <p:sldId id="273" r:id="rId11"/>
    <p:sldId id="279" r:id="rId12"/>
    <p:sldId id="289" r:id="rId13"/>
    <p:sldId id="276" r:id="rId14"/>
    <p:sldId id="285" r:id="rId15"/>
    <p:sldId id="283" r:id="rId16"/>
    <p:sldId id="284" r:id="rId1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5455" autoAdjust="0"/>
  </p:normalViewPr>
  <p:slideViewPr>
    <p:cSldViewPr snapToGrid="0">
      <p:cViewPr varScale="1">
        <p:scale>
          <a:sx n="91" d="100"/>
          <a:sy n="91" d="100"/>
        </p:scale>
        <p:origin x="12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34A36-638D-407D-A273-C522077B42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BCD5C-5D3C-470C-B05F-5319944DF4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7765DB3-923B-409F-A1E0-31EC85C7BDF6}" type="slidenum">
              <a:rPr lang="en-US" altLang="zh-CN"/>
            </a:fld>
            <a:endParaRPr lang="en-US" altLang="zh-CN"/>
          </a:p>
        </p:txBody>
      </p:sp>
      <p:sp>
        <p:nvSpPr>
          <p:cNvPr id="10242" name="Rectangle 2"/>
          <p:cNvSpPr>
            <a:spLocks noGrp="1" noRot="1" noChangeAspect="1" noChangeArrowheads="1" noTextEdit="1"/>
          </p:cNvSpPr>
          <p:nvPr>
            <p:ph type="sldImg"/>
          </p:nvPr>
        </p:nvSpPr>
        <p:spPr>
          <a:xfrm>
            <a:off x="1371600" y="1143000"/>
            <a:ext cx="4114800" cy="3086100"/>
          </a:xfrm>
        </p:spPr>
      </p:sp>
      <p:sp>
        <p:nvSpPr>
          <p:cNvPr id="1024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6BCD5C-5D3C-470C-B05F-5319944DF4C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628651" y="365125"/>
            <a:ext cx="5800725"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4629151" y="2505075"/>
            <a:ext cx="3887391"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6685DB24-7969-434E-8A0E-CA45550036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71A66B-47ED-436C-98AB-3486704E7DA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5DB24-7969-434E-8A0E-CA455500360B}" type="datetimeFigureOut">
              <a:rPr lang="zh-CN" altLang="en-US" smtClean="0"/>
            </a:fld>
            <a:endParaRPr lang="zh-CN"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1A66B-47ED-436C-98AB-3486704E7DA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jpeg"/><Relationship Id="rId3" Type="http://schemas.openxmlformats.org/officeDocument/2006/relationships/image" Target="../media/image13.png"/><Relationship Id="rId2" Type="http://schemas.openxmlformats.org/officeDocument/2006/relationships/tags" Target="../tags/tag14.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media" Target="../media/media3.mp4"/><Relationship Id="rId4" Type="http://schemas.openxmlformats.org/officeDocument/2006/relationships/video" Target="../media/media3.mp4"/><Relationship Id="rId3" Type="http://schemas.openxmlformats.org/officeDocument/2006/relationships/image" Target="../media/image13.png"/><Relationship Id="rId2" Type="http://schemas.openxmlformats.org/officeDocument/2006/relationships/tags" Target="../tags/tag15.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image" Target="../media/image13.png"/><Relationship Id="rId2" Type="http://schemas.openxmlformats.org/officeDocument/2006/relationships/tags" Target="../tags/tag16.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0.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9.GIF"/><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0" Type="http://schemas.openxmlformats.org/officeDocument/2006/relationships/slideLayout" Target="../slideLayouts/slideLayout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microsoft.com/office/2007/relationships/hdphoto" Target="../media/hdphoto1.wdp"/><Relationship Id="rId2" Type="http://schemas.openxmlformats.org/officeDocument/2006/relationships/image" Target="../media/image12.png"/><Relationship Id="rId11" Type="http://schemas.openxmlformats.org/officeDocument/2006/relationships/slideLayout" Target="../slideLayouts/slideLayout1.xml"/><Relationship Id="rId10" Type="http://schemas.openxmlformats.org/officeDocument/2006/relationships/image" Target="../media/image13.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7.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jpeg"/><Relationship Id="rId3" Type="http://schemas.openxmlformats.org/officeDocument/2006/relationships/image" Target="../media/image13.png"/><Relationship Id="rId2" Type="http://schemas.openxmlformats.org/officeDocument/2006/relationships/tags" Target="../tags/tag8.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3.png"/><Relationship Id="rId2" Type="http://schemas.openxmlformats.org/officeDocument/2006/relationships/tags" Target="../tags/tag9.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jpeg"/><Relationship Id="rId3"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1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66900" y="2800350"/>
            <a:ext cx="5867400" cy="1198880"/>
          </a:xfrm>
          <a:prstGeom prst="rect">
            <a:avLst/>
          </a:prstGeom>
          <a:noFill/>
        </p:spPr>
        <p:txBody>
          <a:bodyPr wrap="square" rtlCol="0">
            <a:spAutoFit/>
          </a:bodyPr>
          <a:p>
            <a:r>
              <a:rPr lang="zh-CN" altLang="en-US" sz="7200">
                <a:solidFill>
                  <a:srgbClr val="C00000"/>
                </a:solidFill>
                <a:latin typeface="方正粗黑宋简体" panose="02000000000000000000" charset="-122"/>
                <a:ea typeface="方正粗黑宋简体" panose="02000000000000000000" charset="-122"/>
              </a:rPr>
              <a:t>近代中国外交</a:t>
            </a:r>
            <a:endParaRPr lang="zh-CN" altLang="en-US" sz="7200">
              <a:solidFill>
                <a:srgbClr val="C00000"/>
              </a:solidFill>
              <a:latin typeface="方正粗黑宋简体" panose="02000000000000000000" charset="-122"/>
              <a:ea typeface="方正粗黑宋简体" panose="02000000000000000000" charset="-122"/>
            </a:endParaRPr>
          </a:p>
        </p:txBody>
      </p:sp>
      <p:pic>
        <p:nvPicPr>
          <p:cNvPr id="211973" name="Picture 5" descr="image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6057" y="-569469"/>
            <a:ext cx="5066621" cy="742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6" descr="imag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954" y="-583924"/>
            <a:ext cx="4913532" cy="744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8" descr="imag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216"/>
            <a:ext cx="96012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7" descr="image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6" y="-125953"/>
            <a:ext cx="9637486" cy="70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p:split orient="vert"/>
      </p:transition>
    </mc:Choice>
    <mc:Fallback>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975"/>
                                        </p:tgtEl>
                                        <p:attrNameLst>
                                          <p:attrName>style.visibility</p:attrName>
                                        </p:attrNameLst>
                                      </p:cBhvr>
                                      <p:to>
                                        <p:strVal val="visible"/>
                                      </p:to>
                                    </p:set>
                                    <p:animEffect transition="in" filter="fade">
                                      <p:cBhvr>
                                        <p:cTn id="7" dur="100"/>
                                        <p:tgtEl>
                                          <p:spTgt spid="211975"/>
                                        </p:tgtEl>
                                      </p:cBhvr>
                                    </p:animEffect>
                                  </p:childTnLst>
                                </p:cTn>
                              </p:par>
                              <p:par>
                                <p:cTn id="8" presetID="6" presetClass="emph" presetSubtype="0" fill="hold" nodeType="withEffect">
                                  <p:stCondLst>
                                    <p:cond delay="0"/>
                                  </p:stCondLst>
                                  <p:childTnLst>
                                    <p:animScale>
                                      <p:cBhvr>
                                        <p:cTn id="9" dur="100" fill="hold"/>
                                        <p:tgtEl>
                                          <p:spTgt spid="211976"/>
                                        </p:tgtEl>
                                      </p:cBhvr>
                                      <p:by x="400000" y="400000"/>
                                    </p:animScale>
                                  </p:childTnLst>
                                </p:cTn>
                              </p:par>
                              <p:par>
                                <p:cTn id="10" presetID="1" presetClass="exit" presetSubtype="0" fill="hold" nodeType="withEffect">
                                  <p:stCondLst>
                                    <p:cond delay="0"/>
                                  </p:stCondLst>
                                  <p:childTnLst>
                                    <p:set>
                                      <p:cBhvr>
                                        <p:cTn id="11" dur="1" fill="hold">
                                          <p:stCondLst>
                                            <p:cond delay="0"/>
                                          </p:stCondLst>
                                        </p:cTn>
                                        <p:tgtEl>
                                          <p:spTgt spid="21197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11976"/>
                                        </p:tgtEl>
                                        <p:attrNameLst>
                                          <p:attrName>style.visibility</p:attrName>
                                        </p:attrNameLst>
                                      </p:cBhvr>
                                      <p:to>
                                        <p:strVal val="hidden"/>
                                      </p:to>
                                    </p:set>
                                  </p:childTnLst>
                                </p:cTn>
                              </p:par>
                              <p:par>
                                <p:cTn id="14" presetID="17" presetClass="exit" presetSubtype="2" fill="hold" nodeType="withEffect">
                                  <p:stCondLst>
                                    <p:cond delay="0"/>
                                  </p:stCondLst>
                                  <p:childTnLst>
                                    <p:anim calcmode="lin" valueType="num">
                                      <p:cBhvr>
                                        <p:cTn id="15" dur="2000"/>
                                        <p:tgtEl>
                                          <p:spTgt spid="211974"/>
                                        </p:tgtEl>
                                        <p:attrNameLst>
                                          <p:attrName>ppt_x</p:attrName>
                                        </p:attrNameLst>
                                      </p:cBhvr>
                                      <p:tavLst>
                                        <p:tav tm="0">
                                          <p:val>
                                            <p:strVal val="ppt_x"/>
                                          </p:val>
                                        </p:tav>
                                        <p:tav tm="100000">
                                          <p:val>
                                            <p:strVal val="ppt_x+ppt_w/2"/>
                                          </p:val>
                                        </p:tav>
                                      </p:tavLst>
                                    </p:anim>
                                    <p:anim calcmode="lin" valueType="num">
                                      <p:cBhvr>
                                        <p:cTn id="16" dur="2000"/>
                                        <p:tgtEl>
                                          <p:spTgt spid="211974"/>
                                        </p:tgtEl>
                                        <p:attrNameLst>
                                          <p:attrName>ppt_y</p:attrName>
                                        </p:attrNameLst>
                                      </p:cBhvr>
                                      <p:tavLst>
                                        <p:tav tm="0">
                                          <p:val>
                                            <p:strVal val="ppt_y"/>
                                          </p:val>
                                        </p:tav>
                                        <p:tav tm="100000">
                                          <p:val>
                                            <p:strVal val="ppt_y"/>
                                          </p:val>
                                        </p:tav>
                                      </p:tavLst>
                                    </p:anim>
                                    <p:anim calcmode="lin" valueType="num">
                                      <p:cBhvr>
                                        <p:cTn id="17" dur="2000"/>
                                        <p:tgtEl>
                                          <p:spTgt spid="211974"/>
                                        </p:tgtEl>
                                        <p:attrNameLst>
                                          <p:attrName>ppt_w</p:attrName>
                                        </p:attrNameLst>
                                      </p:cBhvr>
                                      <p:tavLst>
                                        <p:tav tm="0">
                                          <p:val>
                                            <p:strVal val="ppt_w"/>
                                          </p:val>
                                        </p:tav>
                                        <p:tav tm="100000">
                                          <p:val>
                                            <p:fltVal val="0"/>
                                          </p:val>
                                        </p:tav>
                                      </p:tavLst>
                                    </p:anim>
                                    <p:anim calcmode="lin" valueType="num">
                                      <p:cBhvr>
                                        <p:cTn id="18" dur="2000"/>
                                        <p:tgtEl>
                                          <p:spTgt spid="211974"/>
                                        </p:tgtEl>
                                        <p:attrNameLst>
                                          <p:attrName>ppt_h</p:attrName>
                                        </p:attrNameLst>
                                      </p:cBhvr>
                                      <p:tavLst>
                                        <p:tav tm="0">
                                          <p:val>
                                            <p:strVal val="ppt_h"/>
                                          </p:val>
                                        </p:tav>
                                        <p:tav tm="100000">
                                          <p:val>
                                            <p:strVal val="ppt_h"/>
                                          </p:val>
                                        </p:tav>
                                      </p:tavLst>
                                    </p:anim>
                                    <p:set>
                                      <p:cBhvr>
                                        <p:cTn id="19" dur="1" fill="hold">
                                          <p:stCondLst>
                                            <p:cond delay="1999"/>
                                          </p:stCondLst>
                                        </p:cTn>
                                        <p:tgtEl>
                                          <p:spTgt spid="211974"/>
                                        </p:tgtEl>
                                        <p:attrNameLst>
                                          <p:attrName>style.visibility</p:attrName>
                                        </p:attrNameLst>
                                      </p:cBhvr>
                                      <p:to>
                                        <p:strVal val="hidden"/>
                                      </p:to>
                                    </p:set>
                                  </p:childTnLst>
                                </p:cTn>
                              </p:par>
                              <p:par>
                                <p:cTn id="20" presetID="17" presetClass="exit" presetSubtype="8" fill="hold" nodeType="withEffect">
                                  <p:stCondLst>
                                    <p:cond delay="0"/>
                                  </p:stCondLst>
                                  <p:childTnLst>
                                    <p:anim calcmode="lin" valueType="num">
                                      <p:cBhvr>
                                        <p:cTn id="21" dur="2000"/>
                                        <p:tgtEl>
                                          <p:spTgt spid="211973"/>
                                        </p:tgtEl>
                                        <p:attrNameLst>
                                          <p:attrName>ppt_x</p:attrName>
                                        </p:attrNameLst>
                                      </p:cBhvr>
                                      <p:tavLst>
                                        <p:tav tm="0">
                                          <p:val>
                                            <p:strVal val="ppt_x"/>
                                          </p:val>
                                        </p:tav>
                                        <p:tav tm="100000">
                                          <p:val>
                                            <p:strVal val="ppt_x-ppt_w/2"/>
                                          </p:val>
                                        </p:tav>
                                      </p:tavLst>
                                    </p:anim>
                                    <p:anim calcmode="lin" valueType="num">
                                      <p:cBhvr>
                                        <p:cTn id="22" dur="2000"/>
                                        <p:tgtEl>
                                          <p:spTgt spid="211973"/>
                                        </p:tgtEl>
                                        <p:attrNameLst>
                                          <p:attrName>ppt_y</p:attrName>
                                        </p:attrNameLst>
                                      </p:cBhvr>
                                      <p:tavLst>
                                        <p:tav tm="0">
                                          <p:val>
                                            <p:strVal val="ppt_y"/>
                                          </p:val>
                                        </p:tav>
                                        <p:tav tm="100000">
                                          <p:val>
                                            <p:strVal val="ppt_y"/>
                                          </p:val>
                                        </p:tav>
                                      </p:tavLst>
                                    </p:anim>
                                    <p:anim calcmode="lin" valueType="num">
                                      <p:cBhvr>
                                        <p:cTn id="23" dur="2000"/>
                                        <p:tgtEl>
                                          <p:spTgt spid="211973"/>
                                        </p:tgtEl>
                                        <p:attrNameLst>
                                          <p:attrName>ppt_w</p:attrName>
                                        </p:attrNameLst>
                                      </p:cBhvr>
                                      <p:tavLst>
                                        <p:tav tm="0">
                                          <p:val>
                                            <p:strVal val="ppt_w"/>
                                          </p:val>
                                        </p:tav>
                                        <p:tav tm="100000">
                                          <p:val>
                                            <p:fltVal val="0"/>
                                          </p:val>
                                        </p:tav>
                                      </p:tavLst>
                                    </p:anim>
                                    <p:anim calcmode="lin" valueType="num">
                                      <p:cBhvr>
                                        <p:cTn id="24" dur="2000"/>
                                        <p:tgtEl>
                                          <p:spTgt spid="211973"/>
                                        </p:tgtEl>
                                        <p:attrNameLst>
                                          <p:attrName>ppt_h</p:attrName>
                                        </p:attrNameLst>
                                      </p:cBhvr>
                                      <p:tavLst>
                                        <p:tav tm="0">
                                          <p:val>
                                            <p:strVal val="ppt_h"/>
                                          </p:val>
                                        </p:tav>
                                        <p:tav tm="100000">
                                          <p:val>
                                            <p:strVal val="ppt_h"/>
                                          </p:val>
                                        </p:tav>
                                      </p:tavLst>
                                    </p:anim>
                                    <p:set>
                                      <p:cBhvr>
                                        <p:cTn id="25" dur="1" fill="hold">
                                          <p:stCondLst>
                                            <p:cond delay="1999"/>
                                          </p:stCondLst>
                                        </p:cTn>
                                        <p:tgtEl>
                                          <p:spTgt spid="21197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0742" y="160521"/>
            <a:ext cx="8824572" cy="623250"/>
            <a:chOff x="1042" y="189"/>
            <a:chExt cx="17310" cy="945"/>
          </a:xfrm>
        </p:grpSpPr>
        <p:grpSp>
          <p:nvGrpSpPr>
            <p:cNvPr id="12" name="组合 11"/>
            <p:cNvGrpSpPr/>
            <p:nvPr/>
          </p:nvGrpSpPr>
          <p:grpSpPr>
            <a:xfrm>
              <a:off x="1042" y="189"/>
              <a:ext cx="17310" cy="945"/>
              <a:chOff x="1042" y="189"/>
              <a:chExt cx="17310" cy="945"/>
            </a:xfrm>
          </p:grpSpPr>
          <p:cxnSp>
            <p:nvCxnSpPr>
              <p:cNvPr id="14" name="直接连接符 13"/>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16" name="文本框 15"/>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13"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pic>
        <p:nvPicPr>
          <p:cNvPr id="2" name="和平共处五项原则 (1)">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8" name="矩形 7"/>
          <p:cNvSpPr/>
          <p:nvPr/>
        </p:nvSpPr>
        <p:spPr>
          <a:xfrm>
            <a:off x="387526" y="1027163"/>
            <a:ext cx="5109091" cy="584775"/>
          </a:xfrm>
          <a:prstGeom prst="rect">
            <a:avLst/>
          </a:prstGeom>
        </p:spPr>
        <p:txBody>
          <a:bodyPr wrap="none">
            <a:spAutoFit/>
          </a:bodyPr>
          <a:lstStyle/>
          <a:p>
            <a:r>
              <a:rPr lang="zh-CN" altLang="en-US" sz="3200" b="1" dirty="0">
                <a:solidFill>
                  <a:srgbClr val="C00000"/>
                </a:solidFill>
                <a:latin typeface="+mn-ea"/>
              </a:rPr>
              <a:t>加强与亚非国家的团结合作</a:t>
            </a:r>
            <a:endParaRPr lang="zh-CN" altLang="en-US" sz="3200" dirty="0">
              <a:solidFill>
                <a:srgbClr val="C00000"/>
              </a:solidFill>
            </a:endParaRPr>
          </a:p>
        </p:txBody>
      </p:sp>
      <p:pic>
        <p:nvPicPr>
          <p:cNvPr id="9" name="Picture 3" descr="万隆会议-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500" y="1871011"/>
            <a:ext cx="4528823" cy="33585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83032" y="2118894"/>
            <a:ext cx="2910185" cy="1176576"/>
            <a:chOff x="783032" y="2118894"/>
            <a:chExt cx="2910185" cy="1176576"/>
          </a:xfrm>
        </p:grpSpPr>
        <p:sp>
          <p:nvSpPr>
            <p:cNvPr id="10" name="Rectangle 2"/>
            <p:cNvSpPr txBox="1">
              <a:spLocks noChangeArrowheads="1"/>
            </p:cNvSpPr>
            <p:nvPr/>
          </p:nvSpPr>
          <p:spPr>
            <a:xfrm>
              <a:off x="783032" y="2118894"/>
              <a:ext cx="2746517" cy="8895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4400" b="1" dirty="0">
                  <a:solidFill>
                    <a:srgbClr val="C00000"/>
                  </a:solidFill>
                  <a:latin typeface="+mn-ea"/>
                  <a:ea typeface="+mn-ea"/>
                </a:rPr>
                <a:t>万隆会议</a:t>
              </a:r>
              <a:endParaRPr lang="zh-CN" altLang="en-US" sz="4400" b="1" dirty="0">
                <a:solidFill>
                  <a:srgbClr val="C00000"/>
                </a:solidFill>
                <a:latin typeface="+mn-ea"/>
                <a:ea typeface="+mn-ea"/>
              </a:endParaRPr>
            </a:p>
          </p:txBody>
        </p:sp>
        <p:sp>
          <p:nvSpPr>
            <p:cNvPr id="11" name="Text Box 4"/>
            <p:cNvSpPr txBox="1">
              <a:spLocks noChangeArrowheads="1"/>
            </p:cNvSpPr>
            <p:nvPr/>
          </p:nvSpPr>
          <p:spPr bwMode="auto">
            <a:xfrm>
              <a:off x="797617" y="2772250"/>
              <a:ext cx="289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800" b="1" dirty="0">
                  <a:latin typeface="+mn-ea"/>
                </a:rPr>
                <a:t>(</a:t>
              </a:r>
              <a:r>
                <a:rPr lang="zh-CN" altLang="en-US" sz="2800" b="1" dirty="0">
                  <a:latin typeface="+mn-ea"/>
                </a:rPr>
                <a:t>又称亚非会议</a:t>
              </a:r>
              <a:r>
                <a:rPr lang="en-US" altLang="zh-CN" sz="2800" b="1" dirty="0">
                  <a:latin typeface="+mn-ea"/>
                </a:rPr>
                <a:t>)</a:t>
              </a:r>
              <a:endParaRPr lang="en-US" altLang="zh-CN" sz="2800" b="1" dirty="0">
                <a:latin typeface="+mn-ea"/>
              </a:endParaRPr>
            </a:p>
          </p:txBody>
        </p:sp>
      </p:grpSp>
      <p:sp>
        <p:nvSpPr>
          <p:cNvPr id="12" name="WordArt 5"/>
          <p:cNvSpPr>
            <a:spLocks noChangeArrowheads="1" noChangeShapeType="1" noTextEdit="1"/>
          </p:cNvSpPr>
          <p:nvPr/>
        </p:nvSpPr>
        <p:spPr bwMode="auto">
          <a:xfrm>
            <a:off x="886361" y="3846286"/>
            <a:ext cx="2197099" cy="470670"/>
          </a:xfrm>
          <a:prstGeom prst="rect">
            <a:avLst/>
          </a:prstGeom>
        </p:spPr>
        <p:txBody>
          <a:bodyPr wrap="none" fromWordArt="1">
            <a:prstTxWarp prst="textPlain">
              <a:avLst>
                <a:gd name="adj" fmla="val 50000"/>
              </a:avLst>
            </a:prstTxWarp>
          </a:bodyPr>
          <a:lstStyle/>
          <a:p>
            <a:pPr algn="ctr"/>
            <a:r>
              <a:rPr lang="zh-CN" altLang="en-US" sz="4000" kern="10" dirty="0">
                <a:solidFill>
                  <a:srgbClr val="C00000"/>
                </a:solidFill>
                <a:latin typeface="华文行楷"/>
                <a:ea typeface="华文行楷"/>
              </a:rPr>
              <a:t>自主学习：</a:t>
            </a:r>
            <a:endParaRPr lang="zh-CN" altLang="en-US" sz="4000" kern="10" dirty="0">
              <a:solidFill>
                <a:srgbClr val="C00000"/>
              </a:solidFill>
              <a:latin typeface="华文行楷"/>
              <a:ea typeface="华文行楷"/>
            </a:endParaRPr>
          </a:p>
        </p:txBody>
      </p:sp>
      <p:sp>
        <p:nvSpPr>
          <p:cNvPr id="13" name="Rectangle 6"/>
          <p:cNvSpPr>
            <a:spLocks noChangeArrowheads="1"/>
          </p:cNvSpPr>
          <p:nvPr/>
        </p:nvSpPr>
        <p:spPr bwMode="auto">
          <a:xfrm>
            <a:off x="660400" y="4533490"/>
            <a:ext cx="57627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200025">
              <a:spcBef>
                <a:spcPct val="0"/>
              </a:spcBef>
              <a:tabLst>
                <a:tab pos="266700" algn="l"/>
              </a:tabLst>
            </a:pPr>
            <a:r>
              <a:rPr lang="en-US" altLang="zh-CN" sz="2800" b="1" dirty="0">
                <a:latin typeface="Arial Black" panose="020B0A04020102020204" pitchFamily="34" charset="0"/>
                <a:ea typeface="宋体" panose="02010600030101010101" pitchFamily="2" charset="-122"/>
              </a:rPr>
              <a:t>1</a:t>
            </a:r>
            <a:r>
              <a:rPr lang="zh-CN" altLang="en-US" sz="2800" b="1" dirty="0">
                <a:latin typeface="Arial Black" panose="020B0A04020102020204" pitchFamily="34" charset="0"/>
                <a:ea typeface="宋体" panose="02010600030101010101" pitchFamily="2" charset="-122"/>
              </a:rPr>
              <a:t>、</a:t>
            </a:r>
            <a:r>
              <a:rPr lang="zh-CN" altLang="en-US" sz="2800" b="1" dirty="0">
                <a:ln w="3175">
                  <a:solidFill>
                    <a:schemeClr val="bg1"/>
                  </a:solidFill>
                </a:ln>
                <a:latin typeface="华文琥珀" panose="02010800040101010101" pitchFamily="2" charset="-122"/>
                <a:ea typeface="华文琥珀" panose="02010800040101010101" pitchFamily="2" charset="-122"/>
              </a:rPr>
              <a:t>万隆会议是在哪一年召开的？</a:t>
            </a:r>
            <a:endParaRPr lang="zh-CN" altLang="en-US" sz="2800" b="1" dirty="0">
              <a:ln w="3175">
                <a:solidFill>
                  <a:schemeClr val="bg1"/>
                </a:solidFill>
              </a:ln>
              <a:latin typeface="华文琥珀" panose="02010800040101010101" pitchFamily="2" charset="-122"/>
              <a:ea typeface="华文琥珀" panose="02010800040101010101" pitchFamily="2" charset="-122"/>
            </a:endParaRPr>
          </a:p>
          <a:p>
            <a:pPr indent="200025">
              <a:spcBef>
                <a:spcPct val="0"/>
              </a:spcBef>
              <a:tabLst>
                <a:tab pos="266700" algn="l"/>
              </a:tabLst>
            </a:pPr>
            <a:r>
              <a:rPr lang="en-US" altLang="zh-CN" sz="2800" dirty="0">
                <a:latin typeface="华文琥珀" panose="02010800040101010101" pitchFamily="2" charset="-122"/>
                <a:ea typeface="华文琥珀" panose="02010800040101010101" pitchFamily="2" charset="-122"/>
              </a:rPr>
              <a:t>2</a:t>
            </a:r>
            <a:r>
              <a:rPr lang="zh-CN" altLang="en-US" sz="2800" dirty="0">
                <a:latin typeface="华文琥珀" panose="02010800040101010101" pitchFamily="2" charset="-122"/>
                <a:ea typeface="华文琥珀" panose="02010800040101010101" pitchFamily="2" charset="-122"/>
              </a:rPr>
              <a:t>、地点在哪里？</a:t>
            </a:r>
            <a:endParaRPr lang="zh-CN" altLang="en-US" sz="2800" dirty="0">
              <a:latin typeface="华文琥珀" panose="02010800040101010101" pitchFamily="2" charset="-122"/>
              <a:ea typeface="华文琥珀" panose="02010800040101010101" pitchFamily="2" charset="-122"/>
            </a:endParaRPr>
          </a:p>
          <a:p>
            <a:pPr indent="200025">
              <a:spcBef>
                <a:spcPct val="0"/>
              </a:spcBef>
              <a:tabLst>
                <a:tab pos="266700" algn="l"/>
              </a:tabLst>
            </a:pPr>
            <a:r>
              <a:rPr lang="en-US" altLang="zh-CN" sz="2800" dirty="0">
                <a:latin typeface="华文琥珀" panose="02010800040101010101" pitchFamily="2" charset="-122"/>
                <a:ea typeface="华文琥珀" panose="02010800040101010101" pitchFamily="2" charset="-122"/>
              </a:rPr>
              <a:t>3</a:t>
            </a:r>
            <a:r>
              <a:rPr lang="zh-CN" altLang="en-US" sz="2800" dirty="0">
                <a:latin typeface="华文琥珀" panose="02010800040101010101" pitchFamily="2" charset="-122"/>
                <a:ea typeface="华文琥珀" panose="02010800040101010101" pitchFamily="2" charset="-122"/>
              </a:rPr>
              <a:t>、中国派出了谁带领代表团参加？</a:t>
            </a:r>
            <a:endParaRPr lang="zh-CN" altLang="en-US" sz="2800" dirty="0">
              <a:latin typeface="华文琥珀" panose="02010800040101010101" pitchFamily="2" charset="-122"/>
              <a:ea typeface="华文琥珀" panose="02010800040101010101" pitchFamily="2" charset="-122"/>
            </a:endParaRPr>
          </a:p>
          <a:p>
            <a:pPr indent="200025">
              <a:spcBef>
                <a:spcPct val="0"/>
              </a:spcBef>
              <a:tabLst>
                <a:tab pos="266700" algn="l"/>
              </a:tabLst>
            </a:pPr>
            <a:r>
              <a:rPr lang="en-US" altLang="zh-CN" sz="2800" dirty="0">
                <a:latin typeface="华文琥珀" panose="02010800040101010101" pitchFamily="2" charset="-122"/>
                <a:ea typeface="华文琥珀" panose="02010800040101010101" pitchFamily="2" charset="-122"/>
              </a:rPr>
              <a:t>4</a:t>
            </a:r>
            <a:r>
              <a:rPr lang="zh-CN" altLang="en-US" sz="2800" dirty="0">
                <a:latin typeface="华文琥珀" panose="02010800040101010101" pitchFamily="2" charset="-122"/>
                <a:ea typeface="华文琥珀" panose="02010800040101010101" pitchFamily="2" charset="-122"/>
              </a:rPr>
              <a:t>、有哪些国家参加了会议？</a:t>
            </a:r>
            <a:endParaRPr lang="zh-CN" altLang="en-US" sz="2800" dirty="0">
              <a:latin typeface="华文琥珀" panose="02010800040101010101" pitchFamily="2" charset="-122"/>
              <a:ea typeface="华文琥珀" panose="02010800040101010101" pitchFamily="2" charset="-122"/>
            </a:endParaRPr>
          </a:p>
        </p:txBody>
      </p:sp>
      <p:sp>
        <p:nvSpPr>
          <p:cNvPr id="14" name="Rectangle 8"/>
          <p:cNvSpPr>
            <a:spLocks noChangeArrowheads="1"/>
          </p:cNvSpPr>
          <p:nvPr/>
        </p:nvSpPr>
        <p:spPr bwMode="auto">
          <a:xfrm>
            <a:off x="6316975" y="4578121"/>
            <a:ext cx="870751" cy="396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nchor="ctr">
            <a:spAutoFit/>
          </a:bodyPr>
          <a:lstStyle/>
          <a:p>
            <a:pPr>
              <a:spcBef>
                <a:spcPct val="0"/>
              </a:spcBef>
            </a:pPr>
            <a:r>
              <a:rPr lang="en-US" altLang="zh-CN" sz="2400" b="1" dirty="0">
                <a:solidFill>
                  <a:schemeClr val="bg1"/>
                </a:solidFill>
                <a:latin typeface="+mn-ea"/>
              </a:rPr>
              <a:t>1955</a:t>
            </a:r>
            <a:endParaRPr lang="en-US" altLang="zh-CN" sz="2400" b="1" dirty="0">
              <a:solidFill>
                <a:schemeClr val="bg1"/>
              </a:solidFill>
              <a:latin typeface="+mn-ea"/>
            </a:endParaRPr>
          </a:p>
        </p:txBody>
      </p:sp>
      <p:sp>
        <p:nvSpPr>
          <p:cNvPr id="15" name="Rectangle 9"/>
          <p:cNvSpPr>
            <a:spLocks noChangeArrowheads="1"/>
          </p:cNvSpPr>
          <p:nvPr/>
        </p:nvSpPr>
        <p:spPr bwMode="auto">
          <a:xfrm>
            <a:off x="5974666" y="5027679"/>
            <a:ext cx="265970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nchor="ctr">
            <a:spAutoFit/>
          </a:bodyPr>
          <a:lstStyle/>
          <a:p>
            <a:pPr>
              <a:spcBef>
                <a:spcPct val="0"/>
              </a:spcBef>
            </a:pPr>
            <a:r>
              <a:rPr lang="zh-CN" altLang="en-US" sz="2400" b="1" dirty="0">
                <a:solidFill>
                  <a:schemeClr val="bg1"/>
                </a:solidFill>
                <a:latin typeface="Arial Black" panose="020B0A04020102020204" pitchFamily="34" charset="0"/>
                <a:ea typeface="宋体" panose="02010600030101010101" pitchFamily="2" charset="-122"/>
              </a:rPr>
              <a:t>印度尼西亚的万隆</a:t>
            </a:r>
            <a:endParaRPr lang="zh-CN" altLang="en-US" sz="2400" b="1" dirty="0">
              <a:solidFill>
                <a:schemeClr val="bg1"/>
              </a:solidFill>
              <a:latin typeface="Arial Black" panose="020B0A04020102020204" pitchFamily="34" charset="0"/>
              <a:ea typeface="宋体" panose="02010600030101010101" pitchFamily="2" charset="-122"/>
            </a:endParaRPr>
          </a:p>
        </p:txBody>
      </p:sp>
      <p:sp>
        <p:nvSpPr>
          <p:cNvPr id="16" name="Rectangle 10"/>
          <p:cNvSpPr>
            <a:spLocks noChangeArrowheads="1"/>
          </p:cNvSpPr>
          <p:nvPr/>
        </p:nvSpPr>
        <p:spPr bwMode="auto">
          <a:xfrm>
            <a:off x="6748116" y="5458598"/>
            <a:ext cx="1112805"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nchor="ctr">
            <a:spAutoFit/>
          </a:bodyPr>
          <a:lstStyle/>
          <a:p>
            <a:pPr>
              <a:spcBef>
                <a:spcPct val="0"/>
              </a:spcBef>
            </a:pPr>
            <a:r>
              <a:rPr lang="zh-CN" altLang="en-US" sz="2400" b="1" dirty="0">
                <a:solidFill>
                  <a:schemeClr val="bg1"/>
                </a:solidFill>
                <a:latin typeface="Arial Black" panose="020B0A04020102020204" pitchFamily="34" charset="0"/>
                <a:ea typeface="宋体" panose="02010600030101010101" pitchFamily="2" charset="-122"/>
              </a:rPr>
              <a:t>周恩来</a:t>
            </a:r>
            <a:endParaRPr lang="zh-CN" altLang="en-US" sz="2400" b="1" dirty="0">
              <a:solidFill>
                <a:schemeClr val="bg1"/>
              </a:solidFill>
              <a:latin typeface="Arial Black" panose="020B0A04020102020204" pitchFamily="34" charset="0"/>
              <a:ea typeface="宋体" panose="02010600030101010101" pitchFamily="2" charset="-122"/>
            </a:endParaRPr>
          </a:p>
        </p:txBody>
      </p:sp>
      <p:sp>
        <p:nvSpPr>
          <p:cNvPr id="17" name="Rectangle 11"/>
          <p:cNvSpPr>
            <a:spLocks noChangeArrowheads="1"/>
          </p:cNvSpPr>
          <p:nvPr/>
        </p:nvSpPr>
        <p:spPr bwMode="auto">
          <a:xfrm>
            <a:off x="5685299" y="5951345"/>
            <a:ext cx="2040943"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nchor="ctr">
            <a:spAutoFit/>
          </a:bodyPr>
          <a:lstStyle/>
          <a:p>
            <a:pPr>
              <a:spcBef>
                <a:spcPct val="0"/>
              </a:spcBef>
            </a:pPr>
            <a:r>
              <a:rPr lang="zh-CN" altLang="en-US" sz="2400" b="1" dirty="0">
                <a:solidFill>
                  <a:schemeClr val="bg1"/>
                </a:solidFill>
                <a:latin typeface="Arial Black" panose="020B0A04020102020204" pitchFamily="34" charset="0"/>
                <a:ea typeface="宋体" panose="02010600030101010101" pitchFamily="2" charset="-122"/>
              </a:rPr>
              <a:t>亚非独立国家</a:t>
            </a:r>
            <a:endParaRPr lang="zh-CN" altLang="en-US" sz="2400" b="1" dirty="0">
              <a:solidFill>
                <a:schemeClr val="bg1"/>
              </a:solidFill>
              <a:latin typeface="Arial Black" panose="020B0A040201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pic>
        <p:nvPicPr>
          <p:cNvPr id="28" name="_【素材】《独立自主的和平外交》万隆会议（人教新版）">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387076" y="924250"/>
            <a:ext cx="8374097" cy="56034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cTn>
                <p:tgtEl>
                  <p:spTgt spid="2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8" name="矩形 7"/>
          <p:cNvSpPr/>
          <p:nvPr/>
        </p:nvSpPr>
        <p:spPr>
          <a:xfrm>
            <a:off x="706222" y="1037800"/>
            <a:ext cx="7844393" cy="1261884"/>
          </a:xfrm>
          <a:prstGeom prst="rect">
            <a:avLst/>
          </a:prstGeom>
          <a:ln>
            <a:solidFill>
              <a:schemeClr val="bg1"/>
            </a:solidFill>
          </a:ln>
        </p:spPr>
        <p:txBody>
          <a:bodyPr wrap="square">
            <a:spAutoFit/>
          </a:bodyPr>
          <a:lstStyle/>
          <a:p>
            <a:r>
              <a:rPr lang="zh-CN" altLang="en-US" sz="2800" dirty="0" smtClean="0">
                <a:solidFill>
                  <a:schemeClr val="bg1"/>
                </a:solidFill>
                <a:latin typeface="楷体" panose="02010609060101010101" pitchFamily="49" charset="-122"/>
                <a:ea typeface="楷体" panose="02010609060101010101" pitchFamily="49" charset="-122"/>
              </a:rPr>
              <a:t>“</a:t>
            </a:r>
            <a:r>
              <a:rPr lang="zh-CN" altLang="en-US" sz="2400" dirty="0" smtClean="0">
                <a:latin typeface="华文新魏" panose="02010800040101010101" pitchFamily="2" charset="-122"/>
                <a:ea typeface="华文新魏" panose="02010800040101010101" pitchFamily="2" charset="-122"/>
              </a:rPr>
              <a:t>中国代表团是来求团结而不是吵架的”“是来求同而不是立异的”，“我们的会议应该求同存异”。 </a:t>
            </a:r>
            <a:endParaRPr lang="en-US" altLang="zh-CN" sz="2400" dirty="0" smtClean="0">
              <a:latin typeface="华文新魏" panose="02010800040101010101" pitchFamily="2" charset="-122"/>
              <a:ea typeface="华文新魏" panose="02010800040101010101" pitchFamily="2" charset="-122"/>
            </a:endParaRPr>
          </a:p>
          <a:p>
            <a:r>
              <a:rPr lang="en-US" altLang="zh-CN" sz="2400" dirty="0">
                <a:latin typeface="华文新魏" panose="02010800040101010101" pitchFamily="2" charset="-122"/>
                <a:ea typeface="华文新魏" panose="02010800040101010101" pitchFamily="2" charset="-122"/>
              </a:rPr>
              <a:t> </a:t>
            </a:r>
            <a:r>
              <a:rPr lang="en-US" altLang="zh-CN" sz="2400" dirty="0" smtClean="0">
                <a:latin typeface="华文新魏" panose="02010800040101010101" pitchFamily="2" charset="-122"/>
                <a:ea typeface="华文新魏" panose="02010800040101010101" pitchFamily="2" charset="-122"/>
              </a:rPr>
              <a:t>                                                                                ——</a:t>
            </a:r>
            <a:r>
              <a:rPr lang="zh-CN" altLang="en-US" sz="2400" dirty="0" smtClean="0">
                <a:latin typeface="华文新魏" panose="02010800040101010101" pitchFamily="2" charset="-122"/>
                <a:ea typeface="华文新魏" panose="02010800040101010101" pitchFamily="2" charset="-122"/>
              </a:rPr>
              <a:t>周恩来</a:t>
            </a:r>
            <a:endParaRPr lang="zh-CN" altLang="en-US" sz="2400" dirty="0">
              <a:latin typeface="华文新魏" panose="02010800040101010101" pitchFamily="2" charset="-122"/>
              <a:ea typeface="华文新魏" panose="02010800040101010101" pitchFamily="2" charset="-122"/>
            </a:endParaRPr>
          </a:p>
        </p:txBody>
      </p:sp>
      <p:sp>
        <p:nvSpPr>
          <p:cNvPr id="9" name="TextBox 1"/>
          <p:cNvSpPr txBox="1"/>
          <p:nvPr/>
        </p:nvSpPr>
        <p:spPr>
          <a:xfrm>
            <a:off x="893072" y="2280166"/>
            <a:ext cx="8109612" cy="430887"/>
          </a:xfrm>
          <a:prstGeom prst="rect">
            <a:avLst/>
          </a:prstGeom>
          <a:noFill/>
        </p:spPr>
        <p:txBody>
          <a:bodyPr wrap="square" rtlCol="0">
            <a:spAutoFit/>
          </a:bodyPr>
          <a:lstStyle/>
          <a:p>
            <a:r>
              <a:rPr lang="zh-CN" altLang="en-US" sz="2200" b="1" dirty="0" smtClean="0"/>
              <a:t>探究：“求同存异”的</a:t>
            </a:r>
            <a:r>
              <a:rPr lang="zh-CN" altLang="en-US" sz="2200" b="1" dirty="0" smtClean="0">
                <a:solidFill>
                  <a:srgbClr val="C00000"/>
                </a:solidFill>
              </a:rPr>
              <a:t>同</a:t>
            </a:r>
            <a:r>
              <a:rPr lang="zh-CN" altLang="en-US" sz="2200" b="1" dirty="0" smtClean="0"/>
              <a:t>指的是什么？</a:t>
            </a:r>
            <a:r>
              <a:rPr lang="zh-CN" altLang="en-US" sz="2200" b="1" dirty="0" smtClean="0">
                <a:solidFill>
                  <a:srgbClr val="0070C0"/>
                </a:solidFill>
              </a:rPr>
              <a:t>异</a:t>
            </a:r>
            <a:r>
              <a:rPr lang="zh-CN" altLang="en-US" sz="2200" b="1" dirty="0" smtClean="0"/>
              <a:t>又是指什么呢？</a:t>
            </a:r>
            <a:endParaRPr lang="zh-CN" altLang="en-US" sz="2200" b="1" dirty="0"/>
          </a:p>
        </p:txBody>
      </p:sp>
      <p:sp>
        <p:nvSpPr>
          <p:cNvPr id="10" name="Text Box 2"/>
          <p:cNvSpPr txBox="1">
            <a:spLocks noChangeArrowheads="1"/>
          </p:cNvSpPr>
          <p:nvPr/>
        </p:nvSpPr>
        <p:spPr bwMode="auto">
          <a:xfrm>
            <a:off x="979653" y="2946367"/>
            <a:ext cx="784068" cy="769441"/>
          </a:xfrm>
          <a:prstGeom prst="rect">
            <a:avLst/>
          </a:prstGeom>
          <a:solidFill>
            <a:srgbClr val="C00000"/>
          </a:solidFill>
          <a:ln w="9525">
            <a:solidFill>
              <a:schemeClr val="bg1"/>
            </a:solidFill>
            <a:miter lim="800000"/>
          </a:ln>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sz="4400" b="1" dirty="0">
                <a:solidFill>
                  <a:srgbClr val="FFFFFF"/>
                </a:solidFill>
                <a:latin typeface="Arial" panose="020B0604020202020204" pitchFamily="34" charset="0"/>
              </a:rPr>
              <a:t>同</a:t>
            </a:r>
            <a:endParaRPr lang="zh-CN" altLang="en-US" sz="4400" b="1" dirty="0">
              <a:solidFill>
                <a:srgbClr val="FFFFFF"/>
              </a:solidFill>
              <a:latin typeface="Arial" panose="020B0604020202020204" pitchFamily="34" charset="0"/>
            </a:endParaRPr>
          </a:p>
        </p:txBody>
      </p:sp>
      <p:sp>
        <p:nvSpPr>
          <p:cNvPr id="11" name="Text Box 3"/>
          <p:cNvSpPr txBox="1">
            <a:spLocks noChangeArrowheads="1"/>
          </p:cNvSpPr>
          <p:nvPr/>
        </p:nvSpPr>
        <p:spPr bwMode="auto">
          <a:xfrm>
            <a:off x="1908175" y="2892443"/>
            <a:ext cx="6351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b="1" dirty="0">
                <a:solidFill>
                  <a:srgbClr val="C00000"/>
                </a:solidFill>
                <a:latin typeface="Arial" panose="020B0604020202020204" pitchFamily="34" charset="0"/>
              </a:rPr>
              <a:t>遭遇相同</a:t>
            </a:r>
            <a:r>
              <a:rPr lang="zh-CN" altLang="en-US" b="1" dirty="0" smtClean="0">
                <a:solidFill>
                  <a:srgbClr val="C00000"/>
                </a:solidFill>
                <a:latin typeface="Arial" panose="020B0604020202020204" pitchFamily="34" charset="0"/>
              </a:rPr>
              <a:t>：</a:t>
            </a:r>
            <a:r>
              <a:rPr lang="zh-CN" altLang="en-US" b="1" dirty="0" smtClean="0">
                <a:latin typeface="Arial" panose="020B0604020202020204" pitchFamily="34" charset="0"/>
              </a:rPr>
              <a:t>曾经</a:t>
            </a:r>
            <a:r>
              <a:rPr lang="zh-CN" altLang="en-US" b="1" dirty="0">
                <a:latin typeface="Arial" panose="020B0604020202020204" pitchFamily="34" charset="0"/>
              </a:rPr>
              <a:t>受到帝国主义的侵略</a:t>
            </a:r>
            <a:r>
              <a:rPr lang="en-US" altLang="zh-CN" b="1" dirty="0">
                <a:latin typeface="Arial" panose="020B0604020202020204" pitchFamily="34" charset="0"/>
              </a:rPr>
              <a:t>;</a:t>
            </a:r>
            <a:endParaRPr lang="en-US" altLang="zh-CN" b="1" dirty="0">
              <a:latin typeface="Arial" panose="020B0604020202020204" pitchFamily="34" charset="0"/>
            </a:endParaRPr>
          </a:p>
        </p:txBody>
      </p:sp>
      <p:sp>
        <p:nvSpPr>
          <p:cNvPr id="12" name="Text Box 4"/>
          <p:cNvSpPr txBox="1">
            <a:spLocks noChangeArrowheads="1"/>
          </p:cNvSpPr>
          <p:nvPr/>
        </p:nvSpPr>
        <p:spPr bwMode="auto">
          <a:xfrm>
            <a:off x="1908175" y="3312727"/>
            <a:ext cx="795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b="1" dirty="0">
                <a:solidFill>
                  <a:srgbClr val="C00000"/>
                </a:solidFill>
                <a:latin typeface="Arial" panose="020B0604020202020204" pitchFamily="34" charset="0"/>
              </a:rPr>
              <a:t>面临问题相同</a:t>
            </a:r>
            <a:r>
              <a:rPr lang="zh-CN" altLang="en-US" b="1" dirty="0" smtClean="0">
                <a:solidFill>
                  <a:srgbClr val="C00000"/>
                </a:solidFill>
                <a:latin typeface="Arial" panose="020B0604020202020204" pitchFamily="34" charset="0"/>
              </a:rPr>
              <a:t>：</a:t>
            </a:r>
            <a:r>
              <a:rPr lang="zh-CN" altLang="en-US" b="1" dirty="0" smtClean="0">
                <a:latin typeface="Arial" panose="020B0604020202020204" pitchFamily="34" charset="0"/>
              </a:rPr>
              <a:t>如发展</a:t>
            </a:r>
            <a:r>
              <a:rPr lang="zh-CN" altLang="en-US" b="1" dirty="0">
                <a:latin typeface="Arial" panose="020B0604020202020204" pitchFamily="34" charset="0"/>
              </a:rPr>
              <a:t>国家经济，维护民族独立</a:t>
            </a:r>
            <a:r>
              <a:rPr lang="zh-CN" altLang="en-US" b="1" dirty="0" smtClean="0">
                <a:latin typeface="Arial" panose="020B0604020202020204" pitchFamily="34" charset="0"/>
              </a:rPr>
              <a:t>，</a:t>
            </a:r>
            <a:endParaRPr lang="en-US" altLang="zh-CN" b="1" dirty="0" smtClean="0">
              <a:latin typeface="Arial" panose="020B0604020202020204" pitchFamily="34" charset="0"/>
            </a:endParaRPr>
          </a:p>
          <a:p>
            <a:pPr fontAlgn="base">
              <a:spcBef>
                <a:spcPct val="0"/>
              </a:spcBef>
              <a:spcAft>
                <a:spcPct val="0"/>
              </a:spcAft>
              <a:buFont typeface="Arial" panose="020B0604020202020204" pitchFamily="34" charset="0"/>
              <a:buNone/>
            </a:pPr>
            <a:r>
              <a:rPr lang="zh-CN" altLang="en-US" b="1" dirty="0" smtClean="0">
                <a:latin typeface="Arial" panose="020B0604020202020204" pitchFamily="34" charset="0"/>
              </a:rPr>
              <a:t>促进</a:t>
            </a:r>
            <a:r>
              <a:rPr lang="zh-CN" altLang="en-US" b="1" dirty="0">
                <a:latin typeface="Arial" panose="020B0604020202020204" pitchFamily="34" charset="0"/>
              </a:rPr>
              <a:t>世界和平</a:t>
            </a:r>
            <a:r>
              <a:rPr lang="en-US" altLang="zh-CN" b="1" dirty="0">
                <a:latin typeface="Arial" panose="020B0604020202020204" pitchFamily="34" charset="0"/>
              </a:rPr>
              <a:t>.</a:t>
            </a:r>
            <a:endParaRPr lang="en-US" altLang="zh-CN" b="1" dirty="0">
              <a:latin typeface="Arial" panose="020B0604020202020204" pitchFamily="34" charset="0"/>
            </a:endParaRPr>
          </a:p>
        </p:txBody>
      </p:sp>
      <p:sp>
        <p:nvSpPr>
          <p:cNvPr id="13" name="Text Box 5"/>
          <p:cNvSpPr txBox="1">
            <a:spLocks noChangeArrowheads="1"/>
          </p:cNvSpPr>
          <p:nvPr/>
        </p:nvSpPr>
        <p:spPr bwMode="auto">
          <a:xfrm>
            <a:off x="971558" y="4274719"/>
            <a:ext cx="792163" cy="769441"/>
          </a:xfrm>
          <a:prstGeom prst="rect">
            <a:avLst/>
          </a:prstGeom>
          <a:solidFill>
            <a:srgbClr val="0070C0"/>
          </a:solidFill>
          <a:ln w="9525">
            <a:solidFill>
              <a:schemeClr val="bg1"/>
            </a:solidFill>
            <a:miter lim="800000"/>
          </a:ln>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sz="4400" b="1" dirty="0">
                <a:solidFill>
                  <a:srgbClr val="FFFFFF"/>
                </a:solidFill>
                <a:latin typeface="Arial" panose="020B0604020202020204" pitchFamily="34" charset="0"/>
              </a:rPr>
              <a:t>异</a:t>
            </a:r>
            <a:endParaRPr lang="zh-CN" altLang="en-US" sz="4400" b="1" dirty="0">
              <a:solidFill>
                <a:srgbClr val="FFFFFF"/>
              </a:solidFill>
              <a:latin typeface="Arial" panose="020B0604020202020204" pitchFamily="34" charset="0"/>
            </a:endParaRPr>
          </a:p>
        </p:txBody>
      </p:sp>
      <p:sp>
        <p:nvSpPr>
          <p:cNvPr id="14" name="Text Box 6"/>
          <p:cNvSpPr txBox="1">
            <a:spLocks noChangeArrowheads="1"/>
          </p:cNvSpPr>
          <p:nvPr/>
        </p:nvSpPr>
        <p:spPr bwMode="auto">
          <a:xfrm>
            <a:off x="1908175" y="4313945"/>
            <a:ext cx="56877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b="1" dirty="0">
                <a:solidFill>
                  <a:srgbClr val="0070C0"/>
                </a:solidFill>
                <a:latin typeface="+mn-ea"/>
                <a:ea typeface="+mn-ea"/>
                <a:sym typeface="Arial" panose="020B0604020202020204" pitchFamily="34" charset="0"/>
              </a:rPr>
              <a:t>社会发展阶段</a:t>
            </a:r>
            <a:r>
              <a:rPr lang="zh-CN" altLang="en-US" b="1" dirty="0">
                <a:solidFill>
                  <a:srgbClr val="C00000"/>
                </a:solidFill>
                <a:latin typeface="+mn-ea"/>
                <a:ea typeface="+mn-ea"/>
                <a:sym typeface="Arial" panose="020B0604020202020204" pitchFamily="34" charset="0"/>
              </a:rPr>
              <a:t>不同，</a:t>
            </a:r>
            <a:r>
              <a:rPr lang="zh-CN" altLang="en-US" b="1" dirty="0">
                <a:solidFill>
                  <a:srgbClr val="0070C0"/>
                </a:solidFill>
                <a:latin typeface="+mn-ea"/>
                <a:ea typeface="+mn-ea"/>
                <a:sym typeface="Arial" panose="020B0604020202020204" pitchFamily="34" charset="0"/>
              </a:rPr>
              <a:t>经济发展水平</a:t>
            </a:r>
            <a:r>
              <a:rPr lang="zh-CN" altLang="en-US" b="1" dirty="0">
                <a:solidFill>
                  <a:srgbClr val="C00000"/>
                </a:solidFill>
                <a:latin typeface="+mn-ea"/>
                <a:ea typeface="+mn-ea"/>
                <a:sym typeface="Arial" panose="020B0604020202020204" pitchFamily="34" charset="0"/>
              </a:rPr>
              <a:t>不同、   </a:t>
            </a:r>
            <a:endParaRPr lang="en-US" altLang="zh-CN" b="1" dirty="0" smtClean="0">
              <a:solidFill>
                <a:srgbClr val="C00000"/>
              </a:solidFill>
              <a:latin typeface="+mn-ea"/>
              <a:ea typeface="+mn-ea"/>
              <a:sym typeface="Arial" panose="020B0604020202020204" pitchFamily="34" charset="0"/>
            </a:endParaRPr>
          </a:p>
          <a:p>
            <a:pPr fontAlgn="base">
              <a:spcBef>
                <a:spcPct val="0"/>
              </a:spcBef>
              <a:spcAft>
                <a:spcPct val="0"/>
              </a:spcAft>
              <a:buFont typeface="Arial" panose="020B0604020202020204" pitchFamily="34" charset="0"/>
              <a:buNone/>
            </a:pPr>
            <a:r>
              <a:rPr lang="zh-CN" altLang="en-US" b="1" dirty="0" smtClean="0">
                <a:solidFill>
                  <a:srgbClr val="0070C0"/>
                </a:solidFill>
                <a:latin typeface="+mn-ea"/>
                <a:ea typeface="+mn-ea"/>
                <a:sym typeface="Arial" panose="020B0604020202020204" pitchFamily="34" charset="0"/>
              </a:rPr>
              <a:t>政治</a:t>
            </a:r>
            <a:r>
              <a:rPr lang="zh-CN" altLang="en-US" b="1" dirty="0">
                <a:solidFill>
                  <a:srgbClr val="0070C0"/>
                </a:solidFill>
                <a:latin typeface="+mn-ea"/>
                <a:ea typeface="+mn-ea"/>
                <a:sym typeface="Arial" panose="020B0604020202020204" pitchFamily="34" charset="0"/>
              </a:rPr>
              <a:t>体制</a:t>
            </a:r>
            <a:r>
              <a:rPr lang="zh-CN" altLang="en-US" b="1" dirty="0">
                <a:solidFill>
                  <a:srgbClr val="C00000"/>
                </a:solidFill>
                <a:latin typeface="+mn-ea"/>
                <a:ea typeface="+mn-ea"/>
                <a:sym typeface="Arial" panose="020B0604020202020204" pitchFamily="34" charset="0"/>
              </a:rPr>
              <a:t>不同，</a:t>
            </a:r>
            <a:r>
              <a:rPr lang="zh-CN" altLang="en-US" b="1" dirty="0">
                <a:solidFill>
                  <a:srgbClr val="0070C0"/>
                </a:solidFill>
                <a:latin typeface="+mn-ea"/>
                <a:ea typeface="+mn-ea"/>
                <a:sym typeface="Arial" panose="020B0604020202020204" pitchFamily="34" charset="0"/>
              </a:rPr>
              <a:t>意识形态</a:t>
            </a:r>
            <a:r>
              <a:rPr lang="zh-CN" altLang="en-US" b="1" dirty="0">
                <a:solidFill>
                  <a:srgbClr val="C00000"/>
                </a:solidFill>
                <a:latin typeface="+mn-ea"/>
                <a:ea typeface="+mn-ea"/>
                <a:sym typeface="Arial" panose="020B0604020202020204" pitchFamily="34" charset="0"/>
              </a:rPr>
              <a:t>不同。</a:t>
            </a:r>
            <a:endParaRPr lang="zh-CN" altLang="en-US" b="1" dirty="0">
              <a:solidFill>
                <a:srgbClr val="C00000"/>
              </a:solidFill>
              <a:latin typeface="+mn-ea"/>
              <a:ea typeface="+mn-ea"/>
              <a:sym typeface="Arial" panose="020B0604020202020204" pitchFamily="34" charset="0"/>
            </a:endParaRPr>
          </a:p>
        </p:txBody>
      </p:sp>
      <p:sp>
        <p:nvSpPr>
          <p:cNvPr id="17" name="矩形 16"/>
          <p:cNvSpPr/>
          <p:nvPr/>
        </p:nvSpPr>
        <p:spPr>
          <a:xfrm>
            <a:off x="2087488" y="5232383"/>
            <a:ext cx="6561211" cy="830997"/>
          </a:xfrm>
          <a:prstGeom prst="rect">
            <a:avLst/>
          </a:prstGeom>
          <a:noFill/>
          <a:ln w="9525">
            <a:noFill/>
          </a:ln>
        </p:spPr>
        <p:txBody>
          <a:bodyPr wrap="square">
            <a:spAutoFit/>
          </a:bodyPr>
          <a:lstStyle/>
          <a:p>
            <a:pPr>
              <a:defRPr/>
            </a:pPr>
            <a:r>
              <a:rPr lang="zh-CN" altLang="en-US" sz="2400" dirty="0" smtClean="0">
                <a:solidFill>
                  <a:srgbClr val="C00000"/>
                </a:solidFill>
                <a:latin typeface="黑体" panose="02010609060101010101" pitchFamily="49" charset="-122"/>
                <a:ea typeface="黑体" panose="02010609060101010101" pitchFamily="49" charset="-122"/>
                <a:cs typeface="微软雅黑" panose="020B0503020204020204" charset="-122"/>
              </a:rPr>
              <a:t>促进</a:t>
            </a:r>
            <a:r>
              <a:rPr lang="zh-CN" altLang="en-US" sz="2400" dirty="0">
                <a:solidFill>
                  <a:srgbClr val="C00000"/>
                </a:solidFill>
                <a:latin typeface="黑体" panose="02010609060101010101" pitchFamily="49" charset="-122"/>
                <a:ea typeface="黑体" panose="02010609060101010101" pitchFamily="49" charset="-122"/>
                <a:cs typeface="微软雅黑" panose="020B0503020204020204" charset="-122"/>
              </a:rPr>
              <a:t>了会议的圆满成功，加强了同亚非各国的团结合作。</a:t>
            </a:r>
            <a:endParaRPr lang="zh-CN" altLang="en-US" sz="2400" dirty="0">
              <a:solidFill>
                <a:srgbClr val="C00000"/>
              </a:solidFill>
              <a:latin typeface="黑体" panose="02010609060101010101" pitchFamily="49" charset="-122"/>
              <a:ea typeface="黑体" panose="02010609060101010101" pitchFamily="49" charset="-122"/>
              <a:cs typeface="微软雅黑" panose="020B0503020204020204" charset="-122"/>
            </a:endParaRPr>
          </a:p>
        </p:txBody>
      </p:sp>
      <p:sp>
        <p:nvSpPr>
          <p:cNvPr id="24" name="Text Box 5"/>
          <p:cNvSpPr txBox="1">
            <a:spLocks noChangeArrowheads="1"/>
          </p:cNvSpPr>
          <p:nvPr/>
        </p:nvSpPr>
        <p:spPr bwMode="auto">
          <a:xfrm>
            <a:off x="961975" y="5352774"/>
            <a:ext cx="1057499" cy="584775"/>
          </a:xfrm>
          <a:prstGeom prst="rect">
            <a:avLst/>
          </a:prstGeom>
          <a:solidFill>
            <a:srgbClr val="C00000"/>
          </a:solidFill>
          <a:ln w="9525">
            <a:solidFill>
              <a:schemeClr val="bg1"/>
            </a:solidFill>
            <a:miter lim="800000"/>
          </a:ln>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a:defRPr sz="2400">
                <a:solidFill>
                  <a:schemeClr val="tx1"/>
                </a:solidFill>
                <a:latin typeface="Times New Roman" panose="02020603050405020304" pitchFamily="18" charset="0"/>
                <a:ea typeface="宋体" panose="02010600030101010101" pitchFamily="2" charset="-122"/>
              </a:defRPr>
            </a:lvl2pPr>
            <a:lvl3pPr>
              <a:defRPr sz="2400">
                <a:solidFill>
                  <a:schemeClr val="tx1"/>
                </a:solidFill>
                <a:latin typeface="Times New Roman" panose="02020603050405020304" pitchFamily="18" charset="0"/>
                <a:ea typeface="宋体" panose="02010600030101010101" pitchFamily="2" charset="-122"/>
              </a:defRPr>
            </a:lvl3pPr>
            <a:lvl4pPr>
              <a:defRPr sz="2400">
                <a:solidFill>
                  <a:schemeClr val="tx1"/>
                </a:solidFill>
                <a:latin typeface="Times New Roman" panose="02020603050405020304" pitchFamily="18" charset="0"/>
                <a:ea typeface="宋体" panose="02010600030101010101" pitchFamily="2" charset="-122"/>
              </a:defRPr>
            </a:lvl4pPr>
            <a:lvl5pPr>
              <a:defRPr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fontAlgn="base">
              <a:spcBef>
                <a:spcPct val="0"/>
              </a:spcBef>
              <a:spcAft>
                <a:spcPct val="0"/>
              </a:spcAft>
              <a:buFont typeface="Arial" panose="020B0604020202020204" pitchFamily="34" charset="0"/>
              <a:buNone/>
            </a:pPr>
            <a:r>
              <a:rPr lang="zh-CN" altLang="en-US" sz="3200" b="1" dirty="0" smtClean="0">
                <a:solidFill>
                  <a:srgbClr val="FFFFFF"/>
                </a:solidFill>
                <a:latin typeface="Arial" panose="020B0604020202020204" pitchFamily="34" charset="0"/>
              </a:rPr>
              <a:t>作用</a:t>
            </a:r>
            <a:endParaRPr lang="zh-CN" altLang="en-US" sz="3200" b="1" dirty="0">
              <a:solidFill>
                <a:srgbClr val="FFFFFF"/>
              </a:solidFill>
              <a:latin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out)">
                                      <p:cBhvr>
                                        <p:cTn id="7"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voltage.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edg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edg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P spid="12" grpId="0"/>
      <p:bldP spid="13" grpId="0" bldLvl="0" animBg="1"/>
      <p:bldP spid="14" grpId="0"/>
      <p:bldP spid="17" grpId="0"/>
      <p:bldP spid="2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12" name="AutoShape 3"/>
          <p:cNvSpPr>
            <a:spLocks noChangeArrowheads="1"/>
          </p:cNvSpPr>
          <p:nvPr/>
        </p:nvSpPr>
        <p:spPr bwMode="auto">
          <a:xfrm rot="19138085">
            <a:off x="2030581" y="3079139"/>
            <a:ext cx="338006" cy="249364"/>
          </a:xfrm>
          <a:prstGeom prst="rightArrow">
            <a:avLst>
              <a:gd name="adj1" fmla="val 56130"/>
              <a:gd name="adj2" fmla="val 23035"/>
            </a:avLst>
          </a:prstGeom>
          <a:solidFill>
            <a:srgbClr val="002060"/>
          </a:solidFill>
          <a:ln w="25400">
            <a:solidFill>
              <a:schemeClr val="tx1"/>
            </a:solidFill>
            <a:miter lim="800000"/>
          </a:ln>
        </p:spPr>
        <p:txBody>
          <a:bodyPr wrap="none" anchor="ctr"/>
          <a:lstStyle/>
          <a:p>
            <a:endParaRPr lang="zh-CN" altLang="en-US"/>
          </a:p>
        </p:txBody>
      </p:sp>
      <p:grpSp>
        <p:nvGrpSpPr>
          <p:cNvPr id="13" name="Group 4"/>
          <p:cNvGrpSpPr/>
          <p:nvPr/>
        </p:nvGrpSpPr>
        <p:grpSpPr bwMode="auto">
          <a:xfrm>
            <a:off x="2501739" y="2714667"/>
            <a:ext cx="1774529" cy="1051186"/>
            <a:chOff x="0" y="0"/>
            <a:chExt cx="1428" cy="763"/>
          </a:xfrm>
          <a:solidFill>
            <a:srgbClr val="C00000"/>
          </a:solidFill>
        </p:grpSpPr>
        <p:sp>
          <p:nvSpPr>
            <p:cNvPr id="14" name="AutoShape 5"/>
            <p:cNvSpPr>
              <a:spLocks noChangeArrowheads="1"/>
            </p:cNvSpPr>
            <p:nvPr/>
          </p:nvSpPr>
          <p:spPr bwMode="auto">
            <a:xfrm>
              <a:off x="0" y="0"/>
              <a:ext cx="1406" cy="763"/>
            </a:xfrm>
            <a:prstGeom prst="flowChartAlternateProcess">
              <a:avLst/>
            </a:prstGeom>
            <a:grpFill/>
            <a:ln w="9525">
              <a:solidFill>
                <a:schemeClr val="tx1"/>
              </a:solidFill>
              <a:miter lim="800000"/>
            </a:ln>
          </p:spPr>
          <p:txBody>
            <a:bodyPr wrap="none" anchor="ctr"/>
            <a:lstStyle/>
            <a:p>
              <a:endParaRPr lang="zh-CN" altLang="en-US"/>
            </a:p>
          </p:txBody>
        </p:sp>
        <p:sp>
          <p:nvSpPr>
            <p:cNvPr id="15" name="Text Box 6"/>
            <p:cNvSpPr txBox="1">
              <a:spLocks noChangeArrowheads="1"/>
            </p:cNvSpPr>
            <p:nvPr/>
          </p:nvSpPr>
          <p:spPr bwMode="auto">
            <a:xfrm>
              <a:off x="113" y="76"/>
              <a:ext cx="1315" cy="603"/>
            </a:xfrm>
            <a:prstGeom prst="rect">
              <a:avLst/>
            </a:prstGeom>
            <a:noFill/>
            <a:ln w="9525">
              <a:noFill/>
              <a:miter lim="800000"/>
            </a:ln>
            <a:effectLst/>
          </p:spPr>
          <p:txBody>
            <a:bodyPr>
              <a:spAutoFit/>
            </a:bodyPr>
            <a:lstStyle/>
            <a:p>
              <a:pPr>
                <a:spcBef>
                  <a:spcPct val="50000"/>
                </a:spcBef>
                <a:buFontTx/>
                <a:buNone/>
                <a:defRPr/>
              </a:pPr>
              <a:r>
                <a:rPr lang="zh-CN" altLang="en-US" sz="2400" b="1" dirty="0">
                  <a:solidFill>
                    <a:schemeClr val="bg1"/>
                  </a:solidFill>
                  <a:ea typeface="黑体" panose="02010609060101010101" pitchFamily="49" charset="-122"/>
                </a:rPr>
                <a:t>和平共处五项原则</a:t>
              </a:r>
              <a:endParaRPr lang="zh-CN" altLang="en-US" sz="2400" b="1" dirty="0">
                <a:solidFill>
                  <a:schemeClr val="bg1"/>
                </a:solidFill>
                <a:ea typeface="黑体" panose="02010609060101010101" pitchFamily="49" charset="-122"/>
              </a:endParaRPr>
            </a:p>
          </p:txBody>
        </p:sp>
      </p:grpSp>
      <p:grpSp>
        <p:nvGrpSpPr>
          <p:cNvPr id="16" name="Group 7"/>
          <p:cNvGrpSpPr/>
          <p:nvPr/>
        </p:nvGrpSpPr>
        <p:grpSpPr bwMode="auto">
          <a:xfrm>
            <a:off x="2501740" y="4651716"/>
            <a:ext cx="1747191" cy="1051186"/>
            <a:chOff x="0" y="0"/>
            <a:chExt cx="1406" cy="763"/>
          </a:xfrm>
          <a:solidFill>
            <a:srgbClr val="C00000"/>
          </a:solidFill>
        </p:grpSpPr>
        <p:sp>
          <p:nvSpPr>
            <p:cNvPr id="17" name="AutoShape 8"/>
            <p:cNvSpPr>
              <a:spLocks noChangeArrowheads="1"/>
            </p:cNvSpPr>
            <p:nvPr/>
          </p:nvSpPr>
          <p:spPr bwMode="auto">
            <a:xfrm>
              <a:off x="0" y="0"/>
              <a:ext cx="1406" cy="763"/>
            </a:xfrm>
            <a:prstGeom prst="flowChartAlternateProcess">
              <a:avLst/>
            </a:prstGeom>
            <a:grpFill/>
            <a:ln w="9525">
              <a:solidFill>
                <a:schemeClr val="tx1"/>
              </a:solidFill>
              <a:miter lim="800000"/>
            </a:ln>
          </p:spPr>
          <p:txBody>
            <a:bodyPr wrap="none" anchor="ctr"/>
            <a:lstStyle/>
            <a:p>
              <a:endParaRPr lang="zh-CN" altLang="en-US"/>
            </a:p>
          </p:txBody>
        </p:sp>
        <p:sp>
          <p:nvSpPr>
            <p:cNvPr id="24" name="Text Box 9"/>
            <p:cNvSpPr txBox="1">
              <a:spLocks noChangeArrowheads="1"/>
            </p:cNvSpPr>
            <p:nvPr/>
          </p:nvSpPr>
          <p:spPr bwMode="auto">
            <a:xfrm>
              <a:off x="93" y="68"/>
              <a:ext cx="1180" cy="603"/>
            </a:xfrm>
            <a:prstGeom prst="rect">
              <a:avLst/>
            </a:prstGeom>
            <a:grpFill/>
            <a:ln w="9525">
              <a:noFill/>
              <a:miter lim="800000"/>
            </a:ln>
            <a:effectLst/>
          </p:spPr>
          <p:txBody>
            <a:bodyPr>
              <a:spAutoFit/>
            </a:bodyPr>
            <a:lstStyle/>
            <a:p>
              <a:pPr algn="ctr">
                <a:spcBef>
                  <a:spcPct val="50000"/>
                </a:spcBef>
                <a:buFontTx/>
                <a:buNone/>
                <a:defRPr/>
              </a:pPr>
              <a:r>
                <a:rPr lang="zh-CN" altLang="en-US" sz="2400" b="1" dirty="0">
                  <a:solidFill>
                    <a:schemeClr val="bg1"/>
                  </a:solidFill>
                  <a:ea typeface="黑体" panose="02010609060101010101" pitchFamily="49" charset="-122"/>
                </a:rPr>
                <a:t>万隆会议周恩来</a:t>
              </a:r>
              <a:endParaRPr lang="zh-CN" altLang="en-US" sz="2400" b="1" dirty="0">
                <a:solidFill>
                  <a:schemeClr val="bg1"/>
                </a:solidFill>
                <a:ea typeface="黑体" panose="02010609060101010101" pitchFamily="49" charset="-122"/>
              </a:endParaRPr>
            </a:p>
          </p:txBody>
        </p:sp>
      </p:grpSp>
      <p:sp>
        <p:nvSpPr>
          <p:cNvPr id="25" name="AutoShape 10"/>
          <p:cNvSpPr>
            <a:spLocks noChangeArrowheads="1"/>
          </p:cNvSpPr>
          <p:nvPr/>
        </p:nvSpPr>
        <p:spPr bwMode="auto">
          <a:xfrm rot="2506653">
            <a:off x="2046124" y="4938767"/>
            <a:ext cx="338006" cy="249364"/>
          </a:xfrm>
          <a:prstGeom prst="rightArrow">
            <a:avLst>
              <a:gd name="adj1" fmla="val 50000"/>
              <a:gd name="adj2" fmla="val 37548"/>
            </a:avLst>
          </a:prstGeom>
          <a:solidFill>
            <a:srgbClr val="002060"/>
          </a:solidFill>
          <a:ln w="25400">
            <a:solidFill>
              <a:schemeClr val="tx1"/>
            </a:solidFill>
            <a:miter lim="800000"/>
          </a:ln>
        </p:spPr>
        <p:txBody>
          <a:bodyPr wrap="none" anchor="ctr"/>
          <a:lstStyle/>
          <a:p>
            <a:endParaRPr lang="zh-CN" altLang="en-US"/>
          </a:p>
        </p:txBody>
      </p:sp>
      <p:grpSp>
        <p:nvGrpSpPr>
          <p:cNvPr id="26" name="Group 11"/>
          <p:cNvGrpSpPr/>
          <p:nvPr/>
        </p:nvGrpSpPr>
        <p:grpSpPr bwMode="auto">
          <a:xfrm>
            <a:off x="4635094" y="2589296"/>
            <a:ext cx="1747191" cy="1311572"/>
            <a:chOff x="0" y="0"/>
            <a:chExt cx="1406" cy="952"/>
          </a:xfrm>
          <a:solidFill>
            <a:srgbClr val="C00000"/>
          </a:solidFill>
        </p:grpSpPr>
        <p:sp>
          <p:nvSpPr>
            <p:cNvPr id="27" name="AutoShape 12"/>
            <p:cNvSpPr>
              <a:spLocks noChangeArrowheads="1"/>
            </p:cNvSpPr>
            <p:nvPr/>
          </p:nvSpPr>
          <p:spPr bwMode="auto">
            <a:xfrm>
              <a:off x="0" y="0"/>
              <a:ext cx="1406" cy="952"/>
            </a:xfrm>
            <a:prstGeom prst="flowChartAlternateProcess">
              <a:avLst/>
            </a:prstGeom>
            <a:grpFill/>
            <a:ln w="9525">
              <a:solidFill>
                <a:schemeClr val="tx1"/>
              </a:solidFill>
              <a:miter lim="800000"/>
            </a:ln>
          </p:spPr>
          <p:txBody>
            <a:bodyPr wrap="none" anchor="ctr"/>
            <a:lstStyle/>
            <a:p>
              <a:endParaRPr lang="zh-CN" altLang="en-US"/>
            </a:p>
          </p:txBody>
        </p:sp>
        <p:sp>
          <p:nvSpPr>
            <p:cNvPr id="28" name="Text Box 13"/>
            <p:cNvSpPr txBox="1">
              <a:spLocks noChangeArrowheads="1"/>
            </p:cNvSpPr>
            <p:nvPr/>
          </p:nvSpPr>
          <p:spPr bwMode="auto">
            <a:xfrm>
              <a:off x="112" y="91"/>
              <a:ext cx="1269" cy="737"/>
            </a:xfrm>
            <a:prstGeom prst="rect">
              <a:avLst/>
            </a:prstGeom>
            <a:grpFill/>
            <a:ln w="9525">
              <a:noFill/>
              <a:miter lim="800000"/>
            </a:ln>
            <a:effectLst/>
          </p:spPr>
          <p:txBody>
            <a:bodyPr>
              <a:spAutoFit/>
            </a:bodyPr>
            <a:lstStyle/>
            <a:p>
              <a:pPr>
                <a:spcBef>
                  <a:spcPct val="50000"/>
                </a:spcBef>
                <a:buFontTx/>
                <a:buNone/>
                <a:defRPr/>
              </a:pPr>
              <a:r>
                <a:rPr lang="zh-CN" altLang="en-US" sz="2000" b="1" dirty="0">
                  <a:solidFill>
                    <a:schemeClr val="bg1"/>
                  </a:solidFill>
                  <a:ea typeface="黑体" panose="02010609060101010101" pitchFamily="49" charset="-122"/>
                </a:rPr>
                <a:t>成为处理国与国之间的基本准则</a:t>
              </a:r>
              <a:endParaRPr lang="zh-CN" altLang="en-US" sz="2000" b="1" dirty="0">
                <a:solidFill>
                  <a:schemeClr val="bg1"/>
                </a:solidFill>
                <a:ea typeface="黑体" panose="02010609060101010101" pitchFamily="49" charset="-122"/>
              </a:endParaRPr>
            </a:p>
          </p:txBody>
        </p:sp>
      </p:grpSp>
      <p:sp>
        <p:nvSpPr>
          <p:cNvPr id="29" name="AutoShape 14"/>
          <p:cNvSpPr>
            <a:spLocks noChangeArrowheads="1"/>
          </p:cNvSpPr>
          <p:nvPr/>
        </p:nvSpPr>
        <p:spPr bwMode="auto">
          <a:xfrm>
            <a:off x="4270359" y="3089402"/>
            <a:ext cx="338006" cy="249364"/>
          </a:xfrm>
          <a:prstGeom prst="rightArrow">
            <a:avLst>
              <a:gd name="adj1" fmla="val 50000"/>
              <a:gd name="adj2" fmla="val 37548"/>
            </a:avLst>
          </a:prstGeom>
          <a:solidFill>
            <a:srgbClr val="002060"/>
          </a:solidFill>
          <a:ln w="25400">
            <a:solidFill>
              <a:schemeClr val="tx1"/>
            </a:solidFill>
            <a:miter lim="800000"/>
          </a:ln>
        </p:spPr>
        <p:txBody>
          <a:bodyPr wrap="none" anchor="ctr"/>
          <a:lstStyle/>
          <a:p>
            <a:endParaRPr lang="zh-CN" altLang="en-US"/>
          </a:p>
        </p:txBody>
      </p:sp>
      <p:grpSp>
        <p:nvGrpSpPr>
          <p:cNvPr id="30" name="Group 15"/>
          <p:cNvGrpSpPr/>
          <p:nvPr/>
        </p:nvGrpSpPr>
        <p:grpSpPr bwMode="auto">
          <a:xfrm>
            <a:off x="4738321" y="4464348"/>
            <a:ext cx="1747191" cy="1311572"/>
            <a:chOff x="0" y="0"/>
            <a:chExt cx="1406" cy="952"/>
          </a:xfrm>
          <a:solidFill>
            <a:srgbClr val="C00000"/>
          </a:solidFill>
        </p:grpSpPr>
        <p:sp>
          <p:nvSpPr>
            <p:cNvPr id="31" name="AutoShape 16"/>
            <p:cNvSpPr>
              <a:spLocks noChangeArrowheads="1"/>
            </p:cNvSpPr>
            <p:nvPr/>
          </p:nvSpPr>
          <p:spPr bwMode="auto">
            <a:xfrm>
              <a:off x="0" y="0"/>
              <a:ext cx="1406" cy="952"/>
            </a:xfrm>
            <a:prstGeom prst="flowChartAlternateProcess">
              <a:avLst/>
            </a:prstGeom>
            <a:grpFill/>
            <a:ln w="9525">
              <a:solidFill>
                <a:schemeClr val="tx1"/>
              </a:solidFill>
              <a:miter lim="800000"/>
            </a:ln>
          </p:spPr>
          <p:txBody>
            <a:bodyPr wrap="none" anchor="ctr"/>
            <a:lstStyle/>
            <a:p>
              <a:endParaRPr lang="zh-CN" altLang="en-US"/>
            </a:p>
          </p:txBody>
        </p:sp>
        <p:sp>
          <p:nvSpPr>
            <p:cNvPr id="32" name="Text Box 17"/>
            <p:cNvSpPr txBox="1">
              <a:spLocks noChangeArrowheads="1"/>
            </p:cNvSpPr>
            <p:nvPr/>
          </p:nvSpPr>
          <p:spPr bwMode="auto">
            <a:xfrm>
              <a:off x="0" y="135"/>
              <a:ext cx="1405" cy="603"/>
            </a:xfrm>
            <a:prstGeom prst="rect">
              <a:avLst/>
            </a:prstGeom>
            <a:grpFill/>
            <a:ln w="9525">
              <a:noFill/>
              <a:miter lim="800000"/>
            </a:ln>
            <a:effectLst/>
          </p:spPr>
          <p:txBody>
            <a:bodyPr>
              <a:spAutoFit/>
            </a:bodyPr>
            <a:lstStyle/>
            <a:p>
              <a:pPr>
                <a:spcBef>
                  <a:spcPct val="50000"/>
                </a:spcBef>
                <a:buFontTx/>
                <a:buNone/>
                <a:defRPr/>
              </a:pPr>
              <a:r>
                <a:rPr lang="zh-CN" altLang="en-US" sz="2400" b="1" dirty="0">
                  <a:solidFill>
                    <a:schemeClr val="bg1"/>
                  </a:solidFill>
                  <a:ea typeface="黑体" panose="02010609060101010101" pitchFamily="49" charset="-122"/>
                </a:rPr>
                <a:t>开创了我国外交新局面</a:t>
              </a:r>
              <a:endParaRPr lang="zh-CN" altLang="en-US" sz="2400" b="1" dirty="0">
                <a:solidFill>
                  <a:schemeClr val="bg1"/>
                </a:solidFill>
                <a:ea typeface="黑体" panose="02010609060101010101" pitchFamily="49" charset="-122"/>
              </a:endParaRPr>
            </a:p>
          </p:txBody>
        </p:sp>
      </p:grpSp>
      <p:sp>
        <p:nvSpPr>
          <p:cNvPr id="33" name="AutoShape 18"/>
          <p:cNvSpPr>
            <a:spLocks noChangeArrowheads="1"/>
          </p:cNvSpPr>
          <p:nvPr/>
        </p:nvSpPr>
        <p:spPr bwMode="auto">
          <a:xfrm>
            <a:off x="4347662" y="4995452"/>
            <a:ext cx="338006" cy="249364"/>
          </a:xfrm>
          <a:prstGeom prst="rightArrow">
            <a:avLst>
              <a:gd name="adj1" fmla="val 50000"/>
              <a:gd name="adj2" fmla="val 37548"/>
            </a:avLst>
          </a:prstGeom>
          <a:solidFill>
            <a:srgbClr val="002060"/>
          </a:solidFill>
          <a:ln w="25400">
            <a:solidFill>
              <a:schemeClr val="tx1"/>
            </a:solidFill>
            <a:miter lim="800000"/>
          </a:ln>
        </p:spPr>
        <p:txBody>
          <a:bodyPr wrap="none" anchor="ctr"/>
          <a:lstStyle/>
          <a:p>
            <a:endParaRPr lang="zh-CN" altLang="en-US"/>
          </a:p>
        </p:txBody>
      </p:sp>
      <p:grpSp>
        <p:nvGrpSpPr>
          <p:cNvPr id="34" name="Group 19"/>
          <p:cNvGrpSpPr/>
          <p:nvPr/>
        </p:nvGrpSpPr>
        <p:grpSpPr bwMode="auto">
          <a:xfrm>
            <a:off x="6871674" y="3214773"/>
            <a:ext cx="1097275" cy="1687685"/>
            <a:chOff x="0" y="0"/>
            <a:chExt cx="883" cy="1225"/>
          </a:xfrm>
          <a:solidFill>
            <a:srgbClr val="C00000"/>
          </a:solidFill>
        </p:grpSpPr>
        <p:sp>
          <p:nvSpPr>
            <p:cNvPr id="35" name="AutoShape 20"/>
            <p:cNvSpPr>
              <a:spLocks noChangeArrowheads="1"/>
            </p:cNvSpPr>
            <p:nvPr/>
          </p:nvSpPr>
          <p:spPr bwMode="auto">
            <a:xfrm>
              <a:off x="0" y="0"/>
              <a:ext cx="862" cy="1225"/>
            </a:xfrm>
            <a:prstGeom prst="flowChartAlternateProcess">
              <a:avLst/>
            </a:prstGeom>
            <a:grpFill/>
            <a:ln w="9525">
              <a:solidFill>
                <a:schemeClr val="tx1"/>
              </a:solidFill>
              <a:miter lim="800000"/>
            </a:ln>
          </p:spPr>
          <p:txBody>
            <a:bodyPr wrap="none" anchor="ctr"/>
            <a:lstStyle/>
            <a:p>
              <a:endParaRPr lang="zh-CN" altLang="en-US"/>
            </a:p>
          </p:txBody>
        </p:sp>
        <p:sp>
          <p:nvSpPr>
            <p:cNvPr id="36" name="Text Box 21"/>
            <p:cNvSpPr txBox="1">
              <a:spLocks noChangeArrowheads="1"/>
            </p:cNvSpPr>
            <p:nvPr/>
          </p:nvSpPr>
          <p:spPr bwMode="auto">
            <a:xfrm>
              <a:off x="44" y="124"/>
              <a:ext cx="839" cy="961"/>
            </a:xfrm>
            <a:prstGeom prst="rect">
              <a:avLst/>
            </a:prstGeom>
            <a:grpFill/>
            <a:ln w="9525">
              <a:noFill/>
              <a:miter lim="800000"/>
            </a:ln>
            <a:effectLst/>
          </p:spPr>
          <p:txBody>
            <a:bodyPr>
              <a:spAutoFit/>
            </a:bodyPr>
            <a:lstStyle/>
            <a:p>
              <a:pPr>
                <a:spcBef>
                  <a:spcPct val="50000"/>
                </a:spcBef>
                <a:buFontTx/>
                <a:buNone/>
                <a:defRPr/>
              </a:pPr>
              <a:r>
                <a:rPr lang="zh-CN" altLang="en-US" sz="2000" b="1" dirty="0">
                  <a:solidFill>
                    <a:schemeClr val="bg1"/>
                  </a:solidFill>
                  <a:ea typeface="黑体" panose="02010609060101010101" pitchFamily="49" charset="-122"/>
                </a:rPr>
                <a:t>为我国赢得良好的外部环境</a:t>
              </a:r>
              <a:endParaRPr lang="zh-CN" altLang="en-US" sz="2000" b="1" dirty="0">
                <a:solidFill>
                  <a:schemeClr val="bg1"/>
                </a:solidFill>
                <a:ea typeface="黑体" panose="02010609060101010101" pitchFamily="49" charset="-122"/>
              </a:endParaRPr>
            </a:p>
          </p:txBody>
        </p:sp>
      </p:grpSp>
      <p:sp>
        <p:nvSpPr>
          <p:cNvPr id="37" name="AutoShape 22"/>
          <p:cNvSpPr>
            <a:spLocks noChangeArrowheads="1"/>
          </p:cNvSpPr>
          <p:nvPr/>
        </p:nvSpPr>
        <p:spPr bwMode="auto">
          <a:xfrm rot="1987824">
            <a:off x="6453070" y="3223882"/>
            <a:ext cx="360374" cy="249364"/>
          </a:xfrm>
          <a:prstGeom prst="rightArrow">
            <a:avLst>
              <a:gd name="adj1" fmla="val 50000"/>
              <a:gd name="adj2" fmla="val 40033"/>
            </a:avLst>
          </a:prstGeom>
          <a:solidFill>
            <a:srgbClr val="002060"/>
          </a:solidFill>
          <a:ln w="25400">
            <a:solidFill>
              <a:schemeClr val="tx1"/>
            </a:solidFill>
            <a:miter lim="800000"/>
          </a:ln>
        </p:spPr>
        <p:txBody>
          <a:bodyPr wrap="none" anchor="ctr"/>
          <a:lstStyle/>
          <a:p>
            <a:endParaRPr lang="zh-CN" altLang="en-US"/>
          </a:p>
        </p:txBody>
      </p:sp>
      <p:sp>
        <p:nvSpPr>
          <p:cNvPr id="38" name="AutoShape 23"/>
          <p:cNvSpPr>
            <a:spLocks noChangeArrowheads="1"/>
          </p:cNvSpPr>
          <p:nvPr/>
        </p:nvSpPr>
        <p:spPr bwMode="auto">
          <a:xfrm rot="19280343">
            <a:off x="6527574" y="5004345"/>
            <a:ext cx="360374" cy="249364"/>
          </a:xfrm>
          <a:prstGeom prst="rightArrow">
            <a:avLst>
              <a:gd name="adj1" fmla="val 50000"/>
              <a:gd name="adj2" fmla="val 40033"/>
            </a:avLst>
          </a:prstGeom>
          <a:solidFill>
            <a:srgbClr val="002060"/>
          </a:solidFill>
          <a:ln w="25400">
            <a:solidFill>
              <a:schemeClr val="tx1"/>
            </a:solidFill>
            <a:miter lim="800000"/>
          </a:ln>
        </p:spPr>
        <p:txBody>
          <a:bodyPr wrap="none" anchor="ctr"/>
          <a:lstStyle/>
          <a:p>
            <a:endParaRPr lang="zh-CN" altLang="en-US"/>
          </a:p>
        </p:txBody>
      </p:sp>
      <p:sp>
        <p:nvSpPr>
          <p:cNvPr id="39" name="AutoShape 24"/>
          <p:cNvSpPr>
            <a:spLocks noChangeArrowheads="1"/>
          </p:cNvSpPr>
          <p:nvPr/>
        </p:nvSpPr>
        <p:spPr bwMode="auto">
          <a:xfrm>
            <a:off x="1461443" y="2527300"/>
            <a:ext cx="535590" cy="3248620"/>
          </a:xfrm>
          <a:prstGeom prst="roundRect">
            <a:avLst>
              <a:gd name="adj" fmla="val 21116"/>
            </a:avLst>
          </a:prstGeom>
          <a:solidFill>
            <a:srgbClr val="C00000"/>
          </a:solidFill>
          <a:ln>
            <a:solidFill>
              <a:schemeClr val="tx1"/>
            </a:solidFill>
          </a:ln>
        </p:spPr>
        <p:style>
          <a:lnRef idx="0">
            <a:scrgbClr r="0" g="0" b="0"/>
          </a:lnRef>
          <a:fillRef idx="0">
            <a:scrgbClr r="0" g="0" b="0"/>
          </a:fillRef>
          <a:effectRef idx="0">
            <a:scrgbClr r="0" g="0" b="0"/>
          </a:effectRef>
          <a:fontRef idx="minor">
            <a:schemeClr val="lt1"/>
          </a:fontRef>
        </p:style>
        <p:txBody>
          <a:bodyPr wrap="none" anchor="ctr"/>
          <a:lstStyle/>
          <a:p>
            <a:pPr algn="ctr"/>
            <a:endParaRPr lang="zh-CN" altLang="en-US"/>
          </a:p>
        </p:txBody>
      </p:sp>
      <p:sp>
        <p:nvSpPr>
          <p:cNvPr id="40" name="Text Box 25"/>
          <p:cNvSpPr txBox="1">
            <a:spLocks noChangeArrowheads="1"/>
          </p:cNvSpPr>
          <p:nvPr/>
        </p:nvSpPr>
        <p:spPr bwMode="auto">
          <a:xfrm>
            <a:off x="1440013" y="2714667"/>
            <a:ext cx="553998" cy="3040587"/>
          </a:xfrm>
          <a:prstGeom prst="rect">
            <a:avLst/>
          </a:prstGeom>
          <a:noFill/>
          <a:ln w="9525">
            <a:noFill/>
            <a:miter lim="800000"/>
          </a:ln>
          <a:effectLst/>
        </p:spPr>
        <p:txBody>
          <a:bodyPr vert="eaVert">
            <a:spAutoFit/>
          </a:bodyPr>
          <a:lstStyle/>
          <a:p>
            <a:pPr>
              <a:buFontTx/>
              <a:buNone/>
              <a:defRPr/>
            </a:pPr>
            <a:r>
              <a:rPr lang="zh-CN" altLang="en-US" sz="2400" b="1" dirty="0">
                <a:solidFill>
                  <a:schemeClr val="bg1"/>
                </a:solidFill>
                <a:ea typeface="黑体" panose="02010609060101010101" pitchFamily="49" charset="-122"/>
              </a:rPr>
              <a:t>独立自主的和平外交</a:t>
            </a:r>
            <a:endParaRPr lang="zh-CN" altLang="en-US" sz="2400" b="1" dirty="0">
              <a:solidFill>
                <a:schemeClr val="bg1"/>
              </a:solidFill>
              <a:ea typeface="黑体" panose="02010609060101010101" pitchFamily="49" charset="-122"/>
            </a:endParaRPr>
          </a:p>
        </p:txBody>
      </p:sp>
      <p:sp>
        <p:nvSpPr>
          <p:cNvPr id="41" name="Rectangle 26"/>
          <p:cNvSpPr txBox="1">
            <a:spLocks noChangeArrowheads="1"/>
          </p:cNvSpPr>
          <p:nvPr/>
        </p:nvSpPr>
        <p:spPr>
          <a:xfrm>
            <a:off x="878575" y="1191519"/>
            <a:ext cx="1701326" cy="661368"/>
          </a:xfrm>
          <a:prstGeom prst="rect">
            <a:avLst/>
          </a:prstGeom>
          <a:noFill/>
        </p:spPr>
        <p:txBody>
          <a:bodyPr anchor="b"/>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4800" b="1" dirty="0" smtClean="0">
                <a:solidFill>
                  <a:srgbClr val="C00000"/>
                </a:solidFill>
                <a:latin typeface="华文新魏" panose="02010800040101010101" pitchFamily="2" charset="-122"/>
                <a:ea typeface="华文新魏" panose="02010800040101010101" pitchFamily="2" charset="-122"/>
              </a:rPr>
              <a:t>总结</a:t>
            </a:r>
            <a:endParaRPr lang="zh-CN" altLang="en-US" sz="4800" b="1" dirty="0" smtClean="0">
              <a:solidFill>
                <a:srgbClr val="C00000"/>
              </a:solidFill>
              <a:latin typeface="华文新魏" panose="02010800040101010101" pitchFamily="2" charset="-122"/>
              <a:ea typeface="华文新魏" panose="02010800040101010101" pitchFamily="2" charset="-122"/>
            </a:endParaRPr>
          </a:p>
        </p:txBody>
      </p:sp>
      <p:sp>
        <p:nvSpPr>
          <p:cNvPr id="42" name="TextBox 1"/>
          <p:cNvSpPr txBox="1"/>
          <p:nvPr/>
        </p:nvSpPr>
        <p:spPr>
          <a:xfrm>
            <a:off x="1849196" y="1191835"/>
            <a:ext cx="6089579" cy="1077218"/>
          </a:xfrm>
          <a:prstGeom prst="rect">
            <a:avLst/>
          </a:prstGeom>
          <a:noFill/>
        </p:spPr>
        <p:txBody>
          <a:bodyPr wrap="square" rtlCol="0">
            <a:spAutoFit/>
          </a:bodyPr>
          <a:lstStyle/>
          <a:p>
            <a:pPr algn="ctr"/>
            <a:r>
              <a:rPr lang="zh-CN" altLang="en-US" sz="3200" b="1" dirty="0" smtClean="0">
                <a:latin typeface="+mn-ea"/>
              </a:rPr>
              <a:t>新中国初期的外交成就</a:t>
            </a:r>
            <a:endParaRPr lang="en-US" altLang="zh-CN" sz="3200" b="1" dirty="0" smtClean="0">
              <a:latin typeface="+mn-ea"/>
            </a:endParaRPr>
          </a:p>
          <a:p>
            <a:pPr algn="ctr"/>
            <a:r>
              <a:rPr lang="zh-CN" altLang="en-US" sz="3200" b="1" dirty="0" smtClean="0">
                <a:latin typeface="+mn-ea"/>
              </a:rPr>
              <a:t>（</a:t>
            </a:r>
            <a:r>
              <a:rPr lang="en-US" altLang="zh-CN" sz="3200" b="1" dirty="0" smtClean="0">
                <a:latin typeface="+mn-ea"/>
              </a:rPr>
              <a:t>1949-1955</a:t>
            </a:r>
            <a:r>
              <a:rPr lang="zh-CN" altLang="en-US" sz="3200" b="1" dirty="0" smtClean="0">
                <a:latin typeface="+mn-ea"/>
              </a:rPr>
              <a:t>）</a:t>
            </a:r>
            <a:endParaRPr lang="zh-CN" altLang="en-US" sz="3200" b="1" dirty="0" smtClean="0">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p:nvPr/>
        </p:nvGrpSpPr>
        <p:grpSpPr bwMode="auto">
          <a:xfrm>
            <a:off x="0" y="2003910"/>
            <a:ext cx="52535138" cy="3690937"/>
            <a:chOff x="0" y="1298"/>
            <a:chExt cx="33093" cy="2008"/>
          </a:xfrm>
        </p:grpSpPr>
        <p:grpSp>
          <p:nvGrpSpPr>
            <p:cNvPr id="103427" name="Group 3"/>
            <p:cNvGrpSpPr/>
            <p:nvPr/>
          </p:nvGrpSpPr>
          <p:grpSpPr bwMode="auto">
            <a:xfrm>
              <a:off x="0" y="1298"/>
              <a:ext cx="22071" cy="2008"/>
              <a:chOff x="0" y="1298"/>
              <a:chExt cx="22071" cy="2008"/>
            </a:xfrm>
          </p:grpSpPr>
          <p:grpSp>
            <p:nvGrpSpPr>
              <p:cNvPr id="103428" name="Group 4"/>
              <p:cNvGrpSpPr/>
              <p:nvPr/>
            </p:nvGrpSpPr>
            <p:grpSpPr bwMode="auto">
              <a:xfrm>
                <a:off x="0" y="1298"/>
                <a:ext cx="11026" cy="2008"/>
                <a:chOff x="0" y="1298"/>
                <a:chExt cx="11026" cy="2008"/>
              </a:xfrm>
            </p:grpSpPr>
            <p:grpSp>
              <p:nvGrpSpPr>
                <p:cNvPr id="103429" name="Group 5"/>
                <p:cNvGrpSpPr/>
                <p:nvPr/>
              </p:nvGrpSpPr>
              <p:grpSpPr bwMode="auto">
                <a:xfrm>
                  <a:off x="0" y="1298"/>
                  <a:ext cx="4920" cy="1996"/>
                  <a:chOff x="0" y="1298"/>
                  <a:chExt cx="4920" cy="1996"/>
                </a:xfrm>
              </p:grpSpPr>
              <p:grpSp>
                <p:nvGrpSpPr>
                  <p:cNvPr id="103430" name="Group 6"/>
                  <p:cNvGrpSpPr/>
                  <p:nvPr/>
                </p:nvGrpSpPr>
                <p:grpSpPr bwMode="auto">
                  <a:xfrm>
                    <a:off x="0" y="1298"/>
                    <a:ext cx="3130" cy="1996"/>
                    <a:chOff x="0" y="1298"/>
                    <a:chExt cx="3130" cy="1996"/>
                  </a:xfrm>
                </p:grpSpPr>
                <p:pic>
                  <p:nvPicPr>
                    <p:cNvPr id="103431" name="Picture 7"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32" name="Text Box 8"/>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433" name="Group 9"/>
                  <p:cNvGrpSpPr/>
                  <p:nvPr/>
                </p:nvGrpSpPr>
                <p:grpSpPr bwMode="auto">
                  <a:xfrm>
                    <a:off x="3107" y="1298"/>
                    <a:ext cx="1813" cy="1996"/>
                    <a:chOff x="3107" y="1298"/>
                    <a:chExt cx="1813" cy="1996"/>
                  </a:xfrm>
                </p:grpSpPr>
                <p:pic>
                  <p:nvPicPr>
                    <p:cNvPr id="103434" name="Picture 10"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35" name="Text Box 11"/>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436" name="Group 12"/>
                <p:cNvGrpSpPr/>
                <p:nvPr/>
              </p:nvGrpSpPr>
              <p:grpSpPr bwMode="auto">
                <a:xfrm>
                  <a:off x="4876" y="1298"/>
                  <a:ext cx="6150" cy="2008"/>
                  <a:chOff x="4876" y="1298"/>
                  <a:chExt cx="6150" cy="2008"/>
                </a:xfrm>
              </p:grpSpPr>
              <p:grpSp>
                <p:nvGrpSpPr>
                  <p:cNvPr id="103437" name="Group 13"/>
                  <p:cNvGrpSpPr/>
                  <p:nvPr/>
                </p:nvGrpSpPr>
                <p:grpSpPr bwMode="auto">
                  <a:xfrm>
                    <a:off x="4876" y="1298"/>
                    <a:ext cx="3130" cy="1996"/>
                    <a:chOff x="4876" y="1298"/>
                    <a:chExt cx="3130" cy="1996"/>
                  </a:xfrm>
                </p:grpSpPr>
                <p:pic>
                  <p:nvPicPr>
                    <p:cNvPr id="103438" name="Picture 14"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39" name="Text Box 15"/>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440" name="Picture 16"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3441" name="Group 17"/>
              <p:cNvGrpSpPr/>
              <p:nvPr/>
            </p:nvGrpSpPr>
            <p:grpSpPr bwMode="auto">
              <a:xfrm>
                <a:off x="11045" y="1298"/>
                <a:ext cx="11026" cy="2008"/>
                <a:chOff x="0" y="1298"/>
                <a:chExt cx="11026" cy="2008"/>
              </a:xfrm>
            </p:grpSpPr>
            <p:grpSp>
              <p:nvGrpSpPr>
                <p:cNvPr id="103442" name="Group 18"/>
                <p:cNvGrpSpPr/>
                <p:nvPr/>
              </p:nvGrpSpPr>
              <p:grpSpPr bwMode="auto">
                <a:xfrm>
                  <a:off x="0" y="1298"/>
                  <a:ext cx="4920" cy="1996"/>
                  <a:chOff x="0" y="1298"/>
                  <a:chExt cx="4920" cy="1996"/>
                </a:xfrm>
              </p:grpSpPr>
              <p:grpSp>
                <p:nvGrpSpPr>
                  <p:cNvPr id="103443" name="Group 19"/>
                  <p:cNvGrpSpPr/>
                  <p:nvPr/>
                </p:nvGrpSpPr>
                <p:grpSpPr bwMode="auto">
                  <a:xfrm>
                    <a:off x="0" y="1298"/>
                    <a:ext cx="3130" cy="1996"/>
                    <a:chOff x="0" y="1298"/>
                    <a:chExt cx="3130" cy="1996"/>
                  </a:xfrm>
                </p:grpSpPr>
                <p:pic>
                  <p:nvPicPr>
                    <p:cNvPr id="103444" name="Picture 20"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45" name="Text Box 21"/>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446" name="Group 22"/>
                  <p:cNvGrpSpPr/>
                  <p:nvPr/>
                </p:nvGrpSpPr>
                <p:grpSpPr bwMode="auto">
                  <a:xfrm>
                    <a:off x="3107" y="1298"/>
                    <a:ext cx="1813" cy="1996"/>
                    <a:chOff x="3107" y="1298"/>
                    <a:chExt cx="1813" cy="1996"/>
                  </a:xfrm>
                </p:grpSpPr>
                <p:pic>
                  <p:nvPicPr>
                    <p:cNvPr id="103447" name="Picture 23"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48" name="Text Box 24"/>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449" name="Group 25"/>
                <p:cNvGrpSpPr/>
                <p:nvPr/>
              </p:nvGrpSpPr>
              <p:grpSpPr bwMode="auto">
                <a:xfrm>
                  <a:off x="4876" y="1298"/>
                  <a:ext cx="6150" cy="2008"/>
                  <a:chOff x="4876" y="1298"/>
                  <a:chExt cx="6150" cy="2008"/>
                </a:xfrm>
              </p:grpSpPr>
              <p:grpSp>
                <p:nvGrpSpPr>
                  <p:cNvPr id="103450" name="Group 26"/>
                  <p:cNvGrpSpPr/>
                  <p:nvPr/>
                </p:nvGrpSpPr>
                <p:grpSpPr bwMode="auto">
                  <a:xfrm>
                    <a:off x="4876" y="1298"/>
                    <a:ext cx="3130" cy="1996"/>
                    <a:chOff x="4876" y="1298"/>
                    <a:chExt cx="3130" cy="1996"/>
                  </a:xfrm>
                </p:grpSpPr>
                <p:pic>
                  <p:nvPicPr>
                    <p:cNvPr id="103451" name="Picture 27"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52" name="Text Box 28"/>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453" name="Picture 29"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3454" name="Group 30"/>
            <p:cNvGrpSpPr/>
            <p:nvPr/>
          </p:nvGrpSpPr>
          <p:grpSpPr bwMode="auto">
            <a:xfrm>
              <a:off x="22067" y="1298"/>
              <a:ext cx="11026" cy="2008"/>
              <a:chOff x="0" y="1298"/>
              <a:chExt cx="11026" cy="2008"/>
            </a:xfrm>
          </p:grpSpPr>
          <p:grpSp>
            <p:nvGrpSpPr>
              <p:cNvPr id="103455" name="Group 31"/>
              <p:cNvGrpSpPr/>
              <p:nvPr/>
            </p:nvGrpSpPr>
            <p:grpSpPr bwMode="auto">
              <a:xfrm>
                <a:off x="0" y="1298"/>
                <a:ext cx="4920" cy="1996"/>
                <a:chOff x="0" y="1298"/>
                <a:chExt cx="4920" cy="1996"/>
              </a:xfrm>
            </p:grpSpPr>
            <p:grpSp>
              <p:nvGrpSpPr>
                <p:cNvPr id="103456" name="Group 32"/>
                <p:cNvGrpSpPr/>
                <p:nvPr/>
              </p:nvGrpSpPr>
              <p:grpSpPr bwMode="auto">
                <a:xfrm>
                  <a:off x="0" y="1298"/>
                  <a:ext cx="3130" cy="1996"/>
                  <a:chOff x="0" y="1298"/>
                  <a:chExt cx="3130" cy="1996"/>
                </a:xfrm>
              </p:grpSpPr>
              <p:pic>
                <p:nvPicPr>
                  <p:cNvPr id="103457" name="Picture 33"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58" name="Text Box 34"/>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459" name="Group 35"/>
                <p:cNvGrpSpPr/>
                <p:nvPr/>
              </p:nvGrpSpPr>
              <p:grpSpPr bwMode="auto">
                <a:xfrm>
                  <a:off x="3107" y="1298"/>
                  <a:ext cx="1813" cy="1996"/>
                  <a:chOff x="3107" y="1298"/>
                  <a:chExt cx="1813" cy="1996"/>
                </a:xfrm>
              </p:grpSpPr>
              <p:pic>
                <p:nvPicPr>
                  <p:cNvPr id="103460" name="Picture 36"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61" name="Text Box 37"/>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462" name="Group 38"/>
              <p:cNvGrpSpPr/>
              <p:nvPr/>
            </p:nvGrpSpPr>
            <p:grpSpPr bwMode="auto">
              <a:xfrm>
                <a:off x="4876" y="1298"/>
                <a:ext cx="6150" cy="2008"/>
                <a:chOff x="4876" y="1298"/>
                <a:chExt cx="6150" cy="2008"/>
              </a:xfrm>
            </p:grpSpPr>
            <p:grpSp>
              <p:nvGrpSpPr>
                <p:cNvPr id="103463" name="Group 39"/>
                <p:cNvGrpSpPr/>
                <p:nvPr/>
              </p:nvGrpSpPr>
              <p:grpSpPr bwMode="auto">
                <a:xfrm>
                  <a:off x="4876" y="1298"/>
                  <a:ext cx="3130" cy="1996"/>
                  <a:chOff x="4876" y="1298"/>
                  <a:chExt cx="3130" cy="1996"/>
                </a:xfrm>
              </p:grpSpPr>
              <p:pic>
                <p:nvPicPr>
                  <p:cNvPr id="103464" name="Picture 40"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65" name="Text Box 41"/>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466" name="Picture 42"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03469" name="Picture 45" descr="2008062601274492254"/>
          <p:cNvPicPr>
            <a:picLocks noChangeAspect="1" noChangeArrowheads="1"/>
          </p:cNvPicPr>
          <p:nvPr/>
        </p:nvPicPr>
        <p:blipFill>
          <a:blip r:embed="rId5"/>
          <a:srcRect/>
          <a:stretch>
            <a:fillRect/>
          </a:stretch>
        </p:blipFill>
        <p:spPr bwMode="auto">
          <a:xfrm>
            <a:off x="0" y="1385705"/>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70" name="Group 46"/>
          <p:cNvGrpSpPr/>
          <p:nvPr/>
        </p:nvGrpSpPr>
        <p:grpSpPr bwMode="auto">
          <a:xfrm>
            <a:off x="52528788" y="1989138"/>
            <a:ext cx="52535137" cy="3690937"/>
            <a:chOff x="0" y="1298"/>
            <a:chExt cx="33093" cy="2008"/>
          </a:xfrm>
        </p:grpSpPr>
        <p:grpSp>
          <p:nvGrpSpPr>
            <p:cNvPr id="103471" name="Group 47"/>
            <p:cNvGrpSpPr/>
            <p:nvPr/>
          </p:nvGrpSpPr>
          <p:grpSpPr bwMode="auto">
            <a:xfrm>
              <a:off x="0" y="1298"/>
              <a:ext cx="22071" cy="2008"/>
              <a:chOff x="0" y="1298"/>
              <a:chExt cx="22071" cy="2008"/>
            </a:xfrm>
          </p:grpSpPr>
          <p:grpSp>
            <p:nvGrpSpPr>
              <p:cNvPr id="103472" name="Group 48"/>
              <p:cNvGrpSpPr/>
              <p:nvPr/>
            </p:nvGrpSpPr>
            <p:grpSpPr bwMode="auto">
              <a:xfrm>
                <a:off x="0" y="1298"/>
                <a:ext cx="11026" cy="2008"/>
                <a:chOff x="0" y="1298"/>
                <a:chExt cx="11026" cy="2008"/>
              </a:xfrm>
            </p:grpSpPr>
            <p:grpSp>
              <p:nvGrpSpPr>
                <p:cNvPr id="103473" name="Group 49"/>
                <p:cNvGrpSpPr/>
                <p:nvPr/>
              </p:nvGrpSpPr>
              <p:grpSpPr bwMode="auto">
                <a:xfrm>
                  <a:off x="0" y="1298"/>
                  <a:ext cx="4920" cy="1996"/>
                  <a:chOff x="0" y="1298"/>
                  <a:chExt cx="4920" cy="1996"/>
                </a:xfrm>
              </p:grpSpPr>
              <p:grpSp>
                <p:nvGrpSpPr>
                  <p:cNvPr id="103474" name="Group 50"/>
                  <p:cNvGrpSpPr/>
                  <p:nvPr/>
                </p:nvGrpSpPr>
                <p:grpSpPr bwMode="auto">
                  <a:xfrm>
                    <a:off x="0" y="1298"/>
                    <a:ext cx="3130" cy="1996"/>
                    <a:chOff x="0" y="1298"/>
                    <a:chExt cx="3130" cy="1996"/>
                  </a:xfrm>
                </p:grpSpPr>
                <p:pic>
                  <p:nvPicPr>
                    <p:cNvPr id="103475" name="Picture 51"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76" name="Text Box 52"/>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477" name="Group 53"/>
                  <p:cNvGrpSpPr/>
                  <p:nvPr/>
                </p:nvGrpSpPr>
                <p:grpSpPr bwMode="auto">
                  <a:xfrm>
                    <a:off x="3107" y="1298"/>
                    <a:ext cx="1813" cy="1996"/>
                    <a:chOff x="3107" y="1298"/>
                    <a:chExt cx="1813" cy="1996"/>
                  </a:xfrm>
                </p:grpSpPr>
                <p:pic>
                  <p:nvPicPr>
                    <p:cNvPr id="103478" name="Picture 54"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79" name="Text Box 55"/>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480" name="Group 56"/>
                <p:cNvGrpSpPr/>
                <p:nvPr/>
              </p:nvGrpSpPr>
              <p:grpSpPr bwMode="auto">
                <a:xfrm>
                  <a:off x="4876" y="1298"/>
                  <a:ext cx="6150" cy="2008"/>
                  <a:chOff x="4876" y="1298"/>
                  <a:chExt cx="6150" cy="2008"/>
                </a:xfrm>
              </p:grpSpPr>
              <p:grpSp>
                <p:nvGrpSpPr>
                  <p:cNvPr id="103481" name="Group 57"/>
                  <p:cNvGrpSpPr/>
                  <p:nvPr/>
                </p:nvGrpSpPr>
                <p:grpSpPr bwMode="auto">
                  <a:xfrm>
                    <a:off x="4876" y="1298"/>
                    <a:ext cx="3130" cy="1996"/>
                    <a:chOff x="4876" y="1298"/>
                    <a:chExt cx="3130" cy="1996"/>
                  </a:xfrm>
                </p:grpSpPr>
                <p:pic>
                  <p:nvPicPr>
                    <p:cNvPr id="103482" name="Picture 58"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83" name="Text Box 59"/>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484" name="Picture 60"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3485" name="Group 61"/>
              <p:cNvGrpSpPr/>
              <p:nvPr/>
            </p:nvGrpSpPr>
            <p:grpSpPr bwMode="auto">
              <a:xfrm>
                <a:off x="11045" y="1298"/>
                <a:ext cx="11026" cy="2008"/>
                <a:chOff x="0" y="1298"/>
                <a:chExt cx="11026" cy="2008"/>
              </a:xfrm>
            </p:grpSpPr>
            <p:grpSp>
              <p:nvGrpSpPr>
                <p:cNvPr id="103486" name="Group 62"/>
                <p:cNvGrpSpPr/>
                <p:nvPr/>
              </p:nvGrpSpPr>
              <p:grpSpPr bwMode="auto">
                <a:xfrm>
                  <a:off x="0" y="1298"/>
                  <a:ext cx="4920" cy="1996"/>
                  <a:chOff x="0" y="1298"/>
                  <a:chExt cx="4920" cy="1996"/>
                </a:xfrm>
              </p:grpSpPr>
              <p:grpSp>
                <p:nvGrpSpPr>
                  <p:cNvPr id="103487" name="Group 63"/>
                  <p:cNvGrpSpPr/>
                  <p:nvPr/>
                </p:nvGrpSpPr>
                <p:grpSpPr bwMode="auto">
                  <a:xfrm>
                    <a:off x="0" y="1298"/>
                    <a:ext cx="3130" cy="1996"/>
                    <a:chOff x="0" y="1298"/>
                    <a:chExt cx="3130" cy="1996"/>
                  </a:xfrm>
                </p:grpSpPr>
                <p:pic>
                  <p:nvPicPr>
                    <p:cNvPr id="103488" name="Picture 64"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89" name="Text Box 65"/>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490" name="Group 66"/>
                  <p:cNvGrpSpPr/>
                  <p:nvPr/>
                </p:nvGrpSpPr>
                <p:grpSpPr bwMode="auto">
                  <a:xfrm>
                    <a:off x="3107" y="1298"/>
                    <a:ext cx="1813" cy="1996"/>
                    <a:chOff x="3107" y="1298"/>
                    <a:chExt cx="1813" cy="1996"/>
                  </a:xfrm>
                </p:grpSpPr>
                <p:pic>
                  <p:nvPicPr>
                    <p:cNvPr id="103491" name="Picture 67"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92" name="Text Box 68"/>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493" name="Group 69"/>
                <p:cNvGrpSpPr/>
                <p:nvPr/>
              </p:nvGrpSpPr>
              <p:grpSpPr bwMode="auto">
                <a:xfrm>
                  <a:off x="4876" y="1298"/>
                  <a:ext cx="6150" cy="2008"/>
                  <a:chOff x="4876" y="1298"/>
                  <a:chExt cx="6150" cy="2008"/>
                </a:xfrm>
              </p:grpSpPr>
              <p:grpSp>
                <p:nvGrpSpPr>
                  <p:cNvPr id="103494" name="Group 70"/>
                  <p:cNvGrpSpPr/>
                  <p:nvPr/>
                </p:nvGrpSpPr>
                <p:grpSpPr bwMode="auto">
                  <a:xfrm>
                    <a:off x="4876" y="1298"/>
                    <a:ext cx="3130" cy="1996"/>
                    <a:chOff x="4876" y="1298"/>
                    <a:chExt cx="3130" cy="1996"/>
                  </a:xfrm>
                </p:grpSpPr>
                <p:pic>
                  <p:nvPicPr>
                    <p:cNvPr id="103495" name="Picture 71"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496" name="Text Box 72"/>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497" name="Picture 73"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3498" name="Group 74"/>
            <p:cNvGrpSpPr/>
            <p:nvPr/>
          </p:nvGrpSpPr>
          <p:grpSpPr bwMode="auto">
            <a:xfrm>
              <a:off x="22067" y="1298"/>
              <a:ext cx="11026" cy="2008"/>
              <a:chOff x="0" y="1298"/>
              <a:chExt cx="11026" cy="2008"/>
            </a:xfrm>
          </p:grpSpPr>
          <p:grpSp>
            <p:nvGrpSpPr>
              <p:cNvPr id="103499" name="Group 75"/>
              <p:cNvGrpSpPr/>
              <p:nvPr/>
            </p:nvGrpSpPr>
            <p:grpSpPr bwMode="auto">
              <a:xfrm>
                <a:off x="0" y="1298"/>
                <a:ext cx="4920" cy="1996"/>
                <a:chOff x="0" y="1298"/>
                <a:chExt cx="4920" cy="1996"/>
              </a:xfrm>
            </p:grpSpPr>
            <p:grpSp>
              <p:nvGrpSpPr>
                <p:cNvPr id="103500" name="Group 76"/>
                <p:cNvGrpSpPr/>
                <p:nvPr/>
              </p:nvGrpSpPr>
              <p:grpSpPr bwMode="auto">
                <a:xfrm>
                  <a:off x="0" y="1298"/>
                  <a:ext cx="3130" cy="1996"/>
                  <a:chOff x="0" y="1298"/>
                  <a:chExt cx="3130" cy="1996"/>
                </a:xfrm>
              </p:grpSpPr>
              <p:pic>
                <p:nvPicPr>
                  <p:cNvPr id="103501" name="Picture 77"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02" name="Text Box 78"/>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503" name="Group 79"/>
                <p:cNvGrpSpPr/>
                <p:nvPr/>
              </p:nvGrpSpPr>
              <p:grpSpPr bwMode="auto">
                <a:xfrm>
                  <a:off x="3107" y="1298"/>
                  <a:ext cx="1813" cy="1996"/>
                  <a:chOff x="3107" y="1298"/>
                  <a:chExt cx="1813" cy="1996"/>
                </a:xfrm>
              </p:grpSpPr>
              <p:pic>
                <p:nvPicPr>
                  <p:cNvPr id="103504" name="Picture 80"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05" name="Text Box 81"/>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506" name="Group 82"/>
              <p:cNvGrpSpPr/>
              <p:nvPr/>
            </p:nvGrpSpPr>
            <p:grpSpPr bwMode="auto">
              <a:xfrm>
                <a:off x="4876" y="1298"/>
                <a:ext cx="6150" cy="2008"/>
                <a:chOff x="4876" y="1298"/>
                <a:chExt cx="6150" cy="2008"/>
              </a:xfrm>
            </p:grpSpPr>
            <p:grpSp>
              <p:nvGrpSpPr>
                <p:cNvPr id="103507" name="Group 83"/>
                <p:cNvGrpSpPr/>
                <p:nvPr/>
              </p:nvGrpSpPr>
              <p:grpSpPr bwMode="auto">
                <a:xfrm>
                  <a:off x="4876" y="1298"/>
                  <a:ext cx="3130" cy="1996"/>
                  <a:chOff x="4876" y="1298"/>
                  <a:chExt cx="3130" cy="1996"/>
                </a:xfrm>
              </p:grpSpPr>
              <p:pic>
                <p:nvPicPr>
                  <p:cNvPr id="103508" name="Picture 84"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09" name="Text Box 85"/>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510" name="Picture 86"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3511" name="Group 87"/>
          <p:cNvGrpSpPr/>
          <p:nvPr/>
        </p:nvGrpSpPr>
        <p:grpSpPr bwMode="auto">
          <a:xfrm>
            <a:off x="52528788" y="1989138"/>
            <a:ext cx="52535137" cy="3690937"/>
            <a:chOff x="0" y="1298"/>
            <a:chExt cx="33093" cy="2008"/>
          </a:xfrm>
        </p:grpSpPr>
        <p:grpSp>
          <p:nvGrpSpPr>
            <p:cNvPr id="103512" name="Group 88"/>
            <p:cNvGrpSpPr/>
            <p:nvPr/>
          </p:nvGrpSpPr>
          <p:grpSpPr bwMode="auto">
            <a:xfrm>
              <a:off x="0" y="1298"/>
              <a:ext cx="22071" cy="2008"/>
              <a:chOff x="0" y="1298"/>
              <a:chExt cx="22071" cy="2008"/>
            </a:xfrm>
          </p:grpSpPr>
          <p:grpSp>
            <p:nvGrpSpPr>
              <p:cNvPr id="103513" name="Group 89"/>
              <p:cNvGrpSpPr/>
              <p:nvPr/>
            </p:nvGrpSpPr>
            <p:grpSpPr bwMode="auto">
              <a:xfrm>
                <a:off x="0" y="1298"/>
                <a:ext cx="11026" cy="2008"/>
                <a:chOff x="0" y="1298"/>
                <a:chExt cx="11026" cy="2008"/>
              </a:xfrm>
            </p:grpSpPr>
            <p:grpSp>
              <p:nvGrpSpPr>
                <p:cNvPr id="103514" name="Group 90"/>
                <p:cNvGrpSpPr/>
                <p:nvPr/>
              </p:nvGrpSpPr>
              <p:grpSpPr bwMode="auto">
                <a:xfrm>
                  <a:off x="0" y="1298"/>
                  <a:ext cx="4920" cy="1996"/>
                  <a:chOff x="0" y="1298"/>
                  <a:chExt cx="4920" cy="1996"/>
                </a:xfrm>
              </p:grpSpPr>
              <p:grpSp>
                <p:nvGrpSpPr>
                  <p:cNvPr id="103515" name="Group 91"/>
                  <p:cNvGrpSpPr/>
                  <p:nvPr/>
                </p:nvGrpSpPr>
                <p:grpSpPr bwMode="auto">
                  <a:xfrm>
                    <a:off x="0" y="1298"/>
                    <a:ext cx="3130" cy="1996"/>
                    <a:chOff x="0" y="1298"/>
                    <a:chExt cx="3130" cy="1996"/>
                  </a:xfrm>
                </p:grpSpPr>
                <p:pic>
                  <p:nvPicPr>
                    <p:cNvPr id="103516" name="Picture 92"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17" name="Text Box 93"/>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518" name="Group 94"/>
                  <p:cNvGrpSpPr/>
                  <p:nvPr/>
                </p:nvGrpSpPr>
                <p:grpSpPr bwMode="auto">
                  <a:xfrm>
                    <a:off x="3107" y="1298"/>
                    <a:ext cx="1813" cy="1996"/>
                    <a:chOff x="3107" y="1298"/>
                    <a:chExt cx="1813" cy="1996"/>
                  </a:xfrm>
                </p:grpSpPr>
                <p:pic>
                  <p:nvPicPr>
                    <p:cNvPr id="103519" name="Picture 95"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20" name="Text Box 96"/>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521" name="Group 97"/>
                <p:cNvGrpSpPr/>
                <p:nvPr/>
              </p:nvGrpSpPr>
              <p:grpSpPr bwMode="auto">
                <a:xfrm>
                  <a:off x="4876" y="1298"/>
                  <a:ext cx="6150" cy="2008"/>
                  <a:chOff x="4876" y="1298"/>
                  <a:chExt cx="6150" cy="2008"/>
                </a:xfrm>
              </p:grpSpPr>
              <p:grpSp>
                <p:nvGrpSpPr>
                  <p:cNvPr id="103522" name="Group 98"/>
                  <p:cNvGrpSpPr/>
                  <p:nvPr/>
                </p:nvGrpSpPr>
                <p:grpSpPr bwMode="auto">
                  <a:xfrm>
                    <a:off x="4876" y="1298"/>
                    <a:ext cx="3130" cy="1996"/>
                    <a:chOff x="4876" y="1298"/>
                    <a:chExt cx="3130" cy="1996"/>
                  </a:xfrm>
                </p:grpSpPr>
                <p:pic>
                  <p:nvPicPr>
                    <p:cNvPr id="103523" name="Picture 99"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24" name="Text Box 100"/>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525" name="Picture 101"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3526" name="Group 102"/>
              <p:cNvGrpSpPr/>
              <p:nvPr/>
            </p:nvGrpSpPr>
            <p:grpSpPr bwMode="auto">
              <a:xfrm>
                <a:off x="11045" y="1298"/>
                <a:ext cx="11026" cy="2008"/>
                <a:chOff x="0" y="1298"/>
                <a:chExt cx="11026" cy="2008"/>
              </a:xfrm>
            </p:grpSpPr>
            <p:grpSp>
              <p:nvGrpSpPr>
                <p:cNvPr id="103527" name="Group 103"/>
                <p:cNvGrpSpPr/>
                <p:nvPr/>
              </p:nvGrpSpPr>
              <p:grpSpPr bwMode="auto">
                <a:xfrm>
                  <a:off x="0" y="1298"/>
                  <a:ext cx="4920" cy="1996"/>
                  <a:chOff x="0" y="1298"/>
                  <a:chExt cx="4920" cy="1996"/>
                </a:xfrm>
              </p:grpSpPr>
              <p:grpSp>
                <p:nvGrpSpPr>
                  <p:cNvPr id="103528" name="Group 104"/>
                  <p:cNvGrpSpPr/>
                  <p:nvPr/>
                </p:nvGrpSpPr>
                <p:grpSpPr bwMode="auto">
                  <a:xfrm>
                    <a:off x="0" y="1298"/>
                    <a:ext cx="3130" cy="1996"/>
                    <a:chOff x="0" y="1298"/>
                    <a:chExt cx="3130" cy="1996"/>
                  </a:xfrm>
                </p:grpSpPr>
                <p:pic>
                  <p:nvPicPr>
                    <p:cNvPr id="103529" name="Picture 105"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30" name="Text Box 106"/>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531" name="Group 107"/>
                  <p:cNvGrpSpPr/>
                  <p:nvPr/>
                </p:nvGrpSpPr>
                <p:grpSpPr bwMode="auto">
                  <a:xfrm>
                    <a:off x="3107" y="1298"/>
                    <a:ext cx="1813" cy="1996"/>
                    <a:chOff x="3107" y="1298"/>
                    <a:chExt cx="1813" cy="1996"/>
                  </a:xfrm>
                </p:grpSpPr>
                <p:pic>
                  <p:nvPicPr>
                    <p:cNvPr id="103532" name="Picture 108"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33" name="Text Box 109"/>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534" name="Group 110"/>
                <p:cNvGrpSpPr/>
                <p:nvPr/>
              </p:nvGrpSpPr>
              <p:grpSpPr bwMode="auto">
                <a:xfrm>
                  <a:off x="4876" y="1298"/>
                  <a:ext cx="6150" cy="2008"/>
                  <a:chOff x="4876" y="1298"/>
                  <a:chExt cx="6150" cy="2008"/>
                </a:xfrm>
              </p:grpSpPr>
              <p:grpSp>
                <p:nvGrpSpPr>
                  <p:cNvPr id="103535" name="Group 111"/>
                  <p:cNvGrpSpPr/>
                  <p:nvPr/>
                </p:nvGrpSpPr>
                <p:grpSpPr bwMode="auto">
                  <a:xfrm>
                    <a:off x="4876" y="1298"/>
                    <a:ext cx="3130" cy="1996"/>
                    <a:chOff x="4876" y="1298"/>
                    <a:chExt cx="3130" cy="1996"/>
                  </a:xfrm>
                </p:grpSpPr>
                <p:pic>
                  <p:nvPicPr>
                    <p:cNvPr id="103536" name="Picture 112"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37" name="Text Box 113"/>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538" name="Picture 114"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3539" name="Group 115"/>
            <p:cNvGrpSpPr/>
            <p:nvPr/>
          </p:nvGrpSpPr>
          <p:grpSpPr bwMode="auto">
            <a:xfrm>
              <a:off x="22067" y="1298"/>
              <a:ext cx="11026" cy="2008"/>
              <a:chOff x="0" y="1298"/>
              <a:chExt cx="11026" cy="2008"/>
            </a:xfrm>
          </p:grpSpPr>
          <p:grpSp>
            <p:nvGrpSpPr>
              <p:cNvPr id="103540" name="Group 116"/>
              <p:cNvGrpSpPr/>
              <p:nvPr/>
            </p:nvGrpSpPr>
            <p:grpSpPr bwMode="auto">
              <a:xfrm>
                <a:off x="0" y="1298"/>
                <a:ext cx="4920" cy="1996"/>
                <a:chOff x="0" y="1298"/>
                <a:chExt cx="4920" cy="1996"/>
              </a:xfrm>
            </p:grpSpPr>
            <p:grpSp>
              <p:nvGrpSpPr>
                <p:cNvPr id="103541" name="Group 117"/>
                <p:cNvGrpSpPr/>
                <p:nvPr/>
              </p:nvGrpSpPr>
              <p:grpSpPr bwMode="auto">
                <a:xfrm>
                  <a:off x="0" y="1298"/>
                  <a:ext cx="3130" cy="1996"/>
                  <a:chOff x="0" y="1298"/>
                  <a:chExt cx="3130" cy="1996"/>
                </a:xfrm>
              </p:grpSpPr>
              <p:pic>
                <p:nvPicPr>
                  <p:cNvPr id="103542" name="Picture 118" descr="南京条约的签订现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43" name="Text Box 119"/>
                  <p:cNvSpPr txBox="1">
                    <a:spLocks noChangeArrowheads="1"/>
                  </p:cNvSpPr>
                  <p:nvPr/>
                </p:nvSpPr>
                <p:spPr bwMode="auto">
                  <a:xfrm>
                    <a:off x="1090" y="2908"/>
                    <a:ext cx="14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南京条约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nvGrpSpPr>
                <p:cNvPr id="103544" name="Group 120"/>
                <p:cNvGrpSpPr/>
                <p:nvPr/>
              </p:nvGrpSpPr>
              <p:grpSpPr bwMode="auto">
                <a:xfrm>
                  <a:off x="3107" y="1298"/>
                  <a:ext cx="1813" cy="1996"/>
                  <a:chOff x="3107" y="1298"/>
                  <a:chExt cx="1813" cy="1996"/>
                </a:xfrm>
              </p:grpSpPr>
              <p:pic>
                <p:nvPicPr>
                  <p:cNvPr id="103545" name="Picture 121" descr="a4_82_37_01200000012881120792371292422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298"/>
                    <a:ext cx="1769"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46" name="Text Box 122"/>
                  <p:cNvSpPr txBox="1">
                    <a:spLocks noChangeArrowheads="1"/>
                  </p:cNvSpPr>
                  <p:nvPr/>
                </p:nvSpPr>
                <p:spPr bwMode="auto">
                  <a:xfrm>
                    <a:off x="3288" y="2614"/>
                    <a:ext cx="163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马关条约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grpSp>
          <p:grpSp>
            <p:nvGrpSpPr>
              <p:cNvPr id="103547" name="Group 123"/>
              <p:cNvGrpSpPr/>
              <p:nvPr/>
            </p:nvGrpSpPr>
            <p:grpSpPr bwMode="auto">
              <a:xfrm>
                <a:off x="4876" y="1298"/>
                <a:ext cx="6150" cy="2008"/>
                <a:chOff x="4876" y="1298"/>
                <a:chExt cx="6150" cy="2008"/>
              </a:xfrm>
            </p:grpSpPr>
            <p:grpSp>
              <p:nvGrpSpPr>
                <p:cNvPr id="103548" name="Group 124"/>
                <p:cNvGrpSpPr/>
                <p:nvPr/>
              </p:nvGrpSpPr>
              <p:grpSpPr bwMode="auto">
                <a:xfrm>
                  <a:off x="4876" y="1298"/>
                  <a:ext cx="3130" cy="1996"/>
                  <a:chOff x="4876" y="1298"/>
                  <a:chExt cx="3130" cy="1996"/>
                </a:xfrm>
              </p:grpSpPr>
              <p:pic>
                <p:nvPicPr>
                  <p:cNvPr id="103549" name="Picture 125" descr="10556587_9997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 y="1298"/>
                    <a:ext cx="3130" cy="199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3550" name="Text Box 126"/>
                  <p:cNvSpPr txBox="1">
                    <a:spLocks noChangeArrowheads="1"/>
                  </p:cNvSpPr>
                  <p:nvPr/>
                </p:nvSpPr>
                <p:spPr bwMode="auto">
                  <a:xfrm>
                    <a:off x="5556" y="2840"/>
                    <a:ext cx="18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zh-CN" altLang="en-US" sz="2000" b="1">
                        <a:solidFill>
                          <a:srgbClr val="FFFFFF"/>
                        </a:solidFill>
                        <a:latin typeface="黑体" panose="02010609060101010101" pitchFamily="49" charset="-122"/>
                        <a:ea typeface="黑体" panose="02010609060101010101" pitchFamily="49" charset="-122"/>
                      </a:rPr>
                      <a:t>签订</a:t>
                    </a:r>
                    <a:r>
                      <a:rPr lang="en-US" altLang="zh-CN" sz="2000" b="1">
                        <a:solidFill>
                          <a:srgbClr val="FFFFFF"/>
                        </a:solidFill>
                        <a:latin typeface="黑体" panose="02010609060101010101" pitchFamily="49" charset="-122"/>
                        <a:ea typeface="黑体" panose="02010609060101010101" pitchFamily="49" charset="-122"/>
                      </a:rPr>
                      <a:t>《</a:t>
                    </a:r>
                    <a:r>
                      <a:rPr lang="zh-CN" altLang="en-US" sz="2000" b="1">
                        <a:solidFill>
                          <a:srgbClr val="FFFFFF"/>
                        </a:solidFill>
                        <a:latin typeface="黑体" panose="02010609060101010101" pitchFamily="49" charset="-122"/>
                        <a:ea typeface="黑体" panose="02010609060101010101" pitchFamily="49" charset="-122"/>
                      </a:rPr>
                      <a:t>辛丑条约</a:t>
                    </a:r>
                    <a:r>
                      <a:rPr lang="en-US" altLang="zh-CN" sz="2000" b="1">
                        <a:solidFill>
                          <a:srgbClr val="FFFFFF"/>
                        </a:solidFill>
                        <a:latin typeface="黑体" panose="02010609060101010101" pitchFamily="49" charset="-122"/>
                        <a:ea typeface="黑体" panose="02010609060101010101" pitchFamily="49" charset="-122"/>
                      </a:rPr>
                      <a:t>》   </a:t>
                    </a:r>
                    <a:endParaRPr lang="en-US" altLang="zh-CN" sz="2000" b="1">
                      <a:solidFill>
                        <a:srgbClr val="FFFFFF"/>
                      </a:solidFill>
                      <a:latin typeface="黑体" panose="02010609060101010101" pitchFamily="49" charset="-122"/>
                      <a:ea typeface="黑体" panose="02010609060101010101" pitchFamily="49" charset="-122"/>
                    </a:endParaRPr>
                  </a:p>
                </p:txBody>
              </p:sp>
            </p:grpSp>
            <p:pic>
              <p:nvPicPr>
                <p:cNvPr id="103551" name="Picture 127" descr="图片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 y="1298"/>
                  <a:ext cx="3020" cy="2008"/>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103553" name="WordArt 129"/>
          <p:cNvSpPr>
            <a:spLocks noChangeArrowheads="1" noChangeShapeType="1" noTextEdit="1"/>
          </p:cNvSpPr>
          <p:nvPr/>
        </p:nvSpPr>
        <p:spPr bwMode="auto">
          <a:xfrm>
            <a:off x="1187452" y="3544707"/>
            <a:ext cx="1400175" cy="7000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50000"/>
              </a:spcBef>
              <a:spcAft>
                <a:spcPct val="0"/>
              </a:spcAft>
            </a:pPr>
            <a:r>
              <a:rPr kumimoji="1" lang="zh-CN" altLang="en-US" sz="3600" b="1" kern="10" dirty="0">
                <a:ln w="9525">
                  <a:round/>
                </a:ln>
                <a:gradFill rotWithShape="0">
                  <a:gsLst>
                    <a:gs pos="0">
                      <a:srgbClr val="FFE701"/>
                    </a:gs>
                    <a:gs pos="100000">
                      <a:srgbClr val="FE3E02"/>
                    </a:gs>
                  </a:gsLst>
                  <a:lin ang="5400000" scaled="1"/>
                </a:gradFill>
                <a:latin typeface="隶书"/>
                <a:ea typeface="隶书"/>
              </a:rPr>
              <a:t>不平等</a:t>
            </a:r>
            <a:endParaRPr kumimoji="1" lang="zh-CN" altLang="en-US" sz="3600" b="1" kern="10" dirty="0">
              <a:ln w="9525">
                <a:round/>
              </a:ln>
              <a:gradFill rotWithShape="0">
                <a:gsLst>
                  <a:gs pos="0">
                    <a:srgbClr val="FFE701"/>
                  </a:gs>
                  <a:gs pos="100000">
                    <a:srgbClr val="FE3E02"/>
                  </a:gs>
                </a:gsLst>
                <a:lin ang="5400000" scaled="1"/>
              </a:gradFill>
              <a:latin typeface="隶书"/>
              <a:ea typeface="隶书"/>
            </a:endParaRPr>
          </a:p>
        </p:txBody>
      </p:sp>
      <p:sp>
        <p:nvSpPr>
          <p:cNvPr id="103554" name="WordArt 130"/>
          <p:cNvSpPr>
            <a:spLocks noChangeArrowheads="1" noChangeShapeType="1" noTextEdit="1"/>
          </p:cNvSpPr>
          <p:nvPr/>
        </p:nvSpPr>
        <p:spPr bwMode="auto">
          <a:xfrm>
            <a:off x="3779840" y="3493907"/>
            <a:ext cx="1400175" cy="7000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50000"/>
              </a:spcBef>
              <a:spcAft>
                <a:spcPct val="0"/>
              </a:spcAft>
            </a:pPr>
            <a:r>
              <a:rPr kumimoji="1" lang="zh-CN" altLang="en-US" sz="3600" b="1" kern="10" dirty="0">
                <a:ln w="9525">
                  <a:round/>
                </a:ln>
                <a:gradFill rotWithShape="0">
                  <a:gsLst>
                    <a:gs pos="0">
                      <a:srgbClr val="FFE701"/>
                    </a:gs>
                    <a:gs pos="100000">
                      <a:srgbClr val="FE3E02"/>
                    </a:gs>
                  </a:gsLst>
                  <a:lin ang="5400000" scaled="1"/>
                </a:gradFill>
                <a:latin typeface="隶书"/>
                <a:ea typeface="隶书"/>
              </a:rPr>
              <a:t>不独立</a:t>
            </a:r>
            <a:endParaRPr kumimoji="1" lang="zh-CN" altLang="en-US" sz="3600" b="1" kern="10" dirty="0">
              <a:ln w="9525">
                <a:round/>
              </a:ln>
              <a:gradFill rotWithShape="0">
                <a:gsLst>
                  <a:gs pos="0">
                    <a:srgbClr val="FFE701"/>
                  </a:gs>
                  <a:gs pos="100000">
                    <a:srgbClr val="FE3E02"/>
                  </a:gs>
                </a:gsLst>
                <a:lin ang="5400000" scaled="1"/>
              </a:gradFill>
              <a:latin typeface="隶书"/>
              <a:ea typeface="隶书"/>
            </a:endParaRPr>
          </a:p>
        </p:txBody>
      </p:sp>
      <p:sp>
        <p:nvSpPr>
          <p:cNvPr id="103555" name="WordArt 131"/>
          <p:cNvSpPr>
            <a:spLocks noChangeArrowheads="1" noChangeShapeType="1" noTextEdit="1"/>
          </p:cNvSpPr>
          <p:nvPr/>
        </p:nvSpPr>
        <p:spPr bwMode="auto">
          <a:xfrm>
            <a:off x="6300788" y="3493907"/>
            <a:ext cx="1727200" cy="7000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50000"/>
              </a:spcBef>
              <a:spcAft>
                <a:spcPct val="0"/>
              </a:spcAft>
            </a:pPr>
            <a:r>
              <a:rPr kumimoji="1" lang="zh-CN" altLang="en-US" sz="3600" b="1" kern="10">
                <a:ln w="9525">
                  <a:round/>
                </a:ln>
                <a:gradFill rotWithShape="0">
                  <a:gsLst>
                    <a:gs pos="0">
                      <a:srgbClr val="FFE701"/>
                    </a:gs>
                    <a:gs pos="100000">
                      <a:srgbClr val="FE3E02"/>
                    </a:gs>
                  </a:gsLst>
                  <a:lin ang="5400000" scaled="1"/>
                </a:gradFill>
                <a:latin typeface="隶书"/>
                <a:ea typeface="隶书"/>
              </a:rPr>
              <a:t>无自主权</a:t>
            </a:r>
            <a:endParaRPr kumimoji="1" lang="zh-CN" altLang="en-US" sz="3600" b="1" kern="10">
              <a:ln w="9525">
                <a:round/>
              </a:ln>
              <a:gradFill rotWithShape="0">
                <a:gsLst>
                  <a:gs pos="0">
                    <a:srgbClr val="FFE701"/>
                  </a:gs>
                  <a:gs pos="100000">
                    <a:srgbClr val="FE3E02"/>
                  </a:gs>
                </a:gsLst>
                <a:lin ang="5400000" scaled="1"/>
              </a:gradFill>
              <a:latin typeface="隶书"/>
              <a:ea typeface="隶书"/>
            </a:endParaRPr>
          </a:p>
        </p:txBody>
      </p:sp>
      <p:sp>
        <p:nvSpPr>
          <p:cNvPr id="136" name="Text Box 43"/>
          <p:cNvSpPr txBox="1">
            <a:spLocks noChangeArrowheads="1"/>
          </p:cNvSpPr>
          <p:nvPr/>
        </p:nvSpPr>
        <p:spPr bwMode="auto">
          <a:xfrm>
            <a:off x="15876" y="1391411"/>
            <a:ext cx="1714500" cy="523220"/>
          </a:xfrm>
          <a:prstGeom prst="rect">
            <a:avLst/>
          </a:prstGeom>
          <a:solidFill>
            <a:srgbClr val="C00000"/>
          </a:solidFill>
          <a:ln>
            <a:noFill/>
          </a:ln>
          <a:effectLst/>
        </p:spPr>
        <p:txBody>
          <a:bodyPr wrap="square">
            <a:spAutoFit/>
          </a:bodyPr>
          <a:lstStyle/>
          <a:p>
            <a:pPr>
              <a:spcBef>
                <a:spcPct val="0"/>
              </a:spcBef>
            </a:pPr>
            <a:r>
              <a:rPr lang="zh-CN" altLang="en-US" sz="2800" b="1" dirty="0">
                <a:solidFill>
                  <a:srgbClr val="FFFF00"/>
                </a:solidFill>
                <a:effectLst>
                  <a:outerShdw blurRad="50800" dist="38100" algn="l" rotWithShape="0">
                    <a:prstClr val="black">
                      <a:alpha val="40000"/>
                    </a:prstClr>
                  </a:outerShdw>
                </a:effectLst>
                <a:latin typeface="楷体" panose="02010609060101010101" pitchFamily="49" charset="-122"/>
                <a:ea typeface="楷体" panose="02010609060101010101" pitchFamily="49" charset="-122"/>
              </a:rPr>
              <a:t>印象历史</a:t>
            </a:r>
            <a:endParaRPr lang="zh-CN" altLang="en-US" sz="2800" b="1" dirty="0">
              <a:solidFill>
                <a:srgbClr val="FFFF00"/>
              </a:solidFill>
              <a:effectLst>
                <a:outerShdw blurRad="50800" dist="38100" algn="l" rotWithShape="0">
                  <a:prstClr val="black">
                    <a:alpha val="40000"/>
                  </a:prstClr>
                </a:outerShdw>
              </a:effectLst>
              <a:latin typeface="楷体" panose="02010609060101010101" pitchFamily="49" charset="-122"/>
              <a:ea typeface="楷体" panose="02010609060101010101" pitchFamily="49" charset="-122"/>
            </a:endParaRPr>
          </a:p>
        </p:txBody>
      </p:sp>
      <p:sp>
        <p:nvSpPr>
          <p:cNvPr id="2" name="文本框 1"/>
          <p:cNvSpPr txBox="1"/>
          <p:nvPr/>
        </p:nvSpPr>
        <p:spPr>
          <a:xfrm>
            <a:off x="247015" y="564515"/>
            <a:ext cx="8650605" cy="583565"/>
          </a:xfrm>
          <a:prstGeom prst="rect">
            <a:avLst/>
          </a:prstGeom>
          <a:solidFill>
            <a:srgbClr val="C00000"/>
          </a:solidFill>
        </p:spPr>
        <p:txBody>
          <a:bodyPr wrap="square" rtlCol="0">
            <a:spAutoFit/>
          </a:bodyPr>
          <a:lstStyle/>
          <a:p>
            <a:r>
              <a:rPr lang="zh-CN" altLang="en-US" sz="3200" b="1" dirty="0">
                <a:solidFill>
                  <a:schemeClr val="bg1"/>
                </a:solidFill>
                <a:latin typeface="+mn-ea"/>
              </a:rPr>
              <a:t>你能用几个词概括近代中国外交的基本特征吗？</a:t>
            </a:r>
            <a:endParaRPr lang="zh-CN" altLang="en-US" sz="3200" b="1" dirty="0">
              <a:solidFill>
                <a:schemeClr val="bg1"/>
              </a:solidFill>
              <a:latin typeface="+mn-ea"/>
            </a:endParaRPr>
          </a:p>
        </p:txBody>
      </p:sp>
      <p:pic>
        <p:nvPicPr>
          <p:cNvPr id="3" name="風の住む街 - 磯村由紀子 (矶村由纪子)">
            <a:hlinkClick r:id="" action="ppaction://media"/>
          </p:cNvPr>
          <p:cNvPicPr>
            <a:picLocks noChangeAspect="1"/>
          </p:cNvPicPr>
          <p:nvPr>
            <a:audioFile r:link="rId6"/>
            <p:extLst>
              <p:ext uri="{DAA4B4D4-6D71-4841-9C94-3DE7FCFB9230}">
                <p14:media xmlns:p14="http://schemas.microsoft.com/office/powerpoint/2010/main" r:embed="rId7">
                  <p14:trim st="64695.000000"/>
                </p14:media>
              </p:ext>
            </p:extLst>
          </p:nvPr>
        </p:nvPicPr>
        <p:blipFill>
          <a:blip r:embed="rId8"/>
          <a:stretch>
            <a:fillRect/>
          </a:stretch>
        </p:blipFill>
        <p:spPr>
          <a:xfrm>
            <a:off x="234857" y="222369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split orient="vert"/>
        <p:sndAc>
          <p:stSnd>
            <p:snd r:embed="rId9" name="breeze.wav"/>
          </p:stSnd>
        </p:sndAc>
      </p:transition>
    </mc:Choice>
    <mc:Fallback>
      <p:transition>
        <p:split orient="vert"/>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5.55556E-7 4.44444E-6 L -2.87257 -0.01713 " pathEditMode="relative" rAng="0" ptsTypes="AA">
                                      <p:cBhvr>
                                        <p:cTn id="6" dur="34000" fill="hold"/>
                                        <p:tgtEl>
                                          <p:spTgt spid="103426"/>
                                        </p:tgtEl>
                                        <p:attrNameLst>
                                          <p:attrName>ppt_x</p:attrName>
                                          <p:attrName>ppt_y</p:attrName>
                                        </p:attrNameLst>
                                      </p:cBhvr>
                                      <p:rCtr x="-143628" y="-856"/>
                                    </p:animMotion>
                                  </p:childTnLst>
                                </p:cTn>
                              </p:par>
                              <p:par>
                                <p:cTn id="7" presetID="1" presetClass="mediacall" presetSubtype="0" fill="hold" nodeType="withEffect">
                                  <p:stCondLst>
                                    <p:cond delay="0"/>
                                  </p:stCondLst>
                                  <p:childTnLst>
                                    <p:cmd type="call" cmd="playFrom(0.0)">
                                      <p:cBhvr>
                                        <p:cTn id="8" dur="221335" fill="hold"/>
                                        <p:tgtEl>
                                          <p:spTgt spid="3"/>
                                        </p:tgtEl>
                                      </p:cBhvr>
                                    </p:cmd>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3553"/>
                                        </p:tgtEl>
                                        <p:attrNameLst>
                                          <p:attrName>style.visibility</p:attrName>
                                        </p:attrNameLst>
                                      </p:cBhvr>
                                      <p:to>
                                        <p:strVal val="visible"/>
                                      </p:to>
                                    </p:set>
                                    <p:anim calcmode="lin" valueType="num">
                                      <p:cBhvr>
                                        <p:cTn id="13" dur="10" fill="hold"/>
                                        <p:tgtEl>
                                          <p:spTgt spid="103553"/>
                                        </p:tgtEl>
                                        <p:attrNameLst>
                                          <p:attrName>ppt_w</p:attrName>
                                        </p:attrNameLst>
                                      </p:cBhvr>
                                      <p:tavLst>
                                        <p:tav tm="0">
                                          <p:val>
                                            <p:fltVal val="0"/>
                                          </p:val>
                                        </p:tav>
                                        <p:tav tm="100000">
                                          <p:val>
                                            <p:strVal val="#ppt_w"/>
                                          </p:val>
                                        </p:tav>
                                      </p:tavLst>
                                    </p:anim>
                                    <p:anim calcmode="lin" valueType="num">
                                      <p:cBhvr>
                                        <p:cTn id="14" dur="10" fill="hold"/>
                                        <p:tgtEl>
                                          <p:spTgt spid="10355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3554"/>
                                        </p:tgtEl>
                                        <p:attrNameLst>
                                          <p:attrName>style.visibility</p:attrName>
                                        </p:attrNameLst>
                                      </p:cBhvr>
                                      <p:to>
                                        <p:strVal val="visible"/>
                                      </p:to>
                                    </p:set>
                                    <p:anim calcmode="lin" valueType="num">
                                      <p:cBhvr>
                                        <p:cTn id="19" dur="10" fill="hold"/>
                                        <p:tgtEl>
                                          <p:spTgt spid="103554"/>
                                        </p:tgtEl>
                                        <p:attrNameLst>
                                          <p:attrName>ppt_w</p:attrName>
                                        </p:attrNameLst>
                                      </p:cBhvr>
                                      <p:tavLst>
                                        <p:tav tm="0">
                                          <p:val>
                                            <p:fltVal val="0"/>
                                          </p:val>
                                        </p:tav>
                                        <p:tav tm="100000">
                                          <p:val>
                                            <p:strVal val="#ppt_w"/>
                                          </p:val>
                                        </p:tav>
                                      </p:tavLst>
                                    </p:anim>
                                    <p:anim calcmode="lin" valueType="num">
                                      <p:cBhvr>
                                        <p:cTn id="20" dur="10" fill="hold"/>
                                        <p:tgtEl>
                                          <p:spTgt spid="10355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3555"/>
                                        </p:tgtEl>
                                        <p:attrNameLst>
                                          <p:attrName>style.visibility</p:attrName>
                                        </p:attrNameLst>
                                      </p:cBhvr>
                                      <p:to>
                                        <p:strVal val="visible"/>
                                      </p:to>
                                    </p:set>
                                    <p:anim calcmode="lin" valueType="num">
                                      <p:cBhvr>
                                        <p:cTn id="25" dur="10" fill="hold"/>
                                        <p:tgtEl>
                                          <p:spTgt spid="103555"/>
                                        </p:tgtEl>
                                        <p:attrNameLst>
                                          <p:attrName>ppt_w</p:attrName>
                                        </p:attrNameLst>
                                      </p:cBhvr>
                                      <p:tavLst>
                                        <p:tav tm="0">
                                          <p:val>
                                            <p:fltVal val="0"/>
                                          </p:val>
                                        </p:tav>
                                        <p:tav tm="100000">
                                          <p:val>
                                            <p:strVal val="#ppt_w"/>
                                          </p:val>
                                        </p:tav>
                                      </p:tavLst>
                                    </p:anim>
                                    <p:anim calcmode="lin" valueType="num">
                                      <p:cBhvr>
                                        <p:cTn id="26" dur="10" fill="hold"/>
                                        <p:tgtEl>
                                          <p:spTgt spid="1035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03553" grpId="0" animBg="1"/>
      <p:bldP spid="103554" grpId="0" animBg="1"/>
      <p:bldP spid="1035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0982" y="2"/>
            <a:ext cx="9725724" cy="7219465"/>
            <a:chOff x="-20982" y="0"/>
            <a:chExt cx="9725724" cy="7219465"/>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l="5139" r="5139"/>
            <a:stretch>
              <a:fillRect/>
            </a:stretch>
          </p:blipFill>
          <p:spPr>
            <a:xfrm>
              <a:off x="-20982" y="0"/>
              <a:ext cx="9164982" cy="6961914"/>
            </a:xfrm>
            <a:prstGeom prst="rect">
              <a:avLst/>
            </a:prstGeom>
          </p:spPr>
        </p:pic>
        <p:grpSp>
          <p:nvGrpSpPr>
            <p:cNvPr id="7" name="组合 6"/>
            <p:cNvGrpSpPr/>
            <p:nvPr/>
          </p:nvGrpSpPr>
          <p:grpSpPr>
            <a:xfrm>
              <a:off x="448343" y="637306"/>
              <a:ext cx="9256399" cy="6582159"/>
              <a:chOff x="448343" y="637306"/>
              <a:chExt cx="9256399" cy="6582159"/>
            </a:xfrm>
          </p:grpSpPr>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saturation sat="85000"/>
                        </a14:imgEffect>
                      </a14:imgLayer>
                    </a14:imgProps>
                  </a:ext>
                  <a:ext uri="{28A0092B-C50C-407E-A947-70E740481C1C}">
                    <a14:useLocalDpi xmlns:a14="http://schemas.microsoft.com/office/drawing/2010/main" val="0"/>
                  </a:ext>
                </a:extLst>
              </a:blip>
              <a:stretch>
                <a:fillRect/>
              </a:stretch>
            </p:blipFill>
            <p:spPr>
              <a:xfrm>
                <a:off x="6715475" y="2524543"/>
                <a:ext cx="2989267" cy="4694922"/>
              </a:xfrm>
              <a:prstGeom prst="rect">
                <a:avLst/>
              </a:prstGeom>
            </p:spPr>
          </p:pic>
          <p:grpSp>
            <p:nvGrpSpPr>
              <p:cNvPr id="2" name="组合 1"/>
              <p:cNvGrpSpPr/>
              <p:nvPr/>
            </p:nvGrpSpPr>
            <p:grpSpPr>
              <a:xfrm>
                <a:off x="448343" y="3494298"/>
                <a:ext cx="2785511" cy="1567798"/>
                <a:chOff x="978377" y="3660586"/>
                <a:chExt cx="1320215" cy="743070"/>
              </a:xfrm>
            </p:grpSpPr>
            <p:cxnSp>
              <p:nvCxnSpPr>
                <p:cNvPr id="10" name="PA_直接连接符 21"/>
                <p:cNvCxnSpPr/>
                <p:nvPr>
                  <p:custDataLst>
                    <p:tags r:id="rId4"/>
                  </p:custDataLst>
                </p:nvPr>
              </p:nvCxnSpPr>
              <p:spPr>
                <a:xfrm flipV="1">
                  <a:off x="978377" y="3715030"/>
                  <a:ext cx="975947" cy="586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PA_直接连接符 22"/>
                <p:cNvCxnSpPr/>
                <p:nvPr>
                  <p:custDataLst>
                    <p:tags r:id="rId5"/>
                  </p:custDataLst>
                </p:nvPr>
              </p:nvCxnSpPr>
              <p:spPr>
                <a:xfrm flipV="1">
                  <a:off x="1322645" y="3660586"/>
                  <a:ext cx="975947" cy="5868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PA_直接连接符 23"/>
                <p:cNvCxnSpPr/>
                <p:nvPr>
                  <p:custDataLst>
                    <p:tags r:id="rId6"/>
                  </p:custDataLst>
                </p:nvPr>
              </p:nvCxnSpPr>
              <p:spPr>
                <a:xfrm flipV="1">
                  <a:off x="1346499" y="4068497"/>
                  <a:ext cx="557342" cy="3351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rot="20473404">
                <a:off x="5425994" y="637306"/>
                <a:ext cx="1774594" cy="1462607"/>
                <a:chOff x="5200808" y="1395210"/>
                <a:chExt cx="756699" cy="1160611"/>
              </a:xfrm>
            </p:grpSpPr>
            <p:cxnSp>
              <p:nvCxnSpPr>
                <p:cNvPr id="14" name="PA_直接连接符 15"/>
                <p:cNvCxnSpPr/>
                <p:nvPr>
                  <p:custDataLst>
                    <p:tags r:id="rId7"/>
                  </p:custDataLst>
                </p:nvPr>
              </p:nvCxnSpPr>
              <p:spPr>
                <a:xfrm rot="1126596" flipV="1">
                  <a:off x="5200808" y="1395210"/>
                  <a:ext cx="742893" cy="1024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PA_直接连接符 16"/>
                <p:cNvCxnSpPr/>
                <p:nvPr>
                  <p:custDataLst>
                    <p:tags r:id="rId8"/>
                  </p:custDataLst>
                </p:nvPr>
              </p:nvCxnSpPr>
              <p:spPr>
                <a:xfrm rot="1126596" flipV="1">
                  <a:off x="5319120" y="1721128"/>
                  <a:ext cx="638387" cy="8346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A_图片 13"/>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5532127" y="1722646"/>
                <a:ext cx="2009155" cy="1025362"/>
              </a:xfrm>
              <a:prstGeom prst="rect">
                <a:avLst/>
              </a:prstGeom>
            </p:spPr>
          </p:pic>
        </p:grpSp>
      </p:grpSp>
      <p:grpSp>
        <p:nvGrpSpPr>
          <p:cNvPr id="19" name="组合 18"/>
          <p:cNvGrpSpPr/>
          <p:nvPr/>
        </p:nvGrpSpPr>
        <p:grpSpPr>
          <a:xfrm>
            <a:off x="40875" y="2196132"/>
            <a:ext cx="8688229" cy="1615559"/>
            <a:chOff x="40875" y="2196132"/>
            <a:chExt cx="8688229" cy="1615559"/>
          </a:xfrm>
        </p:grpSpPr>
        <p:sp>
          <p:nvSpPr>
            <p:cNvPr id="3" name="矩形 2"/>
            <p:cNvSpPr/>
            <p:nvPr/>
          </p:nvSpPr>
          <p:spPr>
            <a:xfrm>
              <a:off x="40875" y="3026861"/>
              <a:ext cx="8688229" cy="784830"/>
            </a:xfrm>
            <a:prstGeom prst="rect">
              <a:avLst/>
            </a:prstGeom>
          </p:spPr>
          <p:txBody>
            <a:bodyPr wrap="square">
              <a:spAutoFit/>
              <a:scene3d>
                <a:camera prst="orthographicFront"/>
                <a:lightRig rig="threePt" dir="t"/>
              </a:scene3d>
            </a:bodyPr>
            <a:lstStyle/>
            <a:p>
              <a:pPr algn="ctr">
                <a:defRPr/>
              </a:pPr>
              <a:r>
                <a:rPr lang="zh-CN" altLang="en-US" sz="4500" dirty="0">
                  <a:ln w="10160">
                    <a:noFill/>
                    <a:prstDash val="solid"/>
                  </a:ln>
                  <a:solidFill>
                    <a:schemeClr val="bg1"/>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独立自主的和平外交</a:t>
              </a:r>
              <a:endParaRPr lang="zh-CN" altLang="en-US" sz="4500" dirty="0">
                <a:ln w="10160">
                  <a:noFill/>
                  <a:prstDash val="solid"/>
                </a:ln>
                <a:solidFill>
                  <a:schemeClr val="bg1"/>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
          <p:nvSpPr>
            <p:cNvPr id="4" name="文本框 3"/>
            <p:cNvSpPr txBox="1"/>
            <p:nvPr/>
          </p:nvSpPr>
          <p:spPr>
            <a:xfrm>
              <a:off x="2615243" y="2196132"/>
              <a:ext cx="3539490" cy="646331"/>
            </a:xfrm>
            <a:prstGeom prst="rect">
              <a:avLst/>
            </a:prstGeom>
            <a:noFill/>
          </p:spPr>
          <p:txBody>
            <a:bodyPr wrap="square" rtlCol="0">
              <a:spAutoFit/>
            </a:bodyPr>
            <a:lstStyle/>
            <a:p>
              <a:pPr algn="ctr"/>
              <a:r>
                <a:rPr lang="zh-CN" altLang="en-US" sz="3600" dirty="0">
                  <a:solidFill>
                    <a:schemeClr val="bg1"/>
                  </a:solidFill>
                  <a:latin typeface="华文琥珀" panose="02010800040101010101" pitchFamily="2" charset="-122"/>
                  <a:ea typeface="华文琥珀" panose="02010800040101010101" pitchFamily="2" charset="-122"/>
                  <a:cs typeface="字体管家润行" panose="02010600010101010101" charset="-122"/>
                </a:rPr>
                <a:t>第</a:t>
              </a:r>
              <a:r>
                <a:rPr lang="en-US" altLang="zh-CN" sz="3600" dirty="0">
                  <a:solidFill>
                    <a:schemeClr val="bg1"/>
                  </a:solidFill>
                  <a:latin typeface="华文琥珀" panose="02010800040101010101" pitchFamily="2" charset="-122"/>
                  <a:ea typeface="华文琥珀" panose="02010800040101010101" pitchFamily="2" charset="-122"/>
                  <a:cs typeface="字体管家润行" panose="02010600010101010101" charset="-122"/>
                </a:rPr>
                <a:t>16</a:t>
              </a:r>
              <a:r>
                <a:rPr lang="zh-CN" altLang="en-US" sz="3600" dirty="0">
                  <a:solidFill>
                    <a:schemeClr val="bg1"/>
                  </a:solidFill>
                  <a:latin typeface="华文琥珀" panose="02010800040101010101" pitchFamily="2" charset="-122"/>
                  <a:ea typeface="华文琥珀" panose="02010800040101010101" pitchFamily="2" charset="-122"/>
                  <a:cs typeface="字体管家润行" panose="02010600010101010101" charset="-122"/>
                </a:rPr>
                <a:t>课</a:t>
              </a:r>
              <a:endParaRPr lang="zh-CN" altLang="en-US" sz="3600" dirty="0">
                <a:solidFill>
                  <a:schemeClr val="bg1"/>
                </a:solidFill>
                <a:latin typeface="华文琥珀" panose="02010800040101010101" pitchFamily="2" charset="-122"/>
                <a:ea typeface="华文琥珀" panose="02010800040101010101" pitchFamily="2" charset="-122"/>
                <a:cs typeface="字体管家润行" panose="02010600010101010101" charset="-122"/>
              </a:endParaRPr>
            </a:p>
          </p:txBody>
        </p:sp>
      </p:grpSp>
      <p:sp>
        <p:nvSpPr>
          <p:cNvPr id="6" name="矩形 5"/>
          <p:cNvSpPr/>
          <p:nvPr/>
        </p:nvSpPr>
        <p:spPr>
          <a:xfrm>
            <a:off x="2532565" y="4243518"/>
            <a:ext cx="3572060" cy="403124"/>
          </a:xfrm>
          <a:prstGeom prst="rect">
            <a:avLst/>
          </a:prstGeom>
        </p:spPr>
        <p:txBody>
          <a:bodyPr wrap="square">
            <a:spAutoFit/>
          </a:bodyPr>
          <a:lstStyle/>
          <a:p>
            <a:pPr algn="dist">
              <a:lnSpc>
                <a:spcPct val="120000"/>
              </a:lnSpc>
            </a:pPr>
            <a:r>
              <a:rPr lang="zh-CN" altLang="en-US" b="1" dirty="0">
                <a:solidFill>
                  <a:schemeClr val="bg1"/>
                </a:solidFill>
                <a:cs typeface="+mn-ea"/>
                <a:sym typeface="+mn-lt"/>
              </a:rPr>
              <a:t>王烈桥中心学校   </a:t>
            </a:r>
            <a:r>
              <a:rPr lang="zh-CN" altLang="en-US" b="1" dirty="0" smtClean="0">
                <a:solidFill>
                  <a:schemeClr val="bg1"/>
                </a:solidFill>
                <a:cs typeface="+mn-ea"/>
                <a:sym typeface="+mn-lt"/>
              </a:rPr>
              <a:t>李小云</a:t>
            </a:r>
            <a:endParaRPr lang="zh-CN" altLang="en-US" b="1" dirty="0">
              <a:solidFill>
                <a:schemeClr val="bg1"/>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24" name="文本框 2"/>
          <p:cNvSpPr txBox="1">
            <a:spLocks noChangeArrowheads="1"/>
          </p:cNvSpPr>
          <p:nvPr/>
        </p:nvSpPr>
        <p:spPr bwMode="auto">
          <a:xfrm>
            <a:off x="1117185" y="1935167"/>
            <a:ext cx="7124700" cy="3970318"/>
          </a:xfrm>
          <a:prstGeom prst="rect">
            <a:avLst/>
          </a:prstGeom>
          <a:noFill/>
          <a:ln w="9525">
            <a:no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a:lnSpc>
                <a:spcPct val="150000"/>
              </a:lnSpc>
            </a:pPr>
            <a:r>
              <a:rPr lang="en-US" altLang="zh-CN" sz="2400" dirty="0">
                <a:latin typeface="黑体" panose="02010609060101010101" pitchFamily="49" charset="-122"/>
                <a:ea typeface="黑体" panose="02010609060101010101" pitchFamily="49" charset="-122"/>
                <a:sym typeface="+mn-ea"/>
              </a:rPr>
              <a:t>1.</a:t>
            </a:r>
            <a:r>
              <a:rPr lang="zh-CN" altLang="en-US" sz="2400" dirty="0">
                <a:latin typeface="黑体" panose="02010609060101010101" pitchFamily="49" charset="-122"/>
                <a:ea typeface="黑体" panose="02010609060101010101" pitchFamily="49" charset="-122"/>
                <a:sym typeface="+mn-ea"/>
              </a:rPr>
              <a:t>了解新中国独立自主的和平外交政策。</a:t>
            </a:r>
            <a:endParaRPr lang="zh-CN" altLang="en-US" sz="2400" dirty="0">
              <a:latin typeface="黑体" panose="02010609060101010101" pitchFamily="49" charset="-122"/>
              <a:ea typeface="黑体" panose="02010609060101010101" pitchFamily="49" charset="-122"/>
              <a:sym typeface="+mn-ea"/>
            </a:endParaRPr>
          </a:p>
          <a:p>
            <a:pPr eaLnBrk="1">
              <a:lnSpc>
                <a:spcPct val="150000"/>
              </a:lnSpc>
            </a:pPr>
            <a:r>
              <a:rPr lang="en-US" altLang="zh-CN" sz="2400" dirty="0">
                <a:latin typeface="黑体" panose="02010609060101010101" pitchFamily="49" charset="-122"/>
                <a:ea typeface="黑体" panose="02010609060101010101" pitchFamily="49" charset="-122"/>
                <a:sym typeface="+mn-ea"/>
              </a:rPr>
              <a:t>2.</a:t>
            </a:r>
            <a:r>
              <a:rPr lang="zh-CN" altLang="en-US" sz="2400" dirty="0">
                <a:latin typeface="黑体" panose="02010609060101010101" pitchFamily="49" charset="-122"/>
                <a:ea typeface="黑体" panose="02010609060101010101" pitchFamily="49" charset="-122"/>
                <a:sym typeface="+mn-ea"/>
              </a:rPr>
              <a:t>掌握和平共处五项原则提出的背景、内容及意义。</a:t>
            </a:r>
            <a:endParaRPr lang="zh-CN" altLang="en-US" sz="2400" dirty="0">
              <a:latin typeface="黑体" panose="02010609060101010101" pitchFamily="49" charset="-122"/>
              <a:ea typeface="黑体" panose="02010609060101010101" pitchFamily="49" charset="-122"/>
              <a:sym typeface="+mn-ea"/>
            </a:endParaRPr>
          </a:p>
          <a:p>
            <a:pPr eaLnBrk="1">
              <a:lnSpc>
                <a:spcPct val="150000"/>
              </a:lnSpc>
            </a:pPr>
            <a:r>
              <a:rPr lang="en-US" altLang="zh-CN" sz="2400" dirty="0">
                <a:latin typeface="黑体" panose="02010609060101010101" pitchFamily="49" charset="-122"/>
                <a:ea typeface="黑体" panose="02010609060101010101" pitchFamily="49" charset="-122"/>
                <a:sym typeface="+mn-ea"/>
              </a:rPr>
              <a:t>3.</a:t>
            </a:r>
            <a:r>
              <a:rPr lang="zh-CN" altLang="en-US" sz="2400" dirty="0">
                <a:latin typeface="黑体" panose="02010609060101010101" pitchFamily="49" charset="-122"/>
                <a:ea typeface="黑体" panose="02010609060101010101" pitchFamily="49" charset="-122"/>
                <a:sym typeface="+mn-ea"/>
              </a:rPr>
              <a:t>知道万隆会议的概况和“求同存异”方针的提出及影响。</a:t>
            </a:r>
            <a:endParaRPr lang="zh-CN" altLang="en-US" sz="2400" dirty="0">
              <a:latin typeface="黑体" panose="02010609060101010101" pitchFamily="49" charset="-122"/>
              <a:ea typeface="黑体" panose="02010609060101010101" pitchFamily="49" charset="-122"/>
              <a:sym typeface="+mn-ea"/>
            </a:endParaRPr>
          </a:p>
          <a:p>
            <a:pPr eaLnBrk="1">
              <a:lnSpc>
                <a:spcPct val="150000"/>
              </a:lnSpc>
            </a:pPr>
            <a:r>
              <a:rPr lang="en-US" altLang="zh-CN" sz="2400" dirty="0">
                <a:latin typeface="黑体" panose="02010609060101010101" pitchFamily="49" charset="-122"/>
                <a:ea typeface="黑体" panose="02010609060101010101" pitchFamily="49" charset="-122"/>
                <a:sym typeface="+mn-ea"/>
              </a:rPr>
              <a:t>4.</a:t>
            </a:r>
            <a:r>
              <a:rPr lang="zh-CN" altLang="en-US" sz="2400" dirty="0">
                <a:latin typeface="黑体" panose="02010609060101010101" pitchFamily="49" charset="-122"/>
                <a:ea typeface="黑体" panose="02010609060101010101" pitchFamily="49" charset="-122"/>
                <a:sym typeface="+mn-ea"/>
              </a:rPr>
              <a:t>掌握周恩来在新中国成立初期的外交活动，了解新中国外交走向成熟的过程。</a:t>
            </a:r>
            <a:endParaRPr lang="zh-CN" altLang="en-US" sz="2400" dirty="0">
              <a:latin typeface="黑体" panose="02010609060101010101" pitchFamily="49" charset="-122"/>
              <a:ea typeface="黑体" panose="02010609060101010101" pitchFamily="49" charset="-122"/>
              <a:sym typeface="+mn-ea"/>
            </a:endParaRPr>
          </a:p>
        </p:txBody>
      </p:sp>
      <p:sp>
        <p:nvSpPr>
          <p:cNvPr id="25" name="矩形 24"/>
          <p:cNvSpPr/>
          <p:nvPr/>
        </p:nvSpPr>
        <p:spPr>
          <a:xfrm>
            <a:off x="1011462" y="1073649"/>
            <a:ext cx="2745385" cy="769441"/>
          </a:xfrm>
          <a:prstGeom prst="rect">
            <a:avLst/>
          </a:prstGeom>
        </p:spPr>
        <p:txBody>
          <a:bodyPr wrap="square">
            <a:spAutoFit/>
          </a:bodyPr>
          <a:lstStyle/>
          <a:p>
            <a:r>
              <a:rPr lang="zh-CN" altLang="en-US" sz="4400" dirty="0">
                <a:solidFill>
                  <a:srgbClr val="C00000"/>
                </a:solidFill>
                <a:latin typeface="隶书" panose="02010509060101010101" pitchFamily="49" charset="-122"/>
                <a:ea typeface="隶书" panose="02010509060101010101" pitchFamily="49" charset="-122"/>
              </a:rPr>
              <a:t>学习目标</a:t>
            </a:r>
            <a:endParaRPr lang="zh-CN" altLang="en-US" sz="4400" dirty="0">
              <a:solidFill>
                <a:srgbClr val="C0000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10" name="TextBox 4"/>
          <p:cNvSpPr txBox="1">
            <a:spLocks noChangeArrowheads="1"/>
          </p:cNvSpPr>
          <p:nvPr/>
        </p:nvSpPr>
        <p:spPr bwMode="auto">
          <a:xfrm>
            <a:off x="2194903" y="5249153"/>
            <a:ext cx="486703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ea typeface="宋体" panose="02010600030101010101" pitchFamily="2" charset="-122"/>
              </a:defRPr>
            </a:lvl1pPr>
            <a:lvl2pPr marL="742950" indent="-285750">
              <a:spcBef>
                <a:spcPct val="0"/>
              </a:spcBef>
              <a:defRPr>
                <a:solidFill>
                  <a:schemeClr val="tx1"/>
                </a:solidFill>
                <a:latin typeface="Arial" panose="020B0604020202020204" pitchFamily="34" charset="0"/>
                <a:ea typeface="宋体" panose="02010600030101010101" pitchFamily="2" charset="-122"/>
              </a:defRPr>
            </a:lvl2pPr>
            <a:lvl3pPr marL="1143000" indent="-228600">
              <a:spcBef>
                <a:spcPct val="0"/>
              </a:spcBef>
              <a:defRPr>
                <a:solidFill>
                  <a:schemeClr val="tx1"/>
                </a:solidFill>
                <a:latin typeface="Arial" panose="020B0604020202020204" pitchFamily="34" charset="0"/>
                <a:ea typeface="宋体" panose="02010600030101010101" pitchFamily="2" charset="-122"/>
              </a:defRPr>
            </a:lvl3pPr>
            <a:lvl4pPr marL="1600200" indent="-228600">
              <a:spcBef>
                <a:spcPct val="0"/>
              </a:spcBef>
              <a:defRPr>
                <a:solidFill>
                  <a:schemeClr val="tx1"/>
                </a:solidFill>
                <a:latin typeface="Arial" panose="020B0604020202020204" pitchFamily="34" charset="0"/>
                <a:ea typeface="宋体" panose="02010600030101010101" pitchFamily="2" charset="-122"/>
              </a:defRPr>
            </a:lvl4pPr>
            <a:lvl5pPr marL="2057400" indent="-228600">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4000" b="1" dirty="0">
                <a:solidFill>
                  <a:srgbClr val="C00000"/>
                </a:solidFill>
                <a:latin typeface="+mn-ea"/>
                <a:ea typeface="+mn-ea"/>
              </a:rPr>
              <a:t>独立自主的和平外交</a:t>
            </a:r>
            <a:endParaRPr lang="zh-CN" altLang="en-US" sz="4000" b="1" dirty="0">
              <a:solidFill>
                <a:srgbClr val="C00000"/>
              </a:solidFill>
              <a:latin typeface="+mn-ea"/>
              <a:ea typeface="+mn-ea"/>
            </a:endParaRPr>
          </a:p>
        </p:txBody>
      </p:sp>
      <p:grpSp>
        <p:nvGrpSpPr>
          <p:cNvPr id="11" name="Group 6"/>
          <p:cNvGrpSpPr/>
          <p:nvPr/>
        </p:nvGrpSpPr>
        <p:grpSpPr bwMode="auto">
          <a:xfrm>
            <a:off x="665910" y="899379"/>
            <a:ext cx="4949759" cy="3872831"/>
            <a:chOff x="509" y="1026"/>
            <a:chExt cx="4582" cy="2268"/>
          </a:xfrm>
          <a:solidFill>
            <a:srgbClr val="C00000"/>
          </a:solidFill>
        </p:grpSpPr>
        <p:sp>
          <p:nvSpPr>
            <p:cNvPr id="12" name="AutoShape 7"/>
            <p:cNvSpPr>
              <a:spLocks noChangeArrowheads="1"/>
            </p:cNvSpPr>
            <p:nvPr/>
          </p:nvSpPr>
          <p:spPr bwMode="auto">
            <a:xfrm>
              <a:off x="509" y="1026"/>
              <a:ext cx="4582" cy="2268"/>
            </a:xfrm>
            <a:prstGeom prst="horizontalScroll">
              <a:avLst>
                <a:gd name="adj" fmla="val 12500"/>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800" b="1">
                <a:latin typeface="楷体" panose="02010609060101010101" pitchFamily="49" charset="-122"/>
                <a:ea typeface="楷体" panose="02010609060101010101" pitchFamily="49" charset="-122"/>
              </a:endParaRPr>
            </a:p>
          </p:txBody>
        </p:sp>
        <p:sp>
          <p:nvSpPr>
            <p:cNvPr id="13" name="Text Box 8"/>
            <p:cNvSpPr txBox="1">
              <a:spLocks noChangeArrowheads="1"/>
            </p:cNvSpPr>
            <p:nvPr/>
          </p:nvSpPr>
          <p:spPr bwMode="auto">
            <a:xfrm>
              <a:off x="663" y="1376"/>
              <a:ext cx="4218" cy="156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800" b="1" dirty="0">
                  <a:solidFill>
                    <a:srgbClr val="002060"/>
                  </a:solidFill>
                  <a:effectLst>
                    <a:outerShdw blurRad="38100" dist="38100" dir="2700000" algn="tl">
                      <a:srgbClr val="C0C0C0"/>
                    </a:outerShdw>
                  </a:effectLst>
                  <a:latin typeface="楷体" panose="02010609060101010101" pitchFamily="49" charset="-122"/>
                  <a:ea typeface="楷体" panose="02010609060101010101" pitchFamily="49" charset="-122"/>
                </a:rPr>
                <a:t>   </a:t>
              </a:r>
              <a:r>
                <a:rPr lang="zh-CN" altLang="en-US" sz="2800" dirty="0">
                  <a:solidFill>
                    <a:schemeClr val="bg1"/>
                  </a:solidFill>
                  <a:latin typeface="楷体" panose="02010609060101010101" pitchFamily="49" charset="-122"/>
                  <a:ea typeface="楷体" panose="02010609060101010101" pitchFamily="49" charset="-122"/>
                </a:rPr>
                <a:t>本政府为代表中华人民共和国全国人民的唯一政府。凡愿遵守平等、互利及互相尊重领土主权等项原则的任何外国政府，本政府均愿与之建立外交关系。</a:t>
              </a:r>
              <a:endParaRPr lang="zh-CN" altLang="en-US" sz="2800" dirty="0">
                <a:solidFill>
                  <a:schemeClr val="bg1"/>
                </a:solidFill>
                <a:latin typeface="楷体" panose="02010609060101010101" pitchFamily="49" charset="-122"/>
                <a:ea typeface="楷体" panose="02010609060101010101" pitchFamily="49" charset="-122"/>
              </a:endParaRPr>
            </a:p>
          </p:txBody>
        </p:sp>
      </p:grpSp>
      <p:pic>
        <p:nvPicPr>
          <p:cNvPr id="14" name="Picture 23" descr="1949年10月1日，毛泽东在北京天安门向全世界庄严宣告中华人民共和国成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228" y="1376211"/>
            <a:ext cx="2573151" cy="2781531"/>
          </a:xfrm>
          <a:prstGeom prst="rect">
            <a:avLst/>
          </a:prstGeom>
          <a:noFill/>
          <a:ln w="9525">
            <a:solidFill>
              <a:srgbClr val="808000"/>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1368195" y="4429333"/>
            <a:ext cx="6989128" cy="707886"/>
          </a:xfrm>
          <a:prstGeom prst="rect">
            <a:avLst/>
          </a:prstGeom>
        </p:spPr>
        <p:txBody>
          <a:bodyPr wrap="square">
            <a:spAutoFit/>
          </a:bodyPr>
          <a:lstStyle/>
          <a:p>
            <a:pPr algn="dist"/>
            <a:r>
              <a:rPr lang="zh-CN" altLang="en-US" sz="4000" b="1" dirty="0">
                <a:latin typeface="幼圆" panose="02010509060101010101" pitchFamily="49" charset="-122"/>
                <a:ea typeface="幼圆" panose="02010509060101010101" pitchFamily="49" charset="-122"/>
              </a:rPr>
              <a:t>新中国的外交政策是什么？</a:t>
            </a:r>
            <a:endParaRPr lang="zh-CN" altLang="en-US" sz="4000" b="1" dirty="0">
              <a:latin typeface="幼圆" panose="02010509060101010101" pitchFamily="49" charset="-122"/>
              <a:ea typeface="幼圆" panose="02010509060101010101" pitchFamily="49"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pic>
        <p:nvPicPr>
          <p:cNvPr id="8" name="Picture 4" descr="建国第一年同中国建交的国家"/>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87" y="1917593"/>
            <a:ext cx="7512866" cy="43513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754299" y="935944"/>
            <a:ext cx="3600400" cy="584775"/>
          </a:xfrm>
          <a:prstGeom prst="rect">
            <a:avLst/>
          </a:prstGeom>
          <a:noFill/>
        </p:spPr>
        <p:txBody>
          <a:bodyPr wrap="square" rtlCol="0">
            <a:spAutoFit/>
          </a:bodyPr>
          <a:lstStyle/>
          <a:p>
            <a:r>
              <a:rPr lang="zh-CN" altLang="en-US" sz="3200" b="1" dirty="0">
                <a:solidFill>
                  <a:srgbClr val="C00000"/>
                </a:solidFill>
              </a:rPr>
              <a:t>外交成就：</a:t>
            </a:r>
            <a:endParaRPr lang="zh-CN" altLang="en-US" sz="3200" b="1" dirty="0">
              <a:solidFill>
                <a:srgbClr val="C00000"/>
              </a:solidFill>
            </a:endParaRPr>
          </a:p>
        </p:txBody>
      </p:sp>
      <p:sp>
        <p:nvSpPr>
          <p:cNvPr id="10" name="Rectangle 2"/>
          <p:cNvSpPr txBox="1">
            <a:spLocks noChangeArrowheads="1"/>
          </p:cNvSpPr>
          <p:nvPr/>
        </p:nvSpPr>
        <p:spPr>
          <a:xfrm>
            <a:off x="2774754" y="999729"/>
            <a:ext cx="5809545" cy="4572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C00000"/>
                </a:solidFill>
                <a:latin typeface="+mn-ea"/>
                <a:ea typeface="+mn-ea"/>
              </a:rPr>
              <a:t>建国第一年，新中国与苏联等十七</a:t>
            </a:r>
            <a:r>
              <a:rPr lang="zh-CN" altLang="en-US" sz="2800" b="1" dirty="0">
                <a:solidFill>
                  <a:srgbClr val="C00000"/>
                </a:solidFill>
                <a:latin typeface="+mn-ea"/>
                <a:ea typeface="+mn-ea"/>
              </a:rPr>
              <a:t>个国家建立外交关系。</a:t>
            </a:r>
            <a:endParaRPr lang="zh-CN" altLang="en-US" sz="2800" b="1" dirty="0">
              <a:solidFill>
                <a:srgbClr val="C00000"/>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grpSp>
        <p:nvGrpSpPr>
          <p:cNvPr id="5" name="组合 4"/>
          <p:cNvGrpSpPr/>
          <p:nvPr/>
        </p:nvGrpSpPr>
        <p:grpSpPr>
          <a:xfrm>
            <a:off x="833830" y="2071027"/>
            <a:ext cx="6254843" cy="4141085"/>
            <a:chOff x="987523" y="1991005"/>
            <a:chExt cx="7017818" cy="4370720"/>
          </a:xfrm>
        </p:grpSpPr>
        <p:pic>
          <p:nvPicPr>
            <p:cNvPr id="12" name="Picture 3" descr="50年代周边形势3"/>
            <p:cNvPicPr>
              <a:picLocks noChangeAspect="1" noChangeArrowheads="1"/>
            </p:cNvPicPr>
            <p:nvPr/>
          </p:nvPicPr>
          <p:blipFill>
            <a:blip r:embed="rId4">
              <a:extLst>
                <a:ext uri="{28A0092B-C50C-407E-A947-70E740481C1C}">
                  <a14:useLocalDpi xmlns:a14="http://schemas.microsoft.com/office/drawing/2010/main" val="0"/>
                </a:ext>
              </a:extLst>
            </a:blip>
            <a:srcRect l="6302"/>
            <a:stretch>
              <a:fillRect/>
            </a:stretch>
          </p:blipFill>
          <p:spPr bwMode="auto">
            <a:xfrm>
              <a:off x="987523" y="1991005"/>
              <a:ext cx="7017818" cy="437072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4" descr="美国旗"/>
            <p:cNvPicPr>
              <a:picLocks noChangeAspect="1" noChangeArrowheads="1"/>
            </p:cNvPicPr>
            <p:nvPr/>
          </p:nvPicPr>
          <p:blipFill>
            <a:blip r:embed="rId5"/>
            <a:srcRect/>
            <a:stretch>
              <a:fillRect/>
            </a:stretch>
          </p:blipFill>
          <p:spPr bwMode="auto">
            <a:xfrm>
              <a:off x="5666484" y="3530600"/>
              <a:ext cx="508875" cy="32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美国旗"/>
            <p:cNvPicPr>
              <a:picLocks noChangeAspect="1" noChangeArrowheads="1"/>
            </p:cNvPicPr>
            <p:nvPr/>
          </p:nvPicPr>
          <p:blipFill>
            <a:blip r:embed="rId5"/>
            <a:srcRect/>
            <a:stretch>
              <a:fillRect/>
            </a:stretch>
          </p:blipFill>
          <p:spPr bwMode="auto">
            <a:xfrm>
              <a:off x="6684233" y="2453378"/>
              <a:ext cx="328035" cy="21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美国旗"/>
            <p:cNvPicPr>
              <a:picLocks noChangeAspect="1" noChangeArrowheads="1"/>
            </p:cNvPicPr>
            <p:nvPr/>
          </p:nvPicPr>
          <p:blipFill>
            <a:blip r:embed="rId5"/>
            <a:srcRect/>
            <a:stretch>
              <a:fillRect/>
            </a:stretch>
          </p:blipFill>
          <p:spPr bwMode="auto">
            <a:xfrm>
              <a:off x="5599896" y="3951324"/>
              <a:ext cx="328035" cy="21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美国旗"/>
            <p:cNvPicPr>
              <a:picLocks noChangeAspect="1" noChangeArrowheads="1"/>
            </p:cNvPicPr>
            <p:nvPr/>
          </p:nvPicPr>
          <p:blipFill>
            <a:blip r:embed="rId5"/>
            <a:srcRect/>
            <a:stretch>
              <a:fillRect/>
            </a:stretch>
          </p:blipFill>
          <p:spPr bwMode="auto">
            <a:xfrm>
              <a:off x="5583915" y="4413414"/>
              <a:ext cx="328035" cy="21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美国旗"/>
            <p:cNvPicPr>
              <a:picLocks noChangeAspect="1" noChangeArrowheads="1"/>
            </p:cNvPicPr>
            <p:nvPr/>
          </p:nvPicPr>
          <p:blipFill>
            <a:blip r:embed="rId5"/>
            <a:srcRect/>
            <a:stretch>
              <a:fillRect/>
            </a:stretch>
          </p:blipFill>
          <p:spPr bwMode="auto">
            <a:xfrm>
              <a:off x="3159964" y="4132037"/>
              <a:ext cx="328035" cy="21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美国旗"/>
            <p:cNvPicPr>
              <a:picLocks noChangeAspect="1" noChangeArrowheads="1"/>
            </p:cNvPicPr>
            <p:nvPr/>
          </p:nvPicPr>
          <p:blipFill>
            <a:blip r:embed="rId5"/>
            <a:srcRect/>
            <a:stretch>
              <a:fillRect/>
            </a:stretch>
          </p:blipFill>
          <p:spPr bwMode="auto">
            <a:xfrm>
              <a:off x="5561345" y="4764675"/>
              <a:ext cx="591584" cy="3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美国旗"/>
            <p:cNvPicPr>
              <a:picLocks noChangeAspect="1" noChangeArrowheads="1"/>
            </p:cNvPicPr>
            <p:nvPr/>
          </p:nvPicPr>
          <p:blipFill>
            <a:blip r:embed="rId5"/>
            <a:srcRect/>
            <a:stretch>
              <a:fillRect/>
            </a:stretch>
          </p:blipFill>
          <p:spPr bwMode="auto">
            <a:xfrm>
              <a:off x="4496432" y="4849385"/>
              <a:ext cx="328035" cy="21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美国旗"/>
            <p:cNvPicPr>
              <a:picLocks noChangeAspect="1" noChangeArrowheads="1"/>
            </p:cNvPicPr>
            <p:nvPr/>
          </p:nvPicPr>
          <p:blipFill>
            <a:blip r:embed="rId5"/>
            <a:srcRect/>
            <a:stretch>
              <a:fillRect/>
            </a:stretch>
          </p:blipFill>
          <p:spPr bwMode="auto">
            <a:xfrm>
              <a:off x="3943882" y="4503771"/>
              <a:ext cx="328035" cy="21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美国旗"/>
            <p:cNvPicPr>
              <a:picLocks noChangeAspect="1" noChangeArrowheads="1"/>
            </p:cNvPicPr>
            <p:nvPr/>
          </p:nvPicPr>
          <p:blipFill>
            <a:blip r:embed="rId5"/>
            <a:srcRect/>
            <a:stretch>
              <a:fillRect/>
            </a:stretch>
          </p:blipFill>
          <p:spPr bwMode="auto">
            <a:xfrm>
              <a:off x="1533065" y="3415960"/>
              <a:ext cx="591584" cy="3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美国旗"/>
            <p:cNvPicPr>
              <a:picLocks noChangeAspect="1" noChangeArrowheads="1"/>
            </p:cNvPicPr>
            <p:nvPr/>
          </p:nvPicPr>
          <p:blipFill>
            <a:blip r:embed="rId5"/>
            <a:srcRect/>
            <a:stretch>
              <a:fillRect/>
            </a:stretch>
          </p:blipFill>
          <p:spPr bwMode="auto">
            <a:xfrm>
              <a:off x="5911949" y="2787980"/>
              <a:ext cx="508875" cy="3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0"/>
          <p:cNvSpPr txBox="1"/>
          <p:nvPr/>
        </p:nvSpPr>
        <p:spPr>
          <a:xfrm>
            <a:off x="833830" y="1229858"/>
            <a:ext cx="3600400" cy="523220"/>
          </a:xfrm>
          <a:prstGeom prst="rect">
            <a:avLst/>
          </a:prstGeom>
          <a:noFill/>
        </p:spPr>
        <p:txBody>
          <a:bodyPr wrap="square" rtlCol="0">
            <a:spAutoFit/>
          </a:bodyPr>
          <a:lstStyle/>
          <a:p>
            <a:r>
              <a:rPr lang="zh-CN" altLang="en-US" sz="2800" b="1" dirty="0">
                <a:solidFill>
                  <a:srgbClr val="C00000"/>
                </a:solidFill>
              </a:rPr>
              <a:t>不利的</a:t>
            </a:r>
            <a:r>
              <a:rPr lang="zh-CN" altLang="en-US" sz="2800" b="1" dirty="0">
                <a:solidFill>
                  <a:srgbClr val="C00000"/>
                </a:solidFill>
                <a:effectLst>
                  <a:reflection blurRad="6350" stA="55000" endA="300" endPos="45500" dir="5400000" sy="-100000" algn="bl" rotWithShape="0"/>
                </a:effectLst>
              </a:rPr>
              <a:t>外交</a:t>
            </a:r>
            <a:r>
              <a:rPr lang="zh-CN" altLang="en-US" sz="2800" b="1" dirty="0">
                <a:solidFill>
                  <a:srgbClr val="C00000"/>
                </a:solidFill>
              </a:rPr>
              <a:t>环境：</a:t>
            </a:r>
            <a:endParaRPr lang="zh-CN" altLang="en-US" sz="2800" b="1" dirty="0">
              <a:solidFill>
                <a:srgbClr val="C00000"/>
              </a:solidFill>
            </a:endParaRPr>
          </a:p>
        </p:txBody>
      </p:sp>
      <p:sp>
        <p:nvSpPr>
          <p:cNvPr id="3" name="文本框 2"/>
          <p:cNvSpPr txBox="1"/>
          <p:nvPr/>
        </p:nvSpPr>
        <p:spPr>
          <a:xfrm>
            <a:off x="3061847" y="1302338"/>
            <a:ext cx="5893467" cy="400110"/>
          </a:xfrm>
          <a:prstGeom prst="rect">
            <a:avLst/>
          </a:prstGeom>
          <a:noFill/>
        </p:spPr>
        <p:txBody>
          <a:bodyPr wrap="square" rtlCol="0">
            <a:spAutoFit/>
          </a:bodyPr>
          <a:lstStyle/>
          <a:p>
            <a:pPr algn="ctr"/>
            <a:r>
              <a:rPr lang="zh-CN" altLang="en-US" sz="2000" b="1" spc="300" dirty="0">
                <a:solidFill>
                  <a:srgbClr val="C00000"/>
                </a:solidFill>
                <a:effectLst>
                  <a:reflection blurRad="6350" stA="55000" endA="300" endPos="45500" dir="5400000" sy="-100000" algn="bl" rotWithShape="0"/>
                </a:effectLst>
                <a:latin typeface="+mn-ea"/>
              </a:rPr>
              <a:t>建国初期美国对华军事包围示意图</a:t>
            </a:r>
            <a:endParaRPr lang="zh-CN" altLang="en-US" sz="2000" b="1" spc="300" dirty="0">
              <a:solidFill>
                <a:srgbClr val="C00000"/>
              </a:solidFill>
              <a:effectLst>
                <a:reflection blurRad="6350" stA="55000" endA="300" endPos="45500" dir="5400000" sy="-100000" algn="bl" rotWithShape="0"/>
              </a:effectLst>
              <a:latin typeface="+mn-ea"/>
            </a:endParaRPr>
          </a:p>
        </p:txBody>
      </p:sp>
      <p:sp>
        <p:nvSpPr>
          <p:cNvPr id="4" name="矩形 3"/>
          <p:cNvSpPr/>
          <p:nvPr/>
        </p:nvSpPr>
        <p:spPr>
          <a:xfrm>
            <a:off x="7314842" y="1806520"/>
            <a:ext cx="1292662" cy="4670101"/>
          </a:xfrm>
          <a:prstGeom prst="rect">
            <a:avLst/>
          </a:prstGeom>
        </p:spPr>
        <p:txBody>
          <a:bodyPr vert="eaVert" wrap="square">
            <a:spAutoFit/>
          </a:bodyPr>
          <a:lstStyle/>
          <a:p>
            <a:pPr>
              <a:spcBef>
                <a:spcPct val="0"/>
              </a:spcBef>
            </a:pPr>
            <a:r>
              <a:rPr lang="zh-CN" altLang="zh-CN" sz="2400" b="1" dirty="0">
                <a:solidFill>
                  <a:srgbClr val="C00000"/>
                </a:solidFill>
                <a:latin typeface="华文仿宋" panose="02010600040101010101" pitchFamily="2" charset="-122"/>
                <a:ea typeface="华文仿宋" panose="02010600040101010101" pitchFamily="2" charset="-122"/>
              </a:rPr>
              <a:t>中国领导人怎样才能摆脱这种不利的局面？为此我们提出了怎样的原则？</a:t>
            </a:r>
            <a:endParaRPr lang="zh-CN" altLang="zh-CN" sz="2400" b="1" dirty="0">
              <a:solidFill>
                <a:srgbClr val="C00000"/>
              </a:solidFill>
              <a:latin typeface="华文仿宋" panose="02010600040101010101" pitchFamily="2" charset="-122"/>
              <a:ea typeface="华文仿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pic>
        <p:nvPicPr>
          <p:cNvPr id="10" name="Picture 4" descr="1953年12月31日，周恩来在会见印度政府代表团时第一次提出和平共处五项原则。这是1954年6月下旬，应邀访问印度时，和印度总统拉金德拉普拉沙德（右一）、副总统萨瓦帕利拉达克里希南（右三）、总理贾瓦哈拉尔尼赫鲁合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57" y="2401689"/>
            <a:ext cx="3336129" cy="27524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704850" y="1544955"/>
            <a:ext cx="846391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altLang="zh-CN" sz="2000" b="1" dirty="0">
                <a:solidFill>
                  <a:srgbClr val="C00000"/>
                </a:solidFill>
                <a:latin typeface="+mn-ea"/>
              </a:rPr>
              <a:t>1953</a:t>
            </a:r>
            <a:r>
              <a:rPr lang="zh-CN" altLang="en-US" sz="2000" b="1" dirty="0">
                <a:solidFill>
                  <a:srgbClr val="C00000"/>
                </a:solidFill>
                <a:latin typeface="+mn-ea"/>
              </a:rPr>
              <a:t>年</a:t>
            </a:r>
            <a:r>
              <a:rPr lang="en-US" altLang="zh-CN" sz="2000" b="1" dirty="0">
                <a:solidFill>
                  <a:srgbClr val="C00000"/>
                </a:solidFill>
                <a:latin typeface="+mn-ea"/>
              </a:rPr>
              <a:t>12</a:t>
            </a:r>
            <a:r>
              <a:rPr lang="zh-CN" altLang="en-US" sz="2000" b="1" dirty="0">
                <a:solidFill>
                  <a:srgbClr val="C00000"/>
                </a:solidFill>
                <a:latin typeface="+mn-ea"/>
              </a:rPr>
              <a:t>月</a:t>
            </a:r>
            <a:r>
              <a:rPr lang="en-US" altLang="zh-CN" sz="2000" b="1" dirty="0">
                <a:solidFill>
                  <a:srgbClr val="C00000"/>
                </a:solidFill>
                <a:latin typeface="+mn-ea"/>
              </a:rPr>
              <a:t>31</a:t>
            </a:r>
            <a:r>
              <a:rPr lang="zh-CN" altLang="en-US" sz="2000" b="1" dirty="0">
                <a:solidFill>
                  <a:srgbClr val="C00000"/>
                </a:solidFill>
                <a:latin typeface="+mn-ea"/>
              </a:rPr>
              <a:t>日，周恩来在会见印度政府代表团时</a:t>
            </a:r>
            <a:r>
              <a:rPr lang="zh-CN" altLang="en-US" sz="2000" b="1" u="sng" dirty="0">
                <a:latin typeface="+mn-ea"/>
              </a:rPr>
              <a:t>第一次</a:t>
            </a:r>
            <a:r>
              <a:rPr lang="zh-CN" altLang="en-US" sz="2000" b="1" dirty="0">
                <a:solidFill>
                  <a:srgbClr val="C00000"/>
                </a:solidFill>
                <a:latin typeface="+mn-ea"/>
              </a:rPr>
              <a:t>提出和平</a:t>
            </a:r>
            <a:endParaRPr lang="zh-CN" altLang="en-US" sz="2000" b="1" dirty="0">
              <a:solidFill>
                <a:srgbClr val="C00000"/>
              </a:solidFill>
              <a:latin typeface="+mn-ea"/>
            </a:endParaRPr>
          </a:p>
          <a:p>
            <a:pPr>
              <a:spcBef>
                <a:spcPct val="0"/>
              </a:spcBef>
            </a:pPr>
            <a:r>
              <a:rPr lang="zh-CN" altLang="en-US" sz="2000" b="1" dirty="0">
                <a:solidFill>
                  <a:srgbClr val="C00000"/>
                </a:solidFill>
                <a:latin typeface="+mn-ea"/>
              </a:rPr>
              <a:t>共处五项原则</a:t>
            </a:r>
            <a:r>
              <a:rPr lang="en-US" altLang="zh-CN" sz="2000" b="1" dirty="0">
                <a:solidFill>
                  <a:srgbClr val="C00000"/>
                </a:solidFill>
                <a:latin typeface="+mn-ea"/>
              </a:rPr>
              <a:t>,</a:t>
            </a:r>
            <a:r>
              <a:rPr lang="zh-CN" altLang="en-US" sz="2000" b="1" dirty="0">
                <a:solidFill>
                  <a:srgbClr val="C00000"/>
                </a:solidFill>
                <a:latin typeface="+mn-ea"/>
              </a:rPr>
              <a:t>和平共处五项原则成为处理中印两国关系的原则。</a:t>
            </a:r>
            <a:endParaRPr lang="zh-CN" altLang="en-US" sz="2000" b="1" dirty="0">
              <a:solidFill>
                <a:srgbClr val="C00000"/>
              </a:solidFill>
              <a:latin typeface="+mn-ea"/>
            </a:endParaRPr>
          </a:p>
          <a:p>
            <a:pPr>
              <a:spcBef>
                <a:spcPct val="0"/>
              </a:spcBef>
            </a:pPr>
            <a:endParaRPr lang="zh-CN" altLang="en-US" sz="2400" b="1" dirty="0">
              <a:solidFill>
                <a:srgbClr val="C00000"/>
              </a:solidFill>
              <a:latin typeface="+mn-ea"/>
            </a:endParaRPr>
          </a:p>
        </p:txBody>
      </p:sp>
      <p:sp>
        <p:nvSpPr>
          <p:cNvPr id="13" name="TextBox 14"/>
          <p:cNvSpPr txBox="1"/>
          <p:nvPr/>
        </p:nvSpPr>
        <p:spPr>
          <a:xfrm>
            <a:off x="704757" y="960160"/>
            <a:ext cx="5013464" cy="584775"/>
          </a:xfrm>
          <a:prstGeom prst="rect">
            <a:avLst/>
          </a:prstGeom>
          <a:noFill/>
        </p:spPr>
        <p:txBody>
          <a:bodyPr wrap="square" rtlCol="0">
            <a:spAutoFit/>
          </a:bodyPr>
          <a:lstStyle/>
          <a:p>
            <a:r>
              <a:rPr lang="zh-CN" altLang="en-US" sz="3200" b="1" dirty="0">
                <a:solidFill>
                  <a:srgbClr val="C00000"/>
                </a:solidFill>
              </a:rPr>
              <a:t>和平共处五项原则的提出</a:t>
            </a:r>
            <a:endParaRPr lang="zh-CN" altLang="en-US" sz="3200" b="1" dirty="0">
              <a:solidFill>
                <a:srgbClr val="C00000"/>
              </a:solidFill>
            </a:endParaRPr>
          </a:p>
        </p:txBody>
      </p:sp>
      <p:sp>
        <p:nvSpPr>
          <p:cNvPr id="16" name="Text Box 8"/>
          <p:cNvSpPr txBox="1">
            <a:spLocks noChangeArrowheads="1"/>
          </p:cNvSpPr>
          <p:nvPr/>
        </p:nvSpPr>
        <p:spPr bwMode="auto">
          <a:xfrm>
            <a:off x="4032226" y="3617285"/>
            <a:ext cx="46425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800" dirty="0" smtClean="0">
                <a:ea typeface="隶书" panose="02010509060101010101" pitchFamily="49" charset="-122"/>
              </a:rPr>
              <a:t>互相</a:t>
            </a:r>
            <a:r>
              <a:rPr lang="zh-CN" altLang="en-US" sz="2800" dirty="0">
                <a:ea typeface="隶书" panose="02010509060101010101" pitchFamily="49" charset="-122"/>
              </a:rPr>
              <a:t>尊重主权和领土完整</a:t>
            </a:r>
            <a:endParaRPr lang="en-US" altLang="zh-CN" sz="2800" dirty="0">
              <a:ea typeface="隶书" panose="02010509060101010101" pitchFamily="49" charset="-122"/>
            </a:endParaRPr>
          </a:p>
          <a:p>
            <a:pPr algn="ctr"/>
            <a:r>
              <a:rPr lang="zh-CN" altLang="en-US" sz="2800" dirty="0">
                <a:ea typeface="隶书" panose="02010509060101010101" pitchFamily="49" charset="-122"/>
              </a:rPr>
              <a:t> 互不侵犯 </a:t>
            </a:r>
            <a:r>
              <a:rPr lang="zh-CN" altLang="en-US" sz="2800" dirty="0" smtClean="0">
                <a:ea typeface="隶书" panose="02010509060101010101" pitchFamily="49" charset="-122"/>
              </a:rPr>
              <a:t>互不</a:t>
            </a:r>
            <a:r>
              <a:rPr lang="zh-CN" altLang="en-US" sz="2800" dirty="0">
                <a:ea typeface="隶书" panose="02010509060101010101" pitchFamily="49" charset="-122"/>
              </a:rPr>
              <a:t>干涉内政             </a:t>
            </a:r>
            <a:endParaRPr lang="en-US" altLang="zh-CN" sz="2800" dirty="0">
              <a:ea typeface="隶书" panose="02010509060101010101" pitchFamily="49" charset="-122"/>
            </a:endParaRPr>
          </a:p>
          <a:p>
            <a:pPr algn="ctr"/>
            <a:r>
              <a:rPr lang="zh-CN" altLang="en-US" sz="2800" dirty="0">
                <a:ea typeface="隶书" panose="02010509060101010101" pitchFamily="49" charset="-122"/>
              </a:rPr>
              <a:t>平等互利 </a:t>
            </a:r>
            <a:r>
              <a:rPr lang="zh-CN" altLang="en-US" sz="2800" dirty="0" smtClean="0">
                <a:ea typeface="隶书" panose="02010509060101010101" pitchFamily="49" charset="-122"/>
              </a:rPr>
              <a:t>和平共处</a:t>
            </a:r>
            <a:endParaRPr lang="zh-CN" altLang="en-US" sz="2800" dirty="0">
              <a:ea typeface="隶书" panose="02010509060101010101" pitchFamily="49" charset="-122"/>
            </a:endParaRPr>
          </a:p>
        </p:txBody>
      </p:sp>
      <p:sp>
        <p:nvSpPr>
          <p:cNvPr id="5" name="矩形 4"/>
          <p:cNvSpPr/>
          <p:nvPr/>
        </p:nvSpPr>
        <p:spPr>
          <a:xfrm>
            <a:off x="4628419" y="2540067"/>
            <a:ext cx="3450197" cy="1077218"/>
          </a:xfrm>
          <a:prstGeom prst="rect">
            <a:avLst/>
          </a:prstGeom>
        </p:spPr>
        <p:txBody>
          <a:bodyPr wrap="square">
            <a:spAutoFit/>
          </a:bodyPr>
          <a:lstStyle/>
          <a:p>
            <a:pPr algn="ctr"/>
            <a:r>
              <a:rPr lang="zh-CN" altLang="en-US" sz="3200" b="1" dirty="0" smtClean="0">
                <a:solidFill>
                  <a:srgbClr val="C00000"/>
                </a:solidFill>
                <a:ea typeface="隶书" panose="02010509060101010101" pitchFamily="49" charset="-122"/>
              </a:rPr>
              <a:t>和平共处五项原则</a:t>
            </a:r>
            <a:endParaRPr lang="en-US" altLang="zh-CN" sz="3200" b="1" dirty="0" smtClean="0">
              <a:solidFill>
                <a:srgbClr val="C00000"/>
              </a:solidFill>
              <a:ea typeface="隶书" panose="02010509060101010101" pitchFamily="49" charset="-122"/>
            </a:endParaRPr>
          </a:p>
          <a:p>
            <a:pPr algn="ctr"/>
            <a:r>
              <a:rPr lang="zh-CN" altLang="en-US" sz="3200" b="1" dirty="0" smtClean="0">
                <a:solidFill>
                  <a:srgbClr val="C00000"/>
                </a:solidFill>
                <a:ea typeface="隶书" panose="02010509060101010101" pitchFamily="49" charset="-122"/>
              </a:rPr>
              <a:t>内容</a:t>
            </a:r>
            <a:endParaRPr lang="en-US" altLang="zh-CN" sz="3200" b="1" dirty="0">
              <a:solidFill>
                <a:srgbClr val="C00000"/>
              </a:solidFill>
              <a:ea typeface="隶书" panose="02010509060101010101" pitchFamily="49" charset="-122"/>
            </a:endParaRPr>
          </a:p>
        </p:txBody>
      </p:sp>
      <p:sp>
        <p:nvSpPr>
          <p:cNvPr id="2" name="文本框 1"/>
          <p:cNvSpPr txBox="1"/>
          <p:nvPr/>
        </p:nvSpPr>
        <p:spPr>
          <a:xfrm>
            <a:off x="704850" y="5002530"/>
            <a:ext cx="7981315" cy="1291590"/>
          </a:xfrm>
          <a:prstGeom prst="rect">
            <a:avLst/>
          </a:prstGeom>
          <a:noFill/>
        </p:spPr>
        <p:txBody>
          <a:bodyPr wrap="square" rtlCol="0" anchor="t">
            <a:spAutoFit/>
          </a:bodyPr>
          <a:p>
            <a:pPr>
              <a:lnSpc>
                <a:spcPct val="150000"/>
              </a:lnSpc>
              <a:spcBef>
                <a:spcPct val="0"/>
              </a:spcBef>
            </a:pPr>
            <a:r>
              <a:rPr lang="en-US" altLang="zh-CN" sz="2800" b="1" dirty="0">
                <a:latin typeface="+mn-ea"/>
                <a:sym typeface="+mn-ea"/>
              </a:rPr>
              <a:t>1954</a:t>
            </a:r>
            <a:r>
              <a:rPr lang="zh-CN" altLang="en-US" sz="2800" b="1" dirty="0">
                <a:latin typeface="+mn-ea"/>
                <a:sym typeface="+mn-ea"/>
              </a:rPr>
              <a:t>年，</a:t>
            </a:r>
            <a:r>
              <a:rPr lang="zh-CN" altLang="en-US" sz="2400" b="1" dirty="0">
                <a:latin typeface="+mn-ea"/>
                <a:sym typeface="+mn-ea"/>
              </a:rPr>
              <a:t>和平共处五项原则成为处理</a:t>
            </a:r>
            <a:r>
              <a:rPr lang="zh-CN" altLang="en-US" sz="2800" b="1" dirty="0">
                <a:solidFill>
                  <a:srgbClr val="C00000"/>
                </a:solidFill>
                <a:latin typeface="+mn-ea"/>
                <a:sym typeface="+mn-ea"/>
              </a:rPr>
              <a:t>中印、中缅</a:t>
            </a:r>
            <a:r>
              <a:rPr lang="zh-CN" altLang="en-US" sz="2400" b="1" dirty="0">
                <a:latin typeface="+mn-ea"/>
                <a:sym typeface="+mn-ea"/>
              </a:rPr>
              <a:t>关系的基本原则。</a:t>
            </a: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0742" y="160521"/>
            <a:ext cx="8824572" cy="623250"/>
            <a:chOff x="1042" y="189"/>
            <a:chExt cx="17310" cy="945"/>
          </a:xfrm>
        </p:grpSpPr>
        <p:grpSp>
          <p:nvGrpSpPr>
            <p:cNvPr id="19" name="组合 18"/>
            <p:cNvGrpSpPr/>
            <p:nvPr/>
          </p:nvGrpSpPr>
          <p:grpSpPr>
            <a:xfrm>
              <a:off x="1042" y="189"/>
              <a:ext cx="17310" cy="945"/>
              <a:chOff x="1042" y="189"/>
              <a:chExt cx="17310" cy="945"/>
            </a:xfrm>
          </p:grpSpPr>
          <p:cxnSp>
            <p:nvCxnSpPr>
              <p:cNvPr id="21" name="直接连接符 20"/>
              <p:cNvCxnSpPr/>
              <p:nvPr/>
            </p:nvCxnSpPr>
            <p:spPr>
              <a:xfrm>
                <a:off x="1164" y="1134"/>
                <a:ext cx="171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 y="257"/>
                <a:ext cx="1400" cy="754"/>
              </a:xfrm>
              <a:prstGeom prst="rect">
                <a:avLst/>
              </a:prstGeom>
            </p:spPr>
          </p:pic>
          <p:sp>
            <p:nvSpPr>
              <p:cNvPr id="23" name="文本框 22"/>
              <p:cNvSpPr txBox="1"/>
              <p:nvPr/>
            </p:nvSpPr>
            <p:spPr>
              <a:xfrm>
                <a:off x="2550" y="189"/>
                <a:ext cx="14629" cy="630"/>
              </a:xfrm>
              <a:prstGeom prst="rect">
                <a:avLst/>
              </a:prstGeom>
              <a:noFill/>
            </p:spPr>
            <p:txBody>
              <a:bodyPr wrap="square" rtlCol="0">
                <a:spAutoFit/>
              </a:bodyPr>
              <a:lstStyle/>
              <a:p>
                <a:r>
                  <a:rPr lang="zh-CN" altLang="en-US" sz="2100" b="1" spc="150" dirty="0">
                    <a:solidFill>
                      <a:srgbClr val="C00000"/>
                    </a:solidFill>
                    <a:latin typeface="+mn-ea"/>
                  </a:rPr>
                  <a:t>独立自主的和平外交</a:t>
                </a:r>
                <a:endParaRPr lang="en-US" altLang="zh-CN" sz="2100" b="1" spc="150" dirty="0">
                  <a:solidFill>
                    <a:srgbClr val="C00000"/>
                  </a:solidFill>
                  <a:latin typeface="+mn-ea"/>
                </a:endParaRPr>
              </a:p>
            </p:txBody>
          </p:sp>
        </p:grpSp>
        <p:pic>
          <p:nvPicPr>
            <p:cNvPr id="20" name="PA_图片 1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6952" y="317"/>
              <a:ext cx="1400" cy="715"/>
            </a:xfrm>
            <a:prstGeom prst="rect">
              <a:avLst/>
            </a:prstGeom>
          </p:spPr>
        </p:pic>
      </p:grpSp>
      <p:sp>
        <p:nvSpPr>
          <p:cNvPr id="8" name="Rectangle 4"/>
          <p:cNvSpPr>
            <a:spLocks noChangeArrowheads="1"/>
          </p:cNvSpPr>
          <p:nvPr/>
        </p:nvSpPr>
        <p:spPr bwMode="auto">
          <a:xfrm>
            <a:off x="480929" y="1400177"/>
            <a:ext cx="8001787" cy="214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ts val="3200"/>
              </a:lnSpc>
              <a:spcBef>
                <a:spcPct val="0"/>
              </a:spcBef>
              <a:spcAft>
                <a:spcPct val="0"/>
              </a:spcAft>
            </a:pPr>
            <a:r>
              <a:rPr lang="zh-CN" altLang="en-US" sz="2800" b="1" dirty="0">
                <a:solidFill>
                  <a:srgbClr val="C00000"/>
                </a:solidFill>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两国总理重申这些原则，并且感到在他们与亚洲以及世界其他国家的关系中也应该适用这些原则。如果这些原则不仅适用于各国之间，而且适用于一般国际关系之中，它们将形成和平和安全的坚固基础。</a:t>
            </a:r>
            <a:endParaRPr lang="en-US" altLang="zh-CN" sz="2400" b="1" dirty="0">
              <a:latin typeface="楷体" panose="02010609060101010101" pitchFamily="49" charset="-122"/>
              <a:ea typeface="楷体" panose="02010609060101010101" pitchFamily="49" charset="-122"/>
            </a:endParaRPr>
          </a:p>
          <a:p>
            <a:pPr fontAlgn="base">
              <a:lnSpc>
                <a:spcPts val="3200"/>
              </a:lnSpc>
              <a:spcBef>
                <a:spcPct val="0"/>
              </a:spcBef>
              <a:spcAft>
                <a:spcPct val="0"/>
              </a:spcAft>
            </a:pPr>
            <a:r>
              <a:rPr lang="en-US" altLang="zh-CN" sz="2400" dirty="0">
                <a:latin typeface="楷体" panose="02010609060101010101" pitchFamily="49" charset="-122"/>
                <a:ea typeface="楷体" panose="02010609060101010101" pitchFamily="49" charset="-122"/>
              </a:rPr>
              <a:t>                            </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中印两国总理联合声明</a:t>
            </a:r>
            <a:r>
              <a:rPr lang="en-US" altLang="zh-CN" sz="2400" dirty="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9" name="TextBox 8"/>
          <p:cNvSpPr txBox="1"/>
          <p:nvPr/>
        </p:nvSpPr>
        <p:spPr>
          <a:xfrm>
            <a:off x="505512" y="3544354"/>
            <a:ext cx="8064751" cy="954107"/>
          </a:xfrm>
          <a:prstGeom prst="rect">
            <a:avLst/>
          </a:prstGeom>
          <a:noFill/>
        </p:spPr>
        <p:txBody>
          <a:bodyPr wrap="square" rtlCol="0">
            <a:spAutoFit/>
          </a:bodyPr>
          <a:lstStyle/>
          <a:p>
            <a:r>
              <a:rPr lang="zh-CN" altLang="en-US" sz="2800" b="1" dirty="0"/>
              <a:t>         随着中印等国的倡导，和平共处五项原则的提出在国际上产生了什么影响？</a:t>
            </a:r>
            <a:endParaRPr lang="zh-CN" altLang="en-US" sz="2800" b="1" dirty="0"/>
          </a:p>
        </p:txBody>
      </p:sp>
      <p:sp>
        <p:nvSpPr>
          <p:cNvPr id="10" name="TextBox 9"/>
          <p:cNvSpPr txBox="1"/>
          <p:nvPr/>
        </p:nvSpPr>
        <p:spPr>
          <a:xfrm>
            <a:off x="680996" y="4640600"/>
            <a:ext cx="8246428" cy="1384995"/>
          </a:xfrm>
          <a:prstGeom prst="rect">
            <a:avLst/>
          </a:prstGeom>
          <a:noFill/>
        </p:spPr>
        <p:txBody>
          <a:bodyPr wrap="square" rtlCol="0">
            <a:spAutoFit/>
          </a:bodyPr>
          <a:lstStyle/>
          <a:p>
            <a:pPr>
              <a:lnSpc>
                <a:spcPct val="150000"/>
              </a:lnSpc>
            </a:pPr>
            <a:r>
              <a:rPr lang="zh-CN" altLang="en-US" sz="2800" b="1" u="sng" dirty="0">
                <a:solidFill>
                  <a:srgbClr val="C00000"/>
                </a:solidFill>
              </a:rPr>
              <a:t>和平共处五项原则在国际上产生了深远影响，成为处理国与国关系的基本准则。</a:t>
            </a:r>
            <a:endParaRPr lang="zh-CN" altLang="en-US" sz="2800" b="1" u="sng" dirty="0">
              <a:solidFill>
                <a:srgbClr val="C00000"/>
              </a:solidFill>
            </a:endParaRPr>
          </a:p>
        </p:txBody>
      </p:sp>
      <p:sp>
        <p:nvSpPr>
          <p:cNvPr id="2" name="TextBox 15"/>
          <p:cNvSpPr txBox="1"/>
          <p:nvPr/>
        </p:nvSpPr>
        <p:spPr>
          <a:xfrm>
            <a:off x="731707" y="1938973"/>
            <a:ext cx="7574117" cy="2800767"/>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rtlCol="0">
            <a:spAutoFit/>
          </a:bodyPr>
          <a:p>
            <a:pPr hangingPunct="0"/>
            <a:r>
              <a:rPr lang="zh-CN" altLang="en-US" sz="3600" dirty="0">
                <a:latin typeface="黑体" panose="02010609060101010101" pitchFamily="49" charset="-122"/>
                <a:ea typeface="黑体" panose="02010609060101010101" pitchFamily="49" charset="-122"/>
                <a:cs typeface="微软雅黑" panose="020B0503020204020204" charset="-122"/>
              </a:rPr>
              <a:t>　</a:t>
            </a:r>
            <a:r>
              <a:rPr lang="zh-CN" altLang="en-US" sz="2000" dirty="0">
                <a:latin typeface="黑体" panose="02010609060101010101" pitchFamily="49" charset="-122"/>
                <a:ea typeface="黑体" panose="02010609060101010101" pitchFamily="49" charset="-122"/>
                <a:cs typeface="微软雅黑" panose="020B0503020204020204" charset="-122"/>
              </a:rPr>
              <a:t>（</a:t>
            </a:r>
            <a:r>
              <a:rPr lang="en-US" altLang="zh-CN" sz="2000" dirty="0">
                <a:latin typeface="黑体" panose="02010609060101010101" pitchFamily="49" charset="-122"/>
                <a:ea typeface="黑体" panose="02010609060101010101" pitchFamily="49" charset="-122"/>
                <a:cs typeface="微软雅黑" panose="020B0503020204020204" charset="-122"/>
              </a:rPr>
              <a:t>1</a:t>
            </a:r>
            <a:r>
              <a:rPr lang="zh-CN" altLang="en-US" sz="2000" dirty="0">
                <a:latin typeface="黑体" panose="02010609060101010101" pitchFamily="49" charset="-122"/>
                <a:ea typeface="黑体" panose="02010609060101010101" pitchFamily="49" charset="-122"/>
                <a:cs typeface="微软雅黑" panose="020B0503020204020204" charset="-122"/>
              </a:rPr>
              <a:t>）它提供了相同或不同社会制度的国家建立和发展关系的正确指导原则。</a:t>
            </a:r>
            <a:endParaRPr lang="en-US" altLang="zh-CN" sz="2000" dirty="0">
              <a:latin typeface="黑体" panose="02010609060101010101" pitchFamily="49" charset="-122"/>
              <a:ea typeface="黑体" panose="02010609060101010101" pitchFamily="49" charset="-122"/>
              <a:cs typeface="微软雅黑" panose="020B0503020204020204" charset="-122"/>
            </a:endParaRPr>
          </a:p>
          <a:p>
            <a:pPr hangingPunct="0"/>
            <a:r>
              <a:rPr lang="zh-CN" altLang="en-US" sz="2000" dirty="0">
                <a:latin typeface="黑体" panose="02010609060101010101" pitchFamily="49" charset="-122"/>
                <a:ea typeface="黑体" panose="02010609060101010101" pitchFamily="49" charset="-122"/>
                <a:cs typeface="微软雅黑" panose="020B0503020204020204" charset="-122"/>
              </a:rPr>
              <a:t>　　（</a:t>
            </a:r>
            <a:r>
              <a:rPr lang="en-US" altLang="zh-CN" sz="2000" dirty="0">
                <a:latin typeface="黑体" panose="02010609060101010101" pitchFamily="49" charset="-122"/>
                <a:ea typeface="黑体" panose="02010609060101010101" pitchFamily="49" charset="-122"/>
                <a:cs typeface="微软雅黑" panose="020B0503020204020204" charset="-122"/>
              </a:rPr>
              <a:t>2</a:t>
            </a:r>
            <a:r>
              <a:rPr lang="zh-CN" altLang="en-US" sz="2000" dirty="0">
                <a:latin typeface="黑体" panose="02010609060101010101" pitchFamily="49" charset="-122"/>
                <a:ea typeface="黑体" panose="02010609060101010101" pitchFamily="49" charset="-122"/>
                <a:cs typeface="微软雅黑" panose="020B0503020204020204" charset="-122"/>
              </a:rPr>
              <a:t>）它指明了和平解决国家间历史遗留问题及国际争端的有效途径。</a:t>
            </a:r>
            <a:endParaRPr lang="zh-CN" altLang="en-US" sz="2000" dirty="0">
              <a:latin typeface="黑体" panose="02010609060101010101" pitchFamily="49" charset="-122"/>
              <a:ea typeface="黑体" panose="02010609060101010101" pitchFamily="49" charset="-122"/>
              <a:cs typeface="微软雅黑" panose="020B0503020204020204" charset="-122"/>
            </a:endParaRPr>
          </a:p>
          <a:p>
            <a:pPr hangingPunct="0"/>
            <a:r>
              <a:rPr lang="zh-CN" altLang="en-US" sz="2000" dirty="0">
                <a:latin typeface="黑体" panose="02010609060101010101" pitchFamily="49" charset="-122"/>
                <a:ea typeface="黑体" panose="02010609060101010101" pitchFamily="49" charset="-122"/>
                <a:cs typeface="微软雅黑" panose="020B0503020204020204" charset="-122"/>
              </a:rPr>
              <a:t>　　（</a:t>
            </a:r>
            <a:r>
              <a:rPr lang="en-US" altLang="zh-CN" sz="2000" dirty="0">
                <a:latin typeface="黑体" panose="02010609060101010101" pitchFamily="49" charset="-122"/>
                <a:ea typeface="黑体" panose="02010609060101010101" pitchFamily="49" charset="-122"/>
                <a:cs typeface="微软雅黑" panose="020B0503020204020204" charset="-122"/>
              </a:rPr>
              <a:t>3</a:t>
            </a:r>
            <a:r>
              <a:rPr lang="zh-CN" altLang="en-US" sz="2000" dirty="0">
                <a:latin typeface="黑体" panose="02010609060101010101" pitchFamily="49" charset="-122"/>
                <a:ea typeface="黑体" panose="02010609060101010101" pitchFamily="49" charset="-122"/>
                <a:cs typeface="微软雅黑" panose="020B0503020204020204" charset="-122"/>
              </a:rPr>
              <a:t>）它有力地维护了广大发展中国家的利益，促进了发达国家与发展中国家关系的改善和发展。</a:t>
            </a:r>
            <a:endParaRPr lang="zh-CN" altLang="en-US" sz="2000" dirty="0">
              <a:latin typeface="黑体" panose="02010609060101010101" pitchFamily="49" charset="-122"/>
              <a:ea typeface="黑体" panose="02010609060101010101" pitchFamily="49" charset="-122"/>
              <a:cs typeface="微软雅黑" panose="020B0503020204020204" charset="-122"/>
            </a:endParaRPr>
          </a:p>
          <a:p>
            <a:pPr hangingPunct="0"/>
            <a:r>
              <a:rPr lang="zh-CN" altLang="en-US" sz="2000" dirty="0">
                <a:latin typeface="黑体" panose="02010609060101010101" pitchFamily="49" charset="-122"/>
                <a:ea typeface="黑体" panose="02010609060101010101" pitchFamily="49" charset="-122"/>
                <a:cs typeface="微软雅黑" panose="020B0503020204020204" charset="-122"/>
              </a:rPr>
              <a:t>　　（</a:t>
            </a:r>
            <a:r>
              <a:rPr lang="en-US" altLang="zh-CN" sz="2000" dirty="0">
                <a:latin typeface="黑体" panose="02010609060101010101" pitchFamily="49" charset="-122"/>
                <a:ea typeface="黑体" panose="02010609060101010101" pitchFamily="49" charset="-122"/>
                <a:cs typeface="微软雅黑" panose="020B0503020204020204" charset="-122"/>
              </a:rPr>
              <a:t>4</a:t>
            </a:r>
            <a:r>
              <a:rPr lang="zh-CN" altLang="en-US" sz="2000" dirty="0">
                <a:latin typeface="黑体" panose="02010609060101010101" pitchFamily="49" charset="-122"/>
                <a:ea typeface="黑体" panose="02010609060101010101" pitchFamily="49" charset="-122"/>
                <a:cs typeface="微软雅黑" panose="020B0503020204020204" charset="-122"/>
              </a:rPr>
              <a:t>）它为推动建立公正合理的国际政治经济新秩序奠定了重要的思想基础。</a:t>
            </a:r>
            <a:endParaRPr lang="zh-CN" altLang="en-US" sz="2000" dirty="0">
              <a:latin typeface="黑体" panose="02010609060101010101" pitchFamily="49" charset="-122"/>
              <a:ea typeface="黑体" panose="02010609060101010101" pitchFamily="49"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bldLvl="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1721</Words>
  <Application>WPS 演示</Application>
  <PresentationFormat>全屏显示(4:3)</PresentationFormat>
  <Paragraphs>203</Paragraphs>
  <Slides>14</Slides>
  <Notes>4</Notes>
  <HiddenSlides>0</HiddenSlides>
  <MMClips>3</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14</vt:i4>
      </vt:variant>
    </vt:vector>
  </HeadingPairs>
  <TitlesOfParts>
    <vt:vector size="38" baseType="lpstr">
      <vt:lpstr>Arial</vt:lpstr>
      <vt:lpstr>宋体</vt:lpstr>
      <vt:lpstr>Wingdings</vt:lpstr>
      <vt:lpstr>方正粗黑宋简体</vt:lpstr>
      <vt:lpstr>黑体</vt:lpstr>
      <vt:lpstr>隶书</vt:lpstr>
      <vt:lpstr>楷体</vt:lpstr>
      <vt:lpstr>华文琥珀</vt:lpstr>
      <vt:lpstr>字体管家润行</vt:lpstr>
      <vt:lpstr>隶书</vt:lpstr>
      <vt:lpstr>幼圆</vt:lpstr>
      <vt:lpstr>华文仿宋</vt:lpstr>
      <vt:lpstr>微软雅黑</vt:lpstr>
      <vt:lpstr>华文行楷</vt:lpstr>
      <vt:lpstr>Arial Black</vt:lpstr>
      <vt:lpstr>华文新魏</vt:lpstr>
      <vt:lpstr>Times New Roman</vt:lpstr>
      <vt:lpstr>Arial Unicode MS</vt:lpstr>
      <vt:lpstr>等线 Light</vt:lpstr>
      <vt:lpstr>Calibri Light</vt:lpstr>
      <vt:lpstr>等线</vt:lpstr>
      <vt:lpstr>Calibri</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study 656</dc:creator>
  <cp:lastModifiedBy>Administrator</cp:lastModifiedBy>
  <cp:revision>52</cp:revision>
  <dcterms:created xsi:type="dcterms:W3CDTF">2019-12-05T04:33:00Z</dcterms:created>
  <dcterms:modified xsi:type="dcterms:W3CDTF">2019-12-06T13:52:14Z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