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325" r:id="rId3"/>
    <p:sldId id="318" r:id="rId4"/>
    <p:sldId id="314" r:id="rId5"/>
    <p:sldId id="279" r:id="rId6"/>
    <p:sldId id="321" r:id="rId7"/>
    <p:sldId id="280" r:id="rId8"/>
    <p:sldId id="315" r:id="rId9"/>
    <p:sldId id="291" r:id="rId10"/>
    <p:sldId id="284" r:id="rId11"/>
    <p:sldId id="266" r:id="rId12"/>
    <p:sldId id="310" r:id="rId13"/>
    <p:sldId id="307" r:id="rId14"/>
    <p:sldId id="317" r:id="rId15"/>
    <p:sldId id="297" r:id="rId16"/>
    <p:sldId id="311" r:id="rId17"/>
    <p:sldId id="312" r:id="rId18"/>
    <p:sldId id="322" r:id="rId19"/>
    <p:sldId id="323" r:id="rId20"/>
    <p:sldId id="326" r:id="rId21"/>
    <p:sldId id="327" r:id="rId2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02" y="-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0D6D-A908-48C6-983D-90F2BD11E284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BB924-28C1-4EF7-A019-613D541E4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学生讨论。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学生讨论。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7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4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2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6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83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0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6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6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3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37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85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2019/9/3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4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18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" Target="slide18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6.xml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20.jpeg"/><Relationship Id="rId10" Type="http://schemas.openxmlformats.org/officeDocument/2006/relationships/image" Target="../media/image4.png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92663" y="-234387"/>
            <a:ext cx="1684116" cy="1684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477175" y="-108657"/>
            <a:ext cx="2017467" cy="20174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02689" y="1178647"/>
            <a:ext cx="989040" cy="989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101855" y="1861213"/>
            <a:ext cx="1460635" cy="14606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859883" y="212538"/>
            <a:ext cx="1955155" cy="19551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829486" y="-513890"/>
            <a:ext cx="1233456" cy="12334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0991" y="3171376"/>
            <a:ext cx="847679" cy="8476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0989" y="3321843"/>
            <a:ext cx="2098692" cy="2098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92663" y="4053341"/>
            <a:ext cx="1013391" cy="10133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781072" y="4150440"/>
            <a:ext cx="1420566" cy="14205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979441" y="4356449"/>
            <a:ext cx="1420566" cy="14205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500839" y="2800475"/>
            <a:ext cx="613401" cy="6134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310497" y="3229811"/>
            <a:ext cx="184065" cy="1840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972956" y="2815513"/>
            <a:ext cx="184065" cy="184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366027" y="2652733"/>
            <a:ext cx="184065" cy="184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181962" y="3687338"/>
            <a:ext cx="368130" cy="368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366030" y="117564"/>
            <a:ext cx="1242610" cy="12426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274289" y="2246363"/>
            <a:ext cx="3566316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8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itchFamily="2" charset="-122"/>
                <a:ea typeface="华文行楷" pitchFamily="2" charset="-122"/>
                <a:cs typeface="Times New Roman" panose="02020603050405020304" pitchFamily="18" charset="0"/>
              </a:rPr>
              <a:t>走近历史</a:t>
            </a:r>
            <a:endParaRPr lang="zh-CN" altLang="zh-CN" sz="4800" b="1" kern="100" dirty="0">
              <a:solidFill>
                <a:schemeClr val="tx1">
                  <a:lumMod val="75000"/>
                  <a:lumOff val="25000"/>
                </a:schemeClr>
              </a:solidFill>
              <a:latin typeface="华文行楷" pitchFamily="2" charset="-122"/>
              <a:ea typeface="华文行楷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912781" y="3040925"/>
            <a:ext cx="424705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59865" y="1216101"/>
            <a:ext cx="7280097" cy="33009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rgbClr val="7A030E"/>
                </a:solidFill>
              </a:rPr>
              <a:t>丰富内涵，拓宽知识面。</a:t>
            </a:r>
          </a:p>
          <a:p>
            <a:pPr marL="214313" indent="-214313">
              <a:lnSpc>
                <a:spcPct val="125000"/>
              </a:lnSpc>
              <a:buFont typeface="Wingdings" panose="05000000000000000000" charset="0"/>
              <a:buChar char="Ø"/>
            </a:pPr>
            <a:endParaRPr lang="zh-CN" altLang="en-US" sz="2800" b="1" dirty="0">
              <a:solidFill>
                <a:srgbClr val="7A030E"/>
              </a:solidFill>
            </a:endParaRPr>
          </a:p>
          <a:p>
            <a:pPr marL="214313" indent="-214313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rgbClr val="7A030E"/>
                </a:solidFill>
              </a:rPr>
              <a:t>提高能力，获得历史素养。</a:t>
            </a:r>
          </a:p>
          <a:p>
            <a:pPr>
              <a:lnSpc>
                <a:spcPct val="125000"/>
              </a:lnSpc>
            </a:pPr>
            <a:endParaRPr lang="zh-CN" altLang="en-US" sz="2800" b="1" dirty="0">
              <a:solidFill>
                <a:srgbClr val="7A030E"/>
              </a:solidFill>
            </a:endParaRPr>
          </a:p>
          <a:p>
            <a:pPr marL="214313" indent="-214313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rgbClr val="7A030E"/>
                </a:solidFill>
              </a:rPr>
              <a:t>了解人类社会的多样性，将历史学习的分析方法应用于日常生活中，指引未来的生活。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1200785" y="1408748"/>
            <a:ext cx="0" cy="3184517"/>
          </a:xfrm>
          <a:prstGeom prst="straightConnector1">
            <a:avLst/>
          </a:prstGeom>
          <a:ln w="76200">
            <a:solidFill>
              <a:srgbClr val="C84E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058545" y="1428177"/>
            <a:ext cx="288002" cy="2160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56640" y="2441568"/>
            <a:ext cx="288002" cy="2160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58545" y="3570801"/>
            <a:ext cx="288002" cy="2160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12" name="椭圆 11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1945157" y="839811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边形 25"/>
          <p:cNvSpPr/>
          <p:nvPr/>
        </p:nvSpPr>
        <p:spPr>
          <a:xfrm>
            <a:off x="1618929" y="474246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04619" y="263923"/>
            <a:ext cx="35179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学习历史的意义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3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2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>
            <a:grpSpLocks noChangeAspect="1"/>
          </p:cNvGrpSpPr>
          <p:nvPr/>
        </p:nvGrpSpPr>
        <p:grpSpPr>
          <a:xfrm>
            <a:off x="3939396" y="1728113"/>
            <a:ext cx="1265218" cy="1350000"/>
            <a:chOff x="2922588" y="6135688"/>
            <a:chExt cx="615950" cy="6572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Freeform 315"/>
            <p:cNvSpPr>
              <a:spLocks/>
            </p:cNvSpPr>
            <p:nvPr/>
          </p:nvSpPr>
          <p:spPr bwMode="auto">
            <a:xfrm>
              <a:off x="3221038" y="6135688"/>
              <a:ext cx="34925" cy="92075"/>
            </a:xfrm>
            <a:custGeom>
              <a:avLst/>
              <a:gdLst>
                <a:gd name="T0" fmla="*/ 12 w 22"/>
                <a:gd name="T1" fmla="*/ 58 h 58"/>
                <a:gd name="T2" fmla="*/ 12 w 22"/>
                <a:gd name="T3" fmla="*/ 58 h 58"/>
                <a:gd name="T4" fmla="*/ 6 w 22"/>
                <a:gd name="T5" fmla="*/ 58 h 58"/>
                <a:gd name="T6" fmla="*/ 4 w 22"/>
                <a:gd name="T7" fmla="*/ 56 h 58"/>
                <a:gd name="T8" fmla="*/ 2 w 22"/>
                <a:gd name="T9" fmla="*/ 52 h 58"/>
                <a:gd name="T10" fmla="*/ 0 w 22"/>
                <a:gd name="T11" fmla="*/ 48 h 58"/>
                <a:gd name="T12" fmla="*/ 0 w 22"/>
                <a:gd name="T13" fmla="*/ 12 h 58"/>
                <a:gd name="T14" fmla="*/ 0 w 22"/>
                <a:gd name="T15" fmla="*/ 12 h 58"/>
                <a:gd name="T16" fmla="*/ 2 w 22"/>
                <a:gd name="T17" fmla="*/ 8 h 58"/>
                <a:gd name="T18" fmla="*/ 4 w 22"/>
                <a:gd name="T19" fmla="*/ 4 h 58"/>
                <a:gd name="T20" fmla="*/ 6 w 22"/>
                <a:gd name="T21" fmla="*/ 2 h 58"/>
                <a:gd name="T22" fmla="*/ 12 w 22"/>
                <a:gd name="T23" fmla="*/ 0 h 58"/>
                <a:gd name="T24" fmla="*/ 12 w 22"/>
                <a:gd name="T25" fmla="*/ 0 h 58"/>
                <a:gd name="T26" fmla="*/ 16 w 22"/>
                <a:gd name="T27" fmla="*/ 2 h 58"/>
                <a:gd name="T28" fmla="*/ 20 w 22"/>
                <a:gd name="T29" fmla="*/ 4 h 58"/>
                <a:gd name="T30" fmla="*/ 22 w 22"/>
                <a:gd name="T31" fmla="*/ 8 h 58"/>
                <a:gd name="T32" fmla="*/ 22 w 22"/>
                <a:gd name="T33" fmla="*/ 12 h 58"/>
                <a:gd name="T34" fmla="*/ 22 w 22"/>
                <a:gd name="T35" fmla="*/ 48 h 58"/>
                <a:gd name="T36" fmla="*/ 22 w 22"/>
                <a:gd name="T37" fmla="*/ 48 h 58"/>
                <a:gd name="T38" fmla="*/ 22 w 22"/>
                <a:gd name="T39" fmla="*/ 52 h 58"/>
                <a:gd name="T40" fmla="*/ 20 w 22"/>
                <a:gd name="T41" fmla="*/ 56 h 58"/>
                <a:gd name="T42" fmla="*/ 16 w 22"/>
                <a:gd name="T43" fmla="*/ 58 h 58"/>
                <a:gd name="T44" fmla="*/ 12 w 22"/>
                <a:gd name="T45" fmla="*/ 58 h 58"/>
                <a:gd name="T46" fmla="*/ 12 w 22"/>
                <a:gd name="T4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58">
                  <a:moveTo>
                    <a:pt x="12" y="58"/>
                  </a:moveTo>
                  <a:lnTo>
                    <a:pt x="12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52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2" y="58"/>
                  </a:lnTo>
                  <a:lnTo>
                    <a:pt x="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16"/>
            <p:cNvSpPr>
              <a:spLocks/>
            </p:cNvSpPr>
            <p:nvPr/>
          </p:nvSpPr>
          <p:spPr bwMode="auto">
            <a:xfrm>
              <a:off x="3074988" y="6170613"/>
              <a:ext cx="63500" cy="85725"/>
            </a:xfrm>
            <a:custGeom>
              <a:avLst/>
              <a:gdLst>
                <a:gd name="T0" fmla="*/ 30 w 40"/>
                <a:gd name="T1" fmla="*/ 54 h 54"/>
                <a:gd name="T2" fmla="*/ 30 w 40"/>
                <a:gd name="T3" fmla="*/ 54 h 54"/>
                <a:gd name="T4" fmla="*/ 24 w 40"/>
                <a:gd name="T5" fmla="*/ 52 h 54"/>
                <a:gd name="T6" fmla="*/ 20 w 40"/>
                <a:gd name="T7" fmla="*/ 48 h 54"/>
                <a:gd name="T8" fmla="*/ 2 w 40"/>
                <a:gd name="T9" fmla="*/ 18 h 54"/>
                <a:gd name="T10" fmla="*/ 2 w 40"/>
                <a:gd name="T11" fmla="*/ 18 h 54"/>
                <a:gd name="T12" fmla="*/ 0 w 40"/>
                <a:gd name="T13" fmla="*/ 12 h 54"/>
                <a:gd name="T14" fmla="*/ 0 w 40"/>
                <a:gd name="T15" fmla="*/ 8 h 54"/>
                <a:gd name="T16" fmla="*/ 2 w 40"/>
                <a:gd name="T17" fmla="*/ 4 h 54"/>
                <a:gd name="T18" fmla="*/ 6 w 40"/>
                <a:gd name="T19" fmla="*/ 2 h 54"/>
                <a:gd name="T20" fmla="*/ 6 w 40"/>
                <a:gd name="T21" fmla="*/ 2 h 54"/>
                <a:gd name="T22" fmla="*/ 10 w 40"/>
                <a:gd name="T23" fmla="*/ 0 h 54"/>
                <a:gd name="T24" fmla="*/ 14 w 40"/>
                <a:gd name="T25" fmla="*/ 0 h 54"/>
                <a:gd name="T26" fmla="*/ 18 w 40"/>
                <a:gd name="T27" fmla="*/ 2 h 54"/>
                <a:gd name="T28" fmla="*/ 20 w 40"/>
                <a:gd name="T29" fmla="*/ 6 h 54"/>
                <a:gd name="T30" fmla="*/ 38 w 40"/>
                <a:gd name="T31" fmla="*/ 36 h 54"/>
                <a:gd name="T32" fmla="*/ 38 w 40"/>
                <a:gd name="T33" fmla="*/ 36 h 54"/>
                <a:gd name="T34" fmla="*/ 40 w 40"/>
                <a:gd name="T35" fmla="*/ 42 h 54"/>
                <a:gd name="T36" fmla="*/ 40 w 40"/>
                <a:gd name="T37" fmla="*/ 46 h 54"/>
                <a:gd name="T38" fmla="*/ 38 w 40"/>
                <a:gd name="T39" fmla="*/ 50 h 54"/>
                <a:gd name="T40" fmla="*/ 34 w 40"/>
                <a:gd name="T41" fmla="*/ 52 h 54"/>
                <a:gd name="T42" fmla="*/ 34 w 40"/>
                <a:gd name="T43" fmla="*/ 52 h 54"/>
                <a:gd name="T44" fmla="*/ 30 w 40"/>
                <a:gd name="T45" fmla="*/ 54 h 54"/>
                <a:gd name="T46" fmla="*/ 30 w 40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4">
                  <a:moveTo>
                    <a:pt x="30" y="54"/>
                  </a:moveTo>
                  <a:lnTo>
                    <a:pt x="30" y="54"/>
                  </a:lnTo>
                  <a:lnTo>
                    <a:pt x="24" y="52"/>
                  </a:lnTo>
                  <a:lnTo>
                    <a:pt x="20" y="4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8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4"/>
                  </a:lnTo>
                  <a:lnTo>
                    <a:pt x="3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17"/>
            <p:cNvSpPr>
              <a:spLocks/>
            </p:cNvSpPr>
            <p:nvPr/>
          </p:nvSpPr>
          <p:spPr bwMode="auto">
            <a:xfrm>
              <a:off x="2967038" y="6275388"/>
              <a:ext cx="82550" cy="63500"/>
            </a:xfrm>
            <a:custGeom>
              <a:avLst/>
              <a:gdLst>
                <a:gd name="T0" fmla="*/ 42 w 52"/>
                <a:gd name="T1" fmla="*/ 40 h 40"/>
                <a:gd name="T2" fmla="*/ 42 w 52"/>
                <a:gd name="T3" fmla="*/ 40 h 40"/>
                <a:gd name="T4" fmla="*/ 36 w 52"/>
                <a:gd name="T5" fmla="*/ 38 h 40"/>
                <a:gd name="T6" fmla="*/ 4 w 52"/>
                <a:gd name="T7" fmla="*/ 20 h 40"/>
                <a:gd name="T8" fmla="*/ 4 w 52"/>
                <a:gd name="T9" fmla="*/ 20 h 40"/>
                <a:gd name="T10" fmla="*/ 2 w 52"/>
                <a:gd name="T11" fmla="*/ 16 h 40"/>
                <a:gd name="T12" fmla="*/ 0 w 52"/>
                <a:gd name="T13" fmla="*/ 14 h 40"/>
                <a:gd name="T14" fmla="*/ 0 w 52"/>
                <a:gd name="T15" fmla="*/ 8 h 40"/>
                <a:gd name="T16" fmla="*/ 0 w 52"/>
                <a:gd name="T17" fmla="*/ 4 h 40"/>
                <a:gd name="T18" fmla="*/ 0 w 52"/>
                <a:gd name="T19" fmla="*/ 4 h 40"/>
                <a:gd name="T20" fmla="*/ 4 w 52"/>
                <a:gd name="T21" fmla="*/ 2 h 40"/>
                <a:gd name="T22" fmla="*/ 8 w 52"/>
                <a:gd name="T23" fmla="*/ 0 h 40"/>
                <a:gd name="T24" fmla="*/ 12 w 52"/>
                <a:gd name="T25" fmla="*/ 0 h 40"/>
                <a:gd name="T26" fmla="*/ 16 w 52"/>
                <a:gd name="T27" fmla="*/ 0 h 40"/>
                <a:gd name="T28" fmla="*/ 46 w 52"/>
                <a:gd name="T29" fmla="*/ 18 h 40"/>
                <a:gd name="T30" fmla="*/ 46 w 52"/>
                <a:gd name="T31" fmla="*/ 18 h 40"/>
                <a:gd name="T32" fmla="*/ 50 w 52"/>
                <a:gd name="T33" fmla="*/ 22 h 40"/>
                <a:gd name="T34" fmla="*/ 52 w 52"/>
                <a:gd name="T35" fmla="*/ 26 h 40"/>
                <a:gd name="T36" fmla="*/ 52 w 52"/>
                <a:gd name="T37" fmla="*/ 30 h 40"/>
                <a:gd name="T38" fmla="*/ 50 w 52"/>
                <a:gd name="T39" fmla="*/ 34 h 40"/>
                <a:gd name="T40" fmla="*/ 50 w 52"/>
                <a:gd name="T41" fmla="*/ 34 h 40"/>
                <a:gd name="T42" fmla="*/ 46 w 52"/>
                <a:gd name="T43" fmla="*/ 38 h 40"/>
                <a:gd name="T44" fmla="*/ 42 w 52"/>
                <a:gd name="T45" fmla="*/ 40 h 40"/>
                <a:gd name="T46" fmla="*/ 42 w 52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0">
                  <a:moveTo>
                    <a:pt x="42" y="40"/>
                  </a:moveTo>
                  <a:lnTo>
                    <a:pt x="42" y="40"/>
                  </a:lnTo>
                  <a:lnTo>
                    <a:pt x="36" y="3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50" y="22"/>
                  </a:lnTo>
                  <a:lnTo>
                    <a:pt x="52" y="26"/>
                  </a:lnTo>
                  <a:lnTo>
                    <a:pt x="52" y="3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4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318"/>
            <p:cNvSpPr>
              <a:spLocks/>
            </p:cNvSpPr>
            <p:nvPr/>
          </p:nvSpPr>
          <p:spPr bwMode="auto">
            <a:xfrm>
              <a:off x="2922588" y="6418263"/>
              <a:ext cx="92075" cy="34925"/>
            </a:xfrm>
            <a:custGeom>
              <a:avLst/>
              <a:gdLst>
                <a:gd name="T0" fmla="*/ 46 w 58"/>
                <a:gd name="T1" fmla="*/ 22 h 22"/>
                <a:gd name="T2" fmla="*/ 12 w 58"/>
                <a:gd name="T3" fmla="*/ 22 h 22"/>
                <a:gd name="T4" fmla="*/ 12 w 58"/>
                <a:gd name="T5" fmla="*/ 22 h 22"/>
                <a:gd name="T6" fmla="*/ 6 w 58"/>
                <a:gd name="T7" fmla="*/ 22 h 22"/>
                <a:gd name="T8" fmla="*/ 4 w 58"/>
                <a:gd name="T9" fmla="*/ 18 h 22"/>
                <a:gd name="T10" fmla="*/ 0 w 58"/>
                <a:gd name="T11" fmla="*/ 16 h 22"/>
                <a:gd name="T12" fmla="*/ 0 w 58"/>
                <a:gd name="T13" fmla="*/ 10 h 22"/>
                <a:gd name="T14" fmla="*/ 0 w 58"/>
                <a:gd name="T15" fmla="*/ 10 h 22"/>
                <a:gd name="T16" fmla="*/ 0 w 58"/>
                <a:gd name="T17" fmla="*/ 6 h 22"/>
                <a:gd name="T18" fmla="*/ 4 w 58"/>
                <a:gd name="T19" fmla="*/ 2 h 22"/>
                <a:gd name="T20" fmla="*/ 6 w 58"/>
                <a:gd name="T21" fmla="*/ 0 h 22"/>
                <a:gd name="T22" fmla="*/ 12 w 58"/>
                <a:gd name="T23" fmla="*/ 0 h 22"/>
                <a:gd name="T24" fmla="*/ 46 w 58"/>
                <a:gd name="T25" fmla="*/ 0 h 22"/>
                <a:gd name="T26" fmla="*/ 46 w 58"/>
                <a:gd name="T27" fmla="*/ 0 h 22"/>
                <a:gd name="T28" fmla="*/ 52 w 58"/>
                <a:gd name="T29" fmla="*/ 0 h 22"/>
                <a:gd name="T30" fmla="*/ 54 w 58"/>
                <a:gd name="T31" fmla="*/ 2 h 22"/>
                <a:gd name="T32" fmla="*/ 58 w 58"/>
                <a:gd name="T33" fmla="*/ 6 h 22"/>
                <a:gd name="T34" fmla="*/ 58 w 58"/>
                <a:gd name="T35" fmla="*/ 10 h 22"/>
                <a:gd name="T36" fmla="*/ 58 w 58"/>
                <a:gd name="T37" fmla="*/ 10 h 22"/>
                <a:gd name="T38" fmla="*/ 58 w 58"/>
                <a:gd name="T39" fmla="*/ 16 h 22"/>
                <a:gd name="T40" fmla="*/ 54 w 58"/>
                <a:gd name="T41" fmla="*/ 18 h 22"/>
                <a:gd name="T42" fmla="*/ 52 w 58"/>
                <a:gd name="T43" fmla="*/ 22 h 22"/>
                <a:gd name="T44" fmla="*/ 46 w 58"/>
                <a:gd name="T45" fmla="*/ 22 h 22"/>
                <a:gd name="T46" fmla="*/ 46 w 58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22">
                  <a:moveTo>
                    <a:pt x="46" y="22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16"/>
                  </a:lnTo>
                  <a:lnTo>
                    <a:pt x="54" y="18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319"/>
            <p:cNvSpPr>
              <a:spLocks/>
            </p:cNvSpPr>
            <p:nvPr/>
          </p:nvSpPr>
          <p:spPr bwMode="auto">
            <a:xfrm>
              <a:off x="2957513" y="6535738"/>
              <a:ext cx="82550" cy="63500"/>
            </a:xfrm>
            <a:custGeom>
              <a:avLst/>
              <a:gdLst>
                <a:gd name="T0" fmla="*/ 10 w 52"/>
                <a:gd name="T1" fmla="*/ 40 h 40"/>
                <a:gd name="T2" fmla="*/ 10 w 52"/>
                <a:gd name="T3" fmla="*/ 40 h 40"/>
                <a:gd name="T4" fmla="*/ 6 w 52"/>
                <a:gd name="T5" fmla="*/ 38 h 40"/>
                <a:gd name="T6" fmla="*/ 2 w 52"/>
                <a:gd name="T7" fmla="*/ 34 h 40"/>
                <a:gd name="T8" fmla="*/ 2 w 52"/>
                <a:gd name="T9" fmla="*/ 34 h 40"/>
                <a:gd name="T10" fmla="*/ 0 w 52"/>
                <a:gd name="T11" fmla="*/ 30 h 40"/>
                <a:gd name="T12" fmla="*/ 0 w 52"/>
                <a:gd name="T13" fmla="*/ 26 h 40"/>
                <a:gd name="T14" fmla="*/ 2 w 52"/>
                <a:gd name="T15" fmla="*/ 22 h 40"/>
                <a:gd name="T16" fmla="*/ 6 w 52"/>
                <a:gd name="T17" fmla="*/ 20 h 40"/>
                <a:gd name="T18" fmla="*/ 36 w 52"/>
                <a:gd name="T19" fmla="*/ 2 h 40"/>
                <a:gd name="T20" fmla="*/ 36 w 52"/>
                <a:gd name="T21" fmla="*/ 2 h 40"/>
                <a:gd name="T22" fmla="*/ 40 w 52"/>
                <a:gd name="T23" fmla="*/ 0 h 40"/>
                <a:gd name="T24" fmla="*/ 44 w 52"/>
                <a:gd name="T25" fmla="*/ 0 h 40"/>
                <a:gd name="T26" fmla="*/ 48 w 52"/>
                <a:gd name="T27" fmla="*/ 2 h 40"/>
                <a:gd name="T28" fmla="*/ 52 w 52"/>
                <a:gd name="T29" fmla="*/ 6 h 40"/>
                <a:gd name="T30" fmla="*/ 52 w 52"/>
                <a:gd name="T31" fmla="*/ 6 h 40"/>
                <a:gd name="T32" fmla="*/ 52 w 52"/>
                <a:gd name="T33" fmla="*/ 10 h 40"/>
                <a:gd name="T34" fmla="*/ 52 w 52"/>
                <a:gd name="T35" fmla="*/ 14 h 40"/>
                <a:gd name="T36" fmla="*/ 50 w 52"/>
                <a:gd name="T37" fmla="*/ 18 h 40"/>
                <a:gd name="T38" fmla="*/ 48 w 52"/>
                <a:gd name="T39" fmla="*/ 20 h 40"/>
                <a:gd name="T40" fmla="*/ 16 w 52"/>
                <a:gd name="T41" fmla="*/ 38 h 40"/>
                <a:gd name="T42" fmla="*/ 16 w 52"/>
                <a:gd name="T43" fmla="*/ 38 h 40"/>
                <a:gd name="T44" fmla="*/ 10 w 52"/>
                <a:gd name="T45" fmla="*/ 40 h 40"/>
                <a:gd name="T46" fmla="*/ 10 w 52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0">
                  <a:moveTo>
                    <a:pt x="10" y="40"/>
                  </a:move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0" y="40"/>
                  </a:lnTo>
                  <a:lnTo>
                    <a:pt x="1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20"/>
            <p:cNvSpPr>
              <a:spLocks/>
            </p:cNvSpPr>
            <p:nvPr/>
          </p:nvSpPr>
          <p:spPr bwMode="auto">
            <a:xfrm>
              <a:off x="3408363" y="6551613"/>
              <a:ext cx="85725" cy="63500"/>
            </a:xfrm>
            <a:custGeom>
              <a:avLst/>
              <a:gdLst>
                <a:gd name="T0" fmla="*/ 42 w 54"/>
                <a:gd name="T1" fmla="*/ 40 h 40"/>
                <a:gd name="T2" fmla="*/ 42 w 54"/>
                <a:gd name="T3" fmla="*/ 40 h 40"/>
                <a:gd name="T4" fmla="*/ 38 w 54"/>
                <a:gd name="T5" fmla="*/ 38 h 40"/>
                <a:gd name="T6" fmla="*/ 6 w 54"/>
                <a:gd name="T7" fmla="*/ 20 h 40"/>
                <a:gd name="T8" fmla="*/ 6 w 54"/>
                <a:gd name="T9" fmla="*/ 20 h 40"/>
                <a:gd name="T10" fmla="*/ 4 w 54"/>
                <a:gd name="T11" fmla="*/ 18 h 40"/>
                <a:gd name="T12" fmla="*/ 2 w 54"/>
                <a:gd name="T13" fmla="*/ 14 h 40"/>
                <a:gd name="T14" fmla="*/ 0 w 54"/>
                <a:gd name="T15" fmla="*/ 10 h 40"/>
                <a:gd name="T16" fmla="*/ 2 w 54"/>
                <a:gd name="T17" fmla="*/ 6 h 40"/>
                <a:gd name="T18" fmla="*/ 2 w 54"/>
                <a:gd name="T19" fmla="*/ 6 h 40"/>
                <a:gd name="T20" fmla="*/ 6 w 54"/>
                <a:gd name="T21" fmla="*/ 2 h 40"/>
                <a:gd name="T22" fmla="*/ 10 w 54"/>
                <a:gd name="T23" fmla="*/ 0 h 40"/>
                <a:gd name="T24" fmla="*/ 14 w 54"/>
                <a:gd name="T25" fmla="*/ 0 h 40"/>
                <a:gd name="T26" fmla="*/ 18 w 54"/>
                <a:gd name="T27" fmla="*/ 2 h 40"/>
                <a:gd name="T28" fmla="*/ 48 w 54"/>
                <a:gd name="T29" fmla="*/ 20 h 40"/>
                <a:gd name="T30" fmla="*/ 48 w 54"/>
                <a:gd name="T31" fmla="*/ 20 h 40"/>
                <a:gd name="T32" fmla="*/ 52 w 54"/>
                <a:gd name="T33" fmla="*/ 22 h 40"/>
                <a:gd name="T34" fmla="*/ 54 w 54"/>
                <a:gd name="T35" fmla="*/ 26 h 40"/>
                <a:gd name="T36" fmla="*/ 54 w 54"/>
                <a:gd name="T37" fmla="*/ 30 h 40"/>
                <a:gd name="T38" fmla="*/ 52 w 54"/>
                <a:gd name="T39" fmla="*/ 34 h 40"/>
                <a:gd name="T40" fmla="*/ 52 w 54"/>
                <a:gd name="T41" fmla="*/ 34 h 40"/>
                <a:gd name="T42" fmla="*/ 48 w 54"/>
                <a:gd name="T43" fmla="*/ 38 h 40"/>
                <a:gd name="T44" fmla="*/ 42 w 54"/>
                <a:gd name="T45" fmla="*/ 40 h 40"/>
                <a:gd name="T46" fmla="*/ 42 w 54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0">
                  <a:moveTo>
                    <a:pt x="42" y="40"/>
                  </a:moveTo>
                  <a:lnTo>
                    <a:pt x="42" y="40"/>
                  </a:lnTo>
                  <a:lnTo>
                    <a:pt x="38" y="3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6"/>
                  </a:lnTo>
                  <a:lnTo>
                    <a:pt x="54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2" y="40"/>
                  </a:lnTo>
                  <a:lnTo>
                    <a:pt x="4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21"/>
            <p:cNvSpPr>
              <a:spLocks/>
            </p:cNvSpPr>
            <p:nvPr/>
          </p:nvSpPr>
          <p:spPr bwMode="auto">
            <a:xfrm>
              <a:off x="3446463" y="6437313"/>
              <a:ext cx="92075" cy="34925"/>
            </a:xfrm>
            <a:custGeom>
              <a:avLst/>
              <a:gdLst>
                <a:gd name="T0" fmla="*/ 46 w 58"/>
                <a:gd name="T1" fmla="*/ 22 h 22"/>
                <a:gd name="T2" fmla="*/ 10 w 58"/>
                <a:gd name="T3" fmla="*/ 22 h 22"/>
                <a:gd name="T4" fmla="*/ 10 w 58"/>
                <a:gd name="T5" fmla="*/ 22 h 22"/>
                <a:gd name="T6" fmla="*/ 6 w 58"/>
                <a:gd name="T7" fmla="*/ 20 h 22"/>
                <a:gd name="T8" fmla="*/ 2 w 58"/>
                <a:gd name="T9" fmla="*/ 18 h 22"/>
                <a:gd name="T10" fmla="*/ 0 w 58"/>
                <a:gd name="T11" fmla="*/ 14 h 22"/>
                <a:gd name="T12" fmla="*/ 0 w 58"/>
                <a:gd name="T13" fmla="*/ 10 h 22"/>
                <a:gd name="T14" fmla="*/ 0 w 58"/>
                <a:gd name="T15" fmla="*/ 10 h 22"/>
                <a:gd name="T16" fmla="*/ 0 w 58"/>
                <a:gd name="T17" fmla="*/ 6 h 22"/>
                <a:gd name="T18" fmla="*/ 2 w 58"/>
                <a:gd name="T19" fmla="*/ 2 h 22"/>
                <a:gd name="T20" fmla="*/ 6 w 58"/>
                <a:gd name="T21" fmla="*/ 0 h 22"/>
                <a:gd name="T22" fmla="*/ 10 w 58"/>
                <a:gd name="T23" fmla="*/ 0 h 22"/>
                <a:gd name="T24" fmla="*/ 46 w 58"/>
                <a:gd name="T25" fmla="*/ 0 h 22"/>
                <a:gd name="T26" fmla="*/ 46 w 58"/>
                <a:gd name="T27" fmla="*/ 0 h 22"/>
                <a:gd name="T28" fmla="*/ 50 w 58"/>
                <a:gd name="T29" fmla="*/ 0 h 22"/>
                <a:gd name="T30" fmla="*/ 54 w 58"/>
                <a:gd name="T31" fmla="*/ 2 h 22"/>
                <a:gd name="T32" fmla="*/ 56 w 58"/>
                <a:gd name="T33" fmla="*/ 6 h 22"/>
                <a:gd name="T34" fmla="*/ 58 w 58"/>
                <a:gd name="T35" fmla="*/ 10 h 22"/>
                <a:gd name="T36" fmla="*/ 58 w 58"/>
                <a:gd name="T37" fmla="*/ 10 h 22"/>
                <a:gd name="T38" fmla="*/ 56 w 58"/>
                <a:gd name="T39" fmla="*/ 14 h 22"/>
                <a:gd name="T40" fmla="*/ 54 w 58"/>
                <a:gd name="T41" fmla="*/ 18 h 22"/>
                <a:gd name="T42" fmla="*/ 50 w 58"/>
                <a:gd name="T43" fmla="*/ 20 h 22"/>
                <a:gd name="T44" fmla="*/ 46 w 58"/>
                <a:gd name="T45" fmla="*/ 22 h 22"/>
                <a:gd name="T46" fmla="*/ 46 w 58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22">
                  <a:moveTo>
                    <a:pt x="46" y="22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2"/>
                  </a:lnTo>
                  <a:lnTo>
                    <a:pt x="56" y="6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4" y="18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22"/>
            <p:cNvSpPr>
              <a:spLocks/>
            </p:cNvSpPr>
            <p:nvPr/>
          </p:nvSpPr>
          <p:spPr bwMode="auto">
            <a:xfrm>
              <a:off x="3417888" y="6291263"/>
              <a:ext cx="85725" cy="63500"/>
            </a:xfrm>
            <a:custGeom>
              <a:avLst/>
              <a:gdLst>
                <a:gd name="T0" fmla="*/ 12 w 54"/>
                <a:gd name="T1" fmla="*/ 40 h 40"/>
                <a:gd name="T2" fmla="*/ 12 w 54"/>
                <a:gd name="T3" fmla="*/ 40 h 40"/>
                <a:gd name="T4" fmla="*/ 6 w 54"/>
                <a:gd name="T5" fmla="*/ 38 h 40"/>
                <a:gd name="T6" fmla="*/ 2 w 54"/>
                <a:gd name="T7" fmla="*/ 34 h 40"/>
                <a:gd name="T8" fmla="*/ 2 w 54"/>
                <a:gd name="T9" fmla="*/ 34 h 40"/>
                <a:gd name="T10" fmla="*/ 0 w 54"/>
                <a:gd name="T11" fmla="*/ 30 h 40"/>
                <a:gd name="T12" fmla="*/ 0 w 54"/>
                <a:gd name="T13" fmla="*/ 26 h 40"/>
                <a:gd name="T14" fmla="*/ 2 w 54"/>
                <a:gd name="T15" fmla="*/ 22 h 40"/>
                <a:gd name="T16" fmla="*/ 6 w 54"/>
                <a:gd name="T17" fmla="*/ 18 h 40"/>
                <a:gd name="T18" fmla="*/ 38 w 54"/>
                <a:gd name="T19" fmla="*/ 0 h 40"/>
                <a:gd name="T20" fmla="*/ 38 w 54"/>
                <a:gd name="T21" fmla="*/ 0 h 40"/>
                <a:gd name="T22" fmla="*/ 42 w 54"/>
                <a:gd name="T23" fmla="*/ 0 h 40"/>
                <a:gd name="T24" fmla="*/ 46 w 54"/>
                <a:gd name="T25" fmla="*/ 0 h 40"/>
                <a:gd name="T26" fmla="*/ 50 w 54"/>
                <a:gd name="T27" fmla="*/ 2 h 40"/>
                <a:gd name="T28" fmla="*/ 52 w 54"/>
                <a:gd name="T29" fmla="*/ 4 h 40"/>
                <a:gd name="T30" fmla="*/ 52 w 54"/>
                <a:gd name="T31" fmla="*/ 4 h 40"/>
                <a:gd name="T32" fmla="*/ 54 w 54"/>
                <a:gd name="T33" fmla="*/ 8 h 40"/>
                <a:gd name="T34" fmla="*/ 54 w 54"/>
                <a:gd name="T35" fmla="*/ 12 h 40"/>
                <a:gd name="T36" fmla="*/ 52 w 54"/>
                <a:gd name="T37" fmla="*/ 16 h 40"/>
                <a:gd name="T38" fmla="*/ 48 w 54"/>
                <a:gd name="T39" fmla="*/ 20 h 40"/>
                <a:gd name="T40" fmla="*/ 18 w 54"/>
                <a:gd name="T41" fmla="*/ 38 h 40"/>
                <a:gd name="T42" fmla="*/ 18 w 54"/>
                <a:gd name="T43" fmla="*/ 38 h 40"/>
                <a:gd name="T44" fmla="*/ 12 w 54"/>
                <a:gd name="T45" fmla="*/ 40 h 40"/>
                <a:gd name="T46" fmla="*/ 12 w 54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0">
                  <a:moveTo>
                    <a:pt x="12" y="40"/>
                  </a:moveTo>
                  <a:lnTo>
                    <a:pt x="12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48" y="2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23"/>
            <p:cNvSpPr>
              <a:spLocks/>
            </p:cNvSpPr>
            <p:nvPr/>
          </p:nvSpPr>
          <p:spPr bwMode="auto">
            <a:xfrm>
              <a:off x="3335338" y="6180138"/>
              <a:ext cx="63500" cy="85725"/>
            </a:xfrm>
            <a:custGeom>
              <a:avLst/>
              <a:gdLst>
                <a:gd name="T0" fmla="*/ 12 w 40"/>
                <a:gd name="T1" fmla="*/ 54 h 54"/>
                <a:gd name="T2" fmla="*/ 12 w 40"/>
                <a:gd name="T3" fmla="*/ 54 h 54"/>
                <a:gd name="T4" fmla="*/ 6 w 40"/>
                <a:gd name="T5" fmla="*/ 52 h 54"/>
                <a:gd name="T6" fmla="*/ 6 w 40"/>
                <a:gd name="T7" fmla="*/ 52 h 54"/>
                <a:gd name="T8" fmla="*/ 4 w 40"/>
                <a:gd name="T9" fmla="*/ 48 h 54"/>
                <a:gd name="T10" fmla="*/ 2 w 40"/>
                <a:gd name="T11" fmla="*/ 46 h 54"/>
                <a:gd name="T12" fmla="*/ 0 w 40"/>
                <a:gd name="T13" fmla="*/ 40 h 54"/>
                <a:gd name="T14" fmla="*/ 2 w 40"/>
                <a:gd name="T15" fmla="*/ 36 h 54"/>
                <a:gd name="T16" fmla="*/ 20 w 40"/>
                <a:gd name="T17" fmla="*/ 6 h 54"/>
                <a:gd name="T18" fmla="*/ 20 w 40"/>
                <a:gd name="T19" fmla="*/ 6 h 54"/>
                <a:gd name="T20" fmla="*/ 24 w 40"/>
                <a:gd name="T21" fmla="*/ 2 h 54"/>
                <a:gd name="T22" fmla="*/ 26 w 40"/>
                <a:gd name="T23" fmla="*/ 0 h 54"/>
                <a:gd name="T24" fmla="*/ 32 w 40"/>
                <a:gd name="T25" fmla="*/ 0 h 54"/>
                <a:gd name="T26" fmla="*/ 36 w 40"/>
                <a:gd name="T27" fmla="*/ 2 h 54"/>
                <a:gd name="T28" fmla="*/ 36 w 40"/>
                <a:gd name="T29" fmla="*/ 2 h 54"/>
                <a:gd name="T30" fmla="*/ 38 w 40"/>
                <a:gd name="T31" fmla="*/ 4 h 54"/>
                <a:gd name="T32" fmla="*/ 40 w 40"/>
                <a:gd name="T33" fmla="*/ 8 h 54"/>
                <a:gd name="T34" fmla="*/ 40 w 40"/>
                <a:gd name="T35" fmla="*/ 12 h 54"/>
                <a:gd name="T36" fmla="*/ 40 w 40"/>
                <a:gd name="T37" fmla="*/ 16 h 54"/>
                <a:gd name="T38" fmla="*/ 22 w 40"/>
                <a:gd name="T39" fmla="*/ 48 h 54"/>
                <a:gd name="T40" fmla="*/ 22 w 40"/>
                <a:gd name="T41" fmla="*/ 48 h 54"/>
                <a:gd name="T42" fmla="*/ 18 w 40"/>
                <a:gd name="T43" fmla="*/ 52 h 54"/>
                <a:gd name="T44" fmla="*/ 12 w 40"/>
                <a:gd name="T45" fmla="*/ 54 h 54"/>
                <a:gd name="T46" fmla="*/ 12 w 40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4">
                  <a:moveTo>
                    <a:pt x="12" y="54"/>
                  </a:moveTo>
                  <a:lnTo>
                    <a:pt x="12" y="54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24"/>
            <p:cNvSpPr>
              <a:spLocks noEditPoints="1"/>
            </p:cNvSpPr>
            <p:nvPr/>
          </p:nvSpPr>
          <p:spPr bwMode="auto">
            <a:xfrm>
              <a:off x="3065463" y="6281738"/>
              <a:ext cx="327025" cy="396875"/>
            </a:xfrm>
            <a:custGeom>
              <a:avLst/>
              <a:gdLst>
                <a:gd name="T0" fmla="*/ 198 w 206"/>
                <a:gd name="T1" fmla="*/ 64 h 250"/>
                <a:gd name="T2" fmla="*/ 144 w 206"/>
                <a:gd name="T3" fmla="*/ 8 h 250"/>
                <a:gd name="T4" fmla="*/ 82 w 206"/>
                <a:gd name="T5" fmla="*/ 2 h 250"/>
                <a:gd name="T6" fmla="*/ 18 w 206"/>
                <a:gd name="T7" fmla="*/ 46 h 250"/>
                <a:gd name="T8" fmla="*/ 0 w 206"/>
                <a:gd name="T9" fmla="*/ 104 h 250"/>
                <a:gd name="T10" fmla="*/ 6 w 206"/>
                <a:gd name="T11" fmla="*/ 142 h 250"/>
                <a:gd name="T12" fmla="*/ 42 w 206"/>
                <a:gd name="T13" fmla="*/ 206 h 250"/>
                <a:gd name="T14" fmla="*/ 48 w 206"/>
                <a:gd name="T15" fmla="*/ 234 h 250"/>
                <a:gd name="T16" fmla="*/ 96 w 206"/>
                <a:gd name="T17" fmla="*/ 250 h 250"/>
                <a:gd name="T18" fmla="*/ 158 w 206"/>
                <a:gd name="T19" fmla="*/ 250 h 250"/>
                <a:gd name="T20" fmla="*/ 164 w 206"/>
                <a:gd name="T21" fmla="*/ 206 h 250"/>
                <a:gd name="T22" fmla="*/ 196 w 206"/>
                <a:gd name="T23" fmla="*/ 154 h 250"/>
                <a:gd name="T24" fmla="*/ 206 w 206"/>
                <a:gd name="T25" fmla="*/ 114 h 250"/>
                <a:gd name="T26" fmla="*/ 90 w 206"/>
                <a:gd name="T27" fmla="*/ 184 h 250"/>
                <a:gd name="T28" fmla="*/ 70 w 206"/>
                <a:gd name="T29" fmla="*/ 142 h 250"/>
                <a:gd name="T30" fmla="*/ 84 w 206"/>
                <a:gd name="T31" fmla="*/ 136 h 250"/>
                <a:gd name="T32" fmla="*/ 100 w 206"/>
                <a:gd name="T33" fmla="*/ 142 h 250"/>
                <a:gd name="T34" fmla="*/ 114 w 206"/>
                <a:gd name="T35" fmla="*/ 136 h 250"/>
                <a:gd name="T36" fmla="*/ 124 w 206"/>
                <a:gd name="T37" fmla="*/ 144 h 250"/>
                <a:gd name="T38" fmla="*/ 110 w 206"/>
                <a:gd name="T39" fmla="*/ 180 h 250"/>
                <a:gd name="T40" fmla="*/ 90 w 206"/>
                <a:gd name="T41" fmla="*/ 234 h 250"/>
                <a:gd name="T42" fmla="*/ 86 w 206"/>
                <a:gd name="T43" fmla="*/ 112 h 250"/>
                <a:gd name="T44" fmla="*/ 88 w 206"/>
                <a:gd name="T45" fmla="*/ 114 h 250"/>
                <a:gd name="T46" fmla="*/ 84 w 206"/>
                <a:gd name="T47" fmla="*/ 124 h 250"/>
                <a:gd name="T48" fmla="*/ 114 w 206"/>
                <a:gd name="T49" fmla="*/ 110 h 250"/>
                <a:gd name="T50" fmla="*/ 116 w 206"/>
                <a:gd name="T51" fmla="*/ 108 h 250"/>
                <a:gd name="T52" fmla="*/ 118 w 206"/>
                <a:gd name="T53" fmla="*/ 114 h 250"/>
                <a:gd name="T54" fmla="*/ 114 w 206"/>
                <a:gd name="T55" fmla="*/ 110 h 250"/>
                <a:gd name="T56" fmla="*/ 188 w 206"/>
                <a:gd name="T57" fmla="*/ 120 h 250"/>
                <a:gd name="T58" fmla="*/ 168 w 206"/>
                <a:gd name="T59" fmla="*/ 170 h 250"/>
                <a:gd name="T60" fmla="*/ 142 w 206"/>
                <a:gd name="T61" fmla="*/ 214 h 250"/>
                <a:gd name="T62" fmla="*/ 122 w 206"/>
                <a:gd name="T63" fmla="*/ 186 h 250"/>
                <a:gd name="T64" fmla="*/ 142 w 206"/>
                <a:gd name="T65" fmla="*/ 130 h 250"/>
                <a:gd name="T66" fmla="*/ 134 w 206"/>
                <a:gd name="T67" fmla="*/ 134 h 250"/>
                <a:gd name="T68" fmla="*/ 122 w 206"/>
                <a:gd name="T69" fmla="*/ 136 h 250"/>
                <a:gd name="T70" fmla="*/ 116 w 206"/>
                <a:gd name="T71" fmla="*/ 130 h 250"/>
                <a:gd name="T72" fmla="*/ 124 w 206"/>
                <a:gd name="T73" fmla="*/ 112 h 250"/>
                <a:gd name="T74" fmla="*/ 116 w 206"/>
                <a:gd name="T75" fmla="*/ 102 h 250"/>
                <a:gd name="T76" fmla="*/ 108 w 206"/>
                <a:gd name="T77" fmla="*/ 108 h 250"/>
                <a:gd name="T78" fmla="*/ 102 w 206"/>
                <a:gd name="T79" fmla="*/ 134 h 250"/>
                <a:gd name="T80" fmla="*/ 92 w 206"/>
                <a:gd name="T81" fmla="*/ 134 h 250"/>
                <a:gd name="T82" fmla="*/ 94 w 206"/>
                <a:gd name="T83" fmla="*/ 114 h 250"/>
                <a:gd name="T84" fmla="*/ 88 w 206"/>
                <a:gd name="T85" fmla="*/ 106 h 250"/>
                <a:gd name="T86" fmla="*/ 78 w 206"/>
                <a:gd name="T87" fmla="*/ 112 h 250"/>
                <a:gd name="T88" fmla="*/ 80 w 206"/>
                <a:gd name="T89" fmla="*/ 130 h 250"/>
                <a:gd name="T90" fmla="*/ 68 w 206"/>
                <a:gd name="T91" fmla="*/ 136 h 250"/>
                <a:gd name="T92" fmla="*/ 60 w 206"/>
                <a:gd name="T93" fmla="*/ 130 h 250"/>
                <a:gd name="T94" fmla="*/ 58 w 206"/>
                <a:gd name="T95" fmla="*/ 130 h 250"/>
                <a:gd name="T96" fmla="*/ 58 w 206"/>
                <a:gd name="T97" fmla="*/ 132 h 250"/>
                <a:gd name="T98" fmla="*/ 54 w 206"/>
                <a:gd name="T99" fmla="*/ 136 h 250"/>
                <a:gd name="T100" fmla="*/ 66 w 206"/>
                <a:gd name="T101" fmla="*/ 234 h 250"/>
                <a:gd name="T102" fmla="*/ 60 w 206"/>
                <a:gd name="T103" fmla="*/ 204 h 250"/>
                <a:gd name="T104" fmla="*/ 28 w 206"/>
                <a:gd name="T105" fmla="*/ 148 h 250"/>
                <a:gd name="T106" fmla="*/ 18 w 206"/>
                <a:gd name="T107" fmla="*/ 108 h 250"/>
                <a:gd name="T108" fmla="*/ 20 w 206"/>
                <a:gd name="T109" fmla="*/ 86 h 250"/>
                <a:gd name="T110" fmla="*/ 56 w 206"/>
                <a:gd name="T111" fmla="*/ 34 h 250"/>
                <a:gd name="T112" fmla="*/ 104 w 206"/>
                <a:gd name="T113" fmla="*/ 18 h 250"/>
                <a:gd name="T114" fmla="*/ 164 w 206"/>
                <a:gd name="T115" fmla="*/ 44 h 250"/>
                <a:gd name="T116" fmla="*/ 188 w 206"/>
                <a:gd name="T117" fmla="*/ 10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250">
                  <a:moveTo>
                    <a:pt x="206" y="104"/>
                  </a:moveTo>
                  <a:lnTo>
                    <a:pt x="206" y="104"/>
                  </a:lnTo>
                  <a:lnTo>
                    <a:pt x="204" y="84"/>
                  </a:lnTo>
                  <a:lnTo>
                    <a:pt x="198" y="64"/>
                  </a:lnTo>
                  <a:lnTo>
                    <a:pt x="188" y="46"/>
                  </a:lnTo>
                  <a:lnTo>
                    <a:pt x="176" y="32"/>
                  </a:lnTo>
                  <a:lnTo>
                    <a:pt x="160" y="18"/>
                  </a:lnTo>
                  <a:lnTo>
                    <a:pt x="144" y="8"/>
                  </a:lnTo>
                  <a:lnTo>
                    <a:pt x="124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22"/>
                  </a:lnTo>
                  <a:lnTo>
                    <a:pt x="6" y="142"/>
                  </a:lnTo>
                  <a:lnTo>
                    <a:pt x="10" y="154"/>
                  </a:lnTo>
                  <a:lnTo>
                    <a:pt x="18" y="170"/>
                  </a:lnTo>
                  <a:lnTo>
                    <a:pt x="28" y="188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4" y="212"/>
                  </a:lnTo>
                  <a:lnTo>
                    <a:pt x="46" y="218"/>
                  </a:lnTo>
                  <a:lnTo>
                    <a:pt x="48" y="234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58" y="250"/>
                  </a:lnTo>
                  <a:lnTo>
                    <a:pt x="158" y="250"/>
                  </a:lnTo>
                  <a:lnTo>
                    <a:pt x="158" y="234"/>
                  </a:lnTo>
                  <a:lnTo>
                    <a:pt x="160" y="218"/>
                  </a:lnTo>
                  <a:lnTo>
                    <a:pt x="162" y="212"/>
                  </a:lnTo>
                  <a:lnTo>
                    <a:pt x="164" y="206"/>
                  </a:lnTo>
                  <a:lnTo>
                    <a:pt x="164" y="206"/>
                  </a:lnTo>
                  <a:lnTo>
                    <a:pt x="178" y="188"/>
                  </a:lnTo>
                  <a:lnTo>
                    <a:pt x="188" y="170"/>
                  </a:lnTo>
                  <a:lnTo>
                    <a:pt x="196" y="154"/>
                  </a:lnTo>
                  <a:lnTo>
                    <a:pt x="200" y="142"/>
                  </a:lnTo>
                  <a:lnTo>
                    <a:pt x="204" y="122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04"/>
                  </a:lnTo>
                  <a:lnTo>
                    <a:pt x="206" y="104"/>
                  </a:lnTo>
                  <a:close/>
                  <a:moveTo>
                    <a:pt x="90" y="234"/>
                  </a:moveTo>
                  <a:lnTo>
                    <a:pt x="90" y="184"/>
                  </a:lnTo>
                  <a:lnTo>
                    <a:pt x="90" y="184"/>
                  </a:lnTo>
                  <a:lnTo>
                    <a:pt x="90" y="18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8" y="140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100" y="142"/>
                  </a:lnTo>
                  <a:lnTo>
                    <a:pt x="104" y="140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8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6" y="144"/>
                  </a:lnTo>
                  <a:lnTo>
                    <a:pt x="126" y="144"/>
                  </a:lnTo>
                  <a:lnTo>
                    <a:pt x="130" y="142"/>
                  </a:lnTo>
                  <a:lnTo>
                    <a:pt x="110" y="180"/>
                  </a:lnTo>
                  <a:lnTo>
                    <a:pt x="110" y="180"/>
                  </a:lnTo>
                  <a:lnTo>
                    <a:pt x="110" y="184"/>
                  </a:lnTo>
                  <a:lnTo>
                    <a:pt x="110" y="234"/>
                  </a:lnTo>
                  <a:lnTo>
                    <a:pt x="90" y="234"/>
                  </a:lnTo>
                  <a:close/>
                  <a:moveTo>
                    <a:pt x="84" y="112"/>
                  </a:moveTo>
                  <a:lnTo>
                    <a:pt x="84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8" y="112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88" y="120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16"/>
                  </a:lnTo>
                  <a:lnTo>
                    <a:pt x="84" y="112"/>
                  </a:lnTo>
                  <a:lnTo>
                    <a:pt x="84" y="112"/>
                  </a:lnTo>
                  <a:close/>
                  <a:moveTo>
                    <a:pt x="114" y="110"/>
                  </a:moveTo>
                  <a:lnTo>
                    <a:pt x="114" y="110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14"/>
                  </a:lnTo>
                  <a:lnTo>
                    <a:pt x="114" y="122"/>
                  </a:lnTo>
                  <a:lnTo>
                    <a:pt x="114" y="122"/>
                  </a:lnTo>
                  <a:lnTo>
                    <a:pt x="114" y="116"/>
                  </a:lnTo>
                  <a:lnTo>
                    <a:pt x="114" y="110"/>
                  </a:lnTo>
                  <a:lnTo>
                    <a:pt x="114" y="110"/>
                  </a:lnTo>
                  <a:close/>
                  <a:moveTo>
                    <a:pt x="188" y="108"/>
                  </a:moveTo>
                  <a:lnTo>
                    <a:pt x="186" y="120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4" y="132"/>
                  </a:lnTo>
                  <a:lnTo>
                    <a:pt x="178" y="148"/>
                  </a:lnTo>
                  <a:lnTo>
                    <a:pt x="168" y="170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6" y="204"/>
                  </a:lnTo>
                  <a:lnTo>
                    <a:pt x="142" y="214"/>
                  </a:lnTo>
                  <a:lnTo>
                    <a:pt x="140" y="224"/>
                  </a:lnTo>
                  <a:lnTo>
                    <a:pt x="140" y="234"/>
                  </a:lnTo>
                  <a:lnTo>
                    <a:pt x="122" y="234"/>
                  </a:lnTo>
                  <a:lnTo>
                    <a:pt x="122" y="186"/>
                  </a:lnTo>
                  <a:lnTo>
                    <a:pt x="146" y="140"/>
                  </a:lnTo>
                  <a:lnTo>
                    <a:pt x="146" y="140"/>
                  </a:lnTo>
                  <a:lnTo>
                    <a:pt x="146" y="134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38" y="130"/>
                  </a:lnTo>
                  <a:lnTo>
                    <a:pt x="134" y="134"/>
                  </a:lnTo>
                  <a:lnTo>
                    <a:pt x="134" y="134"/>
                  </a:lnTo>
                  <a:lnTo>
                    <a:pt x="130" y="136"/>
                  </a:lnTo>
                  <a:lnTo>
                    <a:pt x="124" y="136"/>
                  </a:lnTo>
                  <a:lnTo>
                    <a:pt x="124" y="136"/>
                  </a:lnTo>
                  <a:lnTo>
                    <a:pt x="122" y="136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22" y="118"/>
                  </a:lnTo>
                  <a:lnTo>
                    <a:pt x="124" y="112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20" y="104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2" y="104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18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02" y="134"/>
                  </a:lnTo>
                  <a:lnTo>
                    <a:pt x="100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2" y="134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4" y="122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2" y="110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4" y="106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78" y="112"/>
                  </a:lnTo>
                  <a:lnTo>
                    <a:pt x="78" y="11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2" y="134"/>
                  </a:lnTo>
                  <a:lnTo>
                    <a:pt x="72" y="134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4" y="130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36"/>
                  </a:lnTo>
                  <a:lnTo>
                    <a:pt x="56" y="140"/>
                  </a:lnTo>
                  <a:lnTo>
                    <a:pt x="78" y="186"/>
                  </a:lnTo>
                  <a:lnTo>
                    <a:pt x="78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24"/>
                  </a:lnTo>
                  <a:lnTo>
                    <a:pt x="64" y="214"/>
                  </a:lnTo>
                  <a:lnTo>
                    <a:pt x="60" y="20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38" y="170"/>
                  </a:lnTo>
                  <a:lnTo>
                    <a:pt x="28" y="148"/>
                  </a:lnTo>
                  <a:lnTo>
                    <a:pt x="22" y="132"/>
                  </a:lnTo>
                  <a:lnTo>
                    <a:pt x="18" y="120"/>
                  </a:lnTo>
                  <a:lnTo>
                    <a:pt x="20" y="120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86"/>
                  </a:lnTo>
                  <a:lnTo>
                    <a:pt x="24" y="70"/>
                  </a:lnTo>
                  <a:lnTo>
                    <a:pt x="32" y="56"/>
                  </a:lnTo>
                  <a:lnTo>
                    <a:pt x="42" y="44"/>
                  </a:lnTo>
                  <a:lnTo>
                    <a:pt x="56" y="34"/>
                  </a:lnTo>
                  <a:lnTo>
                    <a:pt x="70" y="26"/>
                  </a:lnTo>
                  <a:lnTo>
                    <a:pt x="86" y="20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20" y="20"/>
                  </a:lnTo>
                  <a:lnTo>
                    <a:pt x="136" y="26"/>
                  </a:lnTo>
                  <a:lnTo>
                    <a:pt x="150" y="34"/>
                  </a:lnTo>
                  <a:lnTo>
                    <a:pt x="164" y="44"/>
                  </a:lnTo>
                  <a:lnTo>
                    <a:pt x="174" y="56"/>
                  </a:lnTo>
                  <a:lnTo>
                    <a:pt x="182" y="70"/>
                  </a:lnTo>
                  <a:lnTo>
                    <a:pt x="186" y="86"/>
                  </a:lnTo>
                  <a:lnTo>
                    <a:pt x="188" y="104"/>
                  </a:lnTo>
                  <a:lnTo>
                    <a:pt x="188" y="104"/>
                  </a:lnTo>
                  <a:lnTo>
                    <a:pt x="188" y="108"/>
                  </a:lnTo>
                  <a:lnTo>
                    <a:pt x="18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325"/>
            <p:cNvSpPr>
              <a:spLocks/>
            </p:cNvSpPr>
            <p:nvPr/>
          </p:nvSpPr>
          <p:spPr bwMode="auto">
            <a:xfrm>
              <a:off x="3141663" y="6694488"/>
              <a:ext cx="174625" cy="98425"/>
            </a:xfrm>
            <a:custGeom>
              <a:avLst/>
              <a:gdLst>
                <a:gd name="T0" fmla="*/ 0 w 110"/>
                <a:gd name="T1" fmla="*/ 8 h 62"/>
                <a:gd name="T2" fmla="*/ 6 w 110"/>
                <a:gd name="T3" fmla="*/ 8 h 62"/>
                <a:gd name="T4" fmla="*/ 6 w 110"/>
                <a:gd name="T5" fmla="*/ 16 h 62"/>
                <a:gd name="T6" fmla="*/ 0 w 110"/>
                <a:gd name="T7" fmla="*/ 16 h 62"/>
                <a:gd name="T8" fmla="*/ 0 w 110"/>
                <a:gd name="T9" fmla="*/ 24 h 62"/>
                <a:gd name="T10" fmla="*/ 6 w 110"/>
                <a:gd name="T11" fmla="*/ 24 h 62"/>
                <a:gd name="T12" fmla="*/ 6 w 110"/>
                <a:gd name="T13" fmla="*/ 32 h 62"/>
                <a:gd name="T14" fmla="*/ 0 w 110"/>
                <a:gd name="T15" fmla="*/ 32 h 62"/>
                <a:gd name="T16" fmla="*/ 0 w 110"/>
                <a:gd name="T17" fmla="*/ 32 h 62"/>
                <a:gd name="T18" fmla="*/ 2 w 110"/>
                <a:gd name="T19" fmla="*/ 40 h 62"/>
                <a:gd name="T20" fmla="*/ 8 w 110"/>
                <a:gd name="T21" fmla="*/ 46 h 62"/>
                <a:gd name="T22" fmla="*/ 16 w 110"/>
                <a:gd name="T23" fmla="*/ 50 h 62"/>
                <a:gd name="T24" fmla="*/ 24 w 110"/>
                <a:gd name="T25" fmla="*/ 52 h 62"/>
                <a:gd name="T26" fmla="*/ 24 w 110"/>
                <a:gd name="T27" fmla="*/ 52 h 62"/>
                <a:gd name="T28" fmla="*/ 26 w 110"/>
                <a:gd name="T29" fmla="*/ 56 h 62"/>
                <a:gd name="T30" fmla="*/ 30 w 110"/>
                <a:gd name="T31" fmla="*/ 58 h 62"/>
                <a:gd name="T32" fmla="*/ 34 w 110"/>
                <a:gd name="T33" fmla="*/ 60 h 62"/>
                <a:gd name="T34" fmla="*/ 38 w 110"/>
                <a:gd name="T35" fmla="*/ 62 h 62"/>
                <a:gd name="T36" fmla="*/ 72 w 110"/>
                <a:gd name="T37" fmla="*/ 62 h 62"/>
                <a:gd name="T38" fmla="*/ 72 w 110"/>
                <a:gd name="T39" fmla="*/ 62 h 62"/>
                <a:gd name="T40" fmla="*/ 76 w 110"/>
                <a:gd name="T41" fmla="*/ 60 h 62"/>
                <a:gd name="T42" fmla="*/ 80 w 110"/>
                <a:gd name="T43" fmla="*/ 58 h 62"/>
                <a:gd name="T44" fmla="*/ 84 w 110"/>
                <a:gd name="T45" fmla="*/ 56 h 62"/>
                <a:gd name="T46" fmla="*/ 86 w 110"/>
                <a:gd name="T47" fmla="*/ 52 h 62"/>
                <a:gd name="T48" fmla="*/ 86 w 110"/>
                <a:gd name="T49" fmla="*/ 52 h 62"/>
                <a:gd name="T50" fmla="*/ 94 w 110"/>
                <a:gd name="T51" fmla="*/ 50 h 62"/>
                <a:gd name="T52" fmla="*/ 102 w 110"/>
                <a:gd name="T53" fmla="*/ 46 h 62"/>
                <a:gd name="T54" fmla="*/ 108 w 110"/>
                <a:gd name="T55" fmla="*/ 40 h 62"/>
                <a:gd name="T56" fmla="*/ 110 w 110"/>
                <a:gd name="T57" fmla="*/ 32 h 62"/>
                <a:gd name="T58" fmla="*/ 106 w 110"/>
                <a:gd name="T59" fmla="*/ 32 h 62"/>
                <a:gd name="T60" fmla="*/ 106 w 110"/>
                <a:gd name="T61" fmla="*/ 24 h 62"/>
                <a:gd name="T62" fmla="*/ 110 w 110"/>
                <a:gd name="T63" fmla="*/ 24 h 62"/>
                <a:gd name="T64" fmla="*/ 110 w 110"/>
                <a:gd name="T65" fmla="*/ 16 h 62"/>
                <a:gd name="T66" fmla="*/ 106 w 110"/>
                <a:gd name="T67" fmla="*/ 16 h 62"/>
                <a:gd name="T68" fmla="*/ 106 w 110"/>
                <a:gd name="T69" fmla="*/ 8 h 62"/>
                <a:gd name="T70" fmla="*/ 110 w 110"/>
                <a:gd name="T71" fmla="*/ 8 h 62"/>
                <a:gd name="T72" fmla="*/ 110 w 110"/>
                <a:gd name="T73" fmla="*/ 0 h 62"/>
                <a:gd name="T74" fmla="*/ 0 w 110"/>
                <a:gd name="T75" fmla="*/ 0 h 62"/>
                <a:gd name="T76" fmla="*/ 0 w 110"/>
                <a:gd name="T7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0" h="62">
                  <a:moveTo>
                    <a:pt x="0" y="8"/>
                  </a:moveTo>
                  <a:lnTo>
                    <a:pt x="6" y="8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8" y="46"/>
                  </a:lnTo>
                  <a:lnTo>
                    <a:pt x="1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56"/>
                  </a:lnTo>
                  <a:lnTo>
                    <a:pt x="30" y="58"/>
                  </a:lnTo>
                  <a:lnTo>
                    <a:pt x="34" y="60"/>
                  </a:lnTo>
                  <a:lnTo>
                    <a:pt x="38" y="62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6" y="60"/>
                  </a:lnTo>
                  <a:lnTo>
                    <a:pt x="80" y="58"/>
                  </a:lnTo>
                  <a:lnTo>
                    <a:pt x="84" y="56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08" y="40"/>
                  </a:lnTo>
                  <a:lnTo>
                    <a:pt x="110" y="32"/>
                  </a:lnTo>
                  <a:lnTo>
                    <a:pt x="106" y="32"/>
                  </a:lnTo>
                  <a:lnTo>
                    <a:pt x="106" y="24"/>
                  </a:lnTo>
                  <a:lnTo>
                    <a:pt x="110" y="24"/>
                  </a:lnTo>
                  <a:lnTo>
                    <a:pt x="110" y="16"/>
                  </a:lnTo>
                  <a:lnTo>
                    <a:pt x="106" y="16"/>
                  </a:lnTo>
                  <a:lnTo>
                    <a:pt x="106" y="8"/>
                  </a:lnTo>
                  <a:lnTo>
                    <a:pt x="110" y="8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2037349" y="1097125"/>
            <a:ext cx="1452789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100" b="1" dirty="0">
                <a:cs typeface="Arial" panose="020B0604020202020204" pitchFamily="34" charset="0"/>
              </a:rPr>
              <a:t>图书馆、博物馆</a:t>
            </a:r>
            <a:endParaRPr lang="en-US" altLang="zh-CN" sz="2100" b="1" dirty="0">
              <a:cs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2007635" y="2829529"/>
            <a:ext cx="1110449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100" b="1" dirty="0">
                <a:cs typeface="Arial" panose="020B0604020202020204" pitchFamily="34" charset="0"/>
              </a:rPr>
              <a:t>网络、电视等</a:t>
            </a:r>
            <a:endParaRPr lang="en-US" altLang="zh-CN" sz="2100" b="1" dirty="0">
              <a:cs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5880257" y="905326"/>
            <a:ext cx="1452789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cs typeface="Arial" panose="020B0604020202020204" pitchFamily="34" charset="0"/>
              </a:rPr>
              <a:t>历史课本、历史书籍</a:t>
            </a:r>
            <a:endParaRPr lang="en-US" altLang="zh-CN" sz="2100" b="1" dirty="0">
              <a:cs typeface="Arial" panose="020B0604020202020204" pitchFamily="34" charset="0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3451485" y="1416571"/>
            <a:ext cx="669636" cy="44472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5132874" y="2875939"/>
            <a:ext cx="897437" cy="31138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5044831" y="1179694"/>
            <a:ext cx="641030" cy="68160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3111462" y="2582461"/>
            <a:ext cx="781878" cy="46211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44" name="椭圆 43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1945157" y="780689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平行四边形 57"/>
          <p:cNvSpPr/>
          <p:nvPr/>
        </p:nvSpPr>
        <p:spPr>
          <a:xfrm>
            <a:off x="1618929" y="415123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404619" y="216625"/>
            <a:ext cx="35179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了解历史的途径</a:t>
            </a:r>
          </a:p>
        </p:txBody>
      </p:sp>
      <p:sp>
        <p:nvSpPr>
          <p:cNvPr id="61" name="文本框 89"/>
          <p:cNvSpPr txBox="1"/>
          <p:nvPr/>
        </p:nvSpPr>
        <p:spPr>
          <a:xfrm>
            <a:off x="4175547" y="4027745"/>
            <a:ext cx="1510314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100" b="1" dirty="0">
                <a:cs typeface="Arial" panose="020B0604020202020204" pitchFamily="34" charset="0"/>
              </a:rPr>
              <a:t>长辈、历史老师</a:t>
            </a:r>
            <a:endParaRPr lang="en-US" altLang="zh-CN" sz="2100" b="1" dirty="0">
              <a:cs typeface="Arial" panose="020B0604020202020204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4564264" y="3199480"/>
            <a:ext cx="1" cy="826763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18" y="3936888"/>
            <a:ext cx="966366" cy="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图片 62">
            <a:extLst>
              <a:ext uri="{FF2B5EF4-FFF2-40B4-BE49-F238E27FC236}">
                <a16:creationId xmlns="" xmlns:a16="http://schemas.microsoft.com/office/drawing/2014/main" id="{5B1D40FB-DFC5-45F1-87D0-CBAE2E42F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125" l="2625" r="95500">
                        <a14:foregroundMark x1="15750" y1="20375" x2="2625" y2="20750"/>
                        <a14:foregroundMark x1="85875" y1="22000" x2="95500" y2="24625"/>
                        <a14:foregroundMark x1="33375" y1="87500" x2="56875" y2="9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3" y="1056839"/>
            <a:ext cx="902337" cy="902337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35198726889&amp;di=3dcc58b4a27f9223a29dc93e6efd8bec&amp;imgtype=0&amp;src=http%3A%2F%2Fimgtu.5011.net%2Fuploads%2Fcontent%2F20160111%2F6343511452501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94" y="2976313"/>
            <a:ext cx="853068" cy="10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47" y="895974"/>
            <a:ext cx="1329341" cy="132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126472" y="2998167"/>
            <a:ext cx="2280431" cy="1542304"/>
            <a:chOff x="8168630" y="3997555"/>
            <a:chExt cx="3040574" cy="2056405"/>
          </a:xfrm>
        </p:grpSpPr>
        <p:sp>
          <p:nvSpPr>
            <p:cNvPr id="92" name="文本框 91"/>
            <p:cNvSpPr txBox="1"/>
            <p:nvPr/>
          </p:nvSpPr>
          <p:spPr>
            <a:xfrm>
              <a:off x="8168630" y="3997555"/>
              <a:ext cx="180808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b="1" dirty="0">
                  <a:cs typeface="Arial" panose="020B0604020202020204" pitchFamily="34" charset="0"/>
                </a:rPr>
                <a:t>游览名胜古迹</a:t>
              </a:r>
              <a:endParaRPr lang="en-US" altLang="zh-CN" sz="2100" b="1" dirty="0">
                <a:cs typeface="Arial" panose="020B0604020202020204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23" r="33049"/>
            <a:stretch/>
          </p:blipFill>
          <p:spPr bwMode="auto">
            <a:xfrm>
              <a:off x="9445441" y="4570584"/>
              <a:ext cx="1763763" cy="1483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62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59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59" grpId="0"/>
          <p:bldP spid="6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6" name="椭圆 5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1945157" y="816162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404619" y="263923"/>
            <a:ext cx="35179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方法建议</a:t>
            </a:r>
          </a:p>
        </p:txBody>
      </p:sp>
      <p:sp>
        <p:nvSpPr>
          <p:cNvPr id="21" name="平行四边形 20"/>
          <p:cNvSpPr/>
          <p:nvPr/>
        </p:nvSpPr>
        <p:spPr>
          <a:xfrm>
            <a:off x="1618929" y="450597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106040" y="2738382"/>
            <a:ext cx="7275439" cy="904484"/>
          </a:xfrm>
          <a:prstGeom prst="rect">
            <a:avLst/>
          </a:prstGeom>
        </p:spPr>
        <p:txBody>
          <a:bodyPr lIns="68580" tIns="34290" rIns="68580" bIns="3429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时间、地点、人物、原因、经过、影响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813352" y="1571344"/>
            <a:ext cx="5479256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历史记忆六要素：</a:t>
            </a:r>
          </a:p>
        </p:txBody>
      </p:sp>
    </p:spTree>
    <p:extLst>
      <p:ext uri="{BB962C8B-B14F-4D97-AF65-F5344CB8AC3E}">
        <p14:creationId xmlns:p14="http://schemas.microsoft.com/office/powerpoint/2010/main" val="1188707741"/>
      </p:ext>
    </p:extLst>
  </p:cSld>
  <p:clrMapOvr>
    <a:masterClrMapping/>
  </p:clrMapOvr>
  <p:transition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4303" y="1411132"/>
            <a:ext cx="2487610" cy="3460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0688" y="1398772"/>
            <a:ext cx="4531430" cy="29007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 smtClean="0">
                <a:latin typeface="华文琥珀" pitchFamily="2" charset="-122"/>
                <a:ea typeface="华文琥珀" pitchFamily="2" charset="-122"/>
              </a:rPr>
              <a:t>四个单元</a:t>
            </a:r>
            <a:endParaRPr lang="en-US" altLang="zh-CN" sz="2400" dirty="0" smtClean="0">
              <a:latin typeface="华文琥珀" pitchFamily="2" charset="-122"/>
              <a:ea typeface="华文琥珀" pitchFamily="2" charset="-122"/>
            </a:endParaRPr>
          </a:p>
          <a:p>
            <a:pPr marL="3429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第一单元 史前时期</a:t>
            </a:r>
            <a:endParaRPr lang="en-US" altLang="zh-CN" sz="2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3429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第二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单元 夏商周时期</a:t>
            </a:r>
            <a:endParaRPr lang="en-US" altLang="zh-CN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3429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第三单元 秦汉时期</a:t>
            </a:r>
            <a:endParaRPr lang="en-US" altLang="zh-CN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3429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第四单元 魏晋南北朝时期</a:t>
            </a:r>
            <a:endParaRPr lang="en-US" altLang="zh-CN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7" name="椭圆 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1945157" y="650619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404618" y="122029"/>
            <a:ext cx="5576675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七年级上册历史课本内容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1618929" y="296222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2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511" y="1351757"/>
            <a:ext cx="2487610" cy="346041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7" name="椭圆 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1945157" y="650619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404618" y="122029"/>
            <a:ext cx="5576675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七年级上册历史课本内容</a:t>
            </a:r>
          </a:p>
        </p:txBody>
      </p:sp>
      <p:sp>
        <p:nvSpPr>
          <p:cNvPr id="22" name="平行四边形 21"/>
          <p:cNvSpPr/>
          <p:nvPr/>
        </p:nvSpPr>
        <p:spPr>
          <a:xfrm>
            <a:off x="1618929" y="296222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83667" y="1399404"/>
            <a:ext cx="5627830" cy="32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+mn-ea"/>
                <a:cs typeface="Lato Regular"/>
              </a:rPr>
              <a:t>每课课文由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cs typeface="Lato Regular"/>
              </a:rPr>
              <a:t>9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cs typeface="Lato Regular"/>
              </a:rPr>
              <a:t>个部分组成，</a:t>
            </a:r>
            <a:r>
              <a:rPr lang="zh-CN" altLang="en-US" sz="2800" b="1" dirty="0" smtClean="0">
                <a:solidFill>
                  <a:srgbClr val="000000"/>
                </a:solidFill>
                <a:latin typeface="+mn-ea"/>
                <a:cs typeface="Lato Regular"/>
              </a:rPr>
              <a:t>包括：红色字体导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cs typeface="Lato Regular"/>
              </a:rPr>
              <a:t>入框、宋体字课文、图表、问题思考、材料研读、楷体字相关史事、课下注释、课后活动、知识拓展等</a:t>
            </a:r>
            <a:endParaRPr lang="zh-CN" altLang="en-US" sz="18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2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5" name="椭圆 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945157" y="827986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404618" y="263923"/>
            <a:ext cx="460709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历史纪年法（中国古代）</a:t>
            </a:r>
          </a:p>
        </p:txBody>
      </p:sp>
      <p:sp>
        <p:nvSpPr>
          <p:cNvPr id="19" name="Rectangle 3"/>
          <p:cNvSpPr txBox="1">
            <a:spLocks noRot="1" noChangeArrowheads="1"/>
          </p:cNvSpPr>
          <p:nvPr/>
        </p:nvSpPr>
        <p:spPr>
          <a:xfrm>
            <a:off x="738552" y="1603801"/>
            <a:ext cx="7762997" cy="266471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ingdings" pitchFamily="2" charset="2"/>
              <a:buChar char="l"/>
            </a:pPr>
            <a:r>
              <a:rPr lang="zh-CN" altLang="en-US" sz="2700" b="1" dirty="0"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帝王纪年：鲁隐公元年、秦二世元年</a:t>
            </a:r>
            <a:endParaRPr lang="en-US" altLang="zh-CN" sz="2700" b="1" dirty="0">
              <a:latin typeface="宋体" pitchFamily="2" charset="-122"/>
              <a:ea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l"/>
            </a:pPr>
            <a:r>
              <a:rPr lang="zh-CN" altLang="en-US" sz="2700" b="1" dirty="0"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年号纪年：庆历四年、贞观十三年、乾隆三十年</a:t>
            </a:r>
            <a:endParaRPr lang="en-US" altLang="zh-CN" sz="2700" b="1" dirty="0">
              <a:latin typeface="宋体" pitchFamily="2" charset="-122"/>
              <a:ea typeface="宋体" pitchFamily="2" charset="-122"/>
              <a:sym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l"/>
            </a:pPr>
            <a:r>
              <a:rPr lang="zh-CN" altLang="en-US" sz="2700" b="1" dirty="0"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干支纪年：十天干，十二地支</a:t>
            </a:r>
          </a:p>
        </p:txBody>
      </p:sp>
      <p:sp>
        <p:nvSpPr>
          <p:cNvPr id="21" name="平行四边形 20"/>
          <p:cNvSpPr/>
          <p:nvPr/>
        </p:nvSpPr>
        <p:spPr>
          <a:xfrm>
            <a:off x="1618929" y="474347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46450"/>
      </p:ext>
    </p:extLst>
  </p:cSld>
  <p:clrMapOvr>
    <a:masterClrMapping/>
  </p:clrMapOvr>
  <p:transition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622287" y="1249066"/>
            <a:ext cx="5767799" cy="1464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公元：耶稣诞生的那一年称为公元元年</a:t>
            </a:r>
          </a:p>
          <a:p>
            <a:pPr marL="0" indent="0">
              <a:buNone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世纪：</a:t>
            </a:r>
            <a:r>
              <a:rPr lang="en-US" altLang="zh-CN" sz="2400" b="1" dirty="0">
                <a:solidFill>
                  <a:srgbClr val="A50021"/>
                </a:solidFill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100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年称为一个</a:t>
            </a:r>
            <a:r>
              <a:rPr lang="zh-CN" altLang="en-US" sz="2400" b="1" dirty="0">
                <a:solidFill>
                  <a:srgbClr val="A50021"/>
                </a:solidFill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世纪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。</a:t>
            </a:r>
          </a:p>
          <a:p>
            <a:pPr marL="0" indent="0">
              <a:buNone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年代：</a:t>
            </a:r>
            <a:r>
              <a:rPr lang="en-US" altLang="zh-CN" sz="2400" b="1" dirty="0">
                <a:solidFill>
                  <a:srgbClr val="A50021"/>
                </a:solidFill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10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年称为一个</a:t>
            </a:r>
            <a:r>
              <a:rPr lang="zh-CN" altLang="en-US" sz="2400" b="1" dirty="0">
                <a:solidFill>
                  <a:srgbClr val="A50021"/>
                </a:solidFill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年代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2" name="图片 1" descr="u=929775014,3241196852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5" y="2922905"/>
            <a:ext cx="6543675" cy="144399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97375" y="3772536"/>
            <a:ext cx="116205" cy="9271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8" name="椭圆 7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1945157" y="851636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404619" y="263923"/>
            <a:ext cx="35179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公元纪年法（西方）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1618929" y="498097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929775014,3241196852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5" y="3076624"/>
            <a:ext cx="6543675" cy="144399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97375" y="3772536"/>
            <a:ext cx="116205" cy="9271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8" name="椭圆 7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1945157" y="745215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404619" y="204801"/>
            <a:ext cx="35179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公元纪年</a:t>
            </a:r>
            <a:r>
              <a:rPr lang="zh-CN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法（西方）</a:t>
            </a:r>
            <a:endParaRPr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360906" y="973267"/>
            <a:ext cx="6608585" cy="199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推算世纪的方法：</a:t>
            </a:r>
          </a:p>
          <a:p>
            <a:pPr eaLnBrk="1" hangingPunct="1"/>
            <a:r>
              <a:rPr lang="en-US" altLang="zh-CN" sz="2400" dirty="0">
                <a:latin typeface="宋体" pitchFamily="2" charset="-122"/>
              </a:rPr>
              <a:t>1</a:t>
            </a:r>
            <a:r>
              <a:rPr lang="zh-CN" altLang="en-US" sz="2400" dirty="0">
                <a:latin typeface="宋体" pitchFamily="2" charset="-122"/>
              </a:rPr>
              <a:t>、将年份还原成四位数，不足四位的在前面补</a:t>
            </a:r>
            <a:r>
              <a:rPr lang="en-US" altLang="zh-CN" sz="2400" dirty="0">
                <a:latin typeface="宋体" pitchFamily="2" charset="-122"/>
              </a:rPr>
              <a:t>0</a:t>
            </a:r>
          </a:p>
          <a:p>
            <a:pPr eaLnBrk="1" hangingPunct="1"/>
            <a:r>
              <a:rPr lang="en-US" altLang="zh-CN" sz="2400" dirty="0">
                <a:latin typeface="宋体" pitchFamily="2" charset="-122"/>
              </a:rPr>
              <a:t>2</a:t>
            </a:r>
            <a:r>
              <a:rPr lang="zh-CN" altLang="en-US" sz="2400" dirty="0">
                <a:latin typeface="宋体" pitchFamily="2" charset="-122"/>
              </a:rPr>
              <a:t>、前两位数 </a:t>
            </a:r>
            <a:r>
              <a:rPr lang="en-US" altLang="zh-CN" sz="2400" b="1" dirty="0">
                <a:latin typeface="宋体" pitchFamily="2" charset="-122"/>
              </a:rPr>
              <a:t>+</a:t>
            </a:r>
            <a:r>
              <a:rPr lang="en-US" altLang="zh-CN" sz="2400" dirty="0">
                <a:latin typeface="宋体" pitchFamily="2" charset="-122"/>
              </a:rPr>
              <a:t> 1 </a:t>
            </a:r>
            <a:r>
              <a:rPr lang="zh-CN" altLang="en-US" sz="2400" dirty="0">
                <a:latin typeface="宋体" pitchFamily="2" charset="-122"/>
              </a:rPr>
              <a:t>即是世纪</a:t>
            </a:r>
          </a:p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年代：</a:t>
            </a:r>
            <a:endParaRPr lang="en-US" altLang="zh-CN" sz="2400" b="1" dirty="0">
              <a:solidFill>
                <a:srgbClr val="FF0000"/>
              </a:solidFill>
              <a:latin typeface="宋体" pitchFamily="2" charset="-122"/>
            </a:endParaRPr>
          </a:p>
          <a:p>
            <a:pPr eaLnBrk="1" hangingPunct="1"/>
            <a:r>
              <a:rPr lang="zh-CN" altLang="en-US" sz="2400" dirty="0">
                <a:latin typeface="宋体" pitchFamily="2" charset="-122"/>
              </a:rPr>
              <a:t>看四位数年份的第</a:t>
            </a:r>
            <a:r>
              <a:rPr lang="en-US" altLang="zh-CN" sz="2400" dirty="0">
                <a:latin typeface="宋体" pitchFamily="2" charset="-122"/>
              </a:rPr>
              <a:t>3</a:t>
            </a:r>
            <a:r>
              <a:rPr lang="zh-CN" altLang="en-US" sz="2400" dirty="0">
                <a:latin typeface="宋体" pitchFamily="2" charset="-122"/>
              </a:rPr>
              <a:t>位数</a:t>
            </a:r>
          </a:p>
        </p:txBody>
      </p:sp>
      <p:sp>
        <p:nvSpPr>
          <p:cNvPr id="24" name="平行四边形 23"/>
          <p:cNvSpPr/>
          <p:nvPr/>
        </p:nvSpPr>
        <p:spPr>
          <a:xfrm>
            <a:off x="1618929" y="391222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 uiExpand="1" build="p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4"/>
          <p:cNvSpPr txBox="1"/>
          <p:nvPr/>
        </p:nvSpPr>
        <p:spPr>
          <a:xfrm>
            <a:off x="1556802" y="382191"/>
            <a:ext cx="1202531" cy="7155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夏（公元前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2070—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1600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年）</a:t>
            </a:r>
          </a:p>
        </p:txBody>
      </p:sp>
      <p:sp>
        <p:nvSpPr>
          <p:cNvPr id="6" name="右箭头 5"/>
          <p:cNvSpPr/>
          <p:nvPr/>
        </p:nvSpPr>
        <p:spPr>
          <a:xfrm>
            <a:off x="2731703" y="619126"/>
            <a:ext cx="578644" cy="21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795" name="文本框 6"/>
          <p:cNvSpPr txBox="1"/>
          <p:nvPr/>
        </p:nvSpPr>
        <p:spPr>
          <a:xfrm>
            <a:off x="3409496" y="382191"/>
            <a:ext cx="1159669" cy="7155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商（公元前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1600—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1046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8" name="右箭头 7"/>
          <p:cNvSpPr/>
          <p:nvPr/>
        </p:nvSpPr>
        <p:spPr>
          <a:xfrm>
            <a:off x="4484758" y="619126"/>
            <a:ext cx="578644" cy="21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797" name="文本框 8"/>
          <p:cNvSpPr txBox="1"/>
          <p:nvPr/>
        </p:nvSpPr>
        <p:spPr>
          <a:xfrm>
            <a:off x="5214937" y="382191"/>
            <a:ext cx="1129904" cy="7155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西周（公元前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1046—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771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年）</a:t>
            </a:r>
          </a:p>
        </p:txBody>
      </p:sp>
      <p:sp>
        <p:nvSpPr>
          <p:cNvPr id="10" name="右箭头 9"/>
          <p:cNvSpPr/>
          <p:nvPr/>
        </p:nvSpPr>
        <p:spPr>
          <a:xfrm>
            <a:off x="6426994" y="619126"/>
            <a:ext cx="578644" cy="21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799" name="文本框 10"/>
          <p:cNvSpPr txBox="1"/>
          <p:nvPr/>
        </p:nvSpPr>
        <p:spPr>
          <a:xfrm>
            <a:off x="7064760" y="370366"/>
            <a:ext cx="753666" cy="93102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春秋时期（前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770—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453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12" name="右箭头 11"/>
          <p:cNvSpPr/>
          <p:nvPr/>
        </p:nvSpPr>
        <p:spPr>
          <a:xfrm>
            <a:off x="1492227" y="1461597"/>
            <a:ext cx="57983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01" name="文本框 12"/>
          <p:cNvSpPr txBox="1"/>
          <p:nvPr/>
        </p:nvSpPr>
        <p:spPr>
          <a:xfrm>
            <a:off x="2174128" y="1321267"/>
            <a:ext cx="1407400" cy="5001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战国（前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453—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221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年）</a:t>
            </a:r>
          </a:p>
        </p:txBody>
      </p:sp>
      <p:sp>
        <p:nvSpPr>
          <p:cNvPr id="14" name="右箭头 13"/>
          <p:cNvSpPr/>
          <p:nvPr/>
        </p:nvSpPr>
        <p:spPr>
          <a:xfrm>
            <a:off x="3600450" y="1466851"/>
            <a:ext cx="578644" cy="21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03" name="文本框 14"/>
          <p:cNvSpPr txBox="1"/>
          <p:nvPr/>
        </p:nvSpPr>
        <p:spPr>
          <a:xfrm>
            <a:off x="4351735" y="1207294"/>
            <a:ext cx="862013" cy="7155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秦（前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221—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207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年）</a:t>
            </a:r>
          </a:p>
        </p:txBody>
      </p:sp>
      <p:sp>
        <p:nvSpPr>
          <p:cNvPr id="16" name="右箭头 15"/>
          <p:cNvSpPr/>
          <p:nvPr/>
        </p:nvSpPr>
        <p:spPr>
          <a:xfrm>
            <a:off x="5274469" y="1491854"/>
            <a:ext cx="579835" cy="21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05" name="文本框 16"/>
          <p:cNvSpPr txBox="1"/>
          <p:nvPr/>
        </p:nvSpPr>
        <p:spPr>
          <a:xfrm>
            <a:off x="6048376" y="1390650"/>
            <a:ext cx="1508522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西汉（前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207—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公元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年）</a:t>
            </a:r>
          </a:p>
        </p:txBody>
      </p:sp>
      <p:sp>
        <p:nvSpPr>
          <p:cNvPr id="18" name="下箭头 17"/>
          <p:cNvSpPr/>
          <p:nvPr/>
        </p:nvSpPr>
        <p:spPr>
          <a:xfrm>
            <a:off x="6624638" y="1924051"/>
            <a:ext cx="269081" cy="431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07" name="文本框 18"/>
          <p:cNvSpPr txBox="1"/>
          <p:nvPr/>
        </p:nvSpPr>
        <p:spPr>
          <a:xfrm>
            <a:off x="6205538" y="2463403"/>
            <a:ext cx="139065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东汉（公元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25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—220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年）</a:t>
            </a:r>
          </a:p>
        </p:txBody>
      </p:sp>
      <p:sp>
        <p:nvSpPr>
          <p:cNvPr id="20" name="左箭头 19"/>
          <p:cNvSpPr/>
          <p:nvPr/>
        </p:nvSpPr>
        <p:spPr>
          <a:xfrm>
            <a:off x="5598319" y="2591992"/>
            <a:ext cx="485775" cy="2500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09" name="文本框 20"/>
          <p:cNvSpPr txBox="1"/>
          <p:nvPr/>
        </p:nvSpPr>
        <p:spPr>
          <a:xfrm>
            <a:off x="4437460" y="2355056"/>
            <a:ext cx="998934" cy="93102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三国时期（公元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220—266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年）</a:t>
            </a:r>
          </a:p>
        </p:txBody>
      </p:sp>
      <p:sp>
        <p:nvSpPr>
          <p:cNvPr id="22" name="左箭头 21"/>
          <p:cNvSpPr/>
          <p:nvPr/>
        </p:nvSpPr>
        <p:spPr>
          <a:xfrm>
            <a:off x="3852863" y="2578894"/>
            <a:ext cx="485775" cy="2500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11" name="文本框 22"/>
          <p:cNvSpPr txBox="1"/>
          <p:nvPr/>
        </p:nvSpPr>
        <p:spPr>
          <a:xfrm>
            <a:off x="3002757" y="2355056"/>
            <a:ext cx="850106" cy="93102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西晋（公元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266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—316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年）</a:t>
            </a:r>
          </a:p>
        </p:txBody>
      </p:sp>
      <p:sp>
        <p:nvSpPr>
          <p:cNvPr id="24" name="左箭头 23"/>
          <p:cNvSpPr/>
          <p:nvPr/>
        </p:nvSpPr>
        <p:spPr>
          <a:xfrm>
            <a:off x="2516981" y="2591992"/>
            <a:ext cx="485775" cy="2500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13" name="文本框 24"/>
          <p:cNvSpPr txBox="1"/>
          <p:nvPr/>
        </p:nvSpPr>
        <p:spPr>
          <a:xfrm>
            <a:off x="1244776" y="2374106"/>
            <a:ext cx="1260872" cy="7155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东晋十六国（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317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—439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年）</a:t>
            </a:r>
          </a:p>
        </p:txBody>
      </p:sp>
      <p:sp>
        <p:nvSpPr>
          <p:cNvPr id="26" name="下箭头 25"/>
          <p:cNvSpPr/>
          <p:nvPr/>
        </p:nvSpPr>
        <p:spPr>
          <a:xfrm>
            <a:off x="1737123" y="3070623"/>
            <a:ext cx="216694" cy="378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15" name="文本框 26"/>
          <p:cNvSpPr txBox="1"/>
          <p:nvPr/>
        </p:nvSpPr>
        <p:spPr>
          <a:xfrm>
            <a:off x="1114706" y="3653538"/>
            <a:ext cx="1570434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南北朝（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439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</a:rPr>
              <a:t>—581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年 ）</a:t>
            </a:r>
          </a:p>
        </p:txBody>
      </p:sp>
      <p:sp>
        <p:nvSpPr>
          <p:cNvPr id="33816" name="文本框 27"/>
          <p:cNvSpPr txBox="1"/>
          <p:nvPr/>
        </p:nvSpPr>
        <p:spPr>
          <a:xfrm>
            <a:off x="3284316" y="3629889"/>
            <a:ext cx="1045369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隋朝（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581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—618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年）</a:t>
            </a:r>
          </a:p>
        </p:txBody>
      </p:sp>
      <p:sp>
        <p:nvSpPr>
          <p:cNvPr id="29" name="右箭头 28"/>
          <p:cNvSpPr/>
          <p:nvPr/>
        </p:nvSpPr>
        <p:spPr>
          <a:xfrm>
            <a:off x="2625329" y="3715942"/>
            <a:ext cx="579835" cy="21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4338638" y="3715942"/>
            <a:ext cx="578644" cy="213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19" name="文本框 30"/>
          <p:cNvSpPr txBox="1"/>
          <p:nvPr/>
        </p:nvSpPr>
        <p:spPr>
          <a:xfrm>
            <a:off x="5020002" y="3650456"/>
            <a:ext cx="981075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唐（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618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—907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32" name="右箭头 31"/>
          <p:cNvSpPr/>
          <p:nvPr/>
        </p:nvSpPr>
        <p:spPr>
          <a:xfrm>
            <a:off x="6048375" y="3783806"/>
            <a:ext cx="57983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21" name="文本框 32"/>
          <p:cNvSpPr txBox="1"/>
          <p:nvPr/>
        </p:nvSpPr>
        <p:spPr>
          <a:xfrm>
            <a:off x="6712126" y="3498302"/>
            <a:ext cx="1179909" cy="7155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五代十国（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907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—960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34" name="下箭头 33"/>
          <p:cNvSpPr/>
          <p:nvPr/>
        </p:nvSpPr>
        <p:spPr>
          <a:xfrm>
            <a:off x="7005638" y="4219576"/>
            <a:ext cx="216694" cy="240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23" name="文本框 34"/>
          <p:cNvSpPr txBox="1"/>
          <p:nvPr/>
        </p:nvSpPr>
        <p:spPr>
          <a:xfrm>
            <a:off x="6651859" y="4495019"/>
            <a:ext cx="123825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宋（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960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—1279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36" name="左箭头 35"/>
          <p:cNvSpPr/>
          <p:nvPr/>
        </p:nvSpPr>
        <p:spPr>
          <a:xfrm>
            <a:off x="6096000" y="4575036"/>
            <a:ext cx="485775" cy="2500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25" name="文本框 36"/>
          <p:cNvSpPr txBox="1"/>
          <p:nvPr/>
        </p:nvSpPr>
        <p:spPr>
          <a:xfrm>
            <a:off x="4917282" y="4465253"/>
            <a:ext cx="1113235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元（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1271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—1368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38" name="左箭头 37"/>
          <p:cNvSpPr/>
          <p:nvPr/>
        </p:nvSpPr>
        <p:spPr>
          <a:xfrm>
            <a:off x="4301729" y="4577090"/>
            <a:ext cx="485775" cy="2500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27" name="文本框 38"/>
          <p:cNvSpPr txBox="1"/>
          <p:nvPr/>
        </p:nvSpPr>
        <p:spPr>
          <a:xfrm>
            <a:off x="3143250" y="4456101"/>
            <a:ext cx="1104900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明（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1368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—1644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2" name="左箭头 37"/>
          <p:cNvSpPr/>
          <p:nvPr/>
        </p:nvSpPr>
        <p:spPr>
          <a:xfrm>
            <a:off x="2622165" y="4569619"/>
            <a:ext cx="485775" cy="2500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3830" name="矩形 33829"/>
          <p:cNvSpPr/>
          <p:nvPr/>
        </p:nvSpPr>
        <p:spPr>
          <a:xfrm>
            <a:off x="1417744" y="4475979"/>
            <a:ext cx="1241822" cy="5001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清（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1636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——1911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18997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3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9" grpId="0"/>
      <p:bldP spid="33803" grpId="0"/>
      <p:bldP spid="33805" grpId="0"/>
      <p:bldP spid="33811" grpId="0"/>
      <p:bldP spid="33819" grpId="0"/>
      <p:bldP spid="33821" grpId="0"/>
      <p:bldP spid="33827" grpId="0"/>
      <p:bldP spid="338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865344" y="1457576"/>
            <a:ext cx="5477477" cy="31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54" tIns="30477" rIns="60954" bIns="30477">
            <a:spAutoFit/>
          </a:bodyPr>
          <a:lstStyle>
            <a:lvl1pPr defTabSz="8128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8128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8128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8128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8128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3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三皇五帝始，尧舜禹相传</a:t>
            </a:r>
            <a:endParaRPr lang="en-US" altLang="zh-CN" sz="33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/>
            <a:r>
              <a:rPr lang="zh-CN" altLang="en-US" sz="33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夏商与西周，东周分两段</a:t>
            </a:r>
            <a:endParaRPr lang="en-US" altLang="zh-CN" sz="33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/>
            <a:r>
              <a:rPr lang="zh-CN" altLang="en-US" sz="33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春秋和战国，一统秦两汉</a:t>
            </a:r>
            <a:endParaRPr lang="en-US" altLang="zh-CN" sz="33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/>
            <a:r>
              <a:rPr lang="zh-CN" altLang="en-US" sz="33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三分魏蜀吴，两晋前后延</a:t>
            </a:r>
            <a:endParaRPr lang="en-US" altLang="zh-CN" sz="33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/>
            <a:r>
              <a:rPr lang="zh-CN" altLang="en-US" sz="33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南北朝并立</a:t>
            </a:r>
            <a:r>
              <a:rPr lang="zh-CN" altLang="en-US" sz="33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，隋唐五代传</a:t>
            </a:r>
            <a:endParaRPr lang="en-US" altLang="zh-CN" sz="33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/>
            <a:r>
              <a:rPr lang="zh-CN" altLang="en-US" sz="33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宋元明清后，王朝至此完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5" name="椭圆 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945157" y="839811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404618" y="263923"/>
            <a:ext cx="528107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记忆：中国历史朝代顺序歌</a:t>
            </a:r>
          </a:p>
        </p:txBody>
      </p:sp>
      <p:sp>
        <p:nvSpPr>
          <p:cNvPr id="20" name="平行四边形 19"/>
          <p:cNvSpPr/>
          <p:nvPr/>
        </p:nvSpPr>
        <p:spPr>
          <a:xfrm>
            <a:off x="1618929" y="486222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5258"/>
      </p:ext>
    </p:extLst>
  </p:cSld>
  <p:clrMapOvr>
    <a:masterClrMapping/>
  </p:clrMapOvr>
  <p:transition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11" name="椭圆 1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945157" y="674268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404619" y="145678"/>
            <a:ext cx="35179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  <a:endParaRPr lang="zh-CN" altLang="en-US" sz="3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76" y="715939"/>
            <a:ext cx="6134895" cy="442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448" y="3075673"/>
            <a:ext cx="2711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本科、研究生：</a:t>
            </a:r>
            <a:r>
              <a:rPr lang="zh-CN" altLang="en-US" sz="3200" b="1" dirty="0" smtClean="0">
                <a:latin typeface="华文行楷" pitchFamily="2" charset="-122"/>
                <a:ea typeface="华文行楷" pitchFamily="2" charset="-122"/>
              </a:rPr>
              <a:t>陕西师范大学</a:t>
            </a:r>
            <a:endParaRPr lang="zh-CN" altLang="en-US" sz="32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4947" y="1958288"/>
            <a:ext cx="1261884" cy="565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李倞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endParaRPr lang="en-US" altLang="zh-CN" sz="28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65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文本框 7"/>
          <p:cNvSpPr txBox="1">
            <a:spLocks noChangeArrowheads="1"/>
          </p:cNvSpPr>
          <p:nvPr/>
        </p:nvSpPr>
        <p:spPr bwMode="auto">
          <a:xfrm>
            <a:off x="3297238" y="-17463"/>
            <a:ext cx="2484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考古报告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92113" y="488950"/>
          <a:ext cx="8277225" cy="4646610"/>
        </p:xfrm>
        <a:graphic>
          <a:graphicData uri="http://schemas.openxmlformats.org/drawingml/2006/table">
            <a:tbl>
              <a:tblPr firstRow="1" firstCol="1" bandRow="1"/>
              <a:tblGrid>
                <a:gridCol w="1543815"/>
                <a:gridCol w="2101964"/>
                <a:gridCol w="2327599"/>
                <a:gridCol w="2303847"/>
              </a:tblGrid>
              <a:tr h="51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代表</a:t>
                      </a:r>
                      <a:endParaRPr lang="zh-CN" sz="1800" b="1" kern="100" dirty="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元谋人</a:t>
                      </a:r>
                      <a:endParaRPr lang="zh-CN" sz="1800" b="1" kern="100" dirty="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北京人</a:t>
                      </a:r>
                      <a:endParaRPr lang="zh-CN" sz="1800" b="1" kern="100" dirty="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山顶洞人</a:t>
                      </a:r>
                      <a:endParaRPr lang="zh-CN" sz="1800" b="1" kern="100" dirty="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距今年代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 dirty="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发现地点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体质形态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工具制造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生产活动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b="1" kern="100" dirty="0" smtClean="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火的使用</a:t>
                      </a:r>
                      <a:endParaRPr lang="zh-CN" sz="1800" b="1" kern="100" dirty="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生活方式</a:t>
                      </a:r>
                      <a:endParaRPr lang="zh-CN" sz="1800" b="1" kern="100" dirty="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 dirty="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 </a:t>
                      </a:r>
                      <a:endParaRPr lang="zh-CN" sz="1800" b="1" kern="100" dirty="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b="1" kern="100" dirty="0" smtClean="0">
                          <a:effectLst/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观念</a:t>
                      </a:r>
                      <a:endParaRPr lang="zh-CN" sz="2400" b="1" kern="100" dirty="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6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7" y="0"/>
            <a:ext cx="3580596" cy="517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i01piccdn.sogoucdn.com/1c55ed79b76dcf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07" y="0"/>
            <a:ext cx="38663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28524" y="895702"/>
            <a:ext cx="7641624" cy="21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课堂制度</a:t>
            </a:r>
            <a:endParaRPr lang="en-US" altLang="zh-CN" sz="2800" b="1" kern="0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120000"/>
              </a:lnSpc>
              <a:buFont typeface="+mj-ea"/>
              <a:buAutoNum type="circleNumDbPlain"/>
              <a:defRPr/>
            </a:pPr>
            <a:r>
              <a:rPr lang="zh-CN" altLang="en-US" sz="2800" b="1" kern="0">
                <a:solidFill>
                  <a:prstClr val="black"/>
                </a:solidFill>
                <a:latin typeface="宋体" pitchFamily="2" charset="-122"/>
              </a:rPr>
              <a:t>课</a:t>
            </a:r>
            <a:r>
              <a:rPr lang="zh-CN" altLang="en-US" sz="2800" b="1" kern="0" smtClean="0">
                <a:solidFill>
                  <a:prstClr val="black"/>
                </a:solidFill>
                <a:latin typeface="宋体" pitchFamily="2" charset="-122"/>
              </a:rPr>
              <a:t>前两分钟</a:t>
            </a:r>
            <a:r>
              <a:rPr lang="zh-CN" altLang="en-US" sz="2800" b="1" kern="0" dirty="0">
                <a:solidFill>
                  <a:prstClr val="black"/>
                </a:solidFill>
                <a:latin typeface="宋体" pitchFamily="2" charset="-122"/>
              </a:rPr>
              <a:t>必须到班，准备学具、课本；</a:t>
            </a:r>
          </a:p>
          <a:p>
            <a:pPr>
              <a:lnSpc>
                <a:spcPct val="120000"/>
              </a:lnSpc>
              <a:buFont typeface="+mj-ea"/>
              <a:buAutoNum type="circleNumDbPlain"/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itchFamily="2" charset="-122"/>
              </a:rPr>
              <a:t>课上要坐端正，双手放在桌子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宋体" pitchFamily="2" charset="-122"/>
              </a:rPr>
              <a:t>上；</a:t>
            </a:r>
            <a:endParaRPr lang="en-US" altLang="zh-CN" sz="2800" b="1" kern="0" dirty="0">
              <a:solidFill>
                <a:prstClr val="black"/>
              </a:solidFill>
              <a:latin typeface="宋体" pitchFamily="2" charset="-122"/>
            </a:endParaRPr>
          </a:p>
          <a:p>
            <a:pPr>
              <a:lnSpc>
                <a:spcPct val="120000"/>
              </a:lnSpc>
              <a:buFont typeface="+mj-ea"/>
              <a:buAutoNum type="circleNumDbPlain"/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itchFamily="2" charset="-122"/>
              </a:rPr>
              <a:t>不准交头接耳扰乱课堂秩序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宋体" pitchFamily="2" charset="-122"/>
              </a:rPr>
              <a:t>。</a:t>
            </a:r>
            <a:endParaRPr lang="zh-CN" altLang="en-US" sz="2800" b="1" kern="0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22161" y="2963745"/>
            <a:ext cx="8256177" cy="21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buFont typeface="+mj-lt"/>
              <a:buAutoNum type="arabicPeriod" startAt="2"/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作业制度</a:t>
            </a:r>
            <a:endParaRPr lang="zh-CN" altLang="en-US" sz="2800" b="1" kern="0" dirty="0">
              <a:solidFill>
                <a:srgbClr val="FF0000"/>
              </a:solidFill>
              <a:latin typeface="宋体" pitchFamily="2" charset="-122"/>
            </a:endParaRPr>
          </a:p>
          <a:p>
            <a:pPr>
              <a:lnSpc>
                <a:spcPct val="120000"/>
              </a:lnSpc>
              <a:buFont typeface="+mj-ea"/>
              <a:buAutoNum type="circleNumDbPlain"/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itchFamily="2" charset="-122"/>
              </a:rPr>
              <a:t>认真做好课堂笔记；（正确性、条理性）</a:t>
            </a:r>
            <a:endParaRPr lang="en-US" altLang="zh-CN" sz="2800" b="1" kern="0" dirty="0">
              <a:solidFill>
                <a:prstClr val="black"/>
              </a:solidFill>
              <a:latin typeface="宋体" pitchFamily="2" charset="-122"/>
            </a:endParaRPr>
          </a:p>
          <a:p>
            <a:pPr>
              <a:lnSpc>
                <a:spcPct val="120000"/>
              </a:lnSpc>
              <a:buFont typeface="+mj-ea"/>
              <a:buAutoNum type="circleNumDbPlain"/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itchFamily="2" charset="-122"/>
              </a:rPr>
              <a:t>按时完成作业，独立思考，不得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宋体" pitchFamily="2" charset="-122"/>
              </a:rPr>
              <a:t>抄袭；</a:t>
            </a:r>
            <a:endParaRPr lang="en-US" altLang="zh-CN" sz="2800" b="1" kern="0" dirty="0" smtClean="0">
              <a:solidFill>
                <a:prstClr val="black"/>
              </a:solidFill>
              <a:latin typeface="宋体" pitchFamily="2" charset="-122"/>
            </a:endParaRPr>
          </a:p>
          <a:p>
            <a:pPr>
              <a:lnSpc>
                <a:spcPct val="120000"/>
              </a:lnSpc>
              <a:buFont typeface="+mj-ea"/>
              <a:buAutoNum type="circleNumDbPlain"/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宋体" pitchFamily="2" charset="-122"/>
              </a:rPr>
              <a:t>课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宋体" pitchFamily="2" charset="-122"/>
              </a:rPr>
              <a:t>代表于第二天早上第一节课前将作业收齐上交</a:t>
            </a:r>
            <a:endParaRPr lang="en-US" altLang="zh-CN" sz="2800" b="1" kern="0" dirty="0" smtClean="0">
              <a:solidFill>
                <a:prstClr val="black"/>
              </a:solidFill>
              <a:latin typeface="宋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11" name="椭圆 1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945157" y="674268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404619" y="145678"/>
            <a:ext cx="35179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历史课堂要求</a:t>
            </a:r>
          </a:p>
        </p:txBody>
      </p:sp>
    </p:spTree>
    <p:extLst>
      <p:ext uri="{BB962C8B-B14F-4D97-AF65-F5344CB8AC3E}">
        <p14:creationId xmlns:p14="http://schemas.microsoft.com/office/powerpoint/2010/main" val="28928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7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7" grpId="0"/>
          <p:bldP spid="2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7" name="椭圆 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思想气泡: 云 6">
            <a:extLst>
              <a:ext uri="{FF2B5EF4-FFF2-40B4-BE49-F238E27FC236}">
                <a16:creationId xmlns="" xmlns:a16="http://schemas.microsoft.com/office/drawing/2014/main" id="{6731A589-DD93-40A5-A54C-1993AB514062}"/>
              </a:ext>
            </a:extLst>
          </p:cNvPr>
          <p:cNvSpPr/>
          <p:nvPr/>
        </p:nvSpPr>
        <p:spPr>
          <a:xfrm>
            <a:off x="3690811" y="1094824"/>
            <a:ext cx="5143443" cy="3006963"/>
          </a:xfrm>
          <a:prstGeom prst="cloudCallout">
            <a:avLst>
              <a:gd name="adj1" fmla="val -69856"/>
              <a:gd name="adj2" fmla="val 57118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600" b="1" dirty="0">
                <a:ln w="0"/>
                <a:latin typeface="幼圆" panose="02010509060101010101" pitchFamily="49" charset="-122"/>
                <a:ea typeface="幼圆" panose="02010509060101010101" pitchFamily="49" charset="-122"/>
              </a:rPr>
              <a:t>说说你知道的历史知识和历史故事吧</a:t>
            </a:r>
            <a:r>
              <a:rPr lang="en-US" altLang="zh-CN" sz="3600" b="1" dirty="0">
                <a:ln w="0"/>
                <a:latin typeface="幼圆" panose="02010509060101010101" pitchFamily="49" charset="-122"/>
                <a:ea typeface="幼圆" panose="02010509060101010101" pitchFamily="49" charset="-122"/>
              </a:rPr>
              <a:t>~</a:t>
            </a:r>
            <a:endParaRPr lang="zh-CN" altLang="en-US" sz="3600" b="1" dirty="0">
              <a:ln w="0"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788B4A22-3FBD-44DA-BC91-2AE05E3E0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9" y="2287691"/>
            <a:ext cx="2108876" cy="3163315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1945157" y="839811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平行四边形 20"/>
          <p:cNvSpPr/>
          <p:nvPr/>
        </p:nvSpPr>
        <p:spPr>
          <a:xfrm>
            <a:off x="1618929" y="474246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04619" y="263923"/>
            <a:ext cx="35179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什么是历史？</a:t>
            </a: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5922536" y="2909"/>
            <a:ext cx="1465781" cy="786858"/>
            <a:chOff x="2200" y="1616"/>
            <a:chExt cx="1677" cy="1270"/>
          </a:xfrm>
        </p:grpSpPr>
        <p:pic>
          <p:nvPicPr>
            <p:cNvPr id="24" name="Picture 2" descr="fd1151ff6ee4bea373a52b6b59b1c9ab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8" t="2835" r="89008" b="12283"/>
            <a:stretch>
              <a:fillRect/>
            </a:stretch>
          </p:blipFill>
          <p:spPr bwMode="auto">
            <a:xfrm>
              <a:off x="3016" y="1616"/>
              <a:ext cx="861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616"/>
              <a:ext cx="819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820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7" name="椭圆 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1945157" y="839811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平行四边形 20"/>
          <p:cNvSpPr/>
          <p:nvPr/>
        </p:nvSpPr>
        <p:spPr>
          <a:xfrm>
            <a:off x="1618929" y="474246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04619" y="263923"/>
            <a:ext cx="35179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什么是历史？</a:t>
            </a:r>
          </a:p>
        </p:txBody>
      </p:sp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5922536" y="2909"/>
            <a:ext cx="1465781" cy="786858"/>
            <a:chOff x="2200" y="1616"/>
            <a:chExt cx="1677" cy="1270"/>
          </a:xfrm>
        </p:grpSpPr>
        <p:pic>
          <p:nvPicPr>
            <p:cNvPr id="25" name="Picture 2" descr="fd1151ff6ee4bea373a52b6b59b1c9ab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8" t="2835" r="89008" b="12283"/>
            <a:stretch>
              <a:fillRect/>
            </a:stretch>
          </p:blipFill>
          <p:spPr bwMode="auto">
            <a:xfrm>
              <a:off x="3016" y="1616"/>
              <a:ext cx="861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616"/>
              <a:ext cx="819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" r="1966" b="1655"/>
          <a:stretch/>
        </p:blipFill>
        <p:spPr bwMode="auto">
          <a:xfrm rot="21180550">
            <a:off x="901492" y="1803555"/>
            <a:ext cx="1945521" cy="256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348">
            <a:off x="6759414" y="1749879"/>
            <a:ext cx="1938313" cy="260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33" y="1690830"/>
            <a:ext cx="1996732" cy="288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3628" y="1525287"/>
            <a:ext cx="2448754" cy="311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 bwMode="auto">
          <a:xfrm>
            <a:off x="6570341" y="1551568"/>
            <a:ext cx="2345835" cy="299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19" y="1551568"/>
            <a:ext cx="3980416" cy="299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ox(in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7" name="椭圆 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1945157" y="816162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平行四边形 20"/>
          <p:cNvSpPr/>
          <p:nvPr/>
        </p:nvSpPr>
        <p:spPr>
          <a:xfrm>
            <a:off x="1618929" y="462421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04619" y="263923"/>
            <a:ext cx="35179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什么是历史？</a:t>
            </a:r>
          </a:p>
        </p:txBody>
      </p:sp>
      <p:sp>
        <p:nvSpPr>
          <p:cNvPr id="24" name="文本框 5"/>
          <p:cNvSpPr txBox="1"/>
          <p:nvPr/>
        </p:nvSpPr>
        <p:spPr>
          <a:xfrm>
            <a:off x="764183" y="3097950"/>
            <a:ext cx="2011680" cy="900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tx1"/>
                </a:solidFill>
              </a:rPr>
              <a:t>经历的 </a:t>
            </a:r>
          </a:p>
          <a:p>
            <a:pPr algn="ctr"/>
            <a:r>
              <a:rPr lang="zh-CN" altLang="en-US" sz="2700" b="1" dirty="0">
                <a:solidFill>
                  <a:schemeClr val="tx1"/>
                </a:solidFill>
              </a:rPr>
              <a:t>经历过的</a:t>
            </a:r>
          </a:p>
        </p:txBody>
      </p:sp>
      <p:sp>
        <p:nvSpPr>
          <p:cNvPr id="25" name="文本框 6"/>
          <p:cNvSpPr txBox="1"/>
          <p:nvPr/>
        </p:nvSpPr>
        <p:spPr>
          <a:xfrm>
            <a:off x="6315075" y="3097950"/>
            <a:ext cx="1905000" cy="9002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tx1"/>
                </a:solidFill>
              </a:rPr>
              <a:t>史实</a:t>
            </a:r>
          </a:p>
          <a:p>
            <a:pPr algn="ctr"/>
            <a:r>
              <a:rPr lang="zh-CN" altLang="en-US" sz="2700" b="1" dirty="0">
                <a:solidFill>
                  <a:schemeClr val="tx1"/>
                </a:solidFill>
              </a:rPr>
              <a:t>记事者也</a:t>
            </a:r>
          </a:p>
        </p:txBody>
      </p:sp>
      <p:pic>
        <p:nvPicPr>
          <p:cNvPr id="26" name="图片 25" descr="download5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66" y="1261054"/>
            <a:ext cx="2714149" cy="1281137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 flipH="1">
            <a:off x="2775863" y="2661704"/>
            <a:ext cx="643413" cy="50636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519738" y="2661704"/>
            <a:ext cx="669131" cy="43624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815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2863" y="2192389"/>
            <a:ext cx="7055485" cy="1359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42900" indent="-342900" algn="ctr"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3600" b="1" kern="0" dirty="0">
                <a:solidFill>
                  <a:srgbClr val="7A030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我们所说的历史，</a:t>
            </a:r>
          </a:p>
          <a:p>
            <a:pPr algn="ctr">
              <a:lnSpc>
                <a:spcPct val="125000"/>
              </a:lnSpc>
            </a:pPr>
            <a:r>
              <a:rPr lang="zh-CN" altLang="en-US" sz="3600" b="1" kern="0" dirty="0">
                <a:solidFill>
                  <a:srgbClr val="7A030E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一般指人类社会发生发展的过程。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7" name="椭圆 6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1945157" y="816162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平行四边形 20"/>
          <p:cNvSpPr/>
          <p:nvPr/>
        </p:nvSpPr>
        <p:spPr>
          <a:xfrm>
            <a:off x="1618929" y="462421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04619" y="263923"/>
            <a:ext cx="35179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什么是历史？</a:t>
            </a:r>
          </a:p>
        </p:txBody>
      </p:sp>
      <p:pic>
        <p:nvPicPr>
          <p:cNvPr id="23" name="图片 22" descr="download5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920" y="344"/>
            <a:ext cx="1794034" cy="789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27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2B4B30C8-A2C6-439C-8A6B-0D5CBE22A045}"/>
              </a:ext>
            </a:extLst>
          </p:cNvPr>
          <p:cNvSpPr txBox="1"/>
          <p:nvPr/>
        </p:nvSpPr>
        <p:spPr>
          <a:xfrm>
            <a:off x="6053158" y="698602"/>
            <a:ext cx="2107623" cy="1850186"/>
          </a:xfrm>
          <a:prstGeom prst="flowChartMagneticTap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>
                <a:latin typeface="幼圆" panose="02010509060101010101" pitchFamily="49" charset="-122"/>
                <a:ea typeface="幼圆" panose="02010509060101010101" pitchFamily="49" charset="-122"/>
              </a:rPr>
              <a:t>历史离我们很遥远吗？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5BB3DB6-21B5-48A3-91C5-C2A183125591}"/>
              </a:ext>
            </a:extLst>
          </p:cNvPr>
          <p:cNvSpPr txBox="1"/>
          <p:nvPr/>
        </p:nvSpPr>
        <p:spPr>
          <a:xfrm>
            <a:off x="444074" y="216579"/>
            <a:ext cx="5254972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/>
              <a:t>马上要和你的小伙伴去博物馆了，你会怎样联系他呢？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00592484-51E0-4C81-8C3F-D55D5D3E1DCC}"/>
              </a:ext>
            </a:extLst>
          </p:cNvPr>
          <p:cNvGrpSpPr/>
          <p:nvPr/>
        </p:nvGrpSpPr>
        <p:grpSpPr>
          <a:xfrm>
            <a:off x="7106970" y="3400416"/>
            <a:ext cx="724529" cy="1341064"/>
            <a:chOff x="10396330" y="4320209"/>
            <a:chExt cx="1367670" cy="2468217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EFF63A7D-A905-4355-B50C-1DEF069D5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900" b="90800" l="9964" r="89858">
                          <a14:foregroundMark x1="38256" y1="8900" x2="50712" y2="85800"/>
                          <a14:foregroundMark x1="23132" y1="9700" x2="32206" y2="85600"/>
                          <a14:foregroundMark x1="76512" y1="9900" x2="58541" y2="8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0" t="8115" r="17680" b="14010"/>
            <a:stretch/>
          </p:blipFill>
          <p:spPr>
            <a:xfrm>
              <a:off x="10396330" y="4320209"/>
              <a:ext cx="1367670" cy="246821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F33122F4-9D4C-4B33-9E69-E936F30C0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9167" y1="38250" x2="65139" y2="71000"/>
                          <a14:foregroundMark x1="42639" y1="31000" x2="43611" y2="35750"/>
                          <a14:foregroundMark x1="51389" y1="31750" x2="52222" y2="3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8" t="20676" r="30670" b="25878"/>
            <a:stretch/>
          </p:blipFill>
          <p:spPr>
            <a:xfrm>
              <a:off x="10493155" y="5057360"/>
              <a:ext cx="1174020" cy="993914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DB0BF29A-4C91-4D40-A7E8-CCD6C9809D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5" b="96185" l="10000" r="90000">
                        <a14:foregroundMark x1="49273" y1="3815" x2="53455" y2="96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38" t="2964" r="30945" b="934"/>
          <a:stretch/>
        </p:blipFill>
        <p:spPr>
          <a:xfrm>
            <a:off x="5155168" y="3551877"/>
            <a:ext cx="787299" cy="13787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95B1511-9916-44A8-B854-77B3C19C10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38" b="98557" l="5900" r="90900">
                        <a14:foregroundMark x1="16700" y1="6782" x2="85500" y2="91631"/>
                        <a14:foregroundMark x1="7100" y1="14430" x2="51300" y2="98701"/>
                        <a14:foregroundMark x1="5900" y1="27994" x2="9700" y2="83550"/>
                        <a14:foregroundMark x1="90900" y1="19625" x2="88100" y2="78644"/>
                        <a14:foregroundMark x1="20500" y1="9668" x2="45900" y2="10245"/>
                        <a14:foregroundMark x1="6400" y1="87302" x2="47300" y2="96392"/>
                        <a14:foregroundMark x1="51500" y1="81241" x2="48800" y2="86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94" y="3537798"/>
            <a:ext cx="1807684" cy="12527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A578868-E99E-4555-B5DB-3AFF791CB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48" t="18436" r="9878" b="8253"/>
          <a:stretch/>
        </p:blipFill>
        <p:spPr>
          <a:xfrm>
            <a:off x="489416" y="1551613"/>
            <a:ext cx="1770404" cy="16064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96955705-0623-446F-B0DB-9F282AFE87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58" b="97579" l="7054" r="96445">
                        <a14:foregroundMark x1="9932" y1="3290" x2="93849" y2="97012"/>
                        <a14:foregroundMark x1="96445" y1="61649" x2="41366" y2="2496"/>
                        <a14:foregroundMark x1="7054" y1="15091" x2="7054" y2="97579"/>
                        <a14:foregroundMark x1="14221" y1="95083" x2="86061" y2="96029"/>
                        <a14:foregroundMark x1="48533" y1="6581" x2="95824" y2="7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61" y="1446898"/>
            <a:ext cx="1217329" cy="1816376"/>
          </a:xfrm>
          <a:prstGeom prst="rect">
            <a:avLst/>
          </a:prstGeom>
        </p:spPr>
      </p:pic>
      <p:sp>
        <p:nvSpPr>
          <p:cNvPr id="32" name="箭头: 左 31">
            <a:extLst>
              <a:ext uri="{FF2B5EF4-FFF2-40B4-BE49-F238E27FC236}">
                <a16:creationId xmlns="" xmlns:a16="http://schemas.microsoft.com/office/drawing/2014/main" id="{543901BD-A2C7-4AFA-9280-454FB21A22C9}"/>
              </a:ext>
            </a:extLst>
          </p:cNvPr>
          <p:cNvSpPr/>
          <p:nvPr/>
        </p:nvSpPr>
        <p:spPr>
          <a:xfrm>
            <a:off x="6274855" y="4007804"/>
            <a:ext cx="572678" cy="2484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3" name="箭头: 左 32">
            <a:extLst>
              <a:ext uri="{FF2B5EF4-FFF2-40B4-BE49-F238E27FC236}">
                <a16:creationId xmlns="" xmlns:a16="http://schemas.microsoft.com/office/drawing/2014/main" id="{37C14FF0-0336-4DC7-9476-9556A8619D9D}"/>
              </a:ext>
            </a:extLst>
          </p:cNvPr>
          <p:cNvSpPr/>
          <p:nvPr/>
        </p:nvSpPr>
        <p:spPr>
          <a:xfrm>
            <a:off x="4307548" y="3998534"/>
            <a:ext cx="572678" cy="2484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左 33">
            <a:extLst>
              <a:ext uri="{FF2B5EF4-FFF2-40B4-BE49-F238E27FC236}">
                <a16:creationId xmlns="" xmlns:a16="http://schemas.microsoft.com/office/drawing/2014/main" id="{812DA965-63D6-47A9-B787-0AA641EF29BF}"/>
              </a:ext>
            </a:extLst>
          </p:cNvPr>
          <p:cNvSpPr/>
          <p:nvPr/>
        </p:nvSpPr>
        <p:spPr>
          <a:xfrm rot="10800000">
            <a:off x="2461417" y="2355086"/>
            <a:ext cx="572678" cy="2484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7" name="箭头: 右弧形 36">
            <a:extLst>
              <a:ext uri="{FF2B5EF4-FFF2-40B4-BE49-F238E27FC236}">
                <a16:creationId xmlns="" xmlns:a16="http://schemas.microsoft.com/office/drawing/2014/main" id="{B7E96466-F2DA-4A61-883B-B76AE84CF86A}"/>
              </a:ext>
            </a:extLst>
          </p:cNvPr>
          <p:cNvSpPr/>
          <p:nvPr/>
        </p:nvSpPr>
        <p:spPr>
          <a:xfrm rot="8074839">
            <a:off x="1501093" y="3481148"/>
            <a:ext cx="403712" cy="685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 animBg="1"/>
      <p:bldP spid="33" grpId="0" animBg="1"/>
      <p:bldP spid="34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926987" y="2236332"/>
            <a:ext cx="3623626" cy="4847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66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忘记历史就意味着背叛。</a:t>
            </a:r>
          </a:p>
        </p:txBody>
      </p:sp>
      <p:pic>
        <p:nvPicPr>
          <p:cNvPr id="18" name="Picture 15" descr="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9088" y="1038696"/>
            <a:ext cx="977645" cy="1079500"/>
          </a:xfrm>
          <a:prstGeom prst="rect">
            <a:avLst/>
          </a:prstGeom>
          <a:noFill/>
        </p:spPr>
      </p:pic>
      <p:sp>
        <p:nvSpPr>
          <p:cNvPr id="25" name="WordArt 1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73434" y="3307685"/>
            <a:ext cx="4440980" cy="38257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历史是最让人清醒的教科书</a:t>
            </a:r>
          </a:p>
        </p:txBody>
      </p:sp>
      <p:pic>
        <p:nvPicPr>
          <p:cNvPr id="29" name="Picture 19" descr="xin_3908032112003434274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8381" y="2890401"/>
            <a:ext cx="939849" cy="1225777"/>
          </a:xfrm>
          <a:prstGeom prst="rect">
            <a:avLst/>
          </a:prstGeom>
          <a:noFill/>
        </p:spPr>
      </p:pic>
      <p:pic>
        <p:nvPicPr>
          <p:cNvPr id="31" name="Picture 20" descr="1150615766661026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1806" y="4032032"/>
            <a:ext cx="838919" cy="92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WordArt 21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40954" y="4354300"/>
            <a:ext cx="3536041" cy="37010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b="1" kern="10" dirty="0">
                <a:ln w="9525">
                  <a:noFill/>
                  <a:round/>
                </a:ln>
                <a:solidFill>
                  <a:srgbClr val="33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读史可以明智</a:t>
            </a:r>
            <a:r>
              <a:rPr lang="en-US" altLang="zh-CN" sz="2700" b="1" kern="10" dirty="0">
                <a:ln w="9525">
                  <a:noFill/>
                  <a:round/>
                </a:ln>
                <a:solidFill>
                  <a:srgbClr val="33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700" b="1" kern="10" dirty="0">
                <a:ln w="9525">
                  <a:noFill/>
                  <a:round/>
                </a:ln>
                <a:solidFill>
                  <a:srgbClr val="33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培根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 rot="21337515">
            <a:off x="2262065" y="1134394"/>
            <a:ext cx="4388061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0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en-US" sz="3000" b="1" dirty="0" smtClean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史为镜，</a:t>
            </a:r>
            <a:r>
              <a:rPr lang="zh-CN" altLang="en-US" sz="30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可以知兴替。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297843" y="-403687"/>
            <a:ext cx="1916768" cy="1722125"/>
            <a:chOff x="-1344978" y="-685187"/>
            <a:chExt cx="6781080" cy="6092478"/>
          </a:xfrm>
        </p:grpSpPr>
        <p:sp>
          <p:nvSpPr>
            <p:cNvPr id="26" name="椭圆 25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05" y="1888775"/>
            <a:ext cx="1052452" cy="1133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直接连接符 33"/>
          <p:cNvCxnSpPr/>
          <p:nvPr/>
        </p:nvCxnSpPr>
        <p:spPr>
          <a:xfrm>
            <a:off x="1945157" y="839811"/>
            <a:ext cx="618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平行四边形 34"/>
          <p:cNvSpPr/>
          <p:nvPr/>
        </p:nvSpPr>
        <p:spPr>
          <a:xfrm>
            <a:off x="1618929" y="474246"/>
            <a:ext cx="442913" cy="359374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404619" y="263923"/>
            <a:ext cx="3517917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为什么要学习历史</a:t>
            </a: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grpSp>
        <p:nvGrpSpPr>
          <p:cNvPr id="49" name="Group 5"/>
          <p:cNvGrpSpPr>
            <a:grpSpLocks/>
          </p:cNvGrpSpPr>
          <p:nvPr/>
        </p:nvGrpSpPr>
        <p:grpSpPr bwMode="auto">
          <a:xfrm>
            <a:off x="6342814" y="27154"/>
            <a:ext cx="1465781" cy="786858"/>
            <a:chOff x="2200" y="1616"/>
            <a:chExt cx="1677" cy="1270"/>
          </a:xfrm>
        </p:grpSpPr>
        <p:pic>
          <p:nvPicPr>
            <p:cNvPr id="50" name="Picture 2" descr="fd1151ff6ee4bea373a52b6b59b1c9ab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8" t="2835" r="89008" b="12283"/>
            <a:stretch>
              <a:fillRect/>
            </a:stretch>
          </p:blipFill>
          <p:spPr bwMode="auto">
            <a:xfrm>
              <a:off x="3016" y="1616"/>
              <a:ext cx="861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616"/>
              <a:ext cx="819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029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32" grpId="0" animBg="1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主题1">
  <a:themeElements>
    <a:clrScheme name="MOMODA1">
      <a:dk1>
        <a:sysClr val="windowText" lastClr="000000"/>
      </a:dk1>
      <a:lt1>
        <a:sysClr val="window" lastClr="FFFFFF"/>
      </a:lt1>
      <a:dk2>
        <a:srgbClr val="A5A5A5"/>
      </a:dk2>
      <a:lt2>
        <a:srgbClr val="DCD8DC"/>
      </a:lt2>
      <a:accent1>
        <a:srgbClr val="CF5F55"/>
      </a:accent1>
      <a:accent2>
        <a:srgbClr val="F2C06B"/>
      </a:accent2>
      <a:accent3>
        <a:srgbClr val="5F9387"/>
      </a:accent3>
      <a:accent4>
        <a:srgbClr val="97A6AB"/>
      </a:accent4>
      <a:accent5>
        <a:srgbClr val="837664"/>
      </a:accent5>
      <a:accent6>
        <a:srgbClr val="3F3F3F"/>
      </a:accent6>
      <a:hlink>
        <a:srgbClr val="FFFFFF"/>
      </a:hlink>
      <a:folHlink>
        <a:srgbClr val="8C8C8C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1" id="{CBFA3A83-6BCC-4EE0-BB32-B92CCBD9E2A4}" vid="{69435C07-64FA-4E6E-A1D3-F570153E1B2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720</Words>
  <Application>Microsoft Office PowerPoint</Application>
  <PresentationFormat>全屏显示(16:9)</PresentationFormat>
  <Paragraphs>144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432</cp:revision>
  <dcterms:created xsi:type="dcterms:W3CDTF">2015-01-07T12:23:28Z</dcterms:created>
  <dcterms:modified xsi:type="dcterms:W3CDTF">2019-09-03T01:41:46Z</dcterms:modified>
</cp:coreProperties>
</file>