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763" r:id="rId3"/>
    <p:sldId id="368" r:id="rId4"/>
    <p:sldId id="369" r:id="rId5"/>
    <p:sldId id="371" r:id="rId6"/>
    <p:sldId id="372" r:id="rId7"/>
    <p:sldId id="474" r:id="rId8"/>
    <p:sldId id="475" r:id="rId9"/>
    <p:sldId id="583" r:id="rId10"/>
    <p:sldId id="582" r:id="rId11"/>
    <p:sldId id="477" r:id="rId12"/>
    <p:sldId id="476" r:id="rId13"/>
    <p:sldId id="592" r:id="rId14"/>
    <p:sldId id="291" r:id="rId15"/>
    <p:sldId id="292" r:id="rId16"/>
    <p:sldId id="584" r:id="rId17"/>
    <p:sldId id="585" r:id="rId18"/>
    <p:sldId id="586" r:id="rId19"/>
    <p:sldId id="587" r:id="rId20"/>
    <p:sldId id="588" r:id="rId21"/>
    <p:sldId id="589" r:id="rId22"/>
    <p:sldId id="590" r:id="rId23"/>
    <p:sldId id="263" r:id="rId25"/>
    <p:sldId id="265" r:id="rId26"/>
    <p:sldId id="267" r:id="rId27"/>
    <p:sldId id="268" r:id="rId28"/>
    <p:sldId id="271" r:id="rId29"/>
    <p:sldId id="270" r:id="rId30"/>
    <p:sldId id="269" r:id="rId31"/>
    <p:sldId id="274" r:id="rId32"/>
    <p:sldId id="273" r:id="rId33"/>
    <p:sldId id="272" r:id="rId34"/>
    <p:sldId id="692" r:id="rId35"/>
    <p:sldId id="278" r:id="rId36"/>
    <p:sldId id="275" r:id="rId37"/>
    <p:sldId id="282" r:id="rId38"/>
    <p:sldId id="281" r:id="rId39"/>
    <p:sldId id="280" r:id="rId40"/>
    <p:sldId id="279" r:id="rId41"/>
    <p:sldId id="288" r:id="rId42"/>
    <p:sldId id="289" r:id="rId43"/>
    <p:sldId id="290" r:id="rId44"/>
    <p:sldId id="287" r:id="rId45"/>
    <p:sldId id="301" r:id="rId46"/>
    <p:sldId id="304" r:id="rId47"/>
    <p:sldId id="305" r:id="rId48"/>
    <p:sldId id="310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1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60" r:id="rId96"/>
    <p:sldId id="361" r:id="rId97"/>
    <p:sldId id="684" r:id="rId98"/>
    <p:sldId id="364" r:id="rId99"/>
    <p:sldId id="365" r:id="rId100"/>
    <p:sldId id="693" r:id="rId101"/>
    <p:sldId id="686" r:id="rId102"/>
    <p:sldId id="682" r:id="rId103"/>
    <p:sldId id="685" r:id="rId104"/>
    <p:sldId id="687" r:id="rId10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7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6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8" Type="http://schemas.openxmlformats.org/officeDocument/2006/relationships/tableStyles" Target="tableStyles.xml"/><Relationship Id="rId107" Type="http://schemas.openxmlformats.org/officeDocument/2006/relationships/viewProps" Target="viewProps.xml"/><Relationship Id="rId106" Type="http://schemas.openxmlformats.org/officeDocument/2006/relationships/presProps" Target="presProps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7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8415" y="200025"/>
            <a:ext cx="9144000" cy="1413510"/>
          </a:xfrm>
        </p:spPr>
        <p:txBody>
          <a:bodyPr>
            <a:normAutofit/>
          </a:bodyPr>
          <a:p>
            <a:r>
              <a:rPr lang="zh-CN" altLang="zh-CN" sz="8000" b="1">
                <a:solidFill>
                  <a:srgbClr val="FF0000"/>
                </a:solidFill>
              </a:rPr>
              <a:t>历史知识竞赛</a:t>
            </a:r>
            <a:r>
              <a:rPr lang="en-US" altLang="zh-CN" sz="8000" b="1">
                <a:solidFill>
                  <a:srgbClr val="FF0000"/>
                </a:solidFill>
              </a:rPr>
              <a:t>100</a:t>
            </a:r>
            <a:r>
              <a:rPr lang="zh-CN" altLang="en-US" sz="8000" b="1">
                <a:solidFill>
                  <a:srgbClr val="FF0000"/>
                </a:solidFill>
              </a:rPr>
              <a:t>题</a:t>
            </a:r>
            <a:endParaRPr lang="zh-CN" altLang="zh-CN" sz="5400" b="1">
              <a:solidFill>
                <a:srgbClr val="0070C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73835"/>
            <a:ext cx="12192000" cy="5578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285" y="274320"/>
            <a:ext cx="11593195" cy="3771265"/>
          </a:xfrm>
        </p:spPr>
        <p:txBody>
          <a:bodyPr>
            <a:normAutofit fontScale="90000"/>
          </a:bodyPr>
          <a:p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9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、戏马台状元街，曾经是徐州历史上唯一的状元李蟠的生活的地方，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sym typeface="+mn-ea"/>
              </a:rPr>
              <a:t>李蟠是哪朝的状元？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A.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sym typeface="+mn-ea"/>
              </a:rPr>
              <a:t>元朝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  <a:sym typeface="+mn-ea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B.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sym typeface="+mn-ea"/>
              </a:rPr>
              <a:t>宋朝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  <a:sym typeface="+mn-ea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C.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sym typeface="+mn-ea"/>
              </a:rPr>
              <a:t>明朝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  <a:sym typeface="+mn-ea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D.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sym typeface="+mn-ea"/>
              </a:rPr>
              <a:t>清朝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1270" y="2914650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0900" y="1955165"/>
            <a:ext cx="7161530" cy="4774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6225" y="250190"/>
            <a:ext cx="11640185" cy="1554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/>
            <a:r>
              <a:rPr lang="en-US" altLang="zh-CN" sz="4800" b="1">
                <a:solidFill>
                  <a:schemeClr val="tx1"/>
                </a:solidFill>
                <a:latin typeface="+mn-ea"/>
                <a:sym typeface="+mn-ea"/>
              </a:rPr>
              <a:t>99</a:t>
            </a:r>
            <a:r>
              <a:rPr lang="en-US" altLang="zh-CN" sz="4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.</a:t>
            </a:r>
            <a:r>
              <a:rPr lang="zh-CN" altLang="en-US" sz="4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万里长城，关城无数，明长城</a:t>
            </a:r>
            <a:endParaRPr lang="zh-CN" altLang="en-US" sz="4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/>
            <a:r>
              <a:rPr lang="zh-CN" altLang="en-US" sz="4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西起</a:t>
            </a:r>
            <a:r>
              <a:rPr lang="zh-CN" altLang="en-US" sz="4800" b="1" u="sng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</a:t>
            </a:r>
            <a:r>
              <a:rPr lang="zh-CN" altLang="en-US" sz="4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，东到</a:t>
            </a:r>
            <a:r>
              <a:rPr lang="zh-CN" altLang="en-US" sz="4800" b="1" u="sng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</a:t>
            </a:r>
            <a:r>
              <a:rPr lang="zh-CN" altLang="en-US" sz="4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4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47850" y="981710"/>
            <a:ext cx="2019300" cy="8229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嘉峪关</a:t>
            </a:r>
            <a:endParaRPr lang="zh-CN" altLang="en-US" sz="4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83655" y="981710"/>
            <a:ext cx="2019300" cy="8229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鸭绿江</a:t>
            </a:r>
            <a:endParaRPr lang="zh-CN" altLang="en-US" sz="4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26635" y="6402070"/>
            <a:ext cx="254000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电影《长城》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8400" y="1957070"/>
            <a:ext cx="7359650" cy="444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675" y="1957070"/>
            <a:ext cx="661035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6680" y="217170"/>
            <a:ext cx="11871960" cy="420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133350" defTabSz="0">
              <a:tabLst>
                <a:tab pos="1621155" algn="l"/>
                <a:tab pos="4231005" algn="l"/>
              </a:tabLst>
            </a:pPr>
            <a:r>
              <a:rPr lang="en-US" altLang="zh-CN" sz="5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100</a:t>
            </a:r>
            <a:r>
              <a:rPr lang="zh-CN" altLang="en-US" sz="5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．儒释道三教归一,都是教人善待他人,善待一切。</a:t>
            </a:r>
            <a:endParaRPr lang="zh-CN" altLang="en-US" sz="5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indent="133350" defTabSz="0">
              <a:tabLst>
                <a:tab pos="1621155" algn="l"/>
                <a:tab pos="4231005" algn="l"/>
              </a:tabLst>
            </a:pPr>
            <a:r>
              <a:rPr lang="zh-CN" altLang="en-US" sz="5400" b="1" u="sng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</a:t>
            </a:r>
            <a:r>
              <a:rPr lang="zh-CN" altLang="en-US" sz="5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，教人看得开，</a:t>
            </a:r>
            <a:endParaRPr lang="zh-CN" altLang="en-US" sz="5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indent="133350" defTabSz="0">
              <a:tabLst>
                <a:tab pos="1621155" algn="l"/>
                <a:tab pos="4231005" algn="l"/>
              </a:tabLst>
            </a:pPr>
            <a:r>
              <a:rPr lang="zh-CN" altLang="en-US" sz="5400" b="1" u="sng">
                <a:latin typeface="黑体" panose="02010609060101010101" charset="-122"/>
                <a:ea typeface="黑体" panose="02010609060101010101" charset="-122"/>
              </a:rPr>
              <a:t>         </a:t>
            </a:r>
            <a:r>
              <a:rPr lang="zh-CN" altLang="en-US" sz="5400" b="1">
                <a:latin typeface="黑体" panose="02010609060101010101" charset="-122"/>
                <a:ea typeface="黑体" panose="02010609060101010101" charset="-122"/>
              </a:rPr>
              <a:t>，教人拿得起，</a:t>
            </a:r>
            <a:endParaRPr lang="zh-CN" altLang="en-US" sz="5400" b="1">
              <a:latin typeface="黑体" panose="02010609060101010101" charset="-122"/>
              <a:ea typeface="黑体" panose="02010609060101010101" charset="-122"/>
            </a:endParaRPr>
          </a:p>
          <a:p>
            <a:pPr lvl="0" indent="133350" defTabSz="0">
              <a:tabLst>
                <a:tab pos="1621155" algn="l"/>
                <a:tab pos="4231005" algn="l"/>
              </a:tabLst>
            </a:pPr>
            <a:r>
              <a:rPr lang="zh-CN" altLang="en-US" sz="5400" b="1" u="sng">
                <a:latin typeface="黑体" panose="02010609060101010101" charset="-122"/>
                <a:ea typeface="黑体" panose="02010609060101010101" charset="-122"/>
              </a:rPr>
              <a:t>         </a:t>
            </a:r>
            <a:r>
              <a:rPr lang="zh-CN" altLang="en-US" sz="5400" b="1">
                <a:latin typeface="黑体" panose="02010609060101010101" charset="-122"/>
                <a:ea typeface="黑体" panose="02010609060101010101" charset="-122"/>
              </a:rPr>
              <a:t>，教人放得下。</a:t>
            </a:r>
            <a:endParaRPr lang="zh-CN" altLang="en-US" sz="5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7130" y="1859280"/>
            <a:ext cx="197612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 b="1">
                <a:solidFill>
                  <a:srgbClr val="FF0000"/>
                </a:solidFill>
              </a:rPr>
              <a:t>A</a:t>
            </a:r>
            <a:r>
              <a:rPr lang="zh-CN" altLang="en-US" sz="5400" b="1">
                <a:solidFill>
                  <a:srgbClr val="FF0000"/>
                </a:solidFill>
              </a:rPr>
              <a:t>道家</a:t>
            </a:r>
            <a:endParaRPr lang="zh-CN" altLang="en-US" sz="5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7130" y="2580640"/>
            <a:ext cx="2099945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 b="1">
                <a:solidFill>
                  <a:srgbClr val="FF0000"/>
                </a:solidFill>
              </a:rPr>
              <a:t>B </a:t>
            </a:r>
            <a:r>
              <a:rPr lang="zh-CN" altLang="en-US" sz="5400" b="1">
                <a:solidFill>
                  <a:srgbClr val="FF0000"/>
                </a:solidFill>
              </a:rPr>
              <a:t>儒家</a:t>
            </a:r>
            <a:endParaRPr lang="zh-CN" altLang="en-US" sz="54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67130" y="3502025"/>
            <a:ext cx="192405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 b="1">
                <a:solidFill>
                  <a:srgbClr val="FF0000"/>
                </a:solidFill>
              </a:rPr>
              <a:t>C</a:t>
            </a:r>
            <a:r>
              <a:rPr lang="zh-CN" altLang="en-US" sz="5400" b="1">
                <a:solidFill>
                  <a:srgbClr val="FF0000"/>
                </a:solidFill>
              </a:rPr>
              <a:t>佛家</a:t>
            </a:r>
            <a:endParaRPr lang="zh-CN" altLang="en-US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5410" y="1254125"/>
            <a:ext cx="12437110" cy="56908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139700" y="-50800"/>
            <a:ext cx="12471400" cy="1554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zh-CN" altLang="en-US" sz="96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9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thank you，Bye-bye!</a:t>
            </a:r>
            <a:endParaRPr lang="zh-CN" altLang="en-US" sz="9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9235" y="259080"/>
            <a:ext cx="11593195" cy="3771265"/>
          </a:xfrm>
        </p:spPr>
        <p:txBody>
          <a:bodyPr>
            <a:normAutofit/>
          </a:bodyPr>
          <a:p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、戏马台是谁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秋风戏马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的地方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：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项羽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韩信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刘邦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彭祖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29235" y="1263015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9585" y="1263015"/>
            <a:ext cx="5488305" cy="548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37160" y="314960"/>
            <a:ext cx="12435840" cy="4968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4000" b="1">
                <a:highlight>
                  <a:srgbClr val="FFFFFF"/>
                </a:highlight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11.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彭城</a:t>
            </a:r>
            <a:r>
              <a:rPr lang="zh-CN" altLang="en-US" sz="4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之山，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冈岭四合，隐然如大环，独缺其西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一面，而</a:t>
            </a:r>
            <a:r>
              <a:rPr lang="zh-CN" altLang="en-US" sz="4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山人之亭，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适当其缺。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春夏之交，草木际天；</a:t>
            </a:r>
            <a:endParaRPr lang="zh-CN" altLang="en-US" sz="4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秋冬雪月，千里一色</a:t>
            </a:r>
            <a:r>
              <a:rPr lang="en-US" altLang="zh-CN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《古文观止》中的这一段文字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描述是什么山？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4000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九里山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4000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凤凰山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4000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云龙山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4000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拖龙山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1750" y="4003040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2305" y="2327910"/>
            <a:ext cx="6854825" cy="450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870" y="358775"/>
            <a:ext cx="9664700" cy="4013835"/>
          </a:xfrm>
        </p:spPr>
        <p:txBody>
          <a:bodyPr>
            <a:normAutofit fontScale="90000"/>
          </a:bodyPr>
          <a:p>
            <a:r>
              <a:rPr lang="en-US" altLang="zh-CN" b="1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12.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九里山前古战场，牧童拾得旧刀枪。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”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徐州九里山是以下哪次战争的古战场。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鸣条之战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牧野之战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官渡之战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楚汉相争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02920" y="3128645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8725" y="2457450"/>
            <a:ext cx="8486140" cy="4166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2540" y="1768475"/>
            <a:ext cx="7493635" cy="49860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8760" y="508000"/>
            <a:ext cx="11925300" cy="3749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4000" b="1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13.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云龙公园中的燕子楼始建于唐朝，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燕子楼中霜月夜，秋来只为一人长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的诗句出自：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李白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白居易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苏轼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刘禹锡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47955" y="2435225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9095" y="334010"/>
            <a:ext cx="10515600" cy="3299460"/>
          </a:xfrm>
        </p:spPr>
        <p:txBody>
          <a:bodyPr>
            <a:normAutofit fontScale="90000"/>
          </a:bodyPr>
          <a:p>
            <a:r>
              <a:rPr lang="en-US" altLang="zh-CN" sz="4000" b="1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云龙湖风景区的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解忧桥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是为了纪念谁？</a:t>
            </a:r>
            <a:b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王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sym typeface="+mn-ea"/>
              </a:rPr>
              <a:t>解忧</a:t>
            </a:r>
            <a:b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刘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sym typeface="+mn-ea"/>
              </a:rPr>
              <a:t>解忧</a:t>
            </a:r>
            <a:b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张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sym typeface="+mn-ea"/>
              </a:rPr>
              <a:t>解忧</a:t>
            </a:r>
            <a:b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赵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sym typeface="+mn-ea"/>
              </a:rPr>
              <a:t>解忧</a:t>
            </a:r>
            <a:endParaRPr lang="en-US" altLang="zh-CN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795" y="1684020"/>
            <a:ext cx="9202420" cy="485521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239395" y="1684020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1650" y="318770"/>
            <a:ext cx="10515600" cy="3742055"/>
          </a:xfrm>
        </p:spPr>
        <p:txBody>
          <a:bodyPr>
            <a:normAutofit/>
          </a:bodyPr>
          <a:p>
            <a:r>
              <a:rPr lang="en-US" altLang="zh-CN" sz="4000" b="1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15.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徐州的解忧公主远嫁乌孙，得益于谁率先加强了汉朝和乌孙的联系。</a:t>
            </a:r>
            <a:b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班超</a:t>
            </a:r>
            <a:b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玄奘</a:t>
            </a:r>
            <a:b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张骞</a:t>
            </a:r>
            <a:b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马可波罗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6505" y="1622425"/>
            <a:ext cx="7735570" cy="535178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07670" y="2663190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9210" y="376555"/>
            <a:ext cx="6568440" cy="3139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4000" b="1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徐州的汉代三绝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不包括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汉墓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汉服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汉兵马俑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汉画像石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0" y="1133475"/>
            <a:ext cx="7847965" cy="568833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29210" y="1646555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410" y="273685"/>
            <a:ext cx="10515600" cy="4095115"/>
          </a:xfrm>
        </p:spPr>
        <p:txBody>
          <a:bodyPr>
            <a:normAutofit/>
          </a:bodyPr>
          <a:p>
            <a:r>
              <a:rPr lang="en-US" altLang="zh-CN" sz="4000" b="1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17.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徐州狮子山汉墓的墓主人刘戊参与了西汉初年的</a:t>
            </a:r>
            <a:b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八王之乱</a:t>
            </a:r>
            <a:b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七国之乱</a:t>
            </a:r>
            <a:b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黄巾起义</a:t>
            </a:r>
            <a:b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靖难之役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9940" y="1506855"/>
            <a:ext cx="7305040" cy="501586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86410" y="2308225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410" y="-16510"/>
            <a:ext cx="10515600" cy="4614545"/>
          </a:xfrm>
        </p:spPr>
        <p:txBody>
          <a:bodyPr>
            <a:normAutofit/>
          </a:bodyPr>
          <a:p>
            <a:r>
              <a:rPr lang="en-US" altLang="zh-CN" sz="4000" b="1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18.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金缕玉衣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反映了狮子山汉墓主主人，很高的地位。汉武帝时期采取了什么措施解决了王国威胁中央的问题？</a:t>
            </a:r>
            <a:b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罢黜百家</a:t>
            </a:r>
            <a:b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推恩令</a:t>
            </a:r>
            <a:b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盐铁官营</a:t>
            </a:r>
            <a:b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设河西四郡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86410" y="2476500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405" y="1983740"/>
            <a:ext cx="7595870" cy="500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250" y="243205"/>
            <a:ext cx="10515600" cy="4231005"/>
          </a:xfrm>
        </p:spPr>
        <p:txBody>
          <a:bodyPr>
            <a:normAutofit fontScale="90000"/>
          </a:bodyPr>
          <a:p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徐州人杰地灵、风景如画，被称为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千古龙飞地，一带帝王乡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，素有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九朝皇帝徐州籍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之称，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请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问以下哪位皇帝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不属于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徐州籍：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汉高祖刘邦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吴大帝孙权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宋武帝刘裕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唐太宗李世民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endParaRPr lang="en-US" altLang="zh-CN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 descr="20150320160136jY69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0355" y="1840230"/>
            <a:ext cx="8362950" cy="5187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36815" y="6357620"/>
            <a:ext cx="2685415" cy="5181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r>
              <a:rPr lang="zh-CN" altLang="en-US" sz="2800" b="1"/>
              <a:t>徐州云龙湖风光</a:t>
            </a:r>
            <a:endParaRPr lang="zh-CN" altLang="en-US" sz="2800" b="1"/>
          </a:p>
        </p:txBody>
      </p:sp>
      <p:sp>
        <p:nvSpPr>
          <p:cNvPr id="3" name="椭圆 2"/>
          <p:cNvSpPr/>
          <p:nvPr/>
        </p:nvSpPr>
        <p:spPr>
          <a:xfrm>
            <a:off x="243205" y="3464560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" y="472440"/>
            <a:ext cx="12090400" cy="3456305"/>
          </a:xfrm>
        </p:spPr>
        <p:txBody>
          <a:bodyPr>
            <a:normAutofit fontScale="90000"/>
          </a:bodyPr>
          <a:p>
            <a:r>
              <a:rPr lang="en-US" altLang="zh-CN" b="1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竹林寺，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sym typeface="+mn-ea"/>
              </a:rPr>
              <a:t>始建于晋代，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距今已有一千六百余年历史。它是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中国第一佛寺   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中国第一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  <a:sym typeface="+mn-ea"/>
              </a:rPr>
              <a:t>比丘尼道场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  <a:sym typeface="+mn-ea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中国第一大竹林  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中国第一女性出家人寺院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-59690" y="2151380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4430" y="2336800"/>
            <a:ext cx="6115050" cy="4827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895" y="753110"/>
            <a:ext cx="10515600" cy="3207385"/>
          </a:xfrm>
        </p:spPr>
        <p:txBody>
          <a:bodyPr>
            <a:normAutofit fontScale="90000"/>
          </a:bodyPr>
          <a:p>
            <a:r>
              <a:rPr lang="en-US" altLang="zh-CN" b="1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20.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徐州云龙湖南的天师岭雕塑是为了纪念道教创始人：</a:t>
            </a:r>
            <a:br>
              <a:rPr lang="zh-CN" altLang="en-US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张道陵</a:t>
            </a:r>
            <a:br>
              <a:rPr lang="zh-CN" altLang="en-US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张角</a:t>
            </a:r>
            <a:br>
              <a:rPr lang="zh-CN" altLang="en-US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张良</a:t>
            </a:r>
            <a:br>
              <a:rPr lang="zh-CN" altLang="en-US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张骞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7740" y="1475740"/>
            <a:ext cx="7505065" cy="501269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02895" y="1839595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79730" y="367665"/>
            <a:ext cx="11504930" cy="5212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6600" b="1" u="none">
                <a:solidFill>
                  <a:srgbClr val="2B2B2B"/>
                </a:solidFill>
                <a:highlight>
                  <a:srgbClr val="FFFFFF"/>
                </a:highlight>
                <a:latin typeface="+mn-ea"/>
                <a:cs typeface="宋体" panose="02010600030101010101" pitchFamily="2" charset="-122"/>
              </a:rPr>
              <a:t>21.</a:t>
            </a:r>
            <a:r>
              <a:rPr lang="zh-CN" altLang="en-US" sz="6600" b="1" u="none">
                <a:solidFill>
                  <a:srgbClr val="2B2B2B"/>
                </a:solidFill>
                <a:highlight>
                  <a:srgbClr val="FFFFFF"/>
                </a:highlight>
                <a:latin typeface="+mn-ea"/>
                <a:cs typeface="宋体" panose="02010600030101010101" pitchFamily="2" charset="-122"/>
              </a:rPr>
              <a:t>约</a:t>
            </a:r>
            <a:r>
              <a:rPr lang="en-US" altLang="zh-CN" sz="6600" b="1" u="none">
                <a:solidFill>
                  <a:srgbClr val="2B2B2B"/>
                </a:solidFill>
                <a:highlight>
                  <a:srgbClr val="FFFFFF"/>
                </a:highlight>
                <a:latin typeface="+mn-ea"/>
                <a:cs typeface="宋体" panose="02010600030101010101" pitchFamily="2" charset="-122"/>
              </a:rPr>
              <a:t>70——20</a:t>
            </a:r>
            <a:r>
              <a:rPr lang="zh-CN" altLang="en-US" sz="6600" b="1" u="none">
                <a:solidFill>
                  <a:srgbClr val="2B2B2B"/>
                </a:solidFill>
                <a:highlight>
                  <a:srgbClr val="FFFFFF"/>
                </a:highlight>
                <a:latin typeface="+mn-ea"/>
                <a:cs typeface="宋体" panose="02010600030101010101" pitchFamily="2" charset="-122"/>
              </a:rPr>
              <a:t>万年前，“北京猿人”（简称“北京人”），生活在北京周口店哪座山的洞穴里？</a:t>
            </a:r>
            <a:endParaRPr lang="zh-CN" altLang="en-US" sz="6600" b="1" u="none">
              <a:solidFill>
                <a:srgbClr val="2B2B2B"/>
              </a:solidFill>
              <a:highlight>
                <a:srgbClr val="FFFFFF"/>
              </a:highlight>
              <a:latin typeface="+mn-ea"/>
              <a:cs typeface="宋体" panose="02010600030101010101" pitchFamily="2" charset="-122"/>
            </a:endParaRPr>
          </a:p>
          <a:p>
            <a:endParaRPr lang="zh-CN" altLang="en-US" sz="7200" b="1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01378" y="3854450"/>
            <a:ext cx="5461635" cy="21945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3800" b="1">
                <a:solidFill>
                  <a:srgbClr val="FF0000"/>
                </a:solidFill>
                <a:latin typeface="+mn-ea"/>
                <a:cs typeface="微软雅黑" panose="020B0503020204020204" charset="-122"/>
                <a:sym typeface="+mn-ea"/>
              </a:rPr>
              <a:t>龙骨山</a:t>
            </a:r>
            <a:endParaRPr lang="zh-CN" altLang="en-US" sz="138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17475" y="842010"/>
            <a:ext cx="12075795" cy="4206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5400" b="1" u="none">
                <a:solidFill>
                  <a:srgbClr val="2B2B2B"/>
                </a:solidFill>
                <a:highlight>
                  <a:srgbClr val="FFFFFF"/>
                </a:highlight>
                <a:latin typeface="+mn-ea"/>
                <a:cs typeface="宋体" panose="02010600030101010101" pitchFamily="2" charset="-122"/>
              </a:rPr>
              <a:t>22</a:t>
            </a:r>
            <a:r>
              <a:rPr lang="zh-CN" altLang="en-US" sz="5400" b="1" u="none">
                <a:solidFill>
                  <a:srgbClr val="2B2B2B"/>
                </a:solidFill>
                <a:highlight>
                  <a:srgbClr val="FFFFFF"/>
                </a:highlight>
                <a:latin typeface="+mn-ea"/>
                <a:cs typeface="宋体" panose="02010600030101010101" pitchFamily="2" charset="-122"/>
              </a:rPr>
              <a:t>、中国古代某项水利工程兴建后，当地出现了“水旱从人，不知饥馑，时无荒年，天下谓之天府”的景象。该水利工程的始建者是谁？</a:t>
            </a:r>
            <a:endParaRPr lang="zh-CN" altLang="en-US" sz="5400" b="1" u="none">
              <a:solidFill>
                <a:srgbClr val="2B2B2B"/>
              </a:solidFill>
              <a:highlight>
                <a:srgbClr val="FFFFFF"/>
              </a:highlight>
              <a:latin typeface="+mn-ea"/>
              <a:cs typeface="宋体" panose="02010600030101010101" pitchFamily="2" charset="-122"/>
            </a:endParaRPr>
          </a:p>
          <a:p>
            <a:endParaRPr lang="zh-CN" altLang="en-US" sz="5400" b="1" u="none">
              <a:solidFill>
                <a:srgbClr val="2B2B2B"/>
              </a:solidFill>
              <a:highlight>
                <a:srgbClr val="FFFFFF"/>
              </a:highlight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98745" y="3569970"/>
            <a:ext cx="5257800" cy="3124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9900" b="1">
                <a:solidFill>
                  <a:srgbClr val="FF0000"/>
                </a:solidFill>
                <a:highlight>
                  <a:srgbClr val="FFFFFF"/>
                </a:highlight>
                <a:latin typeface="+mn-ea"/>
                <a:cs typeface="宋体" panose="02010600030101010101" pitchFamily="2" charset="-122"/>
                <a:sym typeface="+mn-ea"/>
              </a:rPr>
              <a:t>李冰</a:t>
            </a:r>
            <a:endParaRPr lang="zh-CN" altLang="en-US" sz="199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FF"/>
              </a:highlight>
              <a:latin typeface="+mn-ea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53060" y="1207135"/>
            <a:ext cx="11602085" cy="4480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23.“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三孔”是孔子故里山东曲阜孔府、孔林和</a:t>
            </a:r>
            <a:r>
              <a:rPr lang="zh-CN" altLang="en-US" sz="7200" b="1" u="sng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的简称？</a:t>
            </a:r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7200" b="1"/>
          </a:p>
        </p:txBody>
      </p:sp>
      <p:sp>
        <p:nvSpPr>
          <p:cNvPr id="3" name="文本框 2"/>
          <p:cNvSpPr txBox="1"/>
          <p:nvPr/>
        </p:nvSpPr>
        <p:spPr>
          <a:xfrm>
            <a:off x="8776335" y="2212340"/>
            <a:ext cx="332422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孔庙</a:t>
            </a:r>
            <a:endParaRPr lang="zh-CN" altLang="en-US" sz="9600" b="1">
              <a:solidFill>
                <a:srgbClr val="FF0000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61645" y="969645"/>
            <a:ext cx="11268710" cy="4480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24.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汉武帝（刘彻）的庙号是什么？</a:t>
            </a:r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/>
            <a:r>
              <a:rPr lang="en-US" altLang="zh-CN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世祖      </a:t>
            </a:r>
            <a:r>
              <a:rPr lang="en-US" altLang="zh-CN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世宗                 </a:t>
            </a:r>
            <a:r>
              <a:rPr lang="en-US" altLang="zh-CN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高宗       </a:t>
            </a:r>
            <a:r>
              <a:rPr lang="en-US" altLang="zh-CN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高祖</a:t>
            </a:r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67798" y="2668270"/>
            <a:ext cx="188404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altLang="zh-CN" sz="239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90525" y="1615440"/>
            <a:ext cx="11411585" cy="3627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80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25.</a:t>
            </a:r>
            <a:r>
              <a:rPr lang="zh-CN" altLang="en-US" sz="80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中国历史上的圣人中，“医圣”指的是谁？</a:t>
            </a:r>
            <a:endParaRPr lang="zh-CN" altLang="en-US" sz="80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7200" b="1"/>
          </a:p>
        </p:txBody>
      </p:sp>
      <p:sp>
        <p:nvSpPr>
          <p:cNvPr id="2" name="矩形 1"/>
          <p:cNvSpPr/>
          <p:nvPr/>
        </p:nvSpPr>
        <p:spPr>
          <a:xfrm>
            <a:off x="2369503" y="4376420"/>
            <a:ext cx="5461635" cy="21945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38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张仲景</a:t>
            </a:r>
            <a:endParaRPr lang="zh-CN" altLang="en-US" sz="138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14020" y="160020"/>
            <a:ext cx="10462895" cy="2773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4400" b="1" u="none">
                <a:solidFill>
                  <a:srgbClr val="2B2B2B"/>
                </a:solidFill>
                <a:highlight>
                  <a:srgbClr val="FFFFFF"/>
                </a:highlight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26</a:t>
            </a:r>
            <a:r>
              <a:rPr lang="zh-CN" altLang="en-US" sz="4400" b="1" u="none">
                <a:solidFill>
                  <a:srgbClr val="2B2B2B"/>
                </a:solidFill>
                <a:highlight>
                  <a:srgbClr val="FFFFFF"/>
                </a:highlight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、</a:t>
            </a:r>
            <a:r>
              <a:rPr lang="en-US" altLang="zh-CN" sz="4400" b="1" u="none">
                <a:solidFill>
                  <a:srgbClr val="2B2B2B"/>
                </a:solidFill>
                <a:highlight>
                  <a:srgbClr val="FFFFFF"/>
                </a:highlight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“天下皆知美之为美</a:t>
            </a:r>
            <a:r>
              <a:rPr lang="zh-CN" altLang="en-US" sz="4400" b="1" u="none">
                <a:solidFill>
                  <a:srgbClr val="2B2B2B"/>
                </a:solidFill>
                <a:highlight>
                  <a:srgbClr val="FFFFFF"/>
                </a:highlight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，</a:t>
            </a:r>
            <a:r>
              <a:rPr lang="en-US" altLang="zh-CN" sz="4400" b="1" u="none">
                <a:solidFill>
                  <a:srgbClr val="2B2B2B"/>
                </a:solidFill>
                <a:highlight>
                  <a:srgbClr val="FFFFFF"/>
                </a:highlight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斯恶已； 皆知善之为善， 斯不善已。 故有无相生、 难易相成、 长短相形--”</a:t>
            </a:r>
            <a:endParaRPr lang="en-US" altLang="zh-CN" sz="4400" b="1" u="none">
              <a:solidFill>
                <a:srgbClr val="2B2B2B"/>
              </a:solidFill>
              <a:highlight>
                <a:srgbClr val="FFFFFF"/>
              </a:highlight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304800"/>
            <a:r>
              <a:rPr lang="zh-CN" altLang="en-US" sz="4400" b="1" u="none">
                <a:solidFill>
                  <a:srgbClr val="2B2B2B"/>
                </a:solidFill>
                <a:highlight>
                  <a:srgbClr val="FFFFFF"/>
                </a:highlight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以上文字出自书籍：</a:t>
            </a:r>
            <a:endParaRPr lang="zh-CN" altLang="en-US" sz="4400" b="1" u="none">
              <a:solidFill>
                <a:srgbClr val="2B2B2B"/>
              </a:solidFill>
              <a:highlight>
                <a:srgbClr val="FFFFFF"/>
              </a:highlight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99858" y="3986530"/>
            <a:ext cx="8980805" cy="21945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138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sz="138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道德经</a:t>
            </a:r>
            <a:r>
              <a:rPr lang="en-US" altLang="zh-CN" sz="138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》</a:t>
            </a:r>
            <a:endParaRPr lang="en-US" altLang="zh-CN" sz="138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01320" y="946150"/>
            <a:ext cx="11318240" cy="4480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27.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公元前多少年，陈胜、吴广领导了一次声势浩大的农民起义？</a:t>
            </a:r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10088" y="2976880"/>
            <a:ext cx="4025265" cy="31508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199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209</a:t>
            </a:r>
            <a:endParaRPr lang="en-US" altLang="zh-CN" sz="199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36220" y="391795"/>
            <a:ext cx="11885930" cy="3108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6600" b="1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28.</a:t>
            </a:r>
            <a:r>
              <a:rPr lang="zh-CN" altLang="en-US" sz="6600" b="1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黄帝和炎帝因为他们的</a:t>
            </a:r>
            <a:endParaRPr lang="zh-CN" altLang="en-US" sz="6600" b="1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304800"/>
            <a:r>
              <a:rPr lang="zh-CN" altLang="en-US" sz="6600" b="1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杰出贡献被尊称为</a:t>
            </a:r>
            <a:r>
              <a:rPr lang="en-US" altLang="zh-CN" sz="66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  <a:endParaRPr lang="en-US" altLang="zh-CN" sz="66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66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19580" y="4323715"/>
            <a:ext cx="8752840" cy="15544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9600" b="1" u="none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人文始（初）祖</a:t>
            </a:r>
            <a:endParaRPr lang="zh-CN" altLang="en-US" sz="9600" b="1" u="none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8615" y="426085"/>
            <a:ext cx="10515600" cy="2993390"/>
          </a:xfrm>
        </p:spPr>
        <p:txBody>
          <a:bodyPr>
            <a:normAutofit fontScale="90000"/>
          </a:bodyPr>
          <a:p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、徐州云龙山兴化寺大佛闻名四方，它始凿于什么时期？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北魏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三国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唐朝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明朝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 descr="u=1499616863,1150829873&amp;fm=23&amp;gp=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515" y="1022350"/>
            <a:ext cx="8107680" cy="557911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48615" y="1262380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10820" y="1444625"/>
            <a:ext cx="11530965" cy="3383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29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、烽火戏诸侯的女主角是</a:t>
            </a:r>
            <a:r>
              <a:rPr lang="zh-CN" altLang="en-US" sz="7200" b="1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褒姒，男主角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是谁？</a:t>
            </a:r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02523" y="3380105"/>
            <a:ext cx="6532245" cy="26212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6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周幽王</a:t>
            </a:r>
            <a:endParaRPr lang="zh-CN" altLang="en-US" sz="166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38175" y="1562735"/>
            <a:ext cx="10725150" cy="3383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30.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司马迁的父亲司马谈是汉朝政府的什么官？</a:t>
            </a:r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57270" y="4138930"/>
            <a:ext cx="4886325" cy="1844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marL="0" indent="304800" algn="l"/>
            <a:r>
              <a:rPr lang="zh-CN" altLang="en-US" sz="115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太史令</a:t>
            </a:r>
            <a:endParaRPr lang="zh-CN" altLang="en-US" sz="115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-145415" y="688340"/>
            <a:ext cx="12251055" cy="502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133350" defTabSz="0">
              <a:tabLst>
                <a:tab pos="1621155" algn="l"/>
                <a:tab pos="4231005" algn="l"/>
              </a:tabLst>
            </a:pPr>
            <a:r>
              <a:rPr lang="en-US" altLang="zh-CN" sz="5400" b="1" dirty="0">
                <a:latin typeface="+mn-ea"/>
                <a:sym typeface="+mn-ea"/>
              </a:rPr>
              <a:t>31</a:t>
            </a:r>
            <a:r>
              <a:rPr lang="zh-CN" altLang="en-US" sz="5400" b="1" dirty="0">
                <a:latin typeface="+mn-ea"/>
                <a:sym typeface="+mn-ea"/>
              </a:rPr>
              <a:t>．从西周实行分封制到秦朝实行郡县制的变化，最主要的原因是</a:t>
            </a:r>
            <a:endParaRPr lang="zh-CN" altLang="en-US" sz="5400" b="1" dirty="0">
              <a:latin typeface="+mn-ea"/>
            </a:endParaRPr>
          </a:p>
          <a:p>
            <a:pPr lvl="0" indent="133350" defTabSz="0">
              <a:tabLst>
                <a:tab pos="1621155" algn="l"/>
                <a:tab pos="4231005" algn="l"/>
              </a:tabLst>
            </a:pPr>
            <a:r>
              <a:rPr lang="en-US" altLang="zh-CN" sz="5400" b="1" dirty="0">
                <a:latin typeface="+mn-ea"/>
                <a:sym typeface="+mn-ea"/>
              </a:rPr>
              <a:t>A</a:t>
            </a:r>
            <a:r>
              <a:rPr lang="zh-CN" altLang="en-US" sz="5400" b="1" dirty="0">
                <a:latin typeface="+mn-ea"/>
                <a:sym typeface="+mn-ea"/>
              </a:rPr>
              <a:t>．疆域拓展的需要	</a:t>
            </a:r>
            <a:endParaRPr lang="zh-CN" altLang="en-US" sz="5400" b="1" dirty="0">
              <a:latin typeface="+mn-ea"/>
              <a:sym typeface="+mn-ea"/>
            </a:endParaRPr>
          </a:p>
          <a:p>
            <a:pPr lvl="0" indent="133350" defTabSz="0">
              <a:tabLst>
                <a:tab pos="1621155" algn="l"/>
                <a:tab pos="4231005" algn="l"/>
              </a:tabLst>
            </a:pPr>
            <a:r>
              <a:rPr lang="en-US" altLang="zh-CN" sz="5400" b="1" dirty="0">
                <a:latin typeface="+mn-ea"/>
                <a:sym typeface="+mn-ea"/>
              </a:rPr>
              <a:t>B</a:t>
            </a:r>
            <a:r>
              <a:rPr lang="zh-CN" altLang="en-US" sz="5400" b="1" dirty="0">
                <a:latin typeface="+mn-ea"/>
                <a:sym typeface="+mn-ea"/>
              </a:rPr>
              <a:t>．经济发展的需要</a:t>
            </a:r>
            <a:endParaRPr lang="zh-CN" altLang="en-US" sz="5400" b="1" dirty="0">
              <a:latin typeface="+mn-ea"/>
            </a:endParaRPr>
          </a:p>
          <a:p>
            <a:pPr lvl="0" indent="133350" defTabSz="0">
              <a:tabLst>
                <a:tab pos="1621155" algn="l"/>
                <a:tab pos="4231005" algn="l"/>
              </a:tabLst>
            </a:pPr>
            <a:r>
              <a:rPr lang="en-US" altLang="zh-CN" sz="5400" b="1" dirty="0">
                <a:latin typeface="+mn-ea"/>
                <a:sym typeface="+mn-ea"/>
              </a:rPr>
              <a:t>C</a:t>
            </a:r>
            <a:r>
              <a:rPr lang="zh-CN" altLang="en-US" sz="5400" b="1" dirty="0">
                <a:latin typeface="+mn-ea"/>
                <a:sym typeface="+mn-ea"/>
              </a:rPr>
              <a:t>．加强中央集权的需要	</a:t>
            </a:r>
            <a:endParaRPr lang="zh-CN" altLang="en-US" sz="5400" b="1" dirty="0">
              <a:latin typeface="+mn-ea"/>
              <a:sym typeface="+mn-ea"/>
            </a:endParaRPr>
          </a:p>
          <a:p>
            <a:pPr lvl="0" indent="133350" defTabSz="0">
              <a:tabLst>
                <a:tab pos="1621155" algn="l"/>
                <a:tab pos="4231005" algn="l"/>
              </a:tabLst>
            </a:pPr>
            <a:r>
              <a:rPr lang="en-US" altLang="zh-CN" sz="5400" b="1" dirty="0">
                <a:latin typeface="+mn-ea"/>
                <a:sym typeface="+mn-ea"/>
              </a:rPr>
              <a:t>D</a:t>
            </a:r>
            <a:r>
              <a:rPr lang="zh-CN" altLang="en-US" sz="5400" b="1" dirty="0">
                <a:latin typeface="+mn-ea"/>
                <a:sym typeface="+mn-ea"/>
              </a:rPr>
              <a:t>．奖励功臣的需要</a:t>
            </a:r>
            <a:endParaRPr lang="zh-CN" altLang="en-US" sz="540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80375" y="2343785"/>
            <a:ext cx="178943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-46355" y="544830"/>
            <a:ext cx="11981815" cy="4480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32.“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霸王别姬”“四面楚歌”的故事和哪位历史人物有关？</a:t>
            </a:r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13760" y="3522345"/>
            <a:ext cx="4415790" cy="26212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6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项羽</a:t>
            </a:r>
            <a:endParaRPr lang="zh-CN" altLang="en-US" sz="166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55600" y="329565"/>
            <a:ext cx="11055350" cy="7772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33.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项羽和刘邦为争夺帝位，进行了几年的楚汉战争？</a:t>
            </a:r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/>
            <a:r>
              <a:rPr lang="en-US" altLang="zh-CN" sz="7200" b="1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7200" b="1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、一年  </a:t>
            </a:r>
            <a:r>
              <a:rPr lang="en-US" altLang="zh-CN" sz="7200" b="1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7200" b="1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、二年 </a:t>
            </a:r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/>
            <a:r>
              <a:rPr lang="en-US" altLang="zh-CN" sz="7200" b="1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 sz="7200" b="1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、三年  </a:t>
            </a:r>
            <a:r>
              <a:rPr lang="en-US" altLang="zh-CN" sz="7200" b="1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  <a:r>
              <a:rPr lang="zh-CN" altLang="en-US" sz="7200" b="1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、四年</a:t>
            </a:r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/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/>
            <a:endParaRPr lang="zh-CN" altLang="en-US" sz="7200" b="1"/>
          </a:p>
          <a:p>
            <a:endParaRPr lang="zh-CN" altLang="en-US" sz="7200" b="1"/>
          </a:p>
        </p:txBody>
      </p:sp>
      <p:sp>
        <p:nvSpPr>
          <p:cNvPr id="2" name="矩形 1"/>
          <p:cNvSpPr/>
          <p:nvPr/>
        </p:nvSpPr>
        <p:spPr>
          <a:xfrm>
            <a:off x="8723948" y="2573655"/>
            <a:ext cx="209613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en-US" altLang="zh-CN" sz="239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-61595" y="1423670"/>
            <a:ext cx="1231519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34.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周武王灭商的战役是？</a:t>
            </a:r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89605" y="4589780"/>
            <a:ext cx="6352540" cy="1844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marL="0" indent="304800" algn="l"/>
            <a:r>
              <a:rPr lang="zh-CN" altLang="en-US" sz="115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牧野之战</a:t>
            </a:r>
            <a:endParaRPr lang="zh-CN" altLang="en-US" sz="115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44195" y="1823720"/>
            <a:ext cx="11246485" cy="3383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35.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王莽所建立的王朝被称之为什么？</a:t>
            </a:r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99280" y="3973195"/>
            <a:ext cx="4720590" cy="26212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marL="0" indent="304800" algn="l"/>
            <a:r>
              <a:rPr lang="zh-CN" altLang="en-US" sz="166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新朝</a:t>
            </a:r>
            <a:endParaRPr lang="zh-CN" altLang="en-US" sz="166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87325" y="267335"/>
            <a:ext cx="11816715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36.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下图是编制于东汉的体操叫：</a:t>
            </a:r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333375" y="2773680"/>
            <a:ext cx="5589905" cy="13106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304800"/>
            <a:r>
              <a:rPr lang="en-US" altLang="zh-CN" sz="80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80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五禽戏”</a:t>
            </a:r>
            <a:endParaRPr lang="zh-CN" altLang="en-US" sz="8000" b="1">
              <a:solidFill>
                <a:srgbClr val="FF0000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6530" y="1532255"/>
            <a:ext cx="5160645" cy="524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36245" y="1099820"/>
            <a:ext cx="11143615" cy="3383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 u="none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37.</a:t>
            </a:r>
            <a:r>
              <a:rPr lang="zh-CN" altLang="en-US" sz="7200" b="1" u="none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老子理想中的国家是什么样子？    </a:t>
            </a:r>
            <a:endParaRPr lang="zh-CN" altLang="en-US" sz="7200" b="1"/>
          </a:p>
        </p:txBody>
      </p:sp>
      <p:sp>
        <p:nvSpPr>
          <p:cNvPr id="2" name="矩形 1"/>
          <p:cNvSpPr/>
          <p:nvPr/>
        </p:nvSpPr>
        <p:spPr>
          <a:xfrm>
            <a:off x="3742690" y="3724910"/>
            <a:ext cx="416052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marL="0" indent="304800" algn="l"/>
            <a:r>
              <a:rPr lang="zh-CN" altLang="en-US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小国寡民</a:t>
            </a:r>
            <a:endParaRPr lang="zh-CN" altLang="en-US" sz="7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69265" y="1402080"/>
            <a:ext cx="10299700" cy="3383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 u="none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38.</a:t>
            </a:r>
            <a:r>
              <a:rPr lang="zh-CN" altLang="en-US" sz="7200" b="1" u="none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张骞第一次出使西域是什么时间？    </a:t>
            </a:r>
            <a:endParaRPr lang="zh-CN" altLang="en-US" sz="7200" b="1" u="none"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15465" y="3948430"/>
            <a:ext cx="8560435" cy="1844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marL="0" indent="304800" algn="l"/>
            <a:r>
              <a:rPr lang="zh-CN" altLang="en-US" sz="115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公元前</a:t>
            </a:r>
            <a:r>
              <a:rPr lang="en-US" altLang="zh-CN" sz="115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138</a:t>
            </a:r>
            <a:r>
              <a:rPr lang="zh-CN" altLang="en-US" sz="115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endParaRPr lang="zh-CN" altLang="en-US" sz="115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6695" y="303530"/>
            <a:ext cx="10515600" cy="2993390"/>
          </a:xfrm>
        </p:spPr>
        <p:txBody>
          <a:bodyPr>
            <a:normAutofit fontScale="90000"/>
          </a:bodyPr>
          <a:p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、苏轼是徐州历史上最著名的市长，徐州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以下哪个景点和他治理徐州黄河水灾有关：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黄茅岗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放鹤亭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黄楼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快哉亭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u=2559954483,3896770235&amp;fm=23&amp;gp=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3820" y="1205865"/>
            <a:ext cx="7875270" cy="56381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35190" y="6386830"/>
            <a:ext cx="1407160" cy="4572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r>
              <a:rPr lang="zh-CN" altLang="en-US" sz="2400" b="1"/>
              <a:t>苏轼雕塑</a:t>
            </a:r>
            <a:endParaRPr lang="zh-CN" altLang="en-US" sz="2400" b="1"/>
          </a:p>
        </p:txBody>
      </p:sp>
      <p:sp>
        <p:nvSpPr>
          <p:cNvPr id="5" name="椭圆 4"/>
          <p:cNvSpPr/>
          <p:nvPr/>
        </p:nvSpPr>
        <p:spPr>
          <a:xfrm>
            <a:off x="106045" y="2333625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009650" y="1131570"/>
            <a:ext cx="9662160" cy="3383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 u="none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39.</a:t>
            </a:r>
            <a:r>
              <a:rPr lang="zh-CN" altLang="en-US" sz="7200" b="1" u="none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大泽乡起义过程中建立了什么政权？    </a:t>
            </a:r>
            <a:endParaRPr lang="zh-CN" altLang="en-US" sz="7200" b="1"/>
          </a:p>
        </p:txBody>
      </p:sp>
      <p:sp>
        <p:nvSpPr>
          <p:cNvPr id="3" name="矩形 2"/>
          <p:cNvSpPr/>
          <p:nvPr/>
        </p:nvSpPr>
        <p:spPr>
          <a:xfrm>
            <a:off x="1720850" y="3677920"/>
            <a:ext cx="7221220" cy="21945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3800" b="1">
                <a:solidFill>
                  <a:srgbClr val="FF0000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张楚政权</a:t>
            </a:r>
            <a:endParaRPr lang="zh-CN" altLang="en-US" sz="13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94335" y="106680"/>
            <a:ext cx="10554335" cy="3383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 u="none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40.</a:t>
            </a:r>
            <a:r>
              <a:rPr lang="zh-CN" altLang="en-US" sz="7200" b="1" u="none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下图文物出土于哪个遗址？</a:t>
            </a:r>
            <a:r>
              <a:rPr lang="zh-CN" altLang="en-US" sz="7200" b="1" u="none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    </a:t>
            </a:r>
            <a:endParaRPr lang="zh-CN" altLang="en-US" sz="7200" b="1"/>
          </a:p>
        </p:txBody>
      </p:sp>
      <p:sp>
        <p:nvSpPr>
          <p:cNvPr id="2" name="矩形 1"/>
          <p:cNvSpPr/>
          <p:nvPr/>
        </p:nvSpPr>
        <p:spPr>
          <a:xfrm>
            <a:off x="3699510" y="1151890"/>
            <a:ext cx="5364480" cy="16579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marL="0" indent="304800" algn="l"/>
            <a:r>
              <a:rPr lang="zh-CN" altLang="en-US" sz="9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半坡遗址</a:t>
            </a:r>
            <a:endParaRPr lang="zh-CN" altLang="en-US" sz="9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4550" y="2691765"/>
            <a:ext cx="5276215" cy="3957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5" y="2691765"/>
            <a:ext cx="5217795" cy="3773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-24765" y="824230"/>
            <a:ext cx="12272645" cy="3383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>
                <a:highlight>
                  <a:srgbClr val="FFFFFF"/>
                </a:highlight>
                <a:latin typeface="+mn-ea"/>
                <a:cs typeface="宋体" panose="02010600030101010101" pitchFamily="2" charset="-122"/>
                <a:sym typeface="+mn-ea"/>
              </a:rPr>
              <a:t>41.</a:t>
            </a:r>
            <a:r>
              <a:rPr lang="zh-CN" altLang="en-US" sz="7200" b="1" u="none">
                <a:highlight>
                  <a:srgbClr val="FFFFFF"/>
                </a:highlight>
                <a:latin typeface="+mn-ea"/>
                <a:cs typeface="宋体" panose="02010600030101010101" pitchFamily="2" charset="-122"/>
              </a:rPr>
              <a:t>春秋时期，首创私学，有教无类的思想家是谁？</a:t>
            </a:r>
            <a:endParaRPr lang="zh-CN" altLang="en-US" sz="7200" b="1" u="none">
              <a:latin typeface="+mn-ea"/>
              <a:cs typeface="微软雅黑" panose="020B0503020204020204" charset="-122"/>
            </a:endParaRPr>
          </a:p>
          <a:p>
            <a:endParaRPr lang="zh-CN" altLang="en-US" sz="7200" b="1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80435" y="4187825"/>
            <a:ext cx="3702050" cy="21945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3800" b="1">
                <a:solidFill>
                  <a:srgbClr val="FF0000"/>
                </a:solidFill>
                <a:latin typeface="+mn-ea"/>
                <a:cs typeface="微软雅黑" panose="020B0503020204020204" charset="-122"/>
                <a:sym typeface="+mn-ea"/>
              </a:rPr>
              <a:t>孔子</a:t>
            </a:r>
            <a:endParaRPr lang="zh-CN" altLang="en-US" sz="13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-351155" y="1344295"/>
            <a:ext cx="12894310" cy="2103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6000" b="1" u="none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42.</a:t>
            </a:r>
            <a:r>
              <a:rPr lang="zh-CN" altLang="en-US" sz="6000" b="1" u="none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《史记》开创的史书新体例是？</a:t>
            </a:r>
            <a:endParaRPr lang="zh-CN" altLang="en-US" sz="6000" b="1" u="none"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304800"/>
            <a:r>
              <a:rPr lang="zh-CN" altLang="en-US" sz="7200" b="1" u="none"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lang="zh-CN" altLang="en-US" sz="7200" b="1"/>
          </a:p>
        </p:txBody>
      </p:sp>
      <p:sp>
        <p:nvSpPr>
          <p:cNvPr id="2" name="矩形 1"/>
          <p:cNvSpPr/>
          <p:nvPr/>
        </p:nvSpPr>
        <p:spPr>
          <a:xfrm>
            <a:off x="3269615" y="3874770"/>
            <a:ext cx="4160520" cy="15544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marL="0" indent="304800" algn="l"/>
            <a:r>
              <a:rPr lang="zh-CN" altLang="en-US" sz="9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纪传体</a:t>
            </a:r>
            <a:endParaRPr lang="zh-CN" altLang="en-US" sz="9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-5715" y="182880"/>
            <a:ext cx="12061825" cy="5760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7200" b="1">
              <a:latin typeface="+mn-ea"/>
            </a:endParaRPr>
          </a:p>
          <a:p>
            <a:r>
              <a:rPr lang="en-US" altLang="zh-CN" sz="6600" b="1">
                <a:latin typeface="+mn-ea"/>
              </a:rPr>
              <a:t>43</a:t>
            </a:r>
            <a:r>
              <a:rPr lang="en-US" altLang="zh-CN" sz="6600" b="1">
                <a:highlight>
                  <a:srgbClr val="FFFFFF"/>
                </a:highlight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6600" b="1">
                <a:latin typeface="+mn-ea"/>
              </a:rPr>
              <a:t>秦统一六国，最后灭掉的是</a:t>
            </a:r>
            <a:endParaRPr lang="zh-CN" altLang="en-US" sz="6600" b="1">
              <a:latin typeface="+mn-ea"/>
            </a:endParaRPr>
          </a:p>
          <a:p>
            <a:r>
              <a:rPr lang="zh-CN" altLang="en-US" sz="7200" b="1">
                <a:latin typeface="+mn-ea"/>
              </a:rPr>
              <a:t>  A、</a:t>
            </a:r>
            <a:r>
              <a:rPr lang="zh-CN" altLang="en-US" sz="7200" b="1">
                <a:latin typeface="+mn-ea"/>
                <a:sym typeface="+mn-ea"/>
              </a:rPr>
              <a:t>齐国</a:t>
            </a:r>
            <a:endParaRPr lang="zh-CN" altLang="en-US" sz="7200" b="1">
              <a:latin typeface="+mn-ea"/>
            </a:endParaRPr>
          </a:p>
          <a:p>
            <a:r>
              <a:rPr lang="zh-CN" altLang="en-US" sz="7200" b="1">
                <a:latin typeface="+mn-ea"/>
              </a:rPr>
              <a:t>  B、楚国</a:t>
            </a:r>
            <a:endParaRPr lang="zh-CN" altLang="en-US" sz="7200" b="1">
              <a:latin typeface="+mn-ea"/>
            </a:endParaRPr>
          </a:p>
          <a:p>
            <a:r>
              <a:rPr lang="zh-CN" altLang="en-US" sz="7200" b="1">
                <a:latin typeface="+mn-ea"/>
              </a:rPr>
              <a:t>  C、赵国</a:t>
            </a:r>
            <a:endParaRPr lang="zh-CN" altLang="en-US" sz="7200" b="1">
              <a:latin typeface="+mn-ea"/>
            </a:endParaRPr>
          </a:p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760845" y="2464435"/>
            <a:ext cx="202184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17195" y="102870"/>
            <a:ext cx="11357610" cy="1188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b="1">
                <a:latin typeface="+mn-ea"/>
              </a:rPr>
              <a:t>44.</a:t>
            </a:r>
            <a:r>
              <a:rPr lang="zh-CN" altLang="en-US" sz="7200" b="1">
                <a:latin typeface="+mn-ea"/>
              </a:rPr>
              <a:t>右图书法出自</a:t>
            </a:r>
            <a:r>
              <a:rPr lang="zh-CN" altLang="en-US" sz="7200" b="1">
                <a:highlight>
                  <a:srgbClr val="FFFFFF"/>
                </a:highlight>
                <a:latin typeface="+mn-ea"/>
                <a:cs typeface="宋体" panose="02010600030101010101" pitchFamily="2" charset="-122"/>
                <a:sym typeface="+mn-ea"/>
              </a:rPr>
              <a:t>：</a:t>
            </a:r>
            <a:endParaRPr lang="zh-CN" altLang="en-US" sz="7200" b="1">
              <a:highlight>
                <a:srgbClr val="FFFFFF"/>
              </a:highlight>
              <a:latin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7850" y="1595755"/>
            <a:ext cx="4736465" cy="3667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7200" b="1"/>
              <a:t>A 、曹操</a:t>
            </a:r>
            <a:endParaRPr lang="zh-CN" altLang="en-US" sz="7200" b="1"/>
          </a:p>
          <a:p>
            <a:r>
              <a:rPr lang="zh-CN" altLang="en-US" sz="7200" b="1"/>
              <a:t>B、刘备</a:t>
            </a:r>
            <a:endParaRPr lang="zh-CN" altLang="en-US" sz="7200" b="1"/>
          </a:p>
          <a:p>
            <a:r>
              <a:rPr lang="zh-CN" altLang="en-US" sz="7200" b="1"/>
              <a:t>C、曹丕</a:t>
            </a:r>
            <a:endParaRPr lang="zh-CN" altLang="en-US" sz="7200" b="1"/>
          </a:p>
          <a:p>
            <a:r>
              <a:rPr lang="zh-CN" altLang="en-US"/>
              <a:t>  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055735" y="102870"/>
            <a:ext cx="2391410" cy="4503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CN" sz="287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915" y="4014470"/>
            <a:ext cx="543814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22325" y="1292225"/>
            <a:ext cx="9365615" cy="2286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b="1">
                <a:latin typeface="+mn-ea"/>
              </a:rPr>
              <a:t>45</a:t>
            </a:r>
            <a:r>
              <a:rPr lang="en-US" altLang="zh-CN" sz="7200" b="1">
                <a:highlight>
                  <a:srgbClr val="FFFFFF"/>
                </a:highlight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7200" b="1">
                <a:latin typeface="+mn-ea"/>
              </a:rPr>
              <a:t>流传下来的“卧薪尝胆”说的是谁的故事</a:t>
            </a:r>
            <a:endParaRPr lang="zh-CN" altLang="en-US" sz="7200" b="1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5050" y="3769360"/>
            <a:ext cx="6047740" cy="1844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15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越王勾践</a:t>
            </a:r>
            <a:endParaRPr lang="zh-CN" altLang="en-US" sz="115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4155" y="467360"/>
            <a:ext cx="12186285" cy="5577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/>
            <a:r>
              <a:rPr lang="en-US" altLang="zh-CN" sz="7200" b="1" dirty="0">
                <a:latin typeface="+mn-ea"/>
                <a:sym typeface="+mn-ea"/>
              </a:rPr>
              <a:t>46</a:t>
            </a:r>
            <a:r>
              <a:rPr lang="zh-CN" altLang="en-US" sz="7200" b="1" dirty="0">
                <a:latin typeface="+mn-ea"/>
                <a:sym typeface="+mn-ea"/>
              </a:rPr>
              <a:t>.西周众多的诸侯，是通过下面的什么制度产生的　　　</a:t>
            </a:r>
            <a:endParaRPr lang="zh-CN" altLang="en-US" sz="7200" b="1" dirty="0"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x-none" sz="7200" b="1" dirty="0">
                <a:latin typeface="+mn-ea"/>
                <a:sym typeface="+mn-ea"/>
              </a:rPr>
              <a:t>A.</a:t>
            </a:r>
            <a:r>
              <a:rPr lang="zh-CN" altLang="en-US" sz="7200" b="1" dirty="0">
                <a:latin typeface="+mn-ea"/>
                <a:sym typeface="+mn-ea"/>
              </a:rPr>
              <a:t>奴隶制　　　</a:t>
            </a:r>
            <a:r>
              <a:rPr lang="en-US" altLang="x-none" sz="7200" b="1" dirty="0">
                <a:latin typeface="+mn-ea"/>
                <a:sym typeface="+mn-ea"/>
              </a:rPr>
              <a:t>B.</a:t>
            </a:r>
            <a:r>
              <a:rPr lang="zh-CN" altLang="en-US" sz="7200" b="1" dirty="0">
                <a:latin typeface="+mn-ea"/>
                <a:sym typeface="+mn-ea"/>
              </a:rPr>
              <a:t>世袭制　　　  </a:t>
            </a:r>
            <a:r>
              <a:rPr lang="en-US" altLang="x-none" sz="7200" b="1" dirty="0">
                <a:latin typeface="+mn-ea"/>
                <a:sym typeface="+mn-ea"/>
              </a:rPr>
              <a:t>C.</a:t>
            </a:r>
            <a:r>
              <a:rPr lang="zh-CN" altLang="en-US" sz="7200" b="1" dirty="0">
                <a:latin typeface="+mn-ea"/>
                <a:sym typeface="+mn-ea"/>
              </a:rPr>
              <a:t>分封制　　　</a:t>
            </a:r>
            <a:r>
              <a:rPr lang="en-US" altLang="x-none" sz="7200" b="1" dirty="0">
                <a:latin typeface="+mn-ea"/>
                <a:sym typeface="+mn-ea"/>
              </a:rPr>
              <a:t>D.</a:t>
            </a:r>
            <a:r>
              <a:rPr lang="zh-CN" altLang="en-US" sz="7200" b="1" dirty="0">
                <a:latin typeface="+mn-ea"/>
                <a:sym typeface="+mn-ea"/>
              </a:rPr>
              <a:t>禅让制</a:t>
            </a:r>
            <a:endParaRPr lang="zh-CN" altLang="en-US" sz="720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14253" y="2894330"/>
            <a:ext cx="1520825" cy="31508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19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19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0965" y="755650"/>
            <a:ext cx="11649710" cy="502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>
              <a:lnSpc>
                <a:spcPct val="150000"/>
              </a:lnSpc>
            </a:pPr>
            <a:r>
              <a:rPr lang="en-US" altLang="x-none" sz="7200" b="1" dirty="0">
                <a:latin typeface="+mn-ea"/>
                <a:sym typeface="+mn-ea"/>
              </a:rPr>
              <a:t>47.</a:t>
            </a:r>
            <a:r>
              <a:rPr lang="zh-CN" altLang="en-US" sz="7200" b="1" dirty="0">
                <a:latin typeface="+mn-ea"/>
                <a:sym typeface="+mn-ea"/>
              </a:rPr>
              <a:t>酒池肉林，炮烙之刑出自</a:t>
            </a:r>
            <a:endParaRPr lang="zh-CN" altLang="en-US" sz="7200" b="1" dirty="0"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x-none" sz="7200" b="1" dirty="0">
                <a:latin typeface="+mn-ea"/>
                <a:sym typeface="+mn-ea"/>
              </a:rPr>
              <a:t>A.</a:t>
            </a:r>
            <a:r>
              <a:rPr lang="zh-CN" altLang="en-US" sz="7200" b="1" dirty="0">
                <a:latin typeface="+mn-ea"/>
                <a:sym typeface="+mn-ea"/>
              </a:rPr>
              <a:t>夏桀　　　　</a:t>
            </a:r>
            <a:r>
              <a:rPr lang="en-US" altLang="x-none" sz="7200" b="1" dirty="0">
                <a:latin typeface="+mn-ea"/>
                <a:sym typeface="+mn-ea"/>
              </a:rPr>
              <a:t>B.</a:t>
            </a:r>
            <a:r>
              <a:rPr lang="zh-CN" altLang="en-US" sz="7200" b="1" dirty="0">
                <a:latin typeface="+mn-ea"/>
                <a:sym typeface="+mn-ea"/>
              </a:rPr>
              <a:t>隋炀帝　　　　 </a:t>
            </a:r>
            <a:r>
              <a:rPr lang="en-US" altLang="x-none" sz="7200" b="1" dirty="0">
                <a:latin typeface="+mn-ea"/>
                <a:sym typeface="+mn-ea"/>
              </a:rPr>
              <a:t>C.</a:t>
            </a:r>
            <a:r>
              <a:rPr lang="zh-CN" altLang="en-US" sz="7200" b="1" dirty="0">
                <a:latin typeface="+mn-ea"/>
                <a:sym typeface="+mn-ea"/>
              </a:rPr>
              <a:t>周厉王　　　</a:t>
            </a:r>
            <a:r>
              <a:rPr lang="en-US" altLang="x-none" sz="7200" b="1" dirty="0">
                <a:latin typeface="+mn-ea"/>
                <a:sym typeface="+mn-ea"/>
              </a:rPr>
              <a:t>D.</a:t>
            </a:r>
            <a:r>
              <a:rPr lang="zh-CN" altLang="en-US" sz="7200" b="1" dirty="0">
                <a:latin typeface="+mn-ea"/>
                <a:sym typeface="+mn-ea"/>
              </a:rPr>
              <a:t>商纣王</a:t>
            </a:r>
            <a:endParaRPr lang="en-US" altLang="zh-CN" sz="7200" b="1" dirty="0">
              <a:latin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65308" y="2600960"/>
            <a:ext cx="209613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795" y="247650"/>
            <a:ext cx="12115165" cy="411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6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48</a:t>
            </a:r>
            <a:r>
              <a:rPr lang="zh-CN" altLang="en-US" sz="6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．历史老师说：</a:t>
            </a:r>
            <a:r>
              <a:rPr lang="zh-CN" altLang="en-US" sz="6000" b="1" dirty="0" smtClean="0">
                <a:ln>
                  <a:noFill/>
                </a:ln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“</a:t>
            </a:r>
            <a:r>
              <a:rPr lang="zh-CN" altLang="en-US" sz="6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我的姓同中国第一个王朝的名称一样</a:t>
            </a:r>
            <a:r>
              <a:rPr lang="zh-CN" altLang="en-US" sz="6000" b="1" dirty="0" smtClean="0">
                <a:ln>
                  <a:noFill/>
                </a:ln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”</a:t>
            </a:r>
            <a:r>
              <a:rPr lang="zh-CN" altLang="en-US" sz="60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。历史老师姓 ： 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     </a:t>
            </a:r>
            <a:endParaRPr kumimoji="0" lang="zh-CN" altLang="en-US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A.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夏  </a:t>
            </a: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B.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商  </a:t>
            </a: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C.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秦  </a:t>
            </a: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D.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唐</a:t>
            </a:r>
            <a:endParaRPr lang="zh-CN" altLang="en-US" sz="7200"/>
          </a:p>
        </p:txBody>
      </p:sp>
      <p:sp>
        <p:nvSpPr>
          <p:cNvPr id="3" name="矩形 2"/>
          <p:cNvSpPr/>
          <p:nvPr/>
        </p:nvSpPr>
        <p:spPr>
          <a:xfrm>
            <a:off x="4611053" y="3357245"/>
            <a:ext cx="1712595" cy="37338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A</a:t>
            </a:r>
            <a:endParaRPr lang="en-US" altLang="zh-CN" sz="239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285" y="243840"/>
            <a:ext cx="11593195" cy="3771265"/>
          </a:xfrm>
        </p:spPr>
        <p:txBody>
          <a:bodyPr>
            <a:normAutofit fontScale="90000"/>
          </a:bodyPr>
          <a:p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天空野烧联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垓下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，落日苍烟接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沛中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，唯有磨旗石头异，年年常见白云封。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这首描写九里山的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诗句中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垓下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”“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沛中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产生的杰出</a:t>
            </a:r>
            <a:r>
              <a:rPr lang="zh-CN" altLang="zh-CN" b="1">
                <a:latin typeface="黑体" panose="02010609060101010101" charset="-122"/>
                <a:ea typeface="黑体" panose="02010609060101010101" charset="-122"/>
              </a:rPr>
              <a:t>人物分别是：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项羽和韩信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项羽和刘邦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萧何和张良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范增和项羽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1285" y="2394585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6405" y="1809750"/>
            <a:ext cx="7306310" cy="45891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52945" y="6398895"/>
            <a:ext cx="171323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九里山夕阳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990" y="100330"/>
            <a:ext cx="11523345" cy="7772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49.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公元前</a:t>
            </a: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1046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年用世纪和年代表示应该说成</a:t>
            </a:r>
            <a:endParaRPr lang="zh-CN" altLang="en-US" sz="7200" b="1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2" charset="0"/>
              <a:sym typeface="+mn-ea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A.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公元前</a:t>
            </a: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9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世纪</a:t>
            </a: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40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年代     </a:t>
            </a: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B. 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公元前</a:t>
            </a: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11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世纪</a:t>
            </a: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40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年代</a:t>
            </a:r>
            <a:endParaRPr kumimoji="0" lang="zh-CN" altLang="en-US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C.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公元前</a:t>
            </a: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10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世纪</a:t>
            </a: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50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年代  </a:t>
            </a:r>
            <a:endParaRPr lang="zh-CN" altLang="en-US" sz="7200" b="1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2" charset="0"/>
              <a:sym typeface="+mn-ea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D. 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公元前</a:t>
            </a: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10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世纪</a:t>
            </a:r>
            <a:r>
              <a:rPr lang="en-US" altLang="zh-CN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40</a:t>
            </a:r>
            <a:r>
              <a:rPr lang="zh-CN" altLang="en-US" sz="7200" b="1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  <a:sym typeface="+mn-ea"/>
              </a:rPr>
              <a:t>年代</a:t>
            </a:r>
            <a:endParaRPr kumimoji="0" lang="en-US" altLang="zh-CN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7200"/>
          </a:p>
        </p:txBody>
      </p:sp>
      <p:sp>
        <p:nvSpPr>
          <p:cNvPr id="4" name="矩形 3"/>
          <p:cNvSpPr/>
          <p:nvPr/>
        </p:nvSpPr>
        <p:spPr>
          <a:xfrm>
            <a:off x="9559925" y="749935"/>
            <a:ext cx="2226310" cy="4503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287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3840" y="306070"/>
            <a:ext cx="11163935" cy="3749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50</a:t>
            </a: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.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这件事被称为商代历史的一个巨大的转折点，它使商朝出现了“百姓由宁，殷道复兴”的政治局面这件事是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  <a:sym typeface="+mn-ea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    A.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盘庚迁殷</a:t>
            </a:r>
            <a:r>
              <a:rPr lang="zh-CN" altLang="en-US" sz="4800" b="1" dirty="0">
                <a:latin typeface="+mn-ea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800" b="1" dirty="0" smtClean="0">
                <a:latin typeface="+mn-ea"/>
                <a:cs typeface="宋体" panose="02010600030101010101" pitchFamily="2" charset="-122"/>
                <a:sym typeface="+mn-ea"/>
              </a:rPr>
              <a:t>        </a:t>
            </a: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B.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牧野之战     </a:t>
            </a:r>
            <a:endParaRPr kumimoji="0" lang="zh-CN" alt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  <a:sym typeface="+mn-ea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   C.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实行分封制</a:t>
            </a:r>
            <a:r>
              <a:rPr lang="zh-CN" altLang="en-US" sz="4800" b="1" dirty="0">
                <a:latin typeface="+mn-ea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800" b="1" dirty="0" smtClean="0">
                <a:latin typeface="+mn-ea"/>
                <a:cs typeface="宋体" panose="02010600030101010101" pitchFamily="2" charset="-122"/>
                <a:sym typeface="+mn-ea"/>
              </a:rPr>
              <a:t>       </a:t>
            </a: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D.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尊王攘夷</a:t>
            </a:r>
            <a:endParaRPr lang="zh-CN" altLang="en-US" sz="4800" b="1" dirty="0" smtClean="0">
              <a:ln>
                <a:noFill/>
              </a:ln>
              <a:effectLst/>
              <a:latin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85080" y="2853055"/>
            <a:ext cx="202184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160" y="351790"/>
            <a:ext cx="11703050" cy="5212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51.《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封神榜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》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再现了我国奴隶社会时期商纣灭亡和武王兴起的那段历史，为西周的建立奠定基础的关键战役是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  <a:sym typeface="+mn-ea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 A.</a:t>
            </a:r>
            <a:r>
              <a:rPr lang="zh-CN" altLang="en-US" sz="60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阪泉之战</a:t>
            </a:r>
            <a:r>
              <a:rPr lang="zh-CN" altLang="en-US" sz="6000" b="1" dirty="0" smtClean="0">
                <a:latin typeface="+mn-ea"/>
                <a:cs typeface="宋体" panose="02010600030101010101" pitchFamily="2" charset="-122"/>
                <a:sym typeface="+mn-ea"/>
              </a:rPr>
              <a:t>    </a:t>
            </a:r>
            <a:r>
              <a:rPr lang="en-US" altLang="zh-CN" sz="60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B.</a:t>
            </a:r>
            <a:r>
              <a:rPr lang="zh-CN" altLang="en-US" sz="60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打败夏桀         </a:t>
            </a:r>
            <a:endParaRPr kumimoji="0" lang="zh-CN" alt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  <a:sym typeface="+mn-ea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C.</a:t>
            </a:r>
            <a:r>
              <a:rPr lang="zh-CN" altLang="en-US" sz="60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涿鹿之战	     </a:t>
            </a:r>
            <a:r>
              <a:rPr lang="en-US" altLang="zh-CN" sz="60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D.</a:t>
            </a:r>
            <a:r>
              <a:rPr lang="zh-CN" altLang="en-US" sz="60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牧野之战</a:t>
            </a:r>
            <a:endParaRPr lang="zh-CN" altLang="en-US" sz="6000" b="1" dirty="0" smtClean="0">
              <a:ln>
                <a:noFill/>
              </a:ln>
              <a:effectLst/>
              <a:latin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96460" y="2637790"/>
            <a:ext cx="2007870" cy="3124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199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宋体" panose="02010600030101010101" pitchFamily="2" charset="-122"/>
                <a:sym typeface="+mn-ea"/>
              </a:rPr>
              <a:t>D</a:t>
            </a:r>
            <a:endParaRPr lang="en-US" altLang="zh-CN" sz="199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-26035" y="1270"/>
            <a:ext cx="12080875" cy="5212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666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52.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黄飞虎是周武王手下一名战将，在牧野之战中，战功赫赫，后来他被分封为诸侯，他必须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  <a:sym typeface="+mn-ea"/>
            </a:endParaRPr>
          </a:p>
          <a:p>
            <a:pPr lvl="0" indent="66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①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服从周天子的命令      ②定期朝见天子</a:t>
            </a:r>
            <a:endParaRPr kumimoji="0" lang="zh-CN" alt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  <a:sym typeface="+mn-ea"/>
            </a:endParaRPr>
          </a:p>
          <a:p>
            <a:pPr lvl="0" indent="66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③向天子贡献财宝和特产   ④带兵随从天子出征作战</a:t>
            </a:r>
            <a:endParaRPr kumimoji="0" lang="zh-CN" alt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  <a:sym typeface="+mn-ea"/>
            </a:endParaRPr>
          </a:p>
          <a:p>
            <a:pPr lvl="0" indent="66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A.①②③④	B.①②③   C.②③④ D.①②④</a:t>
            </a:r>
            <a:endParaRPr lang="en-US" altLang="zh-CN" sz="4800" b="1" dirty="0" smtClean="0">
              <a:ln>
                <a:noFill/>
              </a:ln>
              <a:effectLst/>
              <a:latin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06415" y="1990090"/>
            <a:ext cx="202184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3885" y="245745"/>
            <a:ext cx="11433175" cy="5943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53.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据记载，春秋时期鲁国向周天子朝贡</a:t>
            </a: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7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次，其中鲁国国君亲自去的只有</a:t>
            </a: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次。同时期鲁国朝齐却有</a:t>
            </a: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11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次，朝晋</a:t>
            </a: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20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次，这说明</a:t>
            </a:r>
            <a:endParaRPr kumimoji="0" lang="en-US" altLang="zh-CN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  <a:sym typeface="+mn-ea"/>
            </a:endParaRPr>
          </a:p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A.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鲁国定期向天子纳贡 </a:t>
            </a:r>
            <a:r>
              <a:rPr lang="zh-CN" altLang="en-US" sz="4800" b="1" dirty="0">
                <a:latin typeface="+mn-ea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800" b="1" dirty="0" smtClean="0">
                <a:latin typeface="+mn-ea"/>
                <a:cs typeface="宋体" panose="02010600030101010101" pitchFamily="2" charset="-122"/>
                <a:sym typeface="+mn-ea"/>
              </a:rPr>
              <a:t>  </a:t>
            </a:r>
            <a:endParaRPr lang="zh-CN" altLang="en-US" sz="4800" b="1" dirty="0" smtClean="0">
              <a:latin typeface="+mn-ea"/>
              <a:cs typeface="宋体" panose="02010600030101010101" pitchFamily="2" charset="-122"/>
              <a:sym typeface="+mn-ea"/>
            </a:endParaRPr>
          </a:p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B.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鲁国主动与齐、晋结好</a:t>
            </a:r>
            <a:endParaRPr kumimoji="0" lang="zh-CN" alt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  <a:sym typeface="+mn-ea"/>
            </a:endParaRPr>
          </a:p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C.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天子依附于诸侯	</a:t>
            </a:r>
            <a:r>
              <a:rPr lang="zh-CN" altLang="en-US" sz="4800" b="1" dirty="0">
                <a:latin typeface="+mn-ea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800" b="1" dirty="0" smtClean="0">
                <a:latin typeface="+mn-ea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4800" b="1" dirty="0" smtClean="0">
              <a:latin typeface="+mn-ea"/>
              <a:cs typeface="宋体" panose="02010600030101010101" pitchFamily="2" charset="-122"/>
              <a:sym typeface="+mn-ea"/>
            </a:endParaRPr>
          </a:p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D.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周天子失去了往日的权势</a:t>
            </a:r>
            <a:endParaRPr lang="zh-CN" altLang="en-US" sz="4800" b="1" dirty="0" smtClean="0">
              <a:ln>
                <a:noFill/>
              </a:ln>
              <a:effectLst/>
              <a:latin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2513" y="2708910"/>
            <a:ext cx="209613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7325" y="387350"/>
            <a:ext cx="11920220" cy="502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54.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公元前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221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年，蒙恬被秦王封为将军，后因破齐有功被拜为内史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京城最高行政长官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)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，这主要得益于商鞅变法规定的                                                      </a:t>
            </a:r>
            <a:endParaRPr kumimoji="0" lang="zh-CN" alt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  <a:sym typeface="+mn-ea"/>
            </a:endParaRPr>
          </a:p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A.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奖励农耕   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B.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推行县制</a:t>
            </a:r>
            <a:r>
              <a:rPr lang="zh-CN" altLang="en-US" sz="5400" b="1" dirty="0">
                <a:latin typeface="+mn-ea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5400" b="1" dirty="0" smtClean="0">
                <a:latin typeface="+mn-ea"/>
                <a:cs typeface="宋体" panose="02010600030101010101" pitchFamily="2" charset="-122"/>
                <a:sym typeface="+mn-ea"/>
              </a:rPr>
              <a:t>  </a:t>
            </a:r>
            <a:endParaRPr lang="zh-CN" altLang="en-US" sz="5400" b="1" dirty="0" smtClean="0">
              <a:latin typeface="+mn-ea"/>
              <a:cs typeface="宋体" panose="02010600030101010101" pitchFamily="2" charset="-122"/>
              <a:sym typeface="+mn-ea"/>
            </a:endParaRPr>
          </a:p>
          <a:p>
            <a:pPr marL="0" marR="0" lvl="0" indent="66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C.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奖励军功   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D.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承认土地私有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Courier New" panose="02070309020205020404" charset="0"/>
                <a:sym typeface="+mn-ea"/>
              </a:rPr>
              <a:t>  </a:t>
            </a:r>
            <a:endParaRPr lang="zh-CN" altLang="en-US" sz="5400" b="1" dirty="0" smtClean="0">
              <a:ln>
                <a:noFill/>
              </a:ln>
              <a:effectLst/>
              <a:latin typeface="+mn-ea"/>
              <a:cs typeface="Courier New" panose="02070309020205020404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41815" y="2439670"/>
            <a:ext cx="178943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1930" y="154305"/>
            <a:ext cx="12026265" cy="1737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66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55.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下图是修建于战国的水利工程： </a:t>
            </a:r>
            <a:endParaRPr lang="zh-CN" altLang="en-US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lvl="0" indent="666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A.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郑国渠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B.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灵渠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C.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都江堰 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D.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白渠</a:t>
            </a:r>
            <a:endParaRPr lang="zh-CN" altLang="en-US" sz="540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61805" y="2057400"/>
            <a:ext cx="2112010" cy="4503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287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230" y="1905000"/>
            <a:ext cx="8283575" cy="4655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1450" y="584835"/>
            <a:ext cx="11704320" cy="3444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133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56.“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构成中国的内聚性的又一重要因素是，存在着一种可追溯到数千年前、最古老的商朝的书面语”，句中“商朝的书面语”具体指</a:t>
            </a:r>
            <a:endParaRPr kumimoji="0" lang="zh-CN" alt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．甲骨文  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 </a:t>
            </a: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B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．大篆 </a:t>
            </a:r>
            <a:endParaRPr lang="zh-CN" altLang="en-US" sz="4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C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．小篆     </a:t>
            </a: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D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．隶书</a:t>
            </a:r>
            <a:endParaRPr lang="zh-CN" altLang="en-US" sz="440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26455" y="2907030"/>
            <a:ext cx="2391410" cy="4503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CN" sz="287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355" y="216535"/>
            <a:ext cx="11901805" cy="4480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57.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“百家争鸣”学术局面反映的社会现实是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 </a:t>
            </a: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A 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孔子“有教无类”，广受门徒。 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800" b="1" dirty="0" smtClean="0">
                <a:latin typeface="+mn-ea"/>
                <a:cs typeface="Times New Roman" panose="02020603050405020304" pitchFamily="2" charset="0"/>
                <a:sym typeface="+mn-ea"/>
              </a:rPr>
              <a:t>  </a:t>
            </a: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B 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夏桀暴政，人民怨声四起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 </a:t>
            </a: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C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．西周灭掉商朝，实行分封制          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800" b="1" dirty="0">
                <a:latin typeface="+mn-ea"/>
                <a:cs typeface="Times New Roman" panose="02020603050405020304" pitchFamily="2" charset="0"/>
                <a:sym typeface="+mn-ea"/>
              </a:rPr>
              <a:t>  </a:t>
            </a: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D </a:t>
            </a:r>
            <a:r>
              <a:rPr lang="zh-CN" altLang="en-US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．战国时期社会急剧变化</a:t>
            </a:r>
            <a:endParaRPr lang="zh-CN" altLang="en-US" sz="4800" b="1" dirty="0" smtClean="0">
              <a:ln>
                <a:noFill/>
              </a:ln>
              <a:effectLst/>
              <a:latin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07305" y="2223770"/>
            <a:ext cx="2480310" cy="4503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287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1915" y="789305"/>
            <a:ext cx="12025630" cy="2773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58.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“博学而笃志，切问而近思，仁在其中矣”出自典籍：</a:t>
            </a:r>
            <a:endParaRPr kumimoji="0" lang="zh-CN" alt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A.《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韩非子</a:t>
            </a: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》     B.《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孙子兵法</a:t>
            </a: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》</a:t>
            </a:r>
            <a:endParaRPr lang="en-US" altLang="zh-CN" sz="4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 C.《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道德经</a:t>
            </a: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》    </a:t>
            </a: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D.《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论语</a:t>
            </a: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》</a:t>
            </a:r>
            <a:endParaRPr lang="en-US" altLang="zh-CN" sz="4400" b="1" dirty="0" smtClean="0">
              <a:ln>
                <a:noFill/>
              </a:ln>
              <a:effectLst/>
              <a:latin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55845" y="2834640"/>
            <a:ext cx="2480310" cy="4503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287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9235" y="259080"/>
            <a:ext cx="11593195" cy="3771265"/>
          </a:xfrm>
        </p:spPr>
        <p:txBody>
          <a:bodyPr>
            <a:normAutofit fontScale="90000"/>
          </a:bodyPr>
          <a:p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城下黄河去不回，四山依旧画屏开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黄河在徐州流淌了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600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年，黄河何时开始流经徐州？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A.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唐朝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B.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宋朝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C.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元朝</a:t>
            </a:r>
            <a:br>
              <a:rPr lang="en-US" altLang="zh-CN" b="1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D.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清朝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29235" y="2149475"/>
            <a:ext cx="615950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545580" y="6363970"/>
            <a:ext cx="171323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故黄河风光</a:t>
            </a:r>
            <a:endParaRPr lang="zh-CN" altLang="en-US" sz="2400" b="1"/>
          </a:p>
        </p:txBody>
      </p:sp>
      <p:pic>
        <p:nvPicPr>
          <p:cNvPr id="6" name="图片 5" descr="u=3678266969,2622572331&amp;fm=23&amp;gp=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2375" y="1702435"/>
            <a:ext cx="7554595" cy="4661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-6985" y="219075"/>
            <a:ext cx="12214225" cy="478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59.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史明智同学在刚结束的模拟试中考砸了。爸爸暴跳如雷，说要“家法伺候”。妈妈赶紧说：“我们要好好教育孩子，使他进步”。</a:t>
            </a:r>
            <a:r>
              <a:rPr lang="zh-CN" altLang="en-US" sz="44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  <a:sym typeface="+mn-ea"/>
              </a:rPr>
              <a:t>爷爷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慢吞吞地说：“这次考差了不全是坏事，知道差在哪儿，坏事也可以变成好事嘛！”其中</a:t>
            </a:r>
            <a:r>
              <a:rPr lang="zh-CN" altLang="en-US" sz="44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  <a:sym typeface="+mn-ea"/>
              </a:rPr>
              <a:t>爷爷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的言论与我国古代哪一学派的主张最接近？</a:t>
            </a:r>
            <a:endParaRPr kumimoji="0" lang="zh-CN" alt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 A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．儒家</a:t>
            </a:r>
            <a:r>
              <a:rPr lang="zh-CN" altLang="en-US" sz="4400" b="1" dirty="0">
                <a:latin typeface="+mn-ea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．法家</a:t>
            </a: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．道家 </a:t>
            </a: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D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．墨家</a:t>
            </a:r>
            <a:endParaRPr lang="zh-CN" altLang="en-US" sz="440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56370" y="3053715"/>
            <a:ext cx="2112010" cy="4503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287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0555" y="914400"/>
            <a:ext cx="11092180" cy="1737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5400" b="1" dirty="0" smtClean="0">
                <a:latin typeface="+mn-ea"/>
                <a:sym typeface="+mn-ea"/>
              </a:rPr>
              <a:t>60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zh-CN" sz="5400" b="1" dirty="0" smtClean="0">
                <a:latin typeface="+mn-ea"/>
                <a:sym typeface="+mn-ea"/>
              </a:rPr>
              <a:t>中国历史上第一个皇帝姓什么</a:t>
            </a:r>
            <a:r>
              <a:rPr lang="en-US" altLang="zh-CN" sz="5400" b="1" dirty="0" smtClean="0">
                <a:latin typeface="+mn-ea"/>
                <a:sym typeface="+mn-ea"/>
              </a:rPr>
              <a:t>?</a:t>
            </a:r>
            <a:endParaRPr lang="en-US" altLang="zh-CN" sz="5400" b="1" dirty="0" smtClean="0">
              <a:latin typeface="+mn-ea"/>
              <a:sym typeface="+mn-ea"/>
            </a:endParaRPr>
          </a:p>
          <a:p>
            <a:pPr>
              <a:buNone/>
            </a:pPr>
            <a:r>
              <a:rPr lang="en-US" altLang="zh-CN" sz="5400" b="1" dirty="0" smtClean="0">
                <a:latin typeface="+mn-ea"/>
                <a:sym typeface="+mn-ea"/>
              </a:rPr>
              <a:t>  A  </a:t>
            </a:r>
            <a:r>
              <a:rPr lang="zh-CN" altLang="zh-CN" sz="5400" b="1" dirty="0" smtClean="0">
                <a:latin typeface="+mn-ea"/>
                <a:sym typeface="+mn-ea"/>
              </a:rPr>
              <a:t>秦</a:t>
            </a:r>
            <a:r>
              <a:rPr lang="en-US" altLang="zh-CN" sz="5400" b="1" dirty="0" smtClean="0">
                <a:latin typeface="+mn-ea"/>
                <a:sym typeface="+mn-ea"/>
              </a:rPr>
              <a:t>      B  </a:t>
            </a:r>
            <a:r>
              <a:rPr lang="zh-CN" altLang="en-US" sz="5400" b="1" dirty="0" smtClean="0">
                <a:latin typeface="+mn-ea"/>
                <a:sym typeface="+mn-ea"/>
              </a:rPr>
              <a:t>赢</a:t>
            </a:r>
            <a:r>
              <a:rPr lang="en-US" altLang="zh-CN" sz="5400" b="1" dirty="0" smtClean="0">
                <a:latin typeface="+mn-ea"/>
                <a:sym typeface="+mn-ea"/>
              </a:rPr>
              <a:t>     C </a:t>
            </a:r>
            <a:r>
              <a:rPr lang="zh-CN" altLang="en-US" sz="5400" b="1" dirty="0" smtClean="0">
                <a:latin typeface="+mn-ea"/>
                <a:sym typeface="+mn-ea"/>
              </a:rPr>
              <a:t>吕   </a:t>
            </a:r>
            <a:r>
              <a:rPr lang="en-US" altLang="zh-CN" sz="5400" b="1" dirty="0" smtClean="0">
                <a:latin typeface="+mn-ea"/>
                <a:sym typeface="+mn-ea"/>
              </a:rPr>
              <a:t>D</a:t>
            </a:r>
            <a:r>
              <a:rPr lang="zh-CN" altLang="en-US" sz="5400" b="1" dirty="0" smtClean="0">
                <a:latin typeface="+mn-ea"/>
                <a:sym typeface="+mn-ea"/>
              </a:rPr>
              <a:t>嬴</a:t>
            </a:r>
            <a:endParaRPr lang="zh-CN" altLang="en-US" sz="5400" b="1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38588" y="3251200"/>
            <a:ext cx="1776095" cy="31508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19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19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29945" y="1057910"/>
            <a:ext cx="10871200" cy="4663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800" b="1" dirty="0" smtClean="0">
                <a:latin typeface="+mn-ea"/>
                <a:sym typeface="+mn-ea"/>
              </a:rPr>
              <a:t>61</a:t>
            </a:r>
            <a:r>
              <a:rPr lang="en-US" altLang="zh-CN" sz="48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zh-CN" sz="4800" b="1" dirty="0" smtClean="0">
                <a:latin typeface="+mn-ea"/>
                <a:sym typeface="+mn-ea"/>
              </a:rPr>
              <a:t>李白诗句“秦王扫六合</a:t>
            </a:r>
            <a:r>
              <a:rPr lang="en-US" altLang="zh-CN" sz="4800" b="1" dirty="0" smtClean="0">
                <a:latin typeface="+mn-ea"/>
                <a:sym typeface="+mn-ea"/>
              </a:rPr>
              <a:t>,</a:t>
            </a:r>
            <a:r>
              <a:rPr lang="zh-CN" altLang="en-US" sz="4800" b="1" dirty="0" smtClean="0">
                <a:latin typeface="+mn-ea"/>
                <a:sym typeface="+mn-ea"/>
              </a:rPr>
              <a:t>虎视何雄哉，挥剑决浮云，诸侯尽</a:t>
            </a:r>
            <a:r>
              <a:rPr lang="zh-CN" altLang="en-US" sz="4800" b="1" u="sng" dirty="0" smtClean="0">
                <a:latin typeface="+mn-ea"/>
                <a:sym typeface="+mn-ea"/>
              </a:rPr>
              <a:t>   </a:t>
            </a:r>
            <a:r>
              <a:rPr lang="zh-CN" altLang="en-US" sz="4800" b="1" dirty="0" smtClean="0">
                <a:latin typeface="+mn-ea"/>
                <a:sym typeface="+mn-ea"/>
              </a:rPr>
              <a:t>来</a:t>
            </a:r>
            <a:r>
              <a:rPr lang="zh-CN" altLang="zh-CN" sz="4800" b="1" dirty="0" smtClean="0">
                <a:latin typeface="+mn-ea"/>
                <a:sym typeface="+mn-ea"/>
              </a:rPr>
              <a:t>”根据六国方位，空格上应该填</a:t>
            </a:r>
            <a:endParaRPr lang="zh-CN" altLang="zh-CN" sz="5400" b="1" dirty="0" smtClean="0">
              <a:latin typeface="+mn-ea"/>
              <a:sym typeface="+mn-ea"/>
            </a:endParaRPr>
          </a:p>
          <a:p>
            <a:r>
              <a:rPr lang="en-US" altLang="zh-CN" sz="4800" b="1" dirty="0" smtClean="0">
                <a:latin typeface="+mn-ea"/>
                <a:sym typeface="+mn-ea"/>
              </a:rPr>
              <a:t>A </a:t>
            </a:r>
            <a:r>
              <a:rPr lang="zh-CN" altLang="en-US" sz="4800" b="1" dirty="0" smtClean="0">
                <a:latin typeface="+mn-ea"/>
                <a:sym typeface="+mn-ea"/>
              </a:rPr>
              <a:t>东</a:t>
            </a:r>
            <a:r>
              <a:rPr lang="en-US" altLang="zh-CN" sz="4800" b="1" dirty="0" smtClean="0">
                <a:latin typeface="+mn-ea"/>
                <a:sym typeface="+mn-ea"/>
              </a:rPr>
              <a:t>           B </a:t>
            </a:r>
            <a:r>
              <a:rPr lang="zh-CN" altLang="en-US" sz="4800" b="1" dirty="0" smtClean="0">
                <a:latin typeface="+mn-ea"/>
                <a:sym typeface="+mn-ea"/>
              </a:rPr>
              <a:t>西</a:t>
            </a:r>
            <a:r>
              <a:rPr lang="en-US" altLang="zh-CN" sz="5400" b="1" dirty="0" smtClean="0">
                <a:latin typeface="+mn-ea"/>
                <a:sym typeface="+mn-ea"/>
              </a:rPr>
              <a:t>   </a:t>
            </a:r>
            <a:endParaRPr lang="en-US" altLang="zh-CN" sz="5400" b="1" dirty="0" smtClean="0">
              <a:latin typeface="+mn-ea"/>
              <a:sym typeface="+mn-ea"/>
            </a:endParaRPr>
          </a:p>
          <a:p>
            <a:r>
              <a:rPr lang="en-US" altLang="zh-CN" sz="4800" b="1" dirty="0" smtClean="0">
                <a:latin typeface="+mn-ea"/>
                <a:sym typeface="+mn-ea"/>
              </a:rPr>
              <a:t>C</a:t>
            </a:r>
            <a:r>
              <a:rPr lang="zh-CN" altLang="en-US" sz="4800" b="1" dirty="0" smtClean="0">
                <a:latin typeface="+mn-ea"/>
                <a:sym typeface="+mn-ea"/>
              </a:rPr>
              <a:t>南</a:t>
            </a:r>
            <a:r>
              <a:rPr lang="en-US" altLang="zh-CN" sz="4800" b="1" dirty="0" smtClean="0">
                <a:latin typeface="+mn-ea"/>
                <a:sym typeface="+mn-ea"/>
              </a:rPr>
              <a:t>            D </a:t>
            </a:r>
            <a:r>
              <a:rPr lang="zh-CN" altLang="en-US" sz="4800" b="1" dirty="0" smtClean="0">
                <a:latin typeface="+mn-ea"/>
                <a:sym typeface="+mn-ea"/>
              </a:rPr>
              <a:t>北</a:t>
            </a:r>
            <a:endParaRPr lang="zh-CN" altLang="en-US" sz="4800" b="1" dirty="0" smtClean="0">
              <a:latin typeface="+mn-ea"/>
              <a:sym typeface="+mn-ea"/>
            </a:endParaRPr>
          </a:p>
          <a:p>
            <a:endParaRPr lang="zh-CN" altLang="zh-CN" sz="5400" b="1" dirty="0" smtClean="0">
              <a:latin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42668" y="2763520"/>
            <a:ext cx="188404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1180" y="1371600"/>
            <a:ext cx="10687685" cy="420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 dirty="0" smtClean="0">
                <a:latin typeface="+mn-ea"/>
                <a:sym typeface="+mn-ea"/>
              </a:rPr>
              <a:t>62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zh-CN" sz="5400" b="1" dirty="0" smtClean="0">
                <a:latin typeface="+mn-ea"/>
                <a:sym typeface="+mn-ea"/>
              </a:rPr>
              <a:t>秦朝“分天下以为三十六郡。”郡的长官被称为（</a:t>
            </a:r>
            <a:r>
              <a:rPr lang="en-US" altLang="zh-CN" sz="5400" b="1" dirty="0" smtClean="0">
                <a:latin typeface="+mn-ea"/>
                <a:sym typeface="+mn-ea"/>
              </a:rPr>
              <a:t>  </a:t>
            </a:r>
            <a:r>
              <a:rPr lang="zh-CN" altLang="zh-CN" sz="5400" b="1" dirty="0" smtClean="0">
                <a:latin typeface="+mn-ea"/>
                <a:sym typeface="+mn-ea"/>
              </a:rPr>
              <a:t>）</a:t>
            </a:r>
            <a:endParaRPr lang="zh-CN" altLang="zh-CN" sz="5400" b="1" dirty="0" smtClean="0">
              <a:latin typeface="+mn-ea"/>
              <a:sym typeface="+mn-ea"/>
            </a:endParaRPr>
          </a:p>
          <a:p>
            <a:r>
              <a:rPr lang="en-US" altLang="zh-CN" sz="5400" b="1" dirty="0" smtClean="0">
                <a:latin typeface="+mn-ea"/>
                <a:sym typeface="+mn-ea"/>
              </a:rPr>
              <a:t>   A</a:t>
            </a:r>
            <a:r>
              <a:rPr lang="zh-CN" altLang="zh-CN" sz="5400" b="1" dirty="0" smtClean="0">
                <a:latin typeface="+mn-ea"/>
                <a:sym typeface="+mn-ea"/>
              </a:rPr>
              <a:t>．郡主</a:t>
            </a:r>
            <a:r>
              <a:rPr lang="en-US" altLang="zh-CN" sz="5400" b="1" dirty="0" smtClean="0">
                <a:latin typeface="+mn-ea"/>
                <a:sym typeface="+mn-ea"/>
              </a:rPr>
              <a:t>      B</a:t>
            </a:r>
            <a:r>
              <a:rPr lang="zh-CN" altLang="zh-CN" sz="5400" b="1" dirty="0" smtClean="0">
                <a:latin typeface="+mn-ea"/>
                <a:sym typeface="+mn-ea"/>
              </a:rPr>
              <a:t>．郡守</a:t>
            </a:r>
            <a:r>
              <a:rPr lang="en-US" altLang="zh-CN" sz="5400" b="1" dirty="0" smtClean="0">
                <a:latin typeface="+mn-ea"/>
                <a:sym typeface="+mn-ea"/>
              </a:rPr>
              <a:t>     </a:t>
            </a:r>
            <a:endParaRPr lang="en-US" altLang="zh-CN" sz="5400" b="1" dirty="0" smtClean="0">
              <a:latin typeface="+mn-ea"/>
              <a:sym typeface="+mn-ea"/>
            </a:endParaRPr>
          </a:p>
          <a:p>
            <a:r>
              <a:rPr lang="en-US" altLang="zh-CN" sz="5400" b="1" dirty="0" smtClean="0">
                <a:latin typeface="+mn-ea"/>
                <a:sym typeface="+mn-ea"/>
              </a:rPr>
              <a:t>   C</a:t>
            </a:r>
            <a:r>
              <a:rPr lang="zh-CN" altLang="zh-CN" sz="5400" b="1" dirty="0" smtClean="0">
                <a:latin typeface="+mn-ea"/>
                <a:sym typeface="+mn-ea"/>
              </a:rPr>
              <a:t>．郡长</a:t>
            </a:r>
            <a:r>
              <a:rPr lang="en-US" altLang="zh-CN" sz="5400" b="1" dirty="0" smtClean="0">
                <a:latin typeface="+mn-ea"/>
                <a:sym typeface="+mn-ea"/>
              </a:rPr>
              <a:t>      D</a:t>
            </a:r>
            <a:r>
              <a:rPr lang="zh-CN" altLang="zh-CN" sz="5400" b="1" dirty="0" smtClean="0">
                <a:latin typeface="+mn-ea"/>
                <a:sym typeface="+mn-ea"/>
              </a:rPr>
              <a:t>．郡委书记</a:t>
            </a:r>
            <a:endParaRPr lang="zh-CN" altLang="zh-CN" sz="5400" b="1" dirty="0" smtClean="0">
              <a:latin typeface="+mn-ea"/>
              <a:sym typeface="+mn-ea"/>
            </a:endParaRPr>
          </a:p>
          <a:p>
            <a:endParaRPr lang="zh-CN" altLang="zh-CN" sz="5400" b="1" dirty="0" smtClean="0">
              <a:latin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57055" y="2197735"/>
            <a:ext cx="2226310" cy="4503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287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5890" y="187960"/>
            <a:ext cx="1111123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 dirty="0" smtClean="0">
                <a:latin typeface="+mn-ea"/>
                <a:sym typeface="+mn-ea"/>
              </a:rPr>
              <a:t>63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下图秦权上的字体应该是：</a:t>
            </a:r>
            <a:r>
              <a:rPr lang="en-US" altLang="zh-CN" sz="6000" b="1" dirty="0" smtClean="0">
                <a:latin typeface="+mn-ea"/>
                <a:sym typeface="+mn-ea"/>
              </a:rPr>
              <a:t>  </a:t>
            </a:r>
            <a:endParaRPr lang="en-US" altLang="zh-CN" sz="6000" b="1" dirty="0" smtClean="0">
              <a:latin typeface="+mn-ea"/>
              <a:sym typeface="+mn-ea"/>
            </a:endParaRPr>
          </a:p>
          <a:p>
            <a:r>
              <a:rPr lang="en-US" altLang="zh-CN" sz="5400" b="1" dirty="0" smtClean="0">
                <a:latin typeface="+mn-ea"/>
                <a:sym typeface="+mn-ea"/>
              </a:rPr>
              <a:t>A</a:t>
            </a:r>
            <a:r>
              <a:rPr lang="zh-CN" altLang="zh-CN" sz="5400" b="1" dirty="0" smtClean="0">
                <a:latin typeface="+mn-ea"/>
                <a:sym typeface="+mn-ea"/>
              </a:rPr>
              <a:t>小篆</a:t>
            </a:r>
            <a:r>
              <a:rPr lang="en-US" altLang="zh-CN" sz="5400" b="1" dirty="0" smtClean="0">
                <a:latin typeface="+mn-ea"/>
                <a:sym typeface="+mn-ea"/>
              </a:rPr>
              <a:t>  B</a:t>
            </a:r>
            <a:r>
              <a:rPr lang="zh-CN" altLang="zh-CN" sz="5400" b="1" dirty="0" smtClean="0">
                <a:latin typeface="+mn-ea"/>
                <a:sym typeface="+mn-ea"/>
              </a:rPr>
              <a:t>隶书</a:t>
            </a:r>
            <a:r>
              <a:rPr lang="en-US" altLang="zh-CN" sz="5400" b="1" dirty="0" smtClean="0">
                <a:latin typeface="+mn-ea"/>
                <a:sym typeface="+mn-ea"/>
              </a:rPr>
              <a:t>   </a:t>
            </a:r>
            <a:endParaRPr lang="en-US" altLang="zh-CN" sz="5400" b="1" dirty="0" smtClean="0">
              <a:latin typeface="+mn-ea"/>
              <a:sym typeface="+mn-ea"/>
            </a:endParaRPr>
          </a:p>
          <a:p>
            <a:r>
              <a:rPr lang="en-US" altLang="zh-CN" sz="5400" b="1" dirty="0" smtClean="0">
                <a:latin typeface="+mn-ea"/>
                <a:sym typeface="+mn-ea"/>
              </a:rPr>
              <a:t>C</a:t>
            </a:r>
            <a:r>
              <a:rPr lang="zh-CN" altLang="zh-CN" sz="5400" b="1" dirty="0" smtClean="0">
                <a:latin typeface="+mn-ea"/>
                <a:sym typeface="+mn-ea"/>
              </a:rPr>
              <a:t>楷书</a:t>
            </a:r>
            <a:r>
              <a:rPr lang="en-US" altLang="zh-CN" sz="5400" b="1" dirty="0" smtClean="0">
                <a:latin typeface="+mn-ea"/>
                <a:sym typeface="+mn-ea"/>
              </a:rPr>
              <a:t>  D </a:t>
            </a:r>
            <a:r>
              <a:rPr lang="zh-CN" altLang="zh-CN" sz="5400" b="1" dirty="0" smtClean="0">
                <a:latin typeface="+mn-ea"/>
                <a:sym typeface="+mn-ea"/>
              </a:rPr>
              <a:t>草书</a:t>
            </a:r>
            <a:endParaRPr lang="zh-CN" altLang="zh-CN" sz="5400" b="1" dirty="0" smtClean="0">
              <a:latin typeface="+mn-ea"/>
              <a:sym typeface="+mn-ea"/>
            </a:endParaRPr>
          </a:p>
          <a:p>
            <a:endParaRPr lang="zh-CN" altLang="en-US" sz="4800" b="1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5565" y="2748280"/>
            <a:ext cx="1714500" cy="31508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19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CN" sz="19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4600" y="1919605"/>
            <a:ext cx="5740400" cy="527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6845" y="121920"/>
            <a:ext cx="12042140" cy="1432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64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、下图反映了秦始皇统一的是（   ）</a:t>
            </a:r>
            <a:endParaRPr kumimoji="0" lang="zh-CN" alt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 A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．货币 </a:t>
            </a: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B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．度 </a:t>
            </a: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C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．量 </a:t>
            </a: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D</a:t>
            </a:r>
            <a:r>
              <a:rPr lang="zh-CN" altLang="en-US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．衡</a:t>
            </a:r>
            <a:r>
              <a:rPr lang="en-US" altLang="zh-CN" sz="4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 </a:t>
            </a:r>
            <a:endParaRPr lang="zh-CN" altLang="en-US" sz="4400" b="1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4583" y="2510155"/>
            <a:ext cx="1520825" cy="31508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19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19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2995" y="1764030"/>
            <a:ext cx="6428740" cy="5377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5725" y="1131570"/>
            <a:ext cx="12021820" cy="3383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65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秦朝是我国历史上第一个统一的中央集权国家，秦中央政府分管行政的是</a:t>
            </a:r>
            <a:endParaRPr kumimoji="0" lang="zh-CN" alt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   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A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．太尉       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B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．丞相        </a:t>
            </a:r>
            <a:endParaRPr lang="zh-CN" altLang="en-US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   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C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．大将       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D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．御史大夫</a:t>
            </a:r>
            <a:endParaRPr lang="zh-CN" altLang="en-US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20845" y="2135505"/>
            <a:ext cx="2226310" cy="4503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287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-19685" y="666750"/>
            <a:ext cx="11195050" cy="2560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66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秦朝负责监察百官的是（  ）</a:t>
            </a:r>
            <a:endParaRPr kumimoji="0" lang="zh-CN" alt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A.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丞相		  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B.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御史大夫		</a:t>
            </a:r>
            <a:endParaRPr lang="zh-CN" altLang="en-US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C.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太尉			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D.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刺史</a:t>
            </a:r>
            <a:endParaRPr lang="zh-CN" altLang="en-US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61568" y="2881630"/>
            <a:ext cx="188404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53135" y="550545"/>
            <a:ext cx="10687685" cy="2560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67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汉武帝的治国核心思想是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A 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法家思想    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B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道家思想    </a:t>
            </a:r>
            <a:endParaRPr lang="zh-CN" altLang="en-US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C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儒家思想     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D 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墨家思想</a:t>
            </a:r>
            <a:endParaRPr lang="zh-CN" altLang="en-US" sz="5400" b="1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69740" y="3045460"/>
            <a:ext cx="178943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7315" y="783590"/>
            <a:ext cx="11978640" cy="502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68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“惜秦皇汉武，略输文采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…”“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汉武”最主要的功绩是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A 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创立中央集权制度    </a:t>
            </a:r>
            <a:endParaRPr lang="zh-CN" altLang="en-US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B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结束割据，实现国家统一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C 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稳固大一统局面      </a:t>
            </a:r>
            <a:endParaRPr lang="zh-CN" altLang="en-US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D 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提倡节俭，休养生息。</a:t>
            </a:r>
            <a:endParaRPr lang="zh-CN" altLang="en-US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75905" y="1945640"/>
            <a:ext cx="2112010" cy="4503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287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9235" y="121285"/>
            <a:ext cx="11593195" cy="3771265"/>
          </a:xfrm>
        </p:spPr>
        <p:txBody>
          <a:bodyPr>
            <a:normAutofit/>
          </a:bodyPr>
          <a:p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、徐州的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三故胜境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之一是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b="1" u="sng">
                <a:latin typeface="黑体" panose="02010609060101010101" charset="-122"/>
                <a:ea typeface="黑体" panose="02010609060101010101" charset="-122"/>
              </a:rPr>
              <a:t>         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故国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0455" y="1625600"/>
            <a:ext cx="1305560" cy="762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彭祖</a:t>
            </a:r>
            <a:endParaRPr lang="zh-CN" altLang="en-US" sz="4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230" y="1786255"/>
            <a:ext cx="6929120" cy="519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5405" y="914400"/>
            <a:ext cx="11024870" cy="420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69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贾谊在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《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治安策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》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中认为：欲天下之治安，莫若众建诸侯而少其力。这一思想启发了西汉政府实施</a:t>
            </a:r>
            <a:endParaRPr lang="zh-CN" altLang="en-US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A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．分封制   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B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．郡县制   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C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．推恩令   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D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．科举制</a:t>
            </a:r>
            <a:endParaRPr lang="zh-CN" altLang="en-US" sz="5400" b="1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91830" y="2898140"/>
            <a:ext cx="178943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5090" y="360680"/>
            <a:ext cx="12021185" cy="5852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70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汉武帝开创了中国封建时代第一个鼎盛局面，下列哪一项</a:t>
            </a:r>
            <a:r>
              <a:rPr lang="zh-CN" altLang="en-US" sz="54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2" charset="0"/>
                <a:sym typeface="+mn-ea"/>
              </a:rPr>
              <a:t>不属于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他的大一统措施？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A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．罢黜百家，独尊儒术     </a:t>
            </a:r>
            <a:endParaRPr lang="zh-CN" altLang="en-US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B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．削弱诸侯国的势力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C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．大力反击匈奴           </a:t>
            </a:r>
            <a:endParaRPr lang="zh-CN" altLang="en-US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D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．统一货币、度量衡</a:t>
            </a:r>
            <a:endParaRPr lang="zh-CN" altLang="en-US" sz="5400" b="1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66343" y="1840230"/>
            <a:ext cx="209613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9225" y="393700"/>
            <a:ext cx="11004550" cy="1920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0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71</a:t>
            </a:r>
            <a:r>
              <a:rPr lang="en-US" altLang="zh-CN" sz="40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40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下图的莫高窟壁画反映的历史事件是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0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A</a:t>
            </a:r>
            <a:r>
              <a:rPr lang="zh-CN" altLang="en-US" sz="40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张骞出使西域            </a:t>
            </a:r>
            <a:r>
              <a:rPr lang="en-US" altLang="zh-CN" sz="40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B </a:t>
            </a:r>
            <a:r>
              <a:rPr lang="zh-CN" altLang="en-US" sz="40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郑和下西洋  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0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C</a:t>
            </a:r>
            <a:r>
              <a:rPr lang="zh-CN" altLang="en-US" sz="40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班超出使西域            </a:t>
            </a:r>
            <a:r>
              <a:rPr lang="en-US" altLang="zh-CN" sz="40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D </a:t>
            </a:r>
            <a:r>
              <a:rPr lang="zh-CN" altLang="en-US" sz="40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玄奘印度取经</a:t>
            </a:r>
            <a:endParaRPr lang="zh-CN" altLang="en-US" sz="40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10930" y="2497455"/>
            <a:ext cx="202184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910" y="3005455"/>
            <a:ext cx="8392795" cy="3374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4295" y="269240"/>
            <a:ext cx="12042775" cy="502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72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西汉后期，人们的餐桌上可以享用的食物</a:t>
            </a:r>
            <a:r>
              <a:rPr lang="zh-CN" altLang="en-US" sz="54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2" charset="0"/>
                <a:sym typeface="+mn-ea"/>
              </a:rPr>
              <a:t>不包括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：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      A 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　　   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B 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　　  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C             D </a:t>
            </a:r>
            <a:endParaRPr lang="zh-CN" altLang="en-US" sz="5400" b="1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87340" y="4798695"/>
            <a:ext cx="828040" cy="15671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9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4790" y="2054860"/>
            <a:ext cx="3056890" cy="228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054860"/>
            <a:ext cx="3435985" cy="228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985" y="2054860"/>
            <a:ext cx="3352165" cy="2286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990" y="2163445"/>
            <a:ext cx="3670300" cy="2068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4450" y="107315"/>
            <a:ext cx="11891645" cy="502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73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汉代开辟的“丝绸之路”是沟通东西方的桥梁，它的走向是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A 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长安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—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葱岭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—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河西走廊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—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今新疆地区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B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长安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—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今新疆地区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—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河西走廊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—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葱岭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C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长安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—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河西走廊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—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今新疆地区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—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葱岭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D 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成都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—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云南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—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缅甸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—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印度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—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欧洲</a:t>
            </a:r>
            <a:endParaRPr lang="zh-CN" altLang="en-US" sz="5400" b="1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6420" y="2432685"/>
            <a:ext cx="178943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2410" y="502920"/>
            <a:ext cx="11787505" cy="502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74</a:t>
            </a: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使新疆地区开始隶属中央政府管辖，成为我国不可分割的一部分的事件是</a:t>
            </a:r>
            <a:endParaRPr kumimoji="0" lang="zh-CN" alt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A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．张骞出使西域  </a:t>
            </a:r>
            <a:endParaRPr lang="zh-CN" altLang="en-US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B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．开辟丝绸之路    </a:t>
            </a:r>
            <a:endParaRPr kumimoji="0" lang="en-US" altLang="zh-CN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C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．西汉政府设立西域都护      </a:t>
            </a:r>
            <a:endParaRPr lang="zh-CN" altLang="en-US" sz="5400" b="1" dirty="0" smtClean="0">
              <a:ln>
                <a:noFill/>
              </a:ln>
              <a:effectLst/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D</a:t>
            </a:r>
            <a:r>
              <a:rPr lang="zh-CN" altLang="en-US" sz="5400" b="1" dirty="0" smtClean="0">
                <a:ln>
                  <a:noFill/>
                </a:ln>
                <a:effectLst/>
                <a:latin typeface="+mn-ea"/>
                <a:cs typeface="Times New Roman" panose="02020603050405020304" pitchFamily="2" charset="0"/>
                <a:sym typeface="+mn-ea"/>
              </a:rPr>
              <a:t>．昭君出塞</a:t>
            </a:r>
            <a:endParaRPr lang="zh-CN" altLang="en-US" sz="5400" b="1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64220" y="2716530"/>
            <a:ext cx="178943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4135" y="751840"/>
            <a:ext cx="12140565" cy="502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defTabSz="0">
              <a:lnSpc>
                <a:spcPct val="150000"/>
              </a:lnSpc>
              <a:tabLst>
                <a:tab pos="558800" algn="l"/>
                <a:tab pos="1854200" algn="l"/>
              </a:tabLst>
            </a:pPr>
            <a:r>
              <a:rPr lang="en-US" altLang="zh-CN" sz="5400" b="1" dirty="0">
                <a:solidFill>
                  <a:srgbClr val="000000"/>
                </a:solidFill>
                <a:latin typeface="+mn-ea"/>
                <a:sym typeface="+mn-ea"/>
              </a:rPr>
              <a:t>75</a:t>
            </a:r>
            <a:r>
              <a:rPr lang="zh-CN" altLang="en-US" sz="5400" b="1" dirty="0">
                <a:solidFill>
                  <a:srgbClr val="000000"/>
                </a:solidFill>
                <a:latin typeface="+mn-ea"/>
                <a:sym typeface="+mn-ea"/>
              </a:rPr>
              <a:t>. “万事俱备，只欠东风”，这句成语出现在</a:t>
            </a:r>
            <a:endParaRPr lang="zh-CN" altLang="en-US" sz="5400" b="1" dirty="0">
              <a:solidFill>
                <a:srgbClr val="000000"/>
              </a:solidFill>
              <a:latin typeface="+mn-ea"/>
            </a:endParaRPr>
          </a:p>
          <a:p>
            <a:pPr lvl="0" defTabSz="0">
              <a:lnSpc>
                <a:spcPct val="150000"/>
              </a:lnSpc>
              <a:tabLst>
                <a:tab pos="558800" algn="l"/>
                <a:tab pos="1854200" algn="l"/>
              </a:tabLst>
            </a:pPr>
            <a:r>
              <a:rPr lang="zh-CN" altLang="en-US" sz="5400" b="1" dirty="0">
                <a:latin typeface="+mn-ea"/>
                <a:sym typeface="+mn-ea"/>
              </a:rPr>
              <a:t>A、官渡之战     B、赤壁之战    </a:t>
            </a:r>
            <a:endParaRPr lang="zh-CN" altLang="en-US" sz="5400" b="1" dirty="0">
              <a:latin typeface="+mn-ea"/>
              <a:sym typeface="+mn-ea"/>
            </a:endParaRPr>
          </a:p>
          <a:p>
            <a:pPr lvl="0" defTabSz="0">
              <a:lnSpc>
                <a:spcPct val="150000"/>
              </a:lnSpc>
              <a:tabLst>
                <a:tab pos="558800" algn="l"/>
                <a:tab pos="1854200" algn="l"/>
              </a:tabLst>
            </a:pPr>
            <a:r>
              <a:rPr lang="zh-CN" altLang="en-US" sz="5400" b="1" dirty="0">
                <a:latin typeface="+mn-ea"/>
                <a:sym typeface="+mn-ea"/>
              </a:rPr>
              <a:t>C、长平之战    D、巨鹿之战</a:t>
            </a:r>
            <a:endParaRPr lang="zh-CN" altLang="en-US" sz="540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15690" y="1840230"/>
            <a:ext cx="2207260" cy="37338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sym typeface="+mn-ea"/>
              </a:rPr>
              <a:t>B</a:t>
            </a:r>
            <a:endParaRPr lang="en-US" altLang="zh-CN" sz="239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4770" y="92710"/>
            <a:ext cx="11703050" cy="5577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defTabSz="0">
              <a:lnSpc>
                <a:spcPct val="150000"/>
              </a:lnSpc>
              <a:tabLst>
                <a:tab pos="558800" algn="l"/>
                <a:tab pos="1854200" algn="l"/>
              </a:tabLst>
            </a:pPr>
            <a:r>
              <a:rPr lang="en-US" altLang="zh-CN" sz="4800" b="1">
                <a:solidFill>
                  <a:srgbClr val="000000"/>
                </a:solidFill>
                <a:latin typeface="+mn-ea"/>
                <a:sym typeface="+mn-ea"/>
              </a:rPr>
              <a:t>76.</a:t>
            </a:r>
            <a:r>
              <a:rPr lang="zh-CN" altLang="en-US" sz="4800" b="1">
                <a:solidFill>
                  <a:srgbClr val="000000"/>
                </a:solidFill>
                <a:latin typeface="+mn-ea"/>
                <a:sym typeface="+mn-ea"/>
              </a:rPr>
              <a:t>南京被称为</a:t>
            </a:r>
            <a:r>
              <a:rPr lang="en-US" altLang="zh-CN" sz="4800" b="1">
                <a:solidFill>
                  <a:srgbClr val="000000"/>
                </a:solidFill>
                <a:latin typeface="+mn-ea"/>
                <a:sym typeface="+mn-ea"/>
              </a:rPr>
              <a:t>“</a:t>
            </a:r>
            <a:r>
              <a:rPr lang="zh-CN" altLang="en-US" sz="4800" b="1">
                <a:solidFill>
                  <a:srgbClr val="000000"/>
                </a:solidFill>
                <a:latin typeface="+mn-ea"/>
                <a:sym typeface="+mn-ea"/>
              </a:rPr>
              <a:t>六朝古都</a:t>
            </a:r>
            <a:r>
              <a:rPr lang="en-US" altLang="zh-CN" sz="4800" b="1">
                <a:solidFill>
                  <a:srgbClr val="000000"/>
                </a:solidFill>
                <a:latin typeface="+mn-ea"/>
                <a:sym typeface="+mn-ea"/>
              </a:rPr>
              <a:t>”</a:t>
            </a:r>
            <a:r>
              <a:rPr lang="zh-CN" altLang="en-US" sz="4800" b="1">
                <a:solidFill>
                  <a:srgbClr val="000000"/>
                </a:solidFill>
                <a:latin typeface="+mn-ea"/>
                <a:sym typeface="+mn-ea"/>
              </a:rPr>
              <a:t>，</a:t>
            </a:r>
            <a:r>
              <a:rPr lang="en-US" altLang="zh-CN" sz="4800" b="1">
                <a:solidFill>
                  <a:srgbClr val="000000"/>
                </a:solidFill>
                <a:latin typeface="+mn-ea"/>
                <a:sym typeface="+mn-ea"/>
              </a:rPr>
              <a:t>“</a:t>
            </a:r>
            <a:r>
              <a:rPr lang="zh-CN" altLang="en-US" sz="4800" b="1">
                <a:solidFill>
                  <a:srgbClr val="000000"/>
                </a:solidFill>
                <a:latin typeface="+mn-ea"/>
                <a:sym typeface="+mn-ea"/>
              </a:rPr>
              <a:t>六朝</a:t>
            </a:r>
            <a:r>
              <a:rPr lang="en-US" altLang="zh-CN" sz="4800" b="1">
                <a:solidFill>
                  <a:srgbClr val="000000"/>
                </a:solidFill>
                <a:latin typeface="+mn-ea"/>
                <a:sym typeface="+mn-ea"/>
              </a:rPr>
              <a:t>”</a:t>
            </a:r>
            <a:r>
              <a:rPr lang="zh-CN" altLang="en-US" sz="4800" b="1">
                <a:solidFill>
                  <a:srgbClr val="FF0000"/>
                </a:solidFill>
                <a:latin typeface="+mn-ea"/>
                <a:sym typeface="+mn-ea"/>
              </a:rPr>
              <a:t>不包括</a:t>
            </a:r>
            <a:endParaRPr lang="zh-CN" altLang="en-US" sz="4800" b="1" dirty="0">
              <a:solidFill>
                <a:srgbClr val="FF0000"/>
              </a:solidFill>
              <a:latin typeface="+mn-ea"/>
              <a:sym typeface="+mn-ea"/>
            </a:endParaRPr>
          </a:p>
          <a:p>
            <a:pPr lvl="0" defTabSz="0">
              <a:lnSpc>
                <a:spcPct val="150000"/>
              </a:lnSpc>
              <a:tabLst>
                <a:tab pos="558800" algn="l"/>
                <a:tab pos="1854200" algn="l"/>
              </a:tabLst>
            </a:pPr>
            <a:r>
              <a:rPr lang="zh-CN" altLang="en-US" sz="4800" b="1" dirty="0">
                <a:latin typeface="+mn-ea"/>
                <a:sym typeface="+mn-ea"/>
              </a:rPr>
              <a:t>A、三国吴                  </a:t>
            </a:r>
            <a:endParaRPr lang="zh-CN" altLang="en-US" sz="4800" b="1" dirty="0">
              <a:latin typeface="+mn-ea"/>
              <a:sym typeface="+mn-ea"/>
            </a:endParaRPr>
          </a:p>
          <a:p>
            <a:pPr lvl="0" defTabSz="0">
              <a:lnSpc>
                <a:spcPct val="150000"/>
              </a:lnSpc>
              <a:tabLst>
                <a:tab pos="558800" algn="l"/>
                <a:tab pos="1854200" algn="l"/>
              </a:tabLst>
            </a:pPr>
            <a:r>
              <a:rPr lang="zh-CN" altLang="en-US" sz="4800" b="1" dirty="0">
                <a:latin typeface="+mn-ea"/>
                <a:sym typeface="+mn-ea"/>
              </a:rPr>
              <a:t>B、东晋</a:t>
            </a:r>
            <a:endParaRPr lang="zh-CN" altLang="en-US" sz="4800" b="1" dirty="0">
              <a:solidFill>
                <a:schemeClr val="tx1"/>
              </a:solidFill>
              <a:latin typeface="+mn-ea"/>
            </a:endParaRPr>
          </a:p>
          <a:p>
            <a:pPr lvl="0" defTabSz="0">
              <a:lnSpc>
                <a:spcPct val="150000"/>
              </a:lnSpc>
              <a:tabLst>
                <a:tab pos="558800" algn="l"/>
                <a:tab pos="1854200" algn="l"/>
              </a:tabLst>
            </a:pPr>
            <a:r>
              <a:rPr lang="zh-CN" altLang="en-US" sz="4800" b="1" dirty="0">
                <a:latin typeface="+mn-ea"/>
                <a:sym typeface="+mn-ea"/>
              </a:rPr>
              <a:t>C、明朝    </a:t>
            </a:r>
            <a:endParaRPr lang="zh-CN" altLang="en-US" sz="4800" b="1" dirty="0">
              <a:solidFill>
                <a:schemeClr val="tx1"/>
              </a:solidFill>
              <a:latin typeface="+mn-ea"/>
            </a:endParaRPr>
          </a:p>
          <a:p>
            <a:pPr lvl="0" defTabSz="0">
              <a:lnSpc>
                <a:spcPct val="150000"/>
              </a:lnSpc>
              <a:tabLst>
                <a:tab pos="558800" algn="l"/>
                <a:tab pos="1854200" algn="l"/>
              </a:tabLst>
            </a:pPr>
            <a:r>
              <a:rPr lang="zh-CN" altLang="en-US" sz="4800" b="1" dirty="0">
                <a:latin typeface="+mn-ea"/>
                <a:sym typeface="+mn-ea"/>
              </a:rPr>
              <a:t>D、南朝齐</a:t>
            </a:r>
            <a:endParaRPr lang="zh-CN" altLang="en-US" sz="480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7140" y="1906905"/>
            <a:ext cx="178943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4485" y="1252855"/>
            <a:ext cx="7925435" cy="50736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17765" y="6326505"/>
            <a:ext cx="201930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南京风光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54000" y="1073150"/>
            <a:ext cx="11916410" cy="3749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4800" b="1" u="none">
                <a:latin typeface="+mn-ea"/>
                <a:cs typeface="宋体" panose="02010600030101010101" pitchFamily="2" charset="-122"/>
              </a:rPr>
              <a:t>77.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某历史纪录片</a:t>
            </a:r>
            <a:r>
              <a:rPr lang="en-US" altLang="zh-CN" sz="4800" b="1" u="none">
                <a:latin typeface="+mn-ea"/>
                <a:cs typeface="宋体" panose="02010600030101010101" pitchFamily="2" charset="-122"/>
              </a:rPr>
              <a:t>《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半坡原始居民</a:t>
            </a:r>
            <a:r>
              <a:rPr lang="en-US" altLang="zh-CN" sz="4800" b="1" u="none">
                <a:latin typeface="+mn-ea"/>
                <a:cs typeface="宋体" panose="02010600030101010101" pitchFamily="2" charset="-122"/>
              </a:rPr>
              <a:t>》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，介绍了半坡人生活的历史信息。其中介绍错误的是</a:t>
            </a:r>
            <a:endParaRPr lang="zh-CN" altLang="en-US" sz="48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800" b="1" u="none">
                <a:latin typeface="+mn-ea"/>
                <a:cs typeface="宋体" panose="02010600030101010101" pitchFamily="2" charset="-122"/>
              </a:rPr>
              <a:t>A.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生活在长江流域</a:t>
            </a:r>
            <a:r>
              <a:rPr lang="zh-CN" altLang="en-US" sz="4800" b="1" u="none">
                <a:latin typeface="+mn-ea"/>
                <a:cs typeface="Times New Roman" panose="02020603050405020304" pitchFamily="2" charset="0"/>
              </a:rPr>
              <a:t>    </a:t>
            </a:r>
            <a:r>
              <a:rPr lang="en-US" altLang="zh-CN" sz="4800" b="1" u="none">
                <a:latin typeface="+mn-ea"/>
                <a:cs typeface="Times New Roman" panose="02020603050405020304" pitchFamily="2" charset="0"/>
              </a:rPr>
              <a:t>B.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住着半地穴式房屋</a:t>
            </a:r>
            <a:endParaRPr lang="zh-CN" altLang="en-US" sz="48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800" b="1" u="none">
                <a:latin typeface="+mn-ea"/>
                <a:cs typeface="宋体" panose="02010600030101010101" pitchFamily="2" charset="-122"/>
              </a:rPr>
              <a:t>C.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种植粮食作物粟</a:t>
            </a:r>
            <a:r>
              <a:rPr lang="zh-CN" altLang="en-US" sz="4800" b="1" u="none">
                <a:latin typeface="+mn-ea"/>
                <a:cs typeface="Times New Roman" panose="02020603050405020304" pitchFamily="2" charset="0"/>
              </a:rPr>
              <a:t>    </a:t>
            </a:r>
            <a:r>
              <a:rPr lang="en-US" altLang="zh-CN" sz="4800" b="1" u="none">
                <a:latin typeface="+mn-ea"/>
                <a:cs typeface="Times New Roman" panose="02020603050405020304" pitchFamily="2" charset="0"/>
              </a:rPr>
              <a:t>D.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使用磨制石器生产</a:t>
            </a:r>
            <a:endParaRPr lang="zh-CN" altLang="en-US" sz="4800" b="1" u="none"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85068" y="2947035"/>
            <a:ext cx="1712595" cy="37338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 u="none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lang="en-US" altLang="zh-CN" sz="23900" b="1" u="none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2545" y="993140"/>
            <a:ext cx="12019915" cy="3749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4800" b="1" u="none">
                <a:latin typeface="+mn-ea"/>
                <a:cs typeface="宋体" panose="02010600030101010101" pitchFamily="2" charset="-122"/>
              </a:rPr>
              <a:t>78.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禹死后，启杀了继承人伯益，夺取权位，尧舜以来“天下为公”的禅让制遂为“天下为家”的世袭制所代替。这体现了 </a:t>
            </a:r>
            <a:r>
              <a:rPr lang="en-US" altLang="zh-CN" sz="4800" b="1" u="none">
                <a:latin typeface="+mn-ea"/>
                <a:cs typeface="宋体" panose="02010600030101010101" pitchFamily="2" charset="-122"/>
              </a:rPr>
              <a:t>A.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历史的进步</a:t>
            </a:r>
            <a:r>
              <a:rPr lang="zh-CN" altLang="en-US" sz="4800" b="1" u="none">
                <a:latin typeface="+mn-ea"/>
                <a:cs typeface="Times New Roman" panose="02020603050405020304" pitchFamily="2" charset="0"/>
              </a:rPr>
              <a:t>    </a:t>
            </a:r>
            <a:r>
              <a:rPr lang="en-US" altLang="zh-CN" sz="4800" b="1" u="none">
                <a:latin typeface="+mn-ea"/>
                <a:cs typeface="Times New Roman" panose="02020603050405020304" pitchFamily="2" charset="0"/>
              </a:rPr>
              <a:t>B.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历史的退步</a:t>
            </a:r>
            <a:r>
              <a:rPr lang="zh-CN" altLang="en-US" sz="4800" b="1" u="none">
                <a:latin typeface="+mn-ea"/>
                <a:cs typeface="Times New Roman" panose="02020603050405020304" pitchFamily="2" charset="0"/>
              </a:rPr>
              <a:t>   </a:t>
            </a:r>
            <a:endParaRPr lang="zh-CN" altLang="en-US" sz="4800" b="1" u="none">
              <a:latin typeface="+mn-ea"/>
              <a:cs typeface="Times New Roman" panose="02020603050405020304" pitchFamily="2" charset="0"/>
            </a:endParaRPr>
          </a:p>
          <a:p>
            <a:pPr marL="0" indent="0" algn="l"/>
            <a:r>
              <a:rPr lang="zh-CN" altLang="en-US" sz="4800" b="1" u="none">
                <a:latin typeface="+mn-ea"/>
                <a:cs typeface="Times New Roman" panose="02020603050405020304" pitchFamily="2" charset="0"/>
              </a:rPr>
              <a:t> </a:t>
            </a:r>
            <a:r>
              <a:rPr lang="en-US" altLang="zh-CN" sz="4800" b="1" u="none">
                <a:latin typeface="+mn-ea"/>
                <a:cs typeface="Times New Roman" panose="02020603050405020304" pitchFamily="2" charset="0"/>
              </a:rPr>
              <a:t>C.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历史的停滞</a:t>
            </a:r>
            <a:r>
              <a:rPr lang="zh-CN" altLang="en-US" sz="4800" b="1" u="none">
                <a:latin typeface="+mn-ea"/>
                <a:cs typeface="Times New Roman" panose="02020603050405020304" pitchFamily="2" charset="0"/>
              </a:rPr>
              <a:t>     </a:t>
            </a:r>
            <a:r>
              <a:rPr lang="en-US" altLang="zh-CN" sz="4800" b="1" u="none">
                <a:latin typeface="+mn-ea"/>
                <a:cs typeface="Times New Roman" panose="02020603050405020304" pitchFamily="2" charset="0"/>
              </a:rPr>
              <a:t>D.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历史的轮回</a:t>
            </a:r>
            <a:endParaRPr lang="zh-CN" altLang="en-US" sz="4800" b="1" u="none"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87545" y="2892425"/>
            <a:ext cx="2021840" cy="37655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9235" y="121285"/>
            <a:ext cx="11593195" cy="3771265"/>
          </a:xfrm>
        </p:spPr>
        <p:txBody>
          <a:bodyPr>
            <a:normAutofit/>
          </a:bodyPr>
          <a:p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、徐州的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三故胜境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之二是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b="1" u="sng">
                <a:latin typeface="黑体" panose="02010609060101010101" charset="-122"/>
                <a:ea typeface="黑体" panose="02010609060101010101" charset="-122"/>
              </a:rPr>
              <a:t>       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故里，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5980" y="1626235"/>
            <a:ext cx="1305560" cy="762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刘邦</a:t>
            </a:r>
            <a:endParaRPr lang="zh-CN" altLang="en-US" sz="4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1775" y="2023110"/>
            <a:ext cx="7442835" cy="461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05410" y="1325880"/>
            <a:ext cx="10857230" cy="4206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79.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公元前</a:t>
            </a:r>
            <a:r>
              <a:rPr lang="en-US" altLang="zh-CN" sz="5400" b="1" u="none">
                <a:latin typeface="+mn-ea"/>
                <a:cs typeface="Times New Roman" panose="02020603050405020304" pitchFamily="2" charset="0"/>
              </a:rPr>
              <a:t>7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世纪后期，通过城濮大战，成为中原霸主的是</a:t>
            </a:r>
            <a:endParaRPr lang="zh-CN" altLang="en-US" sz="54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A.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齐桓公 </a:t>
            </a:r>
            <a:r>
              <a:rPr lang="zh-CN" altLang="en-US" sz="5400" b="1" u="none">
                <a:latin typeface="+mn-ea"/>
                <a:cs typeface="Times New Roman" panose="02020603050405020304" pitchFamily="2" charset="0"/>
              </a:rPr>
              <a:t>       </a:t>
            </a:r>
            <a:r>
              <a:rPr lang="en-US" altLang="zh-CN" sz="5400" b="1" u="none">
                <a:latin typeface="+mn-ea"/>
                <a:cs typeface="Times New Roman" panose="02020603050405020304" pitchFamily="2" charset="0"/>
              </a:rPr>
              <a:t>B.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晋文公</a:t>
            </a:r>
            <a:r>
              <a:rPr lang="zh-CN" altLang="en-US" sz="5400" b="1" u="none">
                <a:latin typeface="+mn-ea"/>
                <a:cs typeface="Times New Roman" panose="02020603050405020304" pitchFamily="2" charset="0"/>
              </a:rPr>
              <a:t>    </a:t>
            </a:r>
            <a:endParaRPr lang="zh-CN" altLang="en-US" sz="5400" b="1" u="none">
              <a:latin typeface="+mn-ea"/>
              <a:cs typeface="Times New Roman" panose="02020603050405020304" pitchFamily="2" charset="0"/>
            </a:endParaRPr>
          </a:p>
          <a:p>
            <a:pPr marL="0" indent="0" algn="l"/>
            <a:r>
              <a:rPr lang="en-US" altLang="zh-CN" sz="5400" b="1" u="none">
                <a:latin typeface="+mn-ea"/>
                <a:cs typeface="Times New Roman" panose="02020603050405020304" pitchFamily="2" charset="0"/>
              </a:rPr>
              <a:t>C.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宋襄公</a:t>
            </a:r>
            <a:r>
              <a:rPr lang="zh-CN" altLang="en-US" sz="5400" b="1" u="none">
                <a:latin typeface="+mn-ea"/>
                <a:cs typeface="Times New Roman" panose="02020603050405020304" pitchFamily="2" charset="0"/>
              </a:rPr>
              <a:t>        </a:t>
            </a:r>
            <a:r>
              <a:rPr lang="en-US" altLang="zh-CN" sz="5400" b="1" u="none">
                <a:latin typeface="+mn-ea"/>
                <a:cs typeface="Times New Roman" panose="02020603050405020304" pitchFamily="2" charset="0"/>
              </a:rPr>
              <a:t>D.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楚庄王</a:t>
            </a:r>
            <a:endParaRPr lang="zh-CN" altLang="en-US" sz="5400" b="1" u="none">
              <a:latin typeface="+mn-ea"/>
              <a:cs typeface="宋体" panose="02010600030101010101" pitchFamily="2" charset="-122"/>
            </a:endParaRPr>
          </a:p>
          <a:p>
            <a:endParaRPr lang="zh-CN" altLang="en-US" sz="5400" b="1" u="none"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82023" y="2876550"/>
            <a:ext cx="188404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4775" y="1543050"/>
            <a:ext cx="18074640" cy="3017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en-US" altLang="zh-CN" sz="4800" b="1">
                <a:latin typeface="+mn-ea"/>
                <a:cs typeface="宋体" panose="02010600030101010101" pitchFamily="2" charset="-122"/>
                <a:sym typeface="+mn-ea"/>
              </a:rPr>
              <a:t>80.</a:t>
            </a:r>
            <a:r>
              <a:rPr lang="zh-CN" altLang="en-US" sz="4800" b="1">
                <a:latin typeface="+mn-ea"/>
                <a:cs typeface="宋体" panose="02010600030101010101" pitchFamily="2" charset="-122"/>
                <a:sym typeface="+mn-ea"/>
              </a:rPr>
              <a:t>商鞅变法的措施中，直接损害贵族利</a:t>
            </a:r>
            <a:endParaRPr lang="zh-CN" altLang="en-US" sz="4800" b="1">
              <a:latin typeface="+mn-ea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zh-CN" altLang="en-US" sz="4800" b="1">
                <a:latin typeface="+mn-ea"/>
                <a:cs typeface="宋体" panose="02010600030101010101" pitchFamily="2" charset="-122"/>
                <a:sym typeface="+mn-ea"/>
              </a:rPr>
              <a:t>益的是   </a:t>
            </a:r>
            <a:r>
              <a:rPr lang="en-US" altLang="zh-CN" sz="4800" b="1">
                <a:latin typeface="+mn-ea"/>
                <a:cs typeface="宋体" panose="02010600030101010101" pitchFamily="2" charset="-122"/>
                <a:sym typeface="+mn-ea"/>
              </a:rPr>
              <a:t>A.</a:t>
            </a:r>
            <a:r>
              <a:rPr lang="zh-CN" altLang="en-US" sz="4800" b="1">
                <a:latin typeface="+mn-ea"/>
                <a:cs typeface="宋体" panose="02010600030101010101" pitchFamily="2" charset="-122"/>
                <a:sym typeface="+mn-ea"/>
              </a:rPr>
              <a:t>重农抑商</a:t>
            </a:r>
            <a:r>
              <a:rPr lang="zh-CN" altLang="en-US" sz="4800" b="1">
                <a:latin typeface="+mn-ea"/>
                <a:cs typeface="Times New Roman" panose="02020603050405020304" pitchFamily="2" charset="0"/>
                <a:sym typeface="+mn-ea"/>
              </a:rPr>
              <a:t>      </a:t>
            </a:r>
            <a:r>
              <a:rPr lang="en-US" altLang="zh-CN" sz="4800" b="1">
                <a:latin typeface="+mn-ea"/>
                <a:cs typeface="Times New Roman" panose="02020603050405020304" pitchFamily="2" charset="0"/>
                <a:sym typeface="+mn-ea"/>
              </a:rPr>
              <a:t>B.</a:t>
            </a:r>
            <a:r>
              <a:rPr lang="zh-CN" altLang="en-US" sz="4800" b="1">
                <a:latin typeface="+mn-ea"/>
                <a:cs typeface="宋体" panose="02010600030101010101" pitchFamily="2" charset="-122"/>
                <a:sym typeface="+mn-ea"/>
              </a:rPr>
              <a:t>统一度量衡</a:t>
            </a:r>
            <a:r>
              <a:rPr lang="zh-CN" altLang="en-US" sz="4800" b="1">
                <a:latin typeface="+mn-ea"/>
                <a:cs typeface="Times New Roman" panose="02020603050405020304" pitchFamily="2" charset="0"/>
                <a:sym typeface="+mn-ea"/>
              </a:rPr>
              <a:t>   </a:t>
            </a:r>
            <a:endParaRPr lang="zh-CN" altLang="en-US" sz="4800" b="1"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indent="0" algn="l"/>
            <a:r>
              <a:rPr lang="zh-CN" altLang="en-US" sz="4800" b="1">
                <a:latin typeface="+mn-ea"/>
                <a:cs typeface="Times New Roman" panose="02020603050405020304" pitchFamily="2" charset="0"/>
                <a:sym typeface="+mn-ea"/>
              </a:rPr>
              <a:t>   </a:t>
            </a:r>
            <a:r>
              <a:rPr lang="en-US" altLang="zh-CN" sz="4800" b="1">
                <a:latin typeface="+mn-ea"/>
                <a:cs typeface="Times New Roman" panose="02020603050405020304" pitchFamily="2" charset="0"/>
                <a:sym typeface="+mn-ea"/>
              </a:rPr>
              <a:t>C.</a:t>
            </a:r>
            <a:r>
              <a:rPr lang="zh-CN" altLang="en-US" sz="4800" b="1">
                <a:latin typeface="+mn-ea"/>
                <a:cs typeface="宋体" panose="02010600030101010101" pitchFamily="2" charset="-122"/>
                <a:sym typeface="+mn-ea"/>
              </a:rPr>
              <a:t>迁都咸阳</a:t>
            </a:r>
            <a:r>
              <a:rPr lang="zh-CN" altLang="en-US" sz="4800" b="1">
                <a:latin typeface="+mn-ea"/>
                <a:cs typeface="Times New Roman" panose="02020603050405020304" pitchFamily="2" charset="0"/>
                <a:sym typeface="+mn-ea"/>
              </a:rPr>
              <a:t>      </a:t>
            </a:r>
            <a:r>
              <a:rPr lang="en-US" altLang="zh-CN" sz="4800" b="1">
                <a:latin typeface="+mn-ea"/>
                <a:cs typeface="Times New Roman" panose="02020603050405020304" pitchFamily="2" charset="0"/>
                <a:sym typeface="+mn-ea"/>
              </a:rPr>
              <a:t>D.</a:t>
            </a:r>
            <a:r>
              <a:rPr lang="zh-CN" altLang="en-US" sz="4800" b="1">
                <a:latin typeface="+mn-ea"/>
                <a:cs typeface="宋体" panose="02010600030101010101" pitchFamily="2" charset="-122"/>
                <a:sym typeface="+mn-ea"/>
              </a:rPr>
              <a:t>奖励军功</a:t>
            </a:r>
            <a:endParaRPr lang="zh-CN" altLang="en-US" sz="480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05225" y="2814955"/>
            <a:ext cx="2480310" cy="4503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287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55270" y="337185"/>
            <a:ext cx="11807825" cy="478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4400" b="1" u="none">
                <a:latin typeface="+mn-ea"/>
                <a:cs typeface="宋体" panose="02010600030101010101" pitchFamily="2" charset="-122"/>
              </a:rPr>
              <a:t>81.</a:t>
            </a:r>
            <a:r>
              <a:rPr lang="zh-CN" altLang="en-US" sz="4400" b="1" u="none">
                <a:latin typeface="+mn-ea"/>
                <a:cs typeface="宋体" panose="02010600030101010101" pitchFamily="2" charset="-122"/>
              </a:rPr>
              <a:t>“从秦国开始的我国历史上第一次社会政治大转型，发自商鞅，极盛于始皇，而完成于汉武。”这次“大转型”主要表现是</a:t>
            </a:r>
            <a:endParaRPr lang="zh-CN" altLang="en-US" sz="44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400" b="1" u="none">
                <a:latin typeface="+mn-ea"/>
                <a:cs typeface="宋体" panose="02010600030101010101" pitchFamily="2" charset="-122"/>
              </a:rPr>
              <a:t>A</a:t>
            </a:r>
            <a:r>
              <a:rPr lang="zh-CN" altLang="en-US" sz="4400" b="1" u="none">
                <a:latin typeface="+mn-ea"/>
                <a:cs typeface="宋体" panose="02010600030101010101" pitchFamily="2" charset="-122"/>
              </a:rPr>
              <a:t>．世袭制取代禅让制</a:t>
            </a:r>
            <a:r>
              <a:rPr lang="zh-CN" altLang="en-US" sz="4400" b="1" u="none">
                <a:latin typeface="+mn-ea"/>
                <a:cs typeface="Times New Roman" panose="02020603050405020304" pitchFamily="2" charset="0"/>
              </a:rPr>
              <a:t>                     </a:t>
            </a:r>
            <a:r>
              <a:rPr lang="en-US" altLang="zh-CN" sz="4400" b="1" u="none">
                <a:latin typeface="+mn-ea"/>
                <a:cs typeface="Times New Roman" panose="02020603050405020304" pitchFamily="2" charset="0"/>
              </a:rPr>
              <a:t>B</a:t>
            </a:r>
            <a:r>
              <a:rPr lang="zh-CN" altLang="en-US" sz="4400" b="1" u="none">
                <a:latin typeface="+mn-ea"/>
                <a:cs typeface="宋体" panose="02010600030101010101" pitchFamily="2" charset="-122"/>
              </a:rPr>
              <a:t>．郡县制代替分封制</a:t>
            </a:r>
            <a:r>
              <a:rPr lang="zh-CN" altLang="en-US" sz="4400" b="1" u="none">
                <a:latin typeface="+mn-ea"/>
                <a:cs typeface="Times New Roman" panose="02020603050405020304" pitchFamily="2" charset="0"/>
              </a:rPr>
              <a:t>          </a:t>
            </a:r>
            <a:endParaRPr lang="zh-CN" altLang="en-US" sz="44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400" b="1" u="none">
                <a:latin typeface="+mn-ea"/>
                <a:cs typeface="宋体" panose="02010600030101010101" pitchFamily="2" charset="-122"/>
              </a:rPr>
              <a:t>C</a:t>
            </a:r>
            <a:r>
              <a:rPr lang="zh-CN" altLang="en-US" sz="4400" b="1" u="none">
                <a:latin typeface="+mn-ea"/>
                <a:cs typeface="宋体" panose="02010600030101010101" pitchFamily="2" charset="-122"/>
              </a:rPr>
              <a:t>．行省制取代封国制</a:t>
            </a:r>
            <a:r>
              <a:rPr lang="zh-CN" altLang="en-US" sz="4400" b="1" u="none">
                <a:latin typeface="+mn-ea"/>
                <a:cs typeface="Times New Roman" panose="02020603050405020304" pitchFamily="2" charset="0"/>
              </a:rPr>
              <a:t>                     </a:t>
            </a:r>
            <a:r>
              <a:rPr lang="en-US" altLang="zh-CN" sz="4400" b="1" u="none">
                <a:latin typeface="+mn-ea"/>
                <a:cs typeface="Times New Roman" panose="02020603050405020304" pitchFamily="2" charset="0"/>
              </a:rPr>
              <a:t>D</a:t>
            </a:r>
            <a:r>
              <a:rPr lang="zh-CN" altLang="en-US" sz="4400" b="1" u="none">
                <a:latin typeface="+mn-ea"/>
                <a:cs typeface="宋体" panose="02010600030101010101" pitchFamily="2" charset="-122"/>
              </a:rPr>
              <a:t>．郡国制代替郡县制</a:t>
            </a:r>
            <a:endParaRPr lang="zh-CN" altLang="en-US" sz="4400" b="1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79845" y="2517140"/>
            <a:ext cx="2226310" cy="4503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7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287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455295" y="203200"/>
            <a:ext cx="11280140" cy="5212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4800" b="1" u="none">
                <a:latin typeface="+mn-ea"/>
                <a:cs typeface="宋体" panose="02010600030101010101" pitchFamily="2" charset="-122"/>
              </a:rPr>
              <a:t>82. 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汉武帝时，有大臣建议“诸不在六艺之科、孔子之术者，皆绝其道，勿使并进。”为汉武帝所采纳。他的主张应是</a:t>
            </a:r>
            <a:endParaRPr lang="zh-CN" altLang="en-US" sz="48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800" b="1" u="none">
                <a:latin typeface="+mn-ea"/>
                <a:cs typeface="宋体" panose="02010600030101010101" pitchFamily="2" charset="-122"/>
              </a:rPr>
              <a:t>A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．罢黜百家，独尊儒术</a:t>
            </a:r>
            <a:r>
              <a:rPr lang="zh-CN" altLang="en-US" sz="4800" b="1" u="none">
                <a:latin typeface="+mn-ea"/>
                <a:cs typeface="Times New Roman" panose="02020603050405020304" pitchFamily="2" charset="0"/>
              </a:rPr>
              <a:t>                       </a:t>
            </a:r>
            <a:r>
              <a:rPr lang="en-US" altLang="zh-CN" sz="4800" b="1" u="none">
                <a:latin typeface="+mn-ea"/>
                <a:cs typeface="Times New Roman" panose="02020603050405020304" pitchFamily="2" charset="0"/>
              </a:rPr>
              <a:t>B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．顺其自然，无为而治</a:t>
            </a:r>
            <a:endParaRPr lang="zh-CN" altLang="en-US" sz="48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800" b="1" u="none">
                <a:latin typeface="+mn-ea"/>
                <a:cs typeface="宋体" panose="02010600030101010101" pitchFamily="2" charset="-122"/>
              </a:rPr>
              <a:t>C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．知己知彼，百战不殆</a:t>
            </a:r>
            <a:r>
              <a:rPr lang="zh-CN" altLang="en-US" sz="4800" b="1" u="none">
                <a:latin typeface="+mn-ea"/>
                <a:cs typeface="Times New Roman" panose="02020603050405020304" pitchFamily="2" charset="0"/>
              </a:rPr>
              <a:t>                   </a:t>
            </a:r>
            <a:r>
              <a:rPr lang="en-US" altLang="zh-CN" sz="4800" b="1" u="none">
                <a:latin typeface="+mn-ea"/>
                <a:cs typeface="Times New Roman" panose="02020603050405020304" pitchFamily="2" charset="0"/>
              </a:rPr>
              <a:t>D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．仁政治国，轻徭薄赋</a:t>
            </a:r>
            <a:endParaRPr lang="zh-CN" altLang="en-US" sz="4800" b="1" u="none"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85113" y="2308860"/>
            <a:ext cx="1712595" cy="37338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marL="0" indent="0" algn="ctr"/>
            <a:r>
              <a:rPr lang="en-US" sz="23900" b="1" u="none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lang="en-US" sz="23900" b="1" u="none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8054340" y="2317115"/>
            <a:ext cx="3699510" cy="35128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pic>
      <p:sp>
        <p:nvSpPr>
          <p:cNvPr id="101" name="文本框 100"/>
          <p:cNvSpPr txBox="1"/>
          <p:nvPr/>
        </p:nvSpPr>
        <p:spPr>
          <a:xfrm>
            <a:off x="1069340" y="231140"/>
            <a:ext cx="11153775" cy="5852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83.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右图是汉代后期画像砖上的讲经图案。这里所讲习的“经”主要是指</a:t>
            </a:r>
            <a:endParaRPr lang="zh-CN" altLang="en-US" sz="54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A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．孔子著作</a:t>
            </a:r>
            <a:r>
              <a:rPr lang="zh-CN" altLang="en-US" sz="5400" b="1" u="none">
                <a:latin typeface="+mn-ea"/>
                <a:cs typeface="Times New Roman" panose="02020603050405020304" pitchFamily="2" charset="0"/>
              </a:rPr>
              <a:t>                   </a:t>
            </a:r>
            <a:r>
              <a:rPr lang="en-US" altLang="zh-CN" sz="5400" b="1" u="none">
                <a:latin typeface="+mn-ea"/>
                <a:cs typeface="Times New Roman" panose="02020603050405020304" pitchFamily="2" charset="0"/>
              </a:rPr>
              <a:t>B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．儒家典籍</a:t>
            </a:r>
            <a:endParaRPr lang="zh-CN" altLang="en-US" sz="54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C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．诸子学说</a:t>
            </a:r>
            <a:r>
              <a:rPr lang="zh-CN" altLang="en-US" sz="5400" b="1" u="none">
                <a:latin typeface="+mn-ea"/>
                <a:cs typeface="Times New Roman" panose="02020603050405020304" pitchFamily="2" charset="0"/>
              </a:rPr>
              <a:t>                </a:t>
            </a:r>
            <a:r>
              <a:rPr lang="en-US" altLang="zh-CN" sz="5400" b="1" u="none">
                <a:latin typeface="+mn-ea"/>
                <a:cs typeface="Times New Roman" panose="02020603050405020304" pitchFamily="2" charset="0"/>
              </a:rPr>
              <a:t>D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．黄老学说</a:t>
            </a:r>
            <a:endParaRPr lang="zh-CN" altLang="en-US" sz="5400" b="1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15978" y="2317750"/>
            <a:ext cx="188404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936625" y="471170"/>
            <a:ext cx="10836275" cy="58521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5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84.</a:t>
            </a:r>
            <a:r>
              <a:rPr lang="zh-CN" altLang="en-US" sz="54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汉武帝时设置的“河西四郡”，管辖区域是</a:t>
            </a:r>
            <a:endParaRPr lang="zh-CN" altLang="en-US" sz="5400" b="1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>
                <a:latin typeface="+mn-ea"/>
                <a:cs typeface="宋体" panose="02010600030101010101" pitchFamily="2" charset="-122"/>
                <a:sym typeface="+mn-ea"/>
              </a:rPr>
              <a:t>A.</a:t>
            </a:r>
            <a:r>
              <a:rPr lang="zh-CN" altLang="en-US" sz="5400" b="1">
                <a:latin typeface="+mn-ea"/>
                <a:cs typeface="宋体" panose="02010600030101010101" pitchFamily="2" charset="-122"/>
                <a:sym typeface="+mn-ea"/>
              </a:rPr>
              <a:t>五岭以南</a:t>
            </a:r>
            <a:r>
              <a:rPr lang="zh-CN" altLang="en-US" sz="5400" b="1">
                <a:latin typeface="+mn-ea"/>
                <a:cs typeface="Times New Roman" panose="02020603050405020304" pitchFamily="2" charset="0"/>
                <a:sym typeface="+mn-ea"/>
              </a:rPr>
              <a:t>                            </a:t>
            </a:r>
            <a:endParaRPr lang="zh-CN" altLang="en-US" sz="5400" b="1">
              <a:latin typeface="+mn-ea"/>
              <a:cs typeface="Times New Roman" panose="02020603050405020304" pitchFamily="2" charset="0"/>
              <a:sym typeface="+mn-ea"/>
            </a:endParaRPr>
          </a:p>
          <a:p>
            <a:pPr marL="0" indent="0" algn="l"/>
            <a:r>
              <a:rPr lang="en-US" altLang="zh-CN" sz="5400" b="1">
                <a:latin typeface="+mn-ea"/>
                <a:cs typeface="Times New Roman" panose="02020603050405020304" pitchFamily="2" charset="0"/>
                <a:sym typeface="+mn-ea"/>
              </a:rPr>
              <a:t>B.</a:t>
            </a:r>
            <a:r>
              <a:rPr lang="zh-CN" altLang="en-US" sz="5400" b="1">
                <a:latin typeface="+mn-ea"/>
                <a:cs typeface="宋体" panose="02010600030101010101" pitchFamily="2" charset="-122"/>
                <a:sym typeface="+mn-ea"/>
              </a:rPr>
              <a:t>西南夷地区</a:t>
            </a:r>
            <a:endParaRPr lang="zh-CN" altLang="en-US" sz="5400" b="1">
              <a:latin typeface="+mn-ea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en-US" altLang="zh-CN" sz="5400" b="1">
                <a:latin typeface="+mn-ea"/>
                <a:cs typeface="宋体" panose="02010600030101010101" pitchFamily="2" charset="-122"/>
                <a:sym typeface="+mn-ea"/>
              </a:rPr>
              <a:t>C.</a:t>
            </a:r>
            <a:r>
              <a:rPr lang="zh-CN" altLang="en-US" sz="5400" b="1">
                <a:latin typeface="+mn-ea"/>
                <a:cs typeface="宋体" panose="02010600030101010101" pitchFamily="2" charset="-122"/>
                <a:sym typeface="+mn-ea"/>
              </a:rPr>
              <a:t>河西走廊至玉门关一带</a:t>
            </a:r>
            <a:r>
              <a:rPr lang="zh-CN" altLang="en-US" sz="5400" b="1">
                <a:latin typeface="+mn-ea"/>
                <a:cs typeface="Times New Roman" panose="02020603050405020304" pitchFamily="2" charset="0"/>
                <a:sym typeface="+mn-ea"/>
              </a:rPr>
              <a:t>          </a:t>
            </a:r>
            <a:r>
              <a:rPr lang="en-US" altLang="zh-CN" sz="5400" b="1">
                <a:latin typeface="+mn-ea"/>
                <a:cs typeface="Times New Roman" panose="02020603050405020304" pitchFamily="2" charset="0"/>
                <a:sym typeface="+mn-ea"/>
              </a:rPr>
              <a:t>D.</a:t>
            </a:r>
            <a:r>
              <a:rPr lang="zh-CN" altLang="en-US" sz="5400" b="1">
                <a:latin typeface="+mn-ea"/>
                <a:cs typeface="宋体" panose="02010600030101010101" pitchFamily="2" charset="-122"/>
                <a:sym typeface="+mn-ea"/>
              </a:rPr>
              <a:t>海南岛</a:t>
            </a:r>
            <a:endParaRPr lang="zh-CN" altLang="en-US" sz="5400" b="1">
              <a:latin typeface="+mn-ea"/>
            </a:endParaRPr>
          </a:p>
          <a:p>
            <a:pPr marL="0" indent="0" algn="l"/>
            <a:endParaRPr lang="zh-CN" altLang="en-US" sz="5400" b="1" u="none"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556000" y="3556318"/>
            <a:ext cx="5080000" cy="411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l"/>
            <a:r>
              <a:rPr lang="en-US" altLang="zh-CN" sz="105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  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503285" y="1514475"/>
            <a:ext cx="178943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 flipH="1">
            <a:off x="4095115" y="3124200"/>
            <a:ext cx="2457450" cy="3765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195" y="708025"/>
            <a:ext cx="11704955" cy="3383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133350" defTabSz="0">
              <a:tabLst>
                <a:tab pos="1621155" algn="l"/>
                <a:tab pos="4231005" algn="l"/>
              </a:tabLst>
            </a:pPr>
            <a:r>
              <a:rPr lang="en-US" altLang="zh-CN" sz="5400" b="1" dirty="0">
                <a:solidFill>
                  <a:schemeClr val="tx1"/>
                </a:solidFill>
                <a:latin typeface="+mn-ea"/>
                <a:sym typeface="+mn-ea"/>
              </a:rPr>
              <a:t>85.“</a:t>
            </a:r>
            <a:r>
              <a:rPr lang="zh-CN" altLang="en-US" sz="5400" b="1" dirty="0">
                <a:latin typeface="+mn-ea"/>
                <a:sym typeface="+mn-ea"/>
              </a:rPr>
              <a:t>纸上谈兵”的由来与下列哪一场战役有关</a:t>
            </a:r>
            <a:endParaRPr lang="zh-CN" altLang="en-US" sz="5400" b="1" dirty="0">
              <a:latin typeface="+mn-ea"/>
            </a:endParaRPr>
          </a:p>
          <a:p>
            <a:pPr lvl="0" indent="133350" defTabSz="0">
              <a:tabLst>
                <a:tab pos="1621155" algn="l"/>
                <a:tab pos="4231005" algn="l"/>
              </a:tabLst>
            </a:pPr>
            <a:r>
              <a:rPr lang="en-US" altLang="zh-CN" sz="5400" b="1" dirty="0">
                <a:latin typeface="+mn-ea"/>
                <a:sym typeface="+mn-ea"/>
              </a:rPr>
              <a:t>A</a:t>
            </a:r>
            <a:r>
              <a:rPr lang="zh-CN" altLang="en-US" sz="5400" b="1" dirty="0">
                <a:latin typeface="+mn-ea"/>
                <a:sym typeface="+mn-ea"/>
              </a:rPr>
              <a:t>．城濮之战 </a:t>
            </a:r>
            <a:r>
              <a:rPr lang="en-US" altLang="zh-CN" sz="5400" b="1" dirty="0">
                <a:latin typeface="+mn-ea"/>
                <a:sym typeface="+mn-ea"/>
              </a:rPr>
              <a:t>          B</a:t>
            </a:r>
            <a:r>
              <a:rPr lang="zh-CN" altLang="en-US" sz="5400" b="1" dirty="0">
                <a:latin typeface="+mn-ea"/>
                <a:sym typeface="+mn-ea"/>
              </a:rPr>
              <a:t>．马陵之战</a:t>
            </a:r>
            <a:endParaRPr lang="en-US" altLang="zh-CN" sz="5400" b="1" dirty="0">
              <a:latin typeface="+mn-ea"/>
              <a:sym typeface="+mn-ea"/>
            </a:endParaRPr>
          </a:p>
          <a:p>
            <a:pPr lvl="0" indent="133350" defTabSz="0">
              <a:tabLst>
                <a:tab pos="1621155" algn="l"/>
                <a:tab pos="4231005" algn="l"/>
              </a:tabLst>
            </a:pPr>
            <a:r>
              <a:rPr lang="en-US" altLang="zh-CN" sz="5400" b="1" dirty="0">
                <a:latin typeface="+mn-ea"/>
                <a:sym typeface="+mn-ea"/>
              </a:rPr>
              <a:t>C</a:t>
            </a:r>
            <a:r>
              <a:rPr lang="zh-CN" altLang="en-US" sz="5400" b="1" dirty="0">
                <a:latin typeface="+mn-ea"/>
                <a:sym typeface="+mn-ea"/>
              </a:rPr>
              <a:t>．长平之战	      </a:t>
            </a:r>
            <a:r>
              <a:rPr lang="en-US" altLang="zh-CN" sz="5400" b="1" dirty="0">
                <a:latin typeface="+mn-ea"/>
                <a:sym typeface="+mn-ea"/>
              </a:rPr>
              <a:t>D</a:t>
            </a:r>
            <a:r>
              <a:rPr lang="zh-CN" altLang="en-US" sz="5400" b="1" dirty="0">
                <a:latin typeface="+mn-ea"/>
                <a:sym typeface="+mn-ea"/>
              </a:rPr>
              <a:t>．巨鹿之战</a:t>
            </a:r>
            <a:endParaRPr lang="zh-CN" altLang="en-US" sz="540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1165225" y="962660"/>
            <a:ext cx="10897870" cy="3749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4800" b="1" u="none">
                <a:latin typeface="+mn-ea"/>
                <a:cs typeface="宋体" panose="02010600030101010101" pitchFamily="2" charset="-122"/>
              </a:rPr>
              <a:t>86.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公元</a:t>
            </a:r>
            <a:r>
              <a:rPr lang="en-US" altLang="zh-CN" sz="4800" b="1" u="none">
                <a:latin typeface="+mn-ea"/>
                <a:cs typeface="Times New Roman" panose="02020603050405020304" pitchFamily="2" charset="0"/>
              </a:rPr>
              <a:t>3-6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世纪的中国历史，被史学家通称为“魏晋南北朝”，这其中的“魏”是指</a:t>
            </a:r>
            <a:endParaRPr lang="zh-CN" altLang="en-US" sz="48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800" b="1" u="none">
                <a:latin typeface="+mn-ea"/>
                <a:cs typeface="宋体" panose="02010600030101010101" pitchFamily="2" charset="-122"/>
              </a:rPr>
              <a:t>  A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．曹魏</a:t>
            </a:r>
            <a:r>
              <a:rPr lang="zh-CN" altLang="en-US" sz="4800" b="1" u="none">
                <a:latin typeface="+mn-ea"/>
                <a:cs typeface="Times New Roman" panose="02020603050405020304" pitchFamily="2" charset="0"/>
              </a:rPr>
              <a:t>      </a:t>
            </a:r>
            <a:r>
              <a:rPr lang="en-US" altLang="zh-CN" sz="4800" b="1" u="none">
                <a:latin typeface="+mn-ea"/>
                <a:cs typeface="Times New Roman" panose="02020603050405020304" pitchFamily="2" charset="0"/>
              </a:rPr>
              <a:t>B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．北魏</a:t>
            </a:r>
            <a:r>
              <a:rPr lang="zh-CN" altLang="en-US" sz="4800" b="1" u="none">
                <a:latin typeface="+mn-ea"/>
                <a:cs typeface="Times New Roman" panose="02020603050405020304" pitchFamily="2" charset="0"/>
              </a:rPr>
              <a:t>      </a:t>
            </a:r>
            <a:endParaRPr lang="zh-CN" altLang="en-US" sz="4800" b="1" u="none">
              <a:latin typeface="+mn-ea"/>
              <a:cs typeface="Times New Roman" panose="02020603050405020304" pitchFamily="2" charset="0"/>
            </a:endParaRPr>
          </a:p>
          <a:p>
            <a:pPr marL="0" indent="0" algn="l"/>
            <a:r>
              <a:rPr lang="zh-CN" altLang="en-US" sz="4800" b="1" u="none">
                <a:latin typeface="+mn-ea"/>
                <a:cs typeface="Times New Roman" panose="02020603050405020304" pitchFamily="2" charset="0"/>
              </a:rPr>
              <a:t> </a:t>
            </a:r>
            <a:r>
              <a:rPr lang="en-US" altLang="zh-CN" sz="4800" b="1" u="none">
                <a:latin typeface="+mn-ea"/>
                <a:cs typeface="Times New Roman" panose="02020603050405020304" pitchFamily="2" charset="0"/>
              </a:rPr>
              <a:t>C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．东魏</a:t>
            </a:r>
            <a:r>
              <a:rPr lang="zh-CN" altLang="en-US" sz="4800" b="1" u="none">
                <a:latin typeface="+mn-ea"/>
                <a:cs typeface="Times New Roman" panose="02020603050405020304" pitchFamily="2" charset="0"/>
              </a:rPr>
              <a:t>      </a:t>
            </a:r>
            <a:r>
              <a:rPr lang="en-US" altLang="zh-CN" sz="4800" b="1" u="none">
                <a:latin typeface="+mn-ea"/>
                <a:cs typeface="Times New Roman" panose="02020603050405020304" pitchFamily="2" charset="0"/>
              </a:rPr>
              <a:t>D</a:t>
            </a:r>
            <a:r>
              <a:rPr lang="zh-CN" altLang="en-US" sz="4800" b="1" u="none">
                <a:latin typeface="+mn-ea"/>
                <a:cs typeface="宋体" panose="02010600030101010101" pitchFamily="2" charset="-122"/>
              </a:rPr>
              <a:t>．西魏</a:t>
            </a:r>
            <a:endParaRPr lang="zh-CN" altLang="en-US" sz="4800" b="1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74990" y="2496185"/>
            <a:ext cx="202184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1102360" y="761365"/>
            <a:ext cx="11026775" cy="4206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87.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为三国鼎立局面出现奠定基础的战役是</a:t>
            </a:r>
            <a:endParaRPr lang="zh-CN" altLang="en-US" sz="54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A.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长平之战</a:t>
            </a:r>
            <a:r>
              <a:rPr lang="zh-CN" altLang="en-US" sz="5400" b="1" u="none">
                <a:latin typeface="+mn-ea"/>
                <a:cs typeface="Times New Roman" panose="02020603050405020304" pitchFamily="2" charset="0"/>
              </a:rPr>
              <a:t>     </a:t>
            </a:r>
            <a:r>
              <a:rPr lang="en-US" altLang="zh-CN" sz="5400" b="1" u="none">
                <a:latin typeface="+mn-ea"/>
                <a:cs typeface="Times New Roman" panose="02020603050405020304" pitchFamily="2" charset="0"/>
              </a:rPr>
              <a:t>B.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巨鹿之战</a:t>
            </a:r>
            <a:r>
              <a:rPr lang="zh-CN" altLang="en-US" sz="5400" b="1" u="none">
                <a:latin typeface="+mn-ea"/>
                <a:cs typeface="Times New Roman" panose="02020603050405020304" pitchFamily="2" charset="0"/>
              </a:rPr>
              <a:t>   </a:t>
            </a:r>
            <a:endParaRPr lang="zh-CN" altLang="en-US" sz="5400" b="1" u="none">
              <a:latin typeface="+mn-ea"/>
              <a:cs typeface="Times New Roman" panose="02020603050405020304" pitchFamily="2" charset="0"/>
            </a:endParaRPr>
          </a:p>
          <a:p>
            <a:pPr marL="0" indent="0" algn="l"/>
            <a:r>
              <a:rPr lang="en-US" altLang="zh-CN" sz="5400" b="1" u="none">
                <a:latin typeface="+mn-ea"/>
                <a:cs typeface="Times New Roman" panose="02020603050405020304" pitchFamily="2" charset="0"/>
              </a:rPr>
              <a:t>C.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官渡之战</a:t>
            </a:r>
            <a:r>
              <a:rPr lang="zh-CN" altLang="en-US" sz="5400" b="1" u="none">
                <a:latin typeface="+mn-ea"/>
                <a:cs typeface="Times New Roman" panose="02020603050405020304" pitchFamily="2" charset="0"/>
              </a:rPr>
              <a:t>     </a:t>
            </a:r>
            <a:r>
              <a:rPr lang="en-US" altLang="zh-CN" sz="5400" b="1" u="none">
                <a:latin typeface="+mn-ea"/>
                <a:cs typeface="Times New Roman" panose="02020603050405020304" pitchFamily="2" charset="0"/>
              </a:rPr>
              <a:t>D.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赤壁之战</a:t>
            </a:r>
            <a:endParaRPr lang="zh-CN" altLang="en-US" sz="5400" b="1" u="none">
              <a:latin typeface="+mn-ea"/>
              <a:cs typeface="宋体" panose="02010600030101010101" pitchFamily="2" charset="-122"/>
            </a:endParaRPr>
          </a:p>
          <a:p>
            <a:endParaRPr lang="zh-CN" altLang="en-US" sz="5400" b="1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32683" y="3003550"/>
            <a:ext cx="209613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875" y="346710"/>
            <a:ext cx="11471275" cy="5029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/>
            <a:r>
              <a:rPr lang="en-US" altLang="zh-CN" sz="5400" b="1">
                <a:latin typeface="+mn-ea"/>
                <a:cs typeface="宋体" panose="02010600030101010101" pitchFamily="2" charset="-122"/>
                <a:sym typeface="+mn-ea"/>
              </a:rPr>
              <a:t>88.</a:t>
            </a:r>
            <a:r>
              <a:rPr lang="zh-CN" altLang="en-US" sz="5400" b="1">
                <a:latin typeface="+mn-ea"/>
                <a:cs typeface="宋体" panose="02010600030101010101" pitchFamily="2" charset="-122"/>
                <a:sym typeface="+mn-ea"/>
              </a:rPr>
              <a:t>三国两晋时期江南地区得到开发，</a:t>
            </a:r>
            <a:endParaRPr lang="zh-CN" altLang="en-US" sz="5400" b="1">
              <a:latin typeface="+mn-ea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zh-CN" altLang="en-US" sz="5400" b="1">
                <a:latin typeface="+mn-ea"/>
                <a:cs typeface="宋体" panose="02010600030101010101" pitchFamily="2" charset="-122"/>
                <a:sym typeface="+mn-ea"/>
              </a:rPr>
              <a:t>最主要的因素是</a:t>
            </a:r>
            <a:endParaRPr lang="zh-CN" altLang="en-US" sz="5400" b="1">
              <a:latin typeface="+mn-ea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en-US" altLang="zh-CN" sz="5400" b="1">
                <a:latin typeface="+mn-ea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5400" b="1">
                <a:latin typeface="+mn-ea"/>
                <a:cs typeface="宋体" panose="02010600030101010101" pitchFamily="2" charset="-122"/>
                <a:sym typeface="+mn-ea"/>
              </a:rPr>
              <a:t>．南方生产工具先进</a:t>
            </a:r>
            <a:endParaRPr lang="zh-CN" altLang="en-US" sz="5400" b="1">
              <a:latin typeface="+mn-ea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en-US" altLang="zh-CN" sz="5400" b="1">
                <a:latin typeface="+mn-ea"/>
                <a:cs typeface="Times New Roman" panose="02020603050405020304" pitchFamily="2" charset="0"/>
                <a:sym typeface="+mn-ea"/>
              </a:rPr>
              <a:t>B</a:t>
            </a:r>
            <a:r>
              <a:rPr lang="zh-CN" altLang="en-US" sz="5400" b="1">
                <a:latin typeface="+mn-ea"/>
                <a:cs typeface="宋体" panose="02010600030101010101" pitchFamily="2" charset="-122"/>
                <a:sym typeface="+mn-ea"/>
              </a:rPr>
              <a:t>．南方自然条件较好</a:t>
            </a:r>
            <a:endParaRPr lang="zh-CN" altLang="en-US" sz="5400" b="1">
              <a:latin typeface="+mn-ea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en-US" altLang="zh-CN" sz="5400" b="1">
                <a:latin typeface="+mn-ea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 sz="5400" b="1">
                <a:latin typeface="+mn-ea"/>
                <a:cs typeface="宋体" panose="02010600030101010101" pitchFamily="2" charset="-122"/>
                <a:sym typeface="+mn-ea"/>
              </a:rPr>
              <a:t>．北方农民大量南迁</a:t>
            </a:r>
            <a:endParaRPr lang="zh-CN" altLang="en-US" sz="5400" b="1">
              <a:latin typeface="+mn-ea"/>
              <a:cs typeface="宋体" panose="02010600030101010101" pitchFamily="2" charset="-122"/>
              <a:sym typeface="+mn-ea"/>
            </a:endParaRPr>
          </a:p>
          <a:p>
            <a:pPr marL="0" indent="0" algn="l"/>
            <a:r>
              <a:rPr lang="en-US" altLang="zh-CN" sz="5400" b="1">
                <a:latin typeface="+mn-ea"/>
                <a:cs typeface="Times New Roman" panose="02020603050405020304" pitchFamily="2" charset="0"/>
                <a:sym typeface="+mn-ea"/>
              </a:rPr>
              <a:t>D</a:t>
            </a:r>
            <a:r>
              <a:rPr lang="zh-CN" altLang="en-US" sz="5400" b="1">
                <a:latin typeface="+mn-ea"/>
                <a:cs typeface="宋体" panose="02010600030101010101" pitchFamily="2" charset="-122"/>
                <a:sym typeface="+mn-ea"/>
              </a:rPr>
              <a:t>．南朝统治者施行仁政</a:t>
            </a:r>
            <a:endParaRPr lang="zh-CN" altLang="en-US" sz="5400" b="1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92695" y="2339975"/>
            <a:ext cx="178943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9235" y="121285"/>
            <a:ext cx="11593195" cy="3771265"/>
          </a:xfrm>
        </p:spPr>
        <p:txBody>
          <a:bodyPr>
            <a:normAutofit/>
          </a:bodyPr>
          <a:p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、徐州的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三故胜境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之三是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b="1" u="sng">
                <a:latin typeface="黑体" panose="02010609060101010101" charset="-122"/>
                <a:ea typeface="黑体" panose="02010609060101010101" charset="-122"/>
              </a:rPr>
              <a:t>        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故都。</a:t>
            </a:r>
            <a:br>
              <a:rPr lang="zh-CN" altLang="en-US" b="1">
                <a:latin typeface="黑体" panose="02010609060101010101" charset="-122"/>
                <a:ea typeface="黑体" panose="02010609060101010101" charset="-122"/>
              </a:rPr>
            </a:b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0455" y="1625600"/>
            <a:ext cx="1305560" cy="762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项羽</a:t>
            </a:r>
            <a:endParaRPr lang="zh-CN" altLang="en-US" sz="4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8165" y="1967230"/>
            <a:ext cx="7126605" cy="473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232410" y="739775"/>
            <a:ext cx="11557000" cy="4206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89. 2011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年，新国家博物馆把国宝“司母戊鼎”更名为“后母戊鼎”。该国宝铸造于</a:t>
            </a:r>
            <a:endParaRPr lang="zh-CN" altLang="en-US" sz="54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A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．夏朝 </a:t>
            </a:r>
            <a:r>
              <a:rPr lang="zh-CN" altLang="en-US" sz="5400" b="1" u="none">
                <a:latin typeface="+mn-ea"/>
                <a:cs typeface="Times New Roman" panose="02020603050405020304" pitchFamily="2" charset="0"/>
              </a:rPr>
              <a:t>        </a:t>
            </a:r>
            <a:r>
              <a:rPr lang="en-US" altLang="zh-CN" sz="5400" b="1" u="none">
                <a:latin typeface="+mn-ea"/>
                <a:cs typeface="Times New Roman" panose="02020603050405020304" pitchFamily="2" charset="0"/>
              </a:rPr>
              <a:t>B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．商朝 </a:t>
            </a:r>
            <a:r>
              <a:rPr lang="zh-CN" altLang="en-US" sz="5400" b="1" u="none">
                <a:latin typeface="+mn-ea"/>
                <a:cs typeface="Times New Roman" panose="02020603050405020304" pitchFamily="2" charset="0"/>
              </a:rPr>
              <a:t>        </a:t>
            </a:r>
            <a:r>
              <a:rPr lang="en-US" altLang="zh-CN" sz="5400" b="1" u="none">
                <a:latin typeface="+mn-ea"/>
                <a:cs typeface="Times New Roman" panose="02020603050405020304" pitchFamily="2" charset="0"/>
              </a:rPr>
              <a:t>C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．秦朝 </a:t>
            </a:r>
            <a:r>
              <a:rPr lang="zh-CN" altLang="en-US" sz="5400" b="1" u="none">
                <a:latin typeface="+mn-ea"/>
                <a:cs typeface="Times New Roman" panose="02020603050405020304" pitchFamily="2" charset="0"/>
              </a:rPr>
              <a:t>        </a:t>
            </a:r>
            <a:r>
              <a:rPr lang="en-US" altLang="zh-CN" sz="5400" b="1" u="none">
                <a:latin typeface="+mn-ea"/>
                <a:cs typeface="Times New Roman" panose="02020603050405020304" pitchFamily="2" charset="0"/>
              </a:rPr>
              <a:t>D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．汉朝</a:t>
            </a:r>
            <a:endParaRPr lang="zh-CN" altLang="en-US" sz="5400" b="1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13163" y="2523490"/>
            <a:ext cx="188404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00" y="354965"/>
            <a:ext cx="11830685" cy="502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133350"/>
            <a:r>
              <a:rPr lang="en-US" altLang="zh-CN" sz="5400" b="1">
                <a:solidFill>
                  <a:schemeClr val="tx1"/>
                </a:solidFill>
                <a:latin typeface="+mn-ea"/>
                <a:sym typeface="+mn-ea"/>
              </a:rPr>
              <a:t>90.</a:t>
            </a:r>
            <a:r>
              <a:rPr lang="zh-CN" altLang="en-US" sz="5400" b="1" dirty="0">
                <a:latin typeface="+mn-ea"/>
                <a:sym typeface="+mn-ea"/>
              </a:rPr>
              <a:t>公元纪年和世纪的换算，是我们要掌握的重要的史学常识。秦朝建立于公元前</a:t>
            </a:r>
            <a:r>
              <a:rPr lang="en-US" altLang="zh-CN" sz="5400" b="1" dirty="0">
                <a:latin typeface="+mn-ea"/>
                <a:sym typeface="+mn-ea"/>
              </a:rPr>
              <a:t>221</a:t>
            </a:r>
            <a:r>
              <a:rPr lang="zh-CN" altLang="en-US" sz="5400" b="1" dirty="0">
                <a:latin typeface="+mn-ea"/>
                <a:sym typeface="+mn-ea"/>
              </a:rPr>
              <a:t>年，这一年属于公元前</a:t>
            </a:r>
            <a:endParaRPr lang="zh-CN" altLang="en-US" sz="5400" b="1" dirty="0">
              <a:latin typeface="+mn-ea"/>
            </a:endParaRPr>
          </a:p>
          <a:p>
            <a:pPr lvl="0" indent="133350"/>
            <a:r>
              <a:rPr lang="en-US" altLang="zh-CN" sz="5400" b="1" dirty="0">
                <a:latin typeface="+mn-ea"/>
                <a:sym typeface="+mn-ea"/>
              </a:rPr>
              <a:t>A.2</a:t>
            </a:r>
            <a:r>
              <a:rPr lang="zh-CN" altLang="en-US" sz="5400" b="1" dirty="0">
                <a:latin typeface="+mn-ea"/>
                <a:sym typeface="+mn-ea"/>
              </a:rPr>
              <a:t>世纪前期		</a:t>
            </a:r>
            <a:r>
              <a:rPr lang="en-US" altLang="zh-CN" sz="5400" b="1" dirty="0">
                <a:latin typeface="+mn-ea"/>
                <a:sym typeface="+mn-ea"/>
              </a:rPr>
              <a:t>B.2</a:t>
            </a:r>
            <a:r>
              <a:rPr lang="zh-CN" altLang="en-US" sz="5400" b="1" dirty="0">
                <a:latin typeface="+mn-ea"/>
                <a:sym typeface="+mn-ea"/>
              </a:rPr>
              <a:t>世纪后期	</a:t>
            </a:r>
            <a:endParaRPr lang="zh-CN" altLang="en-US" sz="5400" b="1" dirty="0">
              <a:latin typeface="+mn-ea"/>
              <a:sym typeface="+mn-ea"/>
            </a:endParaRPr>
          </a:p>
          <a:p>
            <a:pPr lvl="0" indent="133350"/>
            <a:r>
              <a:rPr lang="en-US" altLang="zh-CN" sz="5400" b="1" dirty="0">
                <a:latin typeface="+mn-ea"/>
                <a:sym typeface="+mn-ea"/>
              </a:rPr>
              <a:t>C.3</a:t>
            </a:r>
            <a:r>
              <a:rPr lang="zh-CN" altLang="en-US" sz="5400" b="1" dirty="0">
                <a:latin typeface="+mn-ea"/>
                <a:sym typeface="+mn-ea"/>
              </a:rPr>
              <a:t>世纪前期    </a:t>
            </a:r>
            <a:r>
              <a:rPr lang="en-US" altLang="zh-CN" sz="5400" b="1" dirty="0">
                <a:latin typeface="+mn-ea"/>
                <a:sym typeface="+mn-ea"/>
              </a:rPr>
              <a:t>D.3</a:t>
            </a:r>
            <a:r>
              <a:rPr lang="zh-CN" altLang="en-US" sz="5400" b="1" dirty="0">
                <a:latin typeface="+mn-ea"/>
                <a:sym typeface="+mn-ea"/>
              </a:rPr>
              <a:t>世纪后期</a:t>
            </a:r>
            <a:endParaRPr lang="zh-CN" altLang="en-US" sz="5400" b="1" dirty="0">
              <a:latin typeface="+mn-ea"/>
            </a:endParaRPr>
          </a:p>
          <a:p>
            <a:pPr lvl="0" indent="133350"/>
            <a:endParaRPr lang="zh-CN" altLang="en-US" sz="540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60853" y="3100070"/>
            <a:ext cx="209613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9090" y="297180"/>
            <a:ext cx="11450320" cy="502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200025"/>
            <a:r>
              <a:rPr lang="en-US" altLang="zh-CN" sz="5400" b="1" dirty="0">
                <a:solidFill>
                  <a:schemeClr val="tx1"/>
                </a:solidFill>
                <a:latin typeface="+mn-ea"/>
                <a:sym typeface="+mn-ea"/>
              </a:rPr>
              <a:t>91</a:t>
            </a:r>
            <a:r>
              <a:rPr lang="en-US" altLang="zh-CN" sz="5400" b="1">
                <a:latin typeface="+mn-ea"/>
                <a:sym typeface="+mn-ea"/>
              </a:rPr>
              <a:t>.</a:t>
            </a:r>
            <a:r>
              <a:rPr lang="zh-CN" altLang="en-US" sz="5400" b="1" dirty="0">
                <a:latin typeface="+mn-ea"/>
                <a:sym typeface="+mn-ea"/>
              </a:rPr>
              <a:t>河姆渡和半坡原始居民都掌握的技术有</a:t>
            </a:r>
            <a:endParaRPr lang="zh-CN" altLang="en-US" sz="5400" b="1" dirty="0">
              <a:latin typeface="+mn-ea"/>
              <a:sym typeface="+mn-ea"/>
            </a:endParaRPr>
          </a:p>
          <a:p>
            <a:pPr lvl="0" indent="200025"/>
            <a:r>
              <a:rPr lang="en-US" altLang="zh-CN" sz="5400" b="1" dirty="0">
                <a:latin typeface="+mn-ea"/>
                <a:sym typeface="+mn-ea"/>
              </a:rPr>
              <a:t>①</a:t>
            </a:r>
            <a:r>
              <a:rPr lang="zh-CN" altLang="en-US" sz="5400" b="1" dirty="0">
                <a:latin typeface="+mn-ea"/>
                <a:sym typeface="+mn-ea"/>
              </a:rPr>
              <a:t>磨制石器     </a:t>
            </a:r>
            <a:r>
              <a:rPr lang="en-US" altLang="zh-CN" sz="5400" b="1" dirty="0">
                <a:latin typeface="+mn-ea"/>
                <a:sym typeface="+mn-ea"/>
              </a:rPr>
              <a:t>②</a:t>
            </a:r>
            <a:r>
              <a:rPr lang="zh-CN" altLang="en-US" sz="5400" b="1" dirty="0">
                <a:latin typeface="+mn-ea"/>
                <a:sym typeface="+mn-ea"/>
              </a:rPr>
              <a:t>制作陶器             </a:t>
            </a:r>
            <a:r>
              <a:rPr lang="en-US" altLang="zh-CN" sz="5400" b="1" dirty="0">
                <a:latin typeface="+mn-ea"/>
                <a:sym typeface="+mn-ea"/>
              </a:rPr>
              <a:t>③</a:t>
            </a:r>
            <a:r>
              <a:rPr lang="zh-CN" altLang="en-US" sz="5400" b="1" dirty="0">
                <a:latin typeface="+mn-ea"/>
                <a:sym typeface="+mn-ea"/>
              </a:rPr>
              <a:t>修建房屋      </a:t>
            </a:r>
            <a:r>
              <a:rPr lang="en-US" altLang="zh-CN" sz="5400" b="1" dirty="0">
                <a:latin typeface="+mn-ea"/>
                <a:sym typeface="+mn-ea"/>
              </a:rPr>
              <a:t>④</a:t>
            </a:r>
            <a:r>
              <a:rPr lang="zh-CN" altLang="en-US" sz="5400" b="1" dirty="0">
                <a:latin typeface="+mn-ea"/>
                <a:sym typeface="+mn-ea"/>
              </a:rPr>
              <a:t>纺织麻布</a:t>
            </a:r>
            <a:endParaRPr lang="zh-CN" altLang="en-US" sz="5400" b="1" dirty="0">
              <a:latin typeface="+mn-ea"/>
            </a:endParaRPr>
          </a:p>
          <a:p>
            <a:pPr lvl="0" indent="200025"/>
            <a:r>
              <a:rPr lang="en-US" altLang="zh-CN" sz="5400" b="1" dirty="0">
                <a:latin typeface="+mn-ea"/>
                <a:sym typeface="+mn-ea"/>
              </a:rPr>
              <a:t>A</a:t>
            </a:r>
            <a:r>
              <a:rPr lang="zh-CN" altLang="en-US" sz="5400" b="1" dirty="0">
                <a:latin typeface="+mn-ea"/>
                <a:sym typeface="+mn-ea"/>
              </a:rPr>
              <a:t>、</a:t>
            </a:r>
            <a:r>
              <a:rPr lang="en-US" altLang="zh-CN" sz="5400" b="1" dirty="0">
                <a:latin typeface="+mn-ea"/>
                <a:sym typeface="+mn-ea"/>
              </a:rPr>
              <a:t>①②③             B</a:t>
            </a:r>
            <a:r>
              <a:rPr lang="zh-CN" altLang="en-US" sz="5400" b="1" dirty="0">
                <a:latin typeface="+mn-ea"/>
                <a:sym typeface="+mn-ea"/>
              </a:rPr>
              <a:t>．</a:t>
            </a:r>
            <a:r>
              <a:rPr lang="en-US" altLang="zh-CN" sz="5400" b="1" dirty="0">
                <a:latin typeface="+mn-ea"/>
                <a:sym typeface="+mn-ea"/>
              </a:rPr>
              <a:t>②③④       C</a:t>
            </a:r>
            <a:r>
              <a:rPr lang="zh-CN" altLang="en-US" sz="5400" b="1" dirty="0">
                <a:latin typeface="+mn-ea"/>
                <a:sym typeface="+mn-ea"/>
              </a:rPr>
              <a:t>．</a:t>
            </a:r>
            <a:r>
              <a:rPr lang="en-US" altLang="zh-CN" sz="5400" b="1" dirty="0">
                <a:latin typeface="+mn-ea"/>
                <a:sym typeface="+mn-ea"/>
              </a:rPr>
              <a:t>①②④              </a:t>
            </a:r>
            <a:r>
              <a:rPr lang="en-US" altLang="zh-CN" sz="5400" b="1">
                <a:latin typeface="+mn-ea"/>
                <a:sym typeface="+mn-ea"/>
              </a:rPr>
              <a:t>D①③④</a:t>
            </a:r>
            <a:endParaRPr lang="zh-CN" altLang="en-US" sz="540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74490" y="2877185"/>
            <a:ext cx="202184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5725" y="678180"/>
            <a:ext cx="12463780" cy="3017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/>
            <a:r>
              <a:rPr lang="en-US" altLang="zh-CN" sz="4800" b="1" dirty="0">
                <a:solidFill>
                  <a:schemeClr val="tx1"/>
                </a:solidFill>
                <a:latin typeface="+mn-ea"/>
                <a:sym typeface="+mn-ea"/>
              </a:rPr>
              <a:t>92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  <a:sym typeface="+mn-ea"/>
              </a:rPr>
              <a:t>．战国时期，社会发生了急剧的变化。关于如何治理国家，法家主张</a:t>
            </a:r>
            <a:endParaRPr lang="zh-CN" altLang="en-US" sz="4800" b="1" dirty="0">
              <a:solidFill>
                <a:schemeClr val="tx1"/>
              </a:solidFill>
              <a:latin typeface="+mn-ea"/>
              <a:sym typeface="+mn-ea"/>
            </a:endParaRPr>
          </a:p>
          <a:p>
            <a:pPr lvl="0"/>
            <a:r>
              <a:rPr lang="en-US" altLang="zh-CN" sz="4800" b="1" dirty="0">
                <a:solidFill>
                  <a:schemeClr val="tx1"/>
                </a:solidFill>
                <a:latin typeface="+mn-ea"/>
                <a:sym typeface="+mn-ea"/>
              </a:rPr>
              <a:t>A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  <a:sym typeface="+mn-ea"/>
              </a:rPr>
              <a:t>．实行“仁政  </a:t>
            </a:r>
            <a:r>
              <a:rPr lang="en-US" altLang="zh-CN" sz="4800" b="1" dirty="0">
                <a:solidFill>
                  <a:schemeClr val="tx1"/>
                </a:solidFill>
                <a:latin typeface="+mn-ea"/>
                <a:sym typeface="+mn-ea"/>
              </a:rPr>
              <a:t>B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  <a:sym typeface="+mn-ea"/>
              </a:rPr>
              <a:t>．“无为而治”</a:t>
            </a:r>
            <a:endParaRPr lang="zh-CN" altLang="en-US" sz="4800" b="1" dirty="0">
              <a:solidFill>
                <a:schemeClr val="tx1"/>
              </a:solidFill>
              <a:latin typeface="+mn-ea"/>
              <a:sym typeface="+mn-ea"/>
            </a:endParaRPr>
          </a:p>
          <a:p>
            <a:pPr lvl="0"/>
            <a:r>
              <a:rPr lang="en-US" altLang="zh-CN" sz="4800" b="1" dirty="0">
                <a:solidFill>
                  <a:schemeClr val="tx1"/>
                </a:solidFill>
                <a:latin typeface="+mn-ea"/>
                <a:sym typeface="+mn-ea"/>
              </a:rPr>
              <a:t>C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  <a:sym typeface="+mn-ea"/>
              </a:rPr>
              <a:t>．以法治国 	 </a:t>
            </a:r>
            <a:r>
              <a:rPr lang="en-US" altLang="zh-CN" sz="4800" b="1" dirty="0">
                <a:solidFill>
                  <a:schemeClr val="tx1"/>
                </a:solidFill>
                <a:latin typeface="+mn-ea"/>
                <a:sym typeface="+mn-ea"/>
              </a:rPr>
              <a:t>D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  <a:sym typeface="+mn-ea"/>
              </a:rPr>
              <a:t>．选举贤能的人治理国家</a:t>
            </a:r>
            <a:endParaRPr lang="zh-CN" altLang="en-US" sz="4800" b="1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97263" y="3482340"/>
            <a:ext cx="247586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3045" y="479425"/>
            <a:ext cx="11894185" cy="3017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/>
            <a:r>
              <a:rPr lang="en-US" altLang="zh-CN" sz="4800" b="1" dirty="0">
                <a:latin typeface="+mn-ea"/>
                <a:sym typeface="+mn-ea"/>
              </a:rPr>
              <a:t>93</a:t>
            </a:r>
            <a:r>
              <a:rPr lang="zh-CN" altLang="en-US" sz="4800" b="1" dirty="0">
                <a:latin typeface="+mn-ea"/>
                <a:sym typeface="+mn-ea"/>
              </a:rPr>
              <a:t>．</a:t>
            </a:r>
            <a:r>
              <a:rPr lang="en-US" altLang="zh-CN" sz="4800" b="1" dirty="0">
                <a:latin typeface="+mn-ea"/>
                <a:sym typeface="+mn-ea"/>
              </a:rPr>
              <a:t>“</a:t>
            </a:r>
            <a:r>
              <a:rPr lang="zh-CN" altLang="en-US" sz="4800" b="1" dirty="0">
                <a:latin typeface="+mn-ea"/>
                <a:sym typeface="+mn-ea"/>
              </a:rPr>
              <a:t>民为贵，社稷次之，君为轻”体现了孟子的什么思想？</a:t>
            </a:r>
            <a:endParaRPr lang="zh-CN" altLang="en-US" sz="4800" b="1" dirty="0">
              <a:latin typeface="+mn-ea"/>
            </a:endParaRPr>
          </a:p>
          <a:p>
            <a:pPr lvl="0"/>
            <a:r>
              <a:rPr lang="en-US" altLang="zh-CN" sz="4800" b="1" dirty="0">
                <a:latin typeface="+mn-ea"/>
                <a:sym typeface="+mn-ea"/>
              </a:rPr>
              <a:t>A</a:t>
            </a:r>
            <a:r>
              <a:rPr lang="zh-CN" altLang="en-US" sz="4800" b="1" dirty="0">
                <a:latin typeface="+mn-ea"/>
                <a:sym typeface="+mn-ea"/>
              </a:rPr>
              <a:t>．“兼爱”、“非政”</a:t>
            </a:r>
            <a:r>
              <a:rPr lang="en-US" altLang="zh-CN" sz="4800" b="1" dirty="0">
                <a:latin typeface="+mn-ea"/>
                <a:sym typeface="+mn-ea"/>
              </a:rPr>
              <a:t>B</a:t>
            </a:r>
            <a:r>
              <a:rPr lang="zh-CN" altLang="en-US" sz="4800" b="1" dirty="0">
                <a:latin typeface="+mn-ea"/>
                <a:sym typeface="+mn-ea"/>
              </a:rPr>
              <a:t>．“仁政”治国 </a:t>
            </a:r>
            <a:endParaRPr lang="zh-CN" altLang="en-US" sz="4800" b="1" dirty="0">
              <a:latin typeface="+mn-ea"/>
            </a:endParaRPr>
          </a:p>
          <a:p>
            <a:pPr lvl="0"/>
            <a:r>
              <a:rPr lang="en-US" altLang="zh-CN" sz="4800" b="1" dirty="0">
                <a:latin typeface="+mn-ea"/>
                <a:sym typeface="+mn-ea"/>
              </a:rPr>
              <a:t>C</a:t>
            </a:r>
            <a:r>
              <a:rPr lang="zh-CN" altLang="en-US" sz="4800" b="1" dirty="0">
                <a:latin typeface="+mn-ea"/>
                <a:sym typeface="+mn-ea"/>
              </a:rPr>
              <a:t>．提倡法治 		    </a:t>
            </a:r>
            <a:r>
              <a:rPr lang="en-US" altLang="zh-CN" sz="4800" b="1" dirty="0">
                <a:latin typeface="+mn-ea"/>
                <a:sym typeface="+mn-ea"/>
              </a:rPr>
              <a:t>D</a:t>
            </a:r>
            <a:r>
              <a:rPr lang="zh-CN" altLang="en-US" sz="4800" b="1" dirty="0">
                <a:latin typeface="+mn-ea"/>
                <a:sym typeface="+mn-ea"/>
              </a:rPr>
              <a:t>．“无为而治”</a:t>
            </a:r>
            <a:endParaRPr lang="zh-CN" altLang="en-US" sz="480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58933" y="2856230"/>
            <a:ext cx="188404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6045" y="502920"/>
            <a:ext cx="12254230" cy="5852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94.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中国历史上有些宦官十分著名，其中对人类文化的保存和传播有重大贡献的是</a:t>
            </a:r>
            <a:endParaRPr lang="zh-CN" altLang="en-US" sz="54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A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．</a:t>
            </a:r>
            <a:r>
              <a:rPr lang="zh-CN" altLang="en-US" sz="5400" b="1">
                <a:latin typeface="+mn-ea"/>
                <a:cs typeface="宋体" panose="02010600030101010101" pitchFamily="2" charset="-122"/>
                <a:sym typeface="+mn-ea"/>
              </a:rPr>
              <a:t>赵高</a:t>
            </a:r>
            <a:r>
              <a:rPr lang="zh-CN" altLang="en-US" sz="5400" b="1" u="none">
                <a:latin typeface="+mn-ea"/>
                <a:cs typeface="Times New Roman" panose="02020603050405020304" pitchFamily="2" charset="0"/>
              </a:rPr>
              <a:t>                          </a:t>
            </a:r>
            <a:r>
              <a:rPr lang="en-US" altLang="zh-CN" sz="5400" b="1" u="none">
                <a:latin typeface="+mn-ea"/>
                <a:cs typeface="Times New Roman" panose="02020603050405020304" pitchFamily="2" charset="0"/>
              </a:rPr>
              <a:t>B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．</a:t>
            </a:r>
            <a:r>
              <a:rPr lang="zh-CN" altLang="en-US" sz="5400" b="1">
                <a:latin typeface="+mn-ea"/>
                <a:cs typeface="宋体" panose="02010600030101010101" pitchFamily="2" charset="-122"/>
                <a:sym typeface="+mn-ea"/>
              </a:rPr>
              <a:t>郑和</a:t>
            </a:r>
            <a:endParaRPr lang="zh-CN" altLang="en-US" sz="54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C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．蔡伦</a:t>
            </a:r>
            <a:r>
              <a:rPr lang="zh-CN" altLang="en-US" sz="5400" b="1" u="none">
                <a:latin typeface="+mn-ea"/>
                <a:cs typeface="Times New Roman" panose="02020603050405020304" pitchFamily="2" charset="0"/>
              </a:rPr>
              <a:t>            </a:t>
            </a:r>
            <a:endParaRPr lang="zh-CN" altLang="en-US" sz="5400" b="1" u="none">
              <a:latin typeface="+mn-ea"/>
              <a:cs typeface="Times New Roman" panose="02020603050405020304" pitchFamily="2" charset="0"/>
            </a:endParaRPr>
          </a:p>
          <a:p>
            <a:pPr marL="0" indent="0" algn="l"/>
            <a:r>
              <a:rPr lang="en-US" altLang="zh-CN" sz="5400" b="1" u="none">
                <a:latin typeface="+mn-ea"/>
                <a:cs typeface="Times New Roman" panose="02020603050405020304" pitchFamily="2" charset="0"/>
              </a:rPr>
              <a:t>D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．李莲英</a:t>
            </a:r>
            <a:endParaRPr lang="zh-CN" altLang="en-US" sz="5400" b="1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5495" y="2730500"/>
            <a:ext cx="1789430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258445" y="499745"/>
            <a:ext cx="11852275" cy="4206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95. 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以下</a:t>
            </a:r>
            <a:r>
              <a:rPr lang="zh-CN" altLang="en-US" sz="5400" b="1" u="none">
                <a:solidFill>
                  <a:srgbClr val="FF0000"/>
                </a:solidFill>
                <a:latin typeface="+mn-ea"/>
                <a:cs typeface="宋体" panose="02010600030101010101" pitchFamily="2" charset="-122"/>
              </a:rPr>
              <a:t>不属于</a:t>
            </a:r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《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史记</a:t>
            </a:r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》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目录的是</a:t>
            </a:r>
            <a:endParaRPr lang="zh-CN" altLang="en-US" sz="54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A“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吕太后本纪</a:t>
            </a:r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”</a:t>
            </a:r>
            <a:endParaRPr lang="en-US" altLang="zh-CN" sz="54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B</a:t>
            </a:r>
            <a:r>
              <a:rPr lang="en-US" altLang="zh-CN" sz="5400" b="1">
                <a:latin typeface="+mn-ea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>
                <a:latin typeface="+mn-ea"/>
                <a:cs typeface="宋体" panose="02010600030101010101" pitchFamily="2" charset="-122"/>
                <a:sym typeface="+mn-ea"/>
              </a:rPr>
              <a:t>萧相国世家</a:t>
            </a:r>
            <a:r>
              <a:rPr lang="en-US" altLang="zh-CN" sz="5400" b="1">
                <a:latin typeface="+mn-ea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54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C“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刺客列传</a:t>
            </a:r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”</a:t>
            </a:r>
            <a:endParaRPr lang="en-US" altLang="zh-CN" sz="5400" b="1" u="none">
              <a:latin typeface="+mn-ea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D“</a:t>
            </a:r>
            <a:r>
              <a:rPr lang="zh-CN" altLang="en-US" sz="5400" b="1" u="none">
                <a:latin typeface="+mn-ea"/>
                <a:cs typeface="宋体" panose="02010600030101010101" pitchFamily="2" charset="-122"/>
              </a:rPr>
              <a:t>光武帝本纪</a:t>
            </a:r>
            <a:r>
              <a:rPr lang="en-US" altLang="zh-CN" sz="5400" b="1" u="none">
                <a:latin typeface="+mn-ea"/>
                <a:cs typeface="宋体" panose="02010600030101010101" pitchFamily="2" charset="-122"/>
              </a:rPr>
              <a:t>”</a:t>
            </a:r>
            <a:endParaRPr lang="en-US" altLang="zh-CN" sz="5400" b="1" u="none"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69363" y="2527935"/>
            <a:ext cx="209613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233045" y="560705"/>
            <a:ext cx="10752455" cy="5029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96. 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我国历史上有</a:t>
            </a:r>
            <a:r>
              <a:rPr lang="en-US" altLang="zh-CN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“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十圣</a:t>
            </a:r>
            <a:r>
              <a:rPr lang="en-US" altLang="zh-CN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”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之说，以下关于</a:t>
            </a:r>
            <a:r>
              <a:rPr lang="en-US" altLang="zh-CN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“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圣</a:t>
            </a:r>
            <a:r>
              <a:rPr lang="en-US" altLang="zh-CN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”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的说法正确的是：</a:t>
            </a:r>
            <a:endParaRPr lang="zh-CN" altLang="en-US" sz="5400" b="1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A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文圣：孟子</a:t>
            </a:r>
            <a:endParaRPr lang="zh-CN" altLang="en-US" sz="5400" b="1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B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史圣：司马迁</a:t>
            </a:r>
            <a:endParaRPr lang="en-US" altLang="zh-CN" sz="5400" b="1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C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书圣：王献之</a:t>
            </a:r>
            <a:endParaRPr lang="zh-CN" altLang="en-US" sz="5400" b="1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D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武圣：孙武</a:t>
            </a:r>
            <a:endParaRPr lang="zh-CN" altLang="en-US" sz="5400" b="1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74978" y="2602230"/>
            <a:ext cx="1884045" cy="3765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39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239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83210" y="185420"/>
            <a:ext cx="11624945" cy="4480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/>
            <a:r>
              <a:rPr lang="en-US" altLang="zh-CN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97.</a:t>
            </a:r>
            <a:r>
              <a:rPr lang="zh-CN" altLang="en-US" sz="7200" b="1" u="none">
                <a:solidFill>
                  <a:srgbClr val="2B2B2B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张蹇出使西域，他最初的目的是代表汉帝国去联络哪个国家？</a:t>
            </a:r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7200" b="1" u="none">
              <a:solidFill>
                <a:srgbClr val="2B2B2B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6108" y="3881755"/>
            <a:ext cx="3246755" cy="28346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solidFill>
                  <a:schemeClr val="tx1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A.</a:t>
            </a:r>
            <a:r>
              <a:rPr lang="zh-CN" altLang="en-US" sz="6000" b="1">
                <a:solidFill>
                  <a:schemeClr val="tx1"/>
                </a:solidFill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大月氏</a:t>
            </a:r>
            <a:endParaRPr lang="zh-CN" altLang="en-US" sz="6000" b="1">
              <a:solidFill>
                <a:schemeClr val="tx1"/>
              </a:solidFill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B.</a:t>
            </a:r>
            <a:r>
              <a:rPr lang="zh-CN" altLang="en-US" sz="60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小月氏</a:t>
            </a:r>
            <a:endParaRPr lang="zh-CN" altLang="en-US" sz="60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/>
            <a:r>
              <a:rPr lang="en-US" altLang="zh-CN" sz="60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C.</a:t>
            </a:r>
            <a:r>
              <a:rPr lang="zh-CN" altLang="en-US" sz="60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老月氏</a:t>
            </a:r>
            <a:endParaRPr lang="zh-CN" altLang="en-US" sz="60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06425" y="4081780"/>
            <a:ext cx="710565" cy="7086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139700" y="357505"/>
            <a:ext cx="11913235" cy="4206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98. 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明末放清军入关的是：</a:t>
            </a:r>
            <a:endParaRPr lang="zh-CN" altLang="en-US" sz="2400" b="1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A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．吴一桂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Times New Roman" panose="02020603050405020304" pitchFamily="2" charset="0"/>
              </a:rPr>
              <a:t>           </a:t>
            </a:r>
            <a:endParaRPr lang="zh-CN" altLang="en-US" sz="5400" b="1" u="none">
              <a:latin typeface="黑体" panose="02010609060101010101" charset="-122"/>
              <a:ea typeface="黑体" panose="02010609060101010101" charset="-122"/>
              <a:cs typeface="Times New Roman" panose="02020603050405020304" pitchFamily="2" charset="0"/>
            </a:endParaRPr>
          </a:p>
          <a:p>
            <a:pPr marL="0" indent="0" algn="l"/>
            <a:r>
              <a:rPr lang="en-US" altLang="zh-CN" sz="5400" b="1" u="none">
                <a:latin typeface="黑体" panose="02010609060101010101" charset="-122"/>
                <a:ea typeface="黑体" panose="02010609060101010101" charset="-122"/>
                <a:cs typeface="Times New Roman" panose="02020603050405020304" pitchFamily="2" charset="0"/>
              </a:rPr>
              <a:t>B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．</a:t>
            </a:r>
            <a:r>
              <a:rPr lang="zh-CN" altLang="en-US" sz="54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吴二桂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Times New Roman" panose="02020603050405020304" pitchFamily="2" charset="0"/>
              </a:rPr>
              <a:t>         </a:t>
            </a:r>
            <a:endParaRPr lang="zh-CN" altLang="en-US" sz="5400" b="1" u="none">
              <a:latin typeface="黑体" panose="02010609060101010101" charset="-122"/>
              <a:ea typeface="黑体" panose="02010609060101010101" charset="-122"/>
              <a:cs typeface="Times New Roman" panose="02020603050405020304" pitchFamily="2" charset="0"/>
            </a:endParaRPr>
          </a:p>
          <a:p>
            <a:pPr marL="0" indent="0" algn="l"/>
            <a:r>
              <a:rPr lang="en-US" altLang="zh-CN" sz="5400" b="1" u="none">
                <a:latin typeface="黑体" panose="02010609060101010101" charset="-122"/>
                <a:ea typeface="黑体" panose="02010609060101010101" charset="-122"/>
                <a:cs typeface="Times New Roman" panose="02020603050405020304" pitchFamily="2" charset="0"/>
              </a:rPr>
              <a:t>C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．</a:t>
            </a:r>
            <a:r>
              <a:rPr lang="zh-CN" altLang="en-US" sz="54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吴三桂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Times New Roman" panose="02020603050405020304" pitchFamily="2" charset="0"/>
              </a:rPr>
              <a:t>           </a:t>
            </a:r>
            <a:endParaRPr lang="zh-CN" altLang="en-US" sz="5400" b="1" u="none">
              <a:latin typeface="黑体" panose="02010609060101010101" charset="-122"/>
              <a:ea typeface="黑体" panose="02010609060101010101" charset="-122"/>
              <a:cs typeface="Times New Roman" panose="02020603050405020304" pitchFamily="2" charset="0"/>
            </a:endParaRPr>
          </a:p>
          <a:p>
            <a:pPr marL="0" indent="0" algn="l"/>
            <a:r>
              <a:rPr lang="en-US" altLang="zh-CN" sz="5400" b="1" u="none">
                <a:latin typeface="黑体" panose="02010609060101010101" charset="-122"/>
                <a:ea typeface="黑体" panose="02010609060101010101" charset="-122"/>
                <a:cs typeface="Times New Roman" panose="02020603050405020304" pitchFamily="2" charset="0"/>
              </a:rPr>
              <a:t>D</a:t>
            </a:r>
            <a:r>
              <a:rPr lang="zh-CN" altLang="en-US" sz="54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．</a:t>
            </a:r>
            <a:r>
              <a:rPr lang="zh-CN" altLang="en-US" sz="54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吴四桂</a:t>
            </a:r>
            <a:endParaRPr lang="zh-CN" altLang="en-US" sz="5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39700" y="2893695"/>
            <a:ext cx="816610" cy="7537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6443</Words>
  <Application>WPS 演示</Application>
  <PresentationFormat>宽屏</PresentationFormat>
  <Paragraphs>582</Paragraphs>
  <Slides>102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102</vt:i4>
      </vt:variant>
    </vt:vector>
  </HeadingPairs>
  <TitlesOfParts>
    <vt:vector size="117" baseType="lpstr">
      <vt:lpstr>Arial</vt:lpstr>
      <vt:lpstr>宋体</vt:lpstr>
      <vt:lpstr>Wingdings</vt:lpstr>
      <vt:lpstr>黑体</vt:lpstr>
      <vt:lpstr>Calibri Light</vt:lpstr>
      <vt:lpstr>微软雅黑</vt:lpstr>
      <vt:lpstr>Arial Unicode MS</vt:lpstr>
      <vt:lpstr>Calibri</vt:lpstr>
      <vt:lpstr>Tahoma</vt:lpstr>
      <vt:lpstr>Times New Roman</vt:lpstr>
      <vt:lpstr>Arial</vt:lpstr>
      <vt:lpstr>Courier New</vt:lpstr>
      <vt:lpstr>楷体</vt:lpstr>
      <vt:lpstr>Office 主题</vt:lpstr>
      <vt:lpstr>Equation.KSEE3</vt:lpstr>
      <vt:lpstr>徐州名胜，       ——你知道吗？</vt:lpstr>
      <vt:lpstr>1、徐州人杰地灵、风景如画，被称为“千古龙飞地，一带帝王乡”，素有“九朝皇帝徐州籍”之称，请问以下哪位皇帝不属于徐州籍： A.汉高祖刘邦 B.吴大帝孙权 C.宋武帝刘裕 D.唐太宗李世民 </vt:lpstr>
      <vt:lpstr>2、徐州云龙山兴化寺大佛闻名四方，它始凿于什么时期？ A.北魏 B.三国 C.唐朝 D.明朝</vt:lpstr>
      <vt:lpstr>3、苏轼是徐州历史上最著名的市长，徐州 以下哪个景点和他治理徐州黄河水灾有关： A.黄茅岗 B.放鹤亭 C.黄楼 D.快哉亭</vt:lpstr>
      <vt:lpstr>4、“天空野烧联垓下，落日苍烟接沛中，唯有磨旗石头异，年年常见白云封。”这首描写九里山的诗句中“垓下”“沛中”产生的杰出人物分别是： A.项羽和韩信 B.项羽和刘邦 C.萧何和张良 D.范增和项羽</vt:lpstr>
      <vt:lpstr>5、“城下黄河去不回，四山依旧画屏开”黄河在徐州流淌了600年，黄河何时开始流经徐州？ A.唐朝 B.宋朝 C.元朝 D.清朝</vt:lpstr>
      <vt:lpstr>6、徐州的“三故胜境”之一是          故国 </vt:lpstr>
      <vt:lpstr>7、徐州的“三故胜境”之二是        故里， </vt:lpstr>
      <vt:lpstr>8、徐州的“三故胜境”之三是         故都。 </vt:lpstr>
      <vt:lpstr>9、戏马台状元街，曾经是徐州历史上唯一的状元李蟠的生活的地方，李蟠是哪朝的状元？ A.元朝 B.宋朝 C.明朝 D.清朝 </vt:lpstr>
      <vt:lpstr>10、戏马台是谁“秋风戏马”的地方： A.项羽 B.韩信 C.刘邦 D.彭祖</vt:lpstr>
      <vt:lpstr>PowerPoint 演示文稿</vt:lpstr>
      <vt:lpstr>12.“九里山前古战场，牧童拾得旧刀枪。” 徐州九里山是以下哪次战争的古战场。 A.鸣条之战 B.牧野之战 C.官渡之战 D.楚汉相争 </vt:lpstr>
      <vt:lpstr>PowerPoint 演示文稿</vt:lpstr>
      <vt:lpstr>14.云龙湖风景区的“解忧桥”是为了纪念谁？ A.王解忧 B.刘解忧 C.张解忧 D.赵解忧</vt:lpstr>
      <vt:lpstr>15.徐州的解忧公主远嫁乌孙，得益于谁率先加强了汉朝和乌孙的联系。 A.班超 B.玄奘 C.张骞 D.马可波罗</vt:lpstr>
      <vt:lpstr>PowerPoint 演示文稿</vt:lpstr>
      <vt:lpstr>17.徐州狮子山汉墓的墓主人刘戊参与了西汉初年的 A.八王之乱 B.七国之乱 C.黄巾起义 D.靖难之役</vt:lpstr>
      <vt:lpstr>18.“金缕玉衣”反映了狮子山汉墓主主人，很高的地位。汉武帝时期采取了什么措施解决了王国威胁中央的问题？ A.罢黜百家 B.推恩令 C.盐铁官营 D.设河西四郡</vt:lpstr>
      <vt:lpstr>19.竹林寺，始建于晋代，距今已有一千六百余年历史。它是 A.中国第一佛寺    B.中国第一比丘尼道场 C.中国第一大竹林   D.中国第一女性出家人寺院</vt:lpstr>
      <vt:lpstr>20.徐州云龙湖南的天师岭雕塑是为了纪念道教创始人： A.张道陵 B.张角 C.张良 D.张骞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王强</cp:lastModifiedBy>
  <cp:revision>134</cp:revision>
  <dcterms:created xsi:type="dcterms:W3CDTF">2016-12-08T02:51:00Z</dcterms:created>
  <dcterms:modified xsi:type="dcterms:W3CDTF">2020-02-14T05:40:30Z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