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3"/>
    <p:sldId id="257" r:id="rId4"/>
    <p:sldId id="259" r:id="rId5"/>
    <p:sldId id="258" r:id="rId6"/>
    <p:sldId id="268" r:id="rId7"/>
    <p:sldId id="264" r:id="rId8"/>
    <p:sldId id="269" r:id="rId9"/>
    <p:sldId id="265" r:id="rId10"/>
    <p:sldId id="270" r:id="rId11"/>
    <p:sldId id="266" r:id="rId12"/>
    <p:sldId id="271" r:id="rId13"/>
    <p:sldId id="267" r:id="rId14"/>
    <p:sldId id="272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1D41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9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D84CF-5B4D-4F64-AEAB-11B37F8A039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FA5E4-F9C6-4A8F-97F0-66D10BFAC7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F688D-B2C3-4AF5-B07C-55828F4329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342BB-F68A-4944-B7FD-FCF89B95910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908721"/>
            <a:ext cx="9144000" cy="2691730"/>
          </a:xfrm>
        </p:spPr>
        <p:txBody>
          <a:bodyPr>
            <a:noAutofit/>
          </a:bodyPr>
          <a:lstStyle/>
          <a:p>
            <a:r>
              <a:rPr lang="zh-CN" altLang="en-US" sz="6000" dirty="0" smtClean="0"/>
              <a:t>第三单元第一次世界大战和战后初期的世界</a:t>
            </a:r>
            <a:endParaRPr lang="zh-CN" altLang="en-US" sz="6000" dirty="0"/>
          </a:p>
        </p:txBody>
      </p:sp>
      <p:pic>
        <p:nvPicPr>
          <p:cNvPr id="1026" name="Picture 2" descr="E:\f44d305ea6501908cb070a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3645024"/>
            <a:ext cx="2191550" cy="2582044"/>
          </a:xfrm>
          <a:prstGeom prst="rect">
            <a:avLst/>
          </a:prstGeom>
          <a:noFill/>
        </p:spPr>
      </p:pic>
      <p:pic>
        <p:nvPicPr>
          <p:cNvPr id="1027" name="Picture 3" descr="E:\t0195ca8bfac20a60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7" y="3645024"/>
            <a:ext cx="2376264" cy="2592288"/>
          </a:xfrm>
          <a:prstGeom prst="rect">
            <a:avLst/>
          </a:prstGeom>
          <a:noFill/>
        </p:spPr>
      </p:pic>
      <p:pic>
        <p:nvPicPr>
          <p:cNvPr id="1028" name="Picture 4" descr="E:\20171108152225_265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645024"/>
            <a:ext cx="2304256" cy="2588543"/>
          </a:xfrm>
          <a:prstGeom prst="rect">
            <a:avLst/>
          </a:prstGeom>
          <a:noFill/>
        </p:spPr>
      </p:pic>
      <p:pic>
        <p:nvPicPr>
          <p:cNvPr id="1029" name="Picture 5" descr="E:\U551P4T8D7454715F107DT2015080716572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3645024"/>
            <a:ext cx="2195736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"/>
          <p:cNvSpPr txBox="1"/>
          <p:nvPr/>
        </p:nvSpPr>
        <p:spPr>
          <a:xfrm>
            <a:off x="0" y="0"/>
            <a:ext cx="4061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11</a:t>
            </a:r>
            <a:r>
              <a:rPr lang="zh-CN" altLang="en-US" sz="2800" b="1" dirty="0" smtClean="0"/>
              <a:t>苏联的社会主建设</a:t>
            </a:r>
            <a:endParaRPr lang="zh-CN" altLang="en-US" sz="28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476672"/>
            <a:ext cx="9324528" cy="6786586"/>
          </a:xfrm>
          <a:prstGeom prst="rect">
            <a:avLst/>
          </a:prstGeom>
        </p:spPr>
        <p:txBody>
          <a:bodyPr/>
          <a:lstStyle/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en-US" altLang="zh-CN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1</a:t>
            </a: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、新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经济政策的时间：</a:t>
            </a:r>
            <a:r>
              <a:rPr kumimoji="1" lang="en-US" altLang="zh-CN" sz="2000" b="1" kern="0" dirty="0" smtClean="0">
                <a:solidFill>
                  <a:srgbClr val="FF0000"/>
                </a:solidFill>
                <a:latin typeface="+mn-lt"/>
                <a:ea typeface="+mn-ea"/>
              </a:rPr>
              <a:t>1921  </a:t>
            </a:r>
            <a:r>
              <a:rPr kumimoji="1" lang="en-US" altLang="zh-CN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                </a:t>
            </a: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领导人：</a:t>
            </a:r>
            <a:r>
              <a:rPr kumimoji="1" lang="zh-CN" altLang="en-US" sz="2000" b="1" kern="0" dirty="0" smtClean="0">
                <a:solidFill>
                  <a:srgbClr val="FF0000"/>
                </a:solidFill>
              </a:rPr>
              <a:t>列</a:t>
            </a:r>
            <a:r>
              <a:rPr kumimoji="1" lang="zh-CN" altLang="en-US" sz="2000" b="1" kern="0" dirty="0">
                <a:solidFill>
                  <a:srgbClr val="FF0000"/>
                </a:solidFill>
              </a:rPr>
              <a:t>宁</a:t>
            </a:r>
            <a:endParaRPr kumimoji="1" lang="en-US" altLang="zh-CN" sz="2000" b="1" kern="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特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点：</a:t>
            </a:r>
            <a:r>
              <a:rPr kumimoji="1" lang="zh-CN" altLang="en-US" sz="2000" b="1" kern="0" dirty="0">
                <a:solidFill>
                  <a:srgbClr val="FF0000"/>
                </a:solidFill>
                <a:latin typeface="+mn-lt"/>
                <a:ea typeface="+mn-ea"/>
              </a:rPr>
              <a:t>允许多种经济并存，大力发展商品经济</a:t>
            </a:r>
            <a:r>
              <a:rPr kumimoji="1" lang="zh-CN" altLang="en-US" sz="2000" b="1" kern="0" dirty="0" smtClean="0">
                <a:solidFill>
                  <a:srgbClr val="FF0000"/>
                </a:solidFill>
                <a:latin typeface="+mn-lt"/>
                <a:ea typeface="+mn-ea"/>
              </a:rPr>
              <a:t>。</a:t>
            </a:r>
            <a:endParaRPr kumimoji="1" lang="en-US" altLang="zh-CN" sz="20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作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用：</a:t>
            </a:r>
            <a:r>
              <a:rPr lang="zh-CN" altLang="zh-CN" sz="2000" b="1" dirty="0">
                <a:solidFill>
                  <a:srgbClr val="FF0000"/>
                </a:solidFill>
              </a:rPr>
              <a:t>新经济政策</a:t>
            </a:r>
            <a:r>
              <a:rPr lang="zh-CN" altLang="zh-CN" sz="2000" b="1" dirty="0">
                <a:solidFill>
                  <a:srgbClr val="FF0000"/>
                </a:solidFill>
                <a:sym typeface="+mn-ea"/>
              </a:rPr>
              <a:t>促使国民经济稳步发展，</a:t>
            </a:r>
            <a:r>
              <a:rPr lang="zh-CN" altLang="zh-CN" sz="2000" b="1" dirty="0">
                <a:solidFill>
                  <a:srgbClr val="FF0000"/>
                </a:solidFill>
              </a:rPr>
              <a:t>巩固了新生政权。</a:t>
            </a:r>
            <a:endParaRPr lang="zh-CN" altLang="zh-CN" sz="20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en-US" altLang="zh-CN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2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、苏联的成立时间：</a:t>
            </a:r>
            <a:r>
              <a:rPr kumimoji="1" lang="en-US" altLang="zh-CN" sz="2000" b="1" kern="0" dirty="0">
                <a:solidFill>
                  <a:srgbClr val="FF0000"/>
                </a:solidFill>
                <a:latin typeface="+mn-lt"/>
                <a:ea typeface="+mn-ea"/>
              </a:rPr>
              <a:t>1922.</a:t>
            </a:r>
            <a:endParaRPr kumimoji="1" lang="zh-CN" altLang="en-US" sz="2000" b="1" kern="0" dirty="0">
              <a:solidFill>
                <a:srgbClr val="FF0000"/>
              </a:solidFill>
              <a:latin typeface="+mn-lt"/>
              <a:ea typeface="+mn-ea"/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en-US" altLang="zh-CN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3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、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社会主义工业化建设的领导者：</a:t>
            </a:r>
            <a:r>
              <a:rPr lang="zh-CN" altLang="en-US" sz="2000" b="1" dirty="0">
                <a:solidFill>
                  <a:srgbClr val="FF0000"/>
                </a:solidFill>
              </a:rPr>
              <a:t>斯大林。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重点：</a:t>
            </a:r>
            <a:r>
              <a:rPr lang="zh-CN" altLang="en-US" sz="2000" b="1" dirty="0">
                <a:solidFill>
                  <a:srgbClr val="FF0000"/>
                </a:solidFill>
              </a:rPr>
              <a:t>优先发展重工业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。</a:t>
            </a:r>
            <a:endParaRPr lang="en-US" altLang="zh-CN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采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取的措施：</a:t>
            </a:r>
            <a:r>
              <a:rPr lang="zh-CN" altLang="en-US" sz="2000" b="1" dirty="0">
                <a:solidFill>
                  <a:srgbClr val="FF0000"/>
                </a:solidFill>
              </a:rPr>
              <a:t>两个五年计划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。</a:t>
            </a:r>
            <a:endParaRPr lang="en-US" altLang="zh-CN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作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用：</a:t>
            </a:r>
            <a:r>
              <a:rPr kumimoji="1" lang="zh-CN" altLang="en-US" sz="2000" b="1" kern="0" dirty="0">
                <a:solidFill>
                  <a:srgbClr val="FF0000"/>
                </a:solidFill>
              </a:rPr>
              <a:t>由落后农业国成为先进的工业国。工业产值跃居欧洲第一，世界第二</a:t>
            </a:r>
            <a:endParaRPr kumimoji="1" lang="zh-CN" altLang="en-US" sz="2000" b="1" kern="0" dirty="0">
              <a:solidFill>
                <a:srgbClr val="FF0000"/>
              </a:solidFill>
              <a:latin typeface="+mn-lt"/>
              <a:ea typeface="+mn-ea"/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en-US" altLang="zh-CN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4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、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sym typeface="+mn-ea"/>
              </a:rPr>
              <a:t>苏联社会主义制度建立的标志：</a:t>
            </a:r>
            <a:r>
              <a:rPr lang="en-US" altLang="zh-CN" sz="2000" b="1" dirty="0">
                <a:solidFill>
                  <a:srgbClr val="FF0000"/>
                </a:solidFill>
                <a:sym typeface="+mn-ea"/>
              </a:rPr>
              <a:t>1936</a:t>
            </a:r>
            <a:r>
              <a:rPr lang="zh-CN" altLang="en-US" sz="2000" b="1" dirty="0">
                <a:solidFill>
                  <a:srgbClr val="FF0000"/>
                </a:solidFill>
                <a:sym typeface="+mn-ea"/>
              </a:rPr>
              <a:t>年苏联制定新宪法。</a:t>
            </a:r>
            <a:endParaRPr lang="zh-CN" altLang="en-US" sz="2000" b="1" dirty="0">
              <a:solidFill>
                <a:srgbClr val="FF0000"/>
              </a:solidFill>
              <a:sym typeface="+mn-ea"/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sym typeface="+mn-ea"/>
              </a:rPr>
              <a:t>苏联模式形成标志：</a:t>
            </a:r>
            <a:r>
              <a:rPr lang="en-US" altLang="zh-CN" sz="2000" b="1" dirty="0">
                <a:solidFill>
                  <a:srgbClr val="FF0000"/>
                </a:solidFill>
                <a:sym typeface="+mn-ea"/>
              </a:rPr>
              <a:t>1936</a:t>
            </a:r>
            <a:r>
              <a:rPr lang="zh-CN" altLang="en-US" sz="2000" b="1" dirty="0">
                <a:solidFill>
                  <a:srgbClr val="FF0000"/>
                </a:solidFill>
                <a:sym typeface="+mn-ea"/>
              </a:rPr>
              <a:t>年苏联制定新宪法。</a:t>
            </a:r>
            <a:endParaRPr lang="en-US" altLang="zh-CN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sym typeface="+mn-ea"/>
              </a:rPr>
              <a:t>特点：</a:t>
            </a:r>
            <a:r>
              <a:rPr lang="zh-CN" altLang="en-US" sz="2000" b="1" dirty="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高度集中的</a:t>
            </a:r>
            <a:r>
              <a:rPr lang="zh-CN" altLang="en-US" sz="2000" b="1" dirty="0">
                <a:solidFill>
                  <a:srgbClr val="1D41D5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计划经济体制</a:t>
            </a:r>
            <a:r>
              <a:rPr lang="zh-CN" altLang="en-US" sz="2000" b="1" dirty="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和高度</a:t>
            </a:r>
            <a:r>
              <a:rPr lang="zh-CN" altLang="en-US" sz="2000" b="1" dirty="0">
                <a:solidFill>
                  <a:srgbClr val="1D41D5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集权</a:t>
            </a:r>
            <a:r>
              <a:rPr lang="zh-CN" altLang="en-US" sz="2000" b="1" dirty="0">
                <a:solidFill>
                  <a:srgbClr val="FF0000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的政治体制。</a:t>
            </a:r>
            <a:endParaRPr lang="zh-CN" altLang="en-US" sz="2000" b="1" dirty="0">
              <a:latin typeface="宋体" panose="02010600030101010101" pitchFamily="2" charset="-122"/>
              <a:sym typeface="宋体" panose="02010600030101010101" pitchFamily="2" charset="-122"/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sym typeface="+mn-ea"/>
              </a:rPr>
              <a:t>影</a:t>
            </a: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+mn-ea"/>
              </a:rPr>
              <a:t>响：</a:t>
            </a:r>
            <a:r>
              <a:rPr kumimoji="1" lang="zh-CN" altLang="en-US" sz="2000" b="1" kern="0" dirty="0">
                <a:solidFill>
                  <a:srgbClr val="FF0000"/>
                </a:solidFill>
                <a:sym typeface="+mn-ea"/>
              </a:rPr>
              <a:t>（1）在特定的历史条件下促进了苏联经济社会快速发展，也为苏联军民夺取反法西斯战争胜利发挥了重要作用。</a:t>
            </a:r>
            <a:r>
              <a:rPr kumimoji="1" lang="zh-CN" altLang="en-US" sz="2000" b="1" kern="0" dirty="0">
                <a:solidFill>
                  <a:srgbClr val="FF0000"/>
                </a:solidFill>
                <a:sym typeface="黑体" panose="02010609060101010101" pitchFamily="49" charset="-122"/>
              </a:rPr>
              <a:t>（2）但从</a:t>
            </a:r>
            <a:r>
              <a:rPr kumimoji="1" lang="zh-CN" altLang="en-US" sz="2000" b="1" kern="0" dirty="0">
                <a:solidFill>
                  <a:srgbClr val="FF0000"/>
                </a:solidFill>
                <a:sym typeface="+mn-ea"/>
              </a:rPr>
              <a:t>长远来看</a:t>
            </a:r>
            <a:r>
              <a:rPr kumimoji="1" lang="zh-CN" altLang="en-US" sz="2000" b="1" kern="0" dirty="0">
                <a:solidFill>
                  <a:srgbClr val="FF0000"/>
                </a:solidFill>
                <a:sym typeface="黑体" panose="02010609060101010101" pitchFamily="49" charset="-122"/>
              </a:rPr>
              <a:t>弊端日益暴露，</a:t>
            </a:r>
            <a:r>
              <a:rPr kumimoji="1" lang="zh-CN" altLang="en-US" sz="2000" b="1" kern="0" dirty="0">
                <a:solidFill>
                  <a:srgbClr val="FF0000"/>
                </a:solidFill>
                <a:sym typeface="+mn-ea"/>
              </a:rPr>
              <a:t>阻碍苏联经济的持续发展。</a:t>
            </a:r>
            <a:endParaRPr kumimoji="1" lang="zh-CN" altLang="en-US" sz="2000" b="1" kern="0" dirty="0">
              <a:solidFill>
                <a:srgbClr val="FF0000"/>
              </a:solidFill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>
                <a:solidFill>
                  <a:srgbClr val="FF0000"/>
                </a:solidFill>
                <a:sym typeface="+mn-ea"/>
              </a:rPr>
              <a:t>启示：①政治上：健全民主与法制建设</a:t>
            </a:r>
            <a:endParaRPr kumimoji="1" lang="zh-CN" altLang="en-US" sz="2000" b="1" kern="0" dirty="0">
              <a:solidFill>
                <a:srgbClr val="FF0000"/>
              </a:solidFill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>
                <a:solidFill>
                  <a:srgbClr val="FF0000"/>
                </a:solidFill>
                <a:sym typeface="+mn-ea"/>
              </a:rPr>
              <a:t>②经济上：要农轻重比例协调发展，遵循客观的经济发展规律</a:t>
            </a:r>
            <a:endParaRPr kumimoji="1" lang="zh-CN" altLang="en-US" sz="2000" b="1" kern="0" dirty="0">
              <a:solidFill>
                <a:srgbClr val="FF0000"/>
              </a:solidFill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>
                <a:solidFill>
                  <a:srgbClr val="FF0000"/>
                </a:solidFill>
                <a:sym typeface="+mn-ea"/>
              </a:rPr>
              <a:t>③民生上：维护农民利益，提高农民生产积极性。</a:t>
            </a:r>
            <a:endParaRPr kumimoji="1" lang="zh-CN" altLang="en-US" sz="2000" b="1" kern="0" dirty="0">
              <a:solidFill>
                <a:srgbClr val="FF0000"/>
              </a:solidFill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endParaRPr kumimoji="1" lang="zh-CN" altLang="en-US" sz="2000" b="1" kern="0" dirty="0">
              <a:solidFill>
                <a:srgbClr val="FF0000"/>
              </a:solidFill>
            </a:endParaRPr>
          </a:p>
          <a:p>
            <a:pPr marL="342900" indent="-342900" eaLnBrk="0" fontAlgn="auto" hangingPunct="0">
              <a:lnSpc>
                <a:spcPts val="2900"/>
              </a:lnSpc>
              <a:spcBef>
                <a:spcPts val="0"/>
              </a:spcBef>
              <a:buClr>
                <a:schemeClr val="tx2"/>
              </a:buClr>
              <a:defRPr/>
            </a:pPr>
            <a:endParaRPr kumimoji="1" lang="en-US" altLang="zh-CN" sz="2000" b="1" kern="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</a:endParaRPr>
          </a:p>
          <a:p>
            <a:pPr marL="342900" indent="-342900" eaLnBrk="0" hangingPunct="0">
              <a:lnSpc>
                <a:spcPts val="19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kumimoji="1" lang="zh-CN" altLang="en-US" sz="2000" b="1" kern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"/>
          <p:cNvSpPr txBox="1"/>
          <p:nvPr/>
        </p:nvSpPr>
        <p:spPr>
          <a:xfrm>
            <a:off x="0" y="0"/>
            <a:ext cx="4061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11</a:t>
            </a:r>
            <a:r>
              <a:rPr lang="zh-CN" altLang="en-US" sz="2800" b="1" dirty="0" smtClean="0"/>
              <a:t>苏联的社会主建设</a:t>
            </a:r>
            <a:endParaRPr lang="zh-CN" altLang="en-US" sz="28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476672"/>
            <a:ext cx="9324528" cy="6786586"/>
          </a:xfrm>
          <a:prstGeom prst="rect">
            <a:avLst/>
          </a:prstGeom>
        </p:spPr>
        <p:txBody>
          <a:bodyPr/>
          <a:lstStyle/>
          <a:p>
            <a:pPr marL="342900" indent="-342900" eaLnBrk="0" fontAlgn="auto" hangingPunct="0">
              <a:lnSpc>
                <a:spcPts val="2300"/>
              </a:lnSpc>
              <a:spcBef>
                <a:spcPts val="0"/>
              </a:spcBef>
              <a:buClr>
                <a:schemeClr val="tx2"/>
              </a:buClr>
              <a:defRPr/>
            </a:pPr>
            <a:r>
              <a:rPr kumimoji="1" lang="en-US" altLang="zh-CN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1</a:t>
            </a: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、新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经济政策的时间：</a:t>
            </a:r>
            <a:r>
              <a:rPr kumimoji="1" lang="en-US" altLang="zh-CN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1921                  </a:t>
            </a: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领导人：</a:t>
            </a: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列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宁</a:t>
            </a:r>
            <a:endParaRPr kumimoji="1" lang="en-US" altLang="zh-CN" sz="20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特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点</a:t>
            </a: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：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 </a:t>
            </a: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。</a:t>
            </a:r>
            <a:endParaRPr kumimoji="1" lang="en-US" altLang="zh-CN" sz="20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作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用：</a:t>
            </a:r>
            <a:endParaRPr lang="zh-CN" altLang="zh-CN" sz="20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认识：</a:t>
            </a:r>
            <a:r>
              <a:rPr lang="zh-CN" altLang="en-U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根</a:t>
            </a:r>
            <a:r>
              <a:rPr lang="zh-CN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据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</a:t>
            </a:r>
            <a:r>
              <a:rPr lang="zh-CN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制</a:t>
            </a:r>
            <a:r>
              <a:rPr lang="zh-CN" altLang="en-U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定政策，一切从实际出发。</a:t>
            </a:r>
            <a:endParaRPr kumimoji="1" lang="zh-CN" altLang="en-US" sz="2000" b="1" kern="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en-US" altLang="zh-CN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2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、苏联的成立时间：</a:t>
            </a:r>
            <a:r>
              <a:rPr kumimoji="1" lang="en-US" altLang="zh-CN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1922.</a:t>
            </a:r>
            <a:endParaRPr kumimoji="1" lang="zh-CN" altLang="en-US" sz="2000" b="1" kern="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en-US" altLang="zh-CN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3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、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社会主义工业化建设的领导者</a:t>
            </a:r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：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 </a:t>
            </a:r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重点：优先发</a:t>
            </a:r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展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</a:t>
            </a:r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endParaRPr lang="en-US" altLang="zh-CN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采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取的措施：两</a:t>
            </a:r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个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 </a:t>
            </a:r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endParaRPr lang="en-US" altLang="zh-CN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作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用：</a:t>
            </a:r>
            <a:r>
              <a:rPr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苏联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由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 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r>
              <a:rPr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工业产值跃居欧洲第一世界第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endParaRPr kumimoji="1" lang="en-US" altLang="zh-CN" sz="2000" b="1" kern="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en-US" altLang="zh-CN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4</a:t>
            </a: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、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苏联社会主义制度建立的标志：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__________ </a:t>
            </a:r>
            <a:r>
              <a:rPr lang="en-US" altLang="zh-CN" sz="20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  </a:t>
            </a:r>
            <a:endParaRPr lang="en-US" altLang="zh-CN" sz="2000" b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苏联模式形成标志 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__________ </a:t>
            </a:r>
            <a:r>
              <a:rPr kumimoji="1" lang="zh-CN" altLang="en-US" sz="2000" b="1" u="sng" kern="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</a:t>
            </a:r>
            <a:r>
              <a:rPr lang="en-US" altLang="zh-CN" sz="20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                           </a:t>
            </a:r>
            <a:endParaRPr lang="en-US" altLang="zh-CN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特点</a:t>
            </a: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：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    </a:t>
            </a:r>
            <a:endParaRPr lang="zh-CN" altLang="en-US" sz="2000" b="1" dirty="0">
              <a:latin typeface="宋体" panose="02010600030101010101" pitchFamily="2" charset="-122"/>
              <a:sym typeface="宋体" panose="02010600030101010101" pitchFamily="2" charset="-122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CN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影</a:t>
            </a:r>
            <a:r>
              <a:rPr kumimoji="1" lang="zh-CN" altLang="en-US" sz="20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响：</a:t>
            </a:r>
            <a:r>
              <a:rPr lang="zh-CN" altLang="en-US" sz="2000" b="1" dirty="0" smtClean="0">
                <a:solidFill>
                  <a:schemeClr val="tx1"/>
                </a:solidFill>
                <a:latin typeface="宋体" panose="02010600030101010101" pitchFamily="2" charset="-122"/>
              </a:rPr>
              <a:t>（</a:t>
            </a:r>
            <a:r>
              <a:rPr lang="en-US" altLang="zh-CN" sz="2000" b="1" dirty="0">
                <a:solidFill>
                  <a:schemeClr val="tx1"/>
                </a:solidFill>
                <a:latin typeface="宋体" panose="02010600030101010101" pitchFamily="2" charset="-122"/>
              </a:rPr>
              <a:t>1</a:t>
            </a:r>
            <a:r>
              <a:rPr lang="zh-CN" altLang="en-US" sz="2000" b="1" dirty="0">
                <a:solidFill>
                  <a:schemeClr val="tx1"/>
                </a:solidFill>
                <a:latin typeface="宋体" panose="02010600030101010101" pitchFamily="2" charset="-122"/>
              </a:rPr>
              <a:t>）在特定的历史条件下促进了</a:t>
            </a:r>
            <a:r>
              <a:rPr lang="zh-CN" altLang="en-US" sz="2000" b="1" u="sng" dirty="0">
                <a:solidFill>
                  <a:schemeClr val="tx1"/>
                </a:solidFill>
                <a:latin typeface="宋体" panose="02010600030101010101" pitchFamily="2" charset="-122"/>
              </a:rPr>
              <a:t>                 ，</a:t>
            </a:r>
            <a:r>
              <a:rPr lang="zh-CN" altLang="en-US" sz="2000" b="1" dirty="0">
                <a:solidFill>
                  <a:schemeClr val="tx1"/>
                </a:solidFill>
                <a:latin typeface="宋体" panose="02010600030101010101" pitchFamily="2" charset="-122"/>
              </a:rPr>
              <a:t>也为苏联军民夺取</a:t>
            </a:r>
            <a:endParaRPr lang="zh-CN" altLang="en-US" sz="2000" b="1" dirty="0">
              <a:solidFill>
                <a:schemeClr val="tx1"/>
              </a:solidFill>
              <a:latin typeface="宋体" panose="02010600030101010101" pitchFamily="2" charset="-122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zh-CN" altLang="en-US" sz="2000" b="1" u="sng" dirty="0">
                <a:solidFill>
                  <a:schemeClr val="tx1"/>
                </a:solidFill>
                <a:latin typeface="宋体" panose="02010600030101010101" pitchFamily="2" charset="-122"/>
              </a:rPr>
              <a:t>                    </a:t>
            </a:r>
            <a:r>
              <a:rPr lang="zh-CN" altLang="en-US" sz="2000" b="1" dirty="0">
                <a:solidFill>
                  <a:schemeClr val="tx1"/>
                </a:solidFill>
                <a:latin typeface="宋体" panose="02010600030101010101" pitchFamily="2" charset="-122"/>
              </a:rPr>
              <a:t>胜利发挥了重要作用。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黑体" panose="02010609060101010101" pitchFamily="49" charset="-122"/>
              </a:rPr>
              <a:t>（</a:t>
            </a:r>
            <a:r>
              <a:rPr lang="en-US" altLang="zh-CN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黑体" panose="02010609060101010101" pitchFamily="49" charset="-122"/>
              </a:rPr>
              <a:t>2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黑体" panose="02010609060101010101" pitchFamily="49" charset="-122"/>
              </a:rPr>
              <a:t>）但从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长远来看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黑体" panose="02010609060101010101" pitchFamily="49" charset="-122"/>
              </a:rPr>
              <a:t>弊端日益暴露</a:t>
            </a:r>
            <a:endParaRPr lang="zh-CN" altLang="en-US" sz="2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sym typeface="黑体" panose="02010609060101010101" pitchFamily="49" charset="-122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黑体" panose="02010609060101010101" pitchFamily="49" charset="-122"/>
              </a:rPr>
              <a:t>，</a:t>
            </a:r>
            <a:r>
              <a:rPr lang="zh-CN" altLang="en-US" sz="2000" b="1" u="sng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黑体" panose="02010609060101010101" pitchFamily="49" charset="-122"/>
              </a:rPr>
              <a:t>            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苏联经济的持续发展。</a:t>
            </a:r>
            <a:endParaRPr lang="zh-CN" altLang="en-US" sz="2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启示：</a:t>
            </a:r>
            <a:r>
              <a:rPr lang="en-US" altLang="zh-CN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①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政治上：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_____________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sz="2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altLang="zh-CN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②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经济上：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_____________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sz="2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eaLnBrk="0" fontAlgn="auto" hangingPunct="0">
              <a:lnSpc>
                <a:spcPts val="23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altLang="zh-CN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③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民生上：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_____________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                  </a:t>
            </a:r>
            <a:endParaRPr lang="zh-CN" altLang="en-US" sz="2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eaLnBrk="0" hangingPunct="0">
              <a:lnSpc>
                <a:spcPts val="19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zh-CN" altLang="en-US" sz="2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"/>
          <p:cNvSpPr txBox="1"/>
          <p:nvPr/>
        </p:nvSpPr>
        <p:spPr>
          <a:xfrm>
            <a:off x="1650365" y="502285"/>
            <a:ext cx="4932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12</a:t>
            </a:r>
            <a:r>
              <a:rPr lang="zh-CN" altLang="en-US" sz="2800" b="1" dirty="0" smtClean="0"/>
              <a:t>亚非拉民族民主运动的高涨</a:t>
            </a:r>
            <a:endParaRPr lang="zh-CN" altLang="en-US" sz="2800" b="1" dirty="0"/>
          </a:p>
        </p:txBody>
      </p:sp>
      <p:sp>
        <p:nvSpPr>
          <p:cNvPr id="4" name="矩形 3"/>
          <p:cNvSpPr/>
          <p:nvPr/>
        </p:nvSpPr>
        <p:spPr>
          <a:xfrm>
            <a:off x="143510" y="1112520"/>
            <a:ext cx="8706485" cy="4746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ts val="3300"/>
              </a:lnSpc>
              <a:defRPr/>
            </a:pPr>
            <a:r>
              <a:rPr lang="en-US" altLang="zh-CN" sz="2000" b="1" dirty="0">
                <a:latin typeface="+mj-ea"/>
              </a:rPr>
              <a:t>1</a:t>
            </a:r>
            <a:r>
              <a:rPr lang="zh-CN" altLang="en-US" sz="2000" b="1" dirty="0">
                <a:latin typeface="+mj-ea"/>
              </a:rPr>
              <a:t>、一战后亚非拉民族民主运动典型事件有：</a:t>
            </a:r>
            <a:r>
              <a:rPr lang="zh-CN" altLang="en-US" sz="2000" b="1" dirty="0">
                <a:solidFill>
                  <a:srgbClr val="1D41D5"/>
                </a:solidFill>
                <a:latin typeface="+mj-ea"/>
              </a:rPr>
              <a:t>亚洲</a:t>
            </a:r>
            <a:r>
              <a:rPr lang="zh-CN" altLang="en-US" sz="2000" b="1" dirty="0">
                <a:solidFill>
                  <a:srgbClr val="FF0000"/>
                </a:solidFill>
                <a:latin typeface="+mj-ea"/>
              </a:rPr>
              <a:t>印度非暴力不合作运动；</a:t>
            </a:r>
            <a:r>
              <a:rPr lang="zh-CN" altLang="en-US" sz="2000" b="1" dirty="0">
                <a:solidFill>
                  <a:srgbClr val="1D41D5"/>
                </a:solidFill>
                <a:latin typeface="+mj-ea"/>
              </a:rPr>
              <a:t>非洲</a:t>
            </a:r>
            <a:r>
              <a:rPr lang="zh-CN" altLang="en-US" sz="2000" b="1" dirty="0">
                <a:solidFill>
                  <a:srgbClr val="FF0000"/>
                </a:solidFill>
                <a:latin typeface="+mj-ea"/>
              </a:rPr>
              <a:t>埃及华夫脱运动，</a:t>
            </a:r>
            <a:r>
              <a:rPr lang="zh-CN" altLang="en-US" sz="2000" b="1" dirty="0">
                <a:solidFill>
                  <a:srgbClr val="1D41D5"/>
                </a:solidFill>
                <a:latin typeface="+mj-ea"/>
              </a:rPr>
              <a:t>拉美</a:t>
            </a:r>
            <a:r>
              <a:rPr lang="zh-CN" altLang="en-US" sz="2000" b="1" dirty="0">
                <a:solidFill>
                  <a:srgbClr val="FF0000"/>
                </a:solidFill>
                <a:latin typeface="+mj-ea"/>
              </a:rPr>
              <a:t>墨西哥的卡德纳斯改革。</a:t>
            </a:r>
            <a:endParaRPr lang="en-US" altLang="zh-CN" sz="2000" b="1" dirty="0"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en-US" altLang="zh-CN" sz="2000" b="1" dirty="0">
                <a:latin typeface="+mj-ea"/>
              </a:rPr>
              <a:t>2</a:t>
            </a:r>
            <a:r>
              <a:rPr lang="zh-CN" altLang="en-US" sz="2000" b="1" dirty="0">
                <a:latin typeface="+mj-ea"/>
              </a:rPr>
              <a:t>、非暴力不合作运动的发生国：</a:t>
            </a:r>
            <a:r>
              <a:rPr lang="zh-CN" altLang="en-US" sz="2000" b="1" dirty="0">
                <a:solidFill>
                  <a:srgbClr val="FF0000"/>
                </a:solidFill>
                <a:latin typeface="+mj-ea"/>
              </a:rPr>
              <a:t>印度</a:t>
            </a:r>
            <a:endParaRPr lang="en-US" altLang="zh-CN" sz="2000" b="1" dirty="0"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zh-CN" altLang="en-US" sz="2000" b="1" dirty="0">
                <a:latin typeface="+mj-ea"/>
              </a:rPr>
              <a:t>原因：</a:t>
            </a:r>
            <a:r>
              <a:rPr lang="zh-CN" altLang="en-US" sz="2000" b="1" dirty="0" smtClean="0">
                <a:solidFill>
                  <a:srgbClr val="FF0000"/>
                </a:solidFill>
                <a:latin typeface="+mj-ea"/>
              </a:rPr>
              <a:t>一战使印度人民与英国殖民者的矛盾激化。</a:t>
            </a:r>
            <a:endParaRPr lang="zh-CN" altLang="en-US" sz="2000" b="1" dirty="0" smtClean="0">
              <a:solidFill>
                <a:srgbClr val="FF0000"/>
              </a:solidFill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zh-CN" altLang="en-US" sz="2000" b="1" dirty="0">
                <a:latin typeface="+mj-ea"/>
              </a:rPr>
              <a:t>领导人：</a:t>
            </a:r>
            <a:r>
              <a:rPr lang="zh-CN" altLang="en-US" sz="2000" b="1" dirty="0">
                <a:solidFill>
                  <a:srgbClr val="FF0000"/>
                </a:solidFill>
                <a:latin typeface="+mj-ea"/>
              </a:rPr>
              <a:t>甘地（土布运</a:t>
            </a:r>
            <a:r>
              <a:rPr lang="zh-CN" altLang="en-US" sz="2000" b="1" dirty="0" smtClean="0">
                <a:solidFill>
                  <a:srgbClr val="FF0000"/>
                </a:solidFill>
                <a:latin typeface="+mj-ea"/>
              </a:rPr>
              <a:t>动</a:t>
            </a:r>
            <a:r>
              <a:rPr lang="en-US" altLang="zh-CN" sz="2000" b="1" dirty="0" smtClean="0">
                <a:solidFill>
                  <a:srgbClr val="FF0000"/>
                </a:solidFill>
                <a:latin typeface="+mj-ea"/>
              </a:rPr>
              <a:t>1920-1922</a:t>
            </a:r>
            <a:r>
              <a:rPr lang="zh-CN" altLang="en-US" sz="2000" b="1" dirty="0" smtClean="0">
                <a:solidFill>
                  <a:srgbClr val="FF0000"/>
                </a:solidFill>
                <a:latin typeface="+mj-ea"/>
              </a:rPr>
              <a:t>、</a:t>
            </a:r>
            <a:r>
              <a:rPr lang="zh-CN" altLang="en-US" sz="2000" b="1" dirty="0">
                <a:solidFill>
                  <a:srgbClr val="FF0000"/>
                </a:solidFill>
                <a:latin typeface="+mj-ea"/>
              </a:rPr>
              <a:t>向食盐进</a:t>
            </a:r>
            <a:r>
              <a:rPr lang="zh-CN" altLang="en-US" sz="2000" b="1" dirty="0" smtClean="0">
                <a:solidFill>
                  <a:srgbClr val="FF0000"/>
                </a:solidFill>
                <a:latin typeface="+mj-ea"/>
              </a:rPr>
              <a:t>军</a:t>
            </a:r>
            <a:r>
              <a:rPr lang="en-US" altLang="zh-CN" sz="2000" b="1" dirty="0" smtClean="0">
                <a:solidFill>
                  <a:srgbClr val="FF0000"/>
                </a:solidFill>
                <a:latin typeface="+mj-ea"/>
              </a:rPr>
              <a:t>1930</a:t>
            </a:r>
            <a:r>
              <a:rPr lang="zh-CN" altLang="en-US" sz="2000" b="1" dirty="0" smtClean="0">
                <a:solidFill>
                  <a:srgbClr val="FF0000"/>
                </a:solidFill>
                <a:latin typeface="+mj-ea"/>
              </a:rPr>
              <a:t>）</a:t>
            </a:r>
            <a:endParaRPr lang="en-US" altLang="zh-CN" sz="2000" b="1" dirty="0">
              <a:solidFill>
                <a:srgbClr val="FF0000"/>
              </a:solidFill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zh-CN" altLang="en-US" sz="2000" b="1" dirty="0">
                <a:latin typeface="+mj-ea"/>
              </a:rPr>
              <a:t>特点：</a:t>
            </a:r>
            <a:r>
              <a:rPr lang="zh-CN" altLang="en-US" sz="2000" b="1" dirty="0">
                <a:solidFill>
                  <a:srgbClr val="FF0000"/>
                </a:solidFill>
                <a:latin typeface="+mj-ea"/>
              </a:rPr>
              <a:t>采用和平合法手段，不和英国殖民者暴力冲突、不进行合作。</a:t>
            </a:r>
            <a:endParaRPr lang="en-US" altLang="zh-CN" sz="2000" b="1" dirty="0"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zh-CN" altLang="en-US" sz="2000" b="1" dirty="0">
                <a:latin typeface="+mj-ea"/>
              </a:rPr>
              <a:t>意义：</a:t>
            </a:r>
            <a:r>
              <a:rPr lang="zh-CN" altLang="en-US" sz="2000" b="1" dirty="0" smtClean="0">
                <a:solidFill>
                  <a:srgbClr val="FF0000"/>
                </a:solidFill>
                <a:latin typeface="+mj-ea"/>
                <a:sym typeface="+mn-ea"/>
              </a:rPr>
              <a:t>甘地领导的非暴力不合作运动，打击了英国殖民统治，增强了印度的民族自尊心和自信心；</a:t>
            </a:r>
            <a:endParaRPr lang="zh-CN" altLang="en-US" sz="2000" b="1" dirty="0" smtClean="0">
              <a:solidFill>
                <a:srgbClr val="FF0000"/>
              </a:solidFill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en-US" altLang="zh-CN" sz="2000" b="1" dirty="0">
                <a:latin typeface="+mj-ea"/>
              </a:rPr>
              <a:t>3</a:t>
            </a:r>
            <a:r>
              <a:rPr lang="zh-CN" altLang="en-US" sz="2000" b="1" dirty="0">
                <a:latin typeface="+mj-ea"/>
              </a:rPr>
              <a:t>、埃及“华夫脱运动”的领导人：</a:t>
            </a:r>
            <a:r>
              <a:rPr lang="zh-CN" altLang="en-US" sz="2000" b="1" dirty="0" smtClean="0">
                <a:solidFill>
                  <a:srgbClr val="FF0000"/>
                </a:solidFill>
                <a:latin typeface="+mj-ea"/>
              </a:rPr>
              <a:t>扎格鲁尔（华夫脱党）</a:t>
            </a:r>
            <a:endParaRPr lang="zh-CN" altLang="en-US" sz="2000" b="1" dirty="0" smtClean="0">
              <a:solidFill>
                <a:srgbClr val="FF0000"/>
              </a:solidFill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zh-CN" altLang="en-US" sz="2000" b="1" dirty="0">
                <a:latin typeface="+mj-ea"/>
              </a:rPr>
              <a:t>结果：</a:t>
            </a:r>
            <a:r>
              <a:rPr lang="zh-CN" altLang="en-US" sz="2000" b="1" dirty="0" smtClean="0">
                <a:solidFill>
                  <a:srgbClr val="FF0000"/>
                </a:solidFill>
                <a:latin typeface="+mj-ea"/>
              </a:rPr>
              <a:t> 1922年，英国政府被迫有条件地承认埃及独立。</a:t>
            </a:r>
            <a:endParaRPr lang="zh-CN" altLang="en-US" sz="2000" b="1" dirty="0" smtClean="0">
              <a:solidFill>
                <a:srgbClr val="FF0000"/>
              </a:solidFill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en-US" altLang="zh-CN" sz="2000" b="1" dirty="0">
                <a:latin typeface="+mj-ea"/>
              </a:rPr>
              <a:t>4</a:t>
            </a:r>
            <a:r>
              <a:rPr lang="zh-CN" altLang="en-US" sz="2000" b="1" dirty="0">
                <a:latin typeface="+mj-ea"/>
              </a:rPr>
              <a:t>、卡德纳斯</a:t>
            </a:r>
            <a:r>
              <a:rPr lang="zh-CN" altLang="en-US" sz="2000" b="1" dirty="0">
                <a:solidFill>
                  <a:srgbClr val="1D41D5"/>
                </a:solidFill>
                <a:latin typeface="+mj-ea"/>
              </a:rPr>
              <a:t>改革</a:t>
            </a:r>
            <a:r>
              <a:rPr lang="zh-CN" altLang="en-US" sz="2000" b="1" dirty="0">
                <a:latin typeface="+mj-ea"/>
              </a:rPr>
              <a:t>的发生国：</a:t>
            </a:r>
            <a:r>
              <a:rPr lang="zh-CN" altLang="en-US" sz="2000" b="1" dirty="0" smtClean="0">
                <a:solidFill>
                  <a:srgbClr val="FF0000"/>
                </a:solidFill>
                <a:latin typeface="+mj-ea"/>
              </a:rPr>
              <a:t>墨西哥</a:t>
            </a:r>
            <a:r>
              <a:rPr lang="zh-CN" altLang="en-US" sz="2000" b="1" dirty="0">
                <a:latin typeface="+mj-ea"/>
              </a:rPr>
              <a:t>。性质：</a:t>
            </a:r>
            <a:r>
              <a:rPr lang="zh-CN" altLang="en-US" sz="2000" b="1" dirty="0" smtClean="0">
                <a:solidFill>
                  <a:srgbClr val="FF0000"/>
                </a:solidFill>
                <a:latin typeface="+mj-ea"/>
              </a:rPr>
              <a:t>资产阶级性质改革</a:t>
            </a:r>
            <a:endParaRPr lang="zh-CN" altLang="en-US" sz="2000" b="1" noProof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"/>
          <p:cNvSpPr txBox="1"/>
          <p:nvPr/>
        </p:nvSpPr>
        <p:spPr>
          <a:xfrm>
            <a:off x="1291590" y="287020"/>
            <a:ext cx="4932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12</a:t>
            </a:r>
            <a:r>
              <a:rPr lang="zh-CN" altLang="en-US" sz="2800" b="1" dirty="0" smtClean="0"/>
              <a:t>亚非拉民族民主运动的高涨</a:t>
            </a:r>
            <a:endParaRPr lang="zh-CN" altLang="en-US" sz="2800" b="1" dirty="0"/>
          </a:p>
        </p:txBody>
      </p:sp>
      <p:sp>
        <p:nvSpPr>
          <p:cNvPr id="4" name="矩形 3"/>
          <p:cNvSpPr/>
          <p:nvPr/>
        </p:nvSpPr>
        <p:spPr>
          <a:xfrm>
            <a:off x="215265" y="1112520"/>
            <a:ext cx="8637905" cy="4746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ts val="3300"/>
              </a:lnSpc>
              <a:defRPr/>
            </a:pPr>
            <a:r>
              <a:rPr lang="en-US" altLang="zh-CN" sz="2000" b="1" dirty="0">
                <a:latin typeface="+mj-ea"/>
              </a:rPr>
              <a:t>1</a:t>
            </a:r>
            <a:r>
              <a:rPr lang="zh-CN" altLang="en-US" sz="2000" b="1" dirty="0">
                <a:latin typeface="+mj-ea"/>
              </a:rPr>
              <a:t>、一战后亚非拉民族民主运动典型事件有：亚洲印</a:t>
            </a:r>
            <a:r>
              <a:rPr lang="zh-CN" altLang="en-US" sz="2000" b="1" dirty="0" smtClean="0">
                <a:latin typeface="+mj-ea"/>
              </a:rPr>
              <a:t>度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</a:t>
            </a:r>
            <a:r>
              <a:rPr lang="zh-CN" altLang="en-US" sz="2000" b="1" dirty="0" smtClean="0">
                <a:latin typeface="+mj-ea"/>
              </a:rPr>
              <a:t>运</a:t>
            </a:r>
            <a:r>
              <a:rPr lang="zh-CN" altLang="en-US" sz="2000" b="1" dirty="0">
                <a:latin typeface="+mj-ea"/>
              </a:rPr>
              <a:t>动；非洲埃</a:t>
            </a:r>
            <a:r>
              <a:rPr lang="zh-CN" altLang="en-US" sz="2000" b="1" dirty="0" smtClean="0">
                <a:latin typeface="+mj-ea"/>
              </a:rPr>
              <a:t>及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</a:t>
            </a:r>
            <a:r>
              <a:rPr lang="zh-CN" altLang="en-US" sz="2000" b="1" dirty="0" smtClean="0">
                <a:latin typeface="+mj-ea"/>
              </a:rPr>
              <a:t>运</a:t>
            </a:r>
            <a:r>
              <a:rPr lang="zh-CN" altLang="en-US" sz="2000" b="1" dirty="0">
                <a:latin typeface="+mj-ea"/>
              </a:rPr>
              <a:t>动，拉美墨西哥</a:t>
            </a:r>
            <a:r>
              <a:rPr lang="zh-CN" altLang="en-US" sz="2000" b="1" dirty="0" smtClean="0">
                <a:latin typeface="+mj-ea"/>
              </a:rPr>
              <a:t>的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</a:t>
            </a:r>
            <a:r>
              <a:rPr lang="zh-CN" altLang="en-US" sz="2000" b="1" dirty="0" smtClean="0">
                <a:latin typeface="+mj-ea"/>
              </a:rPr>
              <a:t>改</a:t>
            </a:r>
            <a:r>
              <a:rPr lang="zh-CN" altLang="en-US" sz="2000" b="1" dirty="0">
                <a:latin typeface="+mj-ea"/>
              </a:rPr>
              <a:t>革。</a:t>
            </a:r>
            <a:endParaRPr lang="en-US" altLang="zh-CN" sz="2000" b="1" dirty="0"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en-US" altLang="zh-CN" sz="2000" b="1" dirty="0">
                <a:latin typeface="+mj-ea"/>
              </a:rPr>
              <a:t>2</a:t>
            </a:r>
            <a:r>
              <a:rPr lang="zh-CN" altLang="en-US" sz="2000" b="1" dirty="0">
                <a:latin typeface="+mj-ea"/>
              </a:rPr>
              <a:t>、非暴力不合作运动的发生国：印度</a:t>
            </a:r>
            <a:endParaRPr lang="en-US" altLang="zh-CN" sz="2000" b="1" dirty="0"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zh-CN" altLang="en-US" sz="2000" b="1" dirty="0">
                <a:latin typeface="+mj-ea"/>
              </a:rPr>
              <a:t>原因</a:t>
            </a:r>
            <a:r>
              <a:rPr lang="zh-CN" altLang="en-US" sz="2000" b="1" dirty="0" smtClean="0">
                <a:latin typeface="+mj-ea"/>
              </a:rPr>
              <a:t>：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</a:rPr>
              <a:t>使</a:t>
            </a:r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</a:rPr>
              <a:t>印度人民与英国殖民者的矛盾激化。</a:t>
            </a:r>
            <a:endParaRPr lang="en-US" altLang="zh-CN" sz="2000" b="1" dirty="0"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zh-CN" altLang="en-US" sz="2000" b="1" dirty="0">
                <a:latin typeface="+mj-ea"/>
              </a:rPr>
              <a:t>领导人</a:t>
            </a:r>
            <a:r>
              <a:rPr lang="zh-CN" altLang="en-US" sz="2000" b="1" dirty="0" smtClean="0">
                <a:latin typeface="+mj-ea"/>
              </a:rPr>
              <a:t>：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 </a:t>
            </a:r>
            <a:r>
              <a:rPr lang="zh-CN" altLang="en-US" sz="2000" b="1" dirty="0" smtClean="0">
                <a:latin typeface="+mj-ea"/>
              </a:rPr>
              <a:t>（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</a:t>
            </a:r>
            <a:r>
              <a:rPr lang="zh-CN" altLang="en-US" sz="2000" b="1" dirty="0" smtClean="0">
                <a:latin typeface="+mj-ea"/>
              </a:rPr>
              <a:t>运动</a:t>
            </a:r>
            <a:r>
              <a:rPr lang="en-US" altLang="zh-CN" sz="2000" b="1" dirty="0" smtClean="0">
                <a:latin typeface="+mj-ea"/>
              </a:rPr>
              <a:t>1920-1922</a:t>
            </a:r>
            <a:r>
              <a:rPr lang="zh-CN" altLang="en-US" sz="2000" b="1" dirty="0" smtClean="0">
                <a:latin typeface="+mj-ea"/>
              </a:rPr>
              <a:t>、向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</a:t>
            </a:r>
            <a:r>
              <a:rPr lang="zh-CN" altLang="en-US" sz="2000" b="1" dirty="0" smtClean="0">
                <a:latin typeface="+mj-ea"/>
              </a:rPr>
              <a:t>进军</a:t>
            </a:r>
            <a:r>
              <a:rPr lang="en-US" altLang="zh-CN" sz="2000" b="1" dirty="0" smtClean="0">
                <a:latin typeface="+mj-ea"/>
              </a:rPr>
              <a:t>1930</a:t>
            </a:r>
            <a:r>
              <a:rPr lang="zh-CN" altLang="en-US" sz="2000" b="1" dirty="0" smtClean="0">
                <a:latin typeface="+mj-ea"/>
              </a:rPr>
              <a:t>）</a:t>
            </a:r>
            <a:endParaRPr lang="en-US" altLang="zh-CN" sz="2000" b="1" dirty="0"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zh-CN" altLang="en-US" sz="2000" b="1" dirty="0">
                <a:latin typeface="+mj-ea"/>
              </a:rPr>
              <a:t>特点：采用和平合法手段，不和英国殖民者暴力冲突、不进行合作。</a:t>
            </a:r>
            <a:endParaRPr lang="en-US" altLang="zh-CN" sz="2000" b="1" dirty="0"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zh-CN" altLang="en-US" sz="2000" b="1" dirty="0">
                <a:latin typeface="+mj-ea"/>
              </a:rPr>
              <a:t>意义：</a:t>
            </a:r>
            <a:r>
              <a:rPr lang="zh-CN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甘地领导的非暴力不合作运动，</a:t>
            </a:r>
            <a:r>
              <a:rPr lang="zh-CN" alt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打击</a:t>
            </a:r>
            <a:r>
              <a:rPr lang="zh-CN" alt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了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 </a:t>
            </a:r>
            <a:r>
              <a:rPr lang="zh-CN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zh-CN" alt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增强</a:t>
            </a:r>
            <a:r>
              <a:rPr lang="zh-CN" alt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了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</a:t>
            </a:r>
            <a:r>
              <a:rPr lang="en-US" altLang="zh-C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</a:t>
            </a:r>
            <a:endParaRPr lang="en-US" altLang="zh-CN" sz="2000" b="1" dirty="0"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en-US" altLang="zh-CN" sz="2000" b="1" dirty="0">
                <a:latin typeface="+mj-ea"/>
              </a:rPr>
              <a:t>3</a:t>
            </a:r>
            <a:r>
              <a:rPr lang="zh-CN" altLang="en-US" sz="2000" b="1" dirty="0">
                <a:latin typeface="+mj-ea"/>
              </a:rPr>
              <a:t>、埃及“华夫脱运动”的领导人： 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__________</a:t>
            </a:r>
            <a:r>
              <a:rPr lang="zh-CN" altLang="en-US" sz="2000" b="1" dirty="0">
                <a:latin typeface="+mj-ea"/>
              </a:rPr>
              <a:t>     </a:t>
            </a:r>
            <a:endParaRPr lang="zh-CN" altLang="en-US" sz="2000" b="1" dirty="0">
              <a:latin typeface="+mj-ea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zh-CN" altLang="en-US" sz="2000" b="1" dirty="0">
                <a:latin typeface="+mj-ea"/>
              </a:rPr>
              <a:t>结果：</a:t>
            </a:r>
            <a:r>
              <a:rPr lang="zh-CN" altLang="en-US" sz="2000" b="1" dirty="0">
                <a:solidFill>
                  <a:srgbClr val="FF0000"/>
                </a:solidFill>
                <a:latin typeface="Arial" panose="020B0604020202020204"/>
                <a:ea typeface="微软雅黑" panose="020B0503020204020204" pitchFamily="34" charset="-122"/>
              </a:rPr>
              <a:t> </a:t>
            </a:r>
            <a:r>
              <a:rPr lang="en-US" altLang="zh-CN" sz="2000" b="1" dirty="0">
                <a:solidFill>
                  <a:srgbClr val="FF0000"/>
                </a:solidFill>
                <a:latin typeface="Arial" panose="020B0604020202020204"/>
                <a:ea typeface="微软雅黑" panose="020B0503020204020204" pitchFamily="34" charset="-122"/>
              </a:rPr>
              <a:t>1922</a:t>
            </a:r>
            <a:r>
              <a:rPr lang="zh-CN" altLang="en-US" sz="2000" b="1" dirty="0">
                <a:solidFill>
                  <a:srgbClr val="FF0000"/>
                </a:solidFill>
                <a:latin typeface="Arial" panose="020B0604020202020204"/>
                <a:ea typeface="微软雅黑" panose="020B0503020204020204" pitchFamily="34" charset="-122"/>
              </a:rPr>
              <a:t>年，英国政府被迫有条件地承认埃及独立。</a:t>
            </a:r>
            <a:endParaRPr lang="zh-CN" altLang="en-US" sz="2000" b="1" dirty="0">
              <a:solidFill>
                <a:srgbClr val="FF0000"/>
              </a:solidFill>
              <a:latin typeface="Arial" panose="020B0604020202020204"/>
              <a:ea typeface="微软雅黑" panose="020B0503020204020204" pitchFamily="34" charset="-122"/>
            </a:endParaRPr>
          </a:p>
          <a:p>
            <a:pPr fontAlgn="auto">
              <a:lnSpc>
                <a:spcPts val="3300"/>
              </a:lnSpc>
              <a:defRPr/>
            </a:pPr>
            <a:r>
              <a:rPr lang="en-US" altLang="zh-CN" sz="2000" b="1" dirty="0">
                <a:latin typeface="+mj-ea"/>
              </a:rPr>
              <a:t>4</a:t>
            </a:r>
            <a:r>
              <a:rPr lang="zh-CN" altLang="en-US" sz="2000" b="1" dirty="0">
                <a:latin typeface="+mj-ea"/>
              </a:rPr>
              <a:t>、卡德纳斯改革的发生国：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_____</a:t>
            </a:r>
            <a:r>
              <a:rPr lang="zh-CN" altLang="en-US" sz="2000" b="1" dirty="0">
                <a:latin typeface="+mj-ea"/>
              </a:rPr>
              <a:t> 。性质：资产阶级性质改革（打击寡头政治）</a:t>
            </a:r>
            <a:endParaRPr lang="zh-CN" altLang="en-US" sz="2000" b="1" noProof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3668" y="18257"/>
            <a:ext cx="3562268" cy="81845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一、整体感知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3960440"/>
          </a:xfrm>
        </p:spPr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第二次工业革命</a:t>
            </a:r>
            <a:r>
              <a:rPr lang="zh-CN" altLang="en-US" sz="2800" b="1" dirty="0" smtClean="0"/>
              <a:t>后，由于主要资本主义国家的政治和经济发展不平衡加剧，导致了</a:t>
            </a:r>
            <a:r>
              <a:rPr lang="zh-CN" altLang="en-US" sz="2800" b="1" dirty="0">
                <a:solidFill>
                  <a:srgbClr val="FF0000"/>
                </a:solidFill>
              </a:rPr>
              <a:t>第一次世界大战</a:t>
            </a:r>
            <a:r>
              <a:rPr lang="zh-CN" altLang="en-US" sz="2800" b="1" dirty="0" smtClean="0"/>
              <a:t>爆发。</a:t>
            </a:r>
            <a:endParaRPr lang="en-US" altLang="zh-CN" sz="2800" b="1" dirty="0" smtClean="0"/>
          </a:p>
          <a:p>
            <a:r>
              <a:rPr lang="zh-CN" altLang="en-US" sz="2800" b="1" dirty="0"/>
              <a:t>第一次世界大战的爆</a:t>
            </a:r>
            <a:r>
              <a:rPr lang="zh-CN" altLang="en-US" sz="2800" b="1" dirty="0" smtClean="0"/>
              <a:t>发，对世界产生了深远影响。战后通过巴黎和会和华盛顿会议，签署了</a:t>
            </a:r>
            <a:r>
              <a:rPr lang="en-US" altLang="zh-CN" sz="2800" b="1" dirty="0" smtClean="0"/>
              <a:t>《</a:t>
            </a:r>
            <a:r>
              <a:rPr lang="zh-CN" altLang="en-US" sz="2800" b="1" dirty="0" smtClean="0"/>
              <a:t>凡尔赛条约</a:t>
            </a:r>
            <a:r>
              <a:rPr lang="en-US" altLang="zh-CN" sz="2800" b="1" dirty="0" smtClean="0"/>
              <a:t>》</a:t>
            </a:r>
            <a:r>
              <a:rPr lang="zh-CN" altLang="en-US" sz="2800" b="1" dirty="0" smtClean="0"/>
              <a:t>和</a:t>
            </a:r>
            <a:r>
              <a:rPr lang="en-US" altLang="zh-CN" sz="2800" b="1" dirty="0" smtClean="0"/>
              <a:t>《</a:t>
            </a:r>
            <a:r>
              <a:rPr lang="zh-CN" altLang="en-US" sz="2800" b="1" dirty="0" smtClean="0"/>
              <a:t>九国公约</a:t>
            </a:r>
            <a:r>
              <a:rPr lang="en-US" altLang="zh-CN" sz="2800" b="1" dirty="0" smtClean="0"/>
              <a:t>》</a:t>
            </a:r>
            <a:r>
              <a:rPr lang="zh-CN" altLang="en-US" sz="2800" b="1" dirty="0" smtClean="0"/>
              <a:t>等一系列条约，展示缓和了战胜国在欧洲西亚非洲东亚太平洋的关系，建立起</a:t>
            </a:r>
            <a:r>
              <a:rPr lang="zh-CN" altLang="en-US" sz="2800" b="1" dirty="0">
                <a:solidFill>
                  <a:srgbClr val="FF0000"/>
                </a:solidFill>
              </a:rPr>
              <a:t>“凡尔赛</a:t>
            </a:r>
            <a:r>
              <a:rPr lang="en-US" altLang="zh-CN" sz="2800" b="1" dirty="0">
                <a:solidFill>
                  <a:srgbClr val="FF0000"/>
                </a:solidFill>
              </a:rPr>
              <a:t>-</a:t>
            </a:r>
            <a:r>
              <a:rPr lang="zh-CN" altLang="en-US" sz="2800" b="1" dirty="0">
                <a:solidFill>
                  <a:srgbClr val="FF0000"/>
                </a:solidFill>
              </a:rPr>
              <a:t>华盛顿体系”</a:t>
            </a:r>
            <a:r>
              <a:rPr lang="zh-CN" altLang="en-US" sz="2800" b="1" dirty="0" smtClean="0"/>
              <a:t>；战争还激化了亚非殖民地半殖民地国家与宗主国之间的矛盾，推动了拉丁美洲的民主改革。此外一战中间诞生了世界上</a:t>
            </a:r>
            <a:r>
              <a:rPr lang="zh-CN" altLang="en-US" sz="2800" b="1" dirty="0">
                <a:solidFill>
                  <a:srgbClr val="FF0000"/>
                </a:solidFill>
              </a:rPr>
              <a:t>第一个社会主义国家</a:t>
            </a:r>
            <a:r>
              <a:rPr lang="en-US" altLang="zh-CN" sz="2800" b="1" dirty="0" smtClean="0"/>
              <a:t>-</a:t>
            </a:r>
            <a:r>
              <a:rPr lang="zh-CN" altLang="en-US" sz="2800" b="1" dirty="0" smtClean="0"/>
              <a:t>苏俄，开始了轰轰烈烈的社会主义建设。</a:t>
            </a:r>
            <a:endParaRPr lang="zh-CN" altLang="en-US" sz="28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539552" y="5473005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一</a:t>
            </a:r>
            <a:r>
              <a:rPr lang="zh-CN" altLang="en-US" sz="2800" b="1" dirty="0" smtClean="0"/>
              <a:t>战和第二次工业革命什么关系？</a:t>
            </a:r>
            <a:endParaRPr lang="en-US" altLang="zh-CN" sz="2800" b="1" dirty="0" smtClean="0"/>
          </a:p>
          <a:p>
            <a:r>
              <a:rPr lang="zh-CN" altLang="en-US" sz="2800" b="1" dirty="0"/>
              <a:t>一</a:t>
            </a:r>
            <a:r>
              <a:rPr lang="zh-CN" altLang="en-US" sz="2800" b="1" dirty="0" smtClean="0"/>
              <a:t>战</a:t>
            </a:r>
            <a:r>
              <a:rPr lang="zh-CN" altLang="en-US" sz="2800" b="1" dirty="0"/>
              <a:t>推动战</a:t>
            </a:r>
            <a:r>
              <a:rPr lang="zh-CN" altLang="en-US" sz="2800" b="1" dirty="0" smtClean="0"/>
              <a:t>后哪三方面的发展？</a:t>
            </a:r>
            <a:endParaRPr lang="en-US" altLang="zh-CN" sz="2800" b="1" dirty="0" smtClean="0"/>
          </a:p>
          <a:p>
            <a:r>
              <a:rPr lang="zh-CN" altLang="en-US" sz="2800" b="1" dirty="0"/>
              <a:t>一战后</a:t>
            </a:r>
            <a:r>
              <a:rPr lang="zh-CN" altLang="en-US" sz="2800" b="1" dirty="0" smtClean="0"/>
              <a:t>的国际格局是什么？哪里是世界的中心？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箭头连接符 3"/>
          <p:cNvCxnSpPr/>
          <p:nvPr/>
        </p:nvCxnSpPr>
        <p:spPr>
          <a:xfrm>
            <a:off x="179512" y="5373216"/>
            <a:ext cx="8137148" cy="313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1691680" y="5157192"/>
            <a:ext cx="0" cy="2420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4572000" y="5157192"/>
            <a:ext cx="0" cy="2420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5724128" y="5157192"/>
            <a:ext cx="0" cy="2420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6876256" y="5157192"/>
            <a:ext cx="0" cy="2420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11"/>
          <p:cNvSpPr txBox="1"/>
          <p:nvPr/>
        </p:nvSpPr>
        <p:spPr>
          <a:xfrm>
            <a:off x="251520" y="6093296"/>
            <a:ext cx="1907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1914-1918</a:t>
            </a:r>
            <a:r>
              <a:rPr lang="zh-CN" altLang="en-US" sz="2400" dirty="0" smtClean="0"/>
              <a:t>年</a:t>
            </a:r>
            <a:endParaRPr lang="zh-CN" altLang="en-US" sz="2400" dirty="0"/>
          </a:p>
        </p:txBody>
      </p:sp>
      <p:sp>
        <p:nvSpPr>
          <p:cNvPr id="10" name="文本框 12"/>
          <p:cNvSpPr txBox="1"/>
          <p:nvPr/>
        </p:nvSpPr>
        <p:spPr>
          <a:xfrm>
            <a:off x="4283968" y="5517232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1921-1922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年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r>
              <a:rPr lang="zh-CN" altLang="en-US" sz="2000" b="1" dirty="0">
                <a:solidFill>
                  <a:srgbClr val="FF0000"/>
                </a:solidFill>
              </a:rPr>
              <a:t>华盛顿会议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11" name="文本框 14"/>
          <p:cNvSpPr txBox="1"/>
          <p:nvPr/>
        </p:nvSpPr>
        <p:spPr>
          <a:xfrm>
            <a:off x="6876256" y="5589240"/>
            <a:ext cx="1569129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FF00"/>
                </a:solidFill>
              </a:rPr>
              <a:t>1930</a:t>
            </a:r>
            <a:r>
              <a:rPr lang="zh-CN" altLang="en-US" sz="2000" b="1" dirty="0" smtClean="0">
                <a:solidFill>
                  <a:srgbClr val="FFFF00"/>
                </a:solidFill>
              </a:rPr>
              <a:t>年</a:t>
            </a:r>
            <a:endParaRPr lang="en-US" altLang="zh-CN" sz="2000" b="1" dirty="0" smtClean="0">
              <a:solidFill>
                <a:srgbClr val="FFFF00"/>
              </a:solidFill>
            </a:endParaRPr>
          </a:p>
          <a:p>
            <a:r>
              <a:rPr lang="zh-CN" altLang="en-US" sz="2000" b="1" dirty="0" smtClean="0">
                <a:solidFill>
                  <a:srgbClr val="FFFF00"/>
                </a:solidFill>
              </a:rPr>
              <a:t>向食盐进</a:t>
            </a:r>
            <a:r>
              <a:rPr lang="zh-CN" altLang="en-US" sz="2000" b="1" dirty="0">
                <a:solidFill>
                  <a:srgbClr val="FFFF00"/>
                </a:solidFill>
              </a:rPr>
              <a:t>军</a:t>
            </a:r>
            <a:r>
              <a:rPr lang="zh-CN" altLang="en-US" sz="2000" b="1" dirty="0" smtClean="0">
                <a:solidFill>
                  <a:srgbClr val="FFFF00"/>
                </a:solidFill>
              </a:rPr>
              <a:t>   </a:t>
            </a:r>
            <a:endParaRPr lang="zh-CN" altLang="en-US" sz="2000" b="1" dirty="0">
              <a:solidFill>
                <a:srgbClr val="FFFF00"/>
              </a:solidFill>
            </a:endParaRPr>
          </a:p>
        </p:txBody>
      </p:sp>
      <p:sp>
        <p:nvSpPr>
          <p:cNvPr id="12" name="文本框 20"/>
          <p:cNvSpPr txBox="1"/>
          <p:nvPr/>
        </p:nvSpPr>
        <p:spPr>
          <a:xfrm>
            <a:off x="971600" y="5733256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一战</a:t>
            </a:r>
            <a:endParaRPr lang="zh-CN" altLang="en-US" sz="2000" b="1" dirty="0"/>
          </a:p>
        </p:txBody>
      </p:sp>
      <p:sp>
        <p:nvSpPr>
          <p:cNvPr id="13" name="文本框 21"/>
          <p:cNvSpPr txBox="1"/>
          <p:nvPr/>
        </p:nvSpPr>
        <p:spPr>
          <a:xfrm>
            <a:off x="2339752" y="4293096"/>
            <a:ext cx="1884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2060"/>
                </a:solidFill>
              </a:rPr>
              <a:t>1918-1920</a:t>
            </a:r>
            <a:endParaRPr lang="en-US" altLang="zh-CN" sz="2000" b="1" dirty="0" smtClean="0">
              <a:solidFill>
                <a:srgbClr val="002060"/>
              </a:solidFill>
            </a:endParaRPr>
          </a:p>
          <a:p>
            <a:r>
              <a:rPr lang="zh-CN" altLang="en-US" sz="2000" b="1" dirty="0">
                <a:solidFill>
                  <a:srgbClr val="002060"/>
                </a:solidFill>
              </a:rPr>
              <a:t>三年国内战争</a:t>
            </a:r>
            <a:endParaRPr lang="zh-CN" altLang="en-US" sz="2000" b="1" dirty="0">
              <a:solidFill>
                <a:srgbClr val="002060"/>
              </a:solidFill>
            </a:endParaRPr>
          </a:p>
        </p:txBody>
      </p:sp>
      <p:sp>
        <p:nvSpPr>
          <p:cNvPr id="14" name="左大括号 13"/>
          <p:cNvSpPr/>
          <p:nvPr/>
        </p:nvSpPr>
        <p:spPr>
          <a:xfrm rot="5400000" flipH="1">
            <a:off x="1169876" y="4670884"/>
            <a:ext cx="432048" cy="1980728"/>
          </a:xfrm>
          <a:prstGeom prst="leftBrace">
            <a:avLst>
              <a:gd name="adj1" fmla="val 8333"/>
              <a:gd name="adj2" fmla="val 47625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15" name="文本框 24"/>
          <p:cNvSpPr txBox="1"/>
          <p:nvPr/>
        </p:nvSpPr>
        <p:spPr>
          <a:xfrm>
            <a:off x="3995936" y="4365104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2060"/>
                </a:solidFill>
              </a:rPr>
              <a:t>1921</a:t>
            </a:r>
            <a:r>
              <a:rPr lang="zh-CN" altLang="en-US" sz="2000" b="1" dirty="0" smtClean="0">
                <a:solidFill>
                  <a:srgbClr val="002060"/>
                </a:solidFill>
              </a:rPr>
              <a:t>年</a:t>
            </a:r>
            <a:endParaRPr lang="en-US" altLang="zh-CN" sz="2000" b="1" dirty="0" smtClean="0">
              <a:solidFill>
                <a:srgbClr val="002060"/>
              </a:solidFill>
            </a:endParaRPr>
          </a:p>
          <a:p>
            <a:r>
              <a:rPr lang="zh-CN" altLang="en-US" sz="2000" b="1" dirty="0">
                <a:solidFill>
                  <a:srgbClr val="002060"/>
                </a:solidFill>
              </a:rPr>
              <a:t>新经济政策</a:t>
            </a:r>
            <a:endParaRPr lang="zh-CN" altLang="en-US" sz="2000" b="1" dirty="0">
              <a:solidFill>
                <a:srgbClr val="002060"/>
              </a:solidFill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2771800" y="5157192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3491880" y="5157192"/>
            <a:ext cx="0" cy="2420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395536" y="5131169"/>
            <a:ext cx="0" cy="2420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1"/>
          <p:cNvSpPr txBox="1"/>
          <p:nvPr/>
        </p:nvSpPr>
        <p:spPr>
          <a:xfrm>
            <a:off x="2555776" y="5445224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1919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年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r>
              <a:rPr lang="zh-CN" altLang="en-US" sz="2000" b="1" dirty="0">
                <a:solidFill>
                  <a:srgbClr val="FF0000"/>
                </a:solidFill>
              </a:rPr>
              <a:t>巴黎和会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20" name="文本框 11"/>
          <p:cNvSpPr txBox="1"/>
          <p:nvPr/>
        </p:nvSpPr>
        <p:spPr>
          <a:xfrm>
            <a:off x="1115616" y="4293096"/>
            <a:ext cx="1907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2060"/>
                </a:solidFill>
              </a:rPr>
              <a:t>1917</a:t>
            </a:r>
            <a:r>
              <a:rPr lang="zh-CN" altLang="en-US" sz="2000" b="1" dirty="0" smtClean="0">
                <a:solidFill>
                  <a:srgbClr val="002060"/>
                </a:solidFill>
              </a:rPr>
              <a:t>年</a:t>
            </a:r>
            <a:endParaRPr lang="en-US" altLang="zh-CN" sz="2000" b="1" dirty="0" smtClean="0">
              <a:solidFill>
                <a:srgbClr val="002060"/>
              </a:solidFill>
            </a:endParaRPr>
          </a:p>
          <a:p>
            <a:r>
              <a:rPr lang="zh-CN" altLang="en-US" sz="2000" b="1" dirty="0" smtClean="0">
                <a:solidFill>
                  <a:srgbClr val="002060"/>
                </a:solidFill>
              </a:rPr>
              <a:t>十月革命</a:t>
            </a:r>
            <a:endParaRPr lang="zh-CN" altLang="en-US" sz="2000" b="1" dirty="0">
              <a:solidFill>
                <a:srgbClr val="002060"/>
              </a:solidFill>
            </a:endParaRPr>
          </a:p>
        </p:txBody>
      </p:sp>
      <p:sp>
        <p:nvSpPr>
          <p:cNvPr id="21" name="左大括号 20"/>
          <p:cNvSpPr/>
          <p:nvPr/>
        </p:nvSpPr>
        <p:spPr>
          <a:xfrm rot="5400000" flipH="1">
            <a:off x="5040052" y="4905164"/>
            <a:ext cx="216024" cy="1152128"/>
          </a:xfrm>
          <a:prstGeom prst="leftBrace">
            <a:avLst>
              <a:gd name="adj1" fmla="val 91281"/>
              <a:gd name="adj2" fmla="val 47625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cxnSp>
        <p:nvCxnSpPr>
          <p:cNvPr id="22" name="直接连接符 21"/>
          <p:cNvCxnSpPr/>
          <p:nvPr/>
        </p:nvCxnSpPr>
        <p:spPr>
          <a:xfrm>
            <a:off x="2411760" y="5157192"/>
            <a:ext cx="0" cy="2420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4"/>
          <p:cNvSpPr txBox="1"/>
          <p:nvPr/>
        </p:nvSpPr>
        <p:spPr>
          <a:xfrm>
            <a:off x="5364088" y="4365104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2060"/>
                </a:solidFill>
              </a:rPr>
              <a:t>1922</a:t>
            </a:r>
            <a:r>
              <a:rPr lang="zh-CN" altLang="en-US" sz="2000" b="1" dirty="0" smtClean="0">
                <a:solidFill>
                  <a:srgbClr val="002060"/>
                </a:solidFill>
              </a:rPr>
              <a:t>年</a:t>
            </a:r>
            <a:endParaRPr lang="en-US" altLang="zh-CN" sz="2000" b="1" dirty="0" smtClean="0">
              <a:solidFill>
                <a:srgbClr val="002060"/>
              </a:solidFill>
            </a:endParaRPr>
          </a:p>
          <a:p>
            <a:r>
              <a:rPr lang="zh-CN" altLang="en-US" sz="2000" b="1" dirty="0" smtClean="0">
                <a:solidFill>
                  <a:srgbClr val="002060"/>
                </a:solidFill>
              </a:rPr>
              <a:t>成立苏联</a:t>
            </a:r>
            <a:endParaRPr lang="zh-CN" altLang="en-US" sz="2000" b="1" dirty="0">
              <a:solidFill>
                <a:srgbClr val="002060"/>
              </a:solidFill>
            </a:endParaRPr>
          </a:p>
        </p:txBody>
      </p:sp>
      <p:sp>
        <p:nvSpPr>
          <p:cNvPr id="24" name="文本框 24"/>
          <p:cNvSpPr txBox="1"/>
          <p:nvPr/>
        </p:nvSpPr>
        <p:spPr>
          <a:xfrm>
            <a:off x="6876256" y="4365104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2060"/>
                </a:solidFill>
              </a:rPr>
              <a:t>1928-1937</a:t>
            </a:r>
            <a:r>
              <a:rPr lang="zh-CN" altLang="en-US" sz="2000" b="1" dirty="0" smtClean="0">
                <a:solidFill>
                  <a:srgbClr val="002060"/>
                </a:solidFill>
              </a:rPr>
              <a:t>年</a:t>
            </a:r>
            <a:endParaRPr lang="en-US" altLang="zh-CN" sz="2000" b="1" dirty="0" smtClean="0">
              <a:solidFill>
                <a:srgbClr val="002060"/>
              </a:solidFill>
            </a:endParaRPr>
          </a:p>
          <a:p>
            <a:r>
              <a:rPr lang="zh-CN" altLang="en-US" sz="2000" b="1" dirty="0" smtClean="0">
                <a:solidFill>
                  <a:srgbClr val="002060"/>
                </a:solidFill>
              </a:rPr>
              <a:t>两个五年计划</a:t>
            </a:r>
            <a:endParaRPr lang="zh-CN" altLang="en-US" sz="2000" b="1" dirty="0">
              <a:solidFill>
                <a:srgbClr val="002060"/>
              </a:solidFill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8028384" y="5157192"/>
            <a:ext cx="0" cy="2420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左大括号 25"/>
          <p:cNvSpPr/>
          <p:nvPr/>
        </p:nvSpPr>
        <p:spPr>
          <a:xfrm rot="5400000">
            <a:off x="2807804" y="4545124"/>
            <a:ext cx="288032" cy="1080120"/>
          </a:xfrm>
          <a:prstGeom prst="leftBrace">
            <a:avLst>
              <a:gd name="adj1" fmla="val 8333"/>
              <a:gd name="adj2" fmla="val 4334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cxnSp>
        <p:nvCxnSpPr>
          <p:cNvPr id="27" name="直接连接符 26"/>
          <p:cNvCxnSpPr/>
          <p:nvPr/>
        </p:nvCxnSpPr>
        <p:spPr>
          <a:xfrm flipH="1">
            <a:off x="2987824" y="5373216"/>
            <a:ext cx="8384" cy="2796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左大括号 27"/>
          <p:cNvSpPr/>
          <p:nvPr/>
        </p:nvSpPr>
        <p:spPr>
          <a:xfrm rot="5400000" flipH="1">
            <a:off x="4391980" y="5193196"/>
            <a:ext cx="432048" cy="2232248"/>
          </a:xfrm>
          <a:prstGeom prst="leftBrace">
            <a:avLst>
              <a:gd name="adj1" fmla="val 8333"/>
              <a:gd name="adj2" fmla="val 47625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29" name="TextBox 28"/>
          <p:cNvSpPr txBox="1"/>
          <p:nvPr/>
        </p:nvSpPr>
        <p:spPr>
          <a:xfrm>
            <a:off x="4139952" y="6488668"/>
            <a:ext cx="1656184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FF00"/>
                </a:solidFill>
              </a:rPr>
              <a:t>土布运动</a:t>
            </a:r>
            <a:endParaRPr lang="zh-CN" altLang="en-US" b="1" dirty="0">
              <a:solidFill>
                <a:srgbClr val="FFFF00"/>
              </a:solidFill>
            </a:endParaRPr>
          </a:p>
        </p:txBody>
      </p:sp>
      <p:sp>
        <p:nvSpPr>
          <p:cNvPr id="30" name="左大括号 29"/>
          <p:cNvSpPr/>
          <p:nvPr/>
        </p:nvSpPr>
        <p:spPr>
          <a:xfrm rot="5400000">
            <a:off x="7308304" y="4437112"/>
            <a:ext cx="288032" cy="1152128"/>
          </a:xfrm>
          <a:prstGeom prst="leftBrace">
            <a:avLst>
              <a:gd name="adj1" fmla="val 8333"/>
              <a:gd name="adj2" fmla="val 4334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cxnSp>
        <p:nvCxnSpPr>
          <p:cNvPr id="31" name="直接连接符 30"/>
          <p:cNvCxnSpPr/>
          <p:nvPr/>
        </p:nvCxnSpPr>
        <p:spPr>
          <a:xfrm flipH="1">
            <a:off x="7452320" y="5445224"/>
            <a:ext cx="8384" cy="2796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" y="0"/>
            <a:ext cx="3491879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二、主题线索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33" name="文本框 2"/>
          <p:cNvSpPr txBox="1"/>
          <p:nvPr/>
        </p:nvSpPr>
        <p:spPr>
          <a:xfrm>
            <a:off x="0" y="1628800"/>
            <a:ext cx="800219" cy="1224136"/>
          </a:xfrm>
          <a:prstGeom prst="rect">
            <a:avLst/>
          </a:prstGeom>
          <a:solidFill>
            <a:srgbClr val="FFFF00"/>
          </a:solidFill>
        </p:spPr>
        <p:txBody>
          <a:bodyPr vert="eaVert" wrap="square" rtlCol="0">
            <a:spAutoFit/>
          </a:bodyPr>
          <a:lstStyle/>
          <a:p>
            <a:r>
              <a:rPr lang="zh-CN" altLang="en-US" sz="4000" b="1" dirty="0" smtClean="0"/>
              <a:t>一战</a:t>
            </a:r>
            <a:endParaRPr lang="zh-CN" altLang="en-US" sz="4000" b="1" dirty="0"/>
          </a:p>
        </p:txBody>
      </p:sp>
      <p:sp>
        <p:nvSpPr>
          <p:cNvPr id="34" name="箭头: 右 3"/>
          <p:cNvSpPr/>
          <p:nvPr/>
        </p:nvSpPr>
        <p:spPr>
          <a:xfrm>
            <a:off x="6228184" y="908720"/>
            <a:ext cx="542261" cy="531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左大括号 35"/>
          <p:cNvSpPr/>
          <p:nvPr/>
        </p:nvSpPr>
        <p:spPr>
          <a:xfrm>
            <a:off x="1043608" y="836712"/>
            <a:ext cx="318977" cy="2913321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文本框 6"/>
          <p:cNvSpPr txBox="1"/>
          <p:nvPr/>
        </p:nvSpPr>
        <p:spPr>
          <a:xfrm>
            <a:off x="1259632" y="1196752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资本主义</a:t>
            </a:r>
            <a:endParaRPr lang="zh-CN" altLang="en-US" sz="3200" b="1" dirty="0"/>
          </a:p>
        </p:txBody>
      </p:sp>
      <p:sp>
        <p:nvSpPr>
          <p:cNvPr id="38" name="文本框 7"/>
          <p:cNvSpPr txBox="1"/>
          <p:nvPr/>
        </p:nvSpPr>
        <p:spPr>
          <a:xfrm>
            <a:off x="1259632" y="2132856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社会主义</a:t>
            </a:r>
            <a:endParaRPr lang="zh-CN" altLang="en-US" sz="3200" b="1" dirty="0"/>
          </a:p>
        </p:txBody>
      </p:sp>
      <p:sp>
        <p:nvSpPr>
          <p:cNvPr id="39" name="文本框 8"/>
          <p:cNvSpPr txBox="1"/>
          <p:nvPr/>
        </p:nvSpPr>
        <p:spPr>
          <a:xfrm>
            <a:off x="1259632" y="3140968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民族主义</a:t>
            </a:r>
            <a:endParaRPr lang="zh-CN" altLang="en-US" sz="3200" b="1" dirty="0"/>
          </a:p>
        </p:txBody>
      </p:sp>
      <p:sp>
        <p:nvSpPr>
          <p:cNvPr id="40" name="箭头: 右 9"/>
          <p:cNvSpPr/>
          <p:nvPr/>
        </p:nvSpPr>
        <p:spPr>
          <a:xfrm>
            <a:off x="2987824" y="1052736"/>
            <a:ext cx="489054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42" name="文本框 11"/>
          <p:cNvSpPr txBox="1"/>
          <p:nvPr/>
        </p:nvSpPr>
        <p:spPr>
          <a:xfrm>
            <a:off x="3851920" y="260648"/>
            <a:ext cx="24482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巴黎和会</a:t>
            </a:r>
            <a:endParaRPr lang="en-US" altLang="zh-CN" sz="3200" b="1" dirty="0" smtClean="0"/>
          </a:p>
          <a:p>
            <a:r>
              <a:rPr lang="en-US" altLang="zh-CN" sz="3200" b="1" dirty="0" smtClean="0"/>
              <a:t>           +</a:t>
            </a:r>
            <a:endParaRPr lang="en-US" altLang="zh-CN" sz="3200" b="1" dirty="0" smtClean="0"/>
          </a:p>
          <a:p>
            <a:r>
              <a:rPr lang="zh-CN" altLang="en-US" sz="3200" b="1" dirty="0" smtClean="0"/>
              <a:t>华盛顿会议</a:t>
            </a:r>
            <a:endParaRPr lang="zh-CN" altLang="en-US" sz="3200" b="1" dirty="0"/>
          </a:p>
        </p:txBody>
      </p:sp>
      <p:sp>
        <p:nvSpPr>
          <p:cNvPr id="46" name="文本框 11"/>
          <p:cNvSpPr txBox="1"/>
          <p:nvPr/>
        </p:nvSpPr>
        <p:spPr>
          <a:xfrm>
            <a:off x="6804248" y="404664"/>
            <a:ext cx="2339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凡尔赛</a:t>
            </a:r>
            <a:r>
              <a:rPr lang="en-US" altLang="zh-CN" sz="3200" b="1" dirty="0" smtClean="0"/>
              <a:t>-</a:t>
            </a:r>
            <a:r>
              <a:rPr lang="zh-CN" altLang="en-US" sz="3200" b="1" dirty="0" smtClean="0"/>
              <a:t>华盛顿体系</a:t>
            </a:r>
            <a:endParaRPr lang="zh-CN" altLang="en-US" sz="3200" b="1" dirty="0"/>
          </a:p>
        </p:txBody>
      </p:sp>
      <p:sp>
        <p:nvSpPr>
          <p:cNvPr id="48" name="箭头: 右 9"/>
          <p:cNvSpPr/>
          <p:nvPr/>
        </p:nvSpPr>
        <p:spPr>
          <a:xfrm>
            <a:off x="2987824" y="2276872"/>
            <a:ext cx="489054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49" name="文本框 11"/>
          <p:cNvSpPr txBox="1"/>
          <p:nvPr/>
        </p:nvSpPr>
        <p:spPr>
          <a:xfrm>
            <a:off x="3635896" y="1988840"/>
            <a:ext cx="28083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第一个社会主义国家“苏俄”</a:t>
            </a:r>
            <a:endParaRPr lang="zh-CN" altLang="en-US" sz="3200" b="1" dirty="0"/>
          </a:p>
        </p:txBody>
      </p:sp>
      <p:sp>
        <p:nvSpPr>
          <p:cNvPr id="50" name="文本框 11"/>
          <p:cNvSpPr txBox="1"/>
          <p:nvPr/>
        </p:nvSpPr>
        <p:spPr>
          <a:xfrm>
            <a:off x="6588224" y="1988840"/>
            <a:ext cx="2411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列宁的探索</a:t>
            </a:r>
            <a:endParaRPr lang="zh-CN" altLang="en-US" sz="3200" b="1" dirty="0"/>
          </a:p>
        </p:txBody>
      </p:sp>
      <p:sp>
        <p:nvSpPr>
          <p:cNvPr id="51" name="箭头: 右 3"/>
          <p:cNvSpPr/>
          <p:nvPr/>
        </p:nvSpPr>
        <p:spPr>
          <a:xfrm rot="19573248">
            <a:off x="6189413" y="2084094"/>
            <a:ext cx="504056" cy="531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箭头: 右 3"/>
          <p:cNvSpPr/>
          <p:nvPr/>
        </p:nvSpPr>
        <p:spPr>
          <a:xfrm rot="1683607">
            <a:off x="6177336" y="2589189"/>
            <a:ext cx="542261" cy="531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文本框 11"/>
          <p:cNvSpPr txBox="1"/>
          <p:nvPr/>
        </p:nvSpPr>
        <p:spPr>
          <a:xfrm>
            <a:off x="6588224" y="2564904"/>
            <a:ext cx="2699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斯大林的探索</a:t>
            </a:r>
            <a:endParaRPr lang="zh-CN" altLang="en-US" sz="3200" b="1" dirty="0"/>
          </a:p>
        </p:txBody>
      </p:sp>
      <p:sp>
        <p:nvSpPr>
          <p:cNvPr id="54" name="文本框 6"/>
          <p:cNvSpPr txBox="1"/>
          <p:nvPr/>
        </p:nvSpPr>
        <p:spPr>
          <a:xfrm>
            <a:off x="3707904" y="3140968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印</a:t>
            </a:r>
            <a:r>
              <a:rPr lang="zh-CN" altLang="en-US" sz="2400" b="1" dirty="0" smtClean="0"/>
              <a:t>度非暴力不合作运动</a:t>
            </a:r>
            <a:endParaRPr lang="zh-CN" altLang="en-US" sz="2400" b="1" dirty="0"/>
          </a:p>
        </p:txBody>
      </p:sp>
      <p:sp>
        <p:nvSpPr>
          <p:cNvPr id="55" name="文本框 7"/>
          <p:cNvSpPr txBox="1"/>
          <p:nvPr/>
        </p:nvSpPr>
        <p:spPr>
          <a:xfrm>
            <a:off x="3707904" y="3501008"/>
            <a:ext cx="2546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埃及华夫脱运动</a:t>
            </a:r>
            <a:endParaRPr lang="zh-CN" altLang="en-US" sz="2400" b="1" dirty="0"/>
          </a:p>
        </p:txBody>
      </p:sp>
      <p:sp>
        <p:nvSpPr>
          <p:cNvPr id="56" name="文本框 8"/>
          <p:cNvSpPr txBox="1"/>
          <p:nvPr/>
        </p:nvSpPr>
        <p:spPr>
          <a:xfrm>
            <a:off x="3707904" y="3861048"/>
            <a:ext cx="4516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墨西哥卡德纳斯改革</a:t>
            </a:r>
            <a:endParaRPr lang="zh-CN" altLang="en-US" sz="2400" b="1" dirty="0"/>
          </a:p>
        </p:txBody>
      </p:sp>
      <p:sp>
        <p:nvSpPr>
          <p:cNvPr id="57" name="箭头: 右 9"/>
          <p:cNvSpPr/>
          <p:nvPr/>
        </p:nvSpPr>
        <p:spPr>
          <a:xfrm>
            <a:off x="2987824" y="3212976"/>
            <a:ext cx="489054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58" name="左大括号 57"/>
          <p:cNvSpPr/>
          <p:nvPr/>
        </p:nvSpPr>
        <p:spPr>
          <a:xfrm>
            <a:off x="3563888" y="3140968"/>
            <a:ext cx="288032" cy="1080120"/>
          </a:xfrm>
          <a:prstGeom prst="leftBrace">
            <a:avLst>
              <a:gd name="adj1" fmla="val 8333"/>
              <a:gd name="adj2" fmla="val 4334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13" grpId="0"/>
      <p:bldP spid="15" grpId="0"/>
      <p:bldP spid="19" grpId="0"/>
      <p:bldP spid="20" grpId="0"/>
      <p:bldP spid="21" grpId="0" animBg="1"/>
      <p:bldP spid="23" grpId="0"/>
      <p:bldP spid="24" grpId="0"/>
      <p:bldP spid="26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/>
      <p:bldP spid="38" grpId="0"/>
      <p:bldP spid="39" grpId="0"/>
      <p:bldP spid="40" grpId="0" animBg="1"/>
      <p:bldP spid="42" grpId="0"/>
      <p:bldP spid="46" grpId="0"/>
      <p:bldP spid="48" grpId="0" animBg="1"/>
      <p:bldP spid="49" grpId="0"/>
      <p:bldP spid="50" grpId="0"/>
      <p:bldP spid="51" grpId="0" animBg="1"/>
      <p:bldP spid="52" grpId="0" animBg="1"/>
      <p:bldP spid="53" grpId="0"/>
      <p:bldP spid="54" grpId="0"/>
      <p:bldP spid="55" grpId="0"/>
      <p:bldP spid="56" grpId="0"/>
      <p:bldP spid="57" grpId="0" animBg="1"/>
      <p:bldP spid="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" y="0"/>
            <a:ext cx="3707903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三、考点梳理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7" name="文本框 1"/>
          <p:cNvSpPr txBox="1"/>
          <p:nvPr/>
        </p:nvSpPr>
        <p:spPr>
          <a:xfrm>
            <a:off x="3779912" y="116632"/>
            <a:ext cx="4061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8</a:t>
            </a:r>
            <a:r>
              <a:rPr lang="zh-CN" altLang="en-US" sz="2800" b="1" dirty="0"/>
              <a:t>第一次世界大战</a:t>
            </a:r>
            <a:endParaRPr lang="zh-CN" altLang="en-US" sz="2800" b="1" dirty="0"/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0" y="708189"/>
            <a:ext cx="9144000" cy="6054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fontAlgn="auto">
              <a:lnSpc>
                <a:spcPts val="2300"/>
              </a:lnSpc>
              <a:spcBef>
                <a:spcPts val="0"/>
              </a:spcBef>
            </a:pPr>
            <a:r>
              <a:rPr kumimoji="1" lang="en-US" altLang="zh-CN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1</a:t>
            </a:r>
            <a:r>
              <a:rPr kumimoji="1"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一战爆发的根本原因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：</a:t>
            </a:r>
            <a:r>
              <a:rPr kumimoji="1" lang="zh-CN" altLang="en-US" sz="2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资</a:t>
            </a:r>
            <a:r>
              <a:rPr kumimoji="1"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本主义国家的政治经济发展不平衡加剧。</a:t>
            </a:r>
            <a:endParaRPr kumimoji="1" lang="en-US" altLang="zh-CN" sz="2000" b="1" dirty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 fontAlgn="auto">
              <a:lnSpc>
                <a:spcPts val="2300"/>
              </a:lnSpc>
              <a:spcBef>
                <a:spcPct val="50000"/>
              </a:spcBef>
            </a:pP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导火线：</a:t>
            </a:r>
            <a:r>
              <a:rPr kumimoji="1" lang="en-US" altLang="zh-CN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1914</a:t>
            </a:r>
            <a:r>
              <a:rPr kumimoji="1"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萨拉热窝事件</a:t>
            </a:r>
            <a:endParaRPr kumimoji="1" lang="en-US" altLang="zh-CN" sz="20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 fontAlgn="auto">
              <a:lnSpc>
                <a:spcPts val="2300"/>
              </a:lnSpc>
              <a:spcBef>
                <a:spcPct val="50000"/>
              </a:spcBef>
            </a:pP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2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、一战的交战双方：</a:t>
            </a:r>
            <a:r>
              <a:rPr kumimoji="1"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同盟</a:t>
            </a:r>
            <a:r>
              <a:rPr kumimoji="1" lang="zh-CN" altLang="en-US" sz="2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国（德意奥）、</a:t>
            </a:r>
            <a:r>
              <a:rPr kumimoji="1"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协约</a:t>
            </a:r>
            <a:r>
              <a:rPr kumimoji="1" lang="zh-CN" altLang="en-US" sz="2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国（英法俄）。</a:t>
            </a:r>
            <a:endParaRPr kumimoji="1" lang="en-US" altLang="zh-CN" sz="2000" b="1" dirty="0" smtClean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 fontAlgn="auto">
              <a:lnSpc>
                <a:spcPts val="2300"/>
              </a:lnSpc>
              <a:spcBef>
                <a:spcPct val="50000"/>
              </a:spcBef>
            </a:pP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结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果：</a:t>
            </a:r>
            <a:r>
              <a:rPr kumimoji="1" lang="en-US" altLang="zh-CN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1918</a:t>
            </a:r>
            <a:r>
              <a:rPr kumimoji="1"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年，德国投降，同盟国战败。 </a:t>
            </a:r>
            <a:endParaRPr kumimoji="1" lang="zh-CN" altLang="en-US" sz="2000" b="1" dirty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 fontAlgn="auto">
              <a:lnSpc>
                <a:spcPts val="2300"/>
              </a:lnSpc>
              <a:spcBef>
                <a:spcPct val="50000"/>
              </a:spcBef>
            </a:pP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3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、原是同盟国成员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,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一战爆发后又加入协约国的国家：</a:t>
            </a:r>
            <a:r>
              <a:rPr kumimoji="1"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意大</a:t>
            </a:r>
            <a:r>
              <a:rPr kumimoji="1" lang="zh-CN" altLang="en-US" sz="2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利</a:t>
            </a:r>
            <a:endParaRPr kumimoji="1" lang="en-US" altLang="zh-CN" sz="20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 fontAlgn="auto">
              <a:lnSpc>
                <a:spcPts val="2300"/>
              </a:lnSpc>
              <a:spcBef>
                <a:spcPct val="50000"/>
              </a:spcBef>
            </a:pP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原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因：</a:t>
            </a:r>
            <a:r>
              <a:rPr kumimoji="1"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为了自身利益。</a:t>
            </a:r>
            <a:endParaRPr kumimoji="1" lang="en-US" altLang="zh-CN" sz="2000" b="1" dirty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 fontAlgn="auto">
              <a:lnSpc>
                <a:spcPts val="2300"/>
              </a:lnSpc>
              <a:spcBef>
                <a:spcPct val="50000"/>
              </a:spcBef>
            </a:pP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4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</a:t>
            </a:r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一战的转折点：</a:t>
            </a:r>
            <a:r>
              <a:rPr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凡尔登战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役</a:t>
            </a:r>
            <a:r>
              <a:rPr lang="en-US" altLang="zh-CN" sz="2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”</a:t>
            </a:r>
            <a:r>
              <a:rPr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凡尔登绞肉机，体现残酷性</a:t>
            </a:r>
            <a:endParaRPr lang="en-US" altLang="zh-CN" sz="2000" b="1" dirty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 fontAlgn="auto">
              <a:lnSpc>
                <a:spcPts val="2300"/>
              </a:lnSpc>
              <a:spcBef>
                <a:spcPct val="50000"/>
              </a:spcBef>
            </a:pP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5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、一战的性质：</a:t>
            </a:r>
            <a:r>
              <a:rPr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一场的帝国主义掠夺战争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判断依据：</a:t>
            </a:r>
            <a:r>
              <a:rPr kumimoji="1"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双方目的都是重新瓜分世界、争夺世界霸权。</a:t>
            </a:r>
            <a:endParaRPr kumimoji="1" lang="en-US" altLang="zh-CN" sz="20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 fontAlgn="auto">
              <a:lnSpc>
                <a:spcPts val="2300"/>
              </a:lnSpc>
              <a:spcBef>
                <a:spcPct val="50000"/>
              </a:spcBef>
            </a:pP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影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响：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1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、给交战国人民带来了沉重灾难造成重大的物质损失和人力伤亡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. </a:t>
            </a:r>
            <a:endParaRPr kumimoji="1" lang="en-US" altLang="zh-CN" sz="2000" b="1" dirty="0" smtClean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 fontAlgn="auto">
              <a:lnSpc>
                <a:spcPts val="2300"/>
              </a:lnSpc>
              <a:spcBef>
                <a:spcPct val="50000"/>
              </a:spcBef>
            </a:pP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2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改变了国际格局：</a:t>
            </a:r>
            <a:r>
              <a:rPr kumimoji="1"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第一次世界大战大大</a:t>
            </a:r>
            <a:r>
              <a:rPr kumimoji="1" lang="zh-CN" altLang="en-US" sz="2000" b="1" dirty="0">
                <a:solidFill>
                  <a:srgbClr val="1D41D5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削弱了欧洲的力量</a:t>
            </a:r>
            <a:r>
              <a:rPr kumimoji="1"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，从根本上动摇了欧洲的世界优势地位。美国参战和俄国十月革命的胜利，是这</a:t>
            </a:r>
            <a:r>
              <a:rPr kumimoji="1" lang="zh-CN" altLang="en-US" sz="2000" b="1" dirty="0">
                <a:solidFill>
                  <a:srgbClr val="1D41D5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两个大国开始崛起</a:t>
            </a:r>
            <a:r>
              <a:rPr kumimoji="1"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的重要标志；削弱了帝国主义的殖民力量，进一步促进了</a:t>
            </a:r>
            <a:r>
              <a:rPr kumimoji="1" lang="zh-CN" altLang="en-US" sz="2000" b="1" dirty="0">
                <a:solidFill>
                  <a:srgbClr val="1D41D5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殖民地半殖民地国家的民族觉醒</a:t>
            </a:r>
            <a:r>
              <a:rPr kumimoji="1" lang="zh-CN" altLang="en-US" sz="2000" b="1" dirty="0" smtClean="0">
                <a:solidFill>
                  <a:srgbClr val="1D41D5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。</a:t>
            </a:r>
            <a:endParaRPr kumimoji="1" lang="en-US" altLang="zh-CN" sz="2000" b="1" dirty="0" smtClean="0">
              <a:solidFill>
                <a:srgbClr val="1D41D5"/>
              </a:solidFill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 fontAlgn="auto">
              <a:lnSpc>
                <a:spcPts val="2300"/>
              </a:lnSpc>
              <a:spcBef>
                <a:spcPct val="50000"/>
              </a:spcBef>
            </a:pP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3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客观上促进科技发展。</a:t>
            </a:r>
            <a:endParaRPr kumimoji="1" lang="zh-CN" altLang="en-US" sz="2000" b="1" dirty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" y="0"/>
            <a:ext cx="3707903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三、考点梳理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7" name="文本框 1"/>
          <p:cNvSpPr txBox="1"/>
          <p:nvPr/>
        </p:nvSpPr>
        <p:spPr>
          <a:xfrm>
            <a:off x="3779912" y="116632"/>
            <a:ext cx="4061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8</a:t>
            </a:r>
            <a:r>
              <a:rPr lang="zh-CN" altLang="en-US" sz="2800" b="1" dirty="0"/>
              <a:t>第一次世界大战</a:t>
            </a:r>
            <a:endParaRPr lang="zh-CN" altLang="en-US" sz="2800" b="1" dirty="0"/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0" y="764704"/>
            <a:ext cx="9144000" cy="48615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en-US" altLang="zh-CN" sz="20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1</a:t>
            </a:r>
            <a:r>
              <a:rPr kumimoji="1" lang="zh-CN" altLang="en-US" sz="20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一战爆发的根本原因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</a:t>
            </a:r>
            <a:endParaRPr kumimoji="1" lang="en-US" altLang="zh-CN" sz="2000" b="1" dirty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导火线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1" lang="en-US" altLang="zh-CN" sz="20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2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、一战的交战双方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1" lang="en-US" altLang="zh-CN" sz="2000" b="1" dirty="0" smtClean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结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果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1" lang="zh-CN" altLang="en-US" sz="2000" b="1" dirty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3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、原是同盟国成员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,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一战爆发后又加入协约国的国家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1" lang="en-US" altLang="zh-CN" sz="2000" b="1" dirty="0" smtClean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原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因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1" lang="en-US" altLang="zh-CN" sz="2000" b="1" dirty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4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</a:t>
            </a:r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一战的转折点</a:t>
            </a:r>
            <a:r>
              <a:rPr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lang="en-US" altLang="zh-CN" sz="2000" b="1" dirty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5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、一战的性质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lang="en-US" altLang="zh-CN" sz="20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判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断依据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1" lang="en-US" altLang="zh-CN" sz="2000" b="1" dirty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影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响：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1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、给交战国人民带来了沉重灾难造成重大的物质损失和人力伤亡</a:t>
            </a:r>
            <a:r>
              <a:rPr kumimoji="1"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. </a:t>
            </a:r>
            <a:endParaRPr kumimoji="1" lang="en-US" altLang="zh-CN" sz="2000" b="1" dirty="0" smtClean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2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改变了国际格局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1" lang="en-US" altLang="zh-CN" sz="20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3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、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客观上促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进 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</a:t>
            </a:r>
            <a:r>
              <a:rPr kumimoji="1"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 发</a:t>
            </a:r>
            <a:r>
              <a:rPr kumimoji="1"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展。</a:t>
            </a:r>
            <a:endParaRPr kumimoji="1" lang="zh-CN" altLang="en-US" sz="2000" b="1" dirty="0">
              <a:latin typeface="黑体" panose="02010609060101010101" pitchFamily="49" charset="-122"/>
              <a:ea typeface="黑体" panose="02010609060101010101" pitchFamily="49" charset="-122"/>
              <a:cs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"/>
          <p:cNvSpPr txBox="1"/>
          <p:nvPr/>
        </p:nvSpPr>
        <p:spPr>
          <a:xfrm>
            <a:off x="0" y="0"/>
            <a:ext cx="5855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10《</a:t>
            </a:r>
            <a:r>
              <a:rPr lang="zh-CN" altLang="en-US" sz="2800" b="1" dirty="0" smtClean="0"/>
              <a:t>凡尔赛条约</a:t>
            </a:r>
            <a:r>
              <a:rPr lang="en-US" altLang="zh-CN" sz="2800" b="1" dirty="0" smtClean="0"/>
              <a:t>》</a:t>
            </a:r>
            <a:r>
              <a:rPr lang="zh-CN" altLang="en-US" sz="2800" b="1" dirty="0" smtClean="0"/>
              <a:t>和</a:t>
            </a:r>
            <a:r>
              <a:rPr lang="en-US" altLang="zh-CN" sz="2800" b="1" dirty="0" smtClean="0"/>
              <a:t>《</a:t>
            </a:r>
            <a:r>
              <a:rPr lang="zh-CN" altLang="en-US" sz="2800" b="1" dirty="0" smtClean="0"/>
              <a:t>九国公约</a:t>
            </a:r>
            <a:r>
              <a:rPr lang="en-US" altLang="zh-CN" sz="2800" b="1" dirty="0" smtClean="0"/>
              <a:t>》</a:t>
            </a:r>
            <a:endParaRPr lang="zh-CN" altLang="en-US" sz="2800" b="1" dirty="0"/>
          </a:p>
        </p:txBody>
      </p:sp>
      <p:sp>
        <p:nvSpPr>
          <p:cNvPr id="4" name="内容占位符 2"/>
          <p:cNvSpPr txBox="1"/>
          <p:nvPr/>
        </p:nvSpPr>
        <p:spPr>
          <a:xfrm>
            <a:off x="0" y="548680"/>
            <a:ext cx="9286907" cy="6286523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1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、巴黎和会</a:t>
            </a:r>
            <a:r>
              <a:rPr lang="zh-CN" altLang="en-US" sz="2400" b="1" noProof="0" dirty="0" smtClean="0">
                <a:ln>
                  <a:noFill/>
                </a:ln>
                <a:effectLst/>
                <a:uLnTx/>
                <a:uFillTx/>
                <a:latin typeface="Matura MT Script Capitals" panose="03020802060602070202" pitchFamily="66" charset="0"/>
                <a:sym typeface="+mn-ea"/>
              </a:rPr>
              <a:t>性质：</a:t>
            </a:r>
            <a:r>
              <a:rPr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</a:rPr>
              <a:t>帝国主义分赃会议</a:t>
            </a:r>
            <a:endParaRPr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操纵国：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英（劳合乔治）法（克里孟梭）美（威尔逊）三国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2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、巴黎和会签订的主要条约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：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《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凡尔赛条约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》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最能体现分赃条款：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德国的全部海外殖民地由英法日等国瓜分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与中国有关的条款：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把德国在中山东的全部权益转让给日本。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凡尔赛体系的作用：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确立了列强在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欧洲、西亚、非洲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的统治新秩序。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3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、一战后建立的国际组织：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国际联盟。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操纵国：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英法。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4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、华盛顿会议的主导国：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美国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5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、和中国有关的条约：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《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九国公约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》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《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九国公约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》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的影响：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实现美国长期追求的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“门户开放”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等目的，使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日本独霸中国的企图未能实现，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维持了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几个帝国主义国家共同支配中国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的局面。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华盛顿体系的影响：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确立了帝国主义在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东亚太平洋地区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的统治新秩序。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6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、一战后的世界格局：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凡尔赛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-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华盛顿体系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评价：一方面，确立了战后资本主义世界新秩序，有利于资本主义经济恢复发展；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>
              <a:lnSpc>
                <a:spcPts val="2200"/>
              </a:lnSpc>
              <a:spcBef>
                <a:spcPct val="20000"/>
              </a:spcBef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另一方面，凡华体系只是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暂时缓和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了帝国主义之间的矛盾而没有从根本上消除矛盾，所以不可能长期存在下</a:t>
            </a:r>
            <a:r>
              <a:rPr lang="zh-CN" altLang="en-US" sz="2400" b="1" dirty="0">
                <a:latin typeface="Matura MT Script Capitals" panose="03020802060602070202" pitchFamily="66" charset="0"/>
              </a:rPr>
              <a:t>去</a:t>
            </a:r>
            <a:r>
              <a:rPr lang="zh-CN" altLang="en-US" sz="2400" b="1" dirty="0" smtClean="0">
                <a:latin typeface="Matura MT Script Capitals" panose="03020802060602070202" pitchFamily="66" charset="0"/>
              </a:rPr>
              <a:t>。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"/>
          <p:cNvSpPr txBox="1"/>
          <p:nvPr/>
        </p:nvSpPr>
        <p:spPr>
          <a:xfrm>
            <a:off x="0" y="0"/>
            <a:ext cx="5855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10《</a:t>
            </a:r>
            <a:r>
              <a:rPr lang="zh-CN" altLang="en-US" sz="2800" b="1" dirty="0" smtClean="0"/>
              <a:t>凡尔赛条约</a:t>
            </a:r>
            <a:r>
              <a:rPr lang="en-US" altLang="zh-CN" sz="2800" b="1" dirty="0" smtClean="0"/>
              <a:t>》</a:t>
            </a:r>
            <a:r>
              <a:rPr lang="zh-CN" altLang="en-US" sz="2800" b="1" dirty="0" smtClean="0"/>
              <a:t>和</a:t>
            </a:r>
            <a:r>
              <a:rPr lang="en-US" altLang="zh-CN" sz="2800" b="1" dirty="0" smtClean="0"/>
              <a:t>《</a:t>
            </a:r>
            <a:r>
              <a:rPr lang="zh-CN" altLang="en-US" sz="2800" b="1" dirty="0" smtClean="0"/>
              <a:t>九国公约</a:t>
            </a:r>
            <a:r>
              <a:rPr lang="en-US" altLang="zh-CN" sz="2800" b="1" dirty="0" smtClean="0"/>
              <a:t>》</a:t>
            </a:r>
            <a:endParaRPr lang="zh-CN" altLang="en-US" sz="2800" b="1" dirty="0"/>
          </a:p>
        </p:txBody>
      </p:sp>
      <p:sp>
        <p:nvSpPr>
          <p:cNvPr id="4" name="内容占位符 2"/>
          <p:cNvSpPr txBox="1"/>
          <p:nvPr/>
        </p:nvSpPr>
        <p:spPr>
          <a:xfrm>
            <a:off x="0" y="523280"/>
            <a:ext cx="9286907" cy="6286523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1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、巴黎和会性质：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操纵国：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2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、巴黎和会签订的主要条约：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最能体现分赃条款：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与中国有关的条款：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凡尔赛体系的作用：确立了列强在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的统治新秩序。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3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、一战后建立的国际组织：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 。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操纵国：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</a:t>
            </a:r>
            <a:r>
              <a:rPr kumimoji="1" lang="en-US" altLang="zh-CN" sz="24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。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4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、华盛顿会议的主导国：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5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、和中国有关的条约：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 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，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《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九国公约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》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的影响：实现美国长期追求的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“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”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等目的，使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 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，维持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的局面。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华盛顿体系的影响：确立了帝国主义在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的统治新秩序。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marR="0" lvl="0" indent="-342900" algn="l" defTabSz="914400" rtl="0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6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、一战后的世界格局：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                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  <a:p>
            <a:pPr marL="342900" lvl="0" indent="-342900" fontAlgn="auto">
              <a:lnSpc>
                <a:spcPts val="2800"/>
              </a:lnSpc>
              <a:spcBef>
                <a:spcPts val="0"/>
              </a:spcBef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tura MT Script Capitals" panose="03020802060602070202" pitchFamily="66" charset="0"/>
                <a:ea typeface="+mn-ea"/>
                <a:cs typeface="+mn-cs"/>
              </a:rPr>
              <a:t>评价：</a:t>
            </a:r>
            <a:r>
              <a:rPr kumimoji="1"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tura MT Script Capitals" panose="03020802060602070202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"/>
          <p:cNvSpPr txBox="1"/>
          <p:nvPr/>
        </p:nvSpPr>
        <p:spPr>
          <a:xfrm>
            <a:off x="0" y="0"/>
            <a:ext cx="4061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9</a:t>
            </a:r>
            <a:r>
              <a:rPr lang="zh-CN" altLang="en-US" sz="2800" b="1" dirty="0" smtClean="0"/>
              <a:t>列宁和十月革命</a:t>
            </a:r>
            <a:endParaRPr lang="zh-CN" altLang="en-US" sz="2800" b="1" dirty="0"/>
          </a:p>
        </p:txBody>
      </p:sp>
      <p:sp>
        <p:nvSpPr>
          <p:cNvPr id="4" name="内容占位符 2"/>
          <p:cNvSpPr txBox="1"/>
          <p:nvPr/>
        </p:nvSpPr>
        <p:spPr>
          <a:xfrm>
            <a:off x="178435" y="657552"/>
            <a:ext cx="8786842" cy="6858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、俄国二月革命的性质：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资产阶级民主革命；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结果：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推翻了沙皇专制统治，出现两个政权并存。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、俄国十月革命的时间：</a:t>
            </a: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1917.11</a:t>
            </a:r>
            <a:r>
              <a:rPr kumimoji="0" lang="en-US" altLang="zh-CN" sz="2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altLang="zh-CN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地点：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彼得格勒。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特点：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中心城市暴动，武装夺取政权。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</a:t>
            </a:r>
            <a:r>
              <a:rPr lang="zh-CN" altLang="en-US" sz="2000" b="1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苏俄三年内战时期实行的经济政策：</a:t>
            </a:r>
            <a:r>
              <a:rPr lang="en-US" altLang="zh-CN" sz="2000" b="1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1918-1920</a:t>
            </a:r>
            <a:r>
              <a:rPr lang="zh-CN" altLang="en-US" sz="2000" b="1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战时共产主义政策（余粮征集制）</a:t>
            </a:r>
            <a:endParaRPr lang="zh-CN" altLang="en-US" sz="2000" b="1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  <a:p>
            <a:pPr marL="342900" marR="0" lvl="0" indent="-34290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000" b="1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作用：</a:t>
            </a:r>
            <a:r>
              <a:rPr lang="zh-CN" altLang="en-US" sz="2000" b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sym typeface="+mn-ea"/>
              </a:rPr>
              <a:t>苏俄粉碎了国内外的叛乱和干涉，政权得以巩固。</a:t>
            </a:r>
            <a:endParaRPr kumimoji="0" lang="zh-CN" alt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</a:t>
            </a:r>
            <a:r>
              <a:rPr lang="zh-CN" altLang="en-US" sz="2000" b="1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俄国十月革命的性质：</a:t>
            </a:r>
            <a:r>
              <a:rPr lang="zh-CN" altLang="en-US" sz="2000" b="1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人类历史上第一次获得胜利的社会主义革命；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342900" marR="0" lvl="0" indent="-34290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000" b="1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影响：</a:t>
            </a:r>
            <a:r>
              <a:rPr lang="zh-CN" altLang="en-US" sz="2000" b="1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建立了第一个无产阶级专政国家。 沉重地打击了帝国主义的统治，推动了国际无产阶级革命运动，鼓舞了殖民地半殖民地人民的解放斗争。</a:t>
            </a:r>
            <a:endParaRPr kumimoji="0" lang="zh-CN" alt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"/>
          <p:cNvSpPr txBox="1"/>
          <p:nvPr/>
        </p:nvSpPr>
        <p:spPr>
          <a:xfrm>
            <a:off x="0" y="0"/>
            <a:ext cx="4061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9</a:t>
            </a:r>
            <a:r>
              <a:rPr lang="zh-CN" altLang="en-US" sz="2800" b="1" dirty="0" smtClean="0"/>
              <a:t>列宁和十月革命</a:t>
            </a:r>
            <a:endParaRPr lang="zh-CN" altLang="en-US" sz="2800" b="1" dirty="0"/>
          </a:p>
        </p:txBody>
      </p:sp>
      <p:sp>
        <p:nvSpPr>
          <p:cNvPr id="4" name="内容占位符 2"/>
          <p:cNvSpPr txBox="1"/>
          <p:nvPr/>
        </p:nvSpPr>
        <p:spPr>
          <a:xfrm>
            <a:off x="103505" y="522932"/>
            <a:ext cx="8786842" cy="6858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、俄国二月革命的性质：资产阶级民主革命；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rtl="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结果：推翻了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 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，出现两个政权并存。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rtl="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、俄国十月革命的时间：</a:t>
            </a: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1917.11</a:t>
            </a:r>
            <a:r>
              <a:rPr kumimoji="0" lang="en-US" altLang="zh-CN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地点：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 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rtl="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领导人：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和布尔什维克党。            结果：取得胜利。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rtl="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特点：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 ______________ 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，武装夺取政权。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</a:t>
            </a:r>
            <a:r>
              <a:rPr lang="zh-CN" altLang="en-US" sz="2000" b="1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苏俄三年内战时期实行的经济政策：</a:t>
            </a:r>
            <a:r>
              <a:rPr lang="en-US" altLang="zh-CN" sz="2000" b="1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1918-1920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 ______________</a:t>
            </a:r>
            <a:r>
              <a:rPr lang="zh-CN" altLang="en-US" sz="2000" b="1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政策（余粮征集制）作用：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  <a:sym typeface="+mn-ea"/>
              </a:rPr>
              <a:t> ______________</a:t>
            </a:r>
            <a:r>
              <a:rPr lang="zh-CN" altLang="en-US" sz="2000" b="1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。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rtl="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、俄国十月革命的性质：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人类历史上第一次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 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；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342900" marR="0" lvl="0" indent="-342900" algn="l" rtl="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影响：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建立了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 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沉重地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 </a:t>
            </a: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推动了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 </a:t>
            </a: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鼓舞了</a:t>
            </a:r>
            <a:r>
              <a:rPr kumimoji="1"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楷体_GB2312" pitchFamily="49" charset="-122"/>
              </a:rPr>
              <a:t>______________ </a:t>
            </a: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4377</Words>
  <Application>WPS 演示</Application>
  <PresentationFormat>全屏显示(4:3)</PresentationFormat>
  <Paragraphs>225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黑体</vt:lpstr>
      <vt:lpstr>楷体_GB2312</vt:lpstr>
      <vt:lpstr>新宋体</vt:lpstr>
      <vt:lpstr>楷体</vt:lpstr>
      <vt:lpstr>Matura MT Script Capitals</vt:lpstr>
      <vt:lpstr>Mongolian Baiti</vt:lpstr>
      <vt:lpstr>微软雅黑</vt:lpstr>
      <vt:lpstr>Arial</vt:lpstr>
      <vt:lpstr>华文中宋</vt:lpstr>
      <vt:lpstr>Calibri</vt:lpstr>
      <vt:lpstr>Arial Unicode MS</vt:lpstr>
      <vt:lpstr>仿宋</vt:lpstr>
      <vt:lpstr>Office 主题</vt:lpstr>
      <vt:lpstr>第三单元第一次世界大战和战后初期的世界</vt:lpstr>
      <vt:lpstr>一、整体感知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空城浮梦卧阑珊</cp:lastModifiedBy>
  <cp:revision>30</cp:revision>
  <dcterms:created xsi:type="dcterms:W3CDTF">2020-02-12T01:22:00Z</dcterms:created>
  <dcterms:modified xsi:type="dcterms:W3CDTF">2020-02-12T07:11:58Z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2052-11.1.0.9305</vt:lpwstr>
  </property>
</Properties>
</file>