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84" r:id="rId3"/>
    <p:sldId id="385" r:id="rId4"/>
    <p:sldId id="404" r:id="rId5"/>
    <p:sldId id="430" r:id="rId6"/>
    <p:sldId id="431" r:id="rId7"/>
    <p:sldId id="432" r:id="rId8"/>
    <p:sldId id="433" r:id="rId10"/>
    <p:sldId id="368" r:id="rId11"/>
    <p:sldId id="365" r:id="rId12"/>
    <p:sldId id="452" r:id="rId13"/>
    <p:sldId id="453" r:id="rId14"/>
    <p:sldId id="454" r:id="rId15"/>
    <p:sldId id="455" r:id="rId16"/>
    <p:sldId id="456" r:id="rId17"/>
    <p:sldId id="466" r:id="rId18"/>
    <p:sldId id="380" r:id="rId19"/>
    <p:sldId id="423" r:id="rId20"/>
    <p:sldId id="425" r:id="rId21"/>
    <p:sldId id="426" r:id="rId22"/>
    <p:sldId id="427" r:id="rId23"/>
    <p:sldId id="428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方正粗黑宋简体" panose="02000000000000000000" charset="-122"/>
      <p:regular r:id="rId33"/>
    </p:embeddedFont>
    <p:embeddedFont>
      <p:font typeface="等线" panose="02010600030101010101" charset="-122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0000FF"/>
    <a:srgbClr val="FF0000"/>
    <a:srgbClr val="3D10FC"/>
    <a:srgbClr val="FF6600"/>
    <a:srgbClr val="B6DEF7"/>
    <a:srgbClr val="31859C"/>
    <a:srgbClr val="7F64A2"/>
    <a:srgbClr val="E46C0A"/>
    <a:srgbClr val="CB2B2B"/>
    <a:srgbClr val="E4B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t>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15"/>
            <a:ext cx="12438217" cy="6996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00382C-DBF8-4E95-8C29-840BC8A23139}" type="slidenum"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3" descr="学校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75" y="635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82550"/>
            <a:ext cx="268033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二、苏联的改革</a:t>
            </a:r>
            <a:endParaRPr lang="zh-CN" altLang="en-US" sz="28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0" y="604520"/>
            <a:ext cx="9829800" cy="564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82550"/>
            <a:ext cx="268033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二、苏联的改革</a:t>
            </a:r>
            <a:endParaRPr lang="zh-CN" altLang="en-US" sz="2800" b="1"/>
          </a:p>
        </p:txBody>
      </p:sp>
      <p:sp>
        <p:nvSpPr>
          <p:cNvPr id="4098" name="文本框 4097"/>
          <p:cNvSpPr txBox="1"/>
          <p:nvPr/>
        </p:nvSpPr>
        <p:spPr>
          <a:xfrm>
            <a:off x="1753235" y="768350"/>
            <a:ext cx="2924175" cy="52197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、赫鲁晓夫改革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4575" y="0"/>
            <a:ext cx="6067425" cy="4619625"/>
          </a:xfrm>
          <a:prstGeom prst="rect">
            <a:avLst/>
          </a:prstGeom>
        </p:spPr>
      </p:pic>
      <p:sp>
        <p:nvSpPr>
          <p:cNvPr id="4" name="减号 3"/>
          <p:cNvSpPr/>
          <p:nvPr/>
        </p:nvSpPr>
        <p:spPr>
          <a:xfrm>
            <a:off x="6124575" y="876300"/>
            <a:ext cx="1652270" cy="30607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减号 4"/>
          <p:cNvSpPr/>
          <p:nvPr/>
        </p:nvSpPr>
        <p:spPr>
          <a:xfrm>
            <a:off x="8634730" y="604520"/>
            <a:ext cx="535305" cy="29654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减号 5"/>
          <p:cNvSpPr/>
          <p:nvPr/>
        </p:nvSpPr>
        <p:spPr>
          <a:xfrm>
            <a:off x="6014720" y="1616075"/>
            <a:ext cx="2857500" cy="305435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减号 6"/>
          <p:cNvSpPr/>
          <p:nvPr/>
        </p:nvSpPr>
        <p:spPr>
          <a:xfrm>
            <a:off x="7654290" y="1092200"/>
            <a:ext cx="1652270" cy="30607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减号 7"/>
          <p:cNvSpPr/>
          <p:nvPr/>
        </p:nvSpPr>
        <p:spPr>
          <a:xfrm>
            <a:off x="8326755" y="1388745"/>
            <a:ext cx="772795" cy="286385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减号 8"/>
          <p:cNvSpPr/>
          <p:nvPr/>
        </p:nvSpPr>
        <p:spPr>
          <a:xfrm>
            <a:off x="6123940" y="1398270"/>
            <a:ext cx="2390140" cy="27686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减号 9"/>
          <p:cNvSpPr/>
          <p:nvPr/>
        </p:nvSpPr>
        <p:spPr>
          <a:xfrm>
            <a:off x="6232525" y="1921510"/>
            <a:ext cx="1247775" cy="276225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减号 10"/>
          <p:cNvSpPr/>
          <p:nvPr/>
        </p:nvSpPr>
        <p:spPr>
          <a:xfrm>
            <a:off x="8653780" y="1675130"/>
            <a:ext cx="516255" cy="30607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0" y="1855470"/>
            <a:ext cx="257175" cy="2273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9710" y="1616075"/>
            <a:ext cx="721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主要措施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8045" y="1456690"/>
            <a:ext cx="3809365" cy="398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①政治上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批判斯大林的个人崇拜。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8045" y="1981200"/>
            <a:ext cx="505269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rgbClr val="0000FF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②经济上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发动垦荒运动；发展饲料生产，广种玉米；取消农产品义务交售制，改行收购制；改革工业管理体制。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355" y="5277485"/>
            <a:ext cx="2110740" cy="1619213"/>
            <a:chOff x="8378" y="3127"/>
            <a:chExt cx="4600" cy="410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8" y="3127"/>
              <a:ext cx="4600" cy="3174"/>
            </a:xfrm>
            <a:prstGeom prst="rect">
              <a:avLst/>
            </a:prstGeom>
          </p:spPr>
        </p:pic>
        <p:sp>
          <p:nvSpPr>
            <p:cNvPr id="24580" name="Text Box 4"/>
            <p:cNvSpPr txBox="1"/>
            <p:nvPr/>
          </p:nvSpPr>
          <p:spPr>
            <a:xfrm>
              <a:off x="8450" y="6301"/>
              <a:ext cx="4270" cy="935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square">
              <a:spAutoFit/>
            </a:bodyPr>
            <a:p>
              <a:pPr lvl="0" algn="ctr" eaLnBrk="1" hangingPunct="1"/>
              <a:r>
                <a:rPr lang="zh-CN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广种玉米宣传画</a:t>
              </a:r>
              <a:endParaRPr lang="zh-CN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" y="3102610"/>
            <a:ext cx="1818640" cy="20675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95" y="4619625"/>
            <a:ext cx="7524750" cy="22288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213735" y="5170170"/>
            <a:ext cx="61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2" name="五角星 21"/>
          <p:cNvSpPr/>
          <p:nvPr/>
        </p:nvSpPr>
        <p:spPr>
          <a:xfrm rot="2160000" flipV="1">
            <a:off x="2038985" y="3195955"/>
            <a:ext cx="277495" cy="3460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345055" y="317373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ym typeface="+mn-ea"/>
              </a:rPr>
              <a:t>评价：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038985" y="3631565"/>
            <a:ext cx="3813810" cy="7067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没有从根本上突破苏联模式的经济体制弊端，且存在严重偏差。</a:t>
            </a:r>
            <a:endParaRPr lang="zh-CN" altLang="en-US"/>
          </a:p>
        </p:txBody>
      </p:sp>
      <p:pic>
        <p:nvPicPr>
          <p:cNvPr id="25" name="Picture 3" descr="1002328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60" y="4619625"/>
            <a:ext cx="177355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5" grpId="0" animBg="1"/>
      <p:bldP spid="4" grpId="0" animBg="1"/>
      <p:bldP spid="7" grpId="0" animBg="1"/>
      <p:bldP spid="9" grpId="0" animBg="1"/>
      <p:bldP spid="8" grpId="0" animBg="1"/>
      <p:bldP spid="6" grpId="0" animBg="1"/>
      <p:bldP spid="11" grpId="0" animBg="1"/>
      <p:bldP spid="10" grpId="0" animBg="1"/>
      <p:bldP spid="12" grpId="0" animBg="1"/>
      <p:bldP spid="13" grpId="0"/>
      <p:bldP spid="14" grpId="0" animBg="1"/>
      <p:bldP spid="15" grpId="0" animBg="1"/>
      <p:bldP spid="21" grpId="0"/>
      <p:bldP spid="23" grpId="0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82550"/>
            <a:ext cx="268033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二、苏联的改革</a:t>
            </a:r>
            <a:endParaRPr lang="zh-CN" altLang="en-US" sz="2800" b="1"/>
          </a:p>
        </p:txBody>
      </p:sp>
      <p:sp>
        <p:nvSpPr>
          <p:cNvPr id="4098" name="文本框 4097"/>
          <p:cNvSpPr txBox="1"/>
          <p:nvPr/>
        </p:nvSpPr>
        <p:spPr>
          <a:xfrm>
            <a:off x="586105" y="810260"/>
            <a:ext cx="3315970" cy="52197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、勃列日涅夫改革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1537335"/>
            <a:ext cx="7000875" cy="16668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01695" y="1943418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新政策</a:t>
            </a:r>
            <a:endParaRPr lang="zh-CN" altLang="en-US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00668" y="2527300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重工业</a:t>
            </a:r>
            <a:endParaRPr lang="zh-CN" altLang="en-US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08295" y="2526983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军事</a:t>
            </a:r>
            <a:endParaRPr lang="zh-CN" altLang="en-US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570" y="82550"/>
            <a:ext cx="2455545" cy="35775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15760" y="4220845"/>
            <a:ext cx="5245100" cy="1383665"/>
          </a:xfrm>
          <a:prstGeom prst="rect">
            <a:avLst/>
          </a:prstGeom>
          <a:noFill/>
          <a:ln w="38100">
            <a:solidFill>
              <a:srgbClr val="CB2B2B"/>
            </a:solidFill>
            <a:prstDash val="lgDashDot"/>
          </a:ln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评价：</a:t>
            </a:r>
            <a:r>
              <a:rPr lang="zh-CN" altLang="en-US" sz="28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其改革仍没有突破斯大林模式的制约，反而使这一体制更加僵化。</a:t>
            </a:r>
            <a:endParaRPr lang="zh-CN" altLang="en-US" sz="28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3359785"/>
            <a:ext cx="2276475" cy="31051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985" y="3288665"/>
            <a:ext cx="3914775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82550"/>
            <a:ext cx="268033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二、苏联的改革</a:t>
            </a:r>
            <a:endParaRPr lang="zh-CN" altLang="en-US" sz="2800" b="1"/>
          </a:p>
        </p:txBody>
      </p:sp>
      <p:sp>
        <p:nvSpPr>
          <p:cNvPr id="4098" name="文本框 4097"/>
          <p:cNvSpPr txBox="1"/>
          <p:nvPr/>
        </p:nvSpPr>
        <p:spPr>
          <a:xfrm>
            <a:off x="2049780" y="760730"/>
            <a:ext cx="3345815" cy="52197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、戈尔巴乔夫改革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8915" y="65405"/>
            <a:ext cx="5505450" cy="287655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559550" y="499745"/>
            <a:ext cx="5504815" cy="2442210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减号 4"/>
          <p:cNvSpPr/>
          <p:nvPr/>
        </p:nvSpPr>
        <p:spPr>
          <a:xfrm>
            <a:off x="8778240" y="1064895"/>
            <a:ext cx="1523365" cy="21780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减号 5"/>
          <p:cNvSpPr/>
          <p:nvPr/>
        </p:nvSpPr>
        <p:spPr>
          <a:xfrm>
            <a:off x="9009380" y="1386840"/>
            <a:ext cx="762000" cy="2470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减号 6"/>
          <p:cNvSpPr/>
          <p:nvPr/>
        </p:nvSpPr>
        <p:spPr>
          <a:xfrm>
            <a:off x="11224260" y="1416050"/>
            <a:ext cx="803275" cy="18859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减号 7"/>
          <p:cNvSpPr/>
          <p:nvPr/>
        </p:nvSpPr>
        <p:spPr>
          <a:xfrm>
            <a:off x="6438265" y="1806575"/>
            <a:ext cx="1829435" cy="20764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减号 8"/>
          <p:cNvSpPr/>
          <p:nvPr/>
        </p:nvSpPr>
        <p:spPr>
          <a:xfrm>
            <a:off x="7465060" y="2468245"/>
            <a:ext cx="1908810" cy="236855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减号 9"/>
          <p:cNvSpPr/>
          <p:nvPr/>
        </p:nvSpPr>
        <p:spPr>
          <a:xfrm>
            <a:off x="9140825" y="2468245"/>
            <a:ext cx="2155825" cy="236855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减号 10"/>
          <p:cNvSpPr/>
          <p:nvPr/>
        </p:nvSpPr>
        <p:spPr>
          <a:xfrm>
            <a:off x="5938520" y="2131060"/>
            <a:ext cx="5497195" cy="158750"/>
          </a:xfrm>
          <a:prstGeom prst="mathMinus">
            <a:avLst>
              <a:gd name="adj1" fmla="val 4800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减号 11"/>
          <p:cNvSpPr/>
          <p:nvPr/>
        </p:nvSpPr>
        <p:spPr>
          <a:xfrm>
            <a:off x="7811135" y="1737360"/>
            <a:ext cx="4519295" cy="207645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减号 12"/>
          <p:cNvSpPr/>
          <p:nvPr/>
        </p:nvSpPr>
        <p:spPr>
          <a:xfrm>
            <a:off x="11141075" y="2477135"/>
            <a:ext cx="821690" cy="227965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减号 13"/>
          <p:cNvSpPr/>
          <p:nvPr/>
        </p:nvSpPr>
        <p:spPr>
          <a:xfrm>
            <a:off x="6438265" y="2783840"/>
            <a:ext cx="1523365" cy="217805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557" name="文本框 23556"/>
          <p:cNvSpPr txBox="1"/>
          <p:nvPr/>
        </p:nvSpPr>
        <p:spPr>
          <a:xfrm>
            <a:off x="1680210" y="1427480"/>
            <a:ext cx="4758055" cy="398780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、首先进行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经济改革</a:t>
            </a: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但没有取得成果。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559" name="文本框 23558"/>
          <p:cNvSpPr txBox="1"/>
          <p:nvPr/>
        </p:nvSpPr>
        <p:spPr>
          <a:xfrm>
            <a:off x="1749425" y="1945005"/>
            <a:ext cx="2785745" cy="398780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、后又进行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政治改革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1522095" y="1504950"/>
            <a:ext cx="158115" cy="810895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9470" y="1504950"/>
            <a:ext cx="5930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措施</a:t>
            </a:r>
            <a:endParaRPr lang="zh-CN" altLang="en-US" sz="2800" b="1"/>
          </a:p>
        </p:txBody>
      </p:sp>
      <p:graphicFrame>
        <p:nvGraphicFramePr>
          <p:cNvPr id="17" name="表格 16"/>
          <p:cNvGraphicFramePr/>
          <p:nvPr>
            <p:custDataLst>
              <p:tags r:id="rId2"/>
            </p:custDataLst>
          </p:nvPr>
        </p:nvGraphicFramePr>
        <p:xfrm>
          <a:off x="1090930" y="3164840"/>
          <a:ext cx="1056894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310"/>
                <a:gridCol w="2223135"/>
                <a:gridCol w="2609850"/>
                <a:gridCol w="389064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赫鲁晓夫改革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勃列日涅夫改革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      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戈尔巴乔夫改革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时间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      1953</a:t>
                      </a:r>
                      <a:r>
                        <a:rPr lang="zh-CN" altLang="en-US" sz="2400" b="1"/>
                        <a:t>年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         1964</a:t>
                      </a:r>
                      <a:r>
                        <a:rPr lang="zh-CN" altLang="en-US" sz="2400" b="1"/>
                        <a:t>年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                  1985</a:t>
                      </a:r>
                      <a:r>
                        <a:rPr lang="zh-CN" altLang="en-US" sz="2400" b="1"/>
                        <a:t>年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FF0000"/>
                          </a:solidFill>
                        </a:rPr>
                        <a:t>重心</a:t>
                      </a:r>
                      <a:r>
                        <a:rPr lang="zh-CN" altLang="en-US" sz="2400" b="1"/>
                        <a:t>措施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                               </a:t>
                      </a:r>
                      <a:endParaRPr lang="en-US" alt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结果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评价</a:t>
                      </a: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七角星 17"/>
          <p:cNvSpPr/>
          <p:nvPr/>
        </p:nvSpPr>
        <p:spPr>
          <a:xfrm>
            <a:off x="542290" y="2590800"/>
            <a:ext cx="297180" cy="355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58850" y="2477135"/>
            <a:ext cx="5169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比较苏联三任领导人的改革</a:t>
            </a:r>
            <a:endParaRPr lang="zh-CN" altLang="en-US" sz="3200" b="1">
              <a:solidFill>
                <a:srgbClr val="0000FF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06115" y="4329430"/>
            <a:ext cx="17068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sym typeface="+mn-ea"/>
              </a:rPr>
              <a:t>经济改革</a:t>
            </a:r>
            <a:r>
              <a:rPr lang="zh-CN" altLang="en-US" sz="2400" b="1">
                <a:solidFill>
                  <a:srgbClr val="004F86"/>
                </a:solidFill>
                <a:sym typeface="+mn-ea"/>
              </a:rPr>
              <a:t>，</a:t>
            </a:r>
            <a:endParaRPr lang="zh-CN" altLang="en-US" sz="2400" b="1">
              <a:solidFill>
                <a:srgbClr val="004F86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rgbClr val="004F86"/>
                </a:solidFill>
                <a:sym typeface="+mn-ea"/>
              </a:rPr>
              <a:t>尤其是</a:t>
            </a:r>
            <a:r>
              <a:rPr lang="zh-CN" altLang="en-US" sz="2400" b="1">
                <a:solidFill>
                  <a:srgbClr val="FF6600"/>
                </a:solidFill>
                <a:sym typeface="+mn-ea"/>
              </a:rPr>
              <a:t>农业</a:t>
            </a:r>
            <a:endParaRPr lang="zh-CN" altLang="en-US" sz="2400" b="1">
              <a:solidFill>
                <a:srgbClr val="FF66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54345" y="4240530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sym typeface="+mn-ea"/>
              </a:rPr>
              <a:t>经济改革</a:t>
            </a:r>
            <a:r>
              <a:rPr lang="zh-CN" altLang="en-US" sz="2400" b="1">
                <a:solidFill>
                  <a:srgbClr val="004F86"/>
                </a:solidFill>
                <a:sym typeface="+mn-ea"/>
              </a:rPr>
              <a:t>，</a:t>
            </a:r>
            <a:endParaRPr lang="zh-CN" altLang="en-US" sz="2400" b="1">
              <a:solidFill>
                <a:srgbClr val="004F86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rgbClr val="004F86"/>
                </a:solidFill>
                <a:sym typeface="+mn-ea"/>
              </a:rPr>
              <a:t>尤其是</a:t>
            </a:r>
            <a:r>
              <a:rPr lang="zh-CN" altLang="en-US" sz="2400" b="1">
                <a:solidFill>
                  <a:srgbClr val="FF6600"/>
                </a:solidFill>
                <a:sym typeface="+mn-ea"/>
              </a:rPr>
              <a:t>重工业</a:t>
            </a:r>
            <a:endParaRPr lang="zh-CN" altLang="en-US" sz="2400" b="1">
              <a:solidFill>
                <a:srgbClr val="FF66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78240" y="4240530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004F86"/>
                </a:solidFill>
                <a:sym typeface="+mn-ea"/>
              </a:rPr>
              <a:t>先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经济改革</a:t>
            </a:r>
            <a:r>
              <a:rPr lang="zh-CN" altLang="en-US" sz="2400" b="1">
                <a:solidFill>
                  <a:srgbClr val="004F86"/>
                </a:solidFill>
                <a:sym typeface="+mn-ea"/>
              </a:rPr>
              <a:t>，</a:t>
            </a:r>
            <a:endParaRPr lang="zh-CN" altLang="en-US" sz="2400" b="1">
              <a:solidFill>
                <a:srgbClr val="004F86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rgbClr val="004F86"/>
                </a:solidFill>
                <a:sym typeface="+mn-ea"/>
              </a:rPr>
              <a:t>后</a:t>
            </a:r>
            <a:r>
              <a:rPr lang="zh-CN" altLang="en-US" sz="2400" b="1">
                <a:solidFill>
                  <a:srgbClr val="FF6600"/>
                </a:solidFill>
                <a:sym typeface="+mn-ea"/>
              </a:rPr>
              <a:t>政治改革</a:t>
            </a:r>
            <a:endParaRPr lang="zh-CN" altLang="en-US" sz="2400" b="1">
              <a:solidFill>
                <a:srgbClr val="FF6600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45860" y="5265420"/>
            <a:ext cx="1908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00FF"/>
                </a:solidFill>
              </a:rPr>
              <a:t>失  败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52750" y="6162040"/>
            <a:ext cx="500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未能从根本上突破</a:t>
            </a:r>
            <a:r>
              <a:rPr lang="zh-CN" altLang="en-US" sz="2000" b="1">
                <a:solidFill>
                  <a:srgbClr val="0000FF"/>
                </a:solidFill>
                <a:sym typeface="+mn-ea"/>
              </a:rPr>
              <a:t>苏联模式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（斯大林模式）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663180" y="5972175"/>
            <a:ext cx="39966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虽然</a:t>
            </a:r>
            <a:r>
              <a:rPr lang="zh-CN" altLang="en-US" sz="2000" b="1">
                <a:solidFill>
                  <a:srgbClr val="0000FF"/>
                </a:solidFill>
                <a:sym typeface="+mn-ea"/>
              </a:rPr>
              <a:t>突破了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苏联模式，但脱离了社会主义方向，直接导致苏联解体。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1" grpId="0" animBg="1"/>
      <p:bldP spid="15" grpId="0" animBg="1"/>
      <p:bldP spid="16" grpId="0"/>
      <p:bldP spid="23557" grpId="0" animBg="1"/>
      <p:bldP spid="23559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9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10"/>
          <p:cNvSpPr txBox="1"/>
          <p:nvPr/>
        </p:nvSpPr>
        <p:spPr>
          <a:xfrm>
            <a:off x="191770" y="65405"/>
            <a:ext cx="4227830" cy="521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三、东欧剧变与苏联解体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98" name="文本框 4097"/>
          <p:cNvSpPr txBox="1"/>
          <p:nvPr/>
        </p:nvSpPr>
        <p:spPr>
          <a:xfrm>
            <a:off x="408305" y="786765"/>
            <a:ext cx="2317115" cy="52197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、东欧剧变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5975" y="65405"/>
            <a:ext cx="3756025" cy="4763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770" y="1464310"/>
            <a:ext cx="7390765" cy="7067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指</a:t>
            </a:r>
            <a:r>
              <a:rPr lang="zh-CN" altLang="en-US" sz="2000" b="1">
                <a:solidFill>
                  <a:srgbClr val="0000FF"/>
                </a:solidFill>
              </a:rPr>
              <a:t>1989年</a:t>
            </a:r>
            <a:r>
              <a:rPr lang="zh-CN" altLang="en-US" sz="2000" b="1">
                <a:solidFill>
                  <a:schemeClr val="bg1"/>
                </a:solidFill>
              </a:rPr>
              <a:t>前后</a:t>
            </a:r>
            <a:r>
              <a:rPr lang="zh-CN" altLang="en-US" sz="2000" b="1">
                <a:solidFill>
                  <a:srgbClr val="0000FF"/>
                </a:solidFill>
              </a:rPr>
              <a:t>东欧一些社会主义国家</a:t>
            </a:r>
            <a:r>
              <a:rPr lang="zh-CN" altLang="en-US" sz="2000" b="1">
                <a:solidFill>
                  <a:schemeClr val="bg1"/>
                </a:solidFill>
              </a:rPr>
              <a:t>共产党和工人党在短时间内纷纷丧失政权，</a:t>
            </a:r>
            <a:r>
              <a:rPr lang="zh-CN" altLang="en-US" sz="2000" b="1">
                <a:solidFill>
                  <a:srgbClr val="0000FF"/>
                </a:solidFill>
              </a:rPr>
              <a:t>社会制度</a:t>
            </a:r>
            <a:r>
              <a:rPr lang="zh-CN" altLang="en-US" sz="2000" b="1">
                <a:solidFill>
                  <a:schemeClr val="bg1"/>
                </a:solidFill>
              </a:rPr>
              <a:t>随之</a:t>
            </a:r>
            <a:r>
              <a:rPr lang="zh-CN" altLang="en-US" sz="2000" b="1">
                <a:solidFill>
                  <a:srgbClr val="0000FF"/>
                </a:solidFill>
              </a:rPr>
              <a:t>发生根本性变化</a:t>
            </a:r>
            <a:r>
              <a:rPr lang="zh-CN" altLang="en-US" sz="2000" b="1">
                <a:solidFill>
                  <a:schemeClr val="bg1"/>
                </a:solidFill>
              </a:rPr>
              <a:t>的事件。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" name="减号 3"/>
          <p:cNvSpPr/>
          <p:nvPr/>
        </p:nvSpPr>
        <p:spPr>
          <a:xfrm>
            <a:off x="9670415" y="2973705"/>
            <a:ext cx="2836545" cy="1581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减号 5"/>
          <p:cNvSpPr/>
          <p:nvPr/>
        </p:nvSpPr>
        <p:spPr>
          <a:xfrm>
            <a:off x="8315325" y="3131820"/>
            <a:ext cx="1483360" cy="22606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08305" y="2556510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具体表现：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爆炸形 1 7"/>
          <p:cNvSpPr/>
          <p:nvPr/>
        </p:nvSpPr>
        <p:spPr>
          <a:xfrm>
            <a:off x="191770" y="2556510"/>
            <a:ext cx="247015" cy="2768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减号 8"/>
          <p:cNvSpPr/>
          <p:nvPr/>
        </p:nvSpPr>
        <p:spPr>
          <a:xfrm>
            <a:off x="8536940" y="3379470"/>
            <a:ext cx="3970020" cy="14859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减号 9"/>
          <p:cNvSpPr/>
          <p:nvPr/>
        </p:nvSpPr>
        <p:spPr>
          <a:xfrm>
            <a:off x="9324975" y="3165475"/>
            <a:ext cx="3181985" cy="192405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减号 10"/>
          <p:cNvSpPr/>
          <p:nvPr/>
        </p:nvSpPr>
        <p:spPr>
          <a:xfrm>
            <a:off x="8536940" y="3446145"/>
            <a:ext cx="401955" cy="147955"/>
          </a:xfrm>
          <a:prstGeom prst="mathMinus">
            <a:avLst>
              <a:gd name="adj1" fmla="val 3733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626" name="矩形 1"/>
          <p:cNvSpPr/>
          <p:nvPr/>
        </p:nvSpPr>
        <p:spPr>
          <a:xfrm>
            <a:off x="2070735" y="2330450"/>
            <a:ext cx="56388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政治上：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实行议会民主制和多党制，导致东欧各国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共产党、工人党纷纷丧失政权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经济上：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实行私有化的市场经济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81915" y="3528060"/>
            <a:ext cx="2557145" cy="922020"/>
          </a:xfrm>
          <a:prstGeom prst="wedgeEllipseCallout">
            <a:avLst>
              <a:gd name="adj1" fmla="val 107784"/>
              <a:gd name="adj2" fmla="val -71212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7320" y="3684270"/>
            <a:ext cx="2491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其实质就是，社会制度发生了根本性变化。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4" name="爆炸形 1 13"/>
          <p:cNvSpPr/>
          <p:nvPr/>
        </p:nvSpPr>
        <p:spPr>
          <a:xfrm>
            <a:off x="161290" y="5267960"/>
            <a:ext cx="247015" cy="2768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08305" y="5207000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典型事例：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1861185" y="4828540"/>
            <a:ext cx="98425" cy="1245870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959610" y="4704080"/>
            <a:ext cx="2578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捷克斯洛伐克</a:t>
            </a:r>
            <a:r>
              <a:rPr lang="zh-CN" altLang="en-US" b="1"/>
              <a:t>一分为二</a:t>
            </a:r>
            <a:endParaRPr lang="zh-CN" altLang="en-US" b="1"/>
          </a:p>
        </p:txBody>
      </p:sp>
      <p:sp>
        <p:nvSpPr>
          <p:cNvPr id="18" name="文本框 17"/>
          <p:cNvSpPr txBox="1"/>
          <p:nvPr/>
        </p:nvSpPr>
        <p:spPr>
          <a:xfrm>
            <a:off x="1959610" y="5237480"/>
            <a:ext cx="274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两德</a:t>
            </a:r>
            <a:r>
              <a:rPr lang="zh-CN" altLang="en-US" b="1"/>
              <a:t>合二为一（</a:t>
            </a:r>
            <a:r>
              <a:rPr lang="zh-CN" altLang="en-US" b="1">
                <a:solidFill>
                  <a:srgbClr val="FF0000"/>
                </a:solidFill>
              </a:rPr>
              <a:t>德国统一</a:t>
            </a:r>
            <a:r>
              <a:rPr lang="zh-CN" altLang="en-US" b="1"/>
              <a:t>）</a:t>
            </a:r>
            <a:endParaRPr lang="zh-CN" altLang="en-US" b="1"/>
          </a:p>
        </p:txBody>
      </p:sp>
      <p:sp>
        <p:nvSpPr>
          <p:cNvPr id="19" name="文本框 18"/>
          <p:cNvSpPr txBox="1"/>
          <p:nvPr/>
        </p:nvSpPr>
        <p:spPr>
          <a:xfrm>
            <a:off x="1959610" y="5706110"/>
            <a:ext cx="2578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南斯拉夫</a:t>
            </a:r>
            <a:r>
              <a:rPr lang="zh-CN" altLang="en-US" b="1"/>
              <a:t>联盟一分为五</a:t>
            </a:r>
            <a:endParaRPr lang="zh-CN" altLang="en-US" b="1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95" y="3446145"/>
            <a:ext cx="2348230" cy="32962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35" y="4828540"/>
            <a:ext cx="4323080" cy="18834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74345" y="6276340"/>
            <a:ext cx="349885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800" b="1"/>
              <a:t>改</a:t>
            </a:r>
            <a:r>
              <a:rPr lang="zh-CN" altLang="en-US" sz="2800" b="1">
                <a:solidFill>
                  <a:srgbClr val="FF0000"/>
                </a:solidFill>
              </a:rPr>
              <a:t>国名</a:t>
            </a:r>
            <a:r>
              <a:rPr lang="zh-CN" altLang="en-US" sz="2800" b="1"/>
              <a:t>、改</a:t>
            </a:r>
            <a:r>
              <a:rPr lang="zh-CN" altLang="en-US" sz="2800" b="1">
                <a:solidFill>
                  <a:srgbClr val="FF0000"/>
                </a:solidFill>
              </a:rPr>
              <a:t>国旗</a:t>
            </a:r>
            <a:r>
              <a:rPr lang="zh-CN" altLang="en-US" sz="2800" b="1"/>
              <a:t>等等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7" grpId="0"/>
      <p:bldP spid="10" grpId="0" animBg="1"/>
      <p:bldP spid="11" grpId="0" animBg="1"/>
      <p:bldP spid="9" grpId="0" animBg="1"/>
      <p:bldP spid="26626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19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10"/>
          <p:cNvSpPr txBox="1"/>
          <p:nvPr/>
        </p:nvSpPr>
        <p:spPr>
          <a:xfrm>
            <a:off x="191770" y="65405"/>
            <a:ext cx="4227830" cy="521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三、东欧剧变与苏联解体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795020"/>
            <a:ext cx="2317115" cy="52197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、苏联解体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1770" y="1463040"/>
            <a:ext cx="1755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</a:t>
            </a:r>
            <a:r>
              <a:rPr lang="zh-CN" altLang="en-US" sz="2400" b="1">
                <a:solidFill>
                  <a:srgbClr val="C00000"/>
                </a:solidFill>
              </a:rPr>
              <a:t>经过回放：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 rot="5400000">
            <a:off x="3366770" y="3728085"/>
            <a:ext cx="54578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3D10FC"/>
                </a:solidFill>
              </a:rPr>
              <a:t>…………………………………………………………………………</a:t>
            </a:r>
            <a:endParaRPr lang="zh-CN" altLang="en-US" sz="2000" b="1">
              <a:solidFill>
                <a:srgbClr val="3D10FC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4565" y="856615"/>
            <a:ext cx="889635" cy="955675"/>
          </a:xfrm>
          <a:prstGeom prst="rect">
            <a:avLst/>
          </a:prstGeom>
        </p:spPr>
      </p:pic>
      <p:sp>
        <p:nvSpPr>
          <p:cNvPr id="22" name="云形标注 21"/>
          <p:cNvSpPr/>
          <p:nvPr/>
        </p:nvSpPr>
        <p:spPr>
          <a:xfrm>
            <a:off x="7731760" y="65405"/>
            <a:ext cx="2254250" cy="1251585"/>
          </a:xfrm>
          <a:prstGeom prst="cloudCallout">
            <a:avLst>
              <a:gd name="adj1" fmla="val 114908"/>
              <a:gd name="adj2" fmla="val 27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167370" y="184150"/>
            <a:ext cx="12553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东欧巨变、苏联解体，为什么呀？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95390" y="1630680"/>
            <a:ext cx="4311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①</a:t>
            </a:r>
            <a:r>
              <a:rPr lang="zh-CN" altLang="en-US" b="1">
                <a:solidFill>
                  <a:srgbClr val="FF0000"/>
                </a:solidFill>
              </a:rPr>
              <a:t>照搬苏联模式</a:t>
            </a:r>
            <a:r>
              <a:rPr lang="zh-CN" altLang="en-US" b="1"/>
              <a:t>（致国家政治、经济问题突出），进行的改革成效不大，社会矛盾日益尖锐。</a:t>
            </a:r>
            <a:endParaRPr lang="zh-CN" altLang="en-US" b="1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735"/>
            <a:ext cx="3866515" cy="4185285"/>
          </a:xfrm>
          <a:prstGeom prst="rect">
            <a:avLst/>
          </a:prstGeom>
        </p:spPr>
      </p:pic>
      <p:sp>
        <p:nvSpPr>
          <p:cNvPr id="10" name="椭圆形标注 9"/>
          <p:cNvSpPr/>
          <p:nvPr/>
        </p:nvSpPr>
        <p:spPr>
          <a:xfrm>
            <a:off x="2782570" y="2820035"/>
            <a:ext cx="3103245" cy="960120"/>
          </a:xfrm>
          <a:prstGeom prst="wedgeEllipseCallout">
            <a:avLst>
              <a:gd name="adj1" fmla="val -59412"/>
              <a:gd name="adj2" fmla="val 88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21635" y="2977515"/>
            <a:ext cx="2872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1991</a:t>
            </a:r>
            <a:r>
              <a:rPr lang="zh-CN" altLang="en-US" b="1"/>
              <a:t>年</a:t>
            </a:r>
            <a:r>
              <a:rPr lang="en-US" altLang="zh-CN" b="1">
                <a:solidFill>
                  <a:schemeClr val="bg1"/>
                </a:solidFill>
              </a:rPr>
              <a:t>8</a:t>
            </a:r>
            <a:r>
              <a:rPr lang="zh-CN" altLang="en-US" b="1"/>
              <a:t>月</a:t>
            </a:r>
            <a:r>
              <a:rPr lang="en-US" altLang="zh-CN" b="1">
                <a:solidFill>
                  <a:schemeClr val="bg1"/>
                </a:solidFill>
              </a:rPr>
              <a:t>19</a:t>
            </a:r>
            <a:r>
              <a:rPr lang="zh-CN" altLang="en-US" b="1"/>
              <a:t>日为了挽救苏联，苏共</a:t>
            </a:r>
            <a:r>
              <a:rPr lang="en-US" altLang="zh-CN" b="1"/>
              <a:t>8</a:t>
            </a:r>
            <a:r>
              <a:rPr lang="zh-CN" altLang="en-US" b="1"/>
              <a:t>名高官发动政变</a:t>
            </a:r>
            <a:endParaRPr lang="zh-CN" altLang="en-US" b="1"/>
          </a:p>
        </p:txBody>
      </p:sp>
      <p:sp>
        <p:nvSpPr>
          <p:cNvPr id="27" name="文本框 26"/>
          <p:cNvSpPr txBox="1"/>
          <p:nvPr/>
        </p:nvSpPr>
        <p:spPr>
          <a:xfrm>
            <a:off x="6166485" y="1198880"/>
            <a:ext cx="1783080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0000FF"/>
                </a:solidFill>
                <a:sym typeface="+mn-ea"/>
              </a:rPr>
              <a:t>东欧巨变的原因</a:t>
            </a:r>
            <a:endParaRPr lang="zh-CN" altLang="en-US" b="1">
              <a:solidFill>
                <a:srgbClr val="0000FF"/>
              </a:solidFill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95390" y="2552700"/>
            <a:ext cx="47790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ym typeface="+mn-ea"/>
              </a:rPr>
              <a:t>②</a:t>
            </a: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受戈尔巴乔夫改革的影响，实行政治多元化</a:t>
            </a:r>
            <a:endParaRPr lang="zh-CN" altLang="en-US" b="1"/>
          </a:p>
        </p:txBody>
      </p:sp>
      <p:sp>
        <p:nvSpPr>
          <p:cNvPr id="29" name="文本框 28"/>
          <p:cNvSpPr txBox="1"/>
          <p:nvPr/>
        </p:nvSpPr>
        <p:spPr>
          <a:xfrm>
            <a:off x="6295390" y="2921000"/>
            <a:ext cx="29400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ym typeface="+mn-ea"/>
              </a:rPr>
              <a:t>③</a:t>
            </a: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西方的</a:t>
            </a:r>
            <a:r>
              <a:rPr lang="en-US" altLang="zh-CN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和平演变</a:t>
            </a:r>
            <a:r>
              <a:rPr lang="en-US" altLang="zh-CN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战略</a:t>
            </a:r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445375" y="2184400"/>
            <a:ext cx="1977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－－－根本原因</a:t>
            </a:r>
            <a:endParaRPr lang="zh-CN" altLang="en-US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250940" y="3780155"/>
            <a:ext cx="1783080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0000FF"/>
                </a:solidFill>
                <a:sym typeface="+mn-ea"/>
              </a:rPr>
              <a:t>苏联解体的原因</a:t>
            </a:r>
            <a:endParaRPr lang="zh-CN" altLang="en-US" b="1">
              <a:solidFill>
                <a:srgbClr val="0000FF"/>
              </a:solidFill>
              <a:sym typeface="+mn-ea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250940" y="4347845"/>
            <a:ext cx="187198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ym typeface="+mn-ea"/>
              </a:rPr>
              <a:t>①</a:t>
            </a:r>
            <a:r>
              <a:rPr kumimoji="1"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根本原因</a:t>
            </a:r>
            <a:r>
              <a:rPr kumimoji="1"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kumimoji="1"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070850" y="4347845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苏联高度集中的政治经济体制</a:t>
            </a:r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250940" y="4908550"/>
            <a:ext cx="18199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ym typeface="+mn-ea"/>
              </a:rPr>
              <a:t>②</a:t>
            </a:r>
            <a:r>
              <a:rPr kumimoji="1"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直接原因</a:t>
            </a:r>
            <a:r>
              <a:rPr kumimoji="1"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096885" y="490855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戈尔巴乔夫改革</a:t>
            </a:r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276975" y="5520055"/>
            <a:ext cx="18199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ym typeface="+mn-ea"/>
              </a:rPr>
              <a:t>③</a:t>
            </a:r>
            <a:r>
              <a:rPr kumimoji="1"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外部原因</a:t>
            </a:r>
            <a:r>
              <a:rPr kumimoji="1"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070850" y="5520055"/>
            <a:ext cx="4069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西方的和平演变战略和西方势力的影响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  <p:bldP spid="20" grpId="0"/>
      <p:bldP spid="22" grpId="0" animBg="1"/>
      <p:bldP spid="23" grpId="0"/>
      <p:bldP spid="27" grpId="0" animBg="1"/>
      <p:bldP spid="31" grpId="0" animBg="1"/>
      <p:bldP spid="24" grpId="0"/>
      <p:bldP spid="28" grpId="0"/>
      <p:bldP spid="29" grpId="0"/>
      <p:bldP spid="30" grpId="0"/>
      <p:bldP spid="24579" grpId="0" animBg="1"/>
      <p:bldP spid="34" grpId="0"/>
      <p:bldP spid="36" grpId="0"/>
      <p:bldP spid="32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4097"/>
          <p:cNvSpPr txBox="1"/>
          <p:nvPr/>
        </p:nvSpPr>
        <p:spPr>
          <a:xfrm>
            <a:off x="527685" y="885190"/>
            <a:ext cx="9629775" cy="46037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如何</a:t>
            </a:r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认识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东欧剧变、苏联解体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？他们对中国社会主义建设有哪些</a:t>
            </a:r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启示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9065" y="1722755"/>
            <a:ext cx="10283190" cy="215836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B42B1A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square" rtlCol="0" anchor="t">
            <a:spAutoFit/>
          </a:bodyPr>
          <a:p>
            <a:pPr lvl="0" algn="l" defTabSz="914400" fontAlgn="auto">
              <a:lnSpc>
                <a:spcPct val="120000"/>
              </a:lnSpc>
            </a:pP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①东欧剧变、苏联解体是社会主义发展的严重挫折，是斯大林模式的失败，而</a:t>
            </a:r>
            <a:r>
              <a:rPr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非社会主义的失败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defTabSz="914400" fontAlgn="auto">
              <a:lnSpc>
                <a:spcPct val="120000"/>
              </a:lnSpc>
            </a:pP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②反映了社会主义的发展不会一帆风顺，其中必然充满着艰巨、复杂和曲折。</a:t>
            </a:r>
            <a:endParaRPr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159510" y="4949825"/>
            <a:ext cx="8643620" cy="1738136"/>
          </a:xfrm>
          <a:prstGeom prst="wedgeRoundRectCallout">
            <a:avLst>
              <a:gd name="adj1" fmla="val -13715"/>
              <a:gd name="adj2" fmla="val -788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lvl="0" algn="l" defTabSz="914400">
              <a:buClrTx/>
              <a:buSzTx/>
              <a:buFontTx/>
            </a:pPr>
            <a:r>
              <a:rPr lang="zh-CN" altLang="en-US" sz="24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社会主义建设必须与本国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国情相结合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24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警惕西方的“和平演变”阴谋。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24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③大力发展生产力，提高人民生活水平，显示社会主义优越性。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加强执政党的建设，坚持党的领导和社会主义方向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7145"/>
            <a:ext cx="1515745" cy="46037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/>
              <a:t>能力提升</a:t>
            </a:r>
            <a:endParaRPr lang="zh-CN" altLang="en-US" sz="2400" b="1"/>
          </a:p>
        </p:txBody>
      </p:sp>
      <p:sp>
        <p:nvSpPr>
          <p:cNvPr id="3" name="文本框 2"/>
          <p:cNvSpPr txBox="1"/>
          <p:nvPr/>
        </p:nvSpPr>
        <p:spPr>
          <a:xfrm>
            <a:off x="266065" y="172275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认识：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76015" y="397573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启示：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670560" y="1503363"/>
            <a:ext cx="612140" cy="4032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eaVert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-481330" eaLnBrk="0" hangingPunct="0">
              <a:spcBef>
                <a:spcPct val="20000"/>
              </a:spcBef>
              <a:buChar char="–"/>
              <a:defRPr sz="4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-386080" eaLnBrk="0" hangingPunct="0">
              <a:spcBef>
                <a:spcPct val="20000"/>
              </a:spcBef>
              <a:buChar char="•"/>
              <a:defRPr sz="4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-386080" eaLnBrk="0" hangingPunct="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-386080" eaLnBrk="0" hangingPunct="0">
              <a:spcBef>
                <a:spcPct val="20000"/>
              </a:spcBef>
              <a:buChar char="»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3860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3860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3860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3860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社会主义的发展与挫折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107" name="AutoShape 3"/>
          <p:cNvSpPr/>
          <p:nvPr/>
        </p:nvSpPr>
        <p:spPr>
          <a:xfrm>
            <a:off x="1590358" y="1187768"/>
            <a:ext cx="287337" cy="5113337"/>
          </a:xfrm>
          <a:prstGeom prst="leftBrace">
            <a:avLst>
              <a:gd name="adj1" fmla="val 157029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/>
          <a:lstStyle/>
          <a:p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08" name="Text Box 4"/>
          <p:cNvSpPr txBox="1"/>
          <p:nvPr/>
        </p:nvSpPr>
        <p:spPr>
          <a:xfrm>
            <a:off x="3928745" y="2511425"/>
            <a:ext cx="276923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赫鲁晓夫改革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7110" name="Rectangle 7"/>
          <p:cNvSpPr/>
          <p:nvPr/>
        </p:nvSpPr>
        <p:spPr>
          <a:xfrm>
            <a:off x="4161155" y="3203575"/>
            <a:ext cx="2536190" cy="43053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勃列日涅夫改革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7111" name="Text Box 10"/>
          <p:cNvSpPr txBox="1"/>
          <p:nvPr/>
        </p:nvSpPr>
        <p:spPr>
          <a:xfrm>
            <a:off x="3905885" y="3848100"/>
            <a:ext cx="311848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戈尔巴乔夫改革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7112" name="Text Box 12"/>
          <p:cNvSpPr txBox="1"/>
          <p:nvPr/>
        </p:nvSpPr>
        <p:spPr>
          <a:xfrm>
            <a:off x="4161155" y="5247005"/>
            <a:ext cx="237744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八一九事件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7113" name="Text Box 13"/>
          <p:cNvSpPr txBox="1"/>
          <p:nvPr/>
        </p:nvSpPr>
        <p:spPr>
          <a:xfrm>
            <a:off x="4161155" y="6011545"/>
            <a:ext cx="200723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</a:rPr>
              <a:t>苏联解体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7117" name="Text Box 4"/>
          <p:cNvSpPr txBox="1"/>
          <p:nvPr/>
        </p:nvSpPr>
        <p:spPr>
          <a:xfrm>
            <a:off x="1998028" y="2827973"/>
            <a:ext cx="1727200" cy="951865"/>
          </a:xfrm>
          <a:prstGeom prst="rect">
            <a:avLst/>
          </a:prstGeom>
          <a:solidFill>
            <a:srgbClr val="F7FD9D"/>
          </a:solidFill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</a:rPr>
              <a:t>苏联的发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</a:rPr>
              <a:t>展与改革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18" name="Text Box 4"/>
          <p:cNvSpPr txBox="1"/>
          <p:nvPr/>
        </p:nvSpPr>
        <p:spPr>
          <a:xfrm>
            <a:off x="1818323" y="5059363"/>
            <a:ext cx="2087562" cy="951865"/>
          </a:xfrm>
          <a:prstGeom prst="rect">
            <a:avLst/>
          </a:prstGeom>
          <a:solidFill>
            <a:srgbClr val="F7FD9D"/>
          </a:solidFill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</a:rPr>
              <a:t>东欧剧变与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</a:rPr>
              <a:t>苏联解体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19" name="Text Box 4"/>
          <p:cNvSpPr txBox="1"/>
          <p:nvPr/>
        </p:nvSpPr>
        <p:spPr>
          <a:xfrm>
            <a:off x="1998028" y="1100455"/>
            <a:ext cx="2016125" cy="951865"/>
          </a:xfrm>
          <a:prstGeom prst="rect">
            <a:avLst/>
          </a:prstGeom>
          <a:solidFill>
            <a:srgbClr val="F7FD9D"/>
          </a:solidFill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</a:rPr>
              <a:t>社会主义力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</a:rPr>
              <a:t>量的壮大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20" name="AutoShape 3"/>
          <p:cNvSpPr/>
          <p:nvPr/>
        </p:nvSpPr>
        <p:spPr>
          <a:xfrm>
            <a:off x="4017963" y="921068"/>
            <a:ext cx="142875" cy="1296987"/>
          </a:xfrm>
          <a:prstGeom prst="leftBrace">
            <a:avLst>
              <a:gd name="adj1" fmla="val 158272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/>
          <a:lstStyle/>
          <a:p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24" name="AutoShape 3"/>
          <p:cNvSpPr/>
          <p:nvPr/>
        </p:nvSpPr>
        <p:spPr>
          <a:xfrm>
            <a:off x="3785870" y="2707640"/>
            <a:ext cx="142875" cy="1422400"/>
          </a:xfrm>
          <a:prstGeom prst="leftBrace">
            <a:avLst>
              <a:gd name="adj1" fmla="val 158272"/>
              <a:gd name="adj2" fmla="val 52187"/>
            </a:avLst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/>
          <a:lstStyle/>
          <a:p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25" name="AutoShape 3"/>
          <p:cNvSpPr/>
          <p:nvPr/>
        </p:nvSpPr>
        <p:spPr>
          <a:xfrm>
            <a:off x="4016693" y="4887913"/>
            <a:ext cx="144462" cy="1295400"/>
          </a:xfrm>
          <a:prstGeom prst="leftBrace">
            <a:avLst>
              <a:gd name="adj1" fmla="val 156342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/>
          <a:lstStyle/>
          <a:p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7126" name="Text Box 13"/>
          <p:cNvSpPr txBox="1"/>
          <p:nvPr/>
        </p:nvSpPr>
        <p:spPr>
          <a:xfrm>
            <a:off x="4161155" y="4538980"/>
            <a:ext cx="217106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ts val="1075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东欧剧变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073742929" name="Text Box 19"/>
          <p:cNvSpPr txBox="1"/>
          <p:nvPr/>
        </p:nvSpPr>
        <p:spPr>
          <a:xfrm>
            <a:off x="4161155" y="727075"/>
            <a:ext cx="7643495" cy="461010"/>
          </a:xfrm>
          <a:prstGeom prst="rect">
            <a:avLst/>
          </a:prstGeom>
          <a:noFill/>
          <a:ln w="9525">
            <a:noFill/>
          </a:ln>
        </p:spPr>
        <p:txBody>
          <a:bodyPr vert="horz" lIns="91426" tIns="45713" rIns="91426" bIns="45713" anchor="t"/>
          <a:lstStyle/>
          <a:p>
            <a:pPr>
              <a:spcBef>
                <a:spcPts val="430"/>
              </a:spcBef>
            </a:pPr>
            <a:r>
              <a:rPr lang="zh-CN" altLang="en-US" sz="2800" b="1"/>
              <a:t>① </a:t>
            </a:r>
            <a:r>
              <a:rPr lang="zh-CN" altLang="en-US" sz="2800" b="1" u="sng"/>
              <a:t>                              </a:t>
            </a:r>
            <a:r>
              <a:rPr lang="zh-CN" altLang="en-US" sz="2800" b="1"/>
              <a:t>增多，由一国发展为多国。</a:t>
            </a:r>
            <a:endParaRPr lang="zh-CN" altLang="en-US" sz="2800" b="1"/>
          </a:p>
          <a:p>
            <a:endParaRPr lang="zh-CN" altLang="en-US" sz="2800" b="1"/>
          </a:p>
        </p:txBody>
      </p:sp>
      <p:sp>
        <p:nvSpPr>
          <p:cNvPr id="1073742922" name="Text Box 19"/>
          <p:cNvSpPr txBox="1"/>
          <p:nvPr/>
        </p:nvSpPr>
        <p:spPr>
          <a:xfrm>
            <a:off x="4161155" y="1315720"/>
            <a:ext cx="5622925" cy="4610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26" tIns="45713" rIns="91426" bIns="45713" anchor="t"/>
          <a:lstStyle/>
          <a:p>
            <a:pPr>
              <a:spcBef>
                <a:spcPts val="430"/>
              </a:spcBef>
            </a:pPr>
            <a:r>
              <a:rPr lang="zh-CN" altLang="en-US" sz="2800" b="1"/>
              <a:t>②1949年，</a:t>
            </a:r>
            <a:r>
              <a:rPr lang="zh-CN" altLang="en-US" sz="2800" b="1" u="sng"/>
              <a:t>                            </a:t>
            </a:r>
            <a:r>
              <a:rPr lang="zh-CN" altLang="en-US" sz="2800" b="1"/>
              <a:t>成立。</a:t>
            </a:r>
            <a:endParaRPr lang="zh-CN" altLang="en-US" sz="2800" b="1"/>
          </a:p>
          <a:p>
            <a:endParaRPr lang="zh-CN" altLang="en-US" sz="2800" b="1"/>
          </a:p>
        </p:txBody>
      </p:sp>
      <p:sp>
        <p:nvSpPr>
          <p:cNvPr id="1073742923" name="Text Box 19"/>
          <p:cNvSpPr txBox="1"/>
          <p:nvPr/>
        </p:nvSpPr>
        <p:spPr>
          <a:xfrm>
            <a:off x="4161155" y="1806575"/>
            <a:ext cx="7421880" cy="520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26" tIns="45713" rIns="91426" bIns="45713" anchor="t">
            <a:spAutoFit/>
          </a:bodyPr>
          <a:lstStyle/>
          <a:p>
            <a:pPr>
              <a:spcBef>
                <a:spcPts val="430"/>
              </a:spcBef>
            </a:pPr>
            <a:r>
              <a:rPr lang="zh-CN" altLang="en-US" sz="2800" b="1"/>
              <a:t>③1950年，中苏缔结</a:t>
            </a:r>
            <a:r>
              <a:rPr lang="zh-CN" altLang="en-US" sz="2800" b="1" u="sng"/>
              <a:t>                                          </a:t>
            </a:r>
            <a:r>
              <a:rPr lang="zh-CN" altLang="en-US" sz="2800" b="1"/>
              <a:t> 。</a:t>
            </a:r>
            <a:endParaRPr lang="zh-CN" altLang="en-US" sz="2800" b="1"/>
          </a:p>
        </p:txBody>
      </p:sp>
      <p:sp>
        <p:nvSpPr>
          <p:cNvPr id="12" name="立方体 11"/>
          <p:cNvSpPr/>
          <p:nvPr/>
        </p:nvSpPr>
        <p:spPr>
          <a:xfrm>
            <a:off x="211455" y="73660"/>
            <a:ext cx="3181985" cy="8477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rgbClr val="FFFF00"/>
                </a:solidFill>
              </a:rPr>
              <a:t>知识结构</a:t>
            </a:r>
            <a:endParaRPr lang="zh-CN" altLang="en-US" sz="4000" b="1">
              <a:solidFill>
                <a:srgbClr val="FFFF00"/>
              </a:solidFill>
            </a:endParaRPr>
          </a:p>
        </p:txBody>
      </p:sp>
      <p:sp>
        <p:nvSpPr>
          <p:cNvPr id="47121" name="Text Box 19"/>
          <p:cNvSpPr txBox="1"/>
          <p:nvPr/>
        </p:nvSpPr>
        <p:spPr>
          <a:xfrm>
            <a:off x="6011545" y="1285875"/>
            <a:ext cx="2314575" cy="5207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</a:rPr>
              <a:t>经互会成立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47122" name="Text Box 19"/>
          <p:cNvSpPr txBox="1"/>
          <p:nvPr/>
        </p:nvSpPr>
        <p:spPr>
          <a:xfrm>
            <a:off x="7635240" y="1806575"/>
            <a:ext cx="4380230" cy="5207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</a:rPr>
              <a:t>《中苏友好同盟互助条约》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 Box 19"/>
          <p:cNvSpPr txBox="1"/>
          <p:nvPr/>
        </p:nvSpPr>
        <p:spPr>
          <a:xfrm>
            <a:off x="4617085" y="667385"/>
            <a:ext cx="2407285" cy="5207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</a:rPr>
              <a:t>社会主义国家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7397115" y="3134995"/>
            <a:ext cx="637540" cy="588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128" name="Text Box 13"/>
          <p:cNvSpPr txBox="1"/>
          <p:nvPr/>
        </p:nvSpPr>
        <p:spPr>
          <a:xfrm>
            <a:off x="8138795" y="3168650"/>
            <a:ext cx="2707005" cy="520700"/>
          </a:xfrm>
          <a:prstGeom prst="rect">
            <a:avLst/>
          </a:prstGeom>
          <a:solidFill>
            <a:srgbClr val="FDF731"/>
          </a:solidFill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没有取得成效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右大括号 31"/>
          <p:cNvSpPr/>
          <p:nvPr/>
        </p:nvSpPr>
        <p:spPr>
          <a:xfrm>
            <a:off x="6858635" y="2624455"/>
            <a:ext cx="317500" cy="15970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6" tIns="45713" rIns="91426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114" name="Text Box 15"/>
          <p:cNvSpPr txBox="1"/>
          <p:nvPr/>
        </p:nvSpPr>
        <p:spPr>
          <a:xfrm>
            <a:off x="7248525" y="3860800"/>
            <a:ext cx="3240088" cy="520700"/>
          </a:xfrm>
          <a:prstGeom prst="rect">
            <a:avLst/>
          </a:prstGeom>
          <a:solidFill>
            <a:srgbClr val="FDF731"/>
          </a:solidFill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—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直接导致解体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7115" name="Text Box 17"/>
          <p:cNvSpPr txBox="1"/>
          <p:nvPr/>
        </p:nvSpPr>
        <p:spPr>
          <a:xfrm>
            <a:off x="6743700" y="5229225"/>
            <a:ext cx="3636963" cy="5207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</a:rPr>
              <a:t>— </a:t>
            </a: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</a:rPr>
              <a:t>社会主义运动受挫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右大括号 4"/>
          <p:cNvSpPr/>
          <p:nvPr/>
        </p:nvSpPr>
        <p:spPr>
          <a:xfrm>
            <a:off x="6168390" y="4690745"/>
            <a:ext cx="317500" cy="15970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6" tIns="45713" rIns="91426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121" grpId="0" animBg="1"/>
      <p:bldP spid="47122" grpId="0" animBg="1"/>
      <p:bldP spid="32" grpId="0" animBg="1"/>
      <p:bldP spid="30" grpId="0" animBg="1"/>
      <p:bldP spid="47128" grpId="0" animBg="1"/>
      <p:bldP spid="47114" grpId="0" animBg="1"/>
      <p:bldP spid="5" grpId="0" animBg="1"/>
      <p:bldP spid="47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立方体 11"/>
          <p:cNvSpPr/>
          <p:nvPr/>
        </p:nvSpPr>
        <p:spPr>
          <a:xfrm>
            <a:off x="211455" y="73660"/>
            <a:ext cx="3181985" cy="8477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rgbClr val="FFFF00"/>
                </a:solidFill>
              </a:rPr>
              <a:t>达标检测</a:t>
            </a:r>
            <a:endParaRPr lang="zh-CN" altLang="en-US" sz="4000" b="1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895" y="1195070"/>
            <a:ext cx="11069955" cy="525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/>
              <a:t>      </a:t>
            </a:r>
            <a:r>
              <a:rPr lang="zh-CN" altLang="en-US" sz="2800"/>
              <a:t>1、从“赫鲁晓夫改革、勃列日涅夫改革、中国经济特区、戈尔巴乔夫改革、东欧剧变、苏联解体”内容中，归纳一个学习主题，应当是（        ）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altLang="en-US" sz="2800"/>
              <a:t>      A．欧美国家社会巨变                       B．反抗殖民扩张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altLang="en-US" sz="2800"/>
              <a:t>      C．亚非拉国家争取民族独立          D．社会主义国家的改革与演变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altLang="en-US" sz="2800"/>
              <a:t>      2、赫鲁晓夫说：“一些部长坐镇在莫斯科，而他们的下属企业却远在萨哈林岛，要从莫斯科来管理这些企业是很困难的。”为此，苏联采取的改革措施是（        ）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altLang="en-US" sz="2800"/>
              <a:t>      A．大力推广玉米种植             B．重点发展重工业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altLang="en-US" sz="2800"/>
              <a:t>     C．推行农业集体化运动           D．扩大企业自主管理权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939800" y="2134235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93440" y="4714240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125" y="184150"/>
            <a:ext cx="11715750" cy="6554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     </a:t>
            </a:r>
            <a:r>
              <a:rPr lang="zh-CN" altLang="en-US" sz="2800"/>
              <a:t>3、戈尔巴乔夫说：“当我离开克里姆林宫时，上百的记者们以为我会哭泣。我没有哭……”下列关于戈尔巴乔夫改革说法</a:t>
            </a:r>
            <a:r>
              <a:rPr lang="zh-CN" altLang="en-US" sz="2800">
                <a:solidFill>
                  <a:srgbClr val="0000FF"/>
                </a:solidFill>
              </a:rPr>
              <a:t>不正确</a:t>
            </a:r>
            <a:r>
              <a:rPr lang="zh-CN" altLang="en-US" sz="2800"/>
              <a:t>的是（       ）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 A．倡导“公开性”和“政治多元化”    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 B．是苏联解体的直接因素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 C．改革首先从经济领域开始            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 D．“八—九事件”的发动者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4、20世纪80年代，东欧部分国家发生社会动荡，风云骤起，突出表现在（       ）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 A．社会制度的变化                       B．国家名称的变化   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     C．民族构成的变化                        D．文化观念的变化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9876155" y="835660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3890" y="4664075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A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376680"/>
            <a:ext cx="11232515" cy="410527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226550" y="4030980"/>
            <a:ext cx="2046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7030A0"/>
                </a:solidFill>
              </a:rPr>
              <a:t>（第</a:t>
            </a:r>
            <a:r>
              <a:rPr lang="en-US" altLang="zh-CN" sz="3600" b="1">
                <a:solidFill>
                  <a:srgbClr val="7030A0"/>
                </a:solidFill>
              </a:rPr>
              <a:t>18</a:t>
            </a:r>
            <a:r>
              <a:rPr lang="zh-CN" altLang="en-US" sz="3600" b="1">
                <a:solidFill>
                  <a:srgbClr val="7030A0"/>
                </a:solidFill>
              </a:rPr>
              <a:t>课）</a:t>
            </a:r>
            <a:endParaRPr lang="zh-CN" altLang="en-US" sz="3600" b="1">
              <a:solidFill>
                <a:srgbClr val="7030A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98440" y="4030980"/>
            <a:ext cx="3997325" cy="5835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00FF"/>
                </a:solidFill>
              </a:rPr>
              <a:t>社会主义</a:t>
            </a:r>
            <a:r>
              <a:rPr lang="zh-CN" altLang="en-US" sz="2800" b="1"/>
              <a:t>的发展、变化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0200" y="183515"/>
            <a:ext cx="11531600" cy="64903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/>
              <a:t>    </a:t>
            </a:r>
            <a:r>
              <a:rPr lang="zh-CN" altLang="en-US" sz="3200"/>
              <a:t>5、“旗帜在诅咒中降落，山河在指点下破碎。苦难从绝望里开始，我从克里姆林宫离开……原谅我，俄罗斯！”诗歌中进行忏悔的人物最有可能是（        ）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A．列宁      B．斯大林      C．戈尔巴乔夫    D．赫鲁晓夫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    6、20世纪末，苏联、东欧社会主义国家发生剧变，而中国社会主义现代化建设却取得了巨大成就，这说明（        ）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A．社会主义道路只适合中国      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B．资本主义制度比社会主义更具有优越性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C．社会主义在全世界失败       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D．社会主义在曲折中前进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4189730" y="1435735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C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82075" y="3358515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330" y="66675"/>
            <a:ext cx="11991340" cy="672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/>
              <a:t>    </a:t>
            </a:r>
            <a:r>
              <a:rPr lang="zh-CN" altLang="en-US" sz="2800"/>
              <a:t>7、在我国革命和建设时期曾一度以苏联为榜样，某校历史兴趣小组的同学以此为课题进行了探究，把我国向苏联学习的事件整理出来，其中有一项与历史</a:t>
            </a:r>
            <a:r>
              <a:rPr lang="zh-CN" altLang="en-US" sz="2800">
                <a:solidFill>
                  <a:srgbClr val="0000FF"/>
                </a:solidFill>
              </a:rPr>
              <a:t>不相符</a:t>
            </a:r>
            <a:r>
              <a:rPr lang="zh-CN" altLang="en-US" sz="2800"/>
              <a:t>合，请你帮他们指出来（         ）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 A．1936年，苏联新宪法——1954年，《中华人民共和国宪法》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 B．1928年，苏联制定第一个五年计划——1953年，中国制定第一个五年计划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 C．苏联农业集体化——人民公社化运动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 D．戈尔巴乔夫改革——中国改革开放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8、“就在戈尔巴乔夫交出核按钮的一瞬间，聚集在电视机前的人……都知道这是那座耸立了69年的红色帝国大厦在忽然间彻底倒塌了。”对于苏联解体这个重大历史事件，能够得出的结论有（          ）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①社会主义运动的失败②社会主义建设必须与各国的实际相结合③社会主义建设没有固定不变的模式④社会主义道路不是一帆风顺的</a:t>
            </a:r>
            <a:endParaRPr lang="zh-CN" altLang="en-US" sz="2800"/>
          </a:p>
          <a:p>
            <a:pPr>
              <a:lnSpc>
                <a:spcPct val="110000"/>
              </a:lnSpc>
            </a:pPr>
            <a:r>
              <a:rPr lang="zh-CN" altLang="en-US" sz="2800"/>
              <a:t>      A．①②③          B．①②④         C．①③④        D．②③④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7016750" y="4679315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7125" y="906780"/>
            <a:ext cx="706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D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WordArt 8"/>
          <p:cNvSpPr>
            <a:spLocks noChangeArrowheads="1" noChangeShapeType="1" noTextEdit="1"/>
          </p:cNvSpPr>
          <p:nvPr/>
        </p:nvSpPr>
        <p:spPr bwMode="auto">
          <a:xfrm>
            <a:off x="394926" y="454436"/>
            <a:ext cx="11184565" cy="20074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327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</a:t>
            </a:r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</a:t>
            </a:r>
            <a:endParaRPr lang="en-US" altLang="zh-CN" sz="3600" b="1" kern="10" dirty="0" smtClean="0">
              <a:ln w="28575">
                <a:solidFill>
                  <a:srgbClr val="FFCC00"/>
                </a:solidFill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3600" b="1" kern="10" dirty="0" smtClean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社会主义</a:t>
            </a:r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的发展与挫折</a:t>
            </a:r>
            <a:endParaRPr lang="zh-CN" altLang="en-US" sz="3600" b="1" kern="10" dirty="0">
              <a:ln w="28575">
                <a:solidFill>
                  <a:srgbClr val="FFCC00"/>
                </a:solidFill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" y="3013075"/>
            <a:ext cx="5024755" cy="3370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05" y="2896870"/>
            <a:ext cx="4869180" cy="348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0"/>
            <a:ext cx="1760220" cy="953135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本课内容导   航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9880" name="WordArt 8"/>
          <p:cNvSpPr>
            <a:spLocks noChangeArrowheads="1" noChangeShapeType="1" noTextEdit="1"/>
          </p:cNvSpPr>
          <p:nvPr/>
        </p:nvSpPr>
        <p:spPr bwMode="auto">
          <a:xfrm>
            <a:off x="2887345" y="187325"/>
            <a:ext cx="7722870" cy="11671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327"/>
              </a:avLst>
            </a:prstTxWarp>
          </a:bodyPr>
          <a:p>
            <a:pPr algn="ctr"/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</a:t>
            </a:r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</a:t>
            </a:r>
            <a:endParaRPr lang="en-US" altLang="zh-CN" sz="3600" b="1" kern="10" dirty="0" smtClean="0">
              <a:ln w="28575">
                <a:solidFill>
                  <a:srgbClr val="FFCC00"/>
                </a:solidFill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3600" b="1" kern="10" dirty="0" smtClean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社会主义</a:t>
            </a:r>
            <a:r>
              <a:rPr lang="zh-CN" altLang="en-US" sz="3600" b="1" kern="10" dirty="0">
                <a:ln w="2857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的发展与挫折</a:t>
            </a:r>
            <a:endParaRPr lang="zh-CN" altLang="en-US" sz="3600" b="1" kern="10" dirty="0">
              <a:ln w="28575">
                <a:solidFill>
                  <a:srgbClr val="FFCC00"/>
                </a:solidFill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-2147482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260" y="2682875"/>
            <a:ext cx="530225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95" y="3956050"/>
            <a:ext cx="471805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40" y="5432425"/>
            <a:ext cx="47244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295" y="2682875"/>
            <a:ext cx="4467225" cy="7143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065" y="4027170"/>
            <a:ext cx="44767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230" y="5504180"/>
            <a:ext cx="4448175" cy="69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5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0465" y="0"/>
            <a:ext cx="4661535" cy="2915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8580" y="0"/>
            <a:ext cx="414337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一、社会主义力量的壮大</a:t>
            </a:r>
            <a:endParaRPr lang="zh-CN" altLang="en-US" sz="28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210"/>
            <a:ext cx="5451475" cy="4780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063480" y="3718560"/>
            <a:ext cx="1157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南美洲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840" y="3515995"/>
            <a:ext cx="3566160" cy="31584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7955" y="734060"/>
            <a:ext cx="681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FF"/>
                </a:solidFill>
              </a:rPr>
              <a:t>世界上第一个社会主义国家：苏俄（苏联）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670050" y="2393950"/>
            <a:ext cx="455930" cy="396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125980" y="2275205"/>
            <a:ext cx="445135" cy="436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650490" y="2309495"/>
            <a:ext cx="712470" cy="367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减号 16"/>
          <p:cNvSpPr/>
          <p:nvPr/>
        </p:nvSpPr>
        <p:spPr>
          <a:xfrm>
            <a:off x="68580" y="2642235"/>
            <a:ext cx="1809750" cy="14795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0" y="3009900"/>
            <a:ext cx="723900" cy="225552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64200" y="2061210"/>
            <a:ext cx="1452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FF"/>
                </a:solidFill>
              </a:rPr>
              <a:t>东欧</a:t>
            </a:r>
            <a:r>
              <a:rPr lang="en-US" altLang="zh-CN" sz="2400" b="1">
                <a:solidFill>
                  <a:srgbClr val="0000FF"/>
                </a:solidFill>
              </a:rPr>
              <a:t>8</a:t>
            </a:r>
            <a:r>
              <a:rPr lang="zh-CN" altLang="en-US" sz="2400" b="1">
                <a:solidFill>
                  <a:srgbClr val="0000FF"/>
                </a:solidFill>
              </a:rPr>
              <a:t>国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9063990" y="1036955"/>
            <a:ext cx="2570480" cy="1878965"/>
          </a:xfrm>
          <a:prstGeom prst="wedgeEllipseCallout">
            <a:avLst>
              <a:gd name="adj1" fmla="val -126849"/>
              <a:gd name="adj2" fmla="val 14654"/>
            </a:avLst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734050" y="5788025"/>
            <a:ext cx="211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FF"/>
                </a:solidFill>
              </a:rPr>
              <a:t>拉丁美洲</a:t>
            </a:r>
            <a:r>
              <a:rPr lang="en-US" altLang="zh-CN" sz="2400" b="1">
                <a:solidFill>
                  <a:srgbClr val="0000FF"/>
                </a:solidFill>
              </a:rPr>
              <a:t>1</a:t>
            </a:r>
            <a:r>
              <a:rPr lang="zh-CN" altLang="en-US" sz="2400" b="1">
                <a:solidFill>
                  <a:srgbClr val="0000FF"/>
                </a:solidFill>
              </a:rPr>
              <a:t>国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0604500" y="4577715"/>
            <a:ext cx="445135" cy="436245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左箭头 26"/>
          <p:cNvSpPr/>
          <p:nvPr/>
        </p:nvSpPr>
        <p:spPr>
          <a:xfrm rot="20340000" flipV="1">
            <a:off x="7589520" y="5394325"/>
            <a:ext cx="3136265" cy="76200"/>
          </a:xfrm>
          <a:prstGeom prst="lef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4504" name="矩形 9"/>
          <p:cNvSpPr>
            <a:spLocks noChangeArrowheads="1"/>
          </p:cNvSpPr>
          <p:nvPr/>
        </p:nvSpPr>
        <p:spPr bwMode="auto">
          <a:xfrm>
            <a:off x="6457950" y="2980690"/>
            <a:ext cx="1124585" cy="2314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087" tIns="49543" rIns="99087" bIns="49543">
            <a:spAutoFit/>
          </a:bodyPr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老挝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越南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朝鲜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蒙古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90600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柬埔寨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乘号 28"/>
          <p:cNvSpPr/>
          <p:nvPr/>
        </p:nvSpPr>
        <p:spPr>
          <a:xfrm>
            <a:off x="6662420" y="4353560"/>
            <a:ext cx="395605" cy="7213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乘号 29"/>
          <p:cNvSpPr/>
          <p:nvPr/>
        </p:nvSpPr>
        <p:spPr>
          <a:xfrm>
            <a:off x="6662420" y="4834890"/>
            <a:ext cx="395605" cy="7213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95910" y="1320800"/>
            <a:ext cx="705421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社会主义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从一国发展到多国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，力量逐渐壮大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乘号 31"/>
          <p:cNvSpPr/>
          <p:nvPr/>
        </p:nvSpPr>
        <p:spPr>
          <a:xfrm>
            <a:off x="9872980" y="260350"/>
            <a:ext cx="1908175" cy="2642235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4" grpId="0" animBg="1"/>
      <p:bldP spid="15" grpId="0" animBg="1"/>
      <p:bldP spid="16" grpId="0" animBg="1"/>
      <p:bldP spid="23" grpId="0"/>
      <p:bldP spid="24" grpId="0" animBg="1"/>
      <p:bldP spid="234504" grpId="0"/>
      <p:bldP spid="25" grpId="0"/>
      <p:bldP spid="26" grpId="0" animBg="1"/>
      <p:bldP spid="27" grpId="0" animBg="1"/>
      <p:bldP spid="32" grpId="0" animBg="1"/>
      <p:bldP spid="29" grpId="0" animBg="1"/>
      <p:bldP spid="30" grpId="0" animBg="1"/>
      <p:bldP spid="32" grpId="1" animBg="1"/>
      <p:bldP spid="29" grpId="1" animBg="1"/>
      <p:bldP spid="30" grpId="1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80" y="0"/>
            <a:ext cx="414337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一、社会主义力量的壮大</a:t>
            </a:r>
            <a:endParaRPr lang="zh-CN" altLang="en-US" sz="28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0220" y="0"/>
            <a:ext cx="5351780" cy="2819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535" y="685165"/>
            <a:ext cx="6475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1</a:t>
            </a:r>
            <a:r>
              <a:rPr lang="zh-CN" altLang="en-US" sz="2400" b="1"/>
              <a:t>、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社会主义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从一国发展到多国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，力量逐渐壮大；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89535" y="1306195"/>
            <a:ext cx="6475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2</a:t>
            </a:r>
            <a:r>
              <a:rPr lang="zh-CN" altLang="en-US" sz="2400" b="1"/>
              <a:t>、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中苏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建交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合作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，加强了社会主义阵营的力量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；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减号 5"/>
          <p:cNvSpPr/>
          <p:nvPr/>
        </p:nvSpPr>
        <p:spPr>
          <a:xfrm>
            <a:off x="7582535" y="1683385"/>
            <a:ext cx="991235" cy="76200"/>
          </a:xfrm>
          <a:prstGeom prst="mathMinus">
            <a:avLst>
              <a:gd name="adj1" fmla="val 2299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减号 6"/>
          <p:cNvSpPr/>
          <p:nvPr/>
        </p:nvSpPr>
        <p:spPr>
          <a:xfrm>
            <a:off x="6741795" y="1988185"/>
            <a:ext cx="1345565" cy="118745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形标注 7"/>
          <p:cNvSpPr/>
          <p:nvPr/>
        </p:nvSpPr>
        <p:spPr>
          <a:xfrm>
            <a:off x="3202940" y="1898650"/>
            <a:ext cx="3361690" cy="920750"/>
          </a:xfrm>
          <a:prstGeom prst="wedgeEllipseCallout">
            <a:avLst>
              <a:gd name="adj1" fmla="val -92028"/>
              <a:gd name="adj2" fmla="val -68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338830" y="2036445"/>
            <a:ext cx="3089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苏联是第一个承认并最早与中华人民共和国建交的国家。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535" y="2681605"/>
            <a:ext cx="28949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ym typeface="+mn-ea"/>
              </a:rPr>
              <a:t>3</a:t>
            </a:r>
            <a:r>
              <a:rPr lang="zh-CN" altLang="en-US" sz="2400" b="1" dirty="0">
                <a:sym typeface="+mn-ea"/>
              </a:rPr>
              <a:t>、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苏联模式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的推广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285" y="2889885"/>
            <a:ext cx="3590290" cy="34772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3715" y="3230245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目的：</a:t>
            </a:r>
            <a:endParaRPr lang="zh-CN" altLang="en-US" sz="2000" b="1"/>
          </a:p>
        </p:txBody>
      </p:sp>
      <p:sp>
        <p:nvSpPr>
          <p:cNvPr id="13" name="文本框 12"/>
          <p:cNvSpPr txBox="1"/>
          <p:nvPr/>
        </p:nvSpPr>
        <p:spPr>
          <a:xfrm>
            <a:off x="513715" y="3961765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措施：</a:t>
            </a:r>
            <a:endParaRPr lang="zh-CN" altLang="en-US" sz="2000" b="1"/>
          </a:p>
        </p:txBody>
      </p:sp>
      <p:sp>
        <p:nvSpPr>
          <p:cNvPr id="14" name="文本框 13"/>
          <p:cNvSpPr txBox="1"/>
          <p:nvPr/>
        </p:nvSpPr>
        <p:spPr>
          <a:xfrm>
            <a:off x="386715" y="6189345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实质：</a:t>
            </a:r>
            <a:endParaRPr lang="zh-CN" altLang="en-US" sz="2000" b="1"/>
          </a:p>
        </p:txBody>
      </p:sp>
      <p:sp>
        <p:nvSpPr>
          <p:cNvPr id="15" name="五角星 14"/>
          <p:cNvSpPr/>
          <p:nvPr/>
        </p:nvSpPr>
        <p:spPr>
          <a:xfrm>
            <a:off x="295910" y="3330575"/>
            <a:ext cx="217805" cy="1974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>
            <a:off x="295910" y="4062730"/>
            <a:ext cx="217805" cy="197485"/>
          </a:xfrm>
          <a:prstGeom prst="star5">
            <a:avLst>
              <a:gd name="adj" fmla="val 27023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168910" y="6289675"/>
            <a:ext cx="217805" cy="1974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左大括号 18"/>
          <p:cNvSpPr/>
          <p:nvPr/>
        </p:nvSpPr>
        <p:spPr>
          <a:xfrm>
            <a:off x="1458595" y="3657600"/>
            <a:ext cx="76200" cy="1008380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减号 19"/>
          <p:cNvSpPr/>
          <p:nvPr/>
        </p:nvSpPr>
        <p:spPr>
          <a:xfrm>
            <a:off x="9320530" y="4259580"/>
            <a:ext cx="2970530" cy="2108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减号 20"/>
          <p:cNvSpPr/>
          <p:nvPr/>
        </p:nvSpPr>
        <p:spPr>
          <a:xfrm>
            <a:off x="8172450" y="4528185"/>
            <a:ext cx="4443730" cy="201295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减号 21"/>
          <p:cNvSpPr/>
          <p:nvPr/>
        </p:nvSpPr>
        <p:spPr>
          <a:xfrm>
            <a:off x="8573770" y="4729480"/>
            <a:ext cx="1102360" cy="291465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579880" y="3629025"/>
            <a:ext cx="37509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1949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</a:t>
            </a:r>
            <a:r>
              <a: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建立“</a:t>
            </a:r>
            <a:r>
              <a:rPr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经互会</a:t>
            </a:r>
            <a:r>
              <a: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79880" y="4062730"/>
            <a:ext cx="40735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加强对</a:t>
            </a:r>
            <a:r>
              <a: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东欧各国共产党的</a:t>
            </a:r>
            <a:r>
              <a:rPr lang="zh-CN"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</a:t>
            </a:r>
            <a:r>
              <a: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，按苏联模式</a:t>
            </a:r>
            <a:r>
              <a:rPr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全方位改造</a:t>
            </a:r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04595" y="3201670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 defTabSz="914400">
              <a:buClrTx/>
              <a:buSzTx/>
              <a:buFontTx/>
            </a:pPr>
            <a:r>
              <a:rPr lang="zh-CN" altLang="en-US" sz="20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为了适应</a:t>
            </a:r>
            <a:r>
              <a:rPr lang="zh-CN" altLang="en-US" sz="2000" b="1">
                <a:solidFill>
                  <a:srgbClr val="0000FF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冷战</a:t>
            </a:r>
            <a:r>
              <a:rPr lang="zh-CN" altLang="en-US" sz="20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</a:t>
            </a:r>
            <a:r>
              <a:rPr lang="zh-CN" altLang="en-US" sz="20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需要。</a:t>
            </a:r>
            <a:endParaRPr lang="en-US" altLang="zh-CN" sz="2000" b="1">
              <a:solidFill>
                <a:srgbClr val="0000FF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80795" y="6189345"/>
            <a:ext cx="5461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按照</a:t>
            </a: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苏联模式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在东欧各国建立起</a:t>
            </a: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高度集中的计划经济体制和高度集权的政治体制。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81355" y="4769485"/>
            <a:ext cx="1870075" cy="1247465"/>
            <a:chOff x="1694" y="5183"/>
            <a:chExt cx="6544" cy="5875"/>
          </a:xfrm>
        </p:grpSpPr>
        <p:pic>
          <p:nvPicPr>
            <p:cNvPr id="7174" name="Picture 7" descr="C:\Users\Administrator\Desktop\201206290928492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" y="5183"/>
              <a:ext cx="6544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本框 27"/>
            <p:cNvSpPr txBox="1"/>
            <p:nvPr/>
          </p:nvSpPr>
          <p:spPr>
            <a:xfrm>
              <a:off x="2843" y="9323"/>
              <a:ext cx="4818" cy="17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经互会旗帜</a:t>
              </a:r>
              <a:endParaRPr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475" y="3600450"/>
            <a:ext cx="2717165" cy="2306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6" grpId="0" animBg="1"/>
      <p:bldP spid="7" grpId="0" animBg="1"/>
      <p:bldP spid="10" grpId="0"/>
      <p:bldP spid="13" grpId="0"/>
      <p:bldP spid="17" grpId="0" animBg="1"/>
      <p:bldP spid="19" grpId="0" animBg="1"/>
      <p:bldP spid="23" grpId="0"/>
      <p:bldP spid="24" grpId="0"/>
      <p:bldP spid="20" grpId="0" animBg="1"/>
      <p:bldP spid="21" grpId="0" animBg="1"/>
      <p:bldP spid="22" grpId="0" animBg="1"/>
      <p:bldP spid="15" grpId="0" animBg="1"/>
      <p:bldP spid="12" grpId="0"/>
      <p:bldP spid="14" grpId="0"/>
      <p:bldP spid="18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80" y="0"/>
            <a:ext cx="2680335" cy="52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二、苏联的改革</a:t>
            </a:r>
            <a:endParaRPr lang="zh-CN" altLang="en-US" sz="28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4284345"/>
            <a:ext cx="11508105" cy="981710"/>
          </a:xfrm>
          <a:prstGeom prst="rect">
            <a:avLst/>
          </a:prstGeom>
        </p:spPr>
      </p:pic>
      <p:sp>
        <p:nvSpPr>
          <p:cNvPr id="13316" name="Text Box 8"/>
          <p:cNvSpPr txBox="1"/>
          <p:nvPr/>
        </p:nvSpPr>
        <p:spPr>
          <a:xfrm>
            <a:off x="3448685" y="641350"/>
            <a:ext cx="5551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回顾苏联（俄）的发展历程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" y="3379470"/>
            <a:ext cx="937895" cy="90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05" y="3422650"/>
            <a:ext cx="1593850" cy="818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655" y="3422650"/>
            <a:ext cx="2202815" cy="847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55" y="3422650"/>
            <a:ext cx="1993265" cy="861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020" y="3739515"/>
            <a:ext cx="4634230" cy="501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805" y="5346065"/>
            <a:ext cx="6816725" cy="820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435" y="1408430"/>
            <a:ext cx="1356995" cy="17786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730" y="1428750"/>
            <a:ext cx="1389380" cy="177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5" y="5346065"/>
            <a:ext cx="3381375" cy="731520"/>
          </a:xfrm>
          <a:prstGeom prst="rect">
            <a:avLst/>
          </a:prstGeom>
        </p:spPr>
      </p:pic>
      <p:sp>
        <p:nvSpPr>
          <p:cNvPr id="8" name="下箭头 7"/>
          <p:cNvSpPr/>
          <p:nvPr/>
        </p:nvSpPr>
        <p:spPr>
          <a:xfrm rot="4620000" flipH="1">
            <a:off x="2381250" y="2541270"/>
            <a:ext cx="76200" cy="13785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720000" flipH="1">
            <a:off x="3228975" y="3192145"/>
            <a:ext cx="76200" cy="276225"/>
          </a:xfrm>
          <a:prstGeom prst="downArrow">
            <a:avLst>
              <a:gd name="adj1" fmla="val 50000"/>
              <a:gd name="adj2" fmla="val 3223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 rot="180000" flipH="1">
            <a:off x="4177665" y="3208655"/>
            <a:ext cx="76200" cy="276225"/>
          </a:xfrm>
          <a:prstGeom prst="downArrow">
            <a:avLst>
              <a:gd name="adj1" fmla="val 50000"/>
              <a:gd name="adj2" fmla="val 36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 rot="180000" flipH="1">
            <a:off x="6118225" y="3208655"/>
            <a:ext cx="76200" cy="276225"/>
          </a:xfrm>
          <a:prstGeom prst="downArrow">
            <a:avLst>
              <a:gd name="adj1" fmla="val 50000"/>
              <a:gd name="adj2" fmla="val 36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17940000" flipH="1">
            <a:off x="7719060" y="2626360"/>
            <a:ext cx="76200" cy="2302510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flipH="1">
            <a:off x="10336530" y="2934335"/>
            <a:ext cx="330200" cy="824865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5230" y="1428750"/>
            <a:ext cx="3352800" cy="1428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8105" y="1595755"/>
            <a:ext cx="2069465" cy="3683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FF"/>
                </a:solidFill>
              </a:rPr>
              <a:t>1922</a:t>
            </a:r>
            <a:r>
              <a:rPr lang="zh-CN" altLang="en-US" b="1">
                <a:solidFill>
                  <a:srgbClr val="0000FF"/>
                </a:solidFill>
              </a:rPr>
              <a:t>年，苏联成立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105" y="2350135"/>
            <a:ext cx="2069465" cy="3683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FF"/>
                </a:solidFill>
              </a:rPr>
              <a:t>1924</a:t>
            </a:r>
            <a:r>
              <a:rPr lang="zh-CN" altLang="en-US" b="1">
                <a:solidFill>
                  <a:srgbClr val="0000FF"/>
                </a:solidFill>
              </a:rPr>
              <a:t>年，列宁逝世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26" name="左箭头 25"/>
          <p:cNvSpPr/>
          <p:nvPr/>
        </p:nvSpPr>
        <p:spPr>
          <a:xfrm>
            <a:off x="2275840" y="1772920"/>
            <a:ext cx="759460" cy="88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左箭头 26"/>
          <p:cNvSpPr/>
          <p:nvPr/>
        </p:nvSpPr>
        <p:spPr>
          <a:xfrm>
            <a:off x="2275840" y="2489835"/>
            <a:ext cx="759460" cy="88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908165" y="1378585"/>
            <a:ext cx="1884045" cy="3683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FF"/>
                </a:solidFill>
              </a:rPr>
              <a:t>1926</a:t>
            </a:r>
            <a:r>
              <a:rPr lang="zh-CN" altLang="en-US" b="1">
                <a:solidFill>
                  <a:srgbClr val="0000FF"/>
                </a:solidFill>
              </a:rPr>
              <a:t>年，工业化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91655" y="1862455"/>
            <a:ext cx="1891030" cy="6451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0000FF"/>
                </a:solidFill>
              </a:rPr>
              <a:t>1928</a:t>
            </a:r>
            <a:r>
              <a:rPr lang="zh-CN" altLang="en-US" b="1">
                <a:solidFill>
                  <a:srgbClr val="0000FF"/>
                </a:solidFill>
              </a:rPr>
              <a:t>年</a:t>
            </a:r>
            <a:endParaRPr lang="zh-CN" altLang="en-US" b="1">
              <a:solidFill>
                <a:srgbClr val="0000FF"/>
              </a:solidFill>
            </a:endParaRPr>
          </a:p>
          <a:p>
            <a:pPr algn="ctr"/>
            <a:r>
              <a:rPr lang="zh-CN" altLang="en-US" b="1">
                <a:solidFill>
                  <a:srgbClr val="0000FF"/>
                </a:solidFill>
              </a:rPr>
              <a:t>  </a:t>
            </a:r>
            <a:r>
              <a:rPr lang="en-US" altLang="zh-CN" b="1">
                <a:solidFill>
                  <a:srgbClr val="0000FF"/>
                </a:solidFill>
              </a:rPr>
              <a:t>“</a:t>
            </a:r>
            <a:r>
              <a:rPr lang="zh-CN" altLang="en-US" b="1">
                <a:solidFill>
                  <a:srgbClr val="0000FF"/>
                </a:solidFill>
              </a:rPr>
              <a:t>五年计划</a:t>
            </a:r>
            <a:r>
              <a:rPr lang="en-US" altLang="zh-CN" b="1">
                <a:solidFill>
                  <a:srgbClr val="0000FF"/>
                </a:solidFill>
              </a:rPr>
              <a:t>”</a:t>
            </a:r>
            <a:endParaRPr lang="en-US" altLang="zh-CN" b="1">
              <a:solidFill>
                <a:srgbClr val="0000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38010" y="2718435"/>
            <a:ext cx="1824355" cy="3683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FF"/>
                </a:solidFill>
              </a:rPr>
              <a:t>1936</a:t>
            </a:r>
            <a:r>
              <a:rPr lang="zh-CN" altLang="en-US" b="1">
                <a:solidFill>
                  <a:srgbClr val="0000FF"/>
                </a:solidFill>
              </a:rPr>
              <a:t>年，新宪法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6889750" y="1862455"/>
            <a:ext cx="1902460" cy="626745"/>
          </a:xfrm>
          <a:prstGeom prst="wedgeRoundRectCallout">
            <a:avLst>
              <a:gd name="adj1" fmla="val -58444"/>
              <a:gd name="adj2" fmla="val 77536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标注 33"/>
          <p:cNvSpPr/>
          <p:nvPr/>
        </p:nvSpPr>
        <p:spPr>
          <a:xfrm>
            <a:off x="6880225" y="1365885"/>
            <a:ext cx="1902460" cy="394335"/>
          </a:xfrm>
          <a:prstGeom prst="wedgeRoundRectCallout">
            <a:avLst>
              <a:gd name="adj1" fmla="val -59479"/>
              <a:gd name="adj2" fmla="val 70128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圆角矩形标注 34"/>
          <p:cNvSpPr/>
          <p:nvPr/>
        </p:nvSpPr>
        <p:spPr>
          <a:xfrm>
            <a:off x="6922770" y="2718435"/>
            <a:ext cx="1902460" cy="394335"/>
          </a:xfrm>
          <a:prstGeom prst="wedgeRoundRectCallout">
            <a:avLst>
              <a:gd name="adj1" fmla="val -60514"/>
              <a:gd name="adj2" fmla="val 15056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8" grpId="0" animBg="1"/>
      <p:bldP spid="17" grpId="0" animBg="1"/>
      <p:bldP spid="18" grpId="0" animBg="1"/>
      <p:bldP spid="26" grpId="0" animBg="1"/>
      <p:bldP spid="24" grpId="0" animBg="1"/>
      <p:bldP spid="27" grpId="0" animBg="1"/>
      <p:bldP spid="25" grpId="0" animBg="1"/>
      <p:bldP spid="34" grpId="0" animBg="1"/>
      <p:bldP spid="28" grpId="0" animBg="1"/>
      <p:bldP spid="33" grpId="0" animBg="1"/>
      <p:bldP spid="30" grpId="0" animBg="1"/>
      <p:bldP spid="35" grpId="0" animBg="1"/>
      <p:bldP spid="31" grpId="0" animBg="1"/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705" y="254635"/>
            <a:ext cx="11831955" cy="193802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</a:t>
            </a:r>
            <a:r>
              <a:rPr lang="en-US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(苏联)农业和轻工业的发展速度和重工业相比较,差距十分悬殊。1926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</a:t>
            </a:r>
            <a:r>
              <a:rPr lang="zh-CN" alt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1940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年，苏联</a:t>
            </a:r>
            <a:r>
              <a:rPr lang="zh-CN" sz="2400" b="1" noProof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重工业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年均增速</a:t>
            </a:r>
            <a:r>
              <a:rPr lang="zh-CN" alt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21.9%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2400" b="1" noProof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轻工业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只有</a:t>
            </a:r>
            <a:r>
              <a:rPr lang="zh-CN" alt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14.1%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2400" b="1" noProof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农业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</a:t>
            </a:r>
            <a:r>
              <a:rPr lang="zh-CN" alt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1.5%</a:t>
            </a:r>
            <a:r>
              <a:rPr lang="zh-CN" sz="2400" b="1" noProof="0" dirty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1949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年苏联爆炸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第一颗原子弹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，成为世界第二核大国，而全国一亿七千万人口平均每人买不到一双皮鞋，到</a:t>
            </a:r>
            <a:r>
              <a:rPr lang="zh-CN" alt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1953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年一个人才有</a:t>
            </a:r>
            <a:r>
              <a:rPr lang="zh-CN" alt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0.4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平米的住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房。</a:t>
            </a: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</a:t>
            </a:r>
            <a:endParaRPr lang="zh-CN" sz="2400" b="1" noProof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l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sz="2400" b="1" noProof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                                </a:t>
            </a:r>
            <a:r>
              <a:rPr 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——《苏联国民经济》第87页</a:t>
            </a:r>
            <a:endParaRPr lang="zh-CN" altLang="en-US" sz="2400" b="1" noProof="0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4427855"/>
            <a:ext cx="11830685" cy="230695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</a:t>
            </a:r>
            <a:r>
              <a:rPr lang="en-US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sz="2400" b="1" noProof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电冰箱、洗衣机和电视机产量也极少,1950年产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电视机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约1.19万台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,电冰箱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0.12万台,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洗衣机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0.03万台。农业的情况则更为严重。若按人口平均计算,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谷物产量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1913年全俄为540.2公斤,1940年才达429.7公斤,1950年为447.1公斤,1955年也才为524公斤;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肉类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统计1913年为31.4公斤,1940年为24.2公斤,1950年为27公斤,1955年为31.8公斤。</a:t>
            </a:r>
            <a:r>
              <a:rPr lang="zh-CN" sz="24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音响、录像机都不能生产</a:t>
            </a: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  </a:t>
            </a:r>
            <a:endParaRPr lang="zh-CN" sz="2400" b="1" noProof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l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sz="24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                             </a:t>
            </a:r>
            <a:r>
              <a:rPr lang="zh-CN" sz="2400" b="1" noProof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——周荣坤《苏联基本数字手册》</a:t>
            </a:r>
            <a:endParaRPr lang="zh-CN" altLang="en-US" sz="2400" b="1" noProof="0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2950210"/>
            <a:ext cx="804354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苏联模式下的经济，</a:t>
            </a:r>
            <a:r>
              <a:rPr lang="zh-CN" altLang="en-US" sz="2800" b="1">
                <a:solidFill>
                  <a:srgbClr val="FFFF00"/>
                </a:solidFill>
              </a:rPr>
              <a:t>轻、重工业</a:t>
            </a:r>
            <a:r>
              <a:rPr lang="zh-CN" altLang="en-US" sz="2800" b="1">
                <a:solidFill>
                  <a:schemeClr val="bg1"/>
                </a:solidFill>
              </a:rPr>
              <a:t>发展比例严重失调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6520" y="2275205"/>
            <a:ext cx="1906270" cy="207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苏联模式（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斯大林模式）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27760" y="1030605"/>
            <a:ext cx="9877425" cy="3148330"/>
            <a:chOff x="2122" y="1630"/>
            <a:chExt cx="14845" cy="4958"/>
          </a:xfrm>
        </p:grpSpPr>
        <p:pic>
          <p:nvPicPr>
            <p:cNvPr id="90115" name="图片 4" descr="AD13212690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22" y="1630"/>
              <a:ext cx="7202" cy="49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0117" name="图片 6146" descr="in stat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5" y="1630"/>
              <a:ext cx="7202" cy="49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1790700" y="4870450"/>
            <a:ext cx="8609965" cy="95313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他留下了世界一流的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军事强国和政治大国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的辉煌，也留下了制约苏联进一步发展的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政治经济桎梏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27760" y="976630"/>
            <a:ext cx="4792345" cy="1445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政治上：</a:t>
            </a:r>
            <a:endParaRPr lang="zh-CN" altLang="en-US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高度集权的政治体制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，忽视民主法制建设。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3475" y="1223010"/>
            <a:ext cx="4803140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经济上：</a:t>
            </a:r>
            <a:endParaRPr lang="zh-CN" altLang="en-US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高度集中的计划经济体制。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3119755" y="2632710"/>
            <a:ext cx="6308090" cy="2488282"/>
          </a:xfrm>
          <a:prstGeom prst="wedgeRoundRectCallout">
            <a:avLst>
              <a:gd name="adj1" fmla="val 13246"/>
              <a:gd name="adj2" fmla="val -639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lvl="0" indent="457200" algn="l" defTabSz="914400" fontAlgn="auto"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弊端：</a:t>
            </a:r>
            <a:endParaRPr lang="zh-CN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457200" algn="l" defTabSz="914400" fontAlgn="auto">
              <a:buClrTx/>
              <a:buSzTx/>
              <a:buFontTx/>
            </a:pP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优先发展重工业，农业、轻工业长期处于</a:t>
            </a:r>
            <a:r>
              <a:rPr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落后状态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457200" algn="l" defTabSz="914400" fontAlgn="auto">
              <a:buClrTx/>
              <a:buSzTx/>
              <a:buFontTx/>
            </a:pP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计划经济体制下，</a:t>
            </a:r>
            <a:r>
              <a:rPr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产品质量差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，农民</a:t>
            </a:r>
            <a:r>
              <a:rPr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生产积极性低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 bldLvl="0" animBg="1"/>
      <p:bldP spid="5" grpId="1"/>
    </p:bldLst>
  </p:timing>
</p:sld>
</file>

<file path=ppt/tags/tag1.xml><?xml version="1.0" encoding="utf-8"?>
<p:tagLst xmlns:p="http://schemas.openxmlformats.org/presentationml/2006/main">
  <p:tag name="KSO_WM_UNIT_TABLE_BEAUTIFY" val="smartTable{ba6921e1-13a9-4e23-afed-e14afcd2a00c}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3805</Words>
  <Application>WPS 演示</Application>
  <PresentationFormat>宽屏</PresentationFormat>
  <Paragraphs>360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Calibri</vt:lpstr>
      <vt:lpstr>Wingdings 2</vt:lpstr>
      <vt:lpstr>Arial Unicode MS</vt:lpstr>
      <vt:lpstr>方正粗黑宋简体</vt:lpstr>
      <vt:lpstr>华文中宋</vt:lpstr>
      <vt:lpstr>等线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Hermit</cp:lastModifiedBy>
  <cp:revision>428</cp:revision>
  <dcterms:created xsi:type="dcterms:W3CDTF">2017-08-18T03:02:00Z</dcterms:created>
  <dcterms:modified xsi:type="dcterms:W3CDTF">2020-02-09T02:54:30Z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